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Times" panose="02020603050405020304" pitchFamily="18" charset="0"/>
      <p:regular r:id="rId14"/>
      <p:bold r:id="rId15"/>
      <p:italic r:id="rId16"/>
      <p:boldItalic r:id="rId17"/>
    </p:embeddedFont>
    <p:embeddedFont>
      <p:font typeface="Oswald" panose="020B0604020202020204" charset="0"/>
      <p:regular r:id="rId18"/>
      <p:bold r:id="rId19"/>
    </p:embeddedFont>
    <p:embeddedFont>
      <p:font typeface="Source Code Pr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5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0d1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0d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fef36354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fef36354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008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fef36354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fef36354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28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80d1f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80d1f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80d1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fef363540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3fef363540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fef363540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fef363540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3fef363540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3fef363540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3fef363540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3fef363540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fef363540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fef363540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fef36354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fef36354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3"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latin typeface="Times"/>
                <a:ea typeface="Times"/>
                <a:cs typeface="Times"/>
                <a:sym typeface="Times"/>
              </a:rPr>
              <a:t>auth_Wiki</a:t>
            </a:r>
            <a:endParaRPr sz="10000">
              <a:latin typeface="Times"/>
              <a:ea typeface="Times"/>
              <a:cs typeface="Times"/>
              <a:sym typeface="Times"/>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A platform for developers with ready-made authentication codes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p:nvPr/>
        </p:nvSpPr>
        <p:spPr>
          <a:xfrm>
            <a:off x="0" y="0"/>
            <a:ext cx="3216600" cy="514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1"/>
              </a:highlight>
            </a:endParaRPr>
          </a:p>
        </p:txBody>
      </p:sp>
      <p:sp>
        <p:nvSpPr>
          <p:cNvPr id="139" name="Google Shape;139;p21"/>
          <p:cNvSpPr txBox="1"/>
          <p:nvPr/>
        </p:nvSpPr>
        <p:spPr>
          <a:xfrm>
            <a:off x="210950" y="919875"/>
            <a:ext cx="3793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lt1"/>
              </a:solidFill>
              <a:latin typeface="Oswald"/>
              <a:ea typeface="Oswald"/>
              <a:cs typeface="Oswald"/>
              <a:sym typeface="Oswald"/>
            </a:endParaRPr>
          </a:p>
        </p:txBody>
      </p:sp>
      <p:sp>
        <p:nvSpPr>
          <p:cNvPr id="140" name="Google Shape;140;p21"/>
          <p:cNvSpPr txBox="1"/>
          <p:nvPr/>
        </p:nvSpPr>
        <p:spPr>
          <a:xfrm>
            <a:off x="230475" y="1768225"/>
            <a:ext cx="23904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dirty="0" smtClean="0">
                <a:solidFill>
                  <a:schemeClr val="lt1"/>
                </a:solidFill>
                <a:latin typeface="Oswald"/>
                <a:ea typeface="Oswald"/>
                <a:cs typeface="Oswald"/>
                <a:sym typeface="Oswald"/>
              </a:rPr>
              <a:t>DB SCHEMA</a:t>
            </a:r>
            <a:endParaRPr sz="2600" dirty="0">
              <a:solidFill>
                <a:schemeClr val="lt1"/>
              </a:solidFill>
              <a:latin typeface="Oswald"/>
              <a:ea typeface="Oswald"/>
              <a:cs typeface="Oswald"/>
              <a:sym typeface="Oswald"/>
            </a:endParaRPr>
          </a:p>
        </p:txBody>
      </p:sp>
      <p:sp>
        <p:nvSpPr>
          <p:cNvPr id="141" name="Google Shape;141;p21"/>
          <p:cNvSpPr/>
          <p:nvPr/>
        </p:nvSpPr>
        <p:spPr>
          <a:xfrm>
            <a:off x="173875" y="1768225"/>
            <a:ext cx="312900"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rot="-10793402">
            <a:off x="1548108" y="2063974"/>
            <a:ext cx="365760" cy="288198"/>
          </a:xfrm>
          <a:prstGeom prst="halfFrame">
            <a:avLst>
              <a:gd name="adj1" fmla="val 33333"/>
              <a:gd name="adj2" fmla="val 2541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txBox="1"/>
          <p:nvPr/>
        </p:nvSpPr>
        <p:spPr>
          <a:xfrm>
            <a:off x="3186950" y="296300"/>
            <a:ext cx="5853900"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mtClean="0">
                <a:highlight>
                  <a:srgbClr val="FFFFFF"/>
                </a:highlight>
                <a:latin typeface="Source Code Pro"/>
                <a:ea typeface="Source Code Pro"/>
                <a:cs typeface="Source Code Pro"/>
                <a:sym typeface="Source Code Pro"/>
              </a:rPr>
              <a:t>The backend developers worked on creating the database schema for the site. The </a:t>
            </a:r>
            <a:r>
              <a:rPr lang="en" dirty="0" smtClean="0">
                <a:highlight>
                  <a:srgbClr val="FFFFFF"/>
                </a:highlight>
                <a:latin typeface="Source Code Pro"/>
                <a:ea typeface="Source Code Pro"/>
                <a:cs typeface="Source Code Pro"/>
                <a:sym typeface="Source Code Pro"/>
              </a:rPr>
              <a:t>proposed tables/models </a:t>
            </a:r>
            <a:r>
              <a:rPr lang="en" dirty="0">
                <a:highlight>
                  <a:srgbClr val="FFFFFF"/>
                </a:highlight>
                <a:latin typeface="Source Code Pro"/>
                <a:ea typeface="Source Code Pro"/>
                <a:cs typeface="Source Code Pro"/>
                <a:sym typeface="Source Code Pro"/>
              </a:rPr>
              <a:t>for the site includes:</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342900" lvl="0" indent="-342900" algn="l" rtl="0">
              <a:spcBef>
                <a:spcPts val="0"/>
              </a:spcBef>
              <a:spcAft>
                <a:spcPts val="0"/>
              </a:spcAft>
              <a:buFont typeface="+mj-lt"/>
              <a:buAutoNum type="arabicPeriod"/>
            </a:pPr>
            <a:r>
              <a:rPr lang="en-GB" dirty="0" smtClean="0">
                <a:highlight>
                  <a:srgbClr val="FFFFFF"/>
                </a:highlight>
                <a:latin typeface="Source Code Pro"/>
                <a:ea typeface="Source Code Pro"/>
                <a:cs typeface="Source Code Pro"/>
                <a:sym typeface="Source Code Pro"/>
              </a:rPr>
              <a:t>Users table</a:t>
            </a:r>
          </a:p>
          <a:p>
            <a:pPr marL="342900" lvl="0" indent="-342900" algn="l" rtl="0">
              <a:spcBef>
                <a:spcPts val="0"/>
              </a:spcBef>
              <a:spcAft>
                <a:spcPts val="0"/>
              </a:spcAft>
              <a:buFont typeface="+mj-lt"/>
              <a:buAutoNum type="arabicPeriod"/>
            </a:pPr>
            <a:r>
              <a:rPr lang="en-GB" dirty="0" smtClean="0">
                <a:highlight>
                  <a:srgbClr val="FFFFFF"/>
                </a:highlight>
                <a:latin typeface="Source Code Pro"/>
                <a:ea typeface="Source Code Pro"/>
                <a:cs typeface="Source Code Pro"/>
                <a:sym typeface="Source Code Pro"/>
              </a:rPr>
              <a:t>Admin table</a:t>
            </a:r>
          </a:p>
          <a:p>
            <a:pPr marL="342900" lvl="0" indent="-342900" algn="l" rtl="0">
              <a:spcBef>
                <a:spcPts val="0"/>
              </a:spcBef>
              <a:spcAft>
                <a:spcPts val="0"/>
              </a:spcAft>
              <a:buFont typeface="+mj-lt"/>
              <a:buAutoNum type="arabicPeriod"/>
            </a:pPr>
            <a:r>
              <a:rPr lang="en-GB" dirty="0" smtClean="0">
                <a:highlight>
                  <a:srgbClr val="FFFFFF"/>
                </a:highlight>
                <a:latin typeface="Source Code Pro"/>
                <a:ea typeface="Source Code Pro"/>
                <a:cs typeface="Source Code Pro"/>
                <a:sym typeface="Source Code Pro"/>
              </a:rPr>
              <a:t>Categories table</a:t>
            </a:r>
          </a:p>
          <a:p>
            <a:pPr marL="342900" lvl="0" indent="-342900" algn="l" rtl="0">
              <a:spcBef>
                <a:spcPts val="0"/>
              </a:spcBef>
              <a:spcAft>
                <a:spcPts val="0"/>
              </a:spcAft>
              <a:buFont typeface="+mj-lt"/>
              <a:buAutoNum type="arabicPeriod"/>
            </a:pPr>
            <a:r>
              <a:rPr lang="en-GB" dirty="0" smtClean="0">
                <a:highlight>
                  <a:srgbClr val="FFFFFF"/>
                </a:highlight>
                <a:latin typeface="Source Code Pro"/>
                <a:ea typeface="Source Code Pro"/>
                <a:cs typeface="Source Code Pro"/>
                <a:sym typeface="Source Code Pro"/>
              </a:rPr>
              <a:t>Posts table</a:t>
            </a:r>
          </a:p>
          <a:p>
            <a:pPr marL="342900" lvl="0" indent="-342900" algn="l" rtl="0">
              <a:spcBef>
                <a:spcPts val="0"/>
              </a:spcBef>
              <a:spcAft>
                <a:spcPts val="0"/>
              </a:spcAft>
              <a:buFont typeface="+mj-lt"/>
              <a:buAutoNum type="arabicPeriod"/>
            </a:pPr>
            <a:r>
              <a:rPr lang="en-GB" dirty="0" smtClean="0">
                <a:highlight>
                  <a:srgbClr val="FFFFFF"/>
                </a:highlight>
                <a:latin typeface="Source Code Pro"/>
                <a:ea typeface="Source Code Pro"/>
                <a:cs typeface="Source Code Pro"/>
                <a:sym typeface="Source Code Pro"/>
              </a:rPr>
              <a:t>Comments table</a:t>
            </a:r>
          </a:p>
          <a:p>
            <a:pPr marL="342900" lvl="0" indent="-342900" algn="l" rtl="0">
              <a:spcBef>
                <a:spcPts val="0"/>
              </a:spcBef>
              <a:spcAft>
                <a:spcPts val="0"/>
              </a:spcAft>
              <a:buFont typeface="+mj-lt"/>
              <a:buAutoNum type="arabicPeriod"/>
            </a:pPr>
            <a:r>
              <a:rPr lang="en-GB" dirty="0" smtClean="0">
                <a:highlight>
                  <a:srgbClr val="FFFFFF"/>
                </a:highlight>
                <a:latin typeface="Source Code Pro"/>
                <a:ea typeface="Source Code Pro"/>
                <a:cs typeface="Source Code Pro"/>
                <a:sym typeface="Source Code Pro"/>
              </a:rPr>
              <a:t>Reactions table</a:t>
            </a:r>
          </a:p>
          <a:p>
            <a:pPr marL="342900" lvl="0" indent="-342900" algn="l" rtl="0">
              <a:spcBef>
                <a:spcPts val="0"/>
              </a:spcBef>
              <a:spcAft>
                <a:spcPts val="0"/>
              </a:spcAft>
              <a:buFont typeface="+mj-lt"/>
              <a:buAutoNum type="arabicPeriod"/>
            </a:pPr>
            <a:endParaRPr lang="en-GB" dirty="0">
              <a:highlight>
                <a:srgbClr val="FFFFFF"/>
              </a:highlight>
              <a:latin typeface="Source Code Pro"/>
              <a:ea typeface="Source Code Pro"/>
              <a:cs typeface="Source Code Pro"/>
              <a:sym typeface="Source Code Pro"/>
            </a:endParaRPr>
          </a:p>
          <a:p>
            <a:pPr lvl="0" algn="l" rtl="0">
              <a:spcBef>
                <a:spcPts val="0"/>
              </a:spcBef>
              <a:spcAft>
                <a:spcPts val="0"/>
              </a:spcAft>
            </a:pPr>
            <a:r>
              <a:rPr lang="en-GB" dirty="0" smtClean="0">
                <a:highlight>
                  <a:srgbClr val="FFFFFF"/>
                </a:highlight>
                <a:latin typeface="Source Code Pro"/>
                <a:ea typeface="Source Code Pro"/>
                <a:cs typeface="Source Code Pro"/>
                <a:sym typeface="Source Code Pro"/>
              </a:rPr>
              <a:t>More information about the columns in each table is provided in the database schema.</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p:txBody>
      </p:sp>
    </p:spTree>
    <p:extLst>
      <p:ext uri="{BB962C8B-B14F-4D97-AF65-F5344CB8AC3E}">
        <p14:creationId xmlns:p14="http://schemas.microsoft.com/office/powerpoint/2010/main" val="19040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p:nvPr/>
        </p:nvSpPr>
        <p:spPr>
          <a:xfrm>
            <a:off x="0" y="0"/>
            <a:ext cx="3216600" cy="514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1"/>
              </a:highlight>
            </a:endParaRPr>
          </a:p>
        </p:txBody>
      </p:sp>
      <p:sp>
        <p:nvSpPr>
          <p:cNvPr id="139" name="Google Shape;139;p21"/>
          <p:cNvSpPr txBox="1"/>
          <p:nvPr/>
        </p:nvSpPr>
        <p:spPr>
          <a:xfrm>
            <a:off x="210950" y="919875"/>
            <a:ext cx="3793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lt1"/>
              </a:solidFill>
              <a:latin typeface="Oswald"/>
              <a:ea typeface="Oswald"/>
              <a:cs typeface="Oswald"/>
              <a:sym typeface="Oswald"/>
            </a:endParaRPr>
          </a:p>
        </p:txBody>
      </p:sp>
      <p:sp>
        <p:nvSpPr>
          <p:cNvPr id="140" name="Google Shape;140;p21"/>
          <p:cNvSpPr txBox="1"/>
          <p:nvPr/>
        </p:nvSpPr>
        <p:spPr>
          <a:xfrm>
            <a:off x="230475" y="1768225"/>
            <a:ext cx="23904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dirty="0" smtClean="0">
                <a:solidFill>
                  <a:schemeClr val="lt1"/>
                </a:solidFill>
                <a:latin typeface="Oswald"/>
                <a:ea typeface="Oswald"/>
                <a:cs typeface="Oswald"/>
                <a:sym typeface="Oswald"/>
              </a:rPr>
              <a:t>DB SCHEMA 2</a:t>
            </a:r>
            <a:endParaRPr sz="2600" dirty="0">
              <a:solidFill>
                <a:schemeClr val="lt1"/>
              </a:solidFill>
              <a:latin typeface="Oswald"/>
              <a:ea typeface="Oswald"/>
              <a:cs typeface="Oswald"/>
              <a:sym typeface="Oswald"/>
            </a:endParaRPr>
          </a:p>
        </p:txBody>
      </p:sp>
      <p:sp>
        <p:nvSpPr>
          <p:cNvPr id="141" name="Google Shape;141;p21"/>
          <p:cNvSpPr/>
          <p:nvPr/>
        </p:nvSpPr>
        <p:spPr>
          <a:xfrm>
            <a:off x="173875" y="1768225"/>
            <a:ext cx="312900"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rot="-10793402">
            <a:off x="1741663" y="2064421"/>
            <a:ext cx="365760" cy="288198"/>
          </a:xfrm>
          <a:prstGeom prst="halfFrame">
            <a:avLst>
              <a:gd name="adj1" fmla="val 33333"/>
              <a:gd name="adj2" fmla="val 2541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txBox="1"/>
          <p:nvPr/>
        </p:nvSpPr>
        <p:spPr>
          <a:xfrm>
            <a:off x="3186950" y="296300"/>
            <a:ext cx="58539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smtClean="0">
                <a:highlight>
                  <a:srgbClr val="FFFFFF"/>
                </a:highlight>
                <a:latin typeface="Source Code Pro"/>
                <a:ea typeface="Source Code Pro"/>
                <a:cs typeface="Source Code Pro"/>
                <a:sym typeface="Source Code Pro"/>
              </a:rPr>
              <a:t>A snippet of the schema is given below:</a:t>
            </a:r>
          </a:p>
          <a:p>
            <a:pPr marL="0" lvl="0" indent="0" algn="l" rtl="0">
              <a:spcBef>
                <a:spcPts val="0"/>
              </a:spcBef>
              <a:spcAft>
                <a:spcPts val="0"/>
              </a:spcAft>
              <a:buNone/>
            </a:pPr>
            <a:endParaRPr lang="en-GB"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p:txBody>
      </p:sp>
      <p:pic>
        <p:nvPicPr>
          <p:cNvPr id="2" name="Picture 1"/>
          <p:cNvPicPr>
            <a:picLocks noChangeAspect="1"/>
          </p:cNvPicPr>
          <p:nvPr/>
        </p:nvPicPr>
        <p:blipFill>
          <a:blip r:embed="rId3"/>
          <a:stretch>
            <a:fillRect/>
          </a:stretch>
        </p:blipFill>
        <p:spPr>
          <a:xfrm>
            <a:off x="3390476" y="919876"/>
            <a:ext cx="5650374" cy="4223624"/>
          </a:xfrm>
          <a:prstGeom prst="rect">
            <a:avLst/>
          </a:prstGeom>
        </p:spPr>
      </p:pic>
    </p:spTree>
    <p:extLst>
      <p:ext uri="{BB962C8B-B14F-4D97-AF65-F5344CB8AC3E}">
        <p14:creationId xmlns:p14="http://schemas.microsoft.com/office/powerpoint/2010/main" val="231173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0" y="1418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69" name="Google Shape;69;p14"/>
          <p:cNvSpPr txBox="1"/>
          <p:nvPr/>
        </p:nvSpPr>
        <p:spPr>
          <a:xfrm>
            <a:off x="4654150" y="690000"/>
            <a:ext cx="3857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Source Code Pro"/>
                <a:ea typeface="Source Code Pro"/>
                <a:cs typeface="Source Code Pro"/>
                <a:sym typeface="Source Code Pro"/>
              </a:rPr>
              <a:t>Authwiki </a:t>
            </a:r>
            <a:r>
              <a:rPr lang="en" dirty="0">
                <a:latin typeface="Source Code Pro"/>
                <a:ea typeface="Source Code Pro"/>
                <a:cs typeface="Source Code Pro"/>
                <a:sym typeface="Source Code Pro"/>
              </a:rPr>
              <a:t>is a library of authentication codes that allows developers download code samples, view examples and also </a:t>
            </a:r>
            <a:r>
              <a:rPr lang="en" dirty="0" smtClean="0">
                <a:latin typeface="Source Code Pro"/>
                <a:ea typeface="Source Code Pro"/>
                <a:cs typeface="Source Code Pro"/>
                <a:sym typeface="Source Code Pro"/>
              </a:rPr>
              <a:t>react </a:t>
            </a:r>
            <a:r>
              <a:rPr lang="en" dirty="0">
                <a:latin typeface="Source Code Pro"/>
                <a:ea typeface="Source Code Pro"/>
                <a:cs typeface="Source Code Pro"/>
                <a:sym typeface="Source Code Pro"/>
              </a:rPr>
              <a:t>on the platform.</a:t>
            </a:r>
            <a:endParaRPr dirty="0">
              <a:latin typeface="Source Code Pro"/>
              <a:ea typeface="Source Code Pro"/>
              <a:cs typeface="Source Code Pro"/>
              <a:sym typeface="Source Code Pro"/>
            </a:endParaRPr>
          </a:p>
        </p:txBody>
      </p:sp>
      <p:sp>
        <p:nvSpPr>
          <p:cNvPr id="70" name="Google Shape;70;p14"/>
          <p:cNvSpPr txBox="1"/>
          <p:nvPr/>
        </p:nvSpPr>
        <p:spPr>
          <a:xfrm>
            <a:off x="4746825" y="2435225"/>
            <a:ext cx="385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
        <p:nvSpPr>
          <p:cNvPr id="71" name="Google Shape;71;p14"/>
          <p:cNvSpPr txBox="1"/>
          <p:nvPr/>
        </p:nvSpPr>
        <p:spPr>
          <a:xfrm>
            <a:off x="4654150" y="3417525"/>
            <a:ext cx="385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Source Code Pro"/>
                <a:ea typeface="Source Code Pro"/>
                <a:cs typeface="Source Code Pro"/>
                <a:sym typeface="Source Code Pro"/>
              </a:rPr>
              <a:t>PROJECT NAME: </a:t>
            </a:r>
            <a:r>
              <a:rPr lang="en">
                <a:latin typeface="Source Code Pro"/>
                <a:ea typeface="Source Code Pro"/>
                <a:cs typeface="Source Code Pro"/>
                <a:sym typeface="Source Code Pro"/>
              </a:rPr>
              <a:t>Auth_wiki</a:t>
            </a:r>
            <a:endParaRPr>
              <a:latin typeface="Source Code Pro"/>
              <a:ea typeface="Source Code Pro"/>
              <a:cs typeface="Source Code Pro"/>
              <a:sym typeface="Source Code Pro"/>
            </a:endParaRPr>
          </a:p>
        </p:txBody>
      </p:sp>
      <p:sp>
        <p:nvSpPr>
          <p:cNvPr id="72" name="Google Shape;72;p14"/>
          <p:cNvSpPr txBox="1"/>
          <p:nvPr/>
        </p:nvSpPr>
        <p:spPr>
          <a:xfrm>
            <a:off x="4687250" y="3915050"/>
            <a:ext cx="385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Source Code Pro"/>
                <a:ea typeface="Source Code Pro"/>
                <a:cs typeface="Source Code Pro"/>
                <a:sym typeface="Source Code Pro"/>
              </a:rPr>
              <a:t>PROJECT TEAM: </a:t>
            </a:r>
            <a:r>
              <a:rPr lang="en">
                <a:latin typeface="Source Code Pro"/>
                <a:ea typeface="Source Code Pro"/>
                <a:cs typeface="Source Code Pro"/>
                <a:sym typeface="Source Code Pro"/>
              </a:rPr>
              <a:t>Proj_team_5</a:t>
            </a:r>
            <a:endParaRPr>
              <a:latin typeface="Source Code Pro"/>
              <a:ea typeface="Source Code Pro"/>
              <a:cs typeface="Source Code Pro"/>
              <a:sym typeface="Source Code Pro"/>
            </a:endParaRPr>
          </a:p>
        </p:txBody>
      </p:sp>
      <p:sp>
        <p:nvSpPr>
          <p:cNvPr id="73" name="Google Shape;73;p14"/>
          <p:cNvSpPr/>
          <p:nvPr/>
        </p:nvSpPr>
        <p:spPr>
          <a:xfrm>
            <a:off x="435925" y="1613375"/>
            <a:ext cx="312900"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rot="-10793402">
            <a:off x="3243712" y="2358771"/>
            <a:ext cx="312601" cy="296100"/>
          </a:xfrm>
          <a:prstGeom prst="halfFrame">
            <a:avLst>
              <a:gd name="adj1" fmla="val 33333"/>
              <a:gd name="adj2" fmla="val 33333"/>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p:nvPr/>
        </p:nvSpPr>
        <p:spPr>
          <a:xfrm>
            <a:off x="6150" y="-2200"/>
            <a:ext cx="3049200" cy="5090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1"/>
              </a:highlight>
            </a:endParaRPr>
          </a:p>
        </p:txBody>
      </p:sp>
      <p:sp>
        <p:nvSpPr>
          <p:cNvPr id="80" name="Google Shape;80;p15"/>
          <p:cNvSpPr txBox="1"/>
          <p:nvPr/>
        </p:nvSpPr>
        <p:spPr>
          <a:xfrm>
            <a:off x="196125" y="2357463"/>
            <a:ext cx="3793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chemeClr val="lt1"/>
                </a:solidFill>
                <a:latin typeface="Oswald"/>
                <a:ea typeface="Oswald"/>
                <a:cs typeface="Oswald"/>
                <a:sym typeface="Oswald"/>
              </a:rPr>
              <a:t>PROBLEM STATEMENT</a:t>
            </a:r>
            <a:endParaRPr sz="2200">
              <a:solidFill>
                <a:schemeClr val="lt1"/>
              </a:solidFill>
              <a:latin typeface="Oswald"/>
              <a:ea typeface="Oswald"/>
              <a:cs typeface="Oswald"/>
              <a:sym typeface="Oswald"/>
            </a:endParaRPr>
          </a:p>
        </p:txBody>
      </p:sp>
      <p:sp>
        <p:nvSpPr>
          <p:cNvPr id="81" name="Google Shape;81;p15"/>
          <p:cNvSpPr/>
          <p:nvPr/>
        </p:nvSpPr>
        <p:spPr>
          <a:xfrm>
            <a:off x="102075" y="2145988"/>
            <a:ext cx="312900"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rot="-10793402">
            <a:off x="2436587" y="2643909"/>
            <a:ext cx="312601"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p:nvPr/>
        </p:nvSpPr>
        <p:spPr>
          <a:xfrm>
            <a:off x="3411400" y="1481150"/>
            <a:ext cx="48759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Most software developers find it time-consuming and overwhelming to start creating authentication codes from scratch. </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This is as a result of the target deadlines they have to meet.</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On this note, Auth_wiki helps by building a digital platform that will house authentication codes, allowing developers to download and </a:t>
            </a:r>
            <a:r>
              <a:rPr lang="en" dirty="0" smtClean="0">
                <a:highlight>
                  <a:srgbClr val="FFFFFF"/>
                </a:highlight>
                <a:latin typeface="Source Code Pro"/>
                <a:ea typeface="Source Code Pro"/>
                <a:cs typeface="Source Code Pro"/>
                <a:sym typeface="Source Code Pro"/>
              </a:rPr>
              <a:t>use them </a:t>
            </a:r>
            <a:r>
              <a:rPr lang="en" dirty="0">
                <a:highlight>
                  <a:srgbClr val="FFFFFF"/>
                </a:highlight>
                <a:latin typeface="Source Code Pro"/>
                <a:ea typeface="Source Code Pro"/>
                <a:cs typeface="Source Code Pro"/>
                <a:sym typeface="Source Code Pro"/>
              </a:rPr>
              <a:t>in their various </a:t>
            </a:r>
            <a:r>
              <a:rPr lang="en" dirty="0" smtClean="0">
                <a:highlight>
                  <a:srgbClr val="FFFFFF"/>
                </a:highlight>
                <a:latin typeface="Source Code Pro"/>
                <a:ea typeface="Source Code Pro"/>
                <a:cs typeface="Source Code Pro"/>
                <a:sym typeface="Source Code Pro"/>
              </a:rPr>
              <a:t>projects/sites.</a:t>
            </a:r>
            <a:endParaRPr dirty="0">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p:nvPr/>
        </p:nvSpPr>
        <p:spPr>
          <a:xfrm>
            <a:off x="0" y="0"/>
            <a:ext cx="9144000" cy="2163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1"/>
              </a:highlight>
            </a:endParaRPr>
          </a:p>
        </p:txBody>
      </p:sp>
      <p:sp>
        <p:nvSpPr>
          <p:cNvPr id="89" name="Google Shape;89;p16"/>
          <p:cNvSpPr txBox="1"/>
          <p:nvPr/>
        </p:nvSpPr>
        <p:spPr>
          <a:xfrm>
            <a:off x="2758225" y="870875"/>
            <a:ext cx="37935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a:solidFill>
                  <a:schemeClr val="lt1"/>
                </a:solidFill>
                <a:latin typeface="Oswald"/>
                <a:ea typeface="Oswald"/>
                <a:cs typeface="Oswald"/>
                <a:sym typeface="Oswald"/>
              </a:rPr>
              <a:t>PRODUCT DESIGNERS</a:t>
            </a:r>
            <a:endParaRPr sz="3300">
              <a:solidFill>
                <a:schemeClr val="lt1"/>
              </a:solidFill>
              <a:latin typeface="Oswald"/>
              <a:ea typeface="Oswald"/>
              <a:cs typeface="Oswald"/>
              <a:sym typeface="Oswald"/>
            </a:endParaRPr>
          </a:p>
        </p:txBody>
      </p:sp>
      <p:sp>
        <p:nvSpPr>
          <p:cNvPr id="90" name="Google Shape;90;p16"/>
          <p:cNvSpPr txBox="1"/>
          <p:nvPr/>
        </p:nvSpPr>
        <p:spPr>
          <a:xfrm>
            <a:off x="227325" y="2637125"/>
            <a:ext cx="8410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highlight>
                  <a:srgbClr val="FFFFFF"/>
                </a:highlight>
                <a:latin typeface="Source Code Pro"/>
                <a:ea typeface="Source Code Pro"/>
                <a:cs typeface="Source Code Pro"/>
                <a:sym typeface="Source Code Pro"/>
              </a:rPr>
              <a:t>Our team has 10 product designers who are dedicated to our product having an aesthetically pleasing interface with a good user experience to making it easy for developers to access codes.</a:t>
            </a:r>
            <a:endParaRPr>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a:highlight>
                <a:srgbClr val="FFFFFF"/>
              </a:highlight>
              <a:latin typeface="Source Code Pro"/>
              <a:ea typeface="Source Code Pro"/>
              <a:cs typeface="Source Code Pro"/>
              <a:sym typeface="Source Code Pro"/>
            </a:endParaRPr>
          </a:p>
        </p:txBody>
      </p:sp>
      <p:sp>
        <p:nvSpPr>
          <p:cNvPr id="91" name="Google Shape;91;p16"/>
          <p:cNvSpPr/>
          <p:nvPr/>
        </p:nvSpPr>
        <p:spPr>
          <a:xfrm>
            <a:off x="2673825" y="626875"/>
            <a:ext cx="312900"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10793402">
            <a:off x="6060762" y="1267171"/>
            <a:ext cx="312601"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p:nvPr/>
        </p:nvSpPr>
        <p:spPr>
          <a:xfrm>
            <a:off x="0" y="0"/>
            <a:ext cx="3216600" cy="514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1"/>
              </a:highlight>
            </a:endParaRPr>
          </a:p>
        </p:txBody>
      </p:sp>
      <p:sp>
        <p:nvSpPr>
          <p:cNvPr id="98" name="Google Shape;98;p17"/>
          <p:cNvSpPr txBox="1"/>
          <p:nvPr/>
        </p:nvSpPr>
        <p:spPr>
          <a:xfrm>
            <a:off x="210950" y="919875"/>
            <a:ext cx="3793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lt1"/>
              </a:solidFill>
              <a:latin typeface="Oswald"/>
              <a:ea typeface="Oswald"/>
              <a:cs typeface="Oswald"/>
              <a:sym typeface="Oswald"/>
            </a:endParaRPr>
          </a:p>
        </p:txBody>
      </p:sp>
      <p:sp>
        <p:nvSpPr>
          <p:cNvPr id="99" name="Google Shape;99;p17"/>
          <p:cNvSpPr txBox="1"/>
          <p:nvPr/>
        </p:nvSpPr>
        <p:spPr>
          <a:xfrm>
            <a:off x="210950" y="2261350"/>
            <a:ext cx="3793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chemeClr val="lt1"/>
                </a:solidFill>
                <a:latin typeface="Oswald"/>
                <a:ea typeface="Oswald"/>
                <a:cs typeface="Oswald"/>
                <a:sym typeface="Oswald"/>
              </a:rPr>
              <a:t>USER INTERVIEWS</a:t>
            </a:r>
            <a:endParaRPr sz="2200">
              <a:solidFill>
                <a:schemeClr val="lt1"/>
              </a:solidFill>
              <a:latin typeface="Oswald"/>
              <a:ea typeface="Oswald"/>
              <a:cs typeface="Oswald"/>
              <a:sym typeface="Oswald"/>
            </a:endParaRPr>
          </a:p>
        </p:txBody>
      </p:sp>
      <p:sp>
        <p:nvSpPr>
          <p:cNvPr id="100" name="Google Shape;100;p17"/>
          <p:cNvSpPr txBox="1"/>
          <p:nvPr/>
        </p:nvSpPr>
        <p:spPr>
          <a:xfrm>
            <a:off x="3175775" y="968875"/>
            <a:ext cx="5853900" cy="32008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My design team conducted interviews for 7 software developers and the following pain-points were deduced from the empathy maps drawn from the interview:</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1. Some platforms are not open source.</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2. Presence of Security </a:t>
            </a:r>
            <a:r>
              <a:rPr lang="en" dirty="0" smtClean="0">
                <a:highlight>
                  <a:srgbClr val="FFFFFF"/>
                </a:highlight>
                <a:latin typeface="Source Code Pro"/>
                <a:ea typeface="Source Code Pro"/>
                <a:cs typeface="Source Code Pro"/>
                <a:sym typeface="Source Code Pro"/>
              </a:rPr>
              <a:t>flaws in codes uploaded.</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3. Complex documentation and code </a:t>
            </a:r>
            <a:r>
              <a:rPr lang="en" dirty="0" smtClean="0">
                <a:highlight>
                  <a:srgbClr val="FFFFFF"/>
                </a:highlight>
                <a:latin typeface="Source Code Pro"/>
                <a:ea typeface="Source Code Pro"/>
                <a:cs typeface="Source Code Pro"/>
                <a:sym typeface="Source Code Pro"/>
              </a:rPr>
              <a:t>errors.</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4. Use of functions and keywords that are deprecated.</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5. Upgrade to new version which affects the previous version making a </a:t>
            </a:r>
            <a:r>
              <a:rPr lang="en" dirty="0" smtClean="0">
                <a:highlight>
                  <a:srgbClr val="FFFFFF"/>
                </a:highlight>
                <a:latin typeface="Source Code Pro"/>
                <a:ea typeface="Source Code Pro"/>
                <a:cs typeface="Source Code Pro"/>
                <a:sym typeface="Source Code Pro"/>
              </a:rPr>
              <a:t>keyword </a:t>
            </a:r>
            <a:r>
              <a:rPr lang="en" dirty="0">
                <a:highlight>
                  <a:srgbClr val="FFFFFF"/>
                </a:highlight>
                <a:latin typeface="Source Code Pro"/>
                <a:ea typeface="Source Code Pro"/>
                <a:cs typeface="Source Code Pro"/>
                <a:sym typeface="Source Code Pro"/>
              </a:rPr>
              <a:t>deprecated</a:t>
            </a:r>
            <a:r>
              <a:rPr lang="en" dirty="0" smtClean="0">
                <a:highlight>
                  <a:srgbClr val="FFFFFF"/>
                </a:highlight>
                <a:latin typeface="Source Code Pro"/>
                <a:ea typeface="Source Code Pro"/>
                <a:cs typeface="Source Code Pro"/>
                <a:sym typeface="Source Code Pro"/>
              </a:rPr>
              <a:t>.</a:t>
            </a:r>
          </a:p>
          <a:p>
            <a:pPr marL="0" lvl="0" indent="0" algn="l" rtl="0">
              <a:spcBef>
                <a:spcPts val="0"/>
              </a:spcBef>
              <a:spcAft>
                <a:spcPts val="0"/>
              </a:spcAft>
              <a:buNone/>
            </a:pPr>
            <a:endParaRPr lang="en"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r>
              <a:rPr lang="en" dirty="0" smtClean="0">
                <a:highlight>
                  <a:srgbClr val="FFFFFF"/>
                </a:highlight>
                <a:latin typeface="Source Code Pro"/>
                <a:ea typeface="Source Code Pro"/>
                <a:cs typeface="Source Code Pro"/>
                <a:sym typeface="Source Code Pro"/>
              </a:rPr>
              <a:t>To note: A copy of the </a:t>
            </a:r>
            <a:r>
              <a:rPr lang="en" smtClean="0">
                <a:highlight>
                  <a:srgbClr val="FFFFFF"/>
                </a:highlight>
                <a:latin typeface="Source Code Pro"/>
                <a:ea typeface="Source Code Pro"/>
                <a:cs typeface="Source Code Pro"/>
                <a:sym typeface="Source Code Pro"/>
              </a:rPr>
              <a:t>research </a:t>
            </a:r>
            <a:r>
              <a:rPr lang="en" smtClean="0">
                <a:highlight>
                  <a:srgbClr val="FFFFFF"/>
                </a:highlight>
                <a:latin typeface="Source Code Pro"/>
                <a:ea typeface="Source Code Pro"/>
                <a:cs typeface="Source Code Pro"/>
                <a:sym typeface="Source Code Pro"/>
              </a:rPr>
              <a:t>questions and research plan are </a:t>
            </a:r>
            <a:r>
              <a:rPr lang="en" dirty="0" smtClean="0">
                <a:highlight>
                  <a:srgbClr val="FFFFFF"/>
                </a:highlight>
                <a:latin typeface="Source Code Pro"/>
                <a:ea typeface="Source Code Pro"/>
                <a:cs typeface="Source Code Pro"/>
                <a:sym typeface="Source Code Pro"/>
              </a:rPr>
              <a:t>available on our </a:t>
            </a:r>
            <a:r>
              <a:rPr lang="en" smtClean="0">
                <a:highlight>
                  <a:srgbClr val="FFFFFF"/>
                </a:highlight>
                <a:latin typeface="Source Code Pro"/>
                <a:ea typeface="Source Code Pro"/>
                <a:cs typeface="Source Code Pro"/>
                <a:sym typeface="Source Code Pro"/>
              </a:rPr>
              <a:t>github </a:t>
            </a:r>
            <a:r>
              <a:rPr lang="en" smtClean="0">
                <a:highlight>
                  <a:srgbClr val="FFFFFF"/>
                </a:highlight>
                <a:latin typeface="Source Code Pro"/>
                <a:ea typeface="Source Code Pro"/>
                <a:cs typeface="Source Code Pro"/>
                <a:sym typeface="Source Code Pro"/>
              </a:rPr>
              <a:t>repository</a:t>
            </a:r>
            <a:r>
              <a:rPr lang="en" smtClean="0">
                <a:highlight>
                  <a:srgbClr val="FFFFFF"/>
                </a:highlight>
                <a:latin typeface="Source Code Pro"/>
                <a:ea typeface="Source Code Pro"/>
                <a:cs typeface="Source Code Pro"/>
                <a:sym typeface="Source Code Pro"/>
              </a:rPr>
              <a:t>.</a:t>
            </a:r>
            <a:endParaRPr dirty="0">
              <a:highlight>
                <a:srgbClr val="FFFFFF"/>
              </a:highlight>
              <a:latin typeface="Source Code Pro"/>
              <a:ea typeface="Source Code Pro"/>
              <a:cs typeface="Source Code Pro"/>
              <a:sym typeface="Source Code Pro"/>
            </a:endParaRPr>
          </a:p>
        </p:txBody>
      </p:sp>
      <p:sp>
        <p:nvSpPr>
          <p:cNvPr id="101" name="Google Shape;101;p17"/>
          <p:cNvSpPr/>
          <p:nvPr/>
        </p:nvSpPr>
        <p:spPr>
          <a:xfrm>
            <a:off x="116900" y="2049875"/>
            <a:ext cx="312900"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rot="-10793402">
            <a:off x="2162362" y="2540396"/>
            <a:ext cx="312601"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p:nvPr/>
        </p:nvSpPr>
        <p:spPr>
          <a:xfrm>
            <a:off x="0" y="0"/>
            <a:ext cx="3216600" cy="514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1"/>
              </a:highlight>
            </a:endParaRPr>
          </a:p>
        </p:txBody>
      </p:sp>
      <p:sp>
        <p:nvSpPr>
          <p:cNvPr id="108" name="Google Shape;108;p18"/>
          <p:cNvSpPr txBox="1"/>
          <p:nvPr/>
        </p:nvSpPr>
        <p:spPr>
          <a:xfrm>
            <a:off x="210950" y="919875"/>
            <a:ext cx="3793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lt1"/>
              </a:solidFill>
              <a:latin typeface="Oswald"/>
              <a:ea typeface="Oswald"/>
              <a:cs typeface="Oswald"/>
              <a:sym typeface="Oswald"/>
            </a:endParaRPr>
          </a:p>
        </p:txBody>
      </p:sp>
      <p:sp>
        <p:nvSpPr>
          <p:cNvPr id="109" name="Google Shape;109;p18"/>
          <p:cNvSpPr txBox="1"/>
          <p:nvPr/>
        </p:nvSpPr>
        <p:spPr>
          <a:xfrm>
            <a:off x="277675" y="2231700"/>
            <a:ext cx="3793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chemeClr val="lt1"/>
                </a:solidFill>
                <a:latin typeface="Oswald"/>
                <a:ea typeface="Oswald"/>
                <a:cs typeface="Oswald"/>
                <a:sym typeface="Oswald"/>
              </a:rPr>
              <a:t>USER INTERVIEWS 2</a:t>
            </a:r>
            <a:endParaRPr sz="2200">
              <a:solidFill>
                <a:schemeClr val="lt1"/>
              </a:solidFill>
              <a:latin typeface="Oswald"/>
              <a:ea typeface="Oswald"/>
              <a:cs typeface="Oswald"/>
              <a:sym typeface="Oswald"/>
            </a:endParaRPr>
          </a:p>
        </p:txBody>
      </p:sp>
      <p:sp>
        <p:nvSpPr>
          <p:cNvPr id="110" name="Google Shape;110;p18"/>
          <p:cNvSpPr txBox="1"/>
          <p:nvPr/>
        </p:nvSpPr>
        <p:spPr>
          <a:xfrm>
            <a:off x="3175775" y="968875"/>
            <a:ext cx="5853900" cy="38471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The product design team created an empathy map after the developers’ interview and a user persona was also created stating the goals and frustration of the developers.These helps to see the problem from the their perspective.</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Goals of the users include;</a:t>
            </a:r>
            <a:endParaRPr dirty="0">
              <a:highlight>
                <a:srgbClr val="FFFFFF"/>
              </a:highlight>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AutoNum type="arabicPeriod"/>
            </a:pPr>
            <a:r>
              <a:rPr lang="en" dirty="0">
                <a:highlight>
                  <a:srgbClr val="FFFFFF"/>
                </a:highlight>
                <a:latin typeface="Source Code Pro"/>
                <a:ea typeface="Source Code Pro"/>
                <a:cs typeface="Source Code Pro"/>
                <a:sym typeface="Source Code Pro"/>
              </a:rPr>
              <a:t>Finding aesthetically pleasing </a:t>
            </a:r>
            <a:r>
              <a:rPr lang="en" dirty="0" smtClean="0">
                <a:highlight>
                  <a:srgbClr val="FFFFFF"/>
                </a:highlight>
                <a:latin typeface="Source Code Pro"/>
                <a:ea typeface="Source Code Pro"/>
                <a:cs typeface="Source Code Pro"/>
                <a:sym typeface="Source Code Pro"/>
              </a:rPr>
              <a:t>platforms with authentication codes. </a:t>
            </a:r>
            <a:endParaRPr dirty="0">
              <a:highlight>
                <a:srgbClr val="FFFFFF"/>
              </a:highlight>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AutoNum type="arabicPeriod"/>
            </a:pPr>
            <a:r>
              <a:rPr lang="en" dirty="0">
                <a:highlight>
                  <a:srgbClr val="FFFFFF"/>
                </a:highlight>
                <a:latin typeface="Source Code Pro"/>
                <a:ea typeface="Source Code Pro"/>
                <a:cs typeface="Source Code Pro"/>
                <a:sym typeface="Source Code Pro"/>
              </a:rPr>
              <a:t>Executing projects faster to meet deadlines by having an existing platform with easily accessible authentication codes.</a:t>
            </a:r>
            <a:endParaRPr dirty="0">
              <a:highlight>
                <a:srgbClr val="FFFFFF"/>
              </a:highlight>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AutoNum type="arabicPeriod"/>
            </a:pPr>
            <a:r>
              <a:rPr lang="en" dirty="0">
                <a:highlight>
                  <a:srgbClr val="FFFFFF"/>
                </a:highlight>
                <a:latin typeface="Source Code Pro"/>
                <a:ea typeface="Source Code Pro"/>
                <a:cs typeface="Source Code Pro"/>
                <a:sym typeface="Source Code Pro"/>
              </a:rPr>
              <a:t>Proper documentation of codes and explanation on how it </a:t>
            </a:r>
            <a:r>
              <a:rPr lang="en" dirty="0" smtClean="0">
                <a:highlight>
                  <a:srgbClr val="FFFFFF"/>
                </a:highlight>
                <a:latin typeface="Source Code Pro"/>
                <a:ea typeface="Source Code Pro"/>
                <a:cs typeface="Source Code Pro"/>
                <a:sym typeface="Source Code Pro"/>
              </a:rPr>
              <a:t>works.</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p:txBody>
      </p:sp>
      <p:sp>
        <p:nvSpPr>
          <p:cNvPr id="111" name="Google Shape;111;p18"/>
          <p:cNvSpPr/>
          <p:nvPr/>
        </p:nvSpPr>
        <p:spPr>
          <a:xfrm>
            <a:off x="210950" y="2162100"/>
            <a:ext cx="312900"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rot="-10793402">
            <a:off x="2303187" y="2458496"/>
            <a:ext cx="312601"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p:nvPr/>
        </p:nvSpPr>
        <p:spPr>
          <a:xfrm>
            <a:off x="0" y="0"/>
            <a:ext cx="3216600" cy="514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1"/>
              </a:highlight>
            </a:endParaRPr>
          </a:p>
        </p:txBody>
      </p:sp>
      <p:sp>
        <p:nvSpPr>
          <p:cNvPr id="118" name="Google Shape;118;p19"/>
          <p:cNvSpPr txBox="1"/>
          <p:nvPr/>
        </p:nvSpPr>
        <p:spPr>
          <a:xfrm>
            <a:off x="210950" y="919875"/>
            <a:ext cx="3793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lt1"/>
              </a:solidFill>
              <a:latin typeface="Oswald"/>
              <a:ea typeface="Oswald"/>
              <a:cs typeface="Oswald"/>
              <a:sym typeface="Oswald"/>
            </a:endParaRPr>
          </a:p>
        </p:txBody>
      </p:sp>
      <p:sp>
        <p:nvSpPr>
          <p:cNvPr id="119" name="Google Shape;119;p19"/>
          <p:cNvSpPr txBox="1"/>
          <p:nvPr/>
        </p:nvSpPr>
        <p:spPr>
          <a:xfrm>
            <a:off x="166475" y="2024175"/>
            <a:ext cx="3793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solidFill>
                  <a:schemeClr val="lt1"/>
                </a:solidFill>
                <a:latin typeface="Oswald"/>
                <a:ea typeface="Oswald"/>
                <a:cs typeface="Oswald"/>
                <a:sym typeface="Oswald"/>
              </a:rPr>
              <a:t>Feature List</a:t>
            </a:r>
            <a:endParaRPr sz="2600">
              <a:solidFill>
                <a:schemeClr val="lt1"/>
              </a:solidFill>
              <a:latin typeface="Oswald"/>
              <a:ea typeface="Oswald"/>
              <a:cs typeface="Oswald"/>
              <a:sym typeface="Oswald"/>
            </a:endParaRPr>
          </a:p>
        </p:txBody>
      </p:sp>
      <p:sp>
        <p:nvSpPr>
          <p:cNvPr id="120" name="Google Shape;120;p19"/>
          <p:cNvSpPr txBox="1"/>
          <p:nvPr/>
        </p:nvSpPr>
        <p:spPr>
          <a:xfrm>
            <a:off x="3216600" y="3019500"/>
            <a:ext cx="58539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The feature suggested to the pain points include:</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AutoNum type="arabicPeriod"/>
            </a:pPr>
            <a:r>
              <a:rPr lang="en" dirty="0">
                <a:highlight>
                  <a:srgbClr val="FFFFFF"/>
                </a:highlight>
                <a:latin typeface="Source Code Pro"/>
                <a:ea typeface="Source Code Pro"/>
                <a:cs typeface="Source Code Pro"/>
                <a:sym typeface="Source Code Pro"/>
              </a:rPr>
              <a:t>A search bar to search for code.</a:t>
            </a:r>
            <a:endParaRPr dirty="0">
              <a:highlight>
                <a:srgbClr val="FFFFFF"/>
              </a:highlight>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AutoNum type="arabicPeriod"/>
            </a:pPr>
            <a:r>
              <a:rPr lang="en" dirty="0">
                <a:highlight>
                  <a:srgbClr val="FFFFFF"/>
                </a:highlight>
                <a:latin typeface="Source Code Pro"/>
                <a:ea typeface="Source Code Pro"/>
                <a:cs typeface="Source Code Pro"/>
                <a:sym typeface="Source Code Pro"/>
              </a:rPr>
              <a:t>Tutorial section to show how the </a:t>
            </a:r>
            <a:r>
              <a:rPr lang="en" dirty="0" smtClean="0">
                <a:highlight>
                  <a:srgbClr val="FFFFFF"/>
                </a:highlight>
                <a:latin typeface="Source Code Pro"/>
                <a:ea typeface="Source Code Pro"/>
                <a:cs typeface="Source Code Pro"/>
                <a:sym typeface="Source Code Pro"/>
              </a:rPr>
              <a:t>codes </a:t>
            </a:r>
            <a:r>
              <a:rPr lang="en" dirty="0">
                <a:highlight>
                  <a:srgbClr val="FFFFFF"/>
                </a:highlight>
                <a:latin typeface="Source Code Pro"/>
                <a:ea typeface="Source Code Pro"/>
                <a:cs typeface="Source Code Pro"/>
                <a:sym typeface="Source Code Pro"/>
              </a:rPr>
              <a:t>works</a:t>
            </a:r>
            <a:endParaRPr dirty="0">
              <a:highlight>
                <a:srgbClr val="FFFFFF"/>
              </a:highlight>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AutoNum type="arabicPeriod"/>
            </a:pPr>
            <a:r>
              <a:rPr lang="en" dirty="0">
                <a:highlight>
                  <a:srgbClr val="FFFFFF"/>
                </a:highlight>
                <a:latin typeface="Source Code Pro"/>
                <a:ea typeface="Source Code Pro"/>
                <a:cs typeface="Source Code Pro"/>
                <a:sym typeface="Source Code Pro"/>
              </a:rPr>
              <a:t>Comments and </a:t>
            </a:r>
            <a:r>
              <a:rPr lang="en" dirty="0" smtClean="0">
                <a:highlight>
                  <a:srgbClr val="FFFFFF"/>
                </a:highlight>
                <a:latin typeface="Source Code Pro"/>
                <a:ea typeface="Source Code Pro"/>
                <a:cs typeface="Source Code Pro"/>
                <a:sym typeface="Source Code Pro"/>
              </a:rPr>
              <a:t>reactions </a:t>
            </a:r>
            <a:r>
              <a:rPr lang="en" dirty="0">
                <a:highlight>
                  <a:srgbClr val="FFFFFF"/>
                </a:highlight>
                <a:latin typeface="Source Code Pro"/>
                <a:ea typeface="Source Code Pro"/>
                <a:cs typeface="Source Code Pro"/>
                <a:sym typeface="Source Code Pro"/>
              </a:rPr>
              <a:t>feature</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p:txBody>
      </p:sp>
      <p:sp>
        <p:nvSpPr>
          <p:cNvPr id="121" name="Google Shape;121;p19"/>
          <p:cNvSpPr/>
          <p:nvPr/>
        </p:nvSpPr>
        <p:spPr>
          <a:xfrm>
            <a:off x="94650" y="1960925"/>
            <a:ext cx="312900"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rot="-10793402">
            <a:off x="1547212" y="2312771"/>
            <a:ext cx="312601"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3327700" y="51875"/>
            <a:ext cx="5262000"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USER STORY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Source Code Pro"/>
                <a:ea typeface="Source Code Pro"/>
                <a:cs typeface="Source Code Pro"/>
                <a:sym typeface="Source Code Pro"/>
              </a:rPr>
              <a:t>“As </a:t>
            </a:r>
            <a:r>
              <a:rPr lang="en" b="1" dirty="0" smtClean="0">
                <a:latin typeface="Source Code Pro"/>
                <a:ea typeface="Source Code Pro"/>
                <a:cs typeface="Source Code Pro"/>
                <a:sym typeface="Source Code Pro"/>
              </a:rPr>
              <a:t>a Frontend </a:t>
            </a:r>
            <a:r>
              <a:rPr lang="en" b="1" dirty="0">
                <a:latin typeface="Source Code Pro"/>
                <a:ea typeface="Source Code Pro"/>
                <a:cs typeface="Source Code Pro"/>
                <a:sym typeface="Source Code Pro"/>
              </a:rPr>
              <a:t>developer, I want to</a:t>
            </a:r>
            <a:endParaRPr b="1" dirty="0">
              <a:latin typeface="Source Code Pro"/>
              <a:ea typeface="Source Code Pro"/>
              <a:cs typeface="Source Code Pro"/>
              <a:sym typeface="Source Code Pro"/>
            </a:endParaRPr>
          </a:p>
          <a:p>
            <a:pPr marL="0" lvl="0" indent="0" algn="l" rtl="0">
              <a:spcBef>
                <a:spcPts val="0"/>
              </a:spcBef>
              <a:spcAft>
                <a:spcPts val="0"/>
              </a:spcAft>
              <a:buNone/>
            </a:pPr>
            <a:r>
              <a:rPr lang="en" b="1" dirty="0">
                <a:latin typeface="Source Code Pro"/>
                <a:ea typeface="Source Code Pro"/>
                <a:cs typeface="Source Code Pro"/>
                <a:sym typeface="Source Code Pro"/>
              </a:rPr>
              <a:t>have access to proper documentation of codes so that I can finish projects faster, and without </a:t>
            </a:r>
            <a:r>
              <a:rPr lang="en" b="1" dirty="0" smtClean="0">
                <a:latin typeface="Source Code Pro"/>
                <a:ea typeface="Source Code Pro"/>
                <a:cs typeface="Source Code Pro"/>
                <a:sym typeface="Source Code Pro"/>
              </a:rPr>
              <a:t>stress”</a:t>
            </a:r>
            <a:endParaRPr b="1" dirty="0">
              <a:latin typeface="Source Code Pro"/>
              <a:ea typeface="Source Code Pro"/>
              <a:cs typeface="Source Code Pro"/>
              <a:sym typeface="Source Code Pro"/>
            </a:endParaRPr>
          </a:p>
          <a:p>
            <a:pPr marL="0" lvl="0" indent="0" algn="l" rtl="0">
              <a:spcBef>
                <a:spcPts val="0"/>
              </a:spcBef>
              <a:spcAft>
                <a:spcPts val="0"/>
              </a:spcAft>
              <a:buNone/>
            </a:pPr>
            <a:endParaRPr b="1" dirty="0">
              <a:latin typeface="Source Code Pro"/>
              <a:ea typeface="Source Code Pro"/>
              <a:cs typeface="Source Code Pro"/>
              <a:sym typeface="Source Code Pro"/>
            </a:endParaRPr>
          </a:p>
          <a:p>
            <a:pPr marL="0" lvl="0" indent="0" algn="l" rtl="0">
              <a:spcBef>
                <a:spcPts val="0"/>
              </a:spcBef>
              <a:spcAft>
                <a:spcPts val="0"/>
              </a:spcAft>
              <a:buNone/>
            </a:pPr>
            <a:r>
              <a:rPr lang="en" b="1" dirty="0" smtClean="0">
                <a:latin typeface="Source Code Pro"/>
                <a:ea typeface="Source Code Pro"/>
                <a:cs typeface="Source Code Pro"/>
                <a:sym typeface="Source Code Pro"/>
              </a:rPr>
              <a:t>"As a </a:t>
            </a:r>
            <a:r>
              <a:rPr lang="en" b="1" dirty="0">
                <a:latin typeface="Source Code Pro"/>
                <a:ea typeface="Source Code Pro"/>
                <a:cs typeface="Source Code Pro"/>
                <a:sym typeface="Source Code Pro"/>
              </a:rPr>
              <a:t>Backend developer, I want to</a:t>
            </a:r>
            <a:endParaRPr b="1" dirty="0">
              <a:latin typeface="Source Code Pro"/>
              <a:ea typeface="Source Code Pro"/>
              <a:cs typeface="Source Code Pro"/>
              <a:sym typeface="Source Code Pro"/>
            </a:endParaRPr>
          </a:p>
          <a:p>
            <a:pPr marL="0" lvl="0" indent="0" algn="l" rtl="0">
              <a:spcBef>
                <a:spcPts val="0"/>
              </a:spcBef>
              <a:spcAft>
                <a:spcPts val="0"/>
              </a:spcAft>
              <a:buNone/>
            </a:pPr>
            <a:r>
              <a:rPr lang="en" b="1" dirty="0">
                <a:latin typeface="Source Code Pro"/>
                <a:ea typeface="Source Code Pro"/>
                <a:cs typeface="Source Code Pro"/>
                <a:sym typeface="Source Code Pro"/>
              </a:rPr>
              <a:t>be able to download authentication codes so that I will not have to go on the site every time i need to </a:t>
            </a:r>
            <a:r>
              <a:rPr lang="en" b="1" dirty="0" smtClean="0">
                <a:latin typeface="Source Code Pro"/>
                <a:ea typeface="Source Code Pro"/>
                <a:cs typeface="Source Code Pro"/>
                <a:sym typeface="Source Code Pro"/>
              </a:rPr>
              <a:t>access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p:nvPr/>
        </p:nvSpPr>
        <p:spPr>
          <a:xfrm>
            <a:off x="0" y="0"/>
            <a:ext cx="3216600" cy="514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1"/>
              </a:highlight>
            </a:endParaRPr>
          </a:p>
        </p:txBody>
      </p:sp>
      <p:sp>
        <p:nvSpPr>
          <p:cNvPr id="129" name="Google Shape;129;p20"/>
          <p:cNvSpPr txBox="1"/>
          <p:nvPr/>
        </p:nvSpPr>
        <p:spPr>
          <a:xfrm>
            <a:off x="210950" y="919875"/>
            <a:ext cx="3793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lt1"/>
              </a:solidFill>
              <a:latin typeface="Oswald"/>
              <a:ea typeface="Oswald"/>
              <a:cs typeface="Oswald"/>
              <a:sym typeface="Oswald"/>
            </a:endParaRPr>
          </a:p>
        </p:txBody>
      </p:sp>
      <p:sp>
        <p:nvSpPr>
          <p:cNvPr id="130" name="Google Shape;130;p20"/>
          <p:cNvSpPr txBox="1"/>
          <p:nvPr/>
        </p:nvSpPr>
        <p:spPr>
          <a:xfrm>
            <a:off x="166475" y="2024175"/>
            <a:ext cx="3793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solidFill>
                  <a:schemeClr val="lt1"/>
                </a:solidFill>
                <a:latin typeface="Oswald"/>
                <a:ea typeface="Oswald"/>
                <a:cs typeface="Oswald"/>
                <a:sym typeface="Oswald"/>
              </a:rPr>
              <a:t>USERFLOW</a:t>
            </a:r>
            <a:endParaRPr sz="2600">
              <a:solidFill>
                <a:schemeClr val="lt1"/>
              </a:solidFill>
              <a:latin typeface="Oswald"/>
              <a:ea typeface="Oswald"/>
              <a:cs typeface="Oswald"/>
              <a:sym typeface="Oswald"/>
            </a:endParaRPr>
          </a:p>
        </p:txBody>
      </p:sp>
      <p:sp>
        <p:nvSpPr>
          <p:cNvPr id="131" name="Google Shape;131;p20"/>
          <p:cNvSpPr/>
          <p:nvPr/>
        </p:nvSpPr>
        <p:spPr>
          <a:xfrm>
            <a:off x="94650" y="1960925"/>
            <a:ext cx="312900"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rot="-10793402">
            <a:off x="1547212" y="2312771"/>
            <a:ext cx="312601"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txBox="1"/>
          <p:nvPr/>
        </p:nvSpPr>
        <p:spPr>
          <a:xfrm>
            <a:off x="3216600" y="1186500"/>
            <a:ext cx="58539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Unauthenticated user are taken to the landing page where they can search for codes and go through </a:t>
            </a:r>
            <a:r>
              <a:rPr lang="en" dirty="0" smtClean="0">
                <a:highlight>
                  <a:srgbClr val="FFFFFF"/>
                </a:highlight>
                <a:latin typeface="Source Code Pro"/>
                <a:ea typeface="Source Code Pro"/>
                <a:cs typeface="Source Code Pro"/>
                <a:sym typeface="Source Code Pro"/>
              </a:rPr>
              <a:t>limited information about the code </a:t>
            </a:r>
            <a:r>
              <a:rPr lang="en" dirty="0">
                <a:highlight>
                  <a:srgbClr val="FFFFFF"/>
                </a:highlight>
                <a:latin typeface="Source Code Pro"/>
                <a:ea typeface="Source Code Pro"/>
                <a:cs typeface="Source Code Pro"/>
                <a:sym typeface="Source Code Pro"/>
              </a:rPr>
              <a:t>but the download, comment, reaction features are disabled while they are directed to sign up to become authenticated.</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After the sign up process, they are taken back to the landing page with their profile created and they can now search for codes. The features on the page are now working. </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p:nvPr/>
        </p:nvSpPr>
        <p:spPr>
          <a:xfrm>
            <a:off x="0" y="0"/>
            <a:ext cx="3216600" cy="514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1"/>
              </a:highlight>
            </a:endParaRPr>
          </a:p>
        </p:txBody>
      </p:sp>
      <p:sp>
        <p:nvSpPr>
          <p:cNvPr id="139" name="Google Shape;139;p21"/>
          <p:cNvSpPr txBox="1"/>
          <p:nvPr/>
        </p:nvSpPr>
        <p:spPr>
          <a:xfrm>
            <a:off x="210950" y="919875"/>
            <a:ext cx="3793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lt1"/>
              </a:solidFill>
              <a:latin typeface="Oswald"/>
              <a:ea typeface="Oswald"/>
              <a:cs typeface="Oswald"/>
              <a:sym typeface="Oswald"/>
            </a:endParaRPr>
          </a:p>
        </p:txBody>
      </p:sp>
      <p:sp>
        <p:nvSpPr>
          <p:cNvPr id="140" name="Google Shape;140;p21"/>
          <p:cNvSpPr txBox="1"/>
          <p:nvPr/>
        </p:nvSpPr>
        <p:spPr>
          <a:xfrm>
            <a:off x="230475" y="1768225"/>
            <a:ext cx="23904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solidFill>
                  <a:schemeClr val="lt1"/>
                </a:solidFill>
                <a:latin typeface="Oswald"/>
                <a:ea typeface="Oswald"/>
                <a:cs typeface="Oswald"/>
                <a:sym typeface="Oswald"/>
              </a:rPr>
              <a:t>Wireframing/ Proposed pages</a:t>
            </a:r>
            <a:endParaRPr sz="2600">
              <a:solidFill>
                <a:schemeClr val="lt1"/>
              </a:solidFill>
              <a:latin typeface="Oswald"/>
              <a:ea typeface="Oswald"/>
              <a:cs typeface="Oswald"/>
              <a:sym typeface="Oswald"/>
            </a:endParaRPr>
          </a:p>
        </p:txBody>
      </p:sp>
      <p:sp>
        <p:nvSpPr>
          <p:cNvPr id="141" name="Google Shape;141;p21"/>
          <p:cNvSpPr/>
          <p:nvPr/>
        </p:nvSpPr>
        <p:spPr>
          <a:xfrm>
            <a:off x="173875" y="1768225"/>
            <a:ext cx="312900"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rot="-10793402">
            <a:off x="2041462" y="2423696"/>
            <a:ext cx="312601" cy="296100"/>
          </a:xfrm>
          <a:prstGeom prst="halfFrame">
            <a:avLst>
              <a:gd name="adj1" fmla="val 33333"/>
              <a:gd name="adj2" fmla="val 333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txBox="1"/>
          <p:nvPr/>
        </p:nvSpPr>
        <p:spPr>
          <a:xfrm>
            <a:off x="3216600" y="0"/>
            <a:ext cx="5853900" cy="57861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highlight>
                  <a:srgbClr val="FFFFFF"/>
                </a:highlight>
                <a:latin typeface="Source Code Pro"/>
                <a:ea typeface="Source Code Pro"/>
                <a:cs typeface="Source Code Pro"/>
                <a:sym typeface="Source Code Pro"/>
              </a:rPr>
              <a:t>The proposed pages for the site includes:</a:t>
            </a: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AutoNum type="arabicPeriod"/>
            </a:pPr>
            <a:r>
              <a:rPr lang="en" b="1" dirty="0">
                <a:highlight>
                  <a:srgbClr val="FFFFFF"/>
                </a:highlight>
                <a:latin typeface="Source Code Pro"/>
                <a:ea typeface="Source Code Pro"/>
                <a:cs typeface="Source Code Pro"/>
                <a:sym typeface="Source Code Pro"/>
              </a:rPr>
              <a:t>Landing page:</a:t>
            </a:r>
            <a:r>
              <a:rPr lang="en" dirty="0">
                <a:highlight>
                  <a:srgbClr val="FFFFFF"/>
                </a:highlight>
                <a:latin typeface="Source Code Pro"/>
                <a:ea typeface="Source Code Pro"/>
                <a:cs typeface="Source Code Pro"/>
                <a:sym typeface="Source Code Pro"/>
              </a:rPr>
              <a:t> Search bar, documentation button, Get started button etc</a:t>
            </a:r>
            <a:endParaRPr b="1" dirty="0">
              <a:highlight>
                <a:srgbClr val="FFFFFF"/>
              </a:highlight>
              <a:latin typeface="Source Code Pro"/>
              <a:ea typeface="Source Code Pro"/>
              <a:cs typeface="Source Code Pro"/>
              <a:sym typeface="Source Code Pro"/>
            </a:endParaRPr>
          </a:p>
          <a:p>
            <a:pPr marL="800100" lvl="0" indent="-342900" algn="l" rtl="0">
              <a:spcBef>
                <a:spcPts val="0"/>
              </a:spcBef>
              <a:spcAft>
                <a:spcPts val="0"/>
              </a:spcAft>
              <a:buFont typeface="+mj-lt"/>
              <a:buAutoNum type="arabicPeriod"/>
            </a:pPr>
            <a:endParaRPr b="1" dirty="0">
              <a:highlight>
                <a:srgbClr val="FFFFFF"/>
              </a:highlight>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AutoNum type="arabicPeriod"/>
            </a:pPr>
            <a:r>
              <a:rPr lang="en" b="1" dirty="0">
                <a:highlight>
                  <a:srgbClr val="FFFFFF"/>
                </a:highlight>
                <a:latin typeface="Source Code Pro"/>
                <a:ea typeface="Source Code Pro"/>
                <a:cs typeface="Source Code Pro"/>
                <a:sym typeface="Source Code Pro"/>
              </a:rPr>
              <a:t>Library of Codes page: </a:t>
            </a:r>
            <a:r>
              <a:rPr lang="en" dirty="0">
                <a:highlight>
                  <a:srgbClr val="FFFFFF"/>
                </a:highlight>
                <a:latin typeface="Source Code Pro"/>
                <a:ea typeface="Source Code Pro"/>
                <a:cs typeface="Source Code Pro"/>
                <a:sym typeface="Source Code Pro"/>
              </a:rPr>
              <a:t>Different category of codes </a:t>
            </a:r>
            <a:endParaRPr b="1" dirty="0">
              <a:highlight>
                <a:srgbClr val="FFFFFF"/>
              </a:highlight>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AutoNum type="arabicPeriod"/>
            </a:pPr>
            <a:r>
              <a:rPr lang="en" b="1" dirty="0">
                <a:highlight>
                  <a:srgbClr val="FFFFFF"/>
                </a:highlight>
                <a:latin typeface="Source Code Pro"/>
                <a:ea typeface="Source Code Pro"/>
                <a:cs typeface="Source Code Pro"/>
                <a:sym typeface="Source Code Pro"/>
              </a:rPr>
              <a:t>Selected code page: </a:t>
            </a:r>
            <a:r>
              <a:rPr lang="en" dirty="0">
                <a:highlight>
                  <a:srgbClr val="FFFFFF"/>
                </a:highlight>
                <a:latin typeface="Source Code Pro"/>
                <a:ea typeface="Source Code Pro"/>
                <a:cs typeface="Source Code Pro"/>
                <a:sym typeface="Source Code Pro"/>
              </a:rPr>
              <a:t>Once a user clicks on a code, they are taken to the page. Authenticated users can download the code, comment on the  while unauthenticated users are taken to the sign in/sign up page</a:t>
            </a:r>
            <a:r>
              <a:rPr lang="en" dirty="0" smtClean="0">
                <a:highlight>
                  <a:srgbClr val="FFFFFF"/>
                </a:highlight>
                <a:latin typeface="Source Code Pro"/>
                <a:ea typeface="Source Code Pro"/>
                <a:cs typeface="Source Code Pro"/>
                <a:sym typeface="Source Code Pro"/>
              </a:rPr>
              <a:t>.</a:t>
            </a:r>
          </a:p>
          <a:p>
            <a:pPr marL="457200" lvl="0" indent="-317500" algn="l" rtl="0">
              <a:spcBef>
                <a:spcPts val="0"/>
              </a:spcBef>
              <a:spcAft>
                <a:spcPts val="0"/>
              </a:spcAft>
              <a:buSzPts val="1400"/>
              <a:buFont typeface="Source Code Pro"/>
              <a:buAutoNum type="arabicPeriod"/>
            </a:pPr>
            <a:r>
              <a:rPr lang="en" b="1" dirty="0" smtClean="0">
                <a:highlight>
                  <a:srgbClr val="FFFFFF"/>
                </a:highlight>
                <a:latin typeface="Source Code Pro"/>
                <a:ea typeface="Source Code Pro"/>
                <a:cs typeface="Source Code Pro"/>
                <a:sym typeface="Source Code Pro"/>
              </a:rPr>
              <a:t>Admin interface:</a:t>
            </a:r>
            <a:r>
              <a:rPr lang="en" dirty="0" smtClean="0">
                <a:highlight>
                  <a:srgbClr val="FFFFFF"/>
                </a:highlight>
                <a:latin typeface="Source Code Pro"/>
                <a:ea typeface="Source Code Pro"/>
                <a:cs typeface="Source Code Pro"/>
                <a:sym typeface="Source Code Pro"/>
              </a:rPr>
              <a:t> Where the sites receives it updates from.</a:t>
            </a:r>
          </a:p>
          <a:p>
            <a:pPr marL="457200" lvl="0" indent="-317500" algn="l" rtl="0">
              <a:spcBef>
                <a:spcPts val="0"/>
              </a:spcBef>
              <a:spcAft>
                <a:spcPts val="0"/>
              </a:spcAft>
              <a:buSzPts val="1400"/>
              <a:buFont typeface="Source Code Pro"/>
              <a:buAutoNum type="arabicPeriod"/>
            </a:pPr>
            <a:r>
              <a:rPr lang="en" b="1" dirty="0" smtClean="0">
                <a:highlight>
                  <a:srgbClr val="FFFFFF"/>
                </a:highlight>
                <a:latin typeface="Source Code Pro"/>
                <a:ea typeface="Source Code Pro"/>
                <a:cs typeface="Source Code Pro"/>
                <a:sym typeface="Source Code Pro"/>
              </a:rPr>
              <a:t>User dashboard:</a:t>
            </a:r>
            <a:r>
              <a:rPr lang="en" dirty="0" smtClean="0">
                <a:highlight>
                  <a:srgbClr val="FFFFFF"/>
                </a:highlight>
                <a:latin typeface="Source Code Pro"/>
                <a:ea typeface="Source Code Pro"/>
                <a:cs typeface="Source Code Pro"/>
                <a:sym typeface="Source Code Pro"/>
              </a:rPr>
              <a:t> Interface to change user’s personal details.</a:t>
            </a:r>
            <a:endParaRPr b="1" dirty="0">
              <a:highlight>
                <a:srgbClr val="FFFFFF"/>
              </a:highlight>
              <a:latin typeface="Source Code Pro"/>
              <a:ea typeface="Source Code Pro"/>
              <a:cs typeface="Source Code Pro"/>
              <a:sym typeface="Source Code Pro"/>
            </a:endParaRPr>
          </a:p>
          <a:p>
            <a:pPr marL="800100" lvl="0" indent="-342900" algn="l" rtl="0">
              <a:spcBef>
                <a:spcPts val="0"/>
              </a:spcBef>
              <a:spcAft>
                <a:spcPts val="0"/>
              </a:spcAft>
              <a:buFont typeface="+mj-lt"/>
              <a:buAutoNum type="arabicPeriod"/>
            </a:pPr>
            <a:endParaRPr b="1" dirty="0">
              <a:highlight>
                <a:srgbClr val="FFFFFF"/>
              </a:highlight>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AutoNum type="arabicPeriod"/>
            </a:pPr>
            <a:r>
              <a:rPr lang="en" b="1" dirty="0">
                <a:highlight>
                  <a:srgbClr val="FFFFFF"/>
                </a:highlight>
                <a:latin typeface="Source Code Pro"/>
                <a:ea typeface="Source Code Pro"/>
                <a:cs typeface="Source Code Pro"/>
                <a:sym typeface="Source Code Pro"/>
              </a:rPr>
              <a:t>Sign in/ Sign up page</a:t>
            </a:r>
            <a:r>
              <a:rPr lang="en" dirty="0">
                <a:highlight>
                  <a:srgbClr val="FFFFFF"/>
                </a:highlight>
                <a:latin typeface="Source Code Pro"/>
                <a:ea typeface="Source Code Pro"/>
                <a:cs typeface="Source Code Pro"/>
                <a:sym typeface="Source Code Pro"/>
              </a:rPr>
              <a:t> </a:t>
            </a:r>
            <a:endParaRPr dirty="0">
              <a:highlight>
                <a:srgbClr val="FFFFFF"/>
              </a:highlight>
              <a:latin typeface="Source Code Pro"/>
              <a:ea typeface="Source Code Pro"/>
              <a:cs typeface="Source Code Pro"/>
              <a:sym typeface="Source Code Pro"/>
            </a:endParaRPr>
          </a:p>
          <a:p>
            <a:pPr marL="800100" lvl="0" indent="-342900" algn="l" rtl="0">
              <a:spcBef>
                <a:spcPts val="0"/>
              </a:spcBef>
              <a:spcAft>
                <a:spcPts val="0"/>
              </a:spcAft>
              <a:buFont typeface="+mj-lt"/>
              <a:buAutoNum type="arabicPeriod"/>
            </a:pPr>
            <a:endParaRPr b="1" dirty="0">
              <a:highlight>
                <a:srgbClr val="FFFFFF"/>
              </a:highlight>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AutoNum type="arabicPeriod"/>
            </a:pPr>
            <a:r>
              <a:rPr lang="en" b="1" dirty="0">
                <a:highlight>
                  <a:srgbClr val="FFFFFF"/>
                </a:highlight>
                <a:latin typeface="Source Code Pro"/>
                <a:ea typeface="Source Code Pro"/>
                <a:cs typeface="Source Code Pro"/>
                <a:sym typeface="Source Code Pro"/>
              </a:rPr>
              <a:t>Documentation page</a:t>
            </a:r>
            <a:endParaRPr b="1" dirty="0">
              <a:highlight>
                <a:srgbClr val="FFFFFF"/>
              </a:highlight>
              <a:latin typeface="Source Code Pro"/>
              <a:ea typeface="Source Code Pro"/>
              <a:cs typeface="Source Code Pro"/>
              <a:sym typeface="Source Code Pro"/>
            </a:endParaRPr>
          </a:p>
          <a:p>
            <a:pPr marL="800100" lvl="0" indent="-342900" algn="l" rtl="0">
              <a:spcBef>
                <a:spcPts val="0"/>
              </a:spcBef>
              <a:spcAft>
                <a:spcPts val="0"/>
              </a:spcAft>
              <a:buFont typeface="+mj-lt"/>
              <a:buAutoNum type="arabicPeriod"/>
            </a:pPr>
            <a:endParaRPr b="1" dirty="0">
              <a:highlight>
                <a:srgbClr val="FFFFFF"/>
              </a:highlight>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AutoNum type="arabicPeriod"/>
            </a:pPr>
            <a:r>
              <a:rPr lang="en" b="1" dirty="0">
                <a:highlight>
                  <a:srgbClr val="FFFFFF"/>
                </a:highlight>
                <a:latin typeface="Source Code Pro"/>
                <a:ea typeface="Source Code Pro"/>
                <a:cs typeface="Source Code Pro"/>
                <a:sym typeface="Source Code Pro"/>
              </a:rPr>
              <a:t>Contact Us page</a:t>
            </a:r>
            <a:endParaRPr b="1"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a:p>
            <a:pPr marL="0" lvl="0" indent="0" algn="l" rtl="0">
              <a:spcBef>
                <a:spcPts val="0"/>
              </a:spcBef>
              <a:spcAft>
                <a:spcPts val="0"/>
              </a:spcAft>
              <a:buNone/>
            </a:pPr>
            <a:endParaRPr dirty="0">
              <a:highlight>
                <a:srgbClr val="FFFFFF"/>
              </a:highlight>
              <a:latin typeface="Source Code Pro"/>
              <a:ea typeface="Source Code Pro"/>
              <a:cs typeface="Source Code Pro"/>
              <a:sym typeface="Source Code Pro"/>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661</Words>
  <Application>Microsoft Office PowerPoint</Application>
  <PresentationFormat>On-screen Show (16:9)</PresentationFormat>
  <Paragraphs>82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vt:lpstr>
      <vt:lpstr>Oswald</vt:lpstr>
      <vt:lpstr>Source Code Pro</vt:lpstr>
      <vt:lpstr>Arial</vt:lpstr>
      <vt:lpstr>Modern Writer</vt:lpstr>
      <vt:lpstr>auth_Wiki</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auth_Wiki</dc:title>
  <cp:lastModifiedBy>Jesse Jason</cp:lastModifiedBy>
  <cp:revision>5</cp:revision>
  <dcterms:modified xsi:type="dcterms:W3CDTF">2022-07-30T03:25:28Z</dcterms:modified>
</cp:coreProperties>
</file>