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5A573C-7650-403C-8E3D-E6C98578312D}" type="datetimeFigureOut">
              <a:rPr lang="en-NG" smtClean="0"/>
              <a:t>14/03/2022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A569EB6-D8D5-4C05-88C2-818CCE3E0D41}" type="slidenum">
              <a:rPr lang="en-NG" smtClean="0"/>
              <a:t>‹#›</a:t>
            </a:fld>
            <a:endParaRPr lang="en-NG"/>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948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45A573C-7650-403C-8E3D-E6C98578312D}" type="datetimeFigureOut">
              <a:rPr lang="en-NG" smtClean="0"/>
              <a:t>14/03/2022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1A569EB6-D8D5-4C05-88C2-818CCE3E0D41}" type="slidenum">
              <a:rPr lang="en-NG" smtClean="0"/>
              <a:t>‹#›</a:t>
            </a:fld>
            <a:endParaRPr lang="en-NG"/>
          </a:p>
        </p:txBody>
      </p:sp>
    </p:spTree>
    <p:extLst>
      <p:ext uri="{BB962C8B-B14F-4D97-AF65-F5344CB8AC3E}">
        <p14:creationId xmlns:p14="http://schemas.microsoft.com/office/powerpoint/2010/main" val="162178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5A573C-7650-403C-8E3D-E6C98578312D}" type="datetimeFigureOut">
              <a:rPr lang="en-NG" smtClean="0"/>
              <a:t>14/03/2022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A569EB6-D8D5-4C05-88C2-818CCE3E0D41}" type="slidenum">
              <a:rPr lang="en-NG" smtClean="0"/>
              <a:t>‹#›</a:t>
            </a:fld>
            <a:endParaRPr lang="en-NG"/>
          </a:p>
        </p:txBody>
      </p:sp>
    </p:spTree>
    <p:extLst>
      <p:ext uri="{BB962C8B-B14F-4D97-AF65-F5344CB8AC3E}">
        <p14:creationId xmlns:p14="http://schemas.microsoft.com/office/powerpoint/2010/main" val="342535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5A573C-7650-403C-8E3D-E6C98578312D}" type="datetimeFigureOut">
              <a:rPr lang="en-NG" smtClean="0"/>
              <a:t>14/03/2022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A569EB6-D8D5-4C05-88C2-818CCE3E0D41}" type="slidenum">
              <a:rPr lang="en-NG" smtClean="0"/>
              <a:t>‹#›</a:t>
            </a:fld>
            <a:endParaRPr lang="en-NG"/>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16895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5A573C-7650-403C-8E3D-E6C98578312D}" type="datetimeFigureOut">
              <a:rPr lang="en-NG" smtClean="0"/>
              <a:t>14/03/2022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A569EB6-D8D5-4C05-88C2-818CCE3E0D41}" type="slidenum">
              <a:rPr lang="en-NG" smtClean="0"/>
              <a:t>‹#›</a:t>
            </a:fld>
            <a:endParaRPr lang="en-NG"/>
          </a:p>
        </p:txBody>
      </p:sp>
    </p:spTree>
    <p:extLst>
      <p:ext uri="{BB962C8B-B14F-4D97-AF65-F5344CB8AC3E}">
        <p14:creationId xmlns:p14="http://schemas.microsoft.com/office/powerpoint/2010/main" val="233605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5A573C-7650-403C-8E3D-E6C98578312D}" type="datetimeFigureOut">
              <a:rPr lang="en-NG" smtClean="0"/>
              <a:t>14/03/2022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A569EB6-D8D5-4C05-88C2-818CCE3E0D41}" type="slidenum">
              <a:rPr lang="en-NG" smtClean="0"/>
              <a:t>‹#›</a:t>
            </a:fld>
            <a:endParaRPr lang="en-NG"/>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23252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5A573C-7650-403C-8E3D-E6C98578312D}" type="datetimeFigureOut">
              <a:rPr lang="en-NG" smtClean="0"/>
              <a:t>14/03/2022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A569EB6-D8D5-4C05-88C2-818CCE3E0D41}" type="slidenum">
              <a:rPr lang="en-NG" smtClean="0"/>
              <a:t>‹#›</a:t>
            </a:fld>
            <a:endParaRPr lang="en-NG"/>
          </a:p>
        </p:txBody>
      </p:sp>
    </p:spTree>
    <p:extLst>
      <p:ext uri="{BB962C8B-B14F-4D97-AF65-F5344CB8AC3E}">
        <p14:creationId xmlns:p14="http://schemas.microsoft.com/office/powerpoint/2010/main" val="3097885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A573C-7650-403C-8E3D-E6C98578312D}" type="datetimeFigureOut">
              <a:rPr lang="en-NG" smtClean="0"/>
              <a:t>14/03/2022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A569EB6-D8D5-4C05-88C2-818CCE3E0D41}" type="slidenum">
              <a:rPr lang="en-NG" smtClean="0"/>
              <a:t>‹#›</a:t>
            </a:fld>
            <a:endParaRPr lang="en-NG"/>
          </a:p>
        </p:txBody>
      </p:sp>
    </p:spTree>
    <p:extLst>
      <p:ext uri="{BB962C8B-B14F-4D97-AF65-F5344CB8AC3E}">
        <p14:creationId xmlns:p14="http://schemas.microsoft.com/office/powerpoint/2010/main" val="2806281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A573C-7650-403C-8E3D-E6C98578312D}" type="datetimeFigureOut">
              <a:rPr lang="en-NG" smtClean="0"/>
              <a:t>14/03/2022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A569EB6-D8D5-4C05-88C2-818CCE3E0D41}" type="slidenum">
              <a:rPr lang="en-NG" smtClean="0"/>
              <a:t>‹#›</a:t>
            </a:fld>
            <a:endParaRPr lang="en-NG"/>
          </a:p>
        </p:txBody>
      </p:sp>
    </p:spTree>
    <p:extLst>
      <p:ext uri="{BB962C8B-B14F-4D97-AF65-F5344CB8AC3E}">
        <p14:creationId xmlns:p14="http://schemas.microsoft.com/office/powerpoint/2010/main" val="3856219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5A573C-7650-403C-8E3D-E6C98578312D}" type="datetimeFigureOut">
              <a:rPr lang="en-NG" smtClean="0"/>
              <a:t>14/03/2022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A569EB6-D8D5-4C05-88C2-818CCE3E0D41}" type="slidenum">
              <a:rPr lang="en-NG" smtClean="0"/>
              <a:t>‹#›</a:t>
            </a:fld>
            <a:endParaRPr lang="en-NG"/>
          </a:p>
        </p:txBody>
      </p:sp>
    </p:spTree>
    <p:extLst>
      <p:ext uri="{BB962C8B-B14F-4D97-AF65-F5344CB8AC3E}">
        <p14:creationId xmlns:p14="http://schemas.microsoft.com/office/powerpoint/2010/main" val="429456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5A573C-7650-403C-8E3D-E6C98578312D}" type="datetimeFigureOut">
              <a:rPr lang="en-NG" smtClean="0"/>
              <a:t>14/03/2022</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A569EB6-D8D5-4C05-88C2-818CCE3E0D41}" type="slidenum">
              <a:rPr lang="en-NG" smtClean="0"/>
              <a:t>‹#›</a:t>
            </a:fld>
            <a:endParaRPr lang="en-NG"/>
          </a:p>
        </p:txBody>
      </p:sp>
    </p:spTree>
    <p:extLst>
      <p:ext uri="{BB962C8B-B14F-4D97-AF65-F5344CB8AC3E}">
        <p14:creationId xmlns:p14="http://schemas.microsoft.com/office/powerpoint/2010/main" val="4037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5A573C-7650-403C-8E3D-E6C98578312D}" type="datetimeFigureOut">
              <a:rPr lang="en-NG" smtClean="0"/>
              <a:t>14/03/2022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1A569EB6-D8D5-4C05-88C2-818CCE3E0D41}" type="slidenum">
              <a:rPr lang="en-NG" smtClean="0"/>
              <a:t>‹#›</a:t>
            </a:fld>
            <a:endParaRPr lang="en-NG"/>
          </a:p>
        </p:txBody>
      </p:sp>
    </p:spTree>
    <p:extLst>
      <p:ext uri="{BB962C8B-B14F-4D97-AF65-F5344CB8AC3E}">
        <p14:creationId xmlns:p14="http://schemas.microsoft.com/office/powerpoint/2010/main" val="275150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5A573C-7650-403C-8E3D-E6C98578312D}" type="datetimeFigureOut">
              <a:rPr lang="en-NG" smtClean="0"/>
              <a:t>14/03/2022</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1A569EB6-D8D5-4C05-88C2-818CCE3E0D41}" type="slidenum">
              <a:rPr lang="en-NG" smtClean="0"/>
              <a:t>‹#›</a:t>
            </a:fld>
            <a:endParaRPr lang="en-NG"/>
          </a:p>
        </p:txBody>
      </p:sp>
    </p:spTree>
    <p:extLst>
      <p:ext uri="{BB962C8B-B14F-4D97-AF65-F5344CB8AC3E}">
        <p14:creationId xmlns:p14="http://schemas.microsoft.com/office/powerpoint/2010/main" val="203997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5A573C-7650-403C-8E3D-E6C98578312D}" type="datetimeFigureOut">
              <a:rPr lang="en-NG" smtClean="0"/>
              <a:t>14/03/2022</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1A569EB6-D8D5-4C05-88C2-818CCE3E0D41}" type="slidenum">
              <a:rPr lang="en-NG" smtClean="0"/>
              <a:t>‹#›</a:t>
            </a:fld>
            <a:endParaRPr lang="en-NG"/>
          </a:p>
        </p:txBody>
      </p:sp>
    </p:spTree>
    <p:extLst>
      <p:ext uri="{BB962C8B-B14F-4D97-AF65-F5344CB8AC3E}">
        <p14:creationId xmlns:p14="http://schemas.microsoft.com/office/powerpoint/2010/main" val="374939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5A573C-7650-403C-8E3D-E6C98578312D}" type="datetimeFigureOut">
              <a:rPr lang="en-NG" smtClean="0"/>
              <a:t>14/03/2022</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1A569EB6-D8D5-4C05-88C2-818CCE3E0D41}" type="slidenum">
              <a:rPr lang="en-NG" smtClean="0"/>
              <a:t>‹#›</a:t>
            </a:fld>
            <a:endParaRPr lang="en-NG"/>
          </a:p>
        </p:txBody>
      </p:sp>
    </p:spTree>
    <p:extLst>
      <p:ext uri="{BB962C8B-B14F-4D97-AF65-F5344CB8AC3E}">
        <p14:creationId xmlns:p14="http://schemas.microsoft.com/office/powerpoint/2010/main" val="2112025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5A573C-7650-403C-8E3D-E6C98578312D}" type="datetimeFigureOut">
              <a:rPr lang="en-NG" smtClean="0"/>
              <a:t>14/03/2022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1A569EB6-D8D5-4C05-88C2-818CCE3E0D41}" type="slidenum">
              <a:rPr lang="en-NG" smtClean="0"/>
              <a:t>‹#›</a:t>
            </a:fld>
            <a:endParaRPr lang="en-NG"/>
          </a:p>
        </p:txBody>
      </p:sp>
    </p:spTree>
    <p:extLst>
      <p:ext uri="{BB962C8B-B14F-4D97-AF65-F5344CB8AC3E}">
        <p14:creationId xmlns:p14="http://schemas.microsoft.com/office/powerpoint/2010/main" val="1362090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5A573C-7650-403C-8E3D-E6C98578312D}" type="datetimeFigureOut">
              <a:rPr lang="en-NG" smtClean="0"/>
              <a:t>14/03/2022</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1A569EB6-D8D5-4C05-88C2-818CCE3E0D41}" type="slidenum">
              <a:rPr lang="en-NG" smtClean="0"/>
              <a:t>‹#›</a:t>
            </a:fld>
            <a:endParaRPr lang="en-NG"/>
          </a:p>
        </p:txBody>
      </p:sp>
    </p:spTree>
    <p:extLst>
      <p:ext uri="{BB962C8B-B14F-4D97-AF65-F5344CB8AC3E}">
        <p14:creationId xmlns:p14="http://schemas.microsoft.com/office/powerpoint/2010/main" val="11450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45A573C-7650-403C-8E3D-E6C98578312D}" type="datetimeFigureOut">
              <a:rPr lang="en-NG" smtClean="0"/>
              <a:t>14/03/2022</a:t>
            </a:fld>
            <a:endParaRPr lang="en-NG"/>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NG"/>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A569EB6-D8D5-4C05-88C2-818CCE3E0D41}" type="slidenum">
              <a:rPr lang="en-NG" smtClean="0"/>
              <a:t>‹#›</a:t>
            </a:fld>
            <a:endParaRPr lang="en-NG"/>
          </a:p>
        </p:txBody>
      </p:sp>
    </p:spTree>
    <p:extLst>
      <p:ext uri="{BB962C8B-B14F-4D97-AF65-F5344CB8AC3E}">
        <p14:creationId xmlns:p14="http://schemas.microsoft.com/office/powerpoint/2010/main" val="11419424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88F68-3FD9-4874-AFBA-97D7CFE72194}"/>
              </a:ext>
            </a:extLst>
          </p:cNvPr>
          <p:cNvSpPr>
            <a:spLocks noGrp="1"/>
          </p:cNvSpPr>
          <p:nvPr>
            <p:ph type="ctrTitle"/>
          </p:nvPr>
        </p:nvSpPr>
        <p:spPr>
          <a:xfrm>
            <a:off x="568411" y="191529"/>
            <a:ext cx="9452920" cy="2971801"/>
          </a:xfrm>
        </p:spPr>
        <p:txBody>
          <a:bodyPr>
            <a:normAutofit/>
          </a:bodyPr>
          <a:lstStyle/>
          <a:p>
            <a:r>
              <a:rPr lang="en-GB" dirty="0"/>
              <a:t>REPORT ON STAR WARS FOR LUCAS FILMS &amp; PRODUCTIONS</a:t>
            </a:r>
            <a:br>
              <a:rPr lang="en-GB" dirty="0"/>
            </a:br>
            <a:r>
              <a:rPr lang="en-GB" dirty="0"/>
              <a:t>BY OGUNDIPE AYOMIDE</a:t>
            </a:r>
            <a:endParaRPr lang="en-NG" dirty="0"/>
          </a:p>
        </p:txBody>
      </p:sp>
      <p:sp>
        <p:nvSpPr>
          <p:cNvPr id="3" name="Subtitle 2">
            <a:extLst>
              <a:ext uri="{FF2B5EF4-FFF2-40B4-BE49-F238E27FC236}">
                <a16:creationId xmlns:a16="http://schemas.microsoft.com/office/drawing/2014/main" id="{8AB968FF-B7D5-40CE-B54B-D039DA4AE519}"/>
              </a:ext>
            </a:extLst>
          </p:cNvPr>
          <p:cNvSpPr>
            <a:spLocks noGrp="1"/>
          </p:cNvSpPr>
          <p:nvPr>
            <p:ph type="subTitle" idx="1"/>
          </p:nvPr>
        </p:nvSpPr>
        <p:spPr>
          <a:xfrm>
            <a:off x="653682" y="4189856"/>
            <a:ext cx="6400800" cy="1947333"/>
          </a:xfrm>
        </p:spPr>
        <p:txBody>
          <a:bodyPr/>
          <a:lstStyle/>
          <a:p>
            <a:r>
              <a:rPr lang="en-GB" b="1" dirty="0">
                <a:solidFill>
                  <a:srgbClr val="FFFF00"/>
                </a:solidFill>
              </a:rPr>
              <a:t>DATED</a:t>
            </a:r>
          </a:p>
          <a:p>
            <a:r>
              <a:rPr lang="en-GB" dirty="0">
                <a:solidFill>
                  <a:srgbClr val="FFFF00"/>
                </a:solidFill>
              </a:rPr>
              <a:t>SATURDAY, 12 MARCH, 2022.</a:t>
            </a:r>
            <a:endParaRPr lang="en-NG" dirty="0">
              <a:solidFill>
                <a:srgbClr val="FFFF00"/>
              </a:solidFill>
            </a:endParaRPr>
          </a:p>
        </p:txBody>
      </p:sp>
      <p:sp>
        <p:nvSpPr>
          <p:cNvPr id="4" name="TextBox 3">
            <a:extLst>
              <a:ext uri="{FF2B5EF4-FFF2-40B4-BE49-F238E27FC236}">
                <a16:creationId xmlns:a16="http://schemas.microsoft.com/office/drawing/2014/main" id="{B8997115-62BF-4BCF-A4E7-6E9AB49BCEE6}"/>
              </a:ext>
            </a:extLst>
          </p:cNvPr>
          <p:cNvSpPr txBox="1"/>
          <p:nvPr/>
        </p:nvSpPr>
        <p:spPr>
          <a:xfrm>
            <a:off x="568411" y="3429000"/>
            <a:ext cx="6550191" cy="369332"/>
          </a:xfrm>
          <a:prstGeom prst="rect">
            <a:avLst/>
          </a:prstGeom>
          <a:noFill/>
        </p:spPr>
        <p:txBody>
          <a:bodyPr wrap="none" rtlCol="0">
            <a:spAutoFit/>
          </a:bodyPr>
          <a:lstStyle/>
          <a:p>
            <a:r>
              <a:rPr lang="en-GB" dirty="0">
                <a:solidFill>
                  <a:srgbClr val="FFFF00"/>
                </a:solidFill>
              </a:rPr>
              <a:t>INSIGHT TO IMPROVE QUALITY, PROCESSES </a:t>
            </a:r>
            <a:r>
              <a:rPr lang="en-GB">
                <a:solidFill>
                  <a:srgbClr val="FFFF00"/>
                </a:solidFill>
              </a:rPr>
              <a:t>AND FINANCE.</a:t>
            </a:r>
            <a:endParaRPr lang="en-NG" dirty="0">
              <a:solidFill>
                <a:srgbClr val="FFFF00"/>
              </a:solidFill>
            </a:endParaRPr>
          </a:p>
        </p:txBody>
      </p:sp>
    </p:spTree>
    <p:extLst>
      <p:ext uri="{BB962C8B-B14F-4D97-AF65-F5344CB8AC3E}">
        <p14:creationId xmlns:p14="http://schemas.microsoft.com/office/powerpoint/2010/main" val="2717386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D032-421E-4D01-9276-E068C67BB3B1}"/>
              </a:ext>
            </a:extLst>
          </p:cNvPr>
          <p:cNvSpPr>
            <a:spLocks noGrp="1"/>
          </p:cNvSpPr>
          <p:nvPr>
            <p:ph type="title"/>
          </p:nvPr>
        </p:nvSpPr>
        <p:spPr>
          <a:xfrm>
            <a:off x="334028" y="273470"/>
            <a:ext cx="7030600" cy="1507067"/>
          </a:xfrm>
        </p:spPr>
        <p:txBody>
          <a:bodyPr>
            <a:normAutofit fontScale="90000"/>
          </a:bodyPr>
          <a:lstStyle/>
          <a:p>
            <a:r>
              <a:rPr lang="en-GB" dirty="0"/>
              <a:t>COMPARISON OF FANS</a:t>
            </a:r>
            <a:br>
              <a:rPr lang="en-GB" dirty="0"/>
            </a:br>
            <a:r>
              <a:rPr lang="en-GB" sz="1600" dirty="0"/>
              <a:t>From the bar chart below, it can be seen that star wars has the highest number of fans and expanded universe has the least amount of fans.</a:t>
            </a:r>
            <a:br>
              <a:rPr lang="en-GB" sz="1600" dirty="0"/>
            </a:br>
            <a:r>
              <a:rPr lang="en-GB" sz="1600" dirty="0"/>
              <a:t>It is therefore </a:t>
            </a:r>
            <a:r>
              <a:rPr lang="en-GB" sz="1600" dirty="0" err="1"/>
              <a:t>adviseable</a:t>
            </a:r>
            <a:r>
              <a:rPr lang="en-GB" sz="1600" dirty="0"/>
              <a:t> that </a:t>
            </a:r>
            <a:r>
              <a:rPr lang="en-GB" sz="1600" dirty="0" err="1"/>
              <a:t>lucas</a:t>
            </a:r>
            <a:r>
              <a:rPr lang="en-GB" sz="1600" dirty="0"/>
              <a:t> films &amp; productions, produce more of star wars movies.</a:t>
            </a:r>
            <a:endParaRPr lang="en-NG" dirty="0"/>
          </a:p>
        </p:txBody>
      </p:sp>
      <p:pic>
        <p:nvPicPr>
          <p:cNvPr id="27" name="Content Placeholder 26">
            <a:extLst>
              <a:ext uri="{FF2B5EF4-FFF2-40B4-BE49-F238E27FC236}">
                <a16:creationId xmlns:a16="http://schemas.microsoft.com/office/drawing/2014/main" id="{1F1A2F49-9183-4429-92A2-B141B93E29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388" y="1981200"/>
            <a:ext cx="6517469" cy="4310219"/>
          </a:xfrm>
        </p:spPr>
      </p:pic>
      <p:sp>
        <p:nvSpPr>
          <p:cNvPr id="28" name="Title 1">
            <a:extLst>
              <a:ext uri="{FF2B5EF4-FFF2-40B4-BE49-F238E27FC236}">
                <a16:creationId xmlns:a16="http://schemas.microsoft.com/office/drawing/2014/main" id="{F482FE45-CCF9-416E-BBA6-6C1820861C6D}"/>
              </a:ext>
            </a:extLst>
          </p:cNvPr>
          <p:cNvSpPr txBox="1">
            <a:spLocks/>
          </p:cNvSpPr>
          <p:nvPr/>
        </p:nvSpPr>
        <p:spPr>
          <a:xfrm>
            <a:off x="7364628" y="409394"/>
            <a:ext cx="4361757" cy="1987817"/>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The expanded universe</a:t>
            </a:r>
            <a:br>
              <a:rPr lang="en-GB" dirty="0"/>
            </a:br>
            <a:r>
              <a:rPr lang="en-GB" sz="1600" dirty="0"/>
              <a:t>also, the chart below is an histogram of people familiar with the expanded universe. It can be deduced that a larger percentage of viewers aren’t familiar with it, this is a more concrete reason to support why more of star war movies should be produced.</a:t>
            </a:r>
            <a:endParaRPr lang="en-NG" dirty="0"/>
          </a:p>
        </p:txBody>
      </p:sp>
      <p:pic>
        <p:nvPicPr>
          <p:cNvPr id="30" name="Picture 29">
            <a:extLst>
              <a:ext uri="{FF2B5EF4-FFF2-40B4-BE49-F238E27FC236}">
                <a16:creationId xmlns:a16="http://schemas.microsoft.com/office/drawing/2014/main" id="{50A24FE3-C408-41FC-B58F-85DC52C0EB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757" y="2692346"/>
            <a:ext cx="5050637" cy="3340154"/>
          </a:xfrm>
          <a:prstGeom prst="rect">
            <a:avLst/>
          </a:prstGeom>
        </p:spPr>
      </p:pic>
      <p:sp>
        <p:nvSpPr>
          <p:cNvPr id="31" name="TextBox 30">
            <a:extLst>
              <a:ext uri="{FF2B5EF4-FFF2-40B4-BE49-F238E27FC236}">
                <a16:creationId xmlns:a16="http://schemas.microsoft.com/office/drawing/2014/main" id="{351687C0-5F40-4FFB-B554-9A3268C9100B}"/>
              </a:ext>
            </a:extLst>
          </p:cNvPr>
          <p:cNvSpPr txBox="1"/>
          <p:nvPr/>
        </p:nvSpPr>
        <p:spPr>
          <a:xfrm>
            <a:off x="7752210" y="5463430"/>
            <a:ext cx="3586592" cy="276999"/>
          </a:xfrm>
          <a:prstGeom prst="rect">
            <a:avLst/>
          </a:prstGeom>
          <a:noFill/>
        </p:spPr>
        <p:txBody>
          <a:bodyPr wrap="square" rtlCol="0">
            <a:spAutoFit/>
          </a:bodyPr>
          <a:lstStyle/>
          <a:p>
            <a:r>
              <a:rPr lang="en-GB" sz="1200" dirty="0"/>
              <a:t>Are you familiar with the Expanded Universe?</a:t>
            </a:r>
            <a:endParaRPr lang="en-NG" sz="1200" dirty="0"/>
          </a:p>
        </p:txBody>
      </p:sp>
    </p:spTree>
    <p:extLst>
      <p:ext uri="{BB962C8B-B14F-4D97-AF65-F5344CB8AC3E}">
        <p14:creationId xmlns:p14="http://schemas.microsoft.com/office/powerpoint/2010/main" val="4754226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113-B47B-4D10-AF9E-60288E72AF16}"/>
              </a:ext>
            </a:extLst>
          </p:cNvPr>
          <p:cNvSpPr>
            <a:spLocks noGrp="1"/>
          </p:cNvSpPr>
          <p:nvPr>
            <p:ph type="title"/>
          </p:nvPr>
        </p:nvSpPr>
        <p:spPr>
          <a:xfrm>
            <a:off x="461790" y="165033"/>
            <a:ext cx="6639443" cy="786437"/>
          </a:xfrm>
        </p:spPr>
        <p:txBody>
          <a:bodyPr/>
          <a:lstStyle/>
          <a:p>
            <a:r>
              <a:rPr lang="en-GB" dirty="0"/>
              <a:t>MOST SEEN STAR WARS FILM</a:t>
            </a:r>
            <a:endParaRPr lang="en-NG" dirty="0"/>
          </a:p>
        </p:txBody>
      </p:sp>
      <p:pic>
        <p:nvPicPr>
          <p:cNvPr id="5" name="Content Placeholder 4">
            <a:extLst>
              <a:ext uri="{FF2B5EF4-FFF2-40B4-BE49-F238E27FC236}">
                <a16:creationId xmlns:a16="http://schemas.microsoft.com/office/drawing/2014/main" id="{8BBBB608-2903-49E7-9D01-D6A91AECDD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5283" y="1601172"/>
            <a:ext cx="7248014" cy="4065595"/>
          </a:xfrm>
        </p:spPr>
      </p:pic>
      <p:sp>
        <p:nvSpPr>
          <p:cNvPr id="7" name="TextBox 6">
            <a:extLst>
              <a:ext uri="{FF2B5EF4-FFF2-40B4-BE49-F238E27FC236}">
                <a16:creationId xmlns:a16="http://schemas.microsoft.com/office/drawing/2014/main" id="{B794F381-14A1-4C04-B837-A9DB230B7929}"/>
              </a:ext>
            </a:extLst>
          </p:cNvPr>
          <p:cNvSpPr txBox="1"/>
          <p:nvPr/>
        </p:nvSpPr>
        <p:spPr>
          <a:xfrm>
            <a:off x="461790" y="862508"/>
            <a:ext cx="11133310" cy="738664"/>
          </a:xfrm>
          <a:prstGeom prst="rect">
            <a:avLst/>
          </a:prstGeom>
          <a:noFill/>
        </p:spPr>
        <p:txBody>
          <a:bodyPr wrap="square" rtlCol="0">
            <a:spAutoFit/>
          </a:bodyPr>
          <a:lstStyle/>
          <a:p>
            <a:r>
              <a:rPr lang="en-GB" sz="1400" dirty="0"/>
              <a:t>From the </a:t>
            </a:r>
            <a:r>
              <a:rPr lang="en-GB" sz="1400" dirty="0" err="1"/>
              <a:t>barchart</a:t>
            </a:r>
            <a:r>
              <a:rPr lang="en-GB" sz="1400" dirty="0"/>
              <a:t> below, it can be seen vividly that Episode 5 which is </a:t>
            </a:r>
            <a:r>
              <a:rPr lang="en-GB" sz="1400" dirty="0">
                <a:latin typeface="+mj-lt"/>
              </a:rPr>
              <a:t>titled </a:t>
            </a:r>
            <a:r>
              <a:rPr lang="en-GB" sz="1400" b="0" i="0" dirty="0">
                <a:effectLst/>
                <a:latin typeface="+mj-lt"/>
              </a:rPr>
              <a:t>Star Wars: The Empire </a:t>
            </a:r>
            <a:r>
              <a:rPr lang="en-GB" sz="1400" dirty="0">
                <a:latin typeface="+mj-lt"/>
              </a:rPr>
              <a:t>Strikes Back is the most seen/viewed star wars film totalling 758 viewers out of 935 viewers. Since this was mostly seen, more productions of it would generate more income for Lucas Films &amp; Productions as a lot people of people are likely to view it more.</a:t>
            </a:r>
          </a:p>
        </p:txBody>
      </p:sp>
      <p:graphicFrame>
        <p:nvGraphicFramePr>
          <p:cNvPr id="9" name="Table 9">
            <a:extLst>
              <a:ext uri="{FF2B5EF4-FFF2-40B4-BE49-F238E27FC236}">
                <a16:creationId xmlns:a16="http://schemas.microsoft.com/office/drawing/2014/main" id="{646F8B42-6481-4805-8993-D99FF2B755ED}"/>
              </a:ext>
            </a:extLst>
          </p:cNvPr>
          <p:cNvGraphicFramePr>
            <a:graphicFrameLocks noGrp="1"/>
          </p:cNvGraphicFramePr>
          <p:nvPr>
            <p:extLst>
              <p:ext uri="{D42A27DB-BD31-4B8C-83A1-F6EECF244321}">
                <p14:modId xmlns:p14="http://schemas.microsoft.com/office/powerpoint/2010/main" val="2414527457"/>
              </p:ext>
            </p:extLst>
          </p:nvPr>
        </p:nvGraphicFramePr>
        <p:xfrm>
          <a:off x="1463498" y="5742555"/>
          <a:ext cx="7846305" cy="1036320"/>
        </p:xfrm>
        <a:graphic>
          <a:graphicData uri="http://schemas.openxmlformats.org/drawingml/2006/table">
            <a:tbl>
              <a:tblPr firstRow="1" bandRow="1">
                <a:tableStyleId>{5C22544A-7EE6-4342-B048-85BDC9FD1C3A}</a:tableStyleId>
              </a:tblPr>
              <a:tblGrid>
                <a:gridCol w="1166106">
                  <a:extLst>
                    <a:ext uri="{9D8B030D-6E8A-4147-A177-3AD203B41FA5}">
                      <a16:colId xmlns:a16="http://schemas.microsoft.com/office/drawing/2014/main" val="482097275"/>
                    </a:ext>
                  </a:extLst>
                </a:gridCol>
                <a:gridCol w="1079500">
                  <a:extLst>
                    <a:ext uri="{9D8B030D-6E8A-4147-A177-3AD203B41FA5}">
                      <a16:colId xmlns:a16="http://schemas.microsoft.com/office/drawing/2014/main" val="6470626"/>
                    </a:ext>
                  </a:extLst>
                </a:gridCol>
                <a:gridCol w="1073969">
                  <a:extLst>
                    <a:ext uri="{9D8B030D-6E8A-4147-A177-3AD203B41FA5}">
                      <a16:colId xmlns:a16="http://schemas.microsoft.com/office/drawing/2014/main" val="281852294"/>
                    </a:ext>
                  </a:extLst>
                </a:gridCol>
                <a:gridCol w="1106525">
                  <a:extLst>
                    <a:ext uri="{9D8B030D-6E8A-4147-A177-3AD203B41FA5}">
                      <a16:colId xmlns:a16="http://schemas.microsoft.com/office/drawing/2014/main" val="3552551224"/>
                    </a:ext>
                  </a:extLst>
                </a:gridCol>
                <a:gridCol w="1106525">
                  <a:extLst>
                    <a:ext uri="{9D8B030D-6E8A-4147-A177-3AD203B41FA5}">
                      <a16:colId xmlns:a16="http://schemas.microsoft.com/office/drawing/2014/main" val="1903073798"/>
                    </a:ext>
                  </a:extLst>
                </a:gridCol>
                <a:gridCol w="1106525">
                  <a:extLst>
                    <a:ext uri="{9D8B030D-6E8A-4147-A177-3AD203B41FA5}">
                      <a16:colId xmlns:a16="http://schemas.microsoft.com/office/drawing/2014/main" val="3633589628"/>
                    </a:ext>
                  </a:extLst>
                </a:gridCol>
                <a:gridCol w="1207155">
                  <a:extLst>
                    <a:ext uri="{9D8B030D-6E8A-4147-A177-3AD203B41FA5}">
                      <a16:colId xmlns:a16="http://schemas.microsoft.com/office/drawing/2014/main" val="2740771388"/>
                    </a:ext>
                  </a:extLst>
                </a:gridCol>
              </a:tblGrid>
              <a:tr h="473687">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t>STAR WARS EPISODES</a:t>
                      </a:r>
                      <a:endParaRPr lang="en-NG"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t>Episode 1</a:t>
                      </a:r>
                      <a:endParaRPr lang="en-NG"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t>Episode 2</a:t>
                      </a:r>
                      <a:endParaRPr lang="en-NG" sz="1400" dirty="0"/>
                    </a:p>
                    <a:p>
                      <a:pPr algn="ctr"/>
                      <a:endParaRPr lang="en-NG"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t>Episode 3</a:t>
                      </a:r>
                      <a:endParaRPr lang="en-NG"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t>Episode 4</a:t>
                      </a:r>
                      <a:endParaRPr lang="en-NG"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t>Episode 5</a:t>
                      </a:r>
                      <a:endParaRPr lang="en-NG"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t>Episode 6</a:t>
                      </a:r>
                      <a:endParaRPr lang="en-NG" sz="1400" dirty="0"/>
                    </a:p>
                  </a:txBody>
                  <a:tcPr/>
                </a:tc>
                <a:extLst>
                  <a:ext uri="{0D108BD9-81ED-4DB2-BD59-A6C34878D82A}">
                    <a16:rowId xmlns:a16="http://schemas.microsoft.com/office/drawing/2014/main" val="3982856166"/>
                  </a:ext>
                </a:extLst>
              </a:tr>
              <a:tr h="42950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t>NO OF VIEWERS</a:t>
                      </a:r>
                      <a:endParaRPr lang="en-NG"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NG" sz="1400" dirty="0"/>
                        <a:t>673</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t>571</a:t>
                      </a:r>
                      <a:endParaRPr lang="en-NG"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t>550</a:t>
                      </a:r>
                      <a:endParaRPr lang="en-NG"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t>607</a:t>
                      </a:r>
                      <a:endParaRPr lang="en-NG"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t>758</a:t>
                      </a:r>
                      <a:endParaRPr lang="en-NG" sz="14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400" dirty="0"/>
                        <a:t>738</a:t>
                      </a:r>
                      <a:endParaRPr lang="en-NG" sz="1400" dirty="0"/>
                    </a:p>
                  </a:txBody>
                  <a:tcPr/>
                </a:tc>
                <a:extLst>
                  <a:ext uri="{0D108BD9-81ED-4DB2-BD59-A6C34878D82A}">
                    <a16:rowId xmlns:a16="http://schemas.microsoft.com/office/drawing/2014/main" val="3947220282"/>
                  </a:ext>
                </a:extLst>
              </a:tr>
            </a:tbl>
          </a:graphicData>
        </a:graphic>
      </p:graphicFrame>
    </p:spTree>
    <p:extLst>
      <p:ext uri="{BB962C8B-B14F-4D97-AF65-F5344CB8AC3E}">
        <p14:creationId xmlns:p14="http://schemas.microsoft.com/office/powerpoint/2010/main" val="8319897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F2A9-C8CE-4F55-BBA4-5E9C205A09CE}"/>
              </a:ext>
            </a:extLst>
          </p:cNvPr>
          <p:cNvSpPr>
            <a:spLocks noGrp="1"/>
          </p:cNvSpPr>
          <p:nvPr>
            <p:ph type="title"/>
          </p:nvPr>
        </p:nvSpPr>
        <p:spPr>
          <a:xfrm>
            <a:off x="2082184" y="235154"/>
            <a:ext cx="7515301" cy="701471"/>
          </a:xfrm>
        </p:spPr>
        <p:txBody>
          <a:bodyPr>
            <a:normAutofit fontScale="90000"/>
          </a:bodyPr>
          <a:lstStyle/>
          <a:p>
            <a:pPr algn="ctr"/>
            <a:r>
              <a:rPr lang="en-GB" dirty="0"/>
              <a:t>STARWARS - FILM RANKS, </a:t>
            </a:r>
            <a:r>
              <a:rPr lang="en-GB" sz="1300" dirty="0"/>
              <a:t>continued in next slide</a:t>
            </a:r>
            <a:endParaRPr lang="en-NG" dirty="0"/>
          </a:p>
        </p:txBody>
      </p:sp>
      <p:pic>
        <p:nvPicPr>
          <p:cNvPr id="11" name="Content Placeholder 10">
            <a:extLst>
              <a:ext uri="{FF2B5EF4-FFF2-40B4-BE49-F238E27FC236}">
                <a16:creationId xmlns:a16="http://schemas.microsoft.com/office/drawing/2014/main" id="{FFCED480-17C7-4F88-94FB-D5F95A1113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071" y="1203666"/>
            <a:ext cx="3998988" cy="2644664"/>
          </a:xfrm>
        </p:spPr>
      </p:pic>
      <p:pic>
        <p:nvPicPr>
          <p:cNvPr id="13" name="Picture 12">
            <a:extLst>
              <a:ext uri="{FF2B5EF4-FFF2-40B4-BE49-F238E27FC236}">
                <a16:creationId xmlns:a16="http://schemas.microsoft.com/office/drawing/2014/main" id="{951CEEF4-006E-4790-977B-7A024239A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1679" y="1188144"/>
            <a:ext cx="3998990" cy="2644665"/>
          </a:xfrm>
          <a:prstGeom prst="rect">
            <a:avLst/>
          </a:prstGeom>
        </p:spPr>
      </p:pic>
      <p:pic>
        <p:nvPicPr>
          <p:cNvPr id="15" name="Picture 14">
            <a:extLst>
              <a:ext uri="{FF2B5EF4-FFF2-40B4-BE49-F238E27FC236}">
                <a16:creationId xmlns:a16="http://schemas.microsoft.com/office/drawing/2014/main" id="{59E51E4D-6BAB-4725-951D-F3E98073FD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2414" y="1203666"/>
            <a:ext cx="3998988" cy="2644664"/>
          </a:xfrm>
          <a:prstGeom prst="rect">
            <a:avLst/>
          </a:prstGeom>
        </p:spPr>
      </p:pic>
      <p:pic>
        <p:nvPicPr>
          <p:cNvPr id="17" name="Picture 16">
            <a:extLst>
              <a:ext uri="{FF2B5EF4-FFF2-40B4-BE49-F238E27FC236}">
                <a16:creationId xmlns:a16="http://schemas.microsoft.com/office/drawing/2014/main" id="{3FA6ECCD-0740-4ED2-B4C9-C870F78212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90" y="4084328"/>
            <a:ext cx="3998989" cy="2644665"/>
          </a:xfrm>
          <a:prstGeom prst="rect">
            <a:avLst/>
          </a:prstGeom>
        </p:spPr>
      </p:pic>
      <p:pic>
        <p:nvPicPr>
          <p:cNvPr id="19" name="Picture 18">
            <a:extLst>
              <a:ext uri="{FF2B5EF4-FFF2-40B4-BE49-F238E27FC236}">
                <a16:creationId xmlns:a16="http://schemas.microsoft.com/office/drawing/2014/main" id="{2B785557-C079-4D96-8D1D-4EE73E4768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43325" y="4083032"/>
            <a:ext cx="3966998" cy="2644665"/>
          </a:xfrm>
          <a:prstGeom prst="rect">
            <a:avLst/>
          </a:prstGeom>
        </p:spPr>
      </p:pic>
      <p:pic>
        <p:nvPicPr>
          <p:cNvPr id="21" name="Picture 20">
            <a:extLst>
              <a:ext uri="{FF2B5EF4-FFF2-40B4-BE49-F238E27FC236}">
                <a16:creationId xmlns:a16="http://schemas.microsoft.com/office/drawing/2014/main" id="{CC5C5AC1-2CF9-4897-A8FE-6F5ED2E9FC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80669" y="3986697"/>
            <a:ext cx="3998989" cy="2644664"/>
          </a:xfrm>
          <a:prstGeom prst="rect">
            <a:avLst/>
          </a:prstGeom>
        </p:spPr>
      </p:pic>
      <p:sp>
        <p:nvSpPr>
          <p:cNvPr id="22" name="TextBox 21">
            <a:extLst>
              <a:ext uri="{FF2B5EF4-FFF2-40B4-BE49-F238E27FC236}">
                <a16:creationId xmlns:a16="http://schemas.microsoft.com/office/drawing/2014/main" id="{C18A1287-1A7A-40C5-9099-53451D5BE480}"/>
              </a:ext>
            </a:extLst>
          </p:cNvPr>
          <p:cNvSpPr txBox="1"/>
          <p:nvPr/>
        </p:nvSpPr>
        <p:spPr>
          <a:xfrm>
            <a:off x="767100" y="953444"/>
            <a:ext cx="1049343" cy="307777"/>
          </a:xfrm>
          <a:prstGeom prst="rect">
            <a:avLst/>
          </a:prstGeom>
          <a:noFill/>
        </p:spPr>
        <p:txBody>
          <a:bodyPr wrap="square" rtlCol="0">
            <a:spAutoFit/>
          </a:bodyPr>
          <a:lstStyle/>
          <a:p>
            <a:r>
              <a:rPr lang="en-GB" sz="1400" dirty="0"/>
              <a:t>EPISODE 1</a:t>
            </a:r>
            <a:endParaRPr lang="en-NG" sz="1400" dirty="0"/>
          </a:p>
        </p:txBody>
      </p:sp>
      <p:sp>
        <p:nvSpPr>
          <p:cNvPr id="23" name="TextBox 22">
            <a:extLst>
              <a:ext uri="{FF2B5EF4-FFF2-40B4-BE49-F238E27FC236}">
                <a16:creationId xmlns:a16="http://schemas.microsoft.com/office/drawing/2014/main" id="{E926B230-4F7B-4970-9673-45B150D17AAB}"/>
              </a:ext>
            </a:extLst>
          </p:cNvPr>
          <p:cNvSpPr txBox="1"/>
          <p:nvPr/>
        </p:nvSpPr>
        <p:spPr>
          <a:xfrm>
            <a:off x="4496123" y="953443"/>
            <a:ext cx="1049343" cy="307777"/>
          </a:xfrm>
          <a:prstGeom prst="rect">
            <a:avLst/>
          </a:prstGeom>
          <a:noFill/>
        </p:spPr>
        <p:txBody>
          <a:bodyPr wrap="square" rtlCol="0">
            <a:spAutoFit/>
          </a:bodyPr>
          <a:lstStyle/>
          <a:p>
            <a:r>
              <a:rPr lang="en-GB" sz="1400" dirty="0"/>
              <a:t>EPISODE 2</a:t>
            </a:r>
            <a:endParaRPr lang="en-NG" sz="1400" dirty="0"/>
          </a:p>
        </p:txBody>
      </p:sp>
      <p:sp>
        <p:nvSpPr>
          <p:cNvPr id="24" name="TextBox 23">
            <a:extLst>
              <a:ext uri="{FF2B5EF4-FFF2-40B4-BE49-F238E27FC236}">
                <a16:creationId xmlns:a16="http://schemas.microsoft.com/office/drawing/2014/main" id="{3F3E7E84-61E9-4C50-8773-57F8C1798361}"/>
              </a:ext>
            </a:extLst>
          </p:cNvPr>
          <p:cNvSpPr txBox="1"/>
          <p:nvPr/>
        </p:nvSpPr>
        <p:spPr>
          <a:xfrm>
            <a:off x="8386858" y="953443"/>
            <a:ext cx="1049343" cy="307777"/>
          </a:xfrm>
          <a:prstGeom prst="rect">
            <a:avLst/>
          </a:prstGeom>
          <a:noFill/>
        </p:spPr>
        <p:txBody>
          <a:bodyPr wrap="square" rtlCol="0">
            <a:spAutoFit/>
          </a:bodyPr>
          <a:lstStyle/>
          <a:p>
            <a:r>
              <a:rPr lang="en-GB" sz="1400" dirty="0"/>
              <a:t>EPISODE 3</a:t>
            </a:r>
            <a:endParaRPr lang="en-NG" sz="1400" dirty="0"/>
          </a:p>
        </p:txBody>
      </p:sp>
      <p:sp>
        <p:nvSpPr>
          <p:cNvPr id="25" name="TextBox 24">
            <a:extLst>
              <a:ext uri="{FF2B5EF4-FFF2-40B4-BE49-F238E27FC236}">
                <a16:creationId xmlns:a16="http://schemas.microsoft.com/office/drawing/2014/main" id="{74C118D5-AAEA-40D7-80CA-6660033BC65E}"/>
              </a:ext>
            </a:extLst>
          </p:cNvPr>
          <p:cNvSpPr txBox="1"/>
          <p:nvPr/>
        </p:nvSpPr>
        <p:spPr>
          <a:xfrm>
            <a:off x="485359" y="3832809"/>
            <a:ext cx="1049343" cy="307777"/>
          </a:xfrm>
          <a:prstGeom prst="rect">
            <a:avLst/>
          </a:prstGeom>
          <a:noFill/>
        </p:spPr>
        <p:txBody>
          <a:bodyPr wrap="square" rtlCol="0">
            <a:spAutoFit/>
          </a:bodyPr>
          <a:lstStyle/>
          <a:p>
            <a:r>
              <a:rPr lang="en-GB" sz="1400" dirty="0"/>
              <a:t>EPISODE 4</a:t>
            </a:r>
            <a:endParaRPr lang="en-NG" sz="1400" dirty="0"/>
          </a:p>
        </p:txBody>
      </p:sp>
      <p:sp>
        <p:nvSpPr>
          <p:cNvPr id="26" name="TextBox 25">
            <a:extLst>
              <a:ext uri="{FF2B5EF4-FFF2-40B4-BE49-F238E27FC236}">
                <a16:creationId xmlns:a16="http://schemas.microsoft.com/office/drawing/2014/main" id="{6C6542B2-1B6A-40DF-9C19-3E6A1E492AAE}"/>
              </a:ext>
            </a:extLst>
          </p:cNvPr>
          <p:cNvSpPr txBox="1"/>
          <p:nvPr/>
        </p:nvSpPr>
        <p:spPr>
          <a:xfrm>
            <a:off x="4529967" y="3811793"/>
            <a:ext cx="1049343" cy="307777"/>
          </a:xfrm>
          <a:prstGeom prst="rect">
            <a:avLst/>
          </a:prstGeom>
          <a:noFill/>
        </p:spPr>
        <p:txBody>
          <a:bodyPr wrap="square" rtlCol="0">
            <a:spAutoFit/>
          </a:bodyPr>
          <a:lstStyle/>
          <a:p>
            <a:r>
              <a:rPr lang="en-GB" sz="1400" dirty="0"/>
              <a:t>EPISODE 5</a:t>
            </a:r>
            <a:endParaRPr lang="en-NG" sz="1400" dirty="0"/>
          </a:p>
        </p:txBody>
      </p:sp>
      <p:sp>
        <p:nvSpPr>
          <p:cNvPr id="27" name="TextBox 26">
            <a:extLst>
              <a:ext uri="{FF2B5EF4-FFF2-40B4-BE49-F238E27FC236}">
                <a16:creationId xmlns:a16="http://schemas.microsoft.com/office/drawing/2014/main" id="{8E930621-A8D5-477B-8909-64538DD9C1AC}"/>
              </a:ext>
            </a:extLst>
          </p:cNvPr>
          <p:cNvSpPr txBox="1"/>
          <p:nvPr/>
        </p:nvSpPr>
        <p:spPr>
          <a:xfrm>
            <a:off x="8414036" y="3763625"/>
            <a:ext cx="1049343" cy="307777"/>
          </a:xfrm>
          <a:prstGeom prst="rect">
            <a:avLst/>
          </a:prstGeom>
          <a:noFill/>
        </p:spPr>
        <p:txBody>
          <a:bodyPr wrap="square" rtlCol="0">
            <a:spAutoFit/>
          </a:bodyPr>
          <a:lstStyle/>
          <a:p>
            <a:r>
              <a:rPr lang="en-GB" sz="1400" dirty="0"/>
              <a:t>EPISODE 6</a:t>
            </a:r>
            <a:endParaRPr lang="en-NG" sz="1400" dirty="0"/>
          </a:p>
        </p:txBody>
      </p:sp>
    </p:spTree>
    <p:extLst>
      <p:ext uri="{BB962C8B-B14F-4D97-AF65-F5344CB8AC3E}">
        <p14:creationId xmlns:p14="http://schemas.microsoft.com/office/powerpoint/2010/main" val="31164019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85E9-2DC1-4C8A-950F-CD39D0303CDA}"/>
              </a:ext>
            </a:extLst>
          </p:cNvPr>
          <p:cNvSpPr>
            <a:spLocks noGrp="1"/>
          </p:cNvSpPr>
          <p:nvPr>
            <p:ph type="title"/>
          </p:nvPr>
        </p:nvSpPr>
        <p:spPr>
          <a:xfrm>
            <a:off x="523573" y="224250"/>
            <a:ext cx="11363627" cy="1777545"/>
          </a:xfrm>
        </p:spPr>
        <p:txBody>
          <a:bodyPr>
            <a:normAutofit fontScale="90000"/>
          </a:bodyPr>
          <a:lstStyle/>
          <a:p>
            <a:r>
              <a:rPr lang="en-GB" dirty="0"/>
              <a:t>Best rated </a:t>
            </a:r>
            <a:r>
              <a:rPr lang="en-GB" dirty="0" err="1"/>
              <a:t>starwars</a:t>
            </a:r>
            <a:r>
              <a:rPr lang="en-GB" dirty="0"/>
              <a:t> film</a:t>
            </a:r>
            <a:br>
              <a:rPr lang="en-GB" dirty="0"/>
            </a:br>
            <a:r>
              <a:rPr lang="en-GB" sz="1400" dirty="0"/>
              <a:t>Below is the </a:t>
            </a:r>
            <a:r>
              <a:rPr lang="en-GB" sz="1400" dirty="0" err="1"/>
              <a:t>barchart</a:t>
            </a:r>
            <a:r>
              <a:rPr lang="en-GB" sz="1400" dirty="0"/>
              <a:t> comparing the films using the respective </a:t>
            </a:r>
            <a:r>
              <a:rPr lang="en-GB" sz="1400" dirty="0" err="1"/>
              <a:t>favorite</a:t>
            </a:r>
            <a:r>
              <a:rPr lang="en-GB" sz="1400" dirty="0"/>
              <a:t> of rank 1 to get the best rated episode. Vividly, episode 5 is ranked as the most </a:t>
            </a:r>
            <a:r>
              <a:rPr lang="en-GB" sz="1400" dirty="0" err="1"/>
              <a:t>favorite</a:t>
            </a:r>
            <a:r>
              <a:rPr lang="en-GB" sz="1400" dirty="0"/>
              <a:t> film in the </a:t>
            </a:r>
            <a:r>
              <a:rPr lang="en-GB" sz="1400" dirty="0" err="1"/>
              <a:t>starwars</a:t>
            </a:r>
            <a:r>
              <a:rPr lang="en-GB" sz="1400" dirty="0"/>
              <a:t> franchise film. Also, from slide three, episode 5 was the most seen star wars film. </a:t>
            </a:r>
            <a:br>
              <a:rPr lang="en-GB" sz="1400" dirty="0"/>
            </a:br>
            <a:r>
              <a:rPr lang="en-GB" sz="1400" dirty="0"/>
              <a:t>With episode 5 being the most viewed and most </a:t>
            </a:r>
            <a:r>
              <a:rPr lang="en-GB" sz="1400" dirty="0" err="1"/>
              <a:t>favorite</a:t>
            </a:r>
            <a:r>
              <a:rPr lang="en-GB" sz="1400" dirty="0"/>
              <a:t> , </a:t>
            </a:r>
            <a:r>
              <a:rPr lang="en-GB" sz="1400" dirty="0" err="1"/>
              <a:t>locas</a:t>
            </a:r>
            <a:r>
              <a:rPr lang="en-GB" sz="1400" dirty="0"/>
              <a:t> films &amp; PRODUCTIONS CAN PUT OUT MORE FILM PRODUCTIONS LIKE THIS, AS IT WOULD AID THE QUALITY OF WORK BEING PRODUCED AND IN TURN BOOST THE FINANCES OF YOUR FIRM.</a:t>
            </a:r>
            <a:endParaRPr lang="en-NG" dirty="0"/>
          </a:p>
        </p:txBody>
      </p:sp>
      <p:pic>
        <p:nvPicPr>
          <p:cNvPr id="5" name="Content Placeholder 4">
            <a:extLst>
              <a:ext uri="{FF2B5EF4-FFF2-40B4-BE49-F238E27FC236}">
                <a16:creationId xmlns:a16="http://schemas.microsoft.com/office/drawing/2014/main" id="{DF071FC6-FF82-493C-8232-B2D40EB0D4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8157" y="2042324"/>
            <a:ext cx="7945140" cy="4464738"/>
          </a:xfrm>
        </p:spPr>
      </p:pic>
    </p:spTree>
    <p:extLst>
      <p:ext uri="{BB962C8B-B14F-4D97-AF65-F5344CB8AC3E}">
        <p14:creationId xmlns:p14="http://schemas.microsoft.com/office/powerpoint/2010/main" val="34077674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80276-9753-4F11-BC4F-C7F4A4E02D7A}"/>
              </a:ext>
            </a:extLst>
          </p:cNvPr>
          <p:cNvSpPr>
            <a:spLocks noGrp="1"/>
          </p:cNvSpPr>
          <p:nvPr>
            <p:ph type="title"/>
          </p:nvPr>
        </p:nvSpPr>
        <p:spPr>
          <a:xfrm>
            <a:off x="496405" y="234778"/>
            <a:ext cx="11081875" cy="1248033"/>
          </a:xfrm>
        </p:spPr>
        <p:txBody>
          <a:bodyPr/>
          <a:lstStyle/>
          <a:p>
            <a:r>
              <a:rPr lang="en-GB" dirty="0"/>
              <a:t>TARGET AUDIENCE</a:t>
            </a:r>
            <a:br>
              <a:rPr lang="en-GB" dirty="0"/>
            </a:br>
            <a:r>
              <a:rPr lang="en-GB" sz="1400" dirty="0"/>
              <a:t>From the </a:t>
            </a:r>
            <a:r>
              <a:rPr lang="en-GB" sz="1400" dirty="0" err="1"/>
              <a:t>countplot</a:t>
            </a:r>
            <a:r>
              <a:rPr lang="en-GB" sz="1400" dirty="0"/>
              <a:t> below, it can be inferred that more of the male gender view star wars films, we can then focus more of our marketing towards the male gender than the female gender.</a:t>
            </a:r>
            <a:endParaRPr lang="en-NG" dirty="0"/>
          </a:p>
        </p:txBody>
      </p:sp>
      <p:pic>
        <p:nvPicPr>
          <p:cNvPr id="5" name="Content Placeholder 4">
            <a:extLst>
              <a:ext uri="{FF2B5EF4-FFF2-40B4-BE49-F238E27FC236}">
                <a16:creationId xmlns:a16="http://schemas.microsoft.com/office/drawing/2014/main" id="{9F40941C-4F0E-4943-A5C2-5751FDF672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2331" y="1383956"/>
            <a:ext cx="7980720" cy="5375189"/>
          </a:xfrm>
        </p:spPr>
      </p:pic>
    </p:spTree>
    <p:extLst>
      <p:ext uri="{BB962C8B-B14F-4D97-AF65-F5344CB8AC3E}">
        <p14:creationId xmlns:p14="http://schemas.microsoft.com/office/powerpoint/2010/main" val="24567254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F85A3-D392-4B98-8542-FB110DEECF2A}"/>
              </a:ext>
            </a:extLst>
          </p:cNvPr>
          <p:cNvSpPr>
            <a:spLocks noGrp="1"/>
          </p:cNvSpPr>
          <p:nvPr>
            <p:ph type="title"/>
          </p:nvPr>
        </p:nvSpPr>
        <p:spPr>
          <a:xfrm>
            <a:off x="916032" y="4301067"/>
            <a:ext cx="8534400" cy="1507067"/>
          </a:xfrm>
        </p:spPr>
        <p:txBody>
          <a:bodyPr>
            <a:normAutofit/>
          </a:bodyPr>
          <a:lstStyle/>
          <a:p>
            <a:r>
              <a:rPr lang="en-GB" sz="4800" dirty="0"/>
              <a:t>THANK YOU!</a:t>
            </a:r>
            <a:endParaRPr lang="en-NG" sz="4800" dirty="0"/>
          </a:p>
        </p:txBody>
      </p:sp>
      <p:sp>
        <p:nvSpPr>
          <p:cNvPr id="3" name="Content Placeholder 2">
            <a:extLst>
              <a:ext uri="{FF2B5EF4-FFF2-40B4-BE49-F238E27FC236}">
                <a16:creationId xmlns:a16="http://schemas.microsoft.com/office/drawing/2014/main" id="{C2CF473F-2B5B-44BC-B732-B20C0BB01481}"/>
              </a:ext>
            </a:extLst>
          </p:cNvPr>
          <p:cNvSpPr>
            <a:spLocks noGrp="1"/>
          </p:cNvSpPr>
          <p:nvPr>
            <p:ph idx="1"/>
          </p:nvPr>
        </p:nvSpPr>
        <p:spPr/>
        <p:txBody>
          <a:bodyPr/>
          <a:lstStyle/>
          <a:p>
            <a:r>
              <a:rPr lang="en-GB" sz="2800" dirty="0"/>
              <a:t>These are some of the inferences and observations made from the data. More inferences that can be made from the data given would be communicated in due time.</a:t>
            </a:r>
          </a:p>
          <a:p>
            <a:endParaRPr lang="en-NG" dirty="0"/>
          </a:p>
        </p:txBody>
      </p:sp>
    </p:spTree>
    <p:extLst>
      <p:ext uri="{BB962C8B-B14F-4D97-AF65-F5344CB8AC3E}">
        <p14:creationId xmlns:p14="http://schemas.microsoft.com/office/powerpoint/2010/main" val="28350529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177</TotalTime>
  <Words>441</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Slice</vt:lpstr>
      <vt:lpstr>REPORT ON STAR WARS FOR LUCAS FILMS &amp; PRODUCTIONS BY OGUNDIPE AYOMIDE</vt:lpstr>
      <vt:lpstr>COMPARISON OF FANS From the bar chart below, it can be seen that star wars has the highest number of fans and expanded universe has the least amount of fans. It is therefore adviseable that lucas films &amp; productions, produce more of star wars movies.</vt:lpstr>
      <vt:lpstr>MOST SEEN STAR WARS FILM</vt:lpstr>
      <vt:lpstr>STARWARS - FILM RANKS, continued in next slide</vt:lpstr>
      <vt:lpstr>Best rated starwars film Below is the barchart comparing the films using the respective favorite of rank 1 to get the best rated episode. Vividly, episode 5 is ranked as the most favorite film in the starwars franchise film. Also, from slide three, episode 5 was the most seen star wars film.  With episode 5 being the most viewed and most favorite , locas films &amp; PRODUCTIONS CAN PUT OUT MORE FILM PRODUCTIONS LIKE THIS, AS IT WOULD AID THE QUALITY OF WORK BEING PRODUCED AND IN TURN BOOST THE FINANCES OF YOUR FIRM.</vt:lpstr>
      <vt:lpstr>TARGET AUDIENCE From the countplot below, it can be inferred that more of the male gender view star wars films, we can then focus more of our marketing towards the male gender than the female gender.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STAR WARS FOR LUCAS FILMS &amp; PRODUCTIONS BY OGUNDIPE AYOMIDE</dc:title>
  <dc:creator>OGUNDIPE RACHEAL</dc:creator>
  <cp:lastModifiedBy>OGUNDIPE RACHEAL</cp:lastModifiedBy>
  <cp:revision>28</cp:revision>
  <dcterms:created xsi:type="dcterms:W3CDTF">2022-03-12T19:55:17Z</dcterms:created>
  <dcterms:modified xsi:type="dcterms:W3CDTF">2022-03-14T13:00:36Z</dcterms:modified>
</cp:coreProperties>
</file>