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8"/>
  </p:notesMasterIdLst>
  <p:sldIdLst>
    <p:sldId id="285" r:id="rId3"/>
    <p:sldId id="768" r:id="rId4"/>
    <p:sldId id="267" r:id="rId5"/>
    <p:sldId id="766" r:id="rId6"/>
    <p:sldId id="7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3FD66-5385-4611-9263-CC15FF5ABAEC}" v="6" dt="2023-11-26T16:53:39.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84590" autoAdjust="0"/>
  </p:normalViewPr>
  <p:slideViewPr>
    <p:cSldViewPr snapToGrid="0">
      <p:cViewPr varScale="1">
        <p:scale>
          <a:sx n="63" d="100"/>
          <a:sy n="63" d="100"/>
        </p:scale>
        <p:origin x="4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26/11/2023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02086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3</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FE189D7-B945-4C6E-A732-12601E7AA3A8}" type="slidenum">
              <a:rPr lang="en-IE" smtClean="0"/>
              <a:t>4</a:t>
            </a:fld>
            <a:endParaRPr lang="en-IE" dirty="0"/>
          </a:p>
        </p:txBody>
      </p:sp>
    </p:spTree>
    <p:extLst>
      <p:ext uri="{BB962C8B-B14F-4D97-AF65-F5344CB8AC3E}">
        <p14:creationId xmlns:p14="http://schemas.microsoft.com/office/powerpoint/2010/main" val="427658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E8CAF3FA-3B8B-42F6-86E8-7073C300F8C5}" type="datetime1">
              <a:rPr lang="en-GB" smtClean="0"/>
              <a:t>26/11/2023</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74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93115C4F-EA39-4666-9230-97EB657620DF}" type="datetime1">
              <a:rPr lang="en-GB" smtClean="0"/>
              <a:t>26/11/2023</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84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2FFFA8ED-4BC9-4312-9399-53DF6B5B4E96}" type="datetime1">
              <a:rPr lang="en-GB" smtClean="0"/>
              <a:t>26/11/2023</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6467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9D05-B309-4CF2-9E9F-A33B65BEC93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6B9FEE7-0E7F-4C28-B202-5A27AB382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BB3AFE0-3133-44DB-91FC-A2DA5127682F}"/>
              </a:ext>
            </a:extLst>
          </p:cNvPr>
          <p:cNvSpPr>
            <a:spLocks noGrp="1"/>
          </p:cNvSpPr>
          <p:nvPr>
            <p:ph type="dt" sz="half" idx="10"/>
          </p:nvPr>
        </p:nvSpPr>
        <p:spPr/>
        <p:txBody>
          <a:bodyPr/>
          <a:lstStyle/>
          <a:p>
            <a:fld id="{3D01B0D2-CA43-4E8D-96DC-CD858A4A9794}" type="datetime1">
              <a:rPr lang="en-IE" smtClean="0"/>
              <a:t>26/11/2023</a:t>
            </a:fld>
            <a:endParaRPr lang="en-IE" dirty="0"/>
          </a:p>
        </p:txBody>
      </p:sp>
      <p:sp>
        <p:nvSpPr>
          <p:cNvPr id="5" name="Footer Placeholder 4">
            <a:extLst>
              <a:ext uri="{FF2B5EF4-FFF2-40B4-BE49-F238E27FC236}">
                <a16:creationId xmlns:a16="http://schemas.microsoft.com/office/drawing/2014/main" id="{E43FCE65-6439-4C29-AF49-783B0908A24B}"/>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BB49EF9C-823C-4362-AAC2-D6ECB714477F}"/>
              </a:ext>
            </a:extLst>
          </p:cNvPr>
          <p:cNvSpPr>
            <a:spLocks noGrp="1"/>
          </p:cNvSpPr>
          <p:nvPr>
            <p:ph type="sldNum" sz="quarter" idx="12"/>
          </p:nvPr>
        </p:nvSpPr>
        <p:spPr/>
        <p:txBody>
          <a:bodyPr/>
          <a:lstStyle/>
          <a:p>
            <a:fld id="{6BB990B3-97D0-410A-9AD4-382F6AD57B9A}" type="slidenum">
              <a:rPr lang="en-IE" smtClean="0"/>
              <a:t>‹#›</a:t>
            </a:fld>
            <a:endParaRPr lang="en-IE" dirty="0"/>
          </a:p>
        </p:txBody>
      </p:sp>
    </p:spTree>
    <p:extLst>
      <p:ext uri="{BB962C8B-B14F-4D97-AF65-F5344CB8AC3E}">
        <p14:creationId xmlns:p14="http://schemas.microsoft.com/office/powerpoint/2010/main" val="416640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0792-4DD2-43E8-AD4E-3BDD44BB8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0D4D5C5D-2030-4EB0-A45D-DB8EC7DE1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5BC19E8F-D0EF-455A-9B86-E7179E757EEE}"/>
              </a:ext>
            </a:extLst>
          </p:cNvPr>
          <p:cNvSpPr>
            <a:spLocks noGrp="1"/>
          </p:cNvSpPr>
          <p:nvPr>
            <p:ph type="dt" sz="half" idx="10"/>
          </p:nvPr>
        </p:nvSpPr>
        <p:spPr/>
        <p:txBody>
          <a:bodyPr/>
          <a:lstStyle/>
          <a:p>
            <a:fld id="{CF94F51A-D2DC-4AFF-B4FA-3B0B18E434C0}" type="datetime1">
              <a:rPr lang="en-IE" smtClean="0"/>
              <a:t>26/11/2023</a:t>
            </a:fld>
            <a:endParaRPr lang="en-IE" dirty="0"/>
          </a:p>
        </p:txBody>
      </p:sp>
      <p:sp>
        <p:nvSpPr>
          <p:cNvPr id="5" name="Footer Placeholder 4">
            <a:extLst>
              <a:ext uri="{FF2B5EF4-FFF2-40B4-BE49-F238E27FC236}">
                <a16:creationId xmlns:a16="http://schemas.microsoft.com/office/drawing/2014/main" id="{398AF3B4-B105-4FED-B1F9-D18311463612}"/>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C6E63D34-DDC2-48E6-A183-F47DD93A3A7E}"/>
              </a:ext>
            </a:extLst>
          </p:cNvPr>
          <p:cNvSpPr>
            <a:spLocks noGrp="1"/>
          </p:cNvSpPr>
          <p:nvPr>
            <p:ph type="sldNum" sz="quarter" idx="12"/>
          </p:nvPr>
        </p:nvSpPr>
        <p:spPr/>
        <p:txBody>
          <a:bodyPr/>
          <a:lstStyle/>
          <a:p>
            <a:fld id="{6BB990B3-97D0-410A-9AD4-382F6AD57B9A}" type="slidenum">
              <a:rPr lang="en-IE" smtClean="0"/>
              <a:t>‹#›</a:t>
            </a:fld>
            <a:endParaRPr lang="en-IE" dirty="0"/>
          </a:p>
        </p:txBody>
      </p:sp>
    </p:spTree>
    <p:extLst>
      <p:ext uri="{BB962C8B-B14F-4D97-AF65-F5344CB8AC3E}">
        <p14:creationId xmlns:p14="http://schemas.microsoft.com/office/powerpoint/2010/main" val="372901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83137"/>
            <a:ext cx="105156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5BFDDFCA-4261-47BD-AC78-AE25A490D5B6}" type="datetime1">
              <a:rPr lang="en-GB" smtClean="0"/>
              <a:t>26/11/2023</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09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F740A9BF-7CFC-4A3F-828A-8976C389F48C}" type="datetime1">
              <a:rPr lang="en-GB" smtClean="0"/>
              <a:t>26/11/2023</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588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2E6E0306-D0C2-4E4A-BBD1-79C7D5E039F1}" type="datetime1">
              <a:rPr lang="en-GB" smtClean="0"/>
              <a:t>26/11/2023</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199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E0D5E417-A7F6-438D-9347-08C0748EBCED}" type="datetime1">
              <a:rPr lang="en-GB" smtClean="0"/>
              <a:t>26/11/2023</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48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64397BEB-86C5-4959-BF87-AC9C4F8232DF}" type="datetime1">
              <a:rPr lang="en-GB" smtClean="0"/>
              <a:t>26/11/2023</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83600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39C55CD8-3F10-4B92-81A9-220862D326C3}" type="datetime1">
              <a:rPr lang="en-GB" smtClean="0"/>
              <a:t>26/11/2023</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150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253494ED-208E-4F66-B8BD-CCC84A799D4C}" type="datetime1">
              <a:rPr lang="en-GB" smtClean="0"/>
              <a:t>26/11/2023</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22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2180BBDD-5278-4896-83A3-FF4804B55CDF}" type="datetime1">
              <a:rPr lang="en-GB" smtClean="0"/>
              <a:t>26/11/2023</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a:xfrm>
            <a:off x="4038600" y="6356350"/>
            <a:ext cx="4114800" cy="365125"/>
          </a:xfrm>
          <a:prstGeom prst="rect">
            <a:avLst/>
          </a:prstGeom>
        </p:spPr>
        <p:txBody>
          <a:bodyPr/>
          <a:lstStyle/>
          <a:p>
            <a:r>
              <a:rPr lang="en-GB"/>
              <a:t>Discovering Knowledge in Data: An Introduction to Data Mining, Second Edition, by Daniel Larose and Chantal Larose, John Wiley and Sons, Inc., 2014.</a:t>
            </a:r>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723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73247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15090"/>
            <a:ext cx="10515600" cy="459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8A037-20DC-4AB1-80A9-28108CCF3BB2}" type="datetime1">
              <a:rPr lang="en-GB" smtClean="0"/>
              <a:t>26/11/2023</a:t>
            </a:fld>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7" name="Picture 2" descr="CCT College Dublin">
            <a:extLst>
              <a:ext uri="{FF2B5EF4-FFF2-40B4-BE49-F238E27FC236}">
                <a16:creationId xmlns:a16="http://schemas.microsoft.com/office/drawing/2014/main" id="{B5248BCD-1126-87D0-64AE-33DBF489D07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44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06EB-E4F0-48DF-876F-EBC9A7CBD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193B426-6E3D-4483-BE6A-0D2621F462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607AD1-7754-4103-A0D2-9839560A5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E8FA0-6274-4B22-9213-07B12C115676}" type="datetime1">
              <a:rPr lang="en-IE" smtClean="0"/>
              <a:t>26/11/2023</a:t>
            </a:fld>
            <a:endParaRPr lang="en-IE" dirty="0"/>
          </a:p>
        </p:txBody>
      </p:sp>
      <p:sp>
        <p:nvSpPr>
          <p:cNvPr id="5" name="Footer Placeholder 4">
            <a:extLst>
              <a:ext uri="{FF2B5EF4-FFF2-40B4-BE49-F238E27FC236}">
                <a16:creationId xmlns:a16="http://schemas.microsoft.com/office/drawing/2014/main" id="{34D18D88-B868-4AB7-BA5B-7E02407CB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75BC0AE6-04F5-42BA-A385-EED824BAA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990B3-97D0-410A-9AD4-382F6AD57B9A}" type="slidenum">
              <a:rPr lang="en-IE" smtClean="0"/>
              <a:t>‹#›</a:t>
            </a:fld>
            <a:endParaRPr lang="en-IE" dirty="0"/>
          </a:p>
        </p:txBody>
      </p:sp>
    </p:spTree>
    <p:extLst>
      <p:ext uri="{BB962C8B-B14F-4D97-AF65-F5344CB8AC3E}">
        <p14:creationId xmlns:p14="http://schemas.microsoft.com/office/powerpoint/2010/main" val="1886927673"/>
      </p:ext>
    </p:extLst>
  </p:cSld>
  <p:clrMap bg1="lt1" tx1="dk1" bg2="lt2" tx2="dk2" accent1="accent1" accent2="accent2" accent3="accent3" accent4="accent4" accent5="accent5" accent6="accent6" hlink="hlink" folHlink="folHlink"/>
  <p:sldLayoutIdLst>
    <p:sldLayoutId id="2147483650" r:id="rId1"/>
    <p:sldLayoutId id="2147483649"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4009527" y="3800318"/>
            <a:ext cx="7962180" cy="1521201"/>
          </a:xfrm>
        </p:spPr>
        <p:txBody>
          <a:bodyPr>
            <a:noAutofit/>
          </a:bodyPr>
          <a:lstStyle/>
          <a:p>
            <a:br>
              <a:rPr lang="en-GB" sz="2800" b="1" dirty="0">
                <a:solidFill>
                  <a:schemeClr val="tx1"/>
                </a:solidFill>
              </a:rPr>
            </a:br>
            <a:br>
              <a:rPr lang="en-GB" sz="2800" b="1" dirty="0">
                <a:solidFill>
                  <a:schemeClr val="tx1"/>
                </a:solidFill>
              </a:rPr>
            </a:br>
            <a:r>
              <a:rPr lang="en-GB" sz="2800" b="1" dirty="0">
                <a:solidFill>
                  <a:schemeClr val="tx1"/>
                </a:solidFill>
              </a:rPr>
              <a:t>Optimising Data Quality, for effective Modelling. </a:t>
            </a:r>
            <a:br>
              <a:rPr lang="en-GB" sz="2800" b="1" dirty="0">
                <a:solidFill>
                  <a:schemeClr val="tx1"/>
                </a:solidFill>
              </a:rPr>
            </a:br>
            <a:endParaRPr lang="en-GB" sz="2800" b="1" dirty="0">
              <a:solidFill>
                <a:schemeClr val="tx1"/>
              </a:solidFill>
            </a:endParaRP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a:t>
            </a:r>
            <a:br>
              <a:rPr lang="en-GB" sz="3600" dirty="0"/>
            </a:br>
            <a:r>
              <a:rPr lang="en-GB" sz="3600" dirty="0"/>
              <a:t>CA.1</a:t>
            </a:r>
            <a:br>
              <a:rPr lang="en-GB" sz="3600" dirty="0"/>
            </a:br>
            <a:r>
              <a:rPr lang="en-US" sz="3600" dirty="0"/>
              <a:t>Coronavirus-19 (Covid-19).</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My contributions</a:t>
            </a:r>
          </a:p>
          <a:p>
            <a:pPr lvl="0"/>
            <a:r>
              <a:rPr lang="en-GB" sz="2800" b="1" dirty="0">
                <a:solidFill>
                  <a:schemeClr val="accent4">
                    <a:lumMod val="50000"/>
                  </a:schemeClr>
                </a:solidFill>
              </a:rPr>
              <a:t>Oladipo Oluwatimileyin. A</a:t>
            </a:r>
            <a:endParaRPr lang="en-GB" sz="1600" b="1" baseline="60000" dirty="0">
              <a:solidFill>
                <a:schemeClr val="accent4">
                  <a:lumMod val="50000"/>
                </a:schemeClr>
              </a:solidFill>
            </a:endParaRP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pic>
        <p:nvPicPr>
          <p:cNvPr id="9" name="Picture 8" descr="A diagram of data processing&#10;&#10;Description automatically generated">
            <a:extLst>
              <a:ext uri="{FF2B5EF4-FFF2-40B4-BE49-F238E27FC236}">
                <a16:creationId xmlns:a16="http://schemas.microsoft.com/office/drawing/2014/main" id="{25C50891-2948-BED0-6BB3-45050F4D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730"/>
            <a:ext cx="4816162" cy="4340188"/>
          </a:xfrm>
          <a:prstGeom prst="rect">
            <a:avLst/>
          </a:prstGeom>
        </p:spPr>
      </p:pic>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37"/>
            <a:ext cx="10449560" cy="1325563"/>
          </a:xfrm>
        </p:spPr>
        <p:txBody>
          <a:bodyPr>
            <a:normAutofit/>
          </a:bodyPr>
          <a:lstStyle/>
          <a:p>
            <a:r>
              <a:rPr lang="en-IE" b="1" dirty="0">
                <a:solidFill>
                  <a:schemeClr val="accent1"/>
                </a:solidFill>
              </a:rPr>
              <a:t>Conceptual understanding.</a:t>
            </a:r>
            <a:endParaRPr lang="en-IE" dirty="0"/>
          </a:p>
        </p:txBody>
      </p:sp>
      <p:sp>
        <p:nvSpPr>
          <p:cNvPr id="4" name="Rectangle 3"/>
          <p:cNvSpPr>
            <a:spLocks noGrp="1"/>
          </p:cNvSpPr>
          <p:nvPr>
            <p:ph idx="1"/>
          </p:nvPr>
        </p:nvSpPr>
        <p:spPr>
          <a:xfrm>
            <a:off x="838200" y="1623366"/>
            <a:ext cx="8810045" cy="5649848"/>
          </a:xfrm>
        </p:spPr>
        <p:txBody>
          <a:bodyPr vert="horz" lIns="92160" tIns="46080" rIns="92160" bIns="46080" rtlCol="0">
            <a:normAutofit/>
          </a:bodyPr>
          <a:lstStyle/>
          <a:p>
            <a:r>
              <a:rPr lang="en-US" sz="2000" dirty="0">
                <a:latin typeface="Arial" panose="020B0604020202020204" pitchFamily="34" charset="0"/>
                <a:cs typeface="Arial" panose="020B0604020202020204" pitchFamily="34" charset="0"/>
              </a:rPr>
              <a:t>Our assignment target is to predict weather a patient with Covid-19 survived or not, taking into consideration multiple comorbidities from each patient. </a:t>
            </a:r>
          </a:p>
          <a:p>
            <a:r>
              <a:rPr lang="en-IE" sz="1800" kern="100" dirty="0">
                <a:effectLst/>
                <a:latin typeface="Arial" panose="020B0604020202020204" pitchFamily="34" charset="0"/>
                <a:ea typeface="Ebrima" panose="02000000000000000000" pitchFamily="2" charset="0"/>
                <a:cs typeface="Arial" panose="020B0604020202020204" pitchFamily="34" charset="0"/>
              </a:rPr>
              <a:t>Data preparation  also known as data preprocessing in a crucial step in </a:t>
            </a:r>
            <a:r>
              <a:rPr lang="en-IE" sz="1800" kern="100" dirty="0">
                <a:latin typeface="Arial" panose="020B0604020202020204" pitchFamily="34" charset="0"/>
                <a:ea typeface="Ebrima" panose="02000000000000000000" pitchFamily="2" charset="0"/>
                <a:cs typeface="Arial" panose="020B0604020202020204" pitchFamily="34" charset="0"/>
              </a:rPr>
              <a:t>machine learning process. DP ensures data used for modelling is of high quality, enhancing model training ultimately optimising model performance in making accurate prediction.</a:t>
            </a:r>
          </a:p>
          <a:p>
            <a:r>
              <a:rPr lang="en-IE" sz="1800" kern="100" dirty="0">
                <a:latin typeface="Arial" panose="020B0604020202020204" pitchFamily="34" charset="0"/>
                <a:ea typeface="Ebrima" panose="02000000000000000000" pitchFamily="2" charset="0"/>
                <a:cs typeface="Arial" panose="020B0604020202020204" pitchFamily="34" charset="0"/>
              </a:rPr>
              <a:t>DP</a:t>
            </a:r>
            <a:r>
              <a:rPr lang="en-IE" sz="1800" kern="100" dirty="0">
                <a:effectLst/>
                <a:latin typeface="Arial" panose="020B0604020202020204" pitchFamily="34" charset="0"/>
                <a:ea typeface="Ebrima" panose="02000000000000000000" pitchFamily="2" charset="0"/>
                <a:cs typeface="Arial" panose="020B0604020202020204" pitchFamily="34" charset="0"/>
              </a:rPr>
              <a:t> involves early data analysis (EDA), data cleaning, transformation, handling imbalanced data, feature engineering, handling imbalanced data, visualisation, and feature selection. </a:t>
            </a:r>
            <a:r>
              <a:rPr lang="en-GB" sz="1800" dirty="0">
                <a:latin typeface="Arial" panose="020B0604020202020204" pitchFamily="34" charset="0"/>
                <a:cs typeface="Arial" panose="020B0604020202020204" pitchFamily="34" charset="0"/>
              </a:rPr>
              <a:t>  </a:t>
            </a:r>
          </a:p>
          <a:p>
            <a:r>
              <a:rPr lang="en-GB" sz="1800" dirty="0">
                <a:latin typeface="Arial" panose="020B0604020202020204" pitchFamily="34" charset="0"/>
                <a:cs typeface="Arial" panose="020B0604020202020204" pitchFamily="34" charset="0"/>
              </a:rPr>
              <a:t>In other to optimize a model’s performance and predict accurately with the model, we must have an accurately and unbiasedly prepared data.</a:t>
            </a:r>
            <a:r>
              <a:rPr lang="en-GB" sz="1800" dirty="0"/>
              <a:t> </a:t>
            </a:r>
          </a:p>
        </p:txBody>
      </p:sp>
    </p:spTree>
    <p:extLst>
      <p:ext uri="{BB962C8B-B14F-4D97-AF65-F5344CB8AC3E}">
        <p14:creationId xmlns:p14="http://schemas.microsoft.com/office/powerpoint/2010/main" val="417164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37"/>
            <a:ext cx="10449560" cy="1325563"/>
          </a:xfrm>
        </p:spPr>
        <p:txBody>
          <a:bodyPr>
            <a:normAutofit/>
          </a:bodyPr>
          <a:lstStyle/>
          <a:p>
            <a:r>
              <a:rPr lang="en-GB" dirty="0"/>
              <a:t>Data Preprocessing(DP)</a:t>
            </a:r>
            <a:endParaRPr lang="en-IE" dirty="0"/>
          </a:p>
        </p:txBody>
      </p:sp>
      <p:sp>
        <p:nvSpPr>
          <p:cNvPr id="4" name="Rectangle 3"/>
          <p:cNvSpPr>
            <a:spLocks noGrp="1"/>
          </p:cNvSpPr>
          <p:nvPr>
            <p:ph idx="1"/>
          </p:nvPr>
        </p:nvSpPr>
        <p:spPr>
          <a:xfrm>
            <a:off x="838200" y="1623366"/>
            <a:ext cx="8810045" cy="5649848"/>
          </a:xfrm>
        </p:spPr>
        <p:txBody>
          <a:bodyPr vert="horz" lIns="92160" tIns="46080" rIns="92160" bIns="46080" rtlCol="0">
            <a:normAutofit/>
          </a:bodyPr>
          <a:lstStyle/>
          <a:p>
            <a:pPr>
              <a:lnSpc>
                <a:spcPct val="107000"/>
              </a:lnSpc>
              <a:spcAft>
                <a:spcPts val="800"/>
              </a:spcAft>
            </a:pPr>
            <a:r>
              <a:rPr lang="en-IE" sz="1800" kern="100" dirty="0">
                <a:latin typeface="Ebrima" panose="02000000000000000000" pitchFamily="2" charset="0"/>
                <a:ea typeface="Ebrima" panose="02000000000000000000" pitchFamily="2" charset="0"/>
                <a:cs typeface="Ebrima" panose="02000000000000000000" pitchFamily="2" charset="0"/>
              </a:rPr>
              <a:t>DP</a:t>
            </a:r>
            <a:r>
              <a:rPr lang="en-IE" sz="1800" kern="100" dirty="0">
                <a:effectLst/>
                <a:latin typeface="Ebrima" panose="02000000000000000000" pitchFamily="2" charset="0"/>
                <a:ea typeface="Ebrima" panose="02000000000000000000" pitchFamily="2" charset="0"/>
                <a:cs typeface="Ebrima" panose="02000000000000000000" pitchFamily="2" charset="0"/>
              </a:rPr>
              <a:t> involves early data analysis (EDA), data cleaning, transformation, handling imbalanced data, feature engineering, handling imbalanced data, visualisation, and feature selection. </a:t>
            </a:r>
          </a:p>
          <a:p>
            <a:pPr>
              <a:lnSpc>
                <a:spcPct val="107000"/>
              </a:lnSpc>
              <a:spcAft>
                <a:spcPts val="800"/>
              </a:spcAft>
            </a:pPr>
            <a:r>
              <a:rPr lang="en-IE" sz="1800" kern="100" dirty="0">
                <a:effectLst/>
                <a:latin typeface="Ebrima" panose="02000000000000000000" pitchFamily="2" charset="0"/>
                <a:ea typeface="Ebrima" panose="02000000000000000000" pitchFamily="2" charset="0"/>
                <a:cs typeface="Ebrima" panose="02000000000000000000" pitchFamily="2" charset="0"/>
              </a:rPr>
              <a:t>DP takes over 80% of modelling process because if we put ill-prepared data into our machine learning model, we would get bad prediction, hence making through DP imperative, to getting a reliable result from our model. </a:t>
            </a:r>
          </a:p>
          <a:p>
            <a:pPr>
              <a:lnSpc>
                <a:spcPct val="110000"/>
              </a:lnSpc>
              <a:spcBef>
                <a:spcPts val="600"/>
              </a:spcBef>
              <a:spcAft>
                <a:spcPts val="1200"/>
              </a:spcAft>
            </a:pPr>
            <a:r>
              <a:rPr lang="en-GB" sz="2000" dirty="0"/>
              <a:t>Properly preparing data significantly influences the success and performance of ML models.  </a:t>
            </a:r>
          </a:p>
        </p:txBody>
      </p:sp>
    </p:spTree>
    <p:extLst>
      <p:ext uri="{BB962C8B-B14F-4D97-AF65-F5344CB8AC3E}">
        <p14:creationId xmlns:p14="http://schemas.microsoft.com/office/powerpoint/2010/main" val="86500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774532D0-8B4E-4B00-8E0D-13D294F61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99" y="5871542"/>
            <a:ext cx="2871690" cy="838200"/>
          </a:xfrm>
          <a:prstGeom prst="rect">
            <a:avLst/>
          </a:prstGeom>
        </p:spPr>
      </p:pic>
      <p:sp>
        <p:nvSpPr>
          <p:cNvPr id="6" name="Title 5">
            <a:extLst>
              <a:ext uri="{FF2B5EF4-FFF2-40B4-BE49-F238E27FC236}">
                <a16:creationId xmlns:a16="http://schemas.microsoft.com/office/drawing/2014/main" id="{9B7FF174-0E6F-462B-9C74-AA43AB6414BB}"/>
              </a:ext>
            </a:extLst>
          </p:cNvPr>
          <p:cNvSpPr>
            <a:spLocks noGrp="1"/>
          </p:cNvSpPr>
          <p:nvPr>
            <p:ph type="title"/>
          </p:nvPr>
        </p:nvSpPr>
        <p:spPr>
          <a:xfrm>
            <a:off x="838200" y="365125"/>
            <a:ext cx="10515600" cy="1066633"/>
          </a:xfrm>
        </p:spPr>
        <p:txBody>
          <a:bodyPr/>
          <a:lstStyle/>
          <a:p>
            <a:r>
              <a:rPr lang="en-IE" b="1" dirty="0">
                <a:solidFill>
                  <a:schemeClr val="accent1"/>
                </a:solidFill>
              </a:rPr>
              <a:t>Data Cleaning. </a:t>
            </a:r>
            <a:endParaRPr lang="en-IE" dirty="0">
              <a:solidFill>
                <a:schemeClr val="accent1"/>
              </a:solidFill>
            </a:endParaRPr>
          </a:p>
        </p:txBody>
      </p:sp>
      <p:sp>
        <p:nvSpPr>
          <p:cNvPr id="2" name="Content Placeholder 1">
            <a:extLst>
              <a:ext uri="{FF2B5EF4-FFF2-40B4-BE49-F238E27FC236}">
                <a16:creationId xmlns:a16="http://schemas.microsoft.com/office/drawing/2014/main" id="{2D4B64B5-339E-44AC-9794-034EC231958C}"/>
              </a:ext>
            </a:extLst>
          </p:cNvPr>
          <p:cNvSpPr>
            <a:spLocks noGrp="1"/>
          </p:cNvSpPr>
          <p:nvPr>
            <p:ph idx="1"/>
          </p:nvPr>
        </p:nvSpPr>
        <p:spPr>
          <a:xfrm>
            <a:off x="838200" y="1431759"/>
            <a:ext cx="10515600" cy="4745204"/>
          </a:xfrm>
        </p:spPr>
        <p:txBody>
          <a:bodyPr>
            <a:normAutofit/>
          </a:bodyPr>
          <a:lstStyle/>
          <a:p>
            <a:r>
              <a:rPr lang="en-IE" sz="1800" dirty="0"/>
              <a:t>Data cleaning involves removing unwanted data and columns from our data. Unwanted data also called noise in data if not removed, can reduce the performance of model.</a:t>
            </a:r>
          </a:p>
          <a:p>
            <a:pPr marL="0" indent="0">
              <a:buNone/>
            </a:pPr>
            <a:r>
              <a:rPr lang="en-IE" sz="1800" dirty="0"/>
              <a:t>  </a:t>
            </a:r>
          </a:p>
          <a:p>
            <a:pPr marL="0" indent="0">
              <a:buNone/>
            </a:pPr>
            <a:endParaRPr lang="en-IE" sz="1800" dirty="0"/>
          </a:p>
          <a:p>
            <a:pPr marL="0" indent="0">
              <a:buNone/>
            </a:pPr>
            <a:endParaRPr lang="en-IE" dirty="0"/>
          </a:p>
          <a:p>
            <a:pPr marL="0" indent="0">
              <a:buNone/>
            </a:pPr>
            <a:endParaRPr lang="en-IE" dirty="0"/>
          </a:p>
          <a:p>
            <a:pPr marL="0" indent="0">
              <a:buNone/>
            </a:pPr>
            <a:r>
              <a:rPr lang="en-IE" sz="2000" dirty="0"/>
              <a:t>With the code we were able to retrieve null values in the data and handled them by dropping variables that had significant numbers of NAN and dropping rows with NAN in other variables. </a:t>
            </a:r>
          </a:p>
          <a:p>
            <a:pPr marL="0" indent="0">
              <a:buNone/>
            </a:pPr>
            <a:endParaRPr lang="en-IE" sz="2000" dirty="0"/>
          </a:p>
        </p:txBody>
      </p:sp>
      <p:pic>
        <p:nvPicPr>
          <p:cNvPr id="7" name="Picture 6" descr="A screenshot of a computer&#10;&#10;Description automatically generated">
            <a:extLst>
              <a:ext uri="{FF2B5EF4-FFF2-40B4-BE49-F238E27FC236}">
                <a16:creationId xmlns:a16="http://schemas.microsoft.com/office/drawing/2014/main" id="{5FD60CC6-83C7-7A37-863F-A72D15066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149" y="2158844"/>
            <a:ext cx="6293173" cy="1384371"/>
          </a:xfrm>
          <a:prstGeom prst="rect">
            <a:avLst/>
          </a:prstGeom>
        </p:spPr>
      </p:pic>
      <p:pic>
        <p:nvPicPr>
          <p:cNvPr id="9" name="Picture 8">
            <a:extLst>
              <a:ext uri="{FF2B5EF4-FFF2-40B4-BE49-F238E27FC236}">
                <a16:creationId xmlns:a16="http://schemas.microsoft.com/office/drawing/2014/main" id="{D19E0AC4-9FDE-4263-2EA6-C80D4BA6AEFE}"/>
              </a:ext>
            </a:extLst>
          </p:cNvPr>
          <p:cNvPicPr>
            <a:picLocks noChangeAspect="1"/>
          </p:cNvPicPr>
          <p:nvPr/>
        </p:nvPicPr>
        <p:blipFill>
          <a:blip r:embed="rId5"/>
          <a:stretch>
            <a:fillRect/>
          </a:stretch>
        </p:blipFill>
        <p:spPr>
          <a:xfrm>
            <a:off x="838200" y="4511794"/>
            <a:ext cx="7633092" cy="1828894"/>
          </a:xfrm>
          <a:prstGeom prst="rect">
            <a:avLst/>
          </a:prstGeom>
        </p:spPr>
      </p:pic>
    </p:spTree>
    <p:extLst>
      <p:ext uri="{BB962C8B-B14F-4D97-AF65-F5344CB8AC3E}">
        <p14:creationId xmlns:p14="http://schemas.microsoft.com/office/powerpoint/2010/main" val="2242756483"/>
      </p:ext>
    </p:extLst>
  </p:cSld>
  <p:clrMapOvr>
    <a:masterClrMapping/>
  </p:clrMapOvr>
  <mc:AlternateContent xmlns:mc="http://schemas.openxmlformats.org/markup-compatibility/2006" xmlns:p14="http://schemas.microsoft.com/office/powerpoint/2010/main">
    <mc:Choice Requires="p14">
      <p:transition spd="slow" p14:dur="2000" advTm="39693"/>
    </mc:Choice>
    <mc:Fallback xmlns="">
      <p:transition spd="slow" advTm="396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DB39-044D-4F50-90E5-A0F74F36E282}"/>
              </a:ext>
            </a:extLst>
          </p:cNvPr>
          <p:cNvSpPr>
            <a:spLocks noGrp="1"/>
          </p:cNvSpPr>
          <p:nvPr>
            <p:ph type="title"/>
          </p:nvPr>
        </p:nvSpPr>
        <p:spPr>
          <a:xfrm>
            <a:off x="892905" y="91830"/>
            <a:ext cx="9191625" cy="1325563"/>
          </a:xfrm>
        </p:spPr>
        <p:txBody>
          <a:bodyPr/>
          <a:lstStyle/>
          <a:p>
            <a:r>
              <a:rPr lang="en-GB" dirty="0"/>
              <a:t>Early Data Analysis (EDA)</a:t>
            </a:r>
          </a:p>
        </p:txBody>
      </p:sp>
      <p:sp>
        <p:nvSpPr>
          <p:cNvPr id="3" name="Content Placeholder 2">
            <a:extLst>
              <a:ext uri="{FF2B5EF4-FFF2-40B4-BE49-F238E27FC236}">
                <a16:creationId xmlns:a16="http://schemas.microsoft.com/office/drawing/2014/main" id="{4C857D19-BEFC-467F-8FA9-93C5C95EE850}"/>
              </a:ext>
            </a:extLst>
          </p:cNvPr>
          <p:cNvSpPr>
            <a:spLocks noGrp="1"/>
          </p:cNvSpPr>
          <p:nvPr>
            <p:ph idx="1"/>
          </p:nvPr>
        </p:nvSpPr>
        <p:spPr>
          <a:xfrm>
            <a:off x="786444" y="1592874"/>
            <a:ext cx="8021128" cy="5238750"/>
          </a:xfrm>
        </p:spPr>
        <p:txBody>
          <a:bodyPr>
            <a:normAutofit/>
          </a:bodyPr>
          <a:lstStyle/>
          <a:p>
            <a:pPr>
              <a:lnSpc>
                <a:spcPct val="110000"/>
              </a:lnSpc>
              <a:spcAft>
                <a:spcPts val="600"/>
              </a:spcAft>
            </a:pPr>
            <a:r>
              <a:rPr lang="en-GB" sz="2000" dirty="0"/>
              <a:t>EDA is an early process in analysis, where we familiarize ourselves with dataset. It helps us to understand data structure, distribution and observation. </a:t>
            </a:r>
          </a:p>
          <a:p>
            <a:pPr>
              <a:lnSpc>
                <a:spcPct val="110000"/>
              </a:lnSpc>
              <a:spcAft>
                <a:spcPts val="600"/>
              </a:spcAft>
            </a:pPr>
            <a:r>
              <a:rPr lang="en-GB" sz="2000" dirty="0"/>
              <a:t>Age is the only numerical variable we had, to be able to see the trend in it, we categorise the ages, then box plot the observation.</a:t>
            </a:r>
          </a:p>
          <a:p>
            <a:pPr>
              <a:lnSpc>
                <a:spcPct val="110000"/>
              </a:lnSpc>
              <a:spcAft>
                <a:spcPts val="600"/>
              </a:spcAft>
            </a:pPr>
            <a:r>
              <a:rPr lang="en-GB" sz="2000" dirty="0"/>
              <a:t> To get or target variable, we had to engineer the dead-date column.  </a:t>
            </a:r>
          </a:p>
          <a:p>
            <a:pPr>
              <a:lnSpc>
                <a:spcPct val="110000"/>
              </a:lnSpc>
              <a:spcAft>
                <a:spcPts val="600"/>
              </a:spcAft>
            </a:pPr>
            <a:endParaRPr lang="en-GB" sz="2200" dirty="0"/>
          </a:p>
          <a:p>
            <a:pPr marL="0" indent="0">
              <a:lnSpc>
                <a:spcPct val="110000"/>
              </a:lnSpc>
              <a:spcAft>
                <a:spcPts val="600"/>
              </a:spcAft>
              <a:buNone/>
            </a:pPr>
            <a:r>
              <a:rPr lang="en-GB" sz="2200" dirty="0"/>
              <a:t> </a:t>
            </a:r>
          </a:p>
          <a:p>
            <a:pPr marL="0" indent="0">
              <a:lnSpc>
                <a:spcPct val="110000"/>
              </a:lnSpc>
              <a:spcAft>
                <a:spcPts val="600"/>
              </a:spcAft>
              <a:buNone/>
            </a:pPr>
            <a:r>
              <a:rPr lang="en-GB" sz="2000" dirty="0"/>
              <a:t> </a:t>
            </a:r>
          </a:p>
        </p:txBody>
      </p:sp>
      <p:pic>
        <p:nvPicPr>
          <p:cNvPr id="9" name="Picture 8">
            <a:extLst>
              <a:ext uri="{FF2B5EF4-FFF2-40B4-BE49-F238E27FC236}">
                <a16:creationId xmlns:a16="http://schemas.microsoft.com/office/drawing/2014/main" id="{39F20256-C8EE-5955-F6CB-4456034CD4CD}"/>
              </a:ext>
            </a:extLst>
          </p:cNvPr>
          <p:cNvPicPr>
            <a:picLocks noChangeAspect="1"/>
          </p:cNvPicPr>
          <p:nvPr/>
        </p:nvPicPr>
        <p:blipFill>
          <a:blip r:embed="rId2"/>
          <a:stretch>
            <a:fillRect/>
          </a:stretch>
        </p:blipFill>
        <p:spPr>
          <a:xfrm>
            <a:off x="8562078" y="4226695"/>
            <a:ext cx="3895725" cy="2438400"/>
          </a:xfrm>
          <a:prstGeom prst="rect">
            <a:avLst/>
          </a:prstGeom>
        </p:spPr>
      </p:pic>
      <p:pic>
        <p:nvPicPr>
          <p:cNvPr id="11" name="Picture 10">
            <a:extLst>
              <a:ext uri="{FF2B5EF4-FFF2-40B4-BE49-F238E27FC236}">
                <a16:creationId xmlns:a16="http://schemas.microsoft.com/office/drawing/2014/main" id="{E5900626-338C-7922-7D42-18A1E53B5E8A}"/>
              </a:ext>
            </a:extLst>
          </p:cNvPr>
          <p:cNvPicPr>
            <a:picLocks noChangeAspect="1"/>
          </p:cNvPicPr>
          <p:nvPr/>
        </p:nvPicPr>
        <p:blipFill>
          <a:blip r:embed="rId3"/>
          <a:stretch>
            <a:fillRect/>
          </a:stretch>
        </p:blipFill>
        <p:spPr>
          <a:xfrm>
            <a:off x="8562078" y="1372567"/>
            <a:ext cx="3629922" cy="2517476"/>
          </a:xfrm>
          <a:prstGeom prst="rect">
            <a:avLst/>
          </a:prstGeom>
        </p:spPr>
      </p:pic>
      <p:pic>
        <p:nvPicPr>
          <p:cNvPr id="13" name="Picture 12">
            <a:extLst>
              <a:ext uri="{FF2B5EF4-FFF2-40B4-BE49-F238E27FC236}">
                <a16:creationId xmlns:a16="http://schemas.microsoft.com/office/drawing/2014/main" id="{52998010-2BE8-C66C-D75D-BFA51BACD6F9}"/>
              </a:ext>
            </a:extLst>
          </p:cNvPr>
          <p:cNvPicPr>
            <a:picLocks noChangeAspect="1"/>
          </p:cNvPicPr>
          <p:nvPr/>
        </p:nvPicPr>
        <p:blipFill>
          <a:blip r:embed="rId4"/>
          <a:stretch>
            <a:fillRect/>
          </a:stretch>
        </p:blipFill>
        <p:spPr>
          <a:xfrm>
            <a:off x="892905" y="4369570"/>
            <a:ext cx="7096125" cy="2295525"/>
          </a:xfrm>
          <a:prstGeom prst="rect">
            <a:avLst/>
          </a:prstGeom>
        </p:spPr>
      </p:pic>
    </p:spTree>
    <p:extLst>
      <p:ext uri="{BB962C8B-B14F-4D97-AF65-F5344CB8AC3E}">
        <p14:creationId xmlns:p14="http://schemas.microsoft.com/office/powerpoint/2010/main" val="4608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T Powerpoint Template with Copyright.pptx" id="{8DF168AC-3018-40D7-9118-083D692EFC47}" vid="{D9D776CC-F26C-4FF2-8FCA-55E4DEA074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10949</TotalTime>
  <Words>389</Words>
  <Application>Microsoft Office PowerPoint</Application>
  <PresentationFormat>Widescreen</PresentationFormat>
  <Paragraphs>31</Paragraphs>
  <Slides>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Ebrima</vt:lpstr>
      <vt:lpstr>Office Theme</vt:lpstr>
      <vt:lpstr>Office Theme</vt:lpstr>
      <vt:lpstr>  Optimising Data Quality, for effective Modelling.  </vt:lpstr>
      <vt:lpstr>Conceptual understanding.</vt:lpstr>
      <vt:lpstr>Data Preprocessing(DP)</vt:lpstr>
      <vt:lpstr>Data Cleaning. </vt:lpstr>
      <vt:lpstr>Early Data Analysis (EDA)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Ayomide Oladipo</cp:lastModifiedBy>
  <cp:revision>465</cp:revision>
  <dcterms:created xsi:type="dcterms:W3CDTF">2020-09-11T23:34:13Z</dcterms:created>
  <dcterms:modified xsi:type="dcterms:W3CDTF">2023-11-26T17:54:57Z</dcterms:modified>
</cp:coreProperties>
</file>