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2"/>
    <p:sldId id="257" r:id="rId3"/>
    <p:sldId id="258" r:id="rId4"/>
    <p:sldId id="259" r:id="rId5"/>
    <p:sldId id="260" r:id="rId6"/>
    <p:sldId id="264" r:id="rId7"/>
    <p:sldId id="261" r:id="rId8"/>
    <p:sldId id="262" r:id="rId9"/>
    <p:sldId id="263"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49" autoAdjust="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F25CC7-5C5E-4299-8251-B1E5A835A2F8}" type="datetimeFigureOut">
              <a:rPr lang="en-US" smtClean="0"/>
              <a:t>5/25/2025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C65752-D612-4FF2-B5E5-5E99883B88AF}" type="slidenum">
              <a:rPr lang="en-US" smtClean="0"/>
              <a:t>‹#›</a:t>
            </a:fld>
            <a:endParaRPr lang="en-US"/>
          </a:p>
        </p:txBody>
      </p:sp>
    </p:spTree>
    <p:extLst>
      <p:ext uri="{BB962C8B-B14F-4D97-AF65-F5344CB8AC3E}">
        <p14:creationId xmlns:p14="http://schemas.microsoft.com/office/powerpoint/2010/main" val="15164297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C65752-D612-4FF2-B5E5-5E99883B88AF}" type="slidenum">
              <a:rPr lang="en-US" smtClean="0"/>
              <a:t>7</a:t>
            </a:fld>
            <a:endParaRPr lang="en-US"/>
          </a:p>
        </p:txBody>
      </p:sp>
    </p:spTree>
    <p:extLst>
      <p:ext uri="{BB962C8B-B14F-4D97-AF65-F5344CB8AC3E}">
        <p14:creationId xmlns:p14="http://schemas.microsoft.com/office/powerpoint/2010/main" val="3107513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5/25/2025</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5/25/2025</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 Id="rId5" Type="http://schemas.openxmlformats.org/officeDocument/2006/relationships/image" Target="../media/image12.JPG"/><Relationship Id="rId4" Type="http://schemas.openxmlformats.org/officeDocument/2006/relationships/image" Target="../media/image1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BDCC4-5C96-439F-B887-B72C7D4DE76A}"/>
              </a:ext>
            </a:extLst>
          </p:cNvPr>
          <p:cNvSpPr>
            <a:spLocks noGrp="1"/>
          </p:cNvSpPr>
          <p:nvPr>
            <p:ph type="ctrTitle"/>
          </p:nvPr>
        </p:nvSpPr>
        <p:spPr/>
        <p:txBody>
          <a:bodyPr>
            <a:normAutofit/>
          </a:bodyPr>
          <a:lstStyle/>
          <a:p>
            <a:r>
              <a:rPr lang="en-US" b="1" dirty="0">
                <a:latin typeface="Times New Roman" panose="02020603050405020304" pitchFamily="18" charset="0"/>
                <a:cs typeface="Times New Roman" panose="02020603050405020304" pitchFamily="18" charset="0"/>
              </a:rPr>
              <a:t>LUNG CANCER RISK PREDICTION</a:t>
            </a:r>
            <a:endParaRPr lang="en-US" dirty="0"/>
          </a:p>
        </p:txBody>
      </p:sp>
      <p:sp>
        <p:nvSpPr>
          <p:cNvPr id="3" name="Subtitle 2">
            <a:extLst>
              <a:ext uri="{FF2B5EF4-FFF2-40B4-BE49-F238E27FC236}">
                <a16:creationId xmlns:a16="http://schemas.microsoft.com/office/drawing/2014/main" id="{B1C05992-F8FD-4416-BA3F-0EB73D66024A}"/>
              </a:ext>
            </a:extLst>
          </p:cNvPr>
          <p:cNvSpPr>
            <a:spLocks noGrp="1"/>
          </p:cNvSpPr>
          <p:nvPr>
            <p:ph type="subTitle" idx="1"/>
          </p:nvPr>
        </p:nvSpPr>
        <p:spPr/>
        <p:txBody>
          <a:bodyPr/>
          <a:lstStyle/>
          <a:p>
            <a:r>
              <a:rPr lang="en-US" sz="2400" b="1" dirty="0">
                <a:latin typeface="Times New Roman" panose="02020603050405020304" pitchFamily="18" charset="0"/>
                <a:cs typeface="Times New Roman" panose="02020603050405020304" pitchFamily="18" charset="0"/>
              </a:rPr>
              <a:t>OLAGUNJU AYOMIDE</a:t>
            </a:r>
          </a:p>
          <a:p>
            <a:endParaRPr lang="en-US" dirty="0"/>
          </a:p>
        </p:txBody>
      </p:sp>
    </p:spTree>
    <p:extLst>
      <p:ext uri="{BB962C8B-B14F-4D97-AF65-F5344CB8AC3E}">
        <p14:creationId xmlns:p14="http://schemas.microsoft.com/office/powerpoint/2010/main" val="15302627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7424F-47B8-4A3D-A254-69360BEAD808}"/>
              </a:ext>
            </a:extLst>
          </p:cNvPr>
          <p:cNvSpPr>
            <a:spLocks noGrp="1"/>
          </p:cNvSpPr>
          <p:nvPr>
            <p:ph type="title"/>
          </p:nvPr>
        </p:nvSpPr>
        <p:spPr>
          <a:xfrm>
            <a:off x="1698038" y="818321"/>
            <a:ext cx="10131219" cy="4585252"/>
          </a:xfrm>
        </p:spPr>
        <p:txBody>
          <a:bodyPr>
            <a:normAutofit fontScale="90000"/>
          </a:bodyPr>
          <a:lstStyle/>
          <a:p>
            <a:pPr algn="l"/>
            <a:r>
              <a:rPr lang="en-US" sz="2200" dirty="0">
                <a:latin typeface="Times New Roman" panose="02020603050405020304" pitchFamily="18" charset="0"/>
                <a:cs typeface="Times New Roman" panose="02020603050405020304" pitchFamily="18" charset="0"/>
              </a:rPr>
              <a:t>In this project, multiple machine learning models were trained to predict lung cancer risk. They are Logistic Regression, K-Nearest Neighbors (KNN), Random Forest and Decision Tree. The key performance metrics used in this project are:</a:t>
            </a:r>
            <a:br>
              <a:rPr lang="en-US" sz="2200" dirty="0">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Precision</a:t>
            </a:r>
            <a:r>
              <a:rPr lang="en-US" sz="2200" dirty="0">
                <a:latin typeface="Times New Roman" panose="02020603050405020304" pitchFamily="18" charset="0"/>
                <a:cs typeface="Times New Roman" panose="02020603050405020304" pitchFamily="18" charset="0"/>
              </a:rPr>
              <a:t>: The proportion of correctly predicted positive cases out of all predicted positive cases. It indicates the accuracy of positive predictions.</a:t>
            </a:r>
            <a:br>
              <a:rPr lang="en-US" sz="2200" dirty="0">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Recall</a:t>
            </a:r>
            <a:r>
              <a:rPr lang="en-US" sz="2200" dirty="0">
                <a:latin typeface="Times New Roman" panose="02020603050405020304" pitchFamily="18" charset="0"/>
                <a:cs typeface="Times New Roman" panose="02020603050405020304" pitchFamily="18" charset="0"/>
              </a:rPr>
              <a:t>: The proportion of actual positive cases correctly identified by the model. It measures how well the model captures positive instances.</a:t>
            </a:r>
            <a:br>
              <a:rPr lang="en-US" sz="2200" dirty="0">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F1 Score</a:t>
            </a:r>
            <a:r>
              <a:rPr lang="en-US" sz="2200" dirty="0">
                <a:latin typeface="Times New Roman" panose="02020603050405020304" pitchFamily="18" charset="0"/>
                <a:cs typeface="Times New Roman" panose="02020603050405020304" pitchFamily="18" charset="0"/>
              </a:rPr>
              <a:t>: The harmonic mean of precision and recall, balancing both metrics to provide an overall measure of model performance.</a:t>
            </a:r>
            <a:br>
              <a:rPr lang="en-US" sz="2200" dirty="0">
                <a:latin typeface="Times New Roman" panose="02020603050405020304" pitchFamily="18" charset="0"/>
                <a:cs typeface="Times New Roman" panose="02020603050405020304" pitchFamily="18" charset="0"/>
              </a:rPr>
            </a:br>
            <a:br>
              <a:rPr lang="en-US" dirty="0"/>
            </a:br>
            <a:br>
              <a:rPr lang="en-US" dirty="0"/>
            </a:br>
            <a:endParaRPr lang="en-US" dirty="0"/>
          </a:p>
        </p:txBody>
      </p:sp>
      <p:pic>
        <p:nvPicPr>
          <p:cNvPr id="5" name="Content Placeholder 4">
            <a:extLst>
              <a:ext uri="{FF2B5EF4-FFF2-40B4-BE49-F238E27FC236}">
                <a16:creationId xmlns:a16="http://schemas.microsoft.com/office/drawing/2014/main" id="{DF69A89F-E35C-4CC0-B1C8-DD16A8FC1295}"/>
              </a:ext>
            </a:extLst>
          </p:cNvPr>
          <p:cNvPicPr>
            <a:picLocks noGrp="1" noChangeAspect="1"/>
          </p:cNvPicPr>
          <p:nvPr>
            <p:ph idx="1"/>
          </p:nvPr>
        </p:nvPicPr>
        <p:blipFill>
          <a:blip r:embed="rId2"/>
          <a:stretch>
            <a:fillRect/>
          </a:stretch>
        </p:blipFill>
        <p:spPr>
          <a:xfrm>
            <a:off x="1698039" y="3935896"/>
            <a:ext cx="3361116" cy="2369523"/>
          </a:xfrm>
        </p:spPr>
      </p:pic>
      <p:pic>
        <p:nvPicPr>
          <p:cNvPr id="7" name="Picture 6">
            <a:extLst>
              <a:ext uri="{FF2B5EF4-FFF2-40B4-BE49-F238E27FC236}">
                <a16:creationId xmlns:a16="http://schemas.microsoft.com/office/drawing/2014/main" id="{A29FA76F-FC9D-42DD-89B7-ACBDE266B7CA}"/>
              </a:ext>
            </a:extLst>
          </p:cNvPr>
          <p:cNvPicPr>
            <a:picLocks noChangeAspect="1"/>
          </p:cNvPicPr>
          <p:nvPr/>
        </p:nvPicPr>
        <p:blipFill>
          <a:blip r:embed="rId3"/>
          <a:stretch>
            <a:fillRect/>
          </a:stretch>
        </p:blipFill>
        <p:spPr>
          <a:xfrm>
            <a:off x="5194853" y="3935895"/>
            <a:ext cx="3137590" cy="2369523"/>
          </a:xfrm>
          <a:prstGeom prst="rect">
            <a:avLst/>
          </a:prstGeom>
        </p:spPr>
      </p:pic>
      <p:sp>
        <p:nvSpPr>
          <p:cNvPr id="8" name="Title 1">
            <a:extLst>
              <a:ext uri="{FF2B5EF4-FFF2-40B4-BE49-F238E27FC236}">
                <a16:creationId xmlns:a16="http://schemas.microsoft.com/office/drawing/2014/main" id="{7D81E205-5243-47BD-9E23-4A64F41D25E0}"/>
              </a:ext>
            </a:extLst>
          </p:cNvPr>
          <p:cNvSpPr txBox="1">
            <a:spLocks/>
          </p:cNvSpPr>
          <p:nvPr/>
        </p:nvSpPr>
        <p:spPr>
          <a:xfrm>
            <a:off x="1636711" y="-83525"/>
            <a:ext cx="10018713" cy="1066800"/>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latin typeface="Times New Roman" panose="02020603050405020304" pitchFamily="18" charset="0"/>
                <a:cs typeface="Times New Roman" panose="02020603050405020304" pitchFamily="18" charset="0"/>
              </a:rPr>
              <a:t>MODEL BUIDING AND EVALUATION</a:t>
            </a:r>
          </a:p>
        </p:txBody>
      </p:sp>
      <p:sp>
        <p:nvSpPr>
          <p:cNvPr id="9" name="Title 1">
            <a:extLst>
              <a:ext uri="{FF2B5EF4-FFF2-40B4-BE49-F238E27FC236}">
                <a16:creationId xmlns:a16="http://schemas.microsoft.com/office/drawing/2014/main" id="{7FDF0E2C-11F1-4879-A450-F3AFBF669984}"/>
              </a:ext>
            </a:extLst>
          </p:cNvPr>
          <p:cNvSpPr txBox="1">
            <a:spLocks/>
          </p:cNvSpPr>
          <p:nvPr/>
        </p:nvSpPr>
        <p:spPr>
          <a:xfrm>
            <a:off x="9095585" y="5324061"/>
            <a:ext cx="2508385" cy="2517392"/>
          </a:xfrm>
          <a:prstGeom prst="rect">
            <a:avLst/>
          </a:prstGeom>
          <a:effectLst/>
        </p:spPr>
        <p:txBody>
          <a:bodyPr vert="horz" lIns="91440" tIns="45720" rIns="91440" bIns="45720" rtlCol="0" anchor="ctr">
            <a:normAutofit fontScale="975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br>
              <a:rPr lang="en-US" dirty="0"/>
            </a:br>
            <a:endParaRPr lang="en-US" dirty="0"/>
          </a:p>
        </p:txBody>
      </p:sp>
      <p:sp>
        <p:nvSpPr>
          <p:cNvPr id="10" name="Title 1">
            <a:extLst>
              <a:ext uri="{FF2B5EF4-FFF2-40B4-BE49-F238E27FC236}">
                <a16:creationId xmlns:a16="http://schemas.microsoft.com/office/drawing/2014/main" id="{7850E418-D065-4D18-8BAA-43B1C04224D9}"/>
              </a:ext>
            </a:extLst>
          </p:cNvPr>
          <p:cNvSpPr txBox="1">
            <a:spLocks/>
          </p:cNvSpPr>
          <p:nvPr/>
        </p:nvSpPr>
        <p:spPr>
          <a:xfrm>
            <a:off x="8468141" y="3608513"/>
            <a:ext cx="3379302" cy="3024285"/>
          </a:xfrm>
          <a:prstGeom prst="rect">
            <a:avLst/>
          </a:prstGeom>
          <a:effectLst/>
        </p:spPr>
        <p:txBody>
          <a:bodyPr vert="horz" lIns="91440" tIns="45720" rIns="91440" bIns="45720" rtlCol="0" anchor="ctr">
            <a:normAutofit fontScale="37500" lnSpcReduction="200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b="1" dirty="0">
                <a:latin typeface="Times New Roman" panose="02020603050405020304" pitchFamily="18" charset="0"/>
                <a:cs typeface="Times New Roman" panose="02020603050405020304" pitchFamily="18" charset="0"/>
              </a:rPr>
              <a:t>SUMMARY ANALYSIS OK K-NEAREST NEIGHBORS</a:t>
            </a:r>
          </a:p>
          <a:p>
            <a:pPr algn="l"/>
            <a:endParaRPr lang="en-US" b="1" dirty="0">
              <a:latin typeface="Times New Roman" panose="02020603050405020304" pitchFamily="18" charset="0"/>
              <a:cs typeface="Times New Roman" panose="02020603050405020304" pitchFamily="18" charset="0"/>
            </a:endParaRPr>
          </a:p>
          <a:p>
            <a:pPr algn="l"/>
            <a:r>
              <a:rPr lang="en-US" b="1" dirty="0">
                <a:latin typeface="Times New Roman" panose="02020603050405020304" pitchFamily="18" charset="0"/>
                <a:cs typeface="Times New Roman" panose="02020603050405020304" pitchFamily="18" charset="0"/>
              </a:rPr>
              <a:t>Precision </a:t>
            </a:r>
            <a:r>
              <a:rPr lang="en-US" dirty="0">
                <a:latin typeface="Times New Roman" panose="02020603050405020304" pitchFamily="18" charset="0"/>
                <a:cs typeface="Times New Roman" panose="02020603050405020304" pitchFamily="18" charset="0"/>
              </a:rPr>
              <a:t>- 0.84</a:t>
            </a:r>
          </a:p>
          <a:p>
            <a:pPr algn="l"/>
            <a:r>
              <a:rPr lang="en-US" b="1" dirty="0">
                <a:latin typeface="Times New Roman" panose="02020603050405020304" pitchFamily="18" charset="0"/>
                <a:cs typeface="Times New Roman" panose="02020603050405020304" pitchFamily="18" charset="0"/>
              </a:rPr>
              <a:t>Recall </a:t>
            </a:r>
            <a:r>
              <a:rPr lang="en-US" dirty="0">
                <a:latin typeface="Times New Roman" panose="02020603050405020304" pitchFamily="18" charset="0"/>
                <a:cs typeface="Times New Roman" panose="02020603050405020304" pitchFamily="18" charset="0"/>
              </a:rPr>
              <a:t>- 0.92</a:t>
            </a:r>
          </a:p>
          <a:p>
            <a:pPr algn="l"/>
            <a:r>
              <a:rPr lang="en-US" b="1" dirty="0">
                <a:latin typeface="Times New Roman" panose="02020603050405020304" pitchFamily="18" charset="0"/>
                <a:cs typeface="Times New Roman" panose="02020603050405020304" pitchFamily="18" charset="0"/>
              </a:rPr>
              <a:t>F1 score - </a:t>
            </a:r>
            <a:r>
              <a:rPr lang="en-US" dirty="0">
                <a:latin typeface="Times New Roman" panose="02020603050405020304" pitchFamily="18" charset="0"/>
                <a:cs typeface="Times New Roman" panose="02020603050405020304" pitchFamily="18" charset="0"/>
              </a:rPr>
              <a:t>0.88</a:t>
            </a:r>
          </a:p>
          <a:p>
            <a:pPr algn="l"/>
            <a:r>
              <a:rPr lang="en-US" dirty="0">
                <a:latin typeface="Times New Roman" panose="02020603050405020304" pitchFamily="18" charset="0"/>
                <a:cs typeface="Times New Roman" panose="02020603050405020304" pitchFamily="18" charset="0"/>
              </a:rPr>
              <a:t>The model demonstrates strong performance, particularly in identifying high risk patients.</a:t>
            </a:r>
          </a:p>
          <a:p>
            <a:pPr algn="l"/>
            <a:endParaRPr lang="en-US" dirty="0">
              <a:latin typeface="Times New Roman" panose="02020603050405020304" pitchFamily="18" charset="0"/>
              <a:cs typeface="Times New Roman" panose="02020603050405020304" pitchFamily="18" charset="0"/>
            </a:endParaRPr>
          </a:p>
          <a:p>
            <a:pPr algn="l"/>
            <a:r>
              <a:rPr lang="en-US" dirty="0">
                <a:latin typeface="Times New Roman" panose="02020603050405020304" pitchFamily="18" charset="0"/>
                <a:cs typeface="Times New Roman" panose="02020603050405020304" pitchFamily="18" charset="0"/>
              </a:rPr>
              <a:t>The AUC-ROC curve demonstrates high performance, as evidenced by the steep rise in the curve, indicating a good balance of sensitivity and specificity.</a:t>
            </a:r>
          </a:p>
        </p:txBody>
      </p:sp>
    </p:spTree>
    <p:extLst>
      <p:ext uri="{BB962C8B-B14F-4D97-AF65-F5344CB8AC3E}">
        <p14:creationId xmlns:p14="http://schemas.microsoft.com/office/powerpoint/2010/main" val="314421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096D1-FA7A-46E1-A787-2C391437EAAE}"/>
              </a:ext>
            </a:extLst>
          </p:cNvPr>
          <p:cNvSpPr>
            <a:spLocks noGrp="1"/>
          </p:cNvSpPr>
          <p:nvPr>
            <p:ph type="title"/>
          </p:nvPr>
        </p:nvSpPr>
        <p:spPr>
          <a:xfrm>
            <a:off x="1484311" y="371061"/>
            <a:ext cx="10018713" cy="695740"/>
          </a:xfrm>
        </p:spPr>
        <p:txBody>
          <a:bodyPr>
            <a:normAutofit fontScale="90000"/>
          </a:bodyPr>
          <a:lstStyle/>
          <a:p>
            <a:r>
              <a:rPr lang="en-US" b="1" dirty="0">
                <a:latin typeface="Times New Roman" panose="02020603050405020304" pitchFamily="18" charset="0"/>
                <a:cs typeface="Times New Roman" panose="02020603050405020304" pitchFamily="18" charset="0"/>
              </a:rPr>
              <a:t>MODEL BUIDING AND EVALUATION</a:t>
            </a:r>
            <a:br>
              <a:rPr lang="en-US" b="1" dirty="0">
                <a:latin typeface="Times New Roman" panose="02020603050405020304" pitchFamily="18" charset="0"/>
                <a:cs typeface="Times New Roman" panose="02020603050405020304" pitchFamily="18" charset="0"/>
              </a:rPr>
            </a:br>
            <a:endParaRPr lang="en-US" dirty="0"/>
          </a:p>
        </p:txBody>
      </p:sp>
      <p:pic>
        <p:nvPicPr>
          <p:cNvPr id="5" name="Content Placeholder 4">
            <a:extLst>
              <a:ext uri="{FF2B5EF4-FFF2-40B4-BE49-F238E27FC236}">
                <a16:creationId xmlns:a16="http://schemas.microsoft.com/office/drawing/2014/main" id="{6C04D96E-B279-4819-B080-AD3B243451CA}"/>
              </a:ext>
            </a:extLst>
          </p:cNvPr>
          <p:cNvPicPr>
            <a:picLocks noGrp="1" noChangeAspect="1"/>
          </p:cNvPicPr>
          <p:nvPr>
            <p:ph idx="1"/>
          </p:nvPr>
        </p:nvPicPr>
        <p:blipFill>
          <a:blip r:embed="rId2"/>
          <a:stretch>
            <a:fillRect/>
          </a:stretch>
        </p:blipFill>
        <p:spPr>
          <a:xfrm>
            <a:off x="1484311" y="3713510"/>
            <a:ext cx="2941915" cy="2773429"/>
          </a:xfrm>
        </p:spPr>
      </p:pic>
      <p:pic>
        <p:nvPicPr>
          <p:cNvPr id="7" name="Picture 6">
            <a:extLst>
              <a:ext uri="{FF2B5EF4-FFF2-40B4-BE49-F238E27FC236}">
                <a16:creationId xmlns:a16="http://schemas.microsoft.com/office/drawing/2014/main" id="{CDA4F94E-A781-439F-B028-BCDE8972B00A}"/>
              </a:ext>
            </a:extLst>
          </p:cNvPr>
          <p:cNvPicPr>
            <a:picLocks noChangeAspect="1"/>
          </p:cNvPicPr>
          <p:nvPr/>
        </p:nvPicPr>
        <p:blipFill>
          <a:blip r:embed="rId3"/>
          <a:stretch>
            <a:fillRect/>
          </a:stretch>
        </p:blipFill>
        <p:spPr>
          <a:xfrm>
            <a:off x="4527726" y="3713510"/>
            <a:ext cx="2941915" cy="2773429"/>
          </a:xfrm>
          <a:prstGeom prst="rect">
            <a:avLst/>
          </a:prstGeom>
        </p:spPr>
      </p:pic>
      <p:pic>
        <p:nvPicPr>
          <p:cNvPr id="9" name="Picture 8">
            <a:extLst>
              <a:ext uri="{FF2B5EF4-FFF2-40B4-BE49-F238E27FC236}">
                <a16:creationId xmlns:a16="http://schemas.microsoft.com/office/drawing/2014/main" id="{569904BA-CCB8-487B-9A1B-FE75B26A8D8B}"/>
              </a:ext>
            </a:extLst>
          </p:cNvPr>
          <p:cNvPicPr>
            <a:picLocks noChangeAspect="1"/>
          </p:cNvPicPr>
          <p:nvPr/>
        </p:nvPicPr>
        <p:blipFill>
          <a:blip r:embed="rId4"/>
          <a:stretch>
            <a:fillRect/>
          </a:stretch>
        </p:blipFill>
        <p:spPr>
          <a:xfrm>
            <a:off x="1506298" y="822672"/>
            <a:ext cx="2941915" cy="2773429"/>
          </a:xfrm>
          <a:prstGeom prst="rect">
            <a:avLst/>
          </a:prstGeom>
        </p:spPr>
      </p:pic>
      <p:pic>
        <p:nvPicPr>
          <p:cNvPr id="11" name="Picture 10">
            <a:extLst>
              <a:ext uri="{FF2B5EF4-FFF2-40B4-BE49-F238E27FC236}">
                <a16:creationId xmlns:a16="http://schemas.microsoft.com/office/drawing/2014/main" id="{44013AC2-067A-4E7B-A144-C78D43DB682C}"/>
              </a:ext>
            </a:extLst>
          </p:cNvPr>
          <p:cNvPicPr>
            <a:picLocks noChangeAspect="1"/>
          </p:cNvPicPr>
          <p:nvPr/>
        </p:nvPicPr>
        <p:blipFill>
          <a:blip r:embed="rId5"/>
          <a:stretch>
            <a:fillRect/>
          </a:stretch>
        </p:blipFill>
        <p:spPr>
          <a:xfrm>
            <a:off x="4527726" y="822672"/>
            <a:ext cx="2941916" cy="2773429"/>
          </a:xfrm>
          <a:prstGeom prst="rect">
            <a:avLst/>
          </a:prstGeom>
        </p:spPr>
      </p:pic>
      <p:sp>
        <p:nvSpPr>
          <p:cNvPr id="12" name="Title 1">
            <a:extLst>
              <a:ext uri="{FF2B5EF4-FFF2-40B4-BE49-F238E27FC236}">
                <a16:creationId xmlns:a16="http://schemas.microsoft.com/office/drawing/2014/main" id="{C562EAFC-04C1-425C-87A0-4885750586F7}"/>
              </a:ext>
            </a:extLst>
          </p:cNvPr>
          <p:cNvSpPr txBox="1">
            <a:spLocks/>
          </p:cNvSpPr>
          <p:nvPr/>
        </p:nvSpPr>
        <p:spPr>
          <a:xfrm>
            <a:off x="7469642" y="631966"/>
            <a:ext cx="4232028" cy="3108048"/>
          </a:xfrm>
          <a:prstGeom prst="rect">
            <a:avLst/>
          </a:prstGeom>
          <a:effectLst/>
        </p:spPr>
        <p:txBody>
          <a:bodyPr vert="horz" lIns="91440" tIns="45720" rIns="91440" bIns="45720" rtlCol="0" anchor="ctr">
            <a:normAutofit fontScale="37500" lnSpcReduction="200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b="1" dirty="0">
                <a:latin typeface="Times New Roman" panose="02020603050405020304" pitchFamily="18" charset="0"/>
                <a:cs typeface="Times New Roman" panose="02020603050405020304" pitchFamily="18" charset="0"/>
              </a:rPr>
              <a:t>SUMMARY ANALYSIS OF RANDOM FOREST </a:t>
            </a:r>
          </a:p>
          <a:p>
            <a:pPr algn="l"/>
            <a:endParaRPr lang="en-US" b="1" dirty="0">
              <a:latin typeface="Times New Roman" panose="02020603050405020304" pitchFamily="18" charset="0"/>
              <a:cs typeface="Times New Roman" panose="02020603050405020304" pitchFamily="18" charset="0"/>
            </a:endParaRPr>
          </a:p>
          <a:p>
            <a:pPr algn="l"/>
            <a:r>
              <a:rPr lang="en-US" b="1" dirty="0">
                <a:latin typeface="Times New Roman" panose="02020603050405020304" pitchFamily="18" charset="0"/>
                <a:cs typeface="Times New Roman" panose="02020603050405020304" pitchFamily="18" charset="0"/>
              </a:rPr>
              <a:t>Precision</a:t>
            </a:r>
            <a:r>
              <a:rPr lang="en-US" dirty="0">
                <a:latin typeface="Times New Roman" panose="02020603050405020304" pitchFamily="18" charset="0"/>
                <a:cs typeface="Times New Roman" panose="02020603050405020304" pitchFamily="18" charset="0"/>
              </a:rPr>
              <a:t> - 0.90</a:t>
            </a:r>
          </a:p>
          <a:p>
            <a:pPr algn="l"/>
            <a:r>
              <a:rPr lang="en-US" b="1" dirty="0">
                <a:latin typeface="Times New Roman" panose="02020603050405020304" pitchFamily="18" charset="0"/>
                <a:cs typeface="Times New Roman" panose="02020603050405020304" pitchFamily="18" charset="0"/>
              </a:rPr>
              <a:t>Recall </a:t>
            </a:r>
            <a:r>
              <a:rPr lang="en-US" dirty="0">
                <a:latin typeface="Times New Roman" panose="02020603050405020304" pitchFamily="18" charset="0"/>
                <a:cs typeface="Times New Roman" panose="02020603050405020304" pitchFamily="18" charset="0"/>
              </a:rPr>
              <a:t>- 0.91</a:t>
            </a:r>
          </a:p>
          <a:p>
            <a:pPr algn="l"/>
            <a:r>
              <a:rPr lang="en-US" b="1" dirty="0">
                <a:latin typeface="Times New Roman" panose="02020603050405020304" pitchFamily="18" charset="0"/>
                <a:cs typeface="Times New Roman" panose="02020603050405020304" pitchFamily="18" charset="0"/>
              </a:rPr>
              <a:t>F1 score </a:t>
            </a:r>
            <a:r>
              <a:rPr lang="en-US" dirty="0">
                <a:latin typeface="Times New Roman" panose="02020603050405020304" pitchFamily="18" charset="0"/>
                <a:cs typeface="Times New Roman" panose="02020603050405020304" pitchFamily="18" charset="0"/>
              </a:rPr>
              <a:t>- 0.91</a:t>
            </a:r>
          </a:p>
          <a:p>
            <a:pPr algn="l"/>
            <a:r>
              <a:rPr lang="en-US" dirty="0">
                <a:latin typeface="Times New Roman" panose="02020603050405020304" pitchFamily="18" charset="0"/>
                <a:cs typeface="Times New Roman" panose="02020603050405020304" pitchFamily="18" charset="0"/>
              </a:rPr>
              <a:t>The model demonstrates a strong balance between correctly identifying high risk patients and minimizing false predictions</a:t>
            </a:r>
          </a:p>
          <a:p>
            <a:pPr algn="l"/>
            <a:endParaRPr lang="en-US" b="0" i="0" dirty="0">
              <a:effectLst/>
              <a:latin typeface="Times New Roman" panose="02020603050405020304" pitchFamily="18" charset="0"/>
              <a:cs typeface="Times New Roman" panose="02020603050405020304" pitchFamily="18" charset="0"/>
            </a:endParaRPr>
          </a:p>
          <a:p>
            <a:pPr algn="l"/>
            <a:r>
              <a:rPr lang="en-US" b="0" i="0" dirty="0">
                <a:effectLst/>
                <a:latin typeface="Times New Roman" panose="02020603050405020304" pitchFamily="18" charset="0"/>
                <a:cs typeface="Times New Roman" panose="02020603050405020304" pitchFamily="18" charset="0"/>
              </a:rPr>
              <a:t>The AUC-ROC curve shows that the model effectively distinguishes between classes, as indicated by the ROC curve's steep rise and proximity to the top left corner. This showcases its high accuracy in predicting true positives while minimizing false positives</a:t>
            </a:r>
            <a:endParaRPr lang="en-US" dirty="0">
              <a:latin typeface="Times New Roman" panose="02020603050405020304" pitchFamily="18" charset="0"/>
              <a:cs typeface="Times New Roman" panose="02020603050405020304" pitchFamily="18" charset="0"/>
            </a:endParaRPr>
          </a:p>
        </p:txBody>
      </p:sp>
      <p:sp>
        <p:nvSpPr>
          <p:cNvPr id="13" name="Title 1">
            <a:extLst>
              <a:ext uri="{FF2B5EF4-FFF2-40B4-BE49-F238E27FC236}">
                <a16:creationId xmlns:a16="http://schemas.microsoft.com/office/drawing/2014/main" id="{E5F47923-2C2A-4CFF-8554-3BD284D88C49}"/>
              </a:ext>
            </a:extLst>
          </p:cNvPr>
          <p:cNvSpPr txBox="1">
            <a:spLocks/>
          </p:cNvSpPr>
          <p:nvPr/>
        </p:nvSpPr>
        <p:spPr>
          <a:xfrm>
            <a:off x="7469641" y="4047713"/>
            <a:ext cx="4404307" cy="2178322"/>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1250" b="1" dirty="0">
                <a:latin typeface="Times New Roman" panose="02020603050405020304" pitchFamily="18" charset="0"/>
                <a:cs typeface="Times New Roman" panose="02020603050405020304" pitchFamily="18" charset="0"/>
              </a:rPr>
              <a:t>SUMMARY ANALYSIS OF LOGISTIC REGRESSION</a:t>
            </a:r>
          </a:p>
          <a:p>
            <a:pPr algn="l"/>
            <a:endParaRPr lang="en-US" sz="1250" b="1" dirty="0">
              <a:latin typeface="Times New Roman" panose="02020603050405020304" pitchFamily="18" charset="0"/>
              <a:cs typeface="Times New Roman" panose="02020603050405020304" pitchFamily="18" charset="0"/>
            </a:endParaRPr>
          </a:p>
          <a:p>
            <a:pPr algn="l"/>
            <a:r>
              <a:rPr lang="en-US" sz="1250" b="1" dirty="0">
                <a:latin typeface="Times New Roman" panose="02020603050405020304" pitchFamily="18" charset="0"/>
                <a:cs typeface="Times New Roman" panose="02020603050405020304" pitchFamily="18" charset="0"/>
              </a:rPr>
              <a:t>Precision</a:t>
            </a:r>
            <a:r>
              <a:rPr lang="en-US" sz="1250" dirty="0">
                <a:latin typeface="Times New Roman" panose="02020603050405020304" pitchFamily="18" charset="0"/>
                <a:cs typeface="Times New Roman" panose="02020603050405020304" pitchFamily="18" charset="0"/>
              </a:rPr>
              <a:t> - 0.81</a:t>
            </a:r>
          </a:p>
          <a:p>
            <a:pPr algn="l"/>
            <a:r>
              <a:rPr lang="en-US" sz="1250" b="1" dirty="0">
                <a:latin typeface="Times New Roman" panose="02020603050405020304" pitchFamily="18" charset="0"/>
                <a:cs typeface="Times New Roman" panose="02020603050405020304" pitchFamily="18" charset="0"/>
              </a:rPr>
              <a:t>Recall </a:t>
            </a:r>
            <a:r>
              <a:rPr lang="en-US" sz="1250" dirty="0">
                <a:latin typeface="Times New Roman" panose="02020603050405020304" pitchFamily="18" charset="0"/>
                <a:cs typeface="Times New Roman" panose="02020603050405020304" pitchFamily="18" charset="0"/>
              </a:rPr>
              <a:t>– 0.94</a:t>
            </a:r>
          </a:p>
          <a:p>
            <a:pPr algn="l"/>
            <a:r>
              <a:rPr lang="en-US" sz="1250" b="1" dirty="0">
                <a:latin typeface="Times New Roman" panose="02020603050405020304" pitchFamily="18" charset="0"/>
                <a:cs typeface="Times New Roman" panose="02020603050405020304" pitchFamily="18" charset="0"/>
              </a:rPr>
              <a:t>F1 score </a:t>
            </a:r>
            <a:r>
              <a:rPr lang="en-US" sz="1250" dirty="0">
                <a:latin typeface="Times New Roman" panose="02020603050405020304" pitchFamily="18" charset="0"/>
                <a:cs typeface="Times New Roman" panose="02020603050405020304" pitchFamily="18" charset="0"/>
              </a:rPr>
              <a:t>- 0.87</a:t>
            </a:r>
          </a:p>
          <a:p>
            <a:pPr algn="l"/>
            <a:r>
              <a:rPr lang="en-US" sz="1250" dirty="0">
                <a:latin typeface="Times New Roman" panose="02020603050405020304" pitchFamily="18" charset="0"/>
                <a:cs typeface="Times New Roman" panose="02020603050405020304" pitchFamily="18" charset="0"/>
              </a:rPr>
              <a:t>The model demonstrates a strong recall, effectively identifying most at risk patient, with a reasonable precision and overall balanced performance</a:t>
            </a:r>
          </a:p>
          <a:p>
            <a:pPr algn="l"/>
            <a:endParaRPr lang="en-US" sz="1250" dirty="0">
              <a:latin typeface="Times New Roman" panose="02020603050405020304" pitchFamily="18" charset="0"/>
              <a:cs typeface="Times New Roman" panose="02020603050405020304" pitchFamily="18" charset="0"/>
            </a:endParaRPr>
          </a:p>
          <a:p>
            <a:pPr algn="l"/>
            <a:r>
              <a:rPr lang="en-US" sz="1250" b="0" i="0" dirty="0">
                <a:effectLst/>
                <a:latin typeface="Times New Roman" panose="02020603050405020304" pitchFamily="18" charset="0"/>
                <a:cs typeface="Times New Roman" panose="02020603050405020304" pitchFamily="18" charset="0"/>
              </a:rPr>
              <a:t>The AUC-ROC curve demonstrates the model's strong performance in classification tasks. The curve's position above the diagonal baseline indicates effective discrimination between positive and negative classes, reflecting a good balance between sensitivity and specificity.</a:t>
            </a:r>
          </a:p>
        </p:txBody>
      </p:sp>
      <p:cxnSp>
        <p:nvCxnSpPr>
          <p:cNvPr id="10" name="Straight Connector 9">
            <a:extLst>
              <a:ext uri="{FF2B5EF4-FFF2-40B4-BE49-F238E27FC236}">
                <a16:creationId xmlns:a16="http://schemas.microsoft.com/office/drawing/2014/main" id="{C65DE740-A03A-4CFE-A5AC-6A767F61CF25}"/>
              </a:ext>
            </a:extLst>
          </p:cNvPr>
          <p:cNvCxnSpPr>
            <a:cxnSpLocks/>
          </p:cNvCxnSpPr>
          <p:nvPr/>
        </p:nvCxnSpPr>
        <p:spPr>
          <a:xfrm flipH="1">
            <a:off x="7434335" y="3557428"/>
            <a:ext cx="4545630" cy="8993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5682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9D788-F72D-416C-B303-674AC793EB1A}"/>
              </a:ext>
            </a:extLst>
          </p:cNvPr>
          <p:cNvSpPr>
            <a:spLocks noGrp="1"/>
          </p:cNvSpPr>
          <p:nvPr>
            <p:ph type="title"/>
          </p:nvPr>
        </p:nvSpPr>
        <p:spPr>
          <a:xfrm>
            <a:off x="1484309" y="0"/>
            <a:ext cx="10018713" cy="1364974"/>
          </a:xfrm>
        </p:spPr>
        <p:txBody>
          <a:bodyPr/>
          <a:lstStyle/>
          <a:p>
            <a:r>
              <a:rPr lang="en-US" b="1" dirty="0">
                <a:latin typeface="Times New Roman" panose="02020603050405020304" pitchFamily="18" charset="0"/>
                <a:cs typeface="Times New Roman" panose="02020603050405020304" pitchFamily="18" charset="0"/>
              </a:rPr>
              <a:t>BEST MODEL DEPLOYMENT WITH STREAMLIT</a:t>
            </a:r>
          </a:p>
        </p:txBody>
      </p:sp>
      <p:sp>
        <p:nvSpPr>
          <p:cNvPr id="3" name="Content Placeholder 2">
            <a:extLst>
              <a:ext uri="{FF2B5EF4-FFF2-40B4-BE49-F238E27FC236}">
                <a16:creationId xmlns:a16="http://schemas.microsoft.com/office/drawing/2014/main" id="{3BAA517A-1516-45B2-9CAD-CBE6D29B8E8B}"/>
              </a:ext>
            </a:extLst>
          </p:cNvPr>
          <p:cNvSpPr>
            <a:spLocks noGrp="1"/>
          </p:cNvSpPr>
          <p:nvPr>
            <p:ph idx="1"/>
          </p:nvPr>
        </p:nvSpPr>
        <p:spPr>
          <a:xfrm>
            <a:off x="1484310" y="1577008"/>
            <a:ext cx="10429394" cy="5280991"/>
          </a:xfrm>
        </p:spPr>
        <p:txBody>
          <a:bodyPr>
            <a:normAutofit lnSpcReduction="10000"/>
          </a:bodyPr>
          <a:lstStyle/>
          <a:p>
            <a:pPr marL="0" indent="0">
              <a:buNone/>
            </a:pPr>
            <a:r>
              <a:rPr lang="en-US" dirty="0">
                <a:latin typeface="Times New Roman" panose="02020603050405020304" pitchFamily="18" charset="0"/>
                <a:cs typeface="Times New Roman" panose="02020603050405020304" pitchFamily="18" charset="0"/>
              </a:rPr>
              <a:t>Logistic Regression model was selected for deployment due to its optimal performance in identifying high risk patients with a focus on maximizing recall (0.94) and a strong F1 (0.87) indicating a balanced performance in identifying high risk patients making it the most reliable model for minimizing false negatives and ensuring that most high risk patients were detected. This aligns with the project’s goal of prioritizing safety by reducing missed risk cases. </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selected model was deployed using </a:t>
            </a:r>
            <a:r>
              <a:rPr lang="en-US" dirty="0" err="1">
                <a:latin typeface="Times New Roman" panose="02020603050405020304" pitchFamily="18" charset="0"/>
                <a:cs typeface="Times New Roman" panose="02020603050405020304" pitchFamily="18" charset="0"/>
              </a:rPr>
              <a:t>streamlit</a:t>
            </a:r>
            <a:r>
              <a:rPr lang="en-US" dirty="0">
                <a:latin typeface="Times New Roman" panose="02020603050405020304" pitchFamily="18" charset="0"/>
                <a:cs typeface="Times New Roman" panose="02020603050405020304" pitchFamily="18" charset="0"/>
              </a:rPr>
              <a:t>, a python framework for building interactive web applications, allowing healthcare professionals to input patient’s data and obtain real-time risk assessment</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app provides probability-based predictions of lung cancer risk, ensuring informed decision-making in clinical settings.</a:t>
            </a:r>
          </a:p>
          <a:p>
            <a:pPr marL="0" indent="0">
              <a:buNone/>
            </a:pPr>
            <a:r>
              <a:rPr lang="en-US" dirty="0">
                <a:latin typeface="Times New Roman" panose="02020603050405020304" pitchFamily="18" charset="0"/>
                <a:cs typeface="Times New Roman" panose="02020603050405020304" pitchFamily="18" charset="0"/>
              </a:rPr>
              <a:t>Below is the link to the </a:t>
            </a:r>
            <a:r>
              <a:rPr lang="en-US" dirty="0" err="1">
                <a:latin typeface="Times New Roman" panose="02020603050405020304" pitchFamily="18" charset="0"/>
                <a:cs typeface="Times New Roman" panose="02020603050405020304" pitchFamily="18" charset="0"/>
              </a:rPr>
              <a:t>streamlit</a:t>
            </a:r>
            <a:r>
              <a:rPr lang="en-US" dirty="0">
                <a:latin typeface="Times New Roman" panose="02020603050405020304" pitchFamily="18" charset="0"/>
                <a:cs typeface="Times New Roman" panose="02020603050405020304" pitchFamily="18" charset="0"/>
              </a:rPr>
              <a:t> web application:</a:t>
            </a:r>
          </a:p>
          <a:p>
            <a:pPr marL="0" indent="0">
              <a:buNone/>
            </a:pPr>
            <a:r>
              <a:rPr lang="en-US" dirty="0">
                <a:latin typeface="Times New Roman" panose="02020603050405020304" pitchFamily="18" charset="0"/>
                <a:cs typeface="Times New Roman" panose="02020603050405020304" pitchFamily="18" charset="0"/>
              </a:rPr>
              <a:t>https://lung-cancer-prediction-app-dzqppsagpduascbj8zbdf8.streamlit.app/</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865150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DF799-89F4-4E6F-BD5D-8CBE5B42F7C8}"/>
              </a:ext>
            </a:extLst>
          </p:cNvPr>
          <p:cNvSpPr>
            <a:spLocks noGrp="1"/>
          </p:cNvSpPr>
          <p:nvPr>
            <p:ph type="title"/>
          </p:nvPr>
        </p:nvSpPr>
        <p:spPr>
          <a:xfrm>
            <a:off x="1484311" y="1"/>
            <a:ext cx="10018713" cy="781878"/>
          </a:xfrm>
        </p:spPr>
        <p:txBody>
          <a:bodyPr>
            <a:normAutofit/>
          </a:bodyPr>
          <a:lstStyle/>
          <a:p>
            <a:r>
              <a:rPr lang="en-US" b="1" dirty="0">
                <a:latin typeface="Times New Roman" panose="02020603050405020304" pitchFamily="18" charset="0"/>
                <a:cs typeface="Times New Roman" panose="02020603050405020304" pitchFamily="18" charset="0"/>
              </a:rPr>
              <a:t>RECOMMENDATIONS </a:t>
            </a:r>
          </a:p>
        </p:txBody>
      </p:sp>
      <p:sp>
        <p:nvSpPr>
          <p:cNvPr id="3" name="Content Placeholder 2">
            <a:extLst>
              <a:ext uri="{FF2B5EF4-FFF2-40B4-BE49-F238E27FC236}">
                <a16:creationId xmlns:a16="http://schemas.microsoft.com/office/drawing/2014/main" id="{6615AB9F-CB37-4FEF-BD01-D595893D4B32}"/>
              </a:ext>
            </a:extLst>
          </p:cNvPr>
          <p:cNvSpPr>
            <a:spLocks noGrp="1"/>
          </p:cNvSpPr>
          <p:nvPr>
            <p:ph idx="1"/>
          </p:nvPr>
        </p:nvSpPr>
        <p:spPr>
          <a:xfrm>
            <a:off x="1484311" y="781879"/>
            <a:ext cx="10190921" cy="5632172"/>
          </a:xfrm>
        </p:spPr>
        <p:txBody>
          <a:bodyPr>
            <a:noAutofit/>
          </a:bodyPr>
          <a:lstStyle/>
          <a:p>
            <a:pPr marL="0" indent="0">
              <a:buNone/>
            </a:pPr>
            <a:r>
              <a:rPr lang="en-US" sz="2000" b="1" dirty="0">
                <a:latin typeface="Times New Roman" panose="02020603050405020304" pitchFamily="18" charset="0"/>
                <a:cs typeface="Times New Roman" panose="02020603050405020304" pitchFamily="18" charset="0"/>
              </a:rPr>
              <a:t>RECOMMENDATION</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Enhance data quality and diversity</a:t>
            </a:r>
            <a:r>
              <a:rPr lang="en-US" sz="2000" dirty="0">
                <a:latin typeface="Times New Roman" panose="02020603050405020304" pitchFamily="18" charset="0"/>
                <a:cs typeface="Times New Roman" panose="02020603050405020304" pitchFamily="18" charset="0"/>
              </a:rPr>
              <a:t>: Incorporate additional features such as genetic markers and radiological data to improve model accuracy and capture deeper risk factors</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Regular model updates</a:t>
            </a:r>
            <a:r>
              <a:rPr lang="en-US" sz="2000" dirty="0">
                <a:latin typeface="Times New Roman" panose="02020603050405020304" pitchFamily="18" charset="0"/>
                <a:cs typeface="Times New Roman" panose="02020603050405020304" pitchFamily="18" charset="0"/>
              </a:rPr>
              <a:t>: While the model’s precision is not harmful in the context of lung cancer risk prediction- where identifying as many true cases as possible is critical,  further refinements is recommended to reduce false positives and improve overall reliability</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Expand real-world testing</a:t>
            </a:r>
            <a:r>
              <a:rPr lang="en-US" sz="2000" dirty="0">
                <a:latin typeface="Times New Roman" panose="02020603050405020304" pitchFamily="18" charset="0"/>
                <a:cs typeface="Times New Roman" panose="02020603050405020304" pitchFamily="18" charset="0"/>
              </a:rPr>
              <a:t>: Validate the model in clinical settings with real patient data to assess practical performance and identify areas for refinements</a:t>
            </a:r>
          </a:p>
          <a:p>
            <a:pPr marL="0" indent="0">
              <a:buNone/>
            </a:pPr>
            <a:r>
              <a:rPr lang="en-US" sz="2000" b="1" dirty="0">
                <a:latin typeface="Times New Roman" panose="02020603050405020304" pitchFamily="18" charset="0"/>
                <a:cs typeface="Times New Roman" panose="02020603050405020304" pitchFamily="18" charset="0"/>
              </a:rPr>
              <a:t>LIMITATION</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Precision-Recall Trade-Off</a:t>
            </a:r>
            <a:r>
              <a:rPr lang="en-US" sz="2000" dirty="0">
                <a:latin typeface="Times New Roman" panose="02020603050405020304" pitchFamily="18" charset="0"/>
                <a:cs typeface="Times New Roman" panose="02020603050405020304" pitchFamily="18" charset="0"/>
              </a:rPr>
              <a:t>: A priority was placed on recall which led to some loss in precision. Future iterations may focus on optimizing precision if reducing false positives becomes more critical.</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Data Quality &amp; Availability</a:t>
            </a:r>
            <a:r>
              <a:rPr lang="en-US" sz="2000" dirty="0">
                <a:latin typeface="Times New Roman" panose="02020603050405020304" pitchFamily="18" charset="0"/>
                <a:cs typeface="Times New Roman" panose="02020603050405020304" pitchFamily="18" charset="0"/>
              </a:rPr>
              <a:t>: The model was trained on a specific dataset that may not represent the full diversity of patient populations in real-world healthcare settings</a:t>
            </a:r>
          </a:p>
        </p:txBody>
      </p:sp>
    </p:spTree>
    <p:extLst>
      <p:ext uri="{BB962C8B-B14F-4D97-AF65-F5344CB8AC3E}">
        <p14:creationId xmlns:p14="http://schemas.microsoft.com/office/powerpoint/2010/main" val="2352091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DEB89-110C-4E34-8668-70A16CA2A9D0}"/>
              </a:ext>
            </a:extLst>
          </p:cNvPr>
          <p:cNvSpPr>
            <a:spLocks noGrp="1"/>
          </p:cNvSpPr>
          <p:nvPr>
            <p:ph type="title"/>
          </p:nvPr>
        </p:nvSpPr>
        <p:spPr>
          <a:xfrm>
            <a:off x="1484311" y="92766"/>
            <a:ext cx="10018713" cy="974034"/>
          </a:xfrm>
        </p:spPr>
        <p:txBody>
          <a:bodyPr/>
          <a:lstStyle/>
          <a:p>
            <a:r>
              <a:rPr lang="en-US"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08CD16ED-EDB3-47EA-B846-FDE9F7F0BC87}"/>
              </a:ext>
            </a:extLst>
          </p:cNvPr>
          <p:cNvSpPr>
            <a:spLocks noGrp="1"/>
          </p:cNvSpPr>
          <p:nvPr>
            <p:ph idx="1"/>
          </p:nvPr>
        </p:nvSpPr>
        <p:spPr>
          <a:xfrm>
            <a:off x="1656522" y="1066800"/>
            <a:ext cx="9846502" cy="5320747"/>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This project successfully deployed a logistic regression model for lung cancer risk prediction, prioritizing recall to ensure the identification of high risk patients. While the model’s precision was lower, the emphasis on recall minimizes false negatives, which is crucial in healthcare applications where early detection is vital.</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streamlit</a:t>
            </a:r>
            <a:r>
              <a:rPr lang="en-US" dirty="0">
                <a:latin typeface="Times New Roman" panose="02020603050405020304" pitchFamily="18" charset="0"/>
                <a:cs typeface="Times New Roman" panose="02020603050405020304" pitchFamily="18" charset="0"/>
              </a:rPr>
              <a:t> web application offers a practical solution for real-time predictions, aiding healthcare professionals in making informed decisions. Continuous model evaluation and updates, along with the integration of additional features,  are recommended for further improvement and long-term accuracy</a:t>
            </a:r>
          </a:p>
        </p:txBody>
      </p:sp>
    </p:spTree>
    <p:extLst>
      <p:ext uri="{BB962C8B-B14F-4D97-AF65-F5344CB8AC3E}">
        <p14:creationId xmlns:p14="http://schemas.microsoft.com/office/powerpoint/2010/main" val="1831710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29C58-E683-405A-ACC7-30C42DE44B79}"/>
              </a:ext>
            </a:extLst>
          </p:cNvPr>
          <p:cNvSpPr>
            <a:spLocks noGrp="1"/>
          </p:cNvSpPr>
          <p:nvPr>
            <p:ph type="title"/>
          </p:nvPr>
        </p:nvSpPr>
        <p:spPr>
          <a:xfrm>
            <a:off x="1484311" y="1"/>
            <a:ext cx="10018713" cy="901148"/>
          </a:xfrm>
        </p:spPr>
        <p:txBody>
          <a:bodyPr/>
          <a:lstStyle/>
          <a:p>
            <a:r>
              <a:rPr lang="en-US" b="1" dirty="0">
                <a:latin typeface="Times New Roman" panose="02020603050405020304" pitchFamily="18" charset="0"/>
                <a:cs typeface="Times New Roman" panose="02020603050405020304" pitchFamily="18" charset="0"/>
              </a:rPr>
              <a:t>PROJECT BREAKDOWN</a:t>
            </a:r>
            <a:endParaRPr lang="en-US" dirty="0"/>
          </a:p>
        </p:txBody>
      </p:sp>
      <p:sp>
        <p:nvSpPr>
          <p:cNvPr id="3" name="Content Placeholder 2">
            <a:extLst>
              <a:ext uri="{FF2B5EF4-FFF2-40B4-BE49-F238E27FC236}">
                <a16:creationId xmlns:a16="http://schemas.microsoft.com/office/drawing/2014/main" id="{714DFFE3-DC5B-48B7-B864-7F9C58E58FBC}"/>
              </a:ext>
            </a:extLst>
          </p:cNvPr>
          <p:cNvSpPr>
            <a:spLocks noGrp="1"/>
          </p:cNvSpPr>
          <p:nvPr>
            <p:ph idx="1"/>
          </p:nvPr>
        </p:nvSpPr>
        <p:spPr>
          <a:xfrm>
            <a:off x="1484310" y="901149"/>
            <a:ext cx="10018713" cy="5654396"/>
          </a:xfrm>
        </p:spPr>
        <p:txBody>
          <a:bodyPr>
            <a:normAutofit/>
          </a:bodyPr>
          <a:lstStyle/>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Project Objectives and Expected Outcomes</a:t>
            </a: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Data Cleaning and Preprocessing</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Exploratory Data</a:t>
            </a:r>
            <a:r>
              <a:rPr lang="en-US" sz="2400" dirty="0">
                <a:latin typeface="Times New Roman" panose="02020603050405020304" pitchFamily="18" charset="0"/>
                <a:cs typeface="Times New Roman" panose="02020603050405020304" pitchFamily="18" charset="0"/>
              </a:rPr>
              <a:t> Analysis (EDA)</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Feature Selection</a:t>
            </a: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Model Building and Evaluation</a:t>
            </a:r>
            <a:r>
              <a:rPr lang="en-US" sz="2400" dirty="0">
                <a:latin typeface="Times New Roman" panose="02020603050405020304" pitchFamily="18" charset="0"/>
                <a:cs typeface="Times New Roman" panose="02020603050405020304" pitchFamily="18" charset="0"/>
              </a:rPr>
              <a:t> </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Best Model Deployment with </a:t>
            </a:r>
            <a:r>
              <a:rPr lang="en-US" dirty="0" err="1">
                <a:latin typeface="Times New Roman" panose="02020603050405020304" pitchFamily="18" charset="0"/>
                <a:cs typeface="Times New Roman" panose="02020603050405020304" pitchFamily="18" charset="0"/>
              </a:rPr>
              <a:t>Streamlit</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Recommendations</a:t>
            </a: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Conclus</a:t>
            </a:r>
            <a:r>
              <a:rPr lang="en-US" dirty="0">
                <a:latin typeface="Times New Roman" panose="02020603050405020304" pitchFamily="18" charset="0"/>
                <a:cs typeface="Times New Roman" panose="02020603050405020304" pitchFamily="18" charset="0"/>
              </a:rPr>
              <a:t>ion</a:t>
            </a: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dirty="0"/>
          </a:p>
        </p:txBody>
      </p:sp>
    </p:spTree>
    <p:extLst>
      <p:ext uri="{BB962C8B-B14F-4D97-AF65-F5344CB8AC3E}">
        <p14:creationId xmlns:p14="http://schemas.microsoft.com/office/powerpoint/2010/main" val="4083390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FF4A8-154B-4073-A82F-AA095B7D0B34}"/>
              </a:ext>
            </a:extLst>
          </p:cNvPr>
          <p:cNvSpPr>
            <a:spLocks noGrp="1"/>
          </p:cNvSpPr>
          <p:nvPr>
            <p:ph type="title"/>
          </p:nvPr>
        </p:nvSpPr>
        <p:spPr>
          <a:xfrm>
            <a:off x="1484311" y="1"/>
            <a:ext cx="10018713" cy="844062"/>
          </a:xfrm>
        </p:spPr>
        <p:txBody>
          <a:bodyPr/>
          <a:lstStyle/>
          <a:p>
            <a:r>
              <a:rPr lang="en-US" b="1" dirty="0">
                <a:latin typeface="Times New Roman" panose="02020603050405020304" pitchFamily="18" charset="0"/>
                <a:cs typeface="Times New Roman" panose="02020603050405020304" pitchFamily="18" charset="0"/>
              </a:rPr>
              <a:t>INTRODUCTION</a:t>
            </a:r>
            <a:endParaRPr lang="en-US" dirty="0"/>
          </a:p>
        </p:txBody>
      </p:sp>
      <p:sp>
        <p:nvSpPr>
          <p:cNvPr id="3" name="Content Placeholder 2">
            <a:extLst>
              <a:ext uri="{FF2B5EF4-FFF2-40B4-BE49-F238E27FC236}">
                <a16:creationId xmlns:a16="http://schemas.microsoft.com/office/drawing/2014/main" id="{619989E8-799C-4CD1-B015-9A5E3D099BE9}"/>
              </a:ext>
            </a:extLst>
          </p:cNvPr>
          <p:cNvSpPr>
            <a:spLocks noGrp="1"/>
          </p:cNvSpPr>
          <p:nvPr>
            <p:ph idx="1"/>
          </p:nvPr>
        </p:nvSpPr>
        <p:spPr>
          <a:xfrm>
            <a:off x="1484310" y="998804"/>
            <a:ext cx="10018713" cy="5852159"/>
          </a:xfrm>
        </p:spPr>
        <p:txBody>
          <a:bodyPr>
            <a:normAutofit fontScale="92500" lnSpcReduction="10000"/>
          </a:bodyPr>
          <a:lstStyle/>
          <a:p>
            <a:pPr marL="0" indent="0" algn="just">
              <a:buNone/>
            </a:pPr>
            <a:r>
              <a:rPr lang="en-US" dirty="0">
                <a:latin typeface="Times New Roman" panose="02020603050405020304" pitchFamily="18" charset="0"/>
                <a:cs typeface="Times New Roman" panose="02020603050405020304" pitchFamily="18" charset="0"/>
              </a:rPr>
              <a:t>This project focuses on developing a machine learning model to predict lung cancer risk based on patient health indicators and lifestyle factors. </a:t>
            </a:r>
          </a:p>
          <a:p>
            <a:pPr marL="0" indent="0" algn="just">
              <a:buNone/>
            </a:pPr>
            <a:r>
              <a:rPr lang="en-US" b="1" dirty="0">
                <a:latin typeface="Times New Roman" panose="02020603050405020304" pitchFamily="18" charset="0"/>
                <a:cs typeface="Times New Roman" panose="02020603050405020304" pitchFamily="18" charset="0"/>
              </a:rPr>
              <a:t>PROJECT OBJECTIVES</a:t>
            </a:r>
          </a:p>
          <a:p>
            <a:pPr algn="l"/>
            <a:r>
              <a:rPr lang="en-US" b="0" i="0" dirty="0">
                <a:effectLst/>
                <a:latin typeface="Times New Roman" panose="02020603050405020304" pitchFamily="18" charset="0"/>
                <a:cs typeface="Times New Roman" panose="02020603050405020304" pitchFamily="18" charset="0"/>
              </a:rPr>
              <a:t>To obtain the best model that most performed when compared to other regression models</a:t>
            </a:r>
          </a:p>
          <a:p>
            <a:pPr algn="l"/>
            <a:r>
              <a:rPr lang="en-US" b="0" i="0" dirty="0">
                <a:effectLst/>
                <a:latin typeface="Times New Roman" panose="02020603050405020304" pitchFamily="18" charset="0"/>
                <a:cs typeface="Times New Roman" panose="02020603050405020304" pitchFamily="18" charset="0"/>
              </a:rPr>
              <a:t>To develop a Predictive Model can identify patterns and correlations between risk factors and the likelihood of developing lung cancer.</a:t>
            </a:r>
          </a:p>
          <a:p>
            <a:pPr algn="l"/>
            <a:r>
              <a:rPr lang="en-US" b="0" i="0" dirty="0">
                <a:effectLst/>
                <a:latin typeface="Times New Roman" panose="02020603050405020304" pitchFamily="18" charset="0"/>
                <a:cs typeface="Times New Roman" panose="02020603050405020304" pitchFamily="18" charset="0"/>
              </a:rPr>
              <a:t>To Enable Personalized Risk Assessment and Support Early Intervention</a:t>
            </a:r>
          </a:p>
          <a:p>
            <a:pPr algn="l"/>
            <a:r>
              <a:rPr lang="en-US" dirty="0">
                <a:latin typeface="Times New Roman" panose="02020603050405020304" pitchFamily="18" charset="0"/>
                <a:cs typeface="Times New Roman" panose="02020603050405020304" pitchFamily="18" charset="0"/>
              </a:rPr>
              <a:t>To provide an interactive user-friendly interface via </a:t>
            </a:r>
            <a:r>
              <a:rPr lang="en-US" dirty="0" err="1">
                <a:latin typeface="Times New Roman" panose="02020603050405020304" pitchFamily="18" charset="0"/>
                <a:cs typeface="Times New Roman" panose="02020603050405020304" pitchFamily="18" charset="0"/>
              </a:rPr>
              <a:t>streamlit</a:t>
            </a:r>
            <a:r>
              <a:rPr lang="en-US" dirty="0">
                <a:latin typeface="Times New Roman" panose="02020603050405020304" pitchFamily="18" charset="0"/>
                <a:cs typeface="Times New Roman" panose="02020603050405020304" pitchFamily="18" charset="0"/>
              </a:rPr>
              <a:t> for ease of deployment and usage.</a:t>
            </a:r>
          </a:p>
          <a:p>
            <a:pPr marL="0" indent="0">
              <a:buNone/>
            </a:pPr>
            <a:r>
              <a:rPr lang="en-US" b="1" dirty="0">
                <a:latin typeface="Times New Roman" panose="02020603050405020304" pitchFamily="18" charset="0"/>
                <a:cs typeface="Times New Roman" panose="02020603050405020304" pitchFamily="18" charset="0"/>
              </a:rPr>
              <a:t>EXPECTED OUTCOME</a:t>
            </a:r>
          </a:p>
          <a:p>
            <a:pPr>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 major outcome of this project is to create a model capable of calculating precise probabilities of lung cancer risk for individual patients &amp; Provide healthcare professionals with tools to identify high-risk patients early, enabling proactive care and reducing late-stage cancer diagnoses.</a:t>
            </a:r>
            <a:endParaRPr lang="en-US" dirty="0">
              <a:latin typeface="Times New Roman" panose="02020603050405020304" pitchFamily="18" charset="0"/>
              <a:cs typeface="Times New Roman" panose="02020603050405020304" pitchFamily="18" charset="0"/>
            </a:endParaRPr>
          </a:p>
          <a:p>
            <a:pPr marL="0" indent="0" algn="l">
              <a:buNone/>
            </a:pPr>
            <a:endParaRPr lang="en-US" b="0" i="0" dirty="0">
              <a:effectLst/>
              <a:latin typeface="system-ui"/>
            </a:endParaRPr>
          </a:p>
          <a:p>
            <a:pPr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0661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6277A-AF31-4F4F-B7ED-4F63A0249B1A}"/>
              </a:ext>
            </a:extLst>
          </p:cNvPr>
          <p:cNvSpPr>
            <a:spLocks noGrp="1"/>
          </p:cNvSpPr>
          <p:nvPr>
            <p:ph type="title"/>
          </p:nvPr>
        </p:nvSpPr>
        <p:spPr>
          <a:xfrm>
            <a:off x="1484311" y="0"/>
            <a:ext cx="10018713" cy="1280160"/>
          </a:xfrm>
        </p:spPr>
        <p:txBody>
          <a:bodyPr>
            <a:normAutofit fontScale="90000"/>
          </a:bodyPr>
          <a:lstStyle/>
          <a:p>
            <a:r>
              <a:rPr lang="en-US" b="1" dirty="0">
                <a:latin typeface="Times New Roman" panose="02020603050405020304" pitchFamily="18" charset="0"/>
                <a:cs typeface="Times New Roman" panose="02020603050405020304" pitchFamily="18" charset="0"/>
              </a:rPr>
              <a:t>DATASET OVERVIEW</a:t>
            </a:r>
            <a:br>
              <a:rPr lang="en-US" b="1" dirty="0">
                <a:latin typeface="Times New Roman" panose="02020603050405020304" pitchFamily="18" charset="0"/>
                <a:cs typeface="Times New Roman" panose="02020603050405020304" pitchFamily="18" charset="0"/>
              </a:rPr>
            </a:br>
            <a:endParaRPr lang="en-US" b="1" dirty="0"/>
          </a:p>
        </p:txBody>
      </p:sp>
      <p:sp>
        <p:nvSpPr>
          <p:cNvPr id="3" name="Content Placeholder 2">
            <a:extLst>
              <a:ext uri="{FF2B5EF4-FFF2-40B4-BE49-F238E27FC236}">
                <a16:creationId xmlns:a16="http://schemas.microsoft.com/office/drawing/2014/main" id="{F30BA798-3D77-40A9-A42E-1D40A7334214}"/>
              </a:ext>
            </a:extLst>
          </p:cNvPr>
          <p:cNvSpPr>
            <a:spLocks noGrp="1"/>
          </p:cNvSpPr>
          <p:nvPr>
            <p:ph idx="1"/>
          </p:nvPr>
        </p:nvSpPr>
        <p:spPr>
          <a:xfrm>
            <a:off x="1484310" y="1111352"/>
            <a:ext cx="10018713" cy="5669280"/>
          </a:xfrm>
        </p:spPr>
        <p:txBody>
          <a:bodyPr>
            <a:normAutofit fontScale="92500"/>
          </a:bodyPr>
          <a:lstStyle/>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Total Records</a:t>
            </a:r>
            <a:r>
              <a:rPr lang="en-US" dirty="0">
                <a:latin typeface="Times New Roman" panose="02020603050405020304" pitchFamily="18" charset="0"/>
                <a:cs typeface="Times New Roman" panose="02020603050405020304" pitchFamily="18" charset="0"/>
              </a:rPr>
              <a:t>: 5,000</a:t>
            </a:r>
          </a:p>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Features</a:t>
            </a:r>
            <a:r>
              <a:rPr lang="en-US" dirty="0">
                <a:latin typeface="Times New Roman" panose="02020603050405020304" pitchFamily="18" charset="0"/>
                <a:cs typeface="Times New Roman" panose="02020603050405020304" pitchFamily="18" charset="0"/>
              </a:rPr>
              <a:t>: 18 variables capturing lung cancer risk factors.</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Demographics</a:t>
            </a:r>
            <a:r>
              <a:rPr lang="en-US" dirty="0">
                <a:latin typeface="Times New Roman" panose="02020603050405020304" pitchFamily="18" charset="0"/>
                <a:cs typeface="Times New Roman" panose="02020603050405020304" pitchFamily="18" charset="0"/>
              </a:rPr>
              <a:t>: Age and gender.</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Lifestyle</a:t>
            </a:r>
            <a:r>
              <a:rPr lang="en-US" dirty="0">
                <a:latin typeface="Times New Roman" panose="02020603050405020304" pitchFamily="18" charset="0"/>
                <a:cs typeface="Times New Roman" panose="02020603050405020304" pitchFamily="18" charset="0"/>
              </a:rPr>
              <a:t>: Smoking history, alcohol consumption, and stress levels.</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Medical History</a:t>
            </a:r>
            <a:r>
              <a:rPr lang="en-US" dirty="0">
                <a:latin typeface="Times New Roman" panose="02020603050405020304" pitchFamily="18" charset="0"/>
                <a:cs typeface="Times New Roman" panose="02020603050405020304" pitchFamily="18" charset="0"/>
              </a:rPr>
              <a:t>: Pre-existing conditions, family history of lung cancer.</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Symptoms</a:t>
            </a:r>
            <a:r>
              <a:rPr lang="en-US" dirty="0">
                <a:latin typeface="Times New Roman" panose="02020603050405020304" pitchFamily="18" charset="0"/>
                <a:cs typeface="Times New Roman" panose="02020603050405020304" pitchFamily="18" charset="0"/>
              </a:rPr>
              <a:t>: Breathing issues, chest tightness, oxygen saturation.</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Target Variable</a:t>
            </a:r>
            <a:r>
              <a:rPr lang="en-US" dirty="0">
                <a:latin typeface="Times New Roman" panose="02020603050405020304" pitchFamily="18" charset="0"/>
                <a:cs typeface="Times New Roman" panose="02020603050405020304" pitchFamily="18" charset="0"/>
              </a:rPr>
              <a:t>: Pulmonary Disease (binary outcome indicating lung cancer risk).</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Relevance</a:t>
            </a:r>
            <a:r>
              <a:rPr lang="en-US" dirty="0">
                <a:latin typeface="Times New Roman" panose="02020603050405020304" pitchFamily="18" charset="0"/>
                <a:cs typeface="Times New Roman" panose="02020603050405020304" pitchFamily="18" charset="0"/>
              </a:rPr>
              <a:t>: Variables combined to form a predictive risk profile for machine learning.</a:t>
            </a:r>
          </a:p>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Problem Type</a:t>
            </a:r>
            <a:r>
              <a:rPr lang="en-US" dirty="0">
                <a:latin typeface="Times New Roman" panose="02020603050405020304" pitchFamily="18" charset="0"/>
                <a:cs typeface="Times New Roman" panose="02020603050405020304" pitchFamily="18" charset="0"/>
              </a:rPr>
              <a:t>: Regression problem, focusing on predicting the likelihood of lung cancer based on input features.</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2062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D26BC-7D91-410A-93F5-278D781C51B0}"/>
              </a:ext>
            </a:extLst>
          </p:cNvPr>
          <p:cNvSpPr>
            <a:spLocks noGrp="1"/>
          </p:cNvSpPr>
          <p:nvPr>
            <p:ph type="title"/>
          </p:nvPr>
        </p:nvSpPr>
        <p:spPr>
          <a:xfrm>
            <a:off x="1484311" y="1"/>
            <a:ext cx="10018713" cy="1066800"/>
          </a:xfrm>
        </p:spPr>
        <p:txBody>
          <a:bodyPr/>
          <a:lstStyle/>
          <a:p>
            <a:r>
              <a:rPr lang="en-US" b="1" dirty="0">
                <a:latin typeface="Times New Roman" panose="02020603050405020304" pitchFamily="18" charset="0"/>
                <a:cs typeface="Times New Roman" panose="02020603050405020304" pitchFamily="18" charset="0"/>
              </a:rPr>
              <a:t>DATA CLEANING &amp; PREPROCESSING</a:t>
            </a:r>
            <a:endParaRPr lang="en-US" dirty="0"/>
          </a:p>
        </p:txBody>
      </p:sp>
      <p:sp>
        <p:nvSpPr>
          <p:cNvPr id="3" name="Content Placeholder 2">
            <a:extLst>
              <a:ext uri="{FF2B5EF4-FFF2-40B4-BE49-F238E27FC236}">
                <a16:creationId xmlns:a16="http://schemas.microsoft.com/office/drawing/2014/main" id="{2FB863D7-E65E-4AD8-8F38-8D737823EABF}"/>
              </a:ext>
            </a:extLst>
          </p:cNvPr>
          <p:cNvSpPr>
            <a:spLocks noGrp="1"/>
          </p:cNvSpPr>
          <p:nvPr>
            <p:ph idx="1"/>
          </p:nvPr>
        </p:nvSpPr>
        <p:spPr>
          <a:xfrm>
            <a:off x="1484310" y="1199321"/>
            <a:ext cx="10018713" cy="5791197"/>
          </a:xfrm>
        </p:spPr>
        <p:txBody>
          <a:bodyPr>
            <a:normAutofit lnSpcReduction="10000"/>
          </a:bodyPr>
          <a:lstStyle/>
          <a:p>
            <a:pPr marL="0" indent="0">
              <a:buNone/>
            </a:pPr>
            <a:r>
              <a:rPr lang="en-US" b="1" dirty="0">
                <a:latin typeface="Times New Roman" panose="02020603050405020304" pitchFamily="18" charset="0"/>
                <a:cs typeface="Times New Roman" panose="02020603050405020304" pitchFamily="18" charset="0"/>
              </a:rPr>
              <a:t>DATA CLEANING </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Check for Duplicate data</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Check for Incorrect data types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Check for Missing data</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Check for Negative values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Check for Special characters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Check for Outliers:</a:t>
            </a:r>
          </a:p>
          <a:p>
            <a:pPr>
              <a:buFont typeface="Arial" panose="020B0604020202020204" pitchFamily="34" charset="0"/>
              <a:buChar char="•"/>
            </a:pPr>
            <a:r>
              <a:rPr lang="en-US" b="1" dirty="0"/>
              <a:t>Outlier Treatment: </a:t>
            </a:r>
            <a:r>
              <a:rPr lang="en-US" dirty="0"/>
              <a:t> Outliers detected in Energy level were handled using the </a:t>
            </a:r>
            <a:r>
              <a:rPr lang="en-US" b="1" dirty="0"/>
              <a:t>IQR method</a:t>
            </a:r>
            <a:r>
              <a:rPr lang="en-US" dirty="0"/>
              <a:t> combined with </a:t>
            </a:r>
            <a:r>
              <a:rPr lang="en-US" b="1" dirty="0" err="1"/>
              <a:t>Winsorization</a:t>
            </a:r>
            <a:r>
              <a:rPr lang="en-US" dirty="0"/>
              <a:t>:</a:t>
            </a:r>
          </a:p>
          <a:p>
            <a:pPr marL="0" indent="0">
              <a:buNone/>
            </a:pPr>
            <a:r>
              <a:rPr lang="en-US" b="1" dirty="0">
                <a:latin typeface="Times New Roman" panose="02020603050405020304" pitchFamily="18" charset="0"/>
                <a:cs typeface="Times New Roman" panose="02020603050405020304" pitchFamily="18" charset="0"/>
              </a:rPr>
              <a:t>          Boundaries</a:t>
            </a:r>
            <a:r>
              <a:rPr lang="en-US" dirty="0">
                <a:latin typeface="Times New Roman" panose="02020603050405020304" pitchFamily="18" charset="0"/>
                <a:cs typeface="Times New Roman" panose="02020603050405020304" pitchFamily="18" charset="0"/>
              </a:rPr>
              <a:t>: lower (Q1−1.5×IQR) and upper (Q3+1.5×IQR) bounds.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Extreme values were capped at these limits to reduce their impact while retaining data integrity</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838098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17729-A01D-4DF0-9AC9-54846C48B6DF}"/>
              </a:ext>
            </a:extLst>
          </p:cNvPr>
          <p:cNvSpPr>
            <a:spLocks noGrp="1"/>
          </p:cNvSpPr>
          <p:nvPr>
            <p:ph type="title"/>
          </p:nvPr>
        </p:nvSpPr>
        <p:spPr>
          <a:xfrm>
            <a:off x="1484311" y="1"/>
            <a:ext cx="10018713" cy="927652"/>
          </a:xfrm>
        </p:spPr>
        <p:txBody>
          <a:bodyPr/>
          <a:lstStyle/>
          <a:p>
            <a:r>
              <a:rPr lang="en-US" b="1" dirty="0">
                <a:latin typeface="Times New Roman" panose="02020603050405020304" pitchFamily="18" charset="0"/>
                <a:cs typeface="Times New Roman" panose="02020603050405020304" pitchFamily="18" charset="0"/>
              </a:rPr>
              <a:t>DATA CLEANING &amp; PREPROCESSING</a:t>
            </a:r>
            <a:endParaRPr lang="en-US" dirty="0"/>
          </a:p>
        </p:txBody>
      </p:sp>
      <p:sp>
        <p:nvSpPr>
          <p:cNvPr id="3" name="Content Placeholder 2">
            <a:extLst>
              <a:ext uri="{FF2B5EF4-FFF2-40B4-BE49-F238E27FC236}">
                <a16:creationId xmlns:a16="http://schemas.microsoft.com/office/drawing/2014/main" id="{A39F3E15-DD15-44C1-A9F8-934F2FBF2ED5}"/>
              </a:ext>
            </a:extLst>
          </p:cNvPr>
          <p:cNvSpPr>
            <a:spLocks noGrp="1"/>
          </p:cNvSpPr>
          <p:nvPr>
            <p:ph idx="1"/>
          </p:nvPr>
        </p:nvSpPr>
        <p:spPr>
          <a:xfrm>
            <a:off x="1484310" y="927653"/>
            <a:ext cx="10018713" cy="4863547"/>
          </a:xfrm>
        </p:spPr>
        <p:txBody>
          <a:bodyPr>
            <a:normAutofit lnSpcReduction="10000"/>
          </a:bodyPr>
          <a:lstStyle/>
          <a:p>
            <a:pPr marL="0" indent="0">
              <a:buNone/>
            </a:pPr>
            <a:r>
              <a:rPr lang="en-US" b="1" dirty="0">
                <a:latin typeface="Times New Roman" panose="02020603050405020304" pitchFamily="18" charset="0"/>
                <a:cs typeface="Times New Roman" panose="02020603050405020304" pitchFamily="18" charset="0"/>
              </a:rPr>
              <a:t>DERIVING ADDITIONAL FEATURES</a:t>
            </a:r>
          </a:p>
          <a:p>
            <a:pPr marL="0" indent="0">
              <a:buNone/>
            </a:pPr>
            <a:r>
              <a:rPr lang="en-US" b="1" dirty="0">
                <a:latin typeface="Times New Roman" panose="02020603050405020304" pitchFamily="18" charset="0"/>
                <a:cs typeface="Times New Roman" panose="02020603050405020304" pitchFamily="18" charset="0"/>
              </a:rPr>
              <a:t>Derived new features to enhance predictive accuracy: </a:t>
            </a:r>
            <a:r>
              <a:rPr lang="en-US" dirty="0">
                <a:latin typeface="Times New Roman" panose="02020603050405020304" pitchFamily="18" charset="0"/>
                <a:cs typeface="Times New Roman" panose="02020603050405020304" pitchFamily="18" charset="0"/>
              </a:rPr>
              <a:t>‘Inverse Energy Level’, ‘Inverse Oxygen Saturation’. They were Calculated as the of reciprocal energy level and oxygen saturation. These transformations were applied to capture the nonlinear relationships between the original variables and lung cancer risk.</a:t>
            </a:r>
          </a:p>
          <a:p>
            <a:pPr marL="0" indent="0">
              <a:buNone/>
            </a:pPr>
            <a:endParaRPr lang="en-US" b="1" dirty="0"/>
          </a:p>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Balancing</a:t>
            </a:r>
            <a:r>
              <a:rPr lang="en-US" dirty="0">
                <a:latin typeface="Times New Roman" panose="02020603050405020304" pitchFamily="18" charset="0"/>
                <a:cs typeface="Times New Roman" panose="02020603050405020304" pitchFamily="18" charset="0"/>
              </a:rPr>
              <a:t>: Addressed class imbalance  using </a:t>
            </a:r>
            <a:r>
              <a:rPr lang="en-US" b="1" dirty="0">
                <a:latin typeface="Times New Roman" panose="02020603050405020304" pitchFamily="18" charset="0"/>
                <a:cs typeface="Times New Roman" panose="02020603050405020304" pitchFamily="18" charset="0"/>
              </a:rPr>
              <a:t>SMOTE</a:t>
            </a:r>
            <a:r>
              <a:rPr lang="en-US" dirty="0">
                <a:latin typeface="Times New Roman" panose="02020603050405020304" pitchFamily="18" charset="0"/>
                <a:cs typeface="Times New Roman" panose="02020603050405020304" pitchFamily="18" charset="0"/>
              </a:rPr>
              <a:t> to ensure the model is trained on an equitable representation of cases with and without pulmonary disease.</a:t>
            </a:r>
          </a:p>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Scaling</a:t>
            </a:r>
            <a:r>
              <a:rPr lang="en-US" dirty="0">
                <a:latin typeface="Times New Roman" panose="02020603050405020304" pitchFamily="18" charset="0"/>
                <a:cs typeface="Times New Roman" panose="02020603050405020304" pitchFamily="18" charset="0"/>
              </a:rPr>
              <a:t>: Standardized feature values to improve model performance and convergence during training using </a:t>
            </a:r>
            <a:r>
              <a:rPr lang="en-US" b="1" dirty="0" err="1">
                <a:latin typeface="Times New Roman" panose="02020603050405020304" pitchFamily="18" charset="0"/>
                <a:cs typeface="Times New Roman" panose="02020603050405020304" pitchFamily="18" charset="0"/>
              </a:rPr>
              <a:t>MinMaxScaler</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2199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60773-8718-4A1A-9276-E1FC85F2A337}"/>
              </a:ext>
            </a:extLst>
          </p:cNvPr>
          <p:cNvSpPr>
            <a:spLocks noGrp="1"/>
          </p:cNvSpPr>
          <p:nvPr>
            <p:ph type="title"/>
          </p:nvPr>
        </p:nvSpPr>
        <p:spPr>
          <a:xfrm>
            <a:off x="1484311" y="379829"/>
            <a:ext cx="10018713" cy="465314"/>
          </a:xfrm>
        </p:spPr>
        <p:txBody>
          <a:bodyPr>
            <a:normAutofit fontScale="90000"/>
          </a:bodyPr>
          <a:lstStyle/>
          <a:p>
            <a:r>
              <a:rPr lang="en-US" b="1" dirty="0">
                <a:latin typeface="Times New Roman" panose="02020603050405020304" pitchFamily="18" charset="0"/>
                <a:cs typeface="Times New Roman" panose="02020603050405020304" pitchFamily="18" charset="0"/>
              </a:rPr>
              <a:t>EXPLORATORY DATA ANALYSIS</a:t>
            </a:r>
            <a:r>
              <a:rPr lang="en-US" sz="4000" b="1" dirty="0">
                <a:latin typeface="Times New Roman" panose="02020603050405020304" pitchFamily="18" charset="0"/>
                <a:cs typeface="Times New Roman" panose="02020603050405020304" pitchFamily="18" charset="0"/>
              </a:rPr>
              <a:t> (EDA)</a:t>
            </a:r>
            <a:br>
              <a:rPr lang="en-US" sz="4000"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 </a:t>
            </a:r>
            <a:endParaRPr lang="en-US" dirty="0"/>
          </a:p>
        </p:txBody>
      </p:sp>
      <p:pic>
        <p:nvPicPr>
          <p:cNvPr id="5" name="Content Placeholder 4">
            <a:extLst>
              <a:ext uri="{FF2B5EF4-FFF2-40B4-BE49-F238E27FC236}">
                <a16:creationId xmlns:a16="http://schemas.microsoft.com/office/drawing/2014/main" id="{79DDD3F5-2036-49FE-9066-2EDF95EF7D3C}"/>
              </a:ext>
            </a:extLst>
          </p:cNvPr>
          <p:cNvPicPr>
            <a:picLocks noGrp="1" noChangeAspect="1"/>
          </p:cNvPicPr>
          <p:nvPr>
            <p:ph idx="1"/>
          </p:nvPr>
        </p:nvPicPr>
        <p:blipFill>
          <a:blip r:embed="rId3"/>
          <a:stretch>
            <a:fillRect/>
          </a:stretch>
        </p:blipFill>
        <p:spPr>
          <a:xfrm>
            <a:off x="8362121" y="1011130"/>
            <a:ext cx="3160573" cy="2417867"/>
          </a:xfrm>
        </p:spPr>
      </p:pic>
      <p:pic>
        <p:nvPicPr>
          <p:cNvPr id="9" name="Picture 8">
            <a:extLst>
              <a:ext uri="{FF2B5EF4-FFF2-40B4-BE49-F238E27FC236}">
                <a16:creationId xmlns:a16="http://schemas.microsoft.com/office/drawing/2014/main" id="{EFC66972-6289-4179-9EB1-01F09F37B75E}"/>
              </a:ext>
            </a:extLst>
          </p:cNvPr>
          <p:cNvPicPr>
            <a:picLocks noChangeAspect="1"/>
          </p:cNvPicPr>
          <p:nvPr/>
        </p:nvPicPr>
        <p:blipFill>
          <a:blip r:embed="rId4"/>
          <a:stretch>
            <a:fillRect/>
          </a:stretch>
        </p:blipFill>
        <p:spPr>
          <a:xfrm>
            <a:off x="5009358" y="1019773"/>
            <a:ext cx="3160573" cy="2400581"/>
          </a:xfrm>
          <a:prstGeom prst="rect">
            <a:avLst/>
          </a:prstGeom>
        </p:spPr>
      </p:pic>
      <p:pic>
        <p:nvPicPr>
          <p:cNvPr id="13" name="Picture 12">
            <a:extLst>
              <a:ext uri="{FF2B5EF4-FFF2-40B4-BE49-F238E27FC236}">
                <a16:creationId xmlns:a16="http://schemas.microsoft.com/office/drawing/2014/main" id="{ADF34D18-21F4-441B-979A-66C5B15B7616}"/>
              </a:ext>
            </a:extLst>
          </p:cNvPr>
          <p:cNvPicPr>
            <a:picLocks noChangeAspect="1"/>
          </p:cNvPicPr>
          <p:nvPr/>
        </p:nvPicPr>
        <p:blipFill>
          <a:blip r:embed="rId5"/>
          <a:stretch>
            <a:fillRect/>
          </a:stretch>
        </p:blipFill>
        <p:spPr>
          <a:xfrm>
            <a:off x="1656595" y="1019774"/>
            <a:ext cx="3160573" cy="2400581"/>
          </a:xfrm>
          <a:prstGeom prst="rect">
            <a:avLst/>
          </a:prstGeom>
        </p:spPr>
      </p:pic>
      <p:sp>
        <p:nvSpPr>
          <p:cNvPr id="16" name="Title 1">
            <a:extLst>
              <a:ext uri="{FF2B5EF4-FFF2-40B4-BE49-F238E27FC236}">
                <a16:creationId xmlns:a16="http://schemas.microsoft.com/office/drawing/2014/main" id="{DBAD2D56-DF87-470B-8A1A-54C9EE1393E0}"/>
              </a:ext>
            </a:extLst>
          </p:cNvPr>
          <p:cNvSpPr txBox="1">
            <a:spLocks/>
          </p:cNvSpPr>
          <p:nvPr/>
        </p:nvSpPr>
        <p:spPr>
          <a:xfrm>
            <a:off x="1656595" y="3428998"/>
            <a:ext cx="3352763" cy="3049171"/>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1600" b="1" dirty="0">
                <a:latin typeface="Times New Roman" panose="02020603050405020304" pitchFamily="18" charset="0"/>
                <a:cs typeface="Times New Roman" panose="02020603050405020304" pitchFamily="18" charset="0"/>
              </a:rPr>
              <a:t>SUMMARY ANALYSIS OF SMOKING FAMILY HISTORY</a:t>
            </a:r>
          </a:p>
          <a:p>
            <a:pPr algn="l"/>
            <a:endParaRPr lang="en-US" sz="1600" b="1" dirty="0">
              <a:latin typeface="Times New Roman" panose="02020603050405020304" pitchFamily="18" charset="0"/>
              <a:cs typeface="Times New Roman" panose="02020603050405020304" pitchFamily="18" charset="0"/>
            </a:endParaRPr>
          </a:p>
          <a:p>
            <a:pPr algn="l"/>
            <a:r>
              <a:rPr lang="en-US" sz="1600" dirty="0">
                <a:latin typeface="Times New Roman" panose="02020603050405020304" pitchFamily="18" charset="0"/>
                <a:cs typeface="Times New Roman" panose="02020603050405020304" pitchFamily="18" charset="0"/>
              </a:rPr>
              <a:t>While more individuals without a smoking family history (0) have pulmonary disease, a larger </a:t>
            </a:r>
            <a:r>
              <a:rPr lang="en-US" sz="1600" b="1" dirty="0">
                <a:latin typeface="Times New Roman" panose="02020603050405020304" pitchFamily="18" charset="0"/>
                <a:cs typeface="Times New Roman" panose="02020603050405020304" pitchFamily="18" charset="0"/>
              </a:rPr>
              <a:t>proportion</a:t>
            </a:r>
            <a:r>
              <a:rPr lang="en-US" sz="1600" dirty="0">
                <a:latin typeface="Times New Roman" panose="02020603050405020304" pitchFamily="18" charset="0"/>
                <a:cs typeface="Times New Roman" panose="02020603050405020304" pitchFamily="18" charset="0"/>
              </a:rPr>
              <a:t> of individuals with a smoking family history exhibit pulmonary disease</a:t>
            </a:r>
          </a:p>
          <a:p>
            <a:pPr algn="l"/>
            <a:r>
              <a:rPr lang="en-US" sz="1600" dirty="0">
                <a:latin typeface="Times New Roman" panose="02020603050405020304" pitchFamily="18" charset="0"/>
                <a:cs typeface="Times New Roman" panose="02020603050405020304" pitchFamily="18" charset="0"/>
              </a:rPr>
              <a:t>This indicates that a </a:t>
            </a:r>
            <a:r>
              <a:rPr lang="en-US" sz="1600" b="1" dirty="0">
                <a:latin typeface="Times New Roman" panose="02020603050405020304" pitchFamily="18" charset="0"/>
                <a:cs typeface="Times New Roman" panose="02020603050405020304" pitchFamily="18" charset="0"/>
              </a:rPr>
              <a:t>smoking family history is a strong predictor and risk factor</a:t>
            </a:r>
            <a:r>
              <a:rPr lang="en-US" sz="1600" dirty="0">
                <a:latin typeface="Times New Roman" panose="02020603050405020304" pitchFamily="18" charset="0"/>
                <a:cs typeface="Times New Roman" panose="02020603050405020304" pitchFamily="18" charset="0"/>
              </a:rPr>
              <a:t> for pulmonary disease.</a:t>
            </a:r>
          </a:p>
        </p:txBody>
      </p:sp>
      <p:sp>
        <p:nvSpPr>
          <p:cNvPr id="17" name="Title 1">
            <a:extLst>
              <a:ext uri="{FF2B5EF4-FFF2-40B4-BE49-F238E27FC236}">
                <a16:creationId xmlns:a16="http://schemas.microsoft.com/office/drawing/2014/main" id="{654FC488-0FF8-4BB3-8E38-975526C92A2B}"/>
              </a:ext>
            </a:extLst>
          </p:cNvPr>
          <p:cNvSpPr txBox="1">
            <a:spLocks/>
          </p:cNvSpPr>
          <p:nvPr/>
        </p:nvSpPr>
        <p:spPr>
          <a:xfrm>
            <a:off x="1431369" y="607233"/>
            <a:ext cx="3220210" cy="560364"/>
          </a:xfrm>
          <a:prstGeom prst="rect">
            <a:avLst/>
          </a:prstGeom>
          <a:effectLst/>
        </p:spPr>
        <p:txBody>
          <a:bodyPr vert="horz" lIns="91440" tIns="45720" rIns="91440" bIns="45720" rtlCol="0" anchor="ctr">
            <a:normAutofit fontScale="975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100" b="1" dirty="0">
                <a:solidFill>
                  <a:schemeClr val="tx1">
                    <a:lumMod val="65000"/>
                    <a:lumOff val="35000"/>
                  </a:schemeClr>
                </a:solidFill>
                <a:latin typeface="Times New Roman" panose="02020603050405020304" pitchFamily="18" charset="0"/>
                <a:cs typeface="Times New Roman" panose="02020603050405020304" pitchFamily="18" charset="0"/>
              </a:rPr>
              <a:t>      Pulmonary Disease vs Smoking family history</a:t>
            </a:r>
            <a:endParaRPr lang="en-US" sz="1100" dirty="0">
              <a:solidFill>
                <a:schemeClr val="tx1">
                  <a:lumMod val="65000"/>
                  <a:lumOff val="35000"/>
                </a:schemeClr>
              </a:solidFill>
            </a:endParaRPr>
          </a:p>
        </p:txBody>
      </p:sp>
      <p:sp>
        <p:nvSpPr>
          <p:cNvPr id="18" name="Title 1">
            <a:extLst>
              <a:ext uri="{FF2B5EF4-FFF2-40B4-BE49-F238E27FC236}">
                <a16:creationId xmlns:a16="http://schemas.microsoft.com/office/drawing/2014/main" id="{EB7C63F9-A3C7-4205-9DCD-50BD4BE2A020}"/>
              </a:ext>
            </a:extLst>
          </p:cNvPr>
          <p:cNvSpPr txBox="1">
            <a:spLocks/>
          </p:cNvSpPr>
          <p:nvPr/>
        </p:nvSpPr>
        <p:spPr>
          <a:xfrm>
            <a:off x="4340142" y="615876"/>
            <a:ext cx="3478628" cy="560364"/>
          </a:xfrm>
          <a:prstGeom prst="rect">
            <a:avLst/>
          </a:prstGeom>
          <a:effectLst/>
        </p:spPr>
        <p:txBody>
          <a:bodyPr vert="horz" lIns="91440" tIns="45720" rIns="91440" bIns="45720" rtlCol="0" anchor="ctr">
            <a:normAutofit fontScale="975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100" b="1" dirty="0">
                <a:solidFill>
                  <a:schemeClr val="tx1">
                    <a:lumMod val="65000"/>
                    <a:lumOff val="35000"/>
                  </a:schemeClr>
                </a:solidFill>
                <a:latin typeface="Times New Roman" panose="02020603050405020304" pitchFamily="18" charset="0"/>
                <a:cs typeface="Times New Roman" panose="02020603050405020304" pitchFamily="18" charset="0"/>
              </a:rPr>
              <a:t>                      Pulmonary Disease vs Stress Immune</a:t>
            </a:r>
            <a:endParaRPr lang="en-US" sz="1100" dirty="0">
              <a:solidFill>
                <a:schemeClr val="tx1">
                  <a:lumMod val="65000"/>
                  <a:lumOff val="35000"/>
                </a:schemeClr>
              </a:solidFill>
            </a:endParaRPr>
          </a:p>
        </p:txBody>
      </p:sp>
      <p:cxnSp>
        <p:nvCxnSpPr>
          <p:cNvPr id="24" name="Straight Connector 23">
            <a:extLst>
              <a:ext uri="{FF2B5EF4-FFF2-40B4-BE49-F238E27FC236}">
                <a16:creationId xmlns:a16="http://schemas.microsoft.com/office/drawing/2014/main" id="{07BA0DDF-832C-490E-8230-D6AD2D6081D0}"/>
              </a:ext>
            </a:extLst>
          </p:cNvPr>
          <p:cNvCxnSpPr/>
          <p:nvPr/>
        </p:nvCxnSpPr>
        <p:spPr>
          <a:xfrm>
            <a:off x="4896717" y="3429000"/>
            <a:ext cx="0" cy="30491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2C716E0-343F-42D9-8C03-4A6E16A8D65D}"/>
              </a:ext>
            </a:extLst>
          </p:cNvPr>
          <p:cNvCxnSpPr/>
          <p:nvPr/>
        </p:nvCxnSpPr>
        <p:spPr>
          <a:xfrm>
            <a:off x="8335655" y="3429000"/>
            <a:ext cx="0" cy="3049171"/>
          </a:xfrm>
          <a:prstGeom prst="line">
            <a:avLst/>
          </a:prstGeom>
        </p:spPr>
        <p:style>
          <a:lnRef idx="1">
            <a:schemeClr val="accent1"/>
          </a:lnRef>
          <a:fillRef idx="0">
            <a:schemeClr val="accent1"/>
          </a:fillRef>
          <a:effectRef idx="0">
            <a:schemeClr val="accent1"/>
          </a:effectRef>
          <a:fontRef idx="minor">
            <a:schemeClr val="tx1"/>
          </a:fontRef>
        </p:style>
      </p:cxnSp>
      <p:sp>
        <p:nvSpPr>
          <p:cNvPr id="27" name="Title 1">
            <a:extLst>
              <a:ext uri="{FF2B5EF4-FFF2-40B4-BE49-F238E27FC236}">
                <a16:creationId xmlns:a16="http://schemas.microsoft.com/office/drawing/2014/main" id="{3F6D7239-0EF4-4E16-AF9A-2AF7B077E09C}"/>
              </a:ext>
            </a:extLst>
          </p:cNvPr>
          <p:cNvSpPr txBox="1">
            <a:spLocks/>
          </p:cNvSpPr>
          <p:nvPr/>
        </p:nvSpPr>
        <p:spPr>
          <a:xfrm>
            <a:off x="8428337" y="2957225"/>
            <a:ext cx="3279899" cy="3816626"/>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endParaRPr lang="en-US" sz="1600" b="1" dirty="0">
              <a:latin typeface="Times New Roman" panose="02020603050405020304" pitchFamily="18" charset="0"/>
              <a:cs typeface="Times New Roman" panose="02020603050405020304" pitchFamily="18" charset="0"/>
            </a:endParaRPr>
          </a:p>
        </p:txBody>
      </p:sp>
      <p:sp>
        <p:nvSpPr>
          <p:cNvPr id="28" name="Title 1">
            <a:extLst>
              <a:ext uri="{FF2B5EF4-FFF2-40B4-BE49-F238E27FC236}">
                <a16:creationId xmlns:a16="http://schemas.microsoft.com/office/drawing/2014/main" id="{B25BF610-16A0-45EA-9422-50634A4246E1}"/>
              </a:ext>
            </a:extLst>
          </p:cNvPr>
          <p:cNvSpPr txBox="1">
            <a:spLocks/>
          </p:cNvSpPr>
          <p:nvPr/>
        </p:nvSpPr>
        <p:spPr>
          <a:xfrm>
            <a:off x="5168362" y="3028122"/>
            <a:ext cx="3279899" cy="3816626"/>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1600" b="1" dirty="0">
                <a:latin typeface="Times New Roman" panose="02020603050405020304" pitchFamily="18" charset="0"/>
                <a:cs typeface="Times New Roman" panose="02020603050405020304" pitchFamily="18" charset="0"/>
              </a:rPr>
              <a:t>SUMMARY ANALYSIS OF STRESS IMMUNE  </a:t>
            </a:r>
          </a:p>
          <a:p>
            <a:pPr algn="l"/>
            <a:endParaRPr lang="en-US" sz="1600" b="1" dirty="0">
              <a:latin typeface="Times New Roman" panose="02020603050405020304" pitchFamily="18" charset="0"/>
              <a:cs typeface="Times New Roman" panose="02020603050405020304" pitchFamily="18" charset="0"/>
            </a:endParaRPr>
          </a:p>
          <a:p>
            <a:pPr algn="l"/>
            <a:r>
              <a:rPr lang="en-US" sz="1600" dirty="0">
                <a:latin typeface="Times New Roman" panose="02020603050405020304" pitchFamily="18" charset="0"/>
                <a:cs typeface="Times New Roman" panose="02020603050405020304" pitchFamily="18" charset="0"/>
              </a:rPr>
              <a:t>M</a:t>
            </a:r>
            <a:r>
              <a:rPr lang="en-US" sz="1600" b="0" i="0" dirty="0">
                <a:effectLst/>
                <a:latin typeface="Times New Roman" panose="02020603050405020304" pitchFamily="18" charset="0"/>
                <a:cs typeface="Times New Roman" panose="02020603050405020304" pitchFamily="18" charset="0"/>
              </a:rPr>
              <a:t>ost people without stress immune(0) have pulmonary disease and a higher proportion of people with stress immune have pulmonary disease compared to those without. This suggests that stress immune appears to be linked to pulmonary disease but they are not the only factor</a:t>
            </a:r>
            <a:endParaRPr lang="en-US" sz="1600" b="1" dirty="0">
              <a:latin typeface="Times New Roman" panose="02020603050405020304" pitchFamily="18" charset="0"/>
              <a:cs typeface="Times New Roman" panose="02020603050405020304" pitchFamily="18" charset="0"/>
            </a:endParaRPr>
          </a:p>
        </p:txBody>
      </p:sp>
      <p:sp>
        <p:nvSpPr>
          <p:cNvPr id="29" name="Title 1">
            <a:extLst>
              <a:ext uri="{FF2B5EF4-FFF2-40B4-BE49-F238E27FC236}">
                <a16:creationId xmlns:a16="http://schemas.microsoft.com/office/drawing/2014/main" id="{E18A0D8A-0E29-4919-BF11-DF3D12AF0CDB}"/>
              </a:ext>
            </a:extLst>
          </p:cNvPr>
          <p:cNvSpPr txBox="1">
            <a:spLocks/>
          </p:cNvSpPr>
          <p:nvPr/>
        </p:nvSpPr>
        <p:spPr>
          <a:xfrm>
            <a:off x="8434985" y="1361377"/>
            <a:ext cx="3279899" cy="5483372"/>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1600" b="1" dirty="0">
                <a:latin typeface="Times New Roman" panose="02020603050405020304" pitchFamily="18" charset="0"/>
                <a:cs typeface="Times New Roman" panose="02020603050405020304" pitchFamily="18" charset="0"/>
              </a:rPr>
              <a:t>TARGET VARIABLE ANALYSIS</a:t>
            </a:r>
          </a:p>
          <a:p>
            <a:pPr algn="l"/>
            <a:endParaRPr lang="en-US" sz="1600" b="1" dirty="0">
              <a:latin typeface="Times New Roman" panose="02020603050405020304" pitchFamily="18" charset="0"/>
              <a:cs typeface="Times New Roman" panose="02020603050405020304" pitchFamily="18" charset="0"/>
            </a:endParaRPr>
          </a:p>
          <a:p>
            <a:pPr algn="l"/>
            <a:r>
              <a:rPr lang="en-US" sz="1600" dirty="0">
                <a:latin typeface="Times New Roman" panose="02020603050405020304" pitchFamily="18" charset="0"/>
                <a:cs typeface="Times New Roman" panose="02020603050405020304" pitchFamily="18" charset="0"/>
              </a:rPr>
              <a:t>The dataset is not extremely imbalanced but the difference is notable. </a:t>
            </a:r>
          </a:p>
        </p:txBody>
      </p:sp>
    </p:spTree>
    <p:extLst>
      <p:ext uri="{BB962C8B-B14F-4D97-AF65-F5344CB8AC3E}">
        <p14:creationId xmlns:p14="http://schemas.microsoft.com/office/powerpoint/2010/main" val="3405562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FB3C0-55BA-46E4-86AC-0990991A4B71}"/>
              </a:ext>
            </a:extLst>
          </p:cNvPr>
          <p:cNvSpPr>
            <a:spLocks noGrp="1"/>
          </p:cNvSpPr>
          <p:nvPr>
            <p:ph type="title"/>
          </p:nvPr>
        </p:nvSpPr>
        <p:spPr>
          <a:xfrm>
            <a:off x="1365041" y="278295"/>
            <a:ext cx="10018713" cy="649357"/>
          </a:xfrm>
        </p:spPr>
        <p:txBody>
          <a:bodyPr>
            <a:normAutofit fontScale="90000"/>
          </a:bodyPr>
          <a:lstStyle/>
          <a:p>
            <a:r>
              <a:rPr lang="en-US" b="1" dirty="0">
                <a:latin typeface="Times New Roman" panose="02020603050405020304" pitchFamily="18" charset="0"/>
                <a:cs typeface="Times New Roman" panose="02020603050405020304" pitchFamily="18" charset="0"/>
              </a:rPr>
              <a:t>EXPLORATORY DATA ANALYSIS</a:t>
            </a:r>
            <a:r>
              <a:rPr lang="en-US" sz="4000" b="1" dirty="0">
                <a:latin typeface="Times New Roman" panose="02020603050405020304" pitchFamily="18" charset="0"/>
                <a:cs typeface="Times New Roman" panose="02020603050405020304" pitchFamily="18" charset="0"/>
              </a:rPr>
              <a:t> (EDA)</a:t>
            </a:r>
            <a:br>
              <a:rPr lang="en-US" sz="4000"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 </a:t>
            </a:r>
            <a:endParaRPr lang="en-US" dirty="0"/>
          </a:p>
        </p:txBody>
      </p:sp>
      <p:pic>
        <p:nvPicPr>
          <p:cNvPr id="4" name="Content Placeholder 3">
            <a:extLst>
              <a:ext uri="{FF2B5EF4-FFF2-40B4-BE49-F238E27FC236}">
                <a16:creationId xmlns:a16="http://schemas.microsoft.com/office/drawing/2014/main" id="{F6D25508-0ACF-4187-B365-4FA19294BA3E}"/>
              </a:ext>
            </a:extLst>
          </p:cNvPr>
          <p:cNvPicPr>
            <a:picLocks noGrp="1" noChangeAspect="1"/>
          </p:cNvPicPr>
          <p:nvPr>
            <p:ph idx="1"/>
          </p:nvPr>
        </p:nvPicPr>
        <p:blipFill>
          <a:blip r:embed="rId2"/>
          <a:stretch>
            <a:fillRect/>
          </a:stretch>
        </p:blipFill>
        <p:spPr>
          <a:xfrm>
            <a:off x="1971805" y="705679"/>
            <a:ext cx="4402592" cy="2723321"/>
          </a:xfrm>
          <a:prstGeom prst="rect">
            <a:avLst/>
          </a:prstGeom>
        </p:spPr>
      </p:pic>
      <p:pic>
        <p:nvPicPr>
          <p:cNvPr id="5" name="Picture 4">
            <a:extLst>
              <a:ext uri="{FF2B5EF4-FFF2-40B4-BE49-F238E27FC236}">
                <a16:creationId xmlns:a16="http://schemas.microsoft.com/office/drawing/2014/main" id="{AA6D2E1C-18B2-4B88-8746-604E8CDF7816}"/>
              </a:ext>
            </a:extLst>
          </p:cNvPr>
          <p:cNvPicPr>
            <a:picLocks noChangeAspect="1"/>
          </p:cNvPicPr>
          <p:nvPr/>
        </p:nvPicPr>
        <p:blipFill>
          <a:blip r:embed="rId3"/>
          <a:stretch>
            <a:fillRect/>
          </a:stretch>
        </p:blipFill>
        <p:spPr>
          <a:xfrm>
            <a:off x="1971805" y="3504621"/>
            <a:ext cx="4402592" cy="2723321"/>
          </a:xfrm>
          <a:prstGeom prst="rect">
            <a:avLst/>
          </a:prstGeom>
        </p:spPr>
      </p:pic>
      <p:sp>
        <p:nvSpPr>
          <p:cNvPr id="6" name="Title 1">
            <a:extLst>
              <a:ext uri="{FF2B5EF4-FFF2-40B4-BE49-F238E27FC236}">
                <a16:creationId xmlns:a16="http://schemas.microsoft.com/office/drawing/2014/main" id="{891A1E23-9C15-4961-AEC2-9F113CCBC000}"/>
              </a:ext>
            </a:extLst>
          </p:cNvPr>
          <p:cNvSpPr txBox="1">
            <a:spLocks/>
          </p:cNvSpPr>
          <p:nvPr/>
        </p:nvSpPr>
        <p:spPr>
          <a:xfrm>
            <a:off x="6563718" y="530086"/>
            <a:ext cx="5164456" cy="3207027"/>
          </a:xfrm>
          <a:prstGeom prst="rect">
            <a:avLst/>
          </a:prstGeom>
          <a:effectLst/>
        </p:spPr>
        <p:txBody>
          <a:bodyPr vert="horz" lIns="91440" tIns="45720" rIns="91440" bIns="45720" rtlCol="0" anchor="ctr">
            <a:normAutofit fontScale="60000" lnSpcReduction="200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400" b="1" i="0" dirty="0">
                <a:effectLst/>
                <a:latin typeface="Times New Roman" panose="02020603050405020304" pitchFamily="18" charset="0"/>
                <a:cs typeface="Times New Roman" panose="02020603050405020304" pitchFamily="18" charset="0"/>
              </a:rPr>
              <a:t>SUMMARY ANALYSIS OF SMOKING VS PULMONARY DISEASE</a:t>
            </a:r>
          </a:p>
          <a:p>
            <a:endParaRPr lang="en-US" sz="3400" b="1" i="0" dirty="0">
              <a:effectLst/>
              <a:latin typeface="Times New Roman" panose="02020603050405020304" pitchFamily="18" charset="0"/>
              <a:cs typeface="Times New Roman" panose="02020603050405020304" pitchFamily="18" charset="0"/>
            </a:endParaRPr>
          </a:p>
          <a:p>
            <a:pPr algn="l"/>
            <a:r>
              <a:rPr lang="en-US" sz="3400" b="0" i="0" dirty="0">
                <a:effectLst/>
                <a:latin typeface="Times New Roman" panose="02020603050405020304" pitchFamily="18" charset="0"/>
                <a:cs typeface="Times New Roman" panose="02020603050405020304" pitchFamily="18" charset="0"/>
              </a:rPr>
              <a:t>Non smokers(0) have lower cases of pulmonary disease. However, smokers have more "YES" cases than "NO", therefore, smoking is a major risk factor for Pulmonary Disease. smoking is a predictor of pulmonary disease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endParaRPr lang="en-US" dirty="0"/>
          </a:p>
        </p:txBody>
      </p:sp>
      <p:cxnSp>
        <p:nvCxnSpPr>
          <p:cNvPr id="7" name="Straight Connector 6">
            <a:extLst>
              <a:ext uri="{FF2B5EF4-FFF2-40B4-BE49-F238E27FC236}">
                <a16:creationId xmlns:a16="http://schemas.microsoft.com/office/drawing/2014/main" id="{A0B69D24-80FA-4F4B-827D-B73FE99E2944}"/>
              </a:ext>
            </a:extLst>
          </p:cNvPr>
          <p:cNvCxnSpPr>
            <a:cxnSpLocks/>
          </p:cNvCxnSpPr>
          <p:nvPr/>
        </p:nvCxnSpPr>
        <p:spPr>
          <a:xfrm flipH="1">
            <a:off x="6732104" y="3453362"/>
            <a:ext cx="4996070" cy="51259"/>
          </a:xfrm>
          <a:prstGeom prst="line">
            <a:avLst/>
          </a:prstGeom>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9A8130EC-E098-4EB0-9EE0-214CDC17B65D}"/>
              </a:ext>
            </a:extLst>
          </p:cNvPr>
          <p:cNvSpPr txBox="1">
            <a:spLocks/>
          </p:cNvSpPr>
          <p:nvPr/>
        </p:nvSpPr>
        <p:spPr>
          <a:xfrm>
            <a:off x="6647911" y="3372678"/>
            <a:ext cx="5164456" cy="3207027"/>
          </a:xfrm>
          <a:prstGeom prst="rect">
            <a:avLst/>
          </a:prstGeom>
          <a:effectLst/>
        </p:spPr>
        <p:txBody>
          <a:bodyPr vert="horz" lIns="91440" tIns="45720" rIns="91440" bIns="45720" rtlCol="0" anchor="ctr">
            <a:normAutofit fontScale="45000" lnSpcReduction="200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i="0" dirty="0">
                <a:effectLst/>
                <a:latin typeface="Times New Roman" panose="02020603050405020304" pitchFamily="18" charset="0"/>
                <a:cs typeface="Times New Roman" panose="02020603050405020304" pitchFamily="18" charset="0"/>
              </a:rPr>
              <a:t>SUMMARY ANALYSIS OF THROAT DISCOMFORT VS PULMONARY DISEASE</a:t>
            </a:r>
          </a:p>
          <a:p>
            <a:endParaRPr lang="en-US" b="1" i="0" dirty="0">
              <a:effectLst/>
              <a:latin typeface="Times New Roman" panose="02020603050405020304" pitchFamily="18" charset="0"/>
              <a:cs typeface="Times New Roman" panose="02020603050405020304" pitchFamily="18" charset="0"/>
            </a:endParaRPr>
          </a:p>
          <a:p>
            <a:pPr algn="l"/>
            <a:r>
              <a:rPr lang="en-US" b="1" dirty="0"/>
              <a:t>Without Throat Discomfort</a:t>
            </a:r>
            <a:r>
              <a:rPr lang="en-US" dirty="0"/>
              <a:t>: Individuals are more likely to be disease-free, suggesting that throat discomfort might be a </a:t>
            </a:r>
            <a:r>
              <a:rPr lang="en-US" b="1" dirty="0"/>
              <a:t>potential risk indicator</a:t>
            </a:r>
            <a:r>
              <a:rPr lang="en-US" dirty="0"/>
              <a:t> for pulmonary disease.</a:t>
            </a:r>
          </a:p>
          <a:p>
            <a:pPr algn="l"/>
            <a:endParaRPr lang="en-US" dirty="0"/>
          </a:p>
          <a:p>
            <a:pPr algn="l"/>
            <a:r>
              <a:rPr lang="en-US" b="1" dirty="0"/>
              <a:t>With Throat Discomfort</a:t>
            </a:r>
            <a:r>
              <a:rPr lang="en-US" dirty="0"/>
              <a:t>: An equal number of cases with and without pulmonary disease indicates that throat discomfort alone does not strongly differentiate between the two groups.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endParaRPr lang="en-US" dirty="0"/>
          </a:p>
        </p:txBody>
      </p:sp>
    </p:spTree>
    <p:extLst>
      <p:ext uri="{BB962C8B-B14F-4D97-AF65-F5344CB8AC3E}">
        <p14:creationId xmlns:p14="http://schemas.microsoft.com/office/powerpoint/2010/main" val="1040679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3125E-96B9-4BA6-AB9C-5790A1DC8B08}"/>
              </a:ext>
            </a:extLst>
          </p:cNvPr>
          <p:cNvSpPr>
            <a:spLocks noGrp="1"/>
          </p:cNvSpPr>
          <p:nvPr>
            <p:ph type="title"/>
          </p:nvPr>
        </p:nvSpPr>
        <p:spPr>
          <a:xfrm>
            <a:off x="1484311" y="0"/>
            <a:ext cx="10018713" cy="874643"/>
          </a:xfrm>
        </p:spPr>
        <p:txBody>
          <a:bodyPr/>
          <a:lstStyle/>
          <a:p>
            <a:r>
              <a:rPr lang="en-US" b="1" dirty="0">
                <a:latin typeface="Times New Roman" panose="02020603050405020304" pitchFamily="18" charset="0"/>
                <a:cs typeface="Times New Roman" panose="02020603050405020304" pitchFamily="18" charset="0"/>
              </a:rPr>
              <a:t>FEATURE SELECTION</a:t>
            </a:r>
            <a:endParaRPr lang="en-US" dirty="0"/>
          </a:p>
        </p:txBody>
      </p:sp>
      <p:sp>
        <p:nvSpPr>
          <p:cNvPr id="3" name="Content Placeholder 2">
            <a:extLst>
              <a:ext uri="{FF2B5EF4-FFF2-40B4-BE49-F238E27FC236}">
                <a16:creationId xmlns:a16="http://schemas.microsoft.com/office/drawing/2014/main" id="{6C1E6021-64C5-4DC1-8B5B-B48E3E53F320}"/>
              </a:ext>
            </a:extLst>
          </p:cNvPr>
          <p:cNvSpPr>
            <a:spLocks noGrp="1"/>
          </p:cNvSpPr>
          <p:nvPr>
            <p:ph idx="1"/>
          </p:nvPr>
        </p:nvSpPr>
        <p:spPr>
          <a:xfrm>
            <a:off x="1484310" y="781878"/>
            <a:ext cx="10018713" cy="5473147"/>
          </a:xfrm>
        </p:spPr>
        <p:txBody>
          <a:bodyPr>
            <a:normAutofit lnSpcReduction="10000"/>
          </a:bodyPr>
          <a:lstStyle/>
          <a:p>
            <a:pPr marL="0" indent="0">
              <a:buNone/>
            </a:pPr>
            <a:r>
              <a:rPr lang="en-US" b="1" dirty="0">
                <a:latin typeface="Times New Roman" panose="02020603050405020304" pitchFamily="18" charset="0"/>
                <a:cs typeface="Times New Roman" panose="02020603050405020304" pitchFamily="18" charset="0"/>
              </a:rPr>
              <a:t>OBJECTIVE OF FEATURE SELECTION</a:t>
            </a:r>
          </a:p>
          <a:p>
            <a:pPr marL="0" indent="0">
              <a:buNone/>
            </a:pPr>
            <a:r>
              <a:rPr lang="en-US" dirty="0">
                <a:latin typeface="Times New Roman" panose="02020603050405020304" pitchFamily="18" charset="0"/>
                <a:cs typeface="Times New Roman" panose="02020603050405020304" pitchFamily="18" charset="0"/>
              </a:rPr>
              <a:t>To select the most relevant  features that contribute significantly to lung cancer risk prediction.</a:t>
            </a:r>
          </a:p>
          <a:p>
            <a:pPr marL="0" indent="0">
              <a:buNone/>
            </a:pPr>
            <a:r>
              <a:rPr lang="en-US" b="1" dirty="0">
                <a:latin typeface="Times New Roman" panose="02020603050405020304" pitchFamily="18" charset="0"/>
                <a:cs typeface="Times New Roman" panose="02020603050405020304" pitchFamily="18" charset="0"/>
              </a:rPr>
              <a:t>METHOD USED</a:t>
            </a: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Performed correlation analysis to detect multicollinearity</a:t>
            </a: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Trained an interim Decision Trees and Random Forest models to access feature importance</a:t>
            </a:r>
          </a:p>
          <a:p>
            <a:pPr marL="0" indent="0">
              <a:buNone/>
            </a:pPr>
            <a:r>
              <a:rPr lang="en-US" b="1" dirty="0">
                <a:latin typeface="Times New Roman" panose="02020603050405020304" pitchFamily="18" charset="0"/>
                <a:cs typeface="Times New Roman" panose="02020603050405020304" pitchFamily="18" charset="0"/>
              </a:rPr>
              <a:t>The selected features include</a:t>
            </a:r>
            <a:r>
              <a:rPr lang="en-US" dirty="0">
                <a:latin typeface="Times New Roman" panose="02020603050405020304" pitchFamily="18" charset="0"/>
                <a:cs typeface="Times New Roman" panose="02020603050405020304" pitchFamily="18" charset="0"/>
              </a:rPr>
              <a:t>: Smoking, Inverse energy level,  Breathing issue, Throat discomfort, Stress immune, Inverse Oxygen Saturation, Age, Exposure to pollution, Smoking family history and Gender</a:t>
            </a:r>
          </a:p>
          <a:p>
            <a:pPr marL="0" indent="0">
              <a:buNone/>
            </a:pPr>
            <a:r>
              <a:rPr lang="en-US" b="1" dirty="0">
                <a:latin typeface="Times New Roman" panose="02020603050405020304" pitchFamily="18" charset="0"/>
                <a:cs typeface="Times New Roman" panose="02020603050405020304" pitchFamily="18" charset="0"/>
              </a:rPr>
              <a:t>OUTCOME</a:t>
            </a:r>
          </a:p>
          <a:p>
            <a:pPr marL="0" indent="0">
              <a:buNone/>
            </a:pPr>
            <a:r>
              <a:rPr lang="en-US" dirty="0">
                <a:latin typeface="Times New Roman" panose="02020603050405020304" pitchFamily="18" charset="0"/>
                <a:cs typeface="Times New Roman" panose="02020603050405020304" pitchFamily="18" charset="0"/>
              </a:rPr>
              <a:t>The feature selection process helped reduce noise, improved model accuracy and enhanced the interpretability of the final project.</a:t>
            </a:r>
          </a:p>
        </p:txBody>
      </p:sp>
    </p:spTree>
    <p:extLst>
      <p:ext uri="{BB962C8B-B14F-4D97-AF65-F5344CB8AC3E}">
        <p14:creationId xmlns:p14="http://schemas.microsoft.com/office/powerpoint/2010/main" val="41797300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544</TotalTime>
  <Words>1538</Words>
  <Application>Microsoft Office PowerPoint</Application>
  <PresentationFormat>Widescreen</PresentationFormat>
  <Paragraphs>127</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Corbel</vt:lpstr>
      <vt:lpstr>system-ui</vt:lpstr>
      <vt:lpstr>Times New Roman</vt:lpstr>
      <vt:lpstr>Wingdings</vt:lpstr>
      <vt:lpstr>Parallax</vt:lpstr>
      <vt:lpstr>LUNG CANCER RISK PREDICTION</vt:lpstr>
      <vt:lpstr>PROJECT BREAKDOWN</vt:lpstr>
      <vt:lpstr>INTRODUCTION</vt:lpstr>
      <vt:lpstr>DATASET OVERVIEW </vt:lpstr>
      <vt:lpstr>DATA CLEANING &amp; PREPROCESSING</vt:lpstr>
      <vt:lpstr>DATA CLEANING &amp; PREPROCESSING</vt:lpstr>
      <vt:lpstr>EXPLORATORY DATA ANALYSIS (EDA)  </vt:lpstr>
      <vt:lpstr>EXPLORATORY DATA ANALYSIS (EDA)  </vt:lpstr>
      <vt:lpstr>FEATURE SELECTION</vt:lpstr>
      <vt:lpstr>In this project, multiple machine learning models were trained to predict lung cancer risk. They are Logistic Regression, K-Nearest Neighbors (KNN), Random Forest and Decision Tree. The key performance metrics used in this project are: Precision: The proportion of correctly predicted positive cases out of all predicted positive cases. It indicates the accuracy of positive predictions. Recall: The proportion of actual positive cases correctly identified by the model. It measures how well the model captures positive instances. F1 Score: The harmonic mean of precision and recall, balancing both metrics to provide an overall measure of model performance.   </vt:lpstr>
      <vt:lpstr>MODEL BUIDING AND EVALUATION </vt:lpstr>
      <vt:lpstr>BEST MODEL DEPLOYMENT WITH STREAMLIT</vt:lpstr>
      <vt:lpstr>RECOMMENDATIONS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LUNG CANCER RISK PREDICTION</dc:title>
  <dc:creator>Ayomide Olagunju</dc:creator>
  <cp:lastModifiedBy>Ayomide Olagunju</cp:lastModifiedBy>
  <cp:revision>7</cp:revision>
  <dcterms:created xsi:type="dcterms:W3CDTF">2025-04-09T16:53:02Z</dcterms:created>
  <dcterms:modified xsi:type="dcterms:W3CDTF">2025-05-25T12:08:25Z</dcterms:modified>
</cp:coreProperties>
</file>