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Cavea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EEA2F8-80E2-4470-BB51-6567F9149011}">
  <a:tblStyle styleId="{F6EEA2F8-80E2-4470-BB51-6567F91490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Caveat-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aveat-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5c034891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5c034891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f0ec0252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f0ec0252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c03489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5c03489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f0ec025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f0ec025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0ec0252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0ec0252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f0ec025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f0ec025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7712a4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7712a4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c03489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5c03489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f913928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0f913928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f0ec025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f0ec025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f181a38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f181a38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5c0348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5c0348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f181a388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f181a388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f181a38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f181a38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f0ec025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f0ec025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f4852682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f485268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hyperlink" Target="https://www.semanticscholar.org/cord19" TargetMode="External"/><Relationship Id="rId4" Type="http://schemas.openxmlformats.org/officeDocument/2006/relationships/hyperlink" Target="https://gillesvandewiele.github.io/COVID-KG/" TargetMode="External"/><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s>
</file>

<file path=ppt/slides/_rels/slide7.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3.png"/><Relationship Id="rId13" Type="http://schemas.openxmlformats.org/officeDocument/2006/relationships/image" Target="../media/image1.png"/><Relationship Id="rId12" Type="http://schemas.openxmlformats.org/officeDocument/2006/relationships/image" Target="../media/image2.png"/><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cdqa-suite.github.io/cdQA-website/" TargetMode="External"/><Relationship Id="rId4" Type="http://schemas.openxmlformats.org/officeDocument/2006/relationships/hyperlink" Target="https://spacy.io/universe/project/video-spacys-ner-model" TargetMode="External"/><Relationship Id="rId9" Type="http://schemas.openxmlformats.org/officeDocument/2006/relationships/image" Target="../media/image6.png"/><Relationship Id="rId5" Type="http://schemas.openxmlformats.org/officeDocument/2006/relationships/hyperlink" Target="https://pandas.pydata.org/" TargetMode="External"/><Relationship Id="rId6" Type="http://schemas.openxmlformats.org/officeDocument/2006/relationships/hyperlink" Target="https://rdflib.readthedocs.io/en/stable/" TargetMode="External"/><Relationship Id="rId7" Type="http://schemas.openxmlformats.org/officeDocument/2006/relationships/hyperlink" Target="https://networkx.org/" TargetMode="External"/><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221125"/>
            <a:ext cx="8520600" cy="332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700"/>
              <a:t>COVID-19: Understanding the incubation and contagious periods of the disease</a:t>
            </a:r>
            <a:endParaRPr b="1" sz="3700"/>
          </a:p>
          <a:p>
            <a:pPr indent="0" lvl="0" marL="0" rtl="0" algn="l">
              <a:spcBef>
                <a:spcPts val="0"/>
              </a:spcBef>
              <a:spcAft>
                <a:spcPts val="0"/>
              </a:spcAft>
              <a:buNone/>
            </a:pPr>
            <a:r>
              <a:t/>
            </a:r>
            <a:endParaRPr b="1" sz="4300"/>
          </a:p>
        </p:txBody>
      </p:sp>
      <p:sp>
        <p:nvSpPr>
          <p:cNvPr id="60" name="Google Shape;60;p13"/>
          <p:cNvSpPr txBox="1"/>
          <p:nvPr>
            <p:ph idx="1" type="subTitle"/>
          </p:nvPr>
        </p:nvSpPr>
        <p:spPr>
          <a:xfrm>
            <a:off x="873525" y="3965650"/>
            <a:ext cx="8520600" cy="7926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Group E: Ayomide Owoyemi,</a:t>
            </a:r>
            <a:r>
              <a:rPr b="1" lang="en">
                <a:solidFill>
                  <a:srgbClr val="FFFFFF"/>
                </a:solidFill>
              </a:rPr>
              <a:t> </a:t>
            </a:r>
            <a:r>
              <a:rPr b="1" lang="en"/>
              <a:t>Vipul Dhariwal, &amp; Lydia Tse</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R</a:t>
            </a:r>
            <a:r>
              <a:rPr lang="en">
                <a:solidFill>
                  <a:srgbClr val="000000"/>
                </a:solidFill>
              </a:rPr>
              <a:t>andomly studied 100 papers</a:t>
            </a:r>
            <a:endParaRPr>
              <a:solidFill>
                <a:srgbClr val="000000"/>
              </a:solidFill>
            </a:endParaRPr>
          </a:p>
          <a:p>
            <a:pPr indent="0" lvl="0" marL="0" rtl="0" algn="l">
              <a:spcBef>
                <a:spcPts val="1600"/>
              </a:spcBef>
              <a:spcAft>
                <a:spcPts val="0"/>
              </a:spcAft>
              <a:buNone/>
            </a:pPr>
            <a:r>
              <a:rPr lang="en">
                <a:solidFill>
                  <a:srgbClr val="000000"/>
                </a:solidFill>
              </a:rPr>
              <a:t>The average incubation period was 8.5 days ( we got 8.38, not bragging)</a:t>
            </a:r>
            <a:endParaRPr>
              <a:solidFill>
                <a:srgbClr val="000000"/>
              </a:solidFill>
            </a:endParaRPr>
          </a:p>
          <a:p>
            <a:pPr indent="0" lvl="0" marL="0" rtl="0" algn="l">
              <a:spcBef>
                <a:spcPts val="1600"/>
              </a:spcBef>
              <a:spcAft>
                <a:spcPts val="0"/>
              </a:spcAft>
              <a:buNone/>
            </a:pPr>
            <a:r>
              <a:rPr lang="en">
                <a:solidFill>
                  <a:srgbClr val="000000"/>
                </a:solidFill>
              </a:rPr>
              <a:t>The average contagious period was 4.5 days ( we got 5.4)</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Project</a:t>
            </a:r>
            <a:endParaRPr/>
          </a:p>
        </p:txBody>
      </p:sp>
      <p:sp>
        <p:nvSpPr>
          <p:cNvPr id="138" name="Google Shape;138;p23"/>
          <p:cNvSpPr txBox="1"/>
          <p:nvPr>
            <p:ph idx="1" type="body"/>
          </p:nvPr>
        </p:nvSpPr>
        <p:spPr>
          <a:xfrm>
            <a:off x="479175" y="1211350"/>
            <a:ext cx="8609700" cy="3312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700">
                <a:solidFill>
                  <a:srgbClr val="000000"/>
                </a:solidFill>
              </a:rPr>
              <a:t>Initial Aim =&gt; Transitive reduction on a disease-symptom knowledge graph to improve accuracy</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Setback =&gt; No knowledge graph available in public domain</a:t>
            </a:r>
            <a:endParaRPr sz="1700">
              <a:solidFill>
                <a:srgbClr val="000000"/>
              </a:solidFill>
            </a:endParaRPr>
          </a:p>
          <a:p>
            <a:pPr indent="0" lvl="0" marL="0" rtl="0" algn="l">
              <a:lnSpc>
                <a:spcPct val="150000"/>
              </a:lnSpc>
              <a:spcBef>
                <a:spcPts val="1600"/>
              </a:spcBef>
              <a:spcAft>
                <a:spcPts val="0"/>
              </a:spcAft>
              <a:buClr>
                <a:schemeClr val="dk1"/>
              </a:buClr>
              <a:buSzPts val="1100"/>
              <a:buFont typeface="Arial"/>
              <a:buNone/>
            </a:pPr>
            <a:r>
              <a:rPr lang="en" sz="1700">
                <a:solidFill>
                  <a:srgbClr val="000000"/>
                </a:solidFill>
              </a:rPr>
              <a:t>Hustled back =&gt; Solving a query regarding a very important topic</a:t>
            </a:r>
            <a:endParaRPr sz="1700">
              <a:solidFill>
                <a:srgbClr val="000000"/>
              </a:solidFill>
            </a:endParaRPr>
          </a:p>
          <a:p>
            <a:pPr indent="0" lvl="0" marL="0" rtl="0" algn="l">
              <a:lnSpc>
                <a:spcPct val="150000"/>
              </a:lnSpc>
              <a:spcBef>
                <a:spcPts val="1600"/>
              </a:spcBef>
              <a:spcAft>
                <a:spcPts val="1600"/>
              </a:spcAft>
              <a:buClr>
                <a:schemeClr val="dk1"/>
              </a:buClr>
              <a:buSzPts val="1100"/>
              <a:buFont typeface="Arial"/>
              <a:buNone/>
            </a:pPr>
            <a:r>
              <a:rPr lang="en" sz="1700">
                <a:solidFill>
                  <a:srgbClr val="000000"/>
                </a:solidFill>
              </a:rPr>
              <a:t>Exact Aim =&gt; Getting credible information in queries of COVID-19 from research papers</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Gives us a semester and funds and we will...</a:t>
            </a:r>
            <a:endParaRPr/>
          </a:p>
        </p:txBody>
      </p:sp>
      <p:sp>
        <p:nvSpPr>
          <p:cNvPr id="144" name="Google Shape;14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rPr>
              <a:t>Since the pipeline is robust,</a:t>
            </a:r>
            <a:endParaRPr sz="1900">
              <a:solidFill>
                <a:srgbClr val="000000"/>
              </a:solidFill>
            </a:endParaRPr>
          </a:p>
          <a:p>
            <a:pPr indent="0" lvl="0" marL="0" rtl="0" algn="l">
              <a:spcBef>
                <a:spcPts val="1600"/>
              </a:spcBef>
              <a:spcAft>
                <a:spcPts val="0"/>
              </a:spcAft>
              <a:buNone/>
            </a:pPr>
            <a:r>
              <a:rPr lang="en" sz="1900">
                <a:solidFill>
                  <a:srgbClr val="000000"/>
                </a:solidFill>
              </a:rPr>
              <a:t>Increasing number of papers will increase the accuracy</a:t>
            </a:r>
            <a:endParaRPr sz="1900">
              <a:solidFill>
                <a:srgbClr val="000000"/>
              </a:solidFill>
            </a:endParaRPr>
          </a:p>
          <a:p>
            <a:pPr indent="0" lvl="0" marL="0" rtl="0" algn="l">
              <a:spcBef>
                <a:spcPts val="1600"/>
              </a:spcBef>
              <a:spcAft>
                <a:spcPts val="0"/>
              </a:spcAft>
              <a:buNone/>
            </a:pPr>
            <a:r>
              <a:rPr lang="en" sz="1900">
                <a:solidFill>
                  <a:srgbClr val="000000"/>
                </a:solidFill>
              </a:rPr>
              <a:t>Can answer any statistical answer with a good </a:t>
            </a:r>
            <a:r>
              <a:rPr lang="en" sz="1900">
                <a:solidFill>
                  <a:srgbClr val="000000"/>
                </a:solidFill>
              </a:rPr>
              <a:t>credibility</a:t>
            </a:r>
            <a:r>
              <a:rPr lang="en" sz="1900">
                <a:solidFill>
                  <a:srgbClr val="000000"/>
                </a:solidFill>
              </a:rPr>
              <a:t> (no training)</a:t>
            </a:r>
            <a:endParaRPr sz="1900">
              <a:solidFill>
                <a:srgbClr val="000000"/>
              </a:solidFill>
            </a:endParaRPr>
          </a:p>
          <a:p>
            <a:pPr indent="0" lvl="0" marL="0" rtl="0" algn="l">
              <a:spcBef>
                <a:spcPts val="1600"/>
              </a:spcBef>
              <a:spcAft>
                <a:spcPts val="0"/>
              </a:spcAft>
              <a:buNone/>
            </a:pPr>
            <a:r>
              <a:rPr lang="en" sz="1900">
                <a:solidFill>
                  <a:srgbClr val="000000"/>
                </a:solidFill>
              </a:rPr>
              <a:t>Want to know how much water intake is suggested for teenagers? We can answer</a:t>
            </a:r>
            <a:endParaRPr sz="1900">
              <a:solidFill>
                <a:srgbClr val="000000"/>
              </a:solidFill>
            </a:endParaRPr>
          </a:p>
          <a:p>
            <a:pPr indent="0" lvl="0" marL="0" rtl="0" algn="l">
              <a:spcBef>
                <a:spcPts val="1600"/>
              </a:spcBef>
              <a:spcAft>
                <a:spcPts val="1600"/>
              </a:spcAft>
              <a:buNone/>
            </a:pPr>
            <a:r>
              <a:rPr lang="en" sz="1900">
                <a:solidFill>
                  <a:srgbClr val="000000"/>
                </a:solidFill>
              </a:rPr>
              <a:t>Medical professionals do not have rely on just 3-4 papers to get the numbers</a:t>
            </a:r>
            <a:endParaRPr sz="19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479175" y="5321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50" name="Google Shape;150;p25"/>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rPr>
              <a:t>The results of our study showed a mean incubation of 8.41 days (SD = 5) with a weighted mean of 8.38, this result differs from those obtained in systematic reviews conducted by Wassie et al, McAloon et al and Quesada et al which showed mean incubation periods of 5.7 days, 5.8 days, and 5.6 days respectively.</a:t>
            </a:r>
            <a:endParaRPr sz="1600">
              <a:solidFill>
                <a:srgbClr val="000000"/>
              </a:solidFill>
            </a:endParaRPr>
          </a:p>
          <a:p>
            <a:pPr indent="0" lvl="0" marL="0" rtl="0" algn="l">
              <a:spcBef>
                <a:spcPts val="1200"/>
              </a:spcBef>
              <a:spcAft>
                <a:spcPts val="0"/>
              </a:spcAft>
              <a:buNone/>
            </a:pPr>
            <a:r>
              <a:rPr lang="en" sz="1600">
                <a:solidFill>
                  <a:srgbClr val="000000"/>
                </a:solidFill>
              </a:rPr>
              <a:t>We also found a contagious period of 5.43 days (SD= 2.12) with a weighted mean of 5.38, this is different from the outcomes of studies conducted by Singanayagam et al and Morone et al which showed a period of 10 days </a:t>
            </a:r>
            <a:endParaRPr sz="16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Out study has certain limitations that may affect the reliability of our results; the included studies were a mix of observational studies and randomized control trials, we used an aggregate of the incubation and contagious periods directly from the collected studies without conducting any meta analyses, we did not consider gender or age differences in our estimates. We also did not consider the severity of the disease in our analysis of the contagious period after illness from COVID-19. </a:t>
            </a:r>
            <a:endParaRPr/>
          </a:p>
          <a:p>
            <a:pPr indent="0" lvl="0" marL="0" rtl="0" algn="l">
              <a:spcBef>
                <a:spcPts val="12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2" name="Google Shape;162;p27"/>
          <p:cNvSpPr txBox="1"/>
          <p:nvPr>
            <p:ph idx="1" type="body"/>
          </p:nvPr>
        </p:nvSpPr>
        <p:spPr>
          <a:xfrm>
            <a:off x="479175" y="1211350"/>
            <a:ext cx="8242800" cy="3312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The incubation contagious period of COVID-19 based on this study were 8.38 and 5.38 respectively. These results might not be reliable based on some limitations, but they give a significant insight based on the number of studies involved in arriving at the estimates. There will be a need for a more robust way to analyze this large amount of data to arrive at a more reliable estimate of both periods. </a:t>
            </a:r>
            <a:endParaRPr sz="1700">
              <a:solidFill>
                <a:srgbClr val="000000"/>
              </a:solidFill>
            </a:endParaRPr>
          </a:p>
          <a:p>
            <a:pPr indent="0" lvl="0" marL="0" rtl="0" algn="l">
              <a:spcBef>
                <a:spcPts val="1200"/>
              </a:spcBef>
              <a:spcAft>
                <a:spcPts val="1600"/>
              </a:spcAft>
              <a:buClr>
                <a:schemeClr val="dk1"/>
              </a:buClr>
              <a:buSzPts val="1100"/>
              <a:buFont typeface="Arial"/>
              <a:buNone/>
            </a:pPr>
            <a:r>
              <a:t/>
            </a:r>
            <a:endParaRPr sz="15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503950" y="2406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8" name="Google Shape;168;p28"/>
          <p:cNvSpPr txBox="1"/>
          <p:nvPr>
            <p:ph idx="1" type="body"/>
          </p:nvPr>
        </p:nvSpPr>
        <p:spPr>
          <a:xfrm>
            <a:off x="503950" y="1007525"/>
            <a:ext cx="8217900" cy="3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Arial"/>
                <a:ea typeface="Arial"/>
                <a:cs typeface="Arial"/>
                <a:sym typeface="Arial"/>
              </a:rPr>
              <a:t>[1] </a:t>
            </a:r>
            <a:r>
              <a:rPr lang="en" sz="1200">
                <a:highlight>
                  <a:srgbClr val="CFE2F3"/>
                </a:highlight>
                <a:latin typeface="Arial"/>
                <a:ea typeface="Arial"/>
                <a:cs typeface="Arial"/>
                <a:sym typeface="Arial"/>
              </a:rPr>
              <a:t>CORD-19 | Semantic Scholar. (2020, November 05). Retrieved from https://www.semanticscholar.org/cord19.</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[2] Steenwinckel B., Vandewiele G., Rausch I., Heyvaert P., Taelman R., Colpaert P., Simoens P., Dimou A., De Turck F. and Ongenae F. Facilitating COVID-19 Meta-analysis Through a Literature Knowledge Graph. In Proc. of 19th International Semantic Web Conference (ISWC), 2-6 November 2020 (accepted).</a:t>
            </a:r>
            <a:endParaRPr sz="1200">
              <a:highlight>
                <a:srgbClr val="FFFFFF"/>
              </a:highlight>
              <a:latin typeface="Arial"/>
              <a:ea typeface="Arial"/>
              <a:cs typeface="Arial"/>
              <a:sym typeface="Arial"/>
            </a:endParaRPr>
          </a:p>
          <a:p>
            <a:pPr indent="0" lvl="0" marL="0" rtl="0" algn="l">
              <a:spcBef>
                <a:spcPts val="1600"/>
              </a:spcBef>
              <a:spcAft>
                <a:spcPts val="0"/>
              </a:spcAft>
              <a:buNone/>
            </a:pPr>
            <a:r>
              <a:rPr lang="en" sz="1200">
                <a:highlight>
                  <a:srgbClr val="FFFFFF"/>
                </a:highlight>
                <a:latin typeface="Arial"/>
                <a:ea typeface="Arial"/>
                <a:cs typeface="Arial"/>
                <a:sym typeface="Arial"/>
              </a:rPr>
              <a:t>[3] </a:t>
            </a:r>
            <a:r>
              <a:rPr lang="en" sz="1200">
                <a:highlight>
                  <a:srgbClr val="CFE2F3"/>
                </a:highlight>
                <a:latin typeface="Arial"/>
                <a:ea typeface="Arial"/>
                <a:cs typeface="Arial"/>
                <a:sym typeface="Arial"/>
              </a:rPr>
              <a:t>Ozyurt,  I.  B.;  Bandrowski,  A.;  andGrethe,  J.  S.2020. Bio-Answer Finder:  a  system  to  find  answers  to questions from biomedical texts. Database 2020.</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highlight>
                  <a:srgbClr val="CFE2F3"/>
                </a:highlight>
                <a:latin typeface="Arial"/>
                <a:ea typeface="Arial"/>
                <a:cs typeface="Arial"/>
                <a:sym typeface="Arial"/>
              </a:rPr>
              <a:t>[4] Savova,  G.  K.;  Masanz,  J.  J.;  Ogren,  P.  V.;  Zheng,  J.;Sohn,  S.;  Kipper-Schuler,  K.  C.;  and  Chute,  C.  G.  2010.  Mayo Clinical Text Analysis and Knowledge Extraction System (cTAKES): architecture,component  evaluation  and  applications. J. Am. Med. Inform. Assoc. 17(5):507–513.</a:t>
            </a:r>
            <a:endParaRPr sz="1200">
              <a:highlight>
                <a:srgbClr val="CFE2F3"/>
              </a:highlight>
              <a:latin typeface="Arial"/>
              <a:ea typeface="Arial"/>
              <a:cs typeface="Arial"/>
              <a:sym typeface="Arial"/>
            </a:endParaRPr>
          </a:p>
          <a:p>
            <a:pPr indent="0" lvl="0" marL="0" rtl="0" algn="l">
              <a:spcBef>
                <a:spcPts val="1600"/>
              </a:spcBef>
              <a:spcAft>
                <a:spcPts val="0"/>
              </a:spcAft>
              <a:buNone/>
            </a:pPr>
            <a:r>
              <a:rPr lang="en" sz="1200">
                <a:latin typeface="Arial"/>
                <a:ea typeface="Arial"/>
                <a:cs typeface="Arial"/>
                <a:sym typeface="Arial"/>
              </a:rPr>
              <a:t>[5] Xing,  W.,  and  Ghorbani,  A. 2004. Weighted PageRank  Algorithm. In Proceedings. Second Annual Conference on Communication Networks and Services Research, 2004., 305–314</a:t>
            </a:r>
            <a:endParaRPr sz="1200">
              <a:latin typeface="Arial"/>
              <a:ea typeface="Arial"/>
              <a:cs typeface="Arial"/>
              <a:sym typeface="Arial"/>
            </a:endParaRPr>
          </a:p>
          <a:p>
            <a:pPr indent="0" lvl="0" marL="0" rtl="0" algn="l">
              <a:spcBef>
                <a:spcPts val="1600"/>
              </a:spcBef>
              <a:spcAft>
                <a:spcPts val="1600"/>
              </a:spcAft>
              <a:buNone/>
            </a:pPr>
            <a:r>
              <a:rPr lang="en" sz="1200">
                <a:latin typeface="Arial"/>
                <a:ea typeface="Arial"/>
                <a:cs typeface="Arial"/>
                <a:sym typeface="Arial"/>
              </a:rPr>
              <a:t>Note - Important Papers that helped us most are highlighted</a:t>
            </a:r>
            <a:endParaRPr sz="12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402125" y="157572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6D9EEB"/>
                </a:solidFill>
                <a:latin typeface="Caveat"/>
                <a:ea typeface="Caveat"/>
                <a:cs typeface="Caveat"/>
                <a:sym typeface="Caveat"/>
              </a:rPr>
              <a:t>Thank you Professor Cruz and David for all your ever-ready help and </a:t>
            </a:r>
            <a:r>
              <a:rPr b="1" lang="en" sz="2000">
                <a:solidFill>
                  <a:srgbClr val="6D9EEB"/>
                </a:solidFill>
                <a:latin typeface="Caveat"/>
                <a:ea typeface="Caveat"/>
                <a:cs typeface="Caveat"/>
                <a:sym typeface="Caveat"/>
              </a:rPr>
              <a:t>knowledgeable</a:t>
            </a:r>
            <a:r>
              <a:rPr b="1" lang="en" sz="2000">
                <a:solidFill>
                  <a:srgbClr val="6D9EEB"/>
                </a:solidFill>
                <a:latin typeface="Caveat"/>
                <a:ea typeface="Caveat"/>
                <a:cs typeface="Caveat"/>
                <a:sym typeface="Caveat"/>
              </a:rPr>
              <a:t> guidance</a:t>
            </a:r>
            <a:endParaRPr b="1" sz="2000">
              <a:solidFill>
                <a:srgbClr val="6D9EEB"/>
              </a:solidFill>
              <a:latin typeface="Caveat"/>
              <a:ea typeface="Caveat"/>
              <a:cs typeface="Caveat"/>
              <a:sym typeface="Caveat"/>
            </a:endParaRPr>
          </a:p>
          <a:p>
            <a:pPr indent="0" lvl="0" marL="0" rtl="0" algn="ctr">
              <a:spcBef>
                <a:spcPts val="1600"/>
              </a:spcBef>
              <a:spcAft>
                <a:spcPts val="0"/>
              </a:spcAft>
              <a:buNone/>
            </a:pPr>
            <a:r>
              <a:t/>
            </a:r>
            <a:endParaRPr b="1" sz="2000">
              <a:solidFill>
                <a:srgbClr val="6D9EEB"/>
              </a:solidFill>
              <a:latin typeface="Caveat"/>
              <a:ea typeface="Caveat"/>
              <a:cs typeface="Caveat"/>
              <a:sym typeface="Caveat"/>
            </a:endParaRPr>
          </a:p>
          <a:p>
            <a:pPr indent="0" lvl="0" marL="0" rtl="0" algn="ctr">
              <a:spcBef>
                <a:spcPts val="1600"/>
              </a:spcBef>
              <a:spcAft>
                <a:spcPts val="1600"/>
              </a:spcAft>
              <a:buNone/>
            </a:pPr>
            <a:r>
              <a:rPr b="1" lang="en" sz="2000">
                <a:solidFill>
                  <a:srgbClr val="6D9EEB"/>
                </a:solidFill>
                <a:latin typeface="Caveat"/>
                <a:ea typeface="Caveat"/>
                <a:cs typeface="Caveat"/>
                <a:sym typeface="Caveat"/>
              </a:rPr>
              <a:t>Thank you classmates. It was great fun with you all.</a:t>
            </a:r>
            <a:endParaRPr b="1" sz="2000">
              <a:solidFill>
                <a:srgbClr val="6D9EEB"/>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29275" y="5511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429275" y="1273950"/>
            <a:ext cx="8319300" cy="337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2100">
                <a:solidFill>
                  <a:srgbClr val="000000"/>
                </a:solidFill>
                <a:highlight>
                  <a:schemeClr val="lt1"/>
                </a:highlight>
              </a:rPr>
              <a:t>Understanding the course of the novel COVID-19 disease is important in guiding public health measures to detect, control and prevent the spread of the disease. A good knowledge of the incubation period and post-recovery infectivity of the disease will help in making effective quarantine and isolation decisions that will be helpful in controlling the spread of the disease.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17225" y="5883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72" name="Google Shape;72;p15"/>
          <p:cNvSpPr txBox="1"/>
          <p:nvPr>
            <p:ph idx="1" type="body"/>
          </p:nvPr>
        </p:nvSpPr>
        <p:spPr>
          <a:xfrm>
            <a:off x="355271" y="1323100"/>
            <a:ext cx="8314500" cy="3002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The aim of this study is to determine the incubation period and infectivity period of COVID-19. </a:t>
            </a:r>
            <a:endParaRPr>
              <a:solidFill>
                <a:srgbClr val="000000"/>
              </a:solidFill>
            </a:endParaRPr>
          </a:p>
          <a:p>
            <a:pPr indent="0" lvl="0" marL="0" rtl="0" algn="l">
              <a:lnSpc>
                <a:spcPct val="150000"/>
              </a:lnSpc>
              <a:spcBef>
                <a:spcPts val="1200"/>
              </a:spcBef>
              <a:spcAft>
                <a:spcPts val="16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 Used</a:t>
            </a:r>
            <a:endParaRPr/>
          </a:p>
        </p:txBody>
      </p:sp>
      <p:sp>
        <p:nvSpPr>
          <p:cNvPr id="78" name="Google Shape;78;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Semantic Scholar’s </a:t>
            </a:r>
            <a:r>
              <a:rPr lang="en" u="sng">
                <a:solidFill>
                  <a:schemeClr val="hlink"/>
                </a:solidFill>
                <a:hlinkClick r:id="rId3"/>
              </a:rPr>
              <a:t>COVID-19 Open Research Dataset</a:t>
            </a:r>
            <a:r>
              <a:rPr lang="en"/>
              <a:t> (CORD-19) </a:t>
            </a:r>
            <a:r>
              <a:rPr lang="en" sz="1300"/>
              <a:t>[1]</a:t>
            </a:r>
            <a:endParaRPr sz="1300"/>
          </a:p>
          <a:p>
            <a:pPr indent="-317500" lvl="1" marL="914400" rtl="0" algn="l">
              <a:spcBef>
                <a:spcPts val="0"/>
              </a:spcBef>
              <a:spcAft>
                <a:spcPts val="0"/>
              </a:spcAft>
              <a:buSzPts val="1400"/>
              <a:buChar char="○"/>
            </a:pPr>
            <a:r>
              <a:rPr lang="en"/>
              <a:t>Contains over 280,000 scholarly articles</a:t>
            </a:r>
            <a:endParaRPr/>
          </a:p>
          <a:p>
            <a:pPr indent="-342900" lvl="0" marL="457200" rtl="0" algn="l">
              <a:spcBef>
                <a:spcPts val="1600"/>
              </a:spcBef>
              <a:spcAft>
                <a:spcPts val="0"/>
              </a:spcAft>
              <a:buSzPts val="1800"/>
              <a:buChar char="●"/>
            </a:pPr>
            <a:r>
              <a:rPr lang="en" u="sng">
                <a:solidFill>
                  <a:schemeClr val="hlink"/>
                </a:solidFill>
                <a:hlinkClick r:id="rId4"/>
              </a:rPr>
              <a:t>COVID-19 Literature Knowledge Graph</a:t>
            </a:r>
            <a:r>
              <a:rPr lang="en"/>
              <a:t> from Steenwinckel et al. </a:t>
            </a:r>
            <a:r>
              <a:rPr lang="en" sz="1300"/>
              <a:t>[2]</a:t>
            </a:r>
            <a:endParaRPr/>
          </a:p>
          <a:p>
            <a:pPr indent="-317500" lvl="1" marL="914400" rtl="0" algn="l">
              <a:spcBef>
                <a:spcPts val="0"/>
              </a:spcBef>
              <a:spcAft>
                <a:spcPts val="0"/>
              </a:spcAft>
              <a:buSzPts val="1400"/>
              <a:buChar char="○"/>
            </a:pPr>
            <a:r>
              <a:rPr lang="en"/>
              <a:t>Contains 5,151,961 N-Triples with 1,362,044 subjects and 9 predicates.</a:t>
            </a:r>
            <a:endParaRPr/>
          </a:p>
        </p:txBody>
      </p:sp>
      <p:pic>
        <p:nvPicPr>
          <p:cNvPr id="79" name="Google Shape;79;p16"/>
          <p:cNvPicPr preferRelativeResize="0"/>
          <p:nvPr/>
        </p:nvPicPr>
        <p:blipFill>
          <a:blip r:embed="rId5">
            <a:alphaModFix/>
          </a:blip>
          <a:stretch>
            <a:fillRect/>
          </a:stretch>
        </p:blipFill>
        <p:spPr>
          <a:xfrm>
            <a:off x="442475" y="2648788"/>
            <a:ext cx="1520525" cy="701775"/>
          </a:xfrm>
          <a:prstGeom prst="rect">
            <a:avLst/>
          </a:prstGeom>
          <a:noFill/>
          <a:ln>
            <a:noFill/>
          </a:ln>
        </p:spPr>
      </p:pic>
      <p:pic>
        <p:nvPicPr>
          <p:cNvPr id="80" name="Google Shape;80;p16"/>
          <p:cNvPicPr preferRelativeResize="0"/>
          <p:nvPr/>
        </p:nvPicPr>
        <p:blipFill>
          <a:blip r:embed="rId6">
            <a:alphaModFix/>
          </a:blip>
          <a:stretch>
            <a:fillRect/>
          </a:stretch>
        </p:blipFill>
        <p:spPr>
          <a:xfrm>
            <a:off x="2137875" y="2838450"/>
            <a:ext cx="2172825" cy="322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a:t>
            </a:r>
            <a:endParaRPr/>
          </a:p>
        </p:txBody>
      </p:sp>
      <p:pic>
        <p:nvPicPr>
          <p:cNvPr id="86" name="Google Shape;86;p17"/>
          <p:cNvPicPr preferRelativeResize="0"/>
          <p:nvPr/>
        </p:nvPicPr>
        <p:blipFill>
          <a:blip r:embed="rId3">
            <a:alphaModFix/>
          </a:blip>
          <a:stretch>
            <a:fillRect/>
          </a:stretch>
        </p:blipFill>
        <p:spPr>
          <a:xfrm>
            <a:off x="2845138" y="28788"/>
            <a:ext cx="3453725" cy="508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Step by Step Overview</a:t>
            </a:r>
            <a:endParaRPr/>
          </a:p>
        </p:txBody>
      </p:sp>
      <p:sp>
        <p:nvSpPr>
          <p:cNvPr id="92" name="Google Shape;92;p18"/>
          <p:cNvSpPr txBox="1"/>
          <p:nvPr>
            <p:ph idx="1" type="body"/>
          </p:nvPr>
        </p:nvSpPr>
        <p:spPr>
          <a:xfrm>
            <a:off x="552250" y="1152475"/>
            <a:ext cx="7272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Identify keywords associated with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Extract the relevant papers from the CORD-19 dataset using regex query</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Use the Closed Domain Question Answering (cd</a:t>
            </a:r>
            <a:r>
              <a:rPr lang="en" sz="1600">
                <a:highlight>
                  <a:srgbClr val="FFFFFF"/>
                </a:highlight>
                <a:uFill>
                  <a:noFill/>
                </a:uFill>
                <a:hlinkClick r:id="rId3"/>
              </a:rPr>
              <a:t>QA</a:t>
            </a:r>
            <a:r>
              <a:rPr lang="en" sz="1600">
                <a:highlight>
                  <a:srgbClr val="FFFFFF"/>
                </a:highlight>
              </a:rPr>
              <a:t>) library and spaCy’s</a:t>
            </a:r>
            <a:r>
              <a:rPr lang="en" sz="1600">
                <a:highlight>
                  <a:srgbClr val="FFFFFF"/>
                </a:highlight>
                <a:uFill>
                  <a:noFill/>
                </a:uFill>
                <a:hlinkClick r:id="rId4"/>
              </a:rPr>
              <a:t> Named Entity Recognition (NER) model</a:t>
            </a:r>
            <a:r>
              <a:rPr lang="en" sz="1600">
                <a:highlight>
                  <a:srgbClr val="FFFFFF"/>
                </a:highlight>
              </a:rPr>
              <a:t> to find the 'answer' to the query 'what is the incubation period'</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Filter extremities and unrecognizable characters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Repeat the third step again</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Generate the PageRanks</a:t>
            </a:r>
            <a:endParaRPr sz="1600">
              <a:highlight>
                <a:srgbClr val="FFFFFF"/>
              </a:highlight>
            </a:endParaRPr>
          </a:p>
          <a:p>
            <a:pPr indent="-330200" lvl="0" marL="457200" rtl="0" algn="l">
              <a:spcBef>
                <a:spcPts val="0"/>
              </a:spcBef>
              <a:spcAft>
                <a:spcPts val="0"/>
              </a:spcAft>
              <a:buClr>
                <a:schemeClr val="accent3"/>
              </a:buClr>
              <a:buSzPts val="1600"/>
              <a:buFont typeface="Proxima Nova"/>
              <a:buAutoNum type="arabicPeriod"/>
            </a:pPr>
            <a:r>
              <a:rPr lang="en" sz="1600">
                <a:highlight>
                  <a:srgbClr val="FFFFFF"/>
                </a:highlight>
              </a:rPr>
              <a:t>Utilize the PageRanks to add weights to number of days suggested by each paper.</a:t>
            </a:r>
            <a:endParaRPr sz="1600">
              <a:highlight>
                <a:srgbClr val="FFFFFF"/>
              </a:highlight>
            </a:endParaRPr>
          </a:p>
          <a:p>
            <a:pPr indent="-330200" lvl="0" marL="457200" rtl="0" algn="l">
              <a:spcBef>
                <a:spcPts val="0"/>
              </a:spcBef>
              <a:spcAft>
                <a:spcPts val="0"/>
              </a:spcAft>
              <a:buClr>
                <a:schemeClr val="accent3"/>
              </a:buClr>
              <a:buSzPts val="1600"/>
              <a:buFont typeface="Arial"/>
              <a:buAutoNum type="arabicPeriod"/>
            </a:pPr>
            <a:r>
              <a:rPr lang="en" sz="1600">
                <a:highlight>
                  <a:srgbClr val="FFFFFF"/>
                </a:highlight>
              </a:rPr>
              <a:t>Evaluation</a:t>
            </a:r>
            <a:endParaRPr sz="1600">
              <a:highlight>
                <a:srgbClr val="FFFFFF"/>
              </a:highlight>
            </a:endParaRPr>
          </a:p>
          <a:p>
            <a:pPr indent="0" lvl="0" marL="0" rtl="0" algn="l">
              <a:spcBef>
                <a:spcPts val="1200"/>
              </a:spcBef>
              <a:spcAft>
                <a:spcPts val="160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07950" y="1247050"/>
            <a:ext cx="4045200" cy="150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 Used</a:t>
            </a:r>
            <a:endParaRPr/>
          </a:p>
        </p:txBody>
      </p:sp>
      <p:sp>
        <p:nvSpPr>
          <p:cNvPr id="98" name="Google Shape;9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FFFFFF"/>
              </a:buClr>
              <a:buSzPts val="1600"/>
              <a:buChar char="●"/>
            </a:pPr>
            <a:r>
              <a:rPr lang="en" sz="1600">
                <a:solidFill>
                  <a:srgbClr val="FFFFFF"/>
                </a:solidFill>
              </a:rPr>
              <a:t>Python &amp; regex knowledge</a:t>
            </a:r>
            <a:endParaRPr sz="1600">
              <a:solidFill>
                <a:srgbClr val="FFFFFF"/>
              </a:solidFill>
            </a:endParaRPr>
          </a:p>
          <a:p>
            <a:pPr indent="-330200" lvl="0" marL="457200" rtl="0" algn="l">
              <a:spcBef>
                <a:spcPts val="0"/>
              </a:spcBef>
              <a:spcAft>
                <a:spcPts val="0"/>
              </a:spcAft>
              <a:buClr>
                <a:srgbClr val="FFFFFF"/>
              </a:buClr>
              <a:buSzPts val="1600"/>
              <a:buChar char="●"/>
            </a:pPr>
            <a:r>
              <a:rPr lang="en" sz="1600" u="sng">
                <a:solidFill>
                  <a:schemeClr val="hlink"/>
                </a:solidFill>
                <a:hlinkClick r:id="rId3"/>
              </a:rPr>
              <a:t>cdQA Library</a:t>
            </a:r>
            <a:r>
              <a:rPr lang="en" sz="1600">
                <a:solidFill>
                  <a:srgbClr val="FFFFFF"/>
                </a:solidFill>
              </a:rPr>
              <a:t> &amp; the </a:t>
            </a:r>
            <a:r>
              <a:rPr lang="en" sz="1600" u="sng">
                <a:solidFill>
                  <a:schemeClr val="hlink"/>
                </a:solidFill>
                <a:hlinkClick r:id="rId4"/>
              </a:rPr>
              <a:t>spaCy’s NER model</a:t>
            </a:r>
            <a:r>
              <a:rPr lang="en" sz="1600">
                <a:solidFill>
                  <a:srgbClr val="FFFFFF"/>
                </a:solidFill>
              </a:rPr>
              <a:t> for answering the query</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5"/>
              </a:rPr>
              <a:t>pandas</a:t>
            </a:r>
            <a:r>
              <a:rPr lang="en" sz="1600">
                <a:solidFill>
                  <a:srgbClr val="FFFFFF"/>
                </a:solidFill>
              </a:rPr>
              <a:t> library to read the csv files</a:t>
            </a:r>
            <a:endParaRPr sz="1600">
              <a:solidFill>
                <a:srgbClr val="FFFFFF"/>
              </a:solidFill>
            </a:endParaRPr>
          </a:p>
          <a:p>
            <a:pPr indent="-330200" lvl="0" marL="457200" rtl="0" algn="l">
              <a:spcBef>
                <a:spcPts val="0"/>
              </a:spcBef>
              <a:spcAft>
                <a:spcPts val="0"/>
              </a:spcAft>
              <a:buClr>
                <a:srgbClr val="FFFFFF"/>
              </a:buClr>
              <a:buSzPts val="1600"/>
              <a:buChar char="●"/>
            </a:pPr>
            <a:r>
              <a:rPr b="1" lang="en" sz="1600" u="sng">
                <a:solidFill>
                  <a:schemeClr val="hlink"/>
                </a:solidFill>
                <a:latin typeface="Consolas"/>
                <a:ea typeface="Consolas"/>
                <a:cs typeface="Consolas"/>
                <a:sym typeface="Consolas"/>
                <a:hlinkClick r:id="rId6"/>
              </a:rPr>
              <a:t>rdflib</a:t>
            </a:r>
            <a:r>
              <a:rPr lang="en" sz="1600">
                <a:solidFill>
                  <a:srgbClr val="FFFFFF"/>
                </a:solidFill>
              </a:rPr>
              <a:t> and </a:t>
            </a:r>
            <a:r>
              <a:rPr b="1" lang="en" sz="1600" u="sng">
                <a:solidFill>
                  <a:schemeClr val="hlink"/>
                </a:solidFill>
                <a:latin typeface="Consolas"/>
                <a:ea typeface="Consolas"/>
                <a:cs typeface="Consolas"/>
                <a:sym typeface="Consolas"/>
                <a:hlinkClick r:id="rId7"/>
              </a:rPr>
              <a:t>networkx</a:t>
            </a:r>
            <a:r>
              <a:rPr lang="en" sz="1600">
                <a:solidFill>
                  <a:srgbClr val="FFFFFF"/>
                </a:solidFill>
              </a:rPr>
              <a:t> for running the PageRank algorithm on the literature knowledge graph</a:t>
            </a:r>
            <a:endParaRPr sz="2200">
              <a:solidFill>
                <a:srgbClr val="FFFFFF"/>
              </a:solidFill>
            </a:endParaRPr>
          </a:p>
        </p:txBody>
      </p:sp>
      <p:pic>
        <p:nvPicPr>
          <p:cNvPr id="99" name="Google Shape;99;p19"/>
          <p:cNvPicPr preferRelativeResize="0"/>
          <p:nvPr/>
        </p:nvPicPr>
        <p:blipFill>
          <a:blip r:embed="rId8">
            <a:alphaModFix/>
          </a:blip>
          <a:stretch>
            <a:fillRect/>
          </a:stretch>
        </p:blipFill>
        <p:spPr>
          <a:xfrm>
            <a:off x="1185325" y="2756650"/>
            <a:ext cx="1529847" cy="514786"/>
          </a:xfrm>
          <a:prstGeom prst="rect">
            <a:avLst/>
          </a:prstGeom>
          <a:noFill/>
          <a:ln>
            <a:noFill/>
          </a:ln>
        </p:spPr>
      </p:pic>
      <p:pic>
        <p:nvPicPr>
          <p:cNvPr id="100" name="Google Shape;100;p19"/>
          <p:cNvPicPr preferRelativeResize="0"/>
          <p:nvPr/>
        </p:nvPicPr>
        <p:blipFill>
          <a:blip r:embed="rId9">
            <a:alphaModFix/>
          </a:blip>
          <a:stretch>
            <a:fillRect/>
          </a:stretch>
        </p:blipFill>
        <p:spPr>
          <a:xfrm>
            <a:off x="2715172" y="2853542"/>
            <a:ext cx="717129" cy="321001"/>
          </a:xfrm>
          <a:prstGeom prst="rect">
            <a:avLst/>
          </a:prstGeom>
          <a:noFill/>
          <a:ln>
            <a:noFill/>
          </a:ln>
        </p:spPr>
      </p:pic>
      <p:pic>
        <p:nvPicPr>
          <p:cNvPr id="101" name="Google Shape;101;p19"/>
          <p:cNvPicPr preferRelativeResize="0"/>
          <p:nvPr/>
        </p:nvPicPr>
        <p:blipFill>
          <a:blip r:embed="rId10">
            <a:alphaModFix/>
          </a:blip>
          <a:stretch>
            <a:fillRect/>
          </a:stretch>
        </p:blipFill>
        <p:spPr>
          <a:xfrm>
            <a:off x="1379203" y="3338974"/>
            <a:ext cx="659507" cy="295215"/>
          </a:xfrm>
          <a:prstGeom prst="rect">
            <a:avLst/>
          </a:prstGeom>
          <a:noFill/>
          <a:ln>
            <a:noFill/>
          </a:ln>
        </p:spPr>
      </p:pic>
      <p:pic>
        <p:nvPicPr>
          <p:cNvPr id="102" name="Google Shape;102;p19"/>
          <p:cNvPicPr preferRelativeResize="0"/>
          <p:nvPr/>
        </p:nvPicPr>
        <p:blipFill>
          <a:blip r:embed="rId11">
            <a:alphaModFix/>
          </a:blip>
          <a:stretch>
            <a:fillRect/>
          </a:stretch>
        </p:blipFill>
        <p:spPr>
          <a:xfrm>
            <a:off x="2133156" y="3326091"/>
            <a:ext cx="894647" cy="320982"/>
          </a:xfrm>
          <a:prstGeom prst="rect">
            <a:avLst/>
          </a:prstGeom>
          <a:noFill/>
          <a:ln>
            <a:noFill/>
          </a:ln>
        </p:spPr>
      </p:pic>
      <p:pic>
        <p:nvPicPr>
          <p:cNvPr id="103" name="Google Shape;103;p19"/>
          <p:cNvPicPr preferRelativeResize="0"/>
          <p:nvPr/>
        </p:nvPicPr>
        <p:blipFill>
          <a:blip r:embed="rId12">
            <a:alphaModFix/>
          </a:blip>
          <a:stretch>
            <a:fillRect/>
          </a:stretch>
        </p:blipFill>
        <p:spPr>
          <a:xfrm>
            <a:off x="3122244" y="3240055"/>
            <a:ext cx="493031" cy="493035"/>
          </a:xfrm>
          <a:prstGeom prst="rect">
            <a:avLst/>
          </a:prstGeom>
          <a:noFill/>
          <a:ln>
            <a:noFill/>
          </a:ln>
        </p:spPr>
      </p:pic>
      <p:pic>
        <p:nvPicPr>
          <p:cNvPr id="104" name="Google Shape;104;p19"/>
          <p:cNvPicPr preferRelativeResize="0"/>
          <p:nvPr/>
        </p:nvPicPr>
        <p:blipFill>
          <a:blip r:embed="rId13">
            <a:alphaModFix/>
          </a:blip>
          <a:stretch>
            <a:fillRect/>
          </a:stretch>
        </p:blipFill>
        <p:spPr>
          <a:xfrm>
            <a:off x="1379196" y="3733089"/>
            <a:ext cx="781927" cy="174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9175"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0" name="Google Shape;110;p20"/>
          <p:cNvSpPr txBox="1"/>
          <p:nvPr>
            <p:ph idx="1" type="body"/>
          </p:nvPr>
        </p:nvSpPr>
        <p:spPr>
          <a:xfrm>
            <a:off x="1198750" y="1251688"/>
            <a:ext cx="2012100" cy="42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b="1" lang="en" sz="1500">
                <a:solidFill>
                  <a:srgbClr val="000000"/>
                </a:solidFill>
              </a:rPr>
              <a:t>Incubation Period</a:t>
            </a:r>
            <a:endParaRPr sz="1500">
              <a:solidFill>
                <a:srgbClr val="000000"/>
              </a:solidFill>
            </a:endParaRPr>
          </a:p>
        </p:txBody>
      </p:sp>
      <p:sp>
        <p:nvSpPr>
          <p:cNvPr id="111" name="Google Shape;111;p20"/>
          <p:cNvSpPr txBox="1"/>
          <p:nvPr>
            <p:ph idx="1" type="body"/>
          </p:nvPr>
        </p:nvSpPr>
        <p:spPr>
          <a:xfrm>
            <a:off x="5824325" y="1211338"/>
            <a:ext cx="2209800" cy="49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rgbClr val="000000"/>
                </a:solidFill>
              </a:rPr>
              <a:t>Contagious</a:t>
            </a:r>
            <a:r>
              <a:rPr b="1" lang="en" sz="1500">
                <a:solidFill>
                  <a:srgbClr val="000000"/>
                </a:solidFill>
              </a:rPr>
              <a:t> Period</a:t>
            </a:r>
            <a:endParaRPr b="1" sz="1500">
              <a:solidFill>
                <a:srgbClr val="000000"/>
              </a:solidFill>
            </a:endParaRPr>
          </a:p>
          <a:p>
            <a:pPr indent="0" lvl="0" marL="0" rtl="0" algn="l">
              <a:spcBef>
                <a:spcPts val="1600"/>
              </a:spcBef>
              <a:spcAft>
                <a:spcPts val="1600"/>
              </a:spcAft>
              <a:buClr>
                <a:schemeClr val="dk1"/>
              </a:buClr>
              <a:buSzPts val="1100"/>
              <a:buFont typeface="Arial"/>
              <a:buNone/>
            </a:pPr>
            <a:r>
              <a:t/>
            </a:r>
            <a:endParaRPr sz="1500">
              <a:solidFill>
                <a:srgbClr val="000000"/>
              </a:solidFill>
            </a:endParaRPr>
          </a:p>
        </p:txBody>
      </p:sp>
      <p:graphicFrame>
        <p:nvGraphicFramePr>
          <p:cNvPr id="112" name="Google Shape;112;p20"/>
          <p:cNvGraphicFramePr/>
          <p:nvPr/>
        </p:nvGraphicFramePr>
        <p:xfrm>
          <a:off x="479175" y="1788713"/>
          <a:ext cx="3000000" cy="3000000"/>
        </p:xfrm>
        <a:graphic>
          <a:graphicData uri="http://schemas.openxmlformats.org/drawingml/2006/table">
            <a:tbl>
              <a:tblPr>
                <a:noFill/>
                <a:tableStyleId>{F6EEA2F8-80E2-4470-BB51-6567F9149011}</a:tableStyleId>
              </a:tblPr>
              <a:tblGrid>
                <a:gridCol w="1374975"/>
                <a:gridCol w="2076300"/>
              </a:tblGrid>
              <a:tr h="600750">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Number of </a:t>
                      </a:r>
                      <a:r>
                        <a:rPr lang="en">
                          <a:latin typeface="Proxima Nova"/>
                          <a:ea typeface="Proxima Nova"/>
                          <a:cs typeface="Proxima Nova"/>
                          <a:sym typeface="Proxima Nova"/>
                        </a:rPr>
                        <a:t>Unique Papers </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8357</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 3.5 to 13.5 Days</a:t>
                      </a:r>
                      <a:endParaRPr sz="1300"/>
                    </a:p>
                  </a:txBody>
                  <a:tcPr marT="91425" marB="91425" marR="91425" marL="91425"/>
                </a:tc>
              </a:tr>
              <a:tr h="4313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8.41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8.38 Days</a:t>
                      </a:r>
                      <a:endParaRPr sz="1300"/>
                    </a:p>
                  </a:txBody>
                  <a:tcPr marT="91425" marB="91425" marR="91425" marL="91425"/>
                </a:tc>
              </a:tr>
              <a:tr h="4313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9 Days</a:t>
                      </a:r>
                      <a:endParaRPr sz="1300"/>
                    </a:p>
                  </a:txBody>
                  <a:tcPr marT="91425" marB="91425" marR="91425" marL="91425"/>
                </a:tc>
              </a:tr>
              <a:tr h="523925">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5</a:t>
                      </a:r>
                      <a:endParaRPr sz="1300"/>
                    </a:p>
                  </a:txBody>
                  <a:tcPr marT="91425" marB="91425" marR="91425" marL="91425"/>
                </a:tc>
              </a:tr>
            </a:tbl>
          </a:graphicData>
        </a:graphic>
      </p:graphicFrame>
      <p:graphicFrame>
        <p:nvGraphicFramePr>
          <p:cNvPr id="113" name="Google Shape;113;p20"/>
          <p:cNvGraphicFramePr/>
          <p:nvPr/>
        </p:nvGraphicFramePr>
        <p:xfrm>
          <a:off x="5120550" y="1781825"/>
          <a:ext cx="3000000" cy="3000000"/>
        </p:xfrm>
        <a:graphic>
          <a:graphicData uri="http://schemas.openxmlformats.org/drawingml/2006/table">
            <a:tbl>
              <a:tblPr>
                <a:noFill/>
                <a:tableStyleId>{F6EEA2F8-80E2-4470-BB51-6567F9149011}</a:tableStyleId>
              </a:tblPr>
              <a:tblGrid>
                <a:gridCol w="1441125"/>
                <a:gridCol w="2176225"/>
              </a:tblGrid>
              <a:tr h="608850">
                <a:tc>
                  <a:txBody>
                    <a:bodyPr/>
                    <a:lstStyle/>
                    <a:p>
                      <a:pPr indent="0" lvl="0" marL="0" rtl="0" algn="l">
                        <a:lnSpc>
                          <a:spcPct val="100000"/>
                        </a:lnSpc>
                        <a:spcBef>
                          <a:spcPts val="0"/>
                        </a:spcBef>
                        <a:spcAft>
                          <a:spcPts val="1600"/>
                        </a:spcAft>
                        <a:buNone/>
                      </a:pPr>
                      <a:r>
                        <a:rPr lang="en" sz="1500">
                          <a:latin typeface="Proxima Nova"/>
                          <a:ea typeface="Proxima Nova"/>
                          <a:cs typeface="Proxima Nova"/>
                          <a:sym typeface="Proxima Nova"/>
                        </a:rPr>
                        <a:t>Number of </a:t>
                      </a:r>
                      <a:r>
                        <a:rPr lang="en" sz="1500">
                          <a:latin typeface="Proxima Nova"/>
                          <a:ea typeface="Proxima Nova"/>
                          <a:cs typeface="Proxima Nova"/>
                          <a:sym typeface="Proxima Nova"/>
                        </a:rPr>
                        <a:t>Unique Papers</a:t>
                      </a:r>
                      <a:endParaRPr sz="1300"/>
                    </a:p>
                  </a:txBody>
                  <a:tcPr marT="91425" marB="91425" marR="91425" marL="91425"/>
                </a:tc>
                <a:tc>
                  <a:txBody>
                    <a:bodyPr/>
                    <a:lstStyle/>
                    <a:p>
                      <a:pPr indent="0" lvl="0" marL="0" rtl="0" algn="l">
                        <a:lnSpc>
                          <a:spcPct val="115000"/>
                        </a:lnSpc>
                        <a:spcBef>
                          <a:spcPts val="0"/>
                        </a:spcBef>
                        <a:spcAft>
                          <a:spcPts val="1600"/>
                        </a:spcAft>
                        <a:buClr>
                          <a:schemeClr val="dk1"/>
                        </a:buClr>
                        <a:buSzPts val="1100"/>
                        <a:buFont typeface="Arial"/>
                        <a:buNone/>
                      </a:pPr>
                      <a:r>
                        <a:rPr lang="en" sz="1500">
                          <a:latin typeface="Proxima Nova"/>
                          <a:ea typeface="Proxima Nova"/>
                          <a:cs typeface="Proxima Nova"/>
                          <a:sym typeface="Proxima Nova"/>
                        </a:rPr>
                        <a:t>2700</a:t>
                      </a:r>
                      <a:endParaRPr sz="1300"/>
                    </a:p>
                  </a:txBody>
                  <a:tcPr marT="91425" marB="91425" marR="91425" marL="91425"/>
                </a:tc>
              </a:tr>
              <a:tr h="298850">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Range</a:t>
                      </a:r>
                      <a:endParaRPr sz="1300"/>
                    </a:p>
                  </a:txBody>
                  <a:tcPr marT="91425" marB="91425" marR="91425" marL="91425"/>
                </a:tc>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 </a:t>
                      </a:r>
                      <a:r>
                        <a:rPr lang="en" sz="1500">
                          <a:latin typeface="Proxima Nova"/>
                          <a:ea typeface="Proxima Nova"/>
                          <a:cs typeface="Proxima Nova"/>
                          <a:sym typeface="Proxima Nova"/>
                        </a:rPr>
                        <a:t>3 to 7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5.43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Weighted Mean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5.38 Days</a:t>
                      </a:r>
                      <a:endParaRPr sz="1300"/>
                    </a:p>
                  </a:txBody>
                  <a:tcPr marT="91425" marB="91425" marR="91425" marL="91425"/>
                </a:tc>
              </a:tr>
              <a:tr h="31707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Median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5 Days</a:t>
                      </a:r>
                      <a:endParaRPr sz="1300"/>
                    </a:p>
                  </a:txBody>
                  <a:tcPr marT="91425" marB="91425" marR="91425" marL="91425"/>
                </a:tc>
              </a:tr>
              <a:tr h="437225">
                <a:tc>
                  <a:txBody>
                    <a:bodyPr/>
                    <a:lstStyle/>
                    <a:p>
                      <a:pPr indent="0" lvl="0" marL="0" rtl="0" algn="l">
                        <a:lnSpc>
                          <a:spcPct val="100000"/>
                        </a:lnSpc>
                        <a:spcBef>
                          <a:spcPts val="0"/>
                        </a:spcBef>
                        <a:spcAft>
                          <a:spcPts val="0"/>
                        </a:spcAft>
                        <a:buNone/>
                      </a:pPr>
                      <a:r>
                        <a:rPr lang="en">
                          <a:latin typeface="Proxima Nova"/>
                          <a:ea typeface="Proxima Nova"/>
                          <a:cs typeface="Proxima Nova"/>
                          <a:sym typeface="Proxima Nova"/>
                        </a:rPr>
                        <a:t>Standard Deviation</a:t>
                      </a:r>
                      <a:endParaRPr sz="1300"/>
                    </a:p>
                  </a:txBody>
                  <a:tcPr marT="91425" marB="91425" marR="91425" marL="91425"/>
                </a:tc>
                <a:tc>
                  <a:txBody>
                    <a:bodyPr/>
                    <a:lstStyle/>
                    <a:p>
                      <a:pPr indent="0" lvl="0" marL="0" rtl="0" algn="l">
                        <a:lnSpc>
                          <a:spcPct val="100000"/>
                        </a:lnSpc>
                        <a:spcBef>
                          <a:spcPts val="0"/>
                        </a:spcBef>
                        <a:spcAft>
                          <a:spcPts val="0"/>
                        </a:spcAft>
                        <a:buNone/>
                      </a:pPr>
                      <a:r>
                        <a:rPr lang="en" sz="1500">
                          <a:latin typeface="Proxima Nova"/>
                          <a:ea typeface="Proxima Nova"/>
                          <a:cs typeface="Proxima Nova"/>
                          <a:sym typeface="Proxima Nova"/>
                        </a:rPr>
                        <a:t>2.12</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266475" y="105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9" name="Google Shape;119;p21"/>
          <p:cNvPicPr preferRelativeResize="0"/>
          <p:nvPr/>
        </p:nvPicPr>
        <p:blipFill rotWithShape="1">
          <a:blip r:embed="rId3">
            <a:alphaModFix/>
          </a:blip>
          <a:srcRect b="7784" l="7404" r="7684" t="9138"/>
          <a:stretch/>
        </p:blipFill>
        <p:spPr>
          <a:xfrm>
            <a:off x="317350" y="844225"/>
            <a:ext cx="3850857" cy="3820900"/>
          </a:xfrm>
          <a:prstGeom prst="rect">
            <a:avLst/>
          </a:prstGeom>
          <a:noFill/>
          <a:ln>
            <a:noFill/>
          </a:ln>
        </p:spPr>
      </p:pic>
      <p:pic>
        <p:nvPicPr>
          <p:cNvPr id="120" name="Google Shape;120;p21"/>
          <p:cNvPicPr preferRelativeResize="0"/>
          <p:nvPr/>
        </p:nvPicPr>
        <p:blipFill rotWithShape="1">
          <a:blip r:embed="rId4">
            <a:alphaModFix/>
          </a:blip>
          <a:srcRect b="5797" l="8973" r="7162" t="6897"/>
          <a:stretch/>
        </p:blipFill>
        <p:spPr>
          <a:xfrm>
            <a:off x="4431325" y="813900"/>
            <a:ext cx="4507548" cy="3820900"/>
          </a:xfrm>
          <a:prstGeom prst="rect">
            <a:avLst/>
          </a:prstGeom>
          <a:noFill/>
          <a:ln>
            <a:noFill/>
          </a:ln>
        </p:spPr>
      </p:pic>
      <p:sp>
        <p:nvSpPr>
          <p:cNvPr id="121" name="Google Shape;121;p21"/>
          <p:cNvSpPr txBox="1"/>
          <p:nvPr/>
        </p:nvSpPr>
        <p:spPr>
          <a:xfrm>
            <a:off x="778725" y="463480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Proxima Nova"/>
                <a:ea typeface="Proxima Nova"/>
                <a:cs typeface="Proxima Nova"/>
                <a:sym typeface="Proxima Nova"/>
              </a:rPr>
              <a:t>Suggested Incubation Period (Days)</a:t>
            </a:r>
            <a:endParaRPr sz="1100">
              <a:latin typeface="Proxima Nova"/>
              <a:ea typeface="Proxima Nova"/>
              <a:cs typeface="Proxima Nova"/>
              <a:sym typeface="Proxima Nova"/>
            </a:endParaRPr>
          </a:p>
        </p:txBody>
      </p:sp>
      <p:sp>
        <p:nvSpPr>
          <p:cNvPr id="122" name="Google Shape;122;p21"/>
          <p:cNvSpPr txBox="1"/>
          <p:nvPr/>
        </p:nvSpPr>
        <p:spPr>
          <a:xfrm>
            <a:off x="5400725" y="4556975"/>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Proxima Nova"/>
                <a:ea typeface="Proxima Nova"/>
                <a:cs typeface="Proxima Nova"/>
                <a:sym typeface="Proxima Nova"/>
              </a:rPr>
              <a:t>Suggested Contagious</a:t>
            </a:r>
            <a:r>
              <a:rPr lang="en" sz="1100">
                <a:latin typeface="Proxima Nova"/>
                <a:ea typeface="Proxima Nova"/>
                <a:cs typeface="Proxima Nova"/>
                <a:sym typeface="Proxima Nova"/>
              </a:rPr>
              <a:t> Period (Days)</a:t>
            </a:r>
            <a:endParaRPr sz="1100">
              <a:latin typeface="Proxima Nova"/>
              <a:ea typeface="Proxima Nova"/>
              <a:cs typeface="Proxima Nova"/>
              <a:sym typeface="Proxima Nova"/>
            </a:endParaRPr>
          </a:p>
        </p:txBody>
      </p:sp>
      <p:sp>
        <p:nvSpPr>
          <p:cNvPr id="123" name="Google Shape;123;p21"/>
          <p:cNvSpPr txBox="1"/>
          <p:nvPr/>
        </p:nvSpPr>
        <p:spPr>
          <a:xfrm rot="-5400000">
            <a:off x="-609450" y="2433800"/>
            <a:ext cx="17757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Number of Papers</a:t>
            </a:r>
            <a:endParaRPr sz="1000">
              <a:latin typeface="Proxima Nova"/>
              <a:ea typeface="Proxima Nova"/>
              <a:cs typeface="Proxima Nova"/>
              <a:sym typeface="Proxima Nova"/>
            </a:endParaRPr>
          </a:p>
        </p:txBody>
      </p:sp>
      <p:sp>
        <p:nvSpPr>
          <p:cNvPr id="124" name="Google Shape;124;p21"/>
          <p:cNvSpPr txBox="1"/>
          <p:nvPr/>
        </p:nvSpPr>
        <p:spPr>
          <a:xfrm rot="-5400000">
            <a:off x="3474950" y="2433750"/>
            <a:ext cx="1775700" cy="2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Proxima Nova"/>
                <a:ea typeface="Proxima Nova"/>
                <a:cs typeface="Proxima Nova"/>
                <a:sym typeface="Proxima Nova"/>
              </a:rPr>
              <a:t>Number of Papers</a:t>
            </a:r>
            <a:endParaRPr sz="1000">
              <a:latin typeface="Proxima Nova"/>
              <a:ea typeface="Proxima Nova"/>
              <a:cs typeface="Proxima Nova"/>
              <a:sym typeface="Proxima Nova"/>
            </a:endParaRPr>
          </a:p>
        </p:txBody>
      </p:sp>
      <p:sp>
        <p:nvSpPr>
          <p:cNvPr id="125" name="Google Shape;125;p21"/>
          <p:cNvSpPr txBox="1"/>
          <p:nvPr/>
        </p:nvSpPr>
        <p:spPr>
          <a:xfrm>
            <a:off x="867450" y="598825"/>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Proxima Nova"/>
                <a:ea typeface="Proxima Nova"/>
                <a:cs typeface="Proxima Nova"/>
                <a:sym typeface="Proxima Nova"/>
              </a:rPr>
              <a:t>Incubation Period </a:t>
            </a:r>
            <a:endParaRPr b="1" sz="1100">
              <a:latin typeface="Proxima Nova"/>
              <a:ea typeface="Proxima Nova"/>
              <a:cs typeface="Proxima Nova"/>
              <a:sym typeface="Proxima Nova"/>
            </a:endParaRPr>
          </a:p>
        </p:txBody>
      </p:sp>
      <p:sp>
        <p:nvSpPr>
          <p:cNvPr id="126" name="Google Shape;126;p21"/>
          <p:cNvSpPr txBox="1"/>
          <p:nvPr/>
        </p:nvSpPr>
        <p:spPr>
          <a:xfrm>
            <a:off x="5236525" y="629050"/>
            <a:ext cx="2814900" cy="33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latin typeface="Proxima Nova"/>
                <a:ea typeface="Proxima Nova"/>
                <a:cs typeface="Proxima Nova"/>
                <a:sym typeface="Proxima Nova"/>
              </a:rPr>
              <a:t>Contagious Period</a:t>
            </a:r>
            <a:endParaRPr b="1" sz="1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