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6" r:id="rId11"/>
    <p:sldId id="267" r:id="rId12"/>
    <p:sldId id="268" r:id="rId13"/>
    <p:sldId id="273" r:id="rId14"/>
    <p:sldId id="270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26/11/2020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r>
              <a:rPr lang="en-GB" altLang="en-US" sz="4000" b="1" dirty="0" smtClean="0"/>
              <a:t>Introduction to Object Oriented, Event Driven and Procedure Oriented Programming</a:t>
            </a:r>
            <a:endParaRPr lang="en-GB" sz="4000" b="1" dirty="0"/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Encapsulation involves packing </a:t>
            </a:r>
            <a:r>
              <a:rPr lang="en-US" dirty="0"/>
              <a:t>together the data that describes the object together with the instructions </a:t>
            </a:r>
            <a:r>
              <a:rPr lang="en-US" dirty="0" smtClean="0"/>
              <a:t>that outline </a:t>
            </a:r>
            <a:r>
              <a:rPr lang="en-US" dirty="0"/>
              <a:t>data manipulation (methods) (</a:t>
            </a:r>
            <a:r>
              <a:rPr lang="en-US" dirty="0" err="1"/>
              <a:t>Farell</a:t>
            </a:r>
            <a:r>
              <a:rPr lang="en-US" dirty="0"/>
              <a:t>, 2011).</a:t>
            </a:r>
          </a:p>
        </p:txBody>
      </p:sp>
    </p:spTree>
    <p:extLst>
      <p:ext uri="{BB962C8B-B14F-4D97-AF65-F5344CB8AC3E}">
        <p14:creationId xmlns:p14="http://schemas.microsoft.com/office/powerpoint/2010/main" val="12079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</a:t>
            </a:r>
            <a:r>
              <a:rPr lang="en-US" dirty="0"/>
              <a:t>denotes the </a:t>
            </a:r>
            <a:r>
              <a:rPr lang="en-US" dirty="0" smtClean="0"/>
              <a:t>grouping together </a:t>
            </a:r>
            <a:r>
              <a:rPr lang="en-US" dirty="0"/>
              <a:t>of classes in a hierarchical manner according to their similarity in functions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Inheritance </a:t>
            </a:r>
            <a:r>
              <a:rPr lang="en-US" dirty="0"/>
              <a:t>means that an existing object </a:t>
            </a:r>
            <a:r>
              <a:rPr lang="en-US" dirty="0" smtClean="0"/>
              <a:t>offers </a:t>
            </a:r>
            <a:r>
              <a:rPr lang="en-US" dirty="0"/>
              <a:t>a foundation for other objects that </a:t>
            </a:r>
            <a:r>
              <a:rPr lang="en-US" dirty="0" smtClean="0"/>
              <a:t>share the </a:t>
            </a:r>
            <a:r>
              <a:rPr lang="en-US" dirty="0"/>
              <a:t>same characteristics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28390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Polymorphism </a:t>
            </a:r>
            <a:r>
              <a:rPr lang="en-US" dirty="0"/>
              <a:t>is </a:t>
            </a:r>
            <a:r>
              <a:rPr lang="en-US" dirty="0" smtClean="0"/>
              <a:t>whereby different </a:t>
            </a:r>
            <a:r>
              <a:rPr lang="en-US" dirty="0"/>
              <a:t>results </a:t>
            </a:r>
            <a:r>
              <a:rPr lang="en-US" dirty="0" smtClean="0"/>
              <a:t>are produced </a:t>
            </a:r>
            <a:r>
              <a:rPr lang="en-US" dirty="0"/>
              <a:t>in program execution depending on the type of object that is sent to </a:t>
            </a:r>
            <a:r>
              <a:rPr lang="en-US" dirty="0" smtClean="0"/>
              <a:t>the function(Method) </a:t>
            </a:r>
            <a:r>
              <a:rPr lang="en-US" dirty="0"/>
              <a:t>(</a:t>
            </a:r>
            <a:r>
              <a:rPr lang="en-US" dirty="0" err="1"/>
              <a:t>Purdum</a:t>
            </a:r>
            <a:r>
              <a:rPr lang="en-US" dirty="0"/>
              <a:t>, 2013).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denotes the setting up of a line of interaction for </a:t>
            </a:r>
            <a:r>
              <a:rPr lang="en-US" dirty="0" smtClean="0"/>
              <a:t>different types </a:t>
            </a:r>
            <a:r>
              <a:rPr lang="en-US" dirty="0"/>
              <a:t>of entities (objects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25" y="1412875"/>
            <a:ext cx="6432550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Differences between POP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6965"/>
              </p:ext>
            </p:extLst>
          </p:nvPr>
        </p:nvGraphicFramePr>
        <p:xfrm>
          <a:off x="239349" y="1120947"/>
          <a:ext cx="11713300" cy="545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6650"/>
                <a:gridCol w="5856650"/>
              </a:tblGrid>
              <a:tr h="324725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Procedure Oriented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Object Oriented</a:t>
                      </a:r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procedural programming, program is divided into small parts called functions.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object oriented programming, program is divided into small parts called objects.</a:t>
                      </a:r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Procedural programming follows top down approach.	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Object oriented programming follows bottom up approach.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no access </a:t>
                      </a:r>
                      <a:r>
                        <a:rPr lang="en-US" sz="1600" dirty="0" err="1" smtClean="0"/>
                        <a:t>specifier</a:t>
                      </a:r>
                      <a:r>
                        <a:rPr lang="en-US" sz="1600" dirty="0" smtClean="0"/>
                        <a:t> in procedural programming.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oriented programming have access </a:t>
                      </a:r>
                      <a:r>
                        <a:rPr lang="en-US" sz="1600" dirty="0" err="1" smtClean="0"/>
                        <a:t>specifiers</a:t>
                      </a:r>
                      <a:r>
                        <a:rPr lang="en-US" sz="1600" dirty="0" smtClean="0"/>
                        <a:t> like private, public, protected etc.</a:t>
                      </a:r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Adding new data and function is not easy.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Adding new data and function is easy.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117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Procedural programming does not have any proper way for hiding data so it is less secure.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Object oriented programming provides data hiding so it is more secure.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procedural programming, overloading is not possible.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Overloading is possible in object oriented programming.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117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procedural programming, function is more important than data.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 object oriented programming, data is more important than function.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68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Examples: C, FORTRAN, Pascal, Basic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Examples: C++, Java, Python, C# etc.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Similarities and comparison of EDP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EDP shares some features </a:t>
            </a:r>
            <a:r>
              <a:rPr lang="en-US" dirty="0" smtClean="0"/>
              <a:t>with OOP </a:t>
            </a:r>
            <a:r>
              <a:rPr lang="en-US" dirty="0"/>
              <a:t>that include the use of variables, procedures, classes and objects. </a:t>
            </a:r>
            <a:endParaRPr lang="en-US" dirty="0" smtClean="0"/>
          </a:p>
          <a:p>
            <a:pPr algn="just"/>
            <a:r>
              <a:rPr lang="en-US" dirty="0"/>
              <a:t>One feature common in EDP is the presence of a main loop within the code. The </a:t>
            </a:r>
            <a:r>
              <a:rPr lang="en-US" dirty="0" smtClean="0"/>
              <a:t>main loop </a:t>
            </a:r>
            <a:r>
              <a:rPr lang="en-US" dirty="0"/>
              <a:t>constantly runs during program execution and </a:t>
            </a:r>
            <a:r>
              <a:rPr lang="en-US" dirty="0" smtClean="0"/>
              <a:t>identifies </a:t>
            </a:r>
            <a:r>
              <a:rPr lang="en-US" dirty="0"/>
              <a:t>the appropriate events </a:t>
            </a:r>
            <a:r>
              <a:rPr lang="en-US" dirty="0" smtClean="0"/>
              <a:t>after which </a:t>
            </a:r>
            <a:r>
              <a:rPr lang="en-US" dirty="0"/>
              <a:t>a function activates depending on the event.</a:t>
            </a:r>
          </a:p>
          <a:p>
            <a:pPr algn="just"/>
            <a:r>
              <a:rPr lang="en-US" dirty="0"/>
              <a:t>The second and </a:t>
            </a:r>
            <a:r>
              <a:rPr lang="en-US" dirty="0" smtClean="0"/>
              <a:t>final </a:t>
            </a:r>
            <a:r>
              <a:rPr lang="en-US" dirty="0"/>
              <a:t>feature is an event handler. An event handler is a subroutine </a:t>
            </a:r>
            <a:r>
              <a:rPr lang="en-US" dirty="0" smtClean="0"/>
              <a:t>that listens </a:t>
            </a:r>
            <a:r>
              <a:rPr lang="en-US" dirty="0"/>
              <a:t>to </a:t>
            </a:r>
            <a:r>
              <a:rPr lang="en-US" dirty="0" smtClean="0"/>
              <a:t>specific </a:t>
            </a:r>
            <a:r>
              <a:rPr lang="en-US" dirty="0"/>
              <a:t>events and activates a function as </a:t>
            </a:r>
            <a:r>
              <a:rPr lang="en-US" dirty="0" smtClean="0"/>
              <a:t>specified </a:t>
            </a:r>
            <a:r>
              <a:rPr lang="en-US" dirty="0"/>
              <a:t>by classes and objects </a:t>
            </a:r>
            <a:r>
              <a:rPr lang="en-US" dirty="0" smtClean="0"/>
              <a:t>within the </a:t>
            </a:r>
            <a:r>
              <a:rPr lang="en-US" dirty="0"/>
              <a:t>program (</a:t>
            </a:r>
            <a:r>
              <a:rPr lang="en-US" dirty="0" err="1"/>
              <a:t>Schach</a:t>
            </a:r>
            <a:r>
              <a:rPr lang="en-US" dirty="0"/>
              <a:t>, 2006).</a:t>
            </a:r>
          </a:p>
        </p:txBody>
      </p:sp>
    </p:spTree>
    <p:extLst>
      <p:ext uri="{BB962C8B-B14F-4D97-AF65-F5344CB8AC3E}">
        <p14:creationId xmlns:p14="http://schemas.microsoft.com/office/powerpoint/2010/main" val="30168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Farell</a:t>
            </a:r>
            <a:r>
              <a:rPr lang="en-US" dirty="0"/>
              <a:t>, J. (2011). An Object-Oriented Approach to Programming Logic and Design (4 ed.).Boston, MA: Cengage Learning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Nørmark</a:t>
            </a:r>
            <a:r>
              <a:rPr lang="en-US" dirty="0"/>
              <a:t>, K. (2011). Overview of the four main programming paradigms. </a:t>
            </a:r>
            <a:r>
              <a:rPr lang="en-US" dirty="0" err="1"/>
              <a:t>Aalborg,Denmark</a:t>
            </a:r>
            <a:r>
              <a:rPr lang="en-US" dirty="0"/>
              <a:t>: Aalborg University Press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Purdum</a:t>
            </a:r>
            <a:r>
              <a:rPr lang="en-US" dirty="0"/>
              <a:t>, J. (2013). Beginning Object-Oriented Programming with C#. New York, NY: </a:t>
            </a:r>
            <a:r>
              <a:rPr lang="en-US" dirty="0" err="1"/>
              <a:t>JohnWiley</a:t>
            </a:r>
            <a:r>
              <a:rPr lang="en-US" dirty="0"/>
              <a:t> and Sons.</a:t>
            </a:r>
          </a:p>
          <a:p>
            <a:r>
              <a:rPr lang="en-US" dirty="0" err="1"/>
              <a:t>Schach</a:t>
            </a:r>
            <a:r>
              <a:rPr lang="en-US" dirty="0"/>
              <a:t>, S. (2006). Object-Oriented and Classical Software Engineering (7 ed.). New </a:t>
            </a:r>
            <a:r>
              <a:rPr lang="en-US" dirty="0" err="1"/>
              <a:t>York,NY</a:t>
            </a:r>
            <a:r>
              <a:rPr lang="en-US" dirty="0"/>
              <a:t>: McGraw-Hill Education</a:t>
            </a:r>
            <a:r>
              <a:rPr lang="en-US" dirty="0" smtClean="0"/>
              <a:t>.</a:t>
            </a:r>
          </a:p>
          <a:p>
            <a:r>
              <a:rPr lang="en-US" dirty="0"/>
              <a:t>https://www.geeksforgeeks.org/differences-between-procedural-and-object-oriented-programming/#:~:text=Procedural%20programming%20is%20based%20on,Java%2C%20Python%2C%20C%23%20etc.</a:t>
            </a:r>
          </a:p>
        </p:txBody>
      </p:sp>
    </p:spTree>
    <p:extLst>
      <p:ext uri="{BB962C8B-B14F-4D97-AF65-F5344CB8AC3E}">
        <p14:creationId xmlns:p14="http://schemas.microsoft.com/office/powerpoint/2010/main" val="20970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Comparison  </a:t>
            </a:r>
            <a:r>
              <a:rPr lang="en-US" dirty="0"/>
              <a:t>of  procedure-oriented,  event-driven,  and  object-oriented  programming paradigms, </a:t>
            </a:r>
            <a:r>
              <a:rPr lang="en-US" dirty="0" smtClean="0"/>
              <a:t>Fundamental </a:t>
            </a:r>
            <a:r>
              <a:rPr lang="en-US" dirty="0"/>
              <a:t>of object-oriented design. Features of object-oriented programming.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Procedural programming involves following a predetermined path that describes the </a:t>
            </a:r>
            <a:r>
              <a:rPr lang="en-US" dirty="0" smtClean="0"/>
              <a:t>task that </a:t>
            </a:r>
            <a:r>
              <a:rPr lang="en-US" dirty="0"/>
              <a:t>a program should accomplish and the procedures to complete this task. </a:t>
            </a:r>
            <a:endParaRPr lang="en-US" dirty="0" smtClean="0"/>
          </a:p>
          <a:p>
            <a:pPr algn="just"/>
            <a:r>
              <a:rPr lang="en-US" dirty="0" smtClean="0"/>
              <a:t>This paradigm </a:t>
            </a:r>
            <a:r>
              <a:rPr lang="en-US" dirty="0"/>
              <a:t>operates by instructing the computer </a:t>
            </a:r>
            <a:r>
              <a:rPr lang="en-US" dirty="0" smtClean="0"/>
              <a:t>on what </a:t>
            </a:r>
            <a:r>
              <a:rPr lang="en-US" dirty="0"/>
              <a:t>to do as well as how to go </a:t>
            </a:r>
            <a:r>
              <a:rPr lang="en-US" dirty="0" smtClean="0"/>
              <a:t>about accomplishing </a:t>
            </a:r>
            <a:r>
              <a:rPr lang="en-US" dirty="0"/>
              <a:t>the </a:t>
            </a:r>
            <a:r>
              <a:rPr lang="en-US" dirty="0" smtClean="0"/>
              <a:t>specific </a:t>
            </a:r>
            <a:r>
              <a:rPr lang="en-US" dirty="0"/>
              <a:t>task (</a:t>
            </a:r>
            <a:r>
              <a:rPr lang="en-US" dirty="0" err="1"/>
              <a:t>Nørmark</a:t>
            </a:r>
            <a:r>
              <a:rPr lang="en-US" dirty="0"/>
              <a:t>, 2011).</a:t>
            </a:r>
          </a:p>
        </p:txBody>
      </p:sp>
    </p:spTree>
    <p:extLst>
      <p:ext uri="{BB962C8B-B14F-4D97-AF65-F5344CB8AC3E}">
        <p14:creationId xmlns:p14="http://schemas.microsoft.com/office/powerpoint/2010/main" val="26016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Procedure-oriented </a:t>
            </a:r>
            <a:r>
              <a:rPr lang="en-US" dirty="0" smtClean="0"/>
              <a:t>Programming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72" y="1059475"/>
            <a:ext cx="8871572" cy="54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Event-Driven </a:t>
            </a:r>
            <a:r>
              <a:rPr lang="en-US" dirty="0"/>
              <a:t>Programming is a paradigm that depends on either external or </a:t>
            </a:r>
            <a:r>
              <a:rPr lang="en-US" dirty="0" smtClean="0"/>
              <a:t>internal events </a:t>
            </a:r>
            <a:r>
              <a:rPr lang="en-US" dirty="0"/>
              <a:t>in order to determine the program </a:t>
            </a:r>
            <a:r>
              <a:rPr lang="en-US" dirty="0" smtClean="0"/>
              <a:t>flow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EDP on the other hand is a paradigm in which the program flow is partially dependent on user interaction.</a:t>
            </a:r>
          </a:p>
          <a:p>
            <a:pPr algn="just"/>
            <a:r>
              <a:rPr lang="en-US" dirty="0" smtClean="0"/>
              <a:t>External </a:t>
            </a:r>
            <a:r>
              <a:rPr lang="en-US" dirty="0"/>
              <a:t>events include the click of </a:t>
            </a:r>
            <a:r>
              <a:rPr lang="en-US" dirty="0" smtClean="0"/>
              <a:t>a mouse </a:t>
            </a:r>
            <a:r>
              <a:rPr lang="en-US" dirty="0"/>
              <a:t>or the hitting of a keyboard key (</a:t>
            </a:r>
            <a:r>
              <a:rPr lang="en-US" dirty="0" err="1"/>
              <a:t>Nørmark</a:t>
            </a:r>
            <a:r>
              <a:rPr lang="en-US" dirty="0"/>
              <a:t>, 2011). </a:t>
            </a:r>
            <a:endParaRPr lang="en-US" dirty="0" smtClean="0"/>
          </a:p>
          <a:p>
            <a:pPr algn="just"/>
            <a:r>
              <a:rPr lang="en-US" dirty="0" smtClean="0"/>
              <a:t>EDP </a:t>
            </a:r>
            <a:r>
              <a:rPr lang="en-US" dirty="0"/>
              <a:t>has two other distinctive features, a main loop and an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8844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programming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RaisesEvent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Event </a:t>
            </a:r>
            <a:r>
              <a:rPr lang="en-US" dirty="0" err="1"/>
              <a:t>SomethingHappened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Dim </a:t>
            </a:r>
            <a:r>
              <a:rPr lang="en-US" dirty="0" err="1"/>
              <a:t>WithEvents</a:t>
            </a:r>
            <a:r>
              <a:rPr lang="en-US" dirty="0"/>
              <a:t> </a:t>
            </a:r>
            <a:r>
              <a:rPr lang="en-US" dirty="0" err="1"/>
              <a:t>happenObj</a:t>
            </a:r>
            <a:r>
              <a:rPr lang="en-US" dirty="0"/>
              <a:t> As New </a:t>
            </a:r>
            <a:r>
              <a:rPr lang="en-US" dirty="0" err="1" smtClean="0"/>
              <a:t>RaisesEvent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Sub </a:t>
            </a:r>
            <a:r>
              <a:rPr lang="en-US" dirty="0" err="1"/>
              <a:t>ProcessHappen</a:t>
            </a:r>
            <a:r>
              <a:rPr lang="en-US" dirty="0"/>
              <a:t>() Handles </a:t>
            </a:r>
            <a:r>
              <a:rPr lang="en-US" dirty="0" err="1"/>
              <a:t>happenObj.SomethingHappened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' Insert code to handle </a:t>
            </a:r>
            <a:r>
              <a:rPr lang="en-US" dirty="0" err="1"/>
              <a:t>somethingHappened</a:t>
            </a:r>
            <a:r>
              <a:rPr lang="en-US" dirty="0"/>
              <a:t> event.</a:t>
            </a:r>
          </a:p>
          <a:p>
            <a:pPr marL="0" indent="0">
              <a:buNone/>
            </a:pPr>
            <a:r>
              <a:rPr lang="en-US" dirty="0"/>
              <a:t>    End </a:t>
            </a:r>
            <a:r>
              <a:rPr lang="en-US" dirty="0" smtClean="0"/>
              <a:t>Sub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Class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Driven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Imports </a:t>
            </a:r>
            <a:r>
              <a:rPr lang="en-US" dirty="0" err="1" smtClean="0"/>
              <a:t>System.Windows.Forms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STAThread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Public Shared Sub Main()</a:t>
            </a:r>
          </a:p>
          <a:p>
            <a:pPr marL="0" indent="0">
              <a:buNone/>
            </a:pPr>
            <a:r>
              <a:rPr lang="en-US" dirty="0"/>
              <a:t>        Dim f As New Form()</a:t>
            </a:r>
          </a:p>
          <a:p>
            <a:pPr marL="0" indent="0">
              <a:buNone/>
            </a:pPr>
            <a:r>
              <a:rPr lang="en-US" dirty="0"/>
              <a:t>        Dim b As New Button()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b.Text</a:t>
            </a:r>
            <a:r>
              <a:rPr lang="en-US" dirty="0"/>
              <a:t> = "Click me!"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AddHandler</a:t>
            </a:r>
            <a:r>
              <a:rPr lang="en-US" dirty="0"/>
              <a:t> </a:t>
            </a:r>
            <a:r>
              <a:rPr lang="en-US" dirty="0" err="1"/>
              <a:t>b.Click</a:t>
            </a:r>
            <a:r>
              <a:rPr lang="en-US" dirty="0"/>
              <a:t>, </a:t>
            </a:r>
            <a:r>
              <a:rPr lang="en-US" dirty="0" err="1"/>
              <a:t>AddressOf</a:t>
            </a:r>
            <a:r>
              <a:rPr lang="en-US" dirty="0"/>
              <a:t> </a:t>
            </a:r>
            <a:r>
              <a:rPr lang="en-US" dirty="0" err="1"/>
              <a:t>ClickHandler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f.Controls.Add</a:t>
            </a:r>
            <a:r>
              <a:rPr lang="en-US" dirty="0"/>
              <a:t>(b)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Application.Run</a:t>
            </a:r>
            <a:r>
              <a:rPr lang="en-US" dirty="0"/>
              <a:t>(f)</a:t>
            </a:r>
          </a:p>
          <a:p>
            <a:pPr marL="0" indent="0">
              <a:buNone/>
            </a:pPr>
            <a:r>
              <a:rPr lang="en-US" dirty="0"/>
              <a:t>    End Sub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Private Shared Sub </a:t>
            </a:r>
            <a:r>
              <a:rPr lang="en-US" dirty="0" err="1"/>
              <a:t>ClickHandler</a:t>
            </a:r>
            <a:r>
              <a:rPr lang="en-US" dirty="0"/>
              <a:t>(sender As Object, e As </a:t>
            </a:r>
            <a:r>
              <a:rPr lang="en-US" dirty="0" err="1"/>
              <a:t>EventArgs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Dim b As Button = </a:t>
            </a:r>
            <a:r>
              <a:rPr lang="en-US" dirty="0" err="1"/>
              <a:t>DirectCast</a:t>
            </a:r>
            <a:r>
              <a:rPr lang="en-US" dirty="0"/>
              <a:t>(sender, Button)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b.Text</a:t>
            </a:r>
            <a:r>
              <a:rPr lang="en-US" dirty="0"/>
              <a:t> = "Clicked"</a:t>
            </a:r>
          </a:p>
          <a:p>
            <a:pPr marL="0" indent="0">
              <a:buNone/>
            </a:pPr>
            <a:r>
              <a:rPr lang="en-US" dirty="0"/>
              <a:t>    End Sub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End Class</a:t>
            </a:r>
          </a:p>
        </p:txBody>
      </p:sp>
    </p:spTree>
    <p:extLst>
      <p:ext uri="{BB962C8B-B14F-4D97-AF65-F5344CB8AC3E}">
        <p14:creationId xmlns:p14="http://schemas.microsoft.com/office/powerpoint/2010/main" val="300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Object-oriented </a:t>
            </a:r>
            <a:r>
              <a:rPr lang="en-US" dirty="0"/>
              <a:t>programming is </a:t>
            </a:r>
            <a:r>
              <a:rPr lang="en-US" dirty="0" smtClean="0"/>
              <a:t>a paradigm </a:t>
            </a:r>
            <a:r>
              <a:rPr lang="en-US" dirty="0"/>
              <a:t>that utilizes data structures referred </a:t>
            </a:r>
            <a:r>
              <a:rPr lang="en-US" dirty="0" smtClean="0"/>
              <a:t>to as </a:t>
            </a:r>
            <a:r>
              <a:rPr lang="en-US" dirty="0"/>
              <a:t>objects that interact with each other </a:t>
            </a:r>
            <a:r>
              <a:rPr lang="en-US" dirty="0" smtClean="0"/>
              <a:t>to accomplish </a:t>
            </a:r>
            <a:r>
              <a:rPr lang="en-US" dirty="0"/>
              <a:t>a given task. </a:t>
            </a:r>
            <a:endParaRPr lang="en-US" dirty="0" smtClean="0"/>
          </a:p>
          <a:p>
            <a:pPr algn="just"/>
            <a:r>
              <a:rPr lang="en-GB" dirty="0" smtClean="0"/>
              <a:t>Four key concepts/features are important in OOP:</a:t>
            </a:r>
          </a:p>
          <a:p>
            <a:pPr marL="742950" indent="-742950">
              <a:buAutoNum type="arabicPeriod"/>
            </a:pPr>
            <a:r>
              <a:rPr lang="en-GB" dirty="0" smtClean="0"/>
              <a:t>O</a:t>
            </a:r>
            <a:r>
              <a:rPr lang="en-US" dirty="0" err="1" smtClean="0"/>
              <a:t>bjects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Classes</a:t>
            </a:r>
          </a:p>
          <a:p>
            <a:pPr marL="742950" indent="-742950">
              <a:buAutoNum type="arabicPeriod"/>
            </a:pPr>
            <a:r>
              <a:rPr lang="en-US" dirty="0" smtClean="0"/>
              <a:t>Encapsulation</a:t>
            </a:r>
          </a:p>
          <a:p>
            <a:pPr marL="742950" indent="-742950">
              <a:buAutoNum type="arabicPeriod"/>
            </a:pPr>
            <a:r>
              <a:rPr lang="en-US" dirty="0" smtClean="0"/>
              <a:t>Inheritance</a:t>
            </a:r>
          </a:p>
          <a:p>
            <a:pPr marL="742950" indent="-742950">
              <a:buAutoNum type="arabicPeriod"/>
            </a:pPr>
            <a:r>
              <a:rPr lang="en-GB" dirty="0" smtClean="0"/>
              <a:t>Polymorphism</a:t>
            </a:r>
            <a:endParaRPr lang="en-US" dirty="0" smtClean="0"/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 smtClean="0"/>
          </a:p>
          <a:p>
            <a:pPr marL="742950" indent="-7429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1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>
                <a:solidFill>
                  <a:prstClr val="black"/>
                </a:solidFill>
              </a:rPr>
              <a:t>O</a:t>
            </a:r>
            <a:r>
              <a:rPr lang="en-US" sz="5400" dirty="0" err="1">
                <a:solidFill>
                  <a:prstClr val="black"/>
                </a:solidFill>
              </a:rPr>
              <a:t>bjects</a:t>
            </a:r>
            <a:r>
              <a:rPr lang="en-US" sz="5400" dirty="0">
                <a:solidFill>
                  <a:prstClr val="black"/>
                </a:solidFill>
              </a:rPr>
              <a:t> and </a:t>
            </a:r>
            <a:r>
              <a:rPr lang="en-US" sz="5400" dirty="0" smtClean="0">
                <a:solidFill>
                  <a:prstClr val="black"/>
                </a:solidFill>
              </a:rPr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An </a:t>
            </a:r>
            <a:r>
              <a:rPr lang="en-US" dirty="0"/>
              <a:t>object is a unit of </a:t>
            </a:r>
            <a:r>
              <a:rPr lang="en-US" dirty="0" smtClean="0"/>
              <a:t>information that </a:t>
            </a:r>
            <a:r>
              <a:rPr lang="en-US" dirty="0"/>
              <a:t>contains procedures referred to as methods, as well as data </a:t>
            </a:r>
            <a:r>
              <a:rPr lang="en-US" dirty="0" smtClean="0"/>
              <a:t>fields </a:t>
            </a:r>
            <a:r>
              <a:rPr lang="en-US" dirty="0"/>
              <a:t>referred </a:t>
            </a:r>
            <a:r>
              <a:rPr lang="en-US" dirty="0" smtClean="0"/>
              <a:t>as attributes </a:t>
            </a:r>
            <a:r>
              <a:rPr lang="en-US" dirty="0"/>
              <a:t>(</a:t>
            </a:r>
            <a:r>
              <a:rPr lang="en-US" dirty="0" err="1"/>
              <a:t>Schach</a:t>
            </a:r>
            <a:r>
              <a:rPr lang="en-US" dirty="0"/>
              <a:t>, 2006</a:t>
            </a:r>
            <a:r>
              <a:rPr lang="en-US" dirty="0" smtClean="0"/>
              <a:t>).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Classes </a:t>
            </a:r>
            <a:r>
              <a:rPr lang="en-US" dirty="0" smtClean="0"/>
              <a:t>denote </a:t>
            </a:r>
            <a:r>
              <a:rPr lang="en-US" dirty="0"/>
              <a:t>the methods and properties of an object. </a:t>
            </a:r>
            <a:r>
              <a:rPr lang="en-US" dirty="0" smtClean="0"/>
              <a:t>The data fields </a:t>
            </a:r>
            <a:r>
              <a:rPr lang="en-US" dirty="0"/>
              <a:t>(attributes) hold the properties of an object, while the methods of an object </a:t>
            </a:r>
            <a:r>
              <a:rPr lang="en-US" dirty="0" smtClean="0"/>
              <a:t>are the </a:t>
            </a:r>
            <a:r>
              <a:rPr lang="en-US" dirty="0"/>
              <a:t>procedures that force the object to carry out a </a:t>
            </a:r>
            <a:r>
              <a:rPr lang="en-US" dirty="0" smtClean="0"/>
              <a:t>specific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pPr marL="742950" lvl="0" indent="-742950" algn="just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925</Words>
  <Application>Microsoft Office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1)</vt:lpstr>
      <vt:lpstr>Procedure-oriented Programming</vt:lpstr>
      <vt:lpstr>Procedure-oriented Programming Example</vt:lpstr>
      <vt:lpstr>Event-Driven Programming</vt:lpstr>
      <vt:lpstr>Event Driven programming example</vt:lpstr>
      <vt:lpstr>Event Driven programming example</vt:lpstr>
      <vt:lpstr>Object-oriented programming</vt:lpstr>
      <vt:lpstr>Objects and Classes</vt:lpstr>
      <vt:lpstr>Encapsulation</vt:lpstr>
      <vt:lpstr>Inheritance</vt:lpstr>
      <vt:lpstr>Polymorphism</vt:lpstr>
      <vt:lpstr>Object Oriented Programming Example</vt:lpstr>
      <vt:lpstr>Differences between POP and OOP</vt:lpstr>
      <vt:lpstr>Similarities and comparison of EDP and OOP</vt:lpstr>
      <vt:lpstr>References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47</cp:revision>
  <dcterms:created xsi:type="dcterms:W3CDTF">2016-01-08T18:18:57Z</dcterms:created>
  <dcterms:modified xsi:type="dcterms:W3CDTF">2020-11-26T12:38:26Z</dcterms:modified>
</cp:coreProperties>
</file>