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257" r:id="rId3"/>
    <p:sldId id="267" r:id="rId4"/>
    <p:sldId id="274" r:id="rId5"/>
    <p:sldId id="268" r:id="rId6"/>
    <p:sldId id="270" r:id="rId7"/>
    <p:sldId id="271" r:id="rId8"/>
    <p:sldId id="269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28" autoAdjust="0"/>
    <p:restoredTop sz="94660"/>
  </p:normalViewPr>
  <p:slideViewPr>
    <p:cSldViewPr snapToGrid="0">
      <p:cViewPr varScale="1">
        <p:scale>
          <a:sx n="52" d="100"/>
          <a:sy n="52" d="100"/>
        </p:scale>
        <p:origin x="9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F522D-87FC-4E2C-8B00-DFE130EECCBB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DA9EA-CE8D-4E81-B78E-D68EFC2545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968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F1E30C-5DF2-43D3-B54B-648540F4F7B0}" type="slidenum">
              <a:rPr lang="en-GB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GB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39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urs\Desktop\flash\c.u.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-169" b="15477"/>
          <a:stretch>
            <a:fillRect/>
          </a:stretch>
        </p:blipFill>
        <p:spPr bwMode="auto">
          <a:xfrm>
            <a:off x="2" y="-54768"/>
            <a:ext cx="12278750" cy="6912768"/>
          </a:xfrm>
          <a:prstGeom prst="rect">
            <a:avLst/>
          </a:prstGeom>
          <a:noFill/>
        </p:spPr>
      </p:pic>
      <p:pic>
        <p:nvPicPr>
          <p:cNvPr id="5" name="Picture 2" descr="C:\Users\Ours\Desktop\my stuffs\1 NTFS_000\LostFiles2\INSPIRATION\PROJECTS\MIND PROJECTS\cu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56" y="569913"/>
            <a:ext cx="74275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9000369" y="0"/>
            <a:ext cx="32313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799" smtClean="0">
                <a:solidFill>
                  <a:prstClr val="black"/>
                </a:solidFill>
              </a:rPr>
              <a:t>www.covenantuniversity.edu.ng</a:t>
            </a:r>
            <a:endParaRPr lang="en-GB" altLang="en-US" sz="1799" smtClean="0">
              <a:solidFill>
                <a:prstClr val="black"/>
              </a:solidFill>
            </a:endParaRPr>
          </a:p>
        </p:txBody>
      </p:sp>
      <p:pic>
        <p:nvPicPr>
          <p:cNvPr id="7" name="Picture 2" descr="C:\Users\Ours\Desktop\Picture3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263" y="569914"/>
            <a:ext cx="4607312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633113" y="1074739"/>
            <a:ext cx="32186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662C5B"/>
                </a:solidFill>
              </a:rPr>
              <a:t>Raising a new Generation of Leaders</a:t>
            </a:r>
            <a:endParaRPr lang="en-GB" altLang="en-US" sz="1600" smtClean="0">
              <a:solidFill>
                <a:srgbClr val="662C5B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5" y="1844829"/>
            <a:ext cx="10363676" cy="2448271"/>
          </a:xfrm>
          <a:solidFill>
            <a:srgbClr val="660033">
              <a:alpha val="61961"/>
            </a:srgbClr>
          </a:solidFill>
        </p:spPr>
        <p:txBody>
          <a:bodyPr>
            <a:noAutofit/>
          </a:bodyPr>
          <a:lstStyle>
            <a:lvl1pPr>
              <a:defRPr sz="5398" b="0">
                <a:solidFill>
                  <a:schemeClr val="bg1"/>
                </a:solidFill>
                <a:latin typeface="Rockwell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509120"/>
            <a:ext cx="8535352" cy="1752600"/>
          </a:xfrm>
          <a:solidFill>
            <a:srgbClr val="FFFFFF">
              <a:alpha val="74118"/>
            </a:srgbClr>
          </a:solidFill>
        </p:spPr>
        <p:txBody>
          <a:bodyPr>
            <a:normAutofit/>
          </a:bodyPr>
          <a:lstStyle>
            <a:lvl1pPr marL="0" indent="0" algn="ctr">
              <a:buNone/>
              <a:defRPr sz="3599">
                <a:solidFill>
                  <a:schemeClr val="tx1"/>
                </a:solidFill>
                <a:latin typeface="Rockwell" pitchFamily="18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515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9" y="4800600"/>
            <a:ext cx="7315200" cy="56673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9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9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EC916-7953-4B3C-A1F4-B07E68B69046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26/01/2021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9CBAF-DD9E-4CF2-8732-8FADAA741013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38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54C2C-5C05-4A4D-A7AE-E59A5862FC5A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26/01/2021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F24FA-30FD-4E4F-A8BF-1DB3DB97A31C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170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CB043-2C05-415F-9E5D-F9078B33FFDF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26/01/2021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69D71-E252-4EC3-BCFF-43900026A2FE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76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urs\Desktop\flash\c.u.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-169" b="15477"/>
          <a:stretch>
            <a:fillRect/>
          </a:stretch>
        </p:blipFill>
        <p:spPr bwMode="auto">
          <a:xfrm>
            <a:off x="2" y="-54768"/>
            <a:ext cx="12278750" cy="6912768"/>
          </a:xfrm>
          <a:prstGeom prst="rect">
            <a:avLst/>
          </a:prstGeom>
          <a:noFill/>
        </p:spPr>
      </p:pic>
      <p:pic>
        <p:nvPicPr>
          <p:cNvPr id="5" name="Picture 2" descr="C:\Users\Ours\Desktop\my stuffs\1 NTFS_000\LostFiles2\INSPIRATION\PROJECTS\MIND PROJECTS\cu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45" y="549275"/>
            <a:ext cx="121570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344263" y="1268413"/>
            <a:ext cx="397882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999" smtClean="0">
                <a:solidFill>
                  <a:srgbClr val="662C5B"/>
                </a:solidFill>
              </a:rPr>
              <a:t>Raising a new Generation of Leaders</a:t>
            </a:r>
            <a:endParaRPr lang="en-GB" altLang="en-US" sz="1999" smtClean="0">
              <a:solidFill>
                <a:srgbClr val="662C5B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9000369" y="0"/>
            <a:ext cx="32313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799" smtClean="0">
                <a:solidFill>
                  <a:prstClr val="black"/>
                </a:solidFill>
              </a:rPr>
              <a:t>www.covenantuniversity.edu.ng</a:t>
            </a:r>
            <a:endParaRPr lang="en-GB" altLang="en-US" sz="1799" smtClean="0">
              <a:solidFill>
                <a:prstClr val="black"/>
              </a:solidFill>
            </a:endParaRPr>
          </a:p>
        </p:txBody>
      </p:sp>
      <p:pic>
        <p:nvPicPr>
          <p:cNvPr id="8" name="Picture 2" descr="C:\Users\Ours\Desktop\Picture3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419" y="692151"/>
            <a:ext cx="5064393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914400" y="2204865"/>
            <a:ext cx="10363200" cy="2520280"/>
          </a:xfrm>
          <a:solidFill>
            <a:srgbClr val="CC3399">
              <a:alpha val="83137"/>
            </a:srgbClr>
          </a:solidFill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704658" y="4869160"/>
            <a:ext cx="8534400" cy="1752600"/>
          </a:xfrm>
          <a:solidFill>
            <a:srgbClr val="FFFFFF">
              <a:alpha val="63137"/>
            </a:srgbClr>
          </a:solidFill>
        </p:spPr>
        <p:txBody>
          <a:bodyPr>
            <a:normAutofit/>
          </a:bodyPr>
          <a:lstStyle>
            <a:lvl1pPr algn="ctr">
              <a:buNone/>
              <a:defRPr sz="3999">
                <a:ln>
                  <a:noFill/>
                </a:ln>
                <a:solidFill>
                  <a:srgbClr val="002060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61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urs\Desktop\flash\c.u.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41294" b="49226"/>
          <a:stretch>
            <a:fillRect/>
          </a:stretch>
        </p:blipFill>
        <p:spPr bwMode="auto">
          <a:xfrm>
            <a:off x="2" y="6309320"/>
            <a:ext cx="12278750" cy="773752"/>
          </a:xfrm>
          <a:prstGeom prst="rect">
            <a:avLst/>
          </a:prstGeom>
          <a:noFill/>
        </p:spPr>
      </p:pic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0774732" y="6337300"/>
            <a:ext cx="1045890" cy="547688"/>
          </a:xfrm>
          <a:prstGeom prst="rect">
            <a:avLst/>
          </a:prstGeom>
          <a:solidFill>
            <a:srgbClr val="F7F7F7">
              <a:alpha val="45098"/>
            </a:srgbClr>
          </a:solidFill>
        </p:spPr>
        <p:txBody>
          <a:bodyPr anchor="ctr"/>
          <a:lstStyle>
            <a:lvl1pPr>
              <a:defRPr sz="1400" b="1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defRPr>
            </a:lvl1pPr>
          </a:lstStyle>
          <a:p>
            <a:pPr algn="r">
              <a:defRPr/>
            </a:pPr>
            <a:fld id="{F579FC1C-36F4-446C-8906-E8333C2D06B8}" type="slidenum">
              <a:rPr lang="en-GB" sz="2799" smtClean="0">
                <a:solidFill>
                  <a:prstClr val="white"/>
                </a:solidFill>
              </a:rPr>
              <a:pPr algn="r">
                <a:defRPr/>
              </a:pPr>
              <a:t>‹#›</a:t>
            </a:fld>
            <a:endParaRPr lang="en-GB" sz="2799" dirty="0">
              <a:solidFill>
                <a:prstClr val="white"/>
              </a:solidFill>
            </a:endParaRPr>
          </a:p>
        </p:txBody>
      </p:sp>
      <p:pic>
        <p:nvPicPr>
          <p:cNvPr id="6" name="Picture 2" descr="C:\Users\Ours\Desktop\my stuffs\1 NTFS_000\LostFiles2\INSPIRATION\PROJECTS\MIND PROJECTS\cu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26" y="6364288"/>
            <a:ext cx="623725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Users\Ours\Desktop\Picture1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06" y="6316663"/>
            <a:ext cx="597538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723712" y="6707188"/>
            <a:ext cx="221557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prstClr val="black"/>
                </a:solidFill>
              </a:rPr>
              <a:t>www.covenantuniversity.edu.ng</a:t>
            </a:r>
            <a:endParaRPr lang="en-GB" altLang="en-US" sz="1200" smtClean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8687713" y="1341438"/>
            <a:ext cx="1799756" cy="0"/>
          </a:xfrm>
          <a:prstGeom prst="line">
            <a:avLst/>
          </a:prstGeom>
          <a:ln w="28575">
            <a:solidFill>
              <a:srgbClr val="662C5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10523973" y="1341438"/>
            <a:ext cx="71895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11279426" y="1341438"/>
            <a:ext cx="7189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38" y="153144"/>
            <a:ext cx="11711162" cy="1115616"/>
          </a:xfrm>
          <a:solidFill>
            <a:schemeClr val="bg1"/>
          </a:solidFill>
          <a:ln w="57150">
            <a:noFill/>
          </a:ln>
        </p:spPr>
        <p:txBody>
          <a:bodyPr>
            <a:normAutofit/>
          </a:bodyPr>
          <a:lstStyle>
            <a:lvl1pPr algn="l">
              <a:defRPr sz="5398" b="1">
                <a:solidFill>
                  <a:schemeClr val="tx1">
                    <a:lumMod val="95000"/>
                    <a:lumOff val="5000"/>
                  </a:schemeClr>
                </a:solidFill>
                <a:latin typeface="Rockwell Condensed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49" y="1412776"/>
            <a:ext cx="11713302" cy="482453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3999">
                <a:latin typeface="Rockwell" pitchFamily="18" charset="0"/>
              </a:defRPr>
            </a:lvl1pPr>
            <a:lvl2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§"/>
              <a:defRPr sz="3599">
                <a:solidFill>
                  <a:srgbClr val="7A0000"/>
                </a:solidFill>
                <a:latin typeface="Rockwell" pitchFamily="18" charset="0"/>
              </a:defRPr>
            </a:lvl2pPr>
            <a:lvl3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Calibri" pitchFamily="34" charset="0"/>
              <a:buChar char="‒"/>
              <a:defRPr sz="3199">
                <a:solidFill>
                  <a:schemeClr val="accent4">
                    <a:lumMod val="50000"/>
                  </a:schemeClr>
                </a:solidFill>
                <a:latin typeface="Rockwell" pitchFamily="18" charset="0"/>
              </a:defRPr>
            </a:lvl3pPr>
            <a:lvl4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defRPr sz="2799">
                <a:latin typeface="Rockwell" pitchFamily="18" charset="0"/>
              </a:defRPr>
            </a:lvl4pPr>
            <a:lvl5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2799">
                <a:latin typeface="Rockwell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4A23A-B017-4BE1-9264-AD0C85CB8B7B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26/01/2021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2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06"/>
            <a:ext cx="10363200" cy="1362075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13"/>
            <a:ext cx="10363200" cy="1500187"/>
          </a:xfrm>
        </p:spPr>
        <p:txBody>
          <a:bodyPr anchor="b"/>
          <a:lstStyle>
            <a:lvl1pPr marL="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476FD-1FC0-43E8-ABDF-0DFD97231CCB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26/01/2021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753A5-AD64-4F67-90FD-D43055752D2F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01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5D51C-1571-4888-93D6-59688DBC0375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26/01/2021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BB28B-046D-4655-9FBD-86D5B2E06509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16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4" cy="63976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4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B322C3-7EF5-4C69-8001-20C7789FF87F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26/01/2021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51797-D069-45E3-B19F-FD2948682E34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29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B59C6-A8BF-46A2-9CBA-2B8AD934F3CB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26/01/2021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1E7CD-1C89-4D0A-BB3E-C4729FF6744E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26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6EBA4-79C1-47D4-A9E8-7BE038677A43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26/01/2021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2FE67-07B1-4FCD-8EB6-8624AF9350BE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43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3050"/>
            <a:ext cx="4011084" cy="11620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6"/>
            <a:ext cx="6815667" cy="5853113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4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6CD9C-CAF7-46AE-B265-689BE2A68D0E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26/01/2021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80C53-7A8E-4EC5-BA58-F8AA5EBAF848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43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442" y="274638"/>
            <a:ext cx="1097311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442" y="1600201"/>
            <a:ext cx="109731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3DD00C3-F7D9-4F4B-B656-9D5319369CE5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26/01/2021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6103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913" y="6356351"/>
            <a:ext cx="28456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354A876-9818-4CA5-BBE2-789685B9C20B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57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5pPr>
      <a:lvl6pPr marL="457063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6pPr>
      <a:lvl7pPr marL="914126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7pPr>
      <a:lvl8pPr marL="1371189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8pPr>
      <a:lvl9pPr marL="1828251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797" indent="-342797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727" indent="-28566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ctrTitle"/>
          </p:nvPr>
        </p:nvSpPr>
        <p:spPr>
          <a:xfrm>
            <a:off x="306309" y="1372135"/>
            <a:ext cx="11885692" cy="3123387"/>
          </a:xfrm>
          <a:solidFill>
            <a:srgbClr val="660033">
              <a:alpha val="61960"/>
            </a:srgbClr>
          </a:solidFill>
        </p:spPr>
        <p:txBody>
          <a:bodyPr/>
          <a:lstStyle/>
          <a:p>
            <a:pPr eaLnBrk="1" hangingPunct="1"/>
            <a: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6598" b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CEN 414:Computer Software Engineering I</a:t>
            </a:r>
            <a:r>
              <a:rPr lang="en-US" altLang="en-US" sz="4799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4799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4799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4799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endParaRPr lang="en-US" altLang="en-US" sz="4799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8195" name="Subtitle 6"/>
          <p:cNvSpPr>
            <a:spLocks noGrp="1"/>
          </p:cNvSpPr>
          <p:nvPr>
            <p:ph type="subTitle" idx="1"/>
          </p:nvPr>
        </p:nvSpPr>
        <p:spPr>
          <a:xfrm>
            <a:off x="2820254" y="4571702"/>
            <a:ext cx="9370160" cy="1447423"/>
          </a:xfrm>
          <a:solidFill>
            <a:srgbClr val="FFFFFF">
              <a:alpha val="74117"/>
            </a:srgbClr>
          </a:solidFill>
        </p:spPr>
        <p:txBody>
          <a:bodyPr>
            <a:normAutofit/>
          </a:bodyPr>
          <a:lstStyle/>
          <a:p>
            <a:r>
              <a:rPr lang="en-US" sz="3200" dirty="0"/>
              <a:t>Fundamental of </a:t>
            </a:r>
            <a:r>
              <a:rPr lang="en-US" sz="3200" dirty="0" smtClean="0"/>
              <a:t>Object-Oriented Design</a:t>
            </a:r>
            <a:r>
              <a:rPr lang="en-US" sz="3200" dirty="0"/>
              <a:t>. </a:t>
            </a:r>
          </a:p>
          <a:p>
            <a:pPr eaLnBrk="1" hangingPunct="1"/>
            <a:r>
              <a:rPr lang="en-US" altLang="en-US" sz="3999" dirty="0" smtClean="0"/>
              <a:t>BY </a:t>
            </a:r>
            <a:r>
              <a:rPr lang="en-US" altLang="en-US" sz="3999" dirty="0"/>
              <a:t>OMORUYI O.</a:t>
            </a:r>
          </a:p>
        </p:txBody>
      </p:sp>
      <p:sp>
        <p:nvSpPr>
          <p:cNvPr id="8196" name="Subtitle 6"/>
          <p:cNvSpPr txBox="1">
            <a:spLocks/>
          </p:cNvSpPr>
          <p:nvPr/>
        </p:nvSpPr>
        <p:spPr bwMode="auto">
          <a:xfrm>
            <a:off x="153948" y="6095306"/>
            <a:ext cx="11655565" cy="609441"/>
          </a:xfrm>
          <a:prstGeom prst="rect">
            <a:avLst/>
          </a:prstGeom>
          <a:solidFill>
            <a:srgbClr val="FFFFF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en-US" sz="2399" b="1">
              <a:solidFill>
                <a:prstClr val="black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89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Lemay, L., Perkins, C. L., &amp; Morrison, M. (1999). Java in 21 Days. </a:t>
            </a:r>
            <a:r>
              <a:rPr lang="en-US" dirty="0" err="1"/>
              <a:t>Sama</a:t>
            </a:r>
            <a:r>
              <a:rPr lang="en-US" dirty="0"/>
              <a:t> Publishing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2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Topics (Module 2 Part B)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Language Basics(e.g. JAVA, C#, Python): </a:t>
            </a:r>
            <a:r>
              <a:rPr lang="en-US" dirty="0"/>
              <a:t>Standard input and output statements. Escape sequences, math class.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1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Assignment Two </a:t>
            </a:r>
            <a:r>
              <a:rPr lang="en-GB" dirty="0" err="1" smtClean="0"/>
              <a:t>Infographics</a:t>
            </a:r>
            <a:r>
              <a:rPr lang="en-GB" dirty="0" smtClean="0"/>
              <a:t>/ Statistical Presentations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19" y="1356885"/>
            <a:ext cx="3448349" cy="482441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038" y="2344463"/>
            <a:ext cx="4076865" cy="284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6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Statistics for </a:t>
            </a:r>
            <a:r>
              <a:rPr lang="en-GB" smtClean="0"/>
              <a:t>Assignment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Population forecast per state (2006-2016)</a:t>
            </a:r>
          </a:p>
          <a:p>
            <a:r>
              <a:rPr lang="en-GB" dirty="0" smtClean="0"/>
              <a:t>Labour Force per state (Q1, 2017 – Q2, 2020)</a:t>
            </a:r>
          </a:p>
          <a:p>
            <a:r>
              <a:rPr lang="en-GB" dirty="0" smtClean="0"/>
              <a:t>Unemployment (Q1, 2017 – Q2, 2020)</a:t>
            </a:r>
          </a:p>
          <a:p>
            <a:r>
              <a:rPr lang="en-GB" dirty="0" smtClean="0"/>
              <a:t>IGR per state (2015-2020)</a:t>
            </a:r>
          </a:p>
          <a:p>
            <a:r>
              <a:rPr lang="en-GB" dirty="0" smtClean="0"/>
              <a:t>FAAC per state (2015-2020)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*(</a:t>
            </a:r>
            <a:r>
              <a:rPr lang="en-GB" dirty="0"/>
              <a:t>include male/female </a:t>
            </a:r>
            <a:r>
              <a:rPr lang="en-GB" dirty="0" smtClean="0"/>
              <a:t>breakdown where given)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13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input and output </a:t>
            </a: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u="sng" dirty="0" smtClean="0"/>
              <a:t>OUTPUT</a:t>
            </a:r>
          </a:p>
          <a:p>
            <a:r>
              <a:rPr lang="en-GB" u="sng" dirty="0" smtClean="0"/>
              <a:t>Java- </a:t>
            </a:r>
            <a:r>
              <a:rPr lang="en-GB" u="sng" dirty="0"/>
              <a:t>(</a:t>
            </a:r>
            <a:r>
              <a:rPr lang="en-GB" u="sng" dirty="0" err="1"/>
              <a:t>PrintStream</a:t>
            </a:r>
            <a:r>
              <a:rPr lang="en-GB" u="sng" dirty="0"/>
              <a:t> </a:t>
            </a:r>
            <a:r>
              <a:rPr lang="en-GB" u="sng" dirty="0" smtClean="0"/>
              <a:t>class)</a:t>
            </a:r>
          </a:p>
          <a:p>
            <a:pPr marL="0" indent="0">
              <a:buNone/>
            </a:pPr>
            <a:r>
              <a:rPr lang="en-US" dirty="0" err="1"/>
              <a:t>System.out.print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 smtClean="0"/>
              <a:t>()</a:t>
            </a:r>
          </a:p>
          <a:p>
            <a:r>
              <a:rPr lang="en-GB" u="sng" dirty="0" smtClean="0"/>
              <a:t>Python</a:t>
            </a:r>
          </a:p>
          <a:p>
            <a:pPr marL="0" indent="0">
              <a:buNone/>
            </a:pPr>
            <a:r>
              <a:rPr lang="en-GB" dirty="0" smtClean="0"/>
              <a:t>print “text”- </a:t>
            </a:r>
            <a:r>
              <a:rPr lang="en-GB" dirty="0"/>
              <a:t>– </a:t>
            </a:r>
            <a:r>
              <a:rPr lang="en-GB" dirty="0" smtClean="0"/>
              <a:t>python2.x</a:t>
            </a:r>
          </a:p>
          <a:p>
            <a:pPr marL="0" indent="0">
              <a:buNone/>
            </a:pPr>
            <a:r>
              <a:rPr lang="en-GB" dirty="0"/>
              <a:t>p</a:t>
            </a:r>
            <a:r>
              <a:rPr lang="en-GB" dirty="0" smtClean="0"/>
              <a:t>rint x </a:t>
            </a:r>
            <a:r>
              <a:rPr lang="en-GB" dirty="0"/>
              <a:t>– </a:t>
            </a:r>
            <a:r>
              <a:rPr lang="en-GB" dirty="0" smtClean="0"/>
              <a:t>python2.x</a:t>
            </a:r>
          </a:p>
          <a:p>
            <a:pPr marL="0" indent="0">
              <a:buNone/>
            </a:pPr>
            <a:r>
              <a:rPr lang="en-GB" dirty="0"/>
              <a:t>p</a:t>
            </a:r>
            <a:r>
              <a:rPr lang="en-GB" dirty="0" smtClean="0"/>
              <a:t>rint() – python3.x</a:t>
            </a:r>
          </a:p>
          <a:p>
            <a:pPr marL="0" indent="0">
              <a:buNone/>
            </a:pPr>
            <a:r>
              <a:rPr lang="en-US" dirty="0" err="1"/>
              <a:t>println</a:t>
            </a:r>
            <a:r>
              <a:rPr lang="en-US" dirty="0" smtClean="0"/>
              <a:t>() </a:t>
            </a:r>
            <a:r>
              <a:rPr lang="en-GB" dirty="0"/>
              <a:t>– </a:t>
            </a:r>
            <a:r>
              <a:rPr lang="en-GB" dirty="0" smtClean="0"/>
              <a:t>python3.x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700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input and output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u="sng" dirty="0" smtClean="0"/>
              <a:t>INPUT</a:t>
            </a:r>
          </a:p>
          <a:p>
            <a:r>
              <a:rPr lang="en-GB" b="1" u="sng" dirty="0" smtClean="0"/>
              <a:t>Java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/>
              <a:t>java.util.Scanner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 create an object of Scanner</a:t>
            </a:r>
          </a:p>
          <a:p>
            <a:pPr marL="0" indent="0">
              <a:buNone/>
            </a:pPr>
            <a:r>
              <a:rPr lang="en-US" dirty="0"/>
              <a:t>Scanner input = new Scanner(System.in</a:t>
            </a:r>
            <a:r>
              <a:rPr lang="en-US" dirty="0" smtClean="0"/>
              <a:t>);</a:t>
            </a:r>
          </a:p>
          <a:p>
            <a:r>
              <a:rPr lang="en-GB" b="1" dirty="0" smtClean="0"/>
              <a:t>Python</a:t>
            </a:r>
          </a:p>
          <a:p>
            <a:pPr marL="0" indent="0">
              <a:buNone/>
            </a:pPr>
            <a:r>
              <a:rPr lang="en-GB" b="1" dirty="0" smtClean="0"/>
              <a:t>Input()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4051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Java</a:t>
            </a:r>
          </a:p>
          <a:p>
            <a:pPr marL="0" indent="0">
              <a:buNone/>
            </a:pPr>
            <a:r>
              <a:rPr lang="en-US" dirty="0"/>
              <a:t>// String input</a:t>
            </a:r>
          </a:p>
          <a:p>
            <a:pPr marL="0" indent="0">
              <a:buNone/>
            </a:pPr>
            <a:r>
              <a:rPr lang="en-US" dirty="0"/>
              <a:t>    String name = </a:t>
            </a:r>
            <a:r>
              <a:rPr lang="en-US" dirty="0" err="1"/>
              <a:t>myObj.nextLine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Numerical input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age = </a:t>
            </a:r>
            <a:r>
              <a:rPr lang="en-US" dirty="0" err="1"/>
              <a:t>myObj.nextInt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double salary = </a:t>
            </a:r>
            <a:r>
              <a:rPr lang="en-US" dirty="0" err="1"/>
              <a:t>myObj.nextDouble</a:t>
            </a:r>
            <a:r>
              <a:rPr lang="en-US" dirty="0"/>
              <a:t>();</a:t>
            </a:r>
            <a:endParaRPr lang="en-GB" dirty="0"/>
          </a:p>
          <a:p>
            <a:r>
              <a:rPr lang="en-GB" dirty="0" smtClean="0"/>
              <a:t>Python </a:t>
            </a:r>
          </a:p>
          <a:p>
            <a:r>
              <a:rPr lang="en-US" dirty="0"/>
              <a:t> n = </a:t>
            </a:r>
            <a:r>
              <a:rPr lang="en-US" dirty="0" err="1"/>
              <a:t>int</a:t>
            </a:r>
            <a:r>
              <a:rPr lang="en-US" dirty="0"/>
              <a:t>(input('Enter a number: '))</a:t>
            </a:r>
          </a:p>
        </p:txBody>
      </p:sp>
    </p:spTree>
    <p:extLst>
      <p:ext uri="{BB962C8B-B14F-4D97-AF65-F5344CB8AC3E}">
        <p14:creationId xmlns:p14="http://schemas.microsoft.com/office/powerpoint/2010/main" val="2729243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5400" dirty="0">
                <a:latin typeface="Times New Roman" panose="02020603050405020304" pitchFamily="18" charset="0"/>
              </a:rPr>
              <a:t>Character escape </a:t>
            </a:r>
            <a:r>
              <a:rPr lang="en-US" sz="5400" dirty="0" smtClean="0">
                <a:latin typeface="Times New Roman" panose="02020603050405020304" pitchFamily="18" charset="0"/>
              </a:rPr>
              <a:t>codes(Java)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\n 		Newline</a:t>
            </a:r>
            <a:endParaRPr lang="en-US" dirty="0"/>
          </a:p>
          <a:p>
            <a:r>
              <a:rPr lang="en-US" dirty="0"/>
              <a:t>\t </a:t>
            </a:r>
            <a:r>
              <a:rPr lang="en-US" dirty="0" smtClean="0"/>
              <a:t>		Tab</a:t>
            </a:r>
            <a:endParaRPr lang="en-US" dirty="0"/>
          </a:p>
          <a:p>
            <a:r>
              <a:rPr lang="en-US" dirty="0"/>
              <a:t>\b </a:t>
            </a:r>
            <a:r>
              <a:rPr lang="en-US" dirty="0" smtClean="0"/>
              <a:t>		Backspace</a:t>
            </a:r>
            <a:endParaRPr lang="en-US" dirty="0"/>
          </a:p>
          <a:p>
            <a:r>
              <a:rPr lang="en-US" dirty="0"/>
              <a:t>\r </a:t>
            </a:r>
            <a:r>
              <a:rPr lang="en-US" dirty="0" smtClean="0"/>
              <a:t>		Carriage </a:t>
            </a:r>
            <a:r>
              <a:rPr lang="en-US" dirty="0"/>
              <a:t>return</a:t>
            </a:r>
          </a:p>
          <a:p>
            <a:r>
              <a:rPr lang="en-US" dirty="0"/>
              <a:t>\f </a:t>
            </a:r>
            <a:r>
              <a:rPr lang="en-US" dirty="0" smtClean="0"/>
              <a:t>		</a:t>
            </a:r>
            <a:r>
              <a:rPr lang="en-US" dirty="0" err="1" smtClean="0"/>
              <a:t>Formfeed</a:t>
            </a:r>
            <a:endParaRPr lang="en-US" dirty="0"/>
          </a:p>
          <a:p>
            <a:r>
              <a:rPr lang="en-US" dirty="0"/>
              <a:t>\\ </a:t>
            </a:r>
            <a:r>
              <a:rPr lang="en-US" dirty="0" smtClean="0"/>
              <a:t>		Backslash</a:t>
            </a:r>
            <a:endParaRPr lang="en-US" dirty="0"/>
          </a:p>
          <a:p>
            <a:r>
              <a:rPr lang="en-US" dirty="0"/>
              <a:t>\’ </a:t>
            </a:r>
            <a:r>
              <a:rPr lang="en-US" dirty="0" smtClean="0"/>
              <a:t>		Single </a:t>
            </a:r>
            <a:r>
              <a:rPr lang="en-US" dirty="0"/>
              <a:t>quote</a:t>
            </a:r>
          </a:p>
          <a:p>
            <a:r>
              <a:rPr lang="en-US" dirty="0"/>
              <a:t>\” </a:t>
            </a:r>
            <a:r>
              <a:rPr lang="en-US" dirty="0" smtClean="0"/>
              <a:t>		Double </a:t>
            </a:r>
            <a:r>
              <a:rPr lang="en-US" dirty="0"/>
              <a:t>quote</a:t>
            </a:r>
          </a:p>
          <a:p>
            <a:r>
              <a:rPr lang="en-US" dirty="0"/>
              <a:t>\</a:t>
            </a:r>
            <a:r>
              <a:rPr lang="en-US" dirty="0" err="1"/>
              <a:t>ddd</a:t>
            </a:r>
            <a:r>
              <a:rPr lang="en-US" dirty="0"/>
              <a:t> </a:t>
            </a:r>
            <a:r>
              <a:rPr lang="en-US" dirty="0" smtClean="0"/>
              <a:t>	Octal</a:t>
            </a:r>
            <a:endParaRPr lang="en-US" dirty="0"/>
          </a:p>
          <a:p>
            <a:r>
              <a:rPr lang="en-US" dirty="0"/>
              <a:t>\</a:t>
            </a:r>
            <a:r>
              <a:rPr lang="en-US" dirty="0" err="1"/>
              <a:t>xdd</a:t>
            </a:r>
            <a:r>
              <a:rPr lang="en-US" dirty="0"/>
              <a:t> </a:t>
            </a:r>
            <a:r>
              <a:rPr lang="en-US" dirty="0" smtClean="0"/>
              <a:t>	Hexadecimal</a:t>
            </a:r>
            <a:endParaRPr lang="en-US" dirty="0"/>
          </a:p>
          <a:p>
            <a:r>
              <a:rPr lang="en-US" dirty="0"/>
              <a:t>\</a:t>
            </a:r>
            <a:r>
              <a:rPr lang="en-US" dirty="0" err="1"/>
              <a:t>udddd</a:t>
            </a:r>
            <a:r>
              <a:rPr lang="en-US" dirty="0"/>
              <a:t> </a:t>
            </a:r>
            <a:r>
              <a:rPr lang="en-US" dirty="0" smtClean="0"/>
              <a:t>	Unicode </a:t>
            </a:r>
            <a:r>
              <a:rPr lang="en-US" dirty="0"/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391345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Arithmetics</a:t>
            </a:r>
            <a:r>
              <a:rPr lang="en-GB" dirty="0" smtClean="0"/>
              <a:t>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Operator </a:t>
            </a:r>
            <a:r>
              <a:rPr lang="en-US" dirty="0" smtClean="0"/>
              <a:t>	Meaning 		Example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dirty="0" smtClean="0"/>
              <a:t>			Addition 		3 </a:t>
            </a:r>
            <a:r>
              <a:rPr lang="en-US" dirty="0"/>
              <a:t>+ 4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dirty="0" smtClean="0"/>
              <a:t>			Subtraction 	5 </a:t>
            </a:r>
            <a:r>
              <a:rPr lang="en-US" dirty="0"/>
              <a:t>– 7</a:t>
            </a:r>
          </a:p>
          <a:p>
            <a:pPr marL="0" indent="0">
              <a:buNone/>
            </a:pPr>
            <a:r>
              <a:rPr lang="en-US" dirty="0"/>
              <a:t>* </a:t>
            </a:r>
            <a:r>
              <a:rPr lang="en-US" dirty="0" smtClean="0"/>
              <a:t>			Multiplication 	5 </a:t>
            </a:r>
            <a:r>
              <a:rPr lang="en-US" dirty="0"/>
              <a:t>* 5</a:t>
            </a:r>
          </a:p>
          <a:p>
            <a:pPr marL="0" indent="0">
              <a:buNone/>
            </a:pPr>
            <a:r>
              <a:rPr lang="en-US" dirty="0" smtClean="0"/>
              <a:t>/			Division 		14 / 7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% </a:t>
            </a:r>
            <a:r>
              <a:rPr lang="en-US" dirty="0" smtClean="0"/>
              <a:t>			Modulus 		20 </a:t>
            </a:r>
            <a:r>
              <a:rPr lang="en-US" dirty="0"/>
              <a:t>% 7</a:t>
            </a:r>
          </a:p>
        </p:txBody>
      </p:sp>
    </p:spTree>
    <p:extLst>
      <p:ext uri="{BB962C8B-B14F-4D97-AF65-F5344CB8AC3E}">
        <p14:creationId xmlns:p14="http://schemas.microsoft.com/office/powerpoint/2010/main" val="232617282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3616</TotalTime>
  <Words>230</Words>
  <Application>Microsoft Office PowerPoint</Application>
  <PresentationFormat>Widescreen</PresentationFormat>
  <Paragraphs>63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ＭＳ Ｐゴシック</vt:lpstr>
      <vt:lpstr>Arial</vt:lpstr>
      <vt:lpstr>Calibri</vt:lpstr>
      <vt:lpstr>Georgia</vt:lpstr>
      <vt:lpstr>Rockwell</vt:lpstr>
      <vt:lpstr>Rockwell Condensed</vt:lpstr>
      <vt:lpstr>Times New Roman</vt:lpstr>
      <vt:lpstr>Wingdings</vt:lpstr>
      <vt:lpstr>1_Office Theme</vt:lpstr>
      <vt:lpstr>  CEN 414:Computer Software Engineering I  </vt:lpstr>
      <vt:lpstr>Topics (Module 2 Part B)</vt:lpstr>
      <vt:lpstr>Assignment Two Infographics/ Statistical Presentations</vt:lpstr>
      <vt:lpstr>Statistics for Assignment 2</vt:lpstr>
      <vt:lpstr>Standard input and output statements</vt:lpstr>
      <vt:lpstr>Standard input and output statements</vt:lpstr>
      <vt:lpstr>Examples</vt:lpstr>
      <vt:lpstr>Character escape codes(Java)</vt:lpstr>
      <vt:lpstr>Arithmetics in Java</vt:lpstr>
      <vt:lpstr>References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Ruyi</dc:creator>
  <cp:lastModifiedBy>Ruyione</cp:lastModifiedBy>
  <cp:revision>88</cp:revision>
  <dcterms:created xsi:type="dcterms:W3CDTF">2016-01-08T18:18:57Z</dcterms:created>
  <dcterms:modified xsi:type="dcterms:W3CDTF">2021-01-26T13:47:31Z</dcterms:modified>
</cp:coreProperties>
</file>