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8" autoAdjust="0"/>
    <p:restoredTop sz="94660"/>
  </p:normalViewPr>
  <p:slideViewPr>
    <p:cSldViewPr snapToGrid="0">
      <p:cViewPr varScale="1">
        <p:scale>
          <a:sx n="31" d="100"/>
          <a:sy n="31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01/12/2020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Fundamental of </a:t>
            </a:r>
            <a:r>
              <a:rPr lang="en-US" sz="3200" dirty="0" smtClean="0"/>
              <a:t>Object-Oriented Design</a:t>
            </a:r>
            <a:r>
              <a:rPr lang="en-US" sz="3200" dirty="0"/>
              <a:t>. 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registers of the Java virtual machine are just like the registers inside </a:t>
            </a:r>
            <a:r>
              <a:rPr lang="en-US" dirty="0" smtClean="0"/>
              <a:t>a microprocessor. The </a:t>
            </a:r>
            <a:r>
              <a:rPr lang="en-US" dirty="0"/>
              <a:t>following are the Java registers:</a:t>
            </a:r>
          </a:p>
          <a:p>
            <a:r>
              <a:rPr lang="en-US" dirty="0" smtClean="0"/>
              <a:t>pc - </a:t>
            </a:r>
            <a:r>
              <a:rPr lang="en-US" dirty="0"/>
              <a:t>the program counter, which indicates what bytecode is being executed</a:t>
            </a:r>
          </a:p>
          <a:p>
            <a:r>
              <a:rPr lang="en-US" dirty="0" err="1" smtClean="0"/>
              <a:t>Optop</a:t>
            </a:r>
            <a:r>
              <a:rPr lang="en-US" dirty="0" smtClean="0"/>
              <a:t> - </a:t>
            </a:r>
            <a:r>
              <a:rPr lang="en-US" dirty="0"/>
              <a:t>a pointer to the top of the operand stack, which is used to evaluate all </a:t>
            </a:r>
            <a:r>
              <a:rPr lang="en-US" dirty="0" smtClean="0"/>
              <a:t>arithmetic expressions.</a:t>
            </a:r>
            <a:endParaRPr lang="en-US" dirty="0"/>
          </a:p>
          <a:p>
            <a:r>
              <a:rPr lang="en-US" dirty="0" smtClean="0"/>
              <a:t>frame - </a:t>
            </a:r>
            <a:r>
              <a:rPr lang="en-US" dirty="0"/>
              <a:t>a pointer to the execution environment of the current method, which </a:t>
            </a:r>
            <a:r>
              <a:rPr lang="en-US" dirty="0" smtClean="0"/>
              <a:t>includes an </a:t>
            </a:r>
            <a:r>
              <a:rPr lang="en-US" dirty="0"/>
              <a:t>activation record for this method call and any associated debugging </a:t>
            </a:r>
            <a:r>
              <a:rPr lang="en-US" dirty="0" smtClean="0"/>
              <a:t>information.</a:t>
            </a:r>
            <a:endParaRPr lang="en-US" dirty="0"/>
          </a:p>
          <a:p>
            <a:r>
              <a:rPr lang="en-US" dirty="0" err="1" smtClean="0"/>
              <a:t>Vars</a:t>
            </a:r>
            <a:r>
              <a:rPr lang="en-US" dirty="0" smtClean="0"/>
              <a:t> - </a:t>
            </a:r>
            <a:r>
              <a:rPr lang="en-US" dirty="0"/>
              <a:t>a pointer to the first local variable of the currently executing </a:t>
            </a:r>
            <a:r>
              <a:rPr lang="en-US" dirty="0" smtClean="0"/>
              <a:t>method.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virtual machine defines these registers to be 32 bits wide.</a:t>
            </a:r>
          </a:p>
        </p:txBody>
      </p:sp>
    </p:spTree>
    <p:extLst>
      <p:ext uri="{BB962C8B-B14F-4D97-AF65-F5344CB8AC3E}">
        <p14:creationId xmlns:p14="http://schemas.microsoft.com/office/powerpoint/2010/main" val="178431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Java virtual machine is stack-based. A Java stack frame </a:t>
            </a:r>
            <a:r>
              <a:rPr lang="en-US" dirty="0" smtClean="0"/>
              <a:t>holds </a:t>
            </a:r>
            <a:r>
              <a:rPr lang="en-US" dirty="0"/>
              <a:t>the state for a single method call. Frames </a:t>
            </a:r>
            <a:r>
              <a:rPr lang="en-US" dirty="0" smtClean="0"/>
              <a:t>for nested </a:t>
            </a:r>
            <a:r>
              <a:rPr lang="en-US" dirty="0"/>
              <a:t>method calls are stacked on top of this frame.</a:t>
            </a:r>
          </a:p>
          <a:p>
            <a:pPr algn="just"/>
            <a:r>
              <a:rPr lang="en-US" dirty="0"/>
              <a:t>The stack is used to supply parameters to bytecodes and methods, and </a:t>
            </a:r>
            <a:r>
              <a:rPr lang="en-US" dirty="0" smtClean="0"/>
              <a:t>to receive </a:t>
            </a:r>
            <a:r>
              <a:rPr lang="en-US" dirty="0"/>
              <a:t>results back from them.</a:t>
            </a:r>
          </a:p>
        </p:txBody>
      </p:sp>
    </p:spTree>
    <p:extLst>
      <p:ext uri="{BB962C8B-B14F-4D97-AF65-F5344CB8AC3E}">
        <p14:creationId xmlns:p14="http://schemas.microsoft.com/office/powerpoint/2010/main" val="36149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Each stack frame contains three (possibly empty) sets of data: the </a:t>
            </a:r>
            <a:r>
              <a:rPr lang="en-US" b="1" dirty="0"/>
              <a:t>local variables </a:t>
            </a:r>
            <a:r>
              <a:rPr lang="en-US" dirty="0"/>
              <a:t>for the </a:t>
            </a:r>
            <a:r>
              <a:rPr lang="en-US" dirty="0" smtClean="0"/>
              <a:t>method call</a:t>
            </a:r>
            <a:r>
              <a:rPr lang="en-US" dirty="0"/>
              <a:t>, its </a:t>
            </a:r>
            <a:r>
              <a:rPr lang="en-US" b="1" dirty="0"/>
              <a:t>execution environment</a:t>
            </a:r>
            <a:r>
              <a:rPr lang="en-US" dirty="0"/>
              <a:t>, and its </a:t>
            </a:r>
            <a:r>
              <a:rPr lang="en-US" b="1" dirty="0"/>
              <a:t>operand stack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smtClean="0"/>
              <a:t>Local </a:t>
            </a:r>
            <a:r>
              <a:rPr lang="en-US" b="1" dirty="0"/>
              <a:t>variables </a:t>
            </a:r>
            <a:r>
              <a:rPr lang="en-US" dirty="0"/>
              <a:t>are stored in an array of 32-bit slots, indexed by the register vars.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execution environment </a:t>
            </a:r>
            <a:r>
              <a:rPr lang="en-US" dirty="0" smtClean="0"/>
              <a:t>in a stack frame helps to maintain the stack itself. It contains a pointer to the previous stack frame, a pointer to the local variables of the method call, and pointers to the stack’s current “base” and “top.”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operand stack </a:t>
            </a:r>
            <a:r>
              <a:rPr lang="en-US" dirty="0" smtClean="0"/>
              <a:t>is a 32-bit first-in-first-out (FIFO) stack used to store the parameters and return values of most bytecode instructions. For example, the </a:t>
            </a:r>
            <a:r>
              <a:rPr lang="en-US" dirty="0" err="1" smtClean="0"/>
              <a:t>iadd</a:t>
            </a:r>
            <a:r>
              <a:rPr lang="en-US" dirty="0" smtClean="0"/>
              <a:t> bytecode expects two integers to be stored on the top of the stack. It pops them, adds them together, and pushes the resulting sum back onto the stack.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6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heap is that part of memory from which newly created instances (objects) are allocated.</a:t>
            </a:r>
          </a:p>
          <a:p>
            <a:pPr algn="just"/>
            <a:r>
              <a:rPr lang="en-US" dirty="0"/>
              <a:t>In Java, the heap is often assigned a large, fixed size when the Java run-time system is </a:t>
            </a:r>
            <a:r>
              <a:rPr lang="en-US" dirty="0" smtClean="0"/>
              <a:t>started, but </a:t>
            </a:r>
            <a:r>
              <a:rPr lang="en-US" dirty="0"/>
              <a:t>on systems that support virtual memory, it can grow as needed, in a nearly </a:t>
            </a:r>
            <a:r>
              <a:rPr lang="en-US" dirty="0" smtClean="0"/>
              <a:t>unbounded fashion.</a:t>
            </a:r>
          </a:p>
          <a:p>
            <a:r>
              <a:rPr lang="en-US" dirty="0"/>
              <a:t>Because objects are automatically garbage-collected in Java, programmers do not have </a:t>
            </a:r>
            <a:r>
              <a:rPr lang="en-US" dirty="0" smtClean="0"/>
              <a:t>to (and</a:t>
            </a:r>
            <a:r>
              <a:rPr lang="en-US" dirty="0"/>
              <a:t>, in fact, </a:t>
            </a:r>
            <a:r>
              <a:rPr lang="en-US" i="1" dirty="0"/>
              <a:t>cannot</a:t>
            </a:r>
            <a:r>
              <a:rPr lang="en-US" dirty="0"/>
              <a:t>) manually free the memory allocated to an object when they are </a:t>
            </a:r>
            <a:r>
              <a:rPr lang="en-US" dirty="0" smtClean="0"/>
              <a:t>finished using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115711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Area for Storing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method area stores the Java bytecodes that </a:t>
            </a:r>
            <a:r>
              <a:rPr lang="en-US" dirty="0" smtClean="0"/>
              <a:t>implement almost </a:t>
            </a:r>
            <a:r>
              <a:rPr lang="en-US" dirty="0"/>
              <a:t>every method in the Java system.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method area also stores the symbol tables </a:t>
            </a:r>
            <a:r>
              <a:rPr lang="en-US" dirty="0" smtClean="0"/>
              <a:t>needed for </a:t>
            </a:r>
            <a:r>
              <a:rPr lang="en-US" dirty="0"/>
              <a:t>dynamic linking, and any other additional information debuggers or development </a:t>
            </a:r>
            <a:r>
              <a:rPr lang="en-US" dirty="0" smtClean="0"/>
              <a:t>environments which </a:t>
            </a:r>
            <a:r>
              <a:rPr lang="en-US" dirty="0"/>
              <a:t>might want to associate with each method’s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64856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bytecode interpreter examines each </a:t>
            </a:r>
            <a:r>
              <a:rPr lang="en-US" dirty="0" err="1"/>
              <a:t>opcode</a:t>
            </a:r>
            <a:r>
              <a:rPr lang="en-US" dirty="0"/>
              <a:t> byte (bytecode) in a method’s bytecode </a:t>
            </a:r>
            <a:r>
              <a:rPr lang="en-US" dirty="0" smtClean="0"/>
              <a:t>stream, in </a:t>
            </a:r>
            <a:r>
              <a:rPr lang="en-US" dirty="0"/>
              <a:t>turn, and executes a unique action for that bytecode.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might consume further bytes </a:t>
            </a:r>
            <a:r>
              <a:rPr lang="en-US" dirty="0" smtClean="0"/>
              <a:t>for the </a:t>
            </a:r>
            <a:r>
              <a:rPr lang="en-US" dirty="0"/>
              <a:t>operands of the bytecode and might affect which bytecode will be examined next. </a:t>
            </a:r>
            <a:endParaRPr lang="en-US" dirty="0" smtClean="0"/>
          </a:p>
          <a:p>
            <a:pPr algn="just"/>
            <a:r>
              <a:rPr lang="en-US" dirty="0" smtClean="0"/>
              <a:t>It operates like </a:t>
            </a:r>
            <a:r>
              <a:rPr lang="en-US" dirty="0"/>
              <a:t>the </a:t>
            </a:r>
            <a:r>
              <a:rPr lang="en-US" dirty="0" smtClean="0"/>
              <a:t>Microprocessor </a:t>
            </a:r>
            <a:r>
              <a:rPr lang="en-US" dirty="0"/>
              <a:t>in a computer, which examines memory for instructions to carry out </a:t>
            </a:r>
            <a:r>
              <a:rPr lang="en-US" dirty="0" smtClean="0"/>
              <a:t>in exactly </a:t>
            </a:r>
            <a:r>
              <a:rPr lang="en-US" dirty="0"/>
              <a:t>the same manner.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software CPU of the Java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71124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2)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Language Specific Features </a:t>
            </a:r>
            <a:r>
              <a:rPr lang="en-US" dirty="0"/>
              <a:t>(e.g. JAVA, C#, Python</a:t>
            </a:r>
            <a:r>
              <a:rPr lang="en-US" dirty="0" smtClean="0"/>
              <a:t>): Runtime Environment &amp; VM, Compilers</a:t>
            </a:r>
            <a:r>
              <a:rPr lang="en-US" dirty="0"/>
              <a:t>, Interpreters, etc. </a:t>
            </a:r>
          </a:p>
          <a:p>
            <a:pPr algn="just"/>
            <a:r>
              <a:rPr lang="en-US" dirty="0" smtClean="0"/>
              <a:t>Numerical </a:t>
            </a:r>
            <a:r>
              <a:rPr lang="en-US" dirty="0"/>
              <a:t>data, variable, constants, and arithmetic expressions. </a:t>
            </a:r>
            <a:endParaRPr lang="en-US" dirty="0" smtClean="0"/>
          </a:p>
          <a:p>
            <a:pPr algn="just"/>
            <a:r>
              <a:rPr lang="en-US" dirty="0" smtClean="0"/>
              <a:t>Language Basics(e.g. JAVA, C#, Python): </a:t>
            </a:r>
            <a:r>
              <a:rPr lang="en-US" dirty="0"/>
              <a:t>Standard input and output statements. Escape sequences, math class.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Assignment Two </a:t>
            </a:r>
            <a:r>
              <a:rPr lang="en-GB" dirty="0" err="1" smtClean="0"/>
              <a:t>Infographics</a:t>
            </a:r>
            <a:r>
              <a:rPr lang="en-GB" dirty="0" smtClean="0"/>
              <a:t>/ Statistical 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21" y="1584071"/>
            <a:ext cx="3448349" cy="48244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38" y="2344463"/>
            <a:ext cx="4076865" cy="28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Java (Origins, </a:t>
            </a:r>
            <a:r>
              <a:rPr lang="en-US" dirty="0" smtClean="0"/>
              <a:t>Runtime </a:t>
            </a:r>
            <a:r>
              <a:rPr lang="en-US" dirty="0"/>
              <a:t>Environment &amp; </a:t>
            </a:r>
            <a:r>
              <a:rPr lang="en-US" dirty="0" smtClean="0"/>
              <a:t>VM)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Java language was developed at Sun Microsystems in 1991 as part of a research project </a:t>
            </a:r>
            <a:r>
              <a:rPr lang="en-US" dirty="0" smtClean="0"/>
              <a:t>to develop </a:t>
            </a:r>
            <a:r>
              <a:rPr lang="en-US" dirty="0"/>
              <a:t>software for consumer electronics devices—television sets, VCRs, toasters, and </a:t>
            </a:r>
            <a:r>
              <a:rPr lang="en-US" dirty="0" smtClean="0"/>
              <a:t>the other </a:t>
            </a:r>
            <a:r>
              <a:rPr lang="en-US" dirty="0"/>
              <a:t>sorts of machines you can buy at </a:t>
            </a:r>
            <a:r>
              <a:rPr lang="en-US" dirty="0" smtClean="0"/>
              <a:t>any store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Java’s </a:t>
            </a:r>
            <a:r>
              <a:rPr lang="en-US" dirty="0"/>
              <a:t>goals at that time were </a:t>
            </a:r>
            <a:r>
              <a:rPr lang="en-US" dirty="0" smtClean="0"/>
              <a:t>to be </a:t>
            </a:r>
            <a:r>
              <a:rPr lang="en-US" dirty="0"/>
              <a:t>small, fast, efficient, and easily portable to a wide range of hardware devices.</a:t>
            </a:r>
          </a:p>
        </p:txBody>
      </p:sp>
    </p:spTree>
    <p:extLst>
      <p:ext uri="{BB962C8B-B14F-4D97-AF65-F5344CB8AC3E}">
        <p14:creationId xmlns:p14="http://schemas.microsoft.com/office/powerpoint/2010/main" val="4424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Java (</a:t>
            </a:r>
            <a:r>
              <a:rPr lang="fr-FR" dirty="0" err="1"/>
              <a:t>Origins</a:t>
            </a:r>
            <a:r>
              <a:rPr lang="fr-FR" dirty="0"/>
              <a:t>,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VM)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Platform independence is one of the most significant advantages that Java has over </a:t>
            </a:r>
            <a:r>
              <a:rPr lang="en-US" dirty="0" smtClean="0"/>
              <a:t>other programming </a:t>
            </a:r>
            <a:r>
              <a:rPr lang="en-US" dirty="0"/>
              <a:t>languages, particularly for systems that need to work on many different platforms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Normally, when you compile a program written in C or in most other languages, the </a:t>
            </a:r>
            <a:r>
              <a:rPr lang="en-US" dirty="0" smtClean="0"/>
              <a:t>compiler translates </a:t>
            </a:r>
            <a:r>
              <a:rPr lang="en-US" dirty="0"/>
              <a:t>your program into machine codes or processor instructions. Those instructions </a:t>
            </a:r>
            <a:r>
              <a:rPr lang="en-US" dirty="0" smtClean="0"/>
              <a:t>are specific </a:t>
            </a:r>
            <a:r>
              <a:rPr lang="en-US" dirty="0"/>
              <a:t>to the processor your computer is running</a:t>
            </a:r>
            <a:r>
              <a:rPr lang="en-US" dirty="0" smtClean="0"/>
              <a:t>—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you compile your </a:t>
            </a:r>
            <a:r>
              <a:rPr lang="en-US" dirty="0" smtClean="0"/>
              <a:t>code on </a:t>
            </a:r>
            <a:r>
              <a:rPr lang="en-US" dirty="0"/>
              <a:t>a Pentium system, the resulting program will run only on other Pentium systems. If you </a:t>
            </a:r>
            <a:r>
              <a:rPr lang="en-US" dirty="0" smtClean="0"/>
              <a:t>want to </a:t>
            </a:r>
            <a:r>
              <a:rPr lang="en-US" dirty="0"/>
              <a:t>use the same program on another system, you have to go back to your original source, get </a:t>
            </a:r>
            <a:r>
              <a:rPr lang="en-US" dirty="0" smtClean="0"/>
              <a:t>a compiler </a:t>
            </a:r>
            <a:r>
              <a:rPr lang="en-US" dirty="0"/>
              <a:t>for that system, and recompile your code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6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Java (</a:t>
            </a:r>
            <a:r>
              <a:rPr lang="fr-FR" dirty="0" err="1"/>
              <a:t>Origins</a:t>
            </a:r>
            <a:r>
              <a:rPr lang="fr-FR" dirty="0"/>
              <a:t>,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VM)</a:t>
            </a:r>
            <a:br>
              <a:rPr lang="fr-F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85" y="1830577"/>
            <a:ext cx="4010485" cy="2794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19" y="1651406"/>
            <a:ext cx="4315079" cy="40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Java (</a:t>
            </a:r>
            <a:r>
              <a:rPr lang="fr-FR" dirty="0" err="1"/>
              <a:t>Origins</a:t>
            </a:r>
            <a:r>
              <a:rPr lang="fr-FR" dirty="0"/>
              <a:t>,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Things are different when you write code in Java. The Java development environment has two parts: a Java compiler and a Java interpreter. The Java compiler takes your Java program and instead of generating machine codes from your source files, it generates bytecodes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Having your </a:t>
            </a:r>
            <a:r>
              <a:rPr lang="en-US" dirty="0"/>
              <a:t>Java programs in bytecode form means that instead of being specific to any one system, </a:t>
            </a:r>
            <a:r>
              <a:rPr lang="en-US" dirty="0" smtClean="0"/>
              <a:t>your programs </a:t>
            </a:r>
            <a:r>
              <a:rPr lang="en-US" dirty="0"/>
              <a:t>can be run on any platform and any operating or window system as long as the </a:t>
            </a:r>
            <a:r>
              <a:rPr lang="en-US" dirty="0" smtClean="0"/>
              <a:t>Java interpreter </a:t>
            </a:r>
            <a:r>
              <a:rPr lang="en-US" dirty="0"/>
              <a:t>is available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disadvantage of using bytecodes is in execution speed. Because system-specific </a:t>
            </a:r>
            <a:r>
              <a:rPr lang="en-US" dirty="0" smtClean="0"/>
              <a:t>programs run </a:t>
            </a:r>
            <a:r>
              <a:rPr lang="en-US" dirty="0"/>
              <a:t>directly on the hardware for which they are compiled, they run significantly faster than </a:t>
            </a:r>
            <a:r>
              <a:rPr lang="en-US" dirty="0" smtClean="0"/>
              <a:t>Java bytecodes</a:t>
            </a:r>
            <a:r>
              <a:rPr lang="en-US" dirty="0"/>
              <a:t>, which must be processed by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17702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virtual </a:t>
            </a:r>
            <a:r>
              <a:rPr lang="en-US" dirty="0" smtClean="0"/>
              <a:t>machine/run-time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The Java virtual machine can be deconstructed into five fundamental pieces:</a:t>
            </a:r>
          </a:p>
          <a:p>
            <a:pPr algn="just"/>
            <a:r>
              <a:rPr lang="en-US" dirty="0"/>
              <a:t>A bytecode instruction set</a:t>
            </a:r>
          </a:p>
          <a:p>
            <a:pPr algn="just"/>
            <a:r>
              <a:rPr lang="en-US" dirty="0"/>
              <a:t>A set of registers</a:t>
            </a:r>
          </a:p>
          <a:p>
            <a:pPr algn="just"/>
            <a:r>
              <a:rPr lang="en-US" dirty="0"/>
              <a:t>A stack</a:t>
            </a:r>
          </a:p>
          <a:p>
            <a:pPr algn="just"/>
            <a:r>
              <a:rPr lang="en-US" dirty="0"/>
              <a:t>A garbage-collected heap</a:t>
            </a:r>
          </a:p>
          <a:p>
            <a:pPr algn="just"/>
            <a:r>
              <a:rPr lang="en-US" dirty="0"/>
              <a:t>An area for storing </a:t>
            </a:r>
            <a:r>
              <a:rPr lang="en-US" dirty="0" smtClean="0"/>
              <a:t>methods</a:t>
            </a:r>
          </a:p>
          <a:p>
            <a:pPr marL="0" indent="0" algn="just">
              <a:buNone/>
            </a:pPr>
            <a:r>
              <a:rPr lang="en-US" dirty="0"/>
              <a:t>These </a:t>
            </a:r>
            <a:r>
              <a:rPr lang="en-US" dirty="0" smtClean="0"/>
              <a:t>five pieces might </a:t>
            </a:r>
            <a:r>
              <a:rPr lang="en-US" dirty="0"/>
              <a:t>be implemented by using an interpreter, a native binary code compiler, or even </a:t>
            </a:r>
            <a:r>
              <a:rPr lang="en-US" dirty="0" smtClean="0"/>
              <a:t>a hardware </a:t>
            </a:r>
            <a:r>
              <a:rPr lang="en-US" dirty="0"/>
              <a:t>chip—but all these logical, abstract components of the virtual machine must </a:t>
            </a:r>
            <a:r>
              <a:rPr lang="en-US" dirty="0" smtClean="0"/>
              <a:t>be supplied </a:t>
            </a:r>
            <a:r>
              <a:rPr lang="en-US" dirty="0"/>
              <a:t>in </a:t>
            </a:r>
            <a:r>
              <a:rPr lang="en-US" i="1" dirty="0"/>
              <a:t>some </a:t>
            </a:r>
            <a:r>
              <a:rPr lang="en-US" dirty="0"/>
              <a:t>form in every Java system.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The virtual machine, and its supporting code, is often referred to as the run-time </a:t>
            </a:r>
            <a:r>
              <a:rPr lang="en-US" dirty="0" smtClean="0"/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</a:t>
            </a:r>
            <a:r>
              <a:rPr lang="en-GB" dirty="0" err="1" smtClean="0"/>
              <a:t>Bytecode</a:t>
            </a:r>
            <a:r>
              <a:rPr lang="en-GB" dirty="0" smtClean="0"/>
              <a:t> </a:t>
            </a:r>
            <a:r>
              <a:rPr lang="en-GB" dirty="0"/>
              <a:t>instruction set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Java virtual machine instruction set is optimized to be small and </a:t>
            </a:r>
            <a:r>
              <a:rPr lang="en-US" dirty="0" smtClean="0"/>
              <a:t>compact. </a:t>
            </a:r>
            <a:r>
              <a:rPr lang="en-US" dirty="0"/>
              <a:t>As mentioned, Java source code is “compiled” into bytecodes and stored in a .class file</a:t>
            </a:r>
            <a:r>
              <a:rPr lang="en-US" dirty="0" smtClean="0"/>
              <a:t>. The compiler that performs the conversion is known as the </a:t>
            </a:r>
            <a:r>
              <a:rPr lang="en-US" dirty="0" err="1" smtClean="0"/>
              <a:t>javac</a:t>
            </a:r>
            <a:r>
              <a:rPr lang="en-US" dirty="0" smtClean="0"/>
              <a:t> tool.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javac</a:t>
            </a:r>
            <a:r>
              <a:rPr lang="en-US" dirty="0" smtClean="0"/>
              <a:t> tool </a:t>
            </a:r>
            <a:r>
              <a:rPr lang="en-US" dirty="0"/>
              <a:t>translates source code into bytecodes, a lower-level format that cannot be </a:t>
            </a:r>
            <a:r>
              <a:rPr lang="en-US" dirty="0" smtClean="0"/>
              <a:t>run directly</a:t>
            </a:r>
            <a:r>
              <a:rPr lang="en-US" dirty="0"/>
              <a:t>, but must be further interpreted by each computer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bytecode instruction consists of a one-byte </a:t>
            </a:r>
            <a:r>
              <a:rPr lang="en-US" dirty="0" err="1"/>
              <a:t>opcode</a:t>
            </a:r>
            <a:r>
              <a:rPr lang="en-US" dirty="0"/>
              <a:t> that serves to identify the </a:t>
            </a:r>
            <a:r>
              <a:rPr lang="en-US" dirty="0" smtClean="0"/>
              <a:t>instruction involved </a:t>
            </a:r>
            <a:r>
              <a:rPr lang="en-US" dirty="0"/>
              <a:t>and zero or more operands, each of which may be more than one byte long, that </a:t>
            </a:r>
            <a:r>
              <a:rPr lang="en-US" dirty="0" smtClean="0"/>
              <a:t>encode the </a:t>
            </a:r>
            <a:r>
              <a:rPr lang="en-US" dirty="0"/>
              <a:t>parameters the </a:t>
            </a:r>
            <a:r>
              <a:rPr lang="en-US" dirty="0" err="1"/>
              <a:t>opcode</a:t>
            </a:r>
            <a:r>
              <a:rPr lang="en-US" dirty="0"/>
              <a:t> requires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example, when adding two integers, </a:t>
            </a:r>
            <a:r>
              <a:rPr lang="en-US" dirty="0" smtClean="0"/>
              <a:t>the compiler </a:t>
            </a:r>
            <a:r>
              <a:rPr lang="en-US" dirty="0"/>
              <a:t>generates an </a:t>
            </a:r>
            <a:r>
              <a:rPr lang="en-US" dirty="0" err="1"/>
              <a:t>iadd</a:t>
            </a:r>
            <a:r>
              <a:rPr lang="en-US" dirty="0"/>
              <a:t> bytecode; for adding two floats, </a:t>
            </a:r>
            <a:r>
              <a:rPr lang="en-US" dirty="0" err="1"/>
              <a:t>fadd</a:t>
            </a:r>
            <a:r>
              <a:rPr lang="en-US" dirty="0"/>
              <a:t> is generated.</a:t>
            </a:r>
          </a:p>
        </p:txBody>
      </p:sp>
    </p:spTree>
    <p:extLst>
      <p:ext uri="{BB962C8B-B14F-4D97-AF65-F5344CB8AC3E}">
        <p14:creationId xmlns:p14="http://schemas.microsoft.com/office/powerpoint/2010/main" val="260463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1234</Words>
  <Application>Microsoft Office PowerPoint</Application>
  <PresentationFormat>Widescreen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2)</vt:lpstr>
      <vt:lpstr>Assignment Two Infographics/ Statistical Presentations</vt:lpstr>
      <vt:lpstr>Java (Origins, Runtime Environment &amp; VM) </vt:lpstr>
      <vt:lpstr>Java (Origins, Runtime Environment &amp; VM) </vt:lpstr>
      <vt:lpstr>Java (Origins, Runtime Environment &amp; VM) </vt:lpstr>
      <vt:lpstr>Java (Origins, Runtime Environment &amp; VM)</vt:lpstr>
      <vt:lpstr>Java virtual machine/run-time environment </vt:lpstr>
      <vt:lpstr>Java Bytecode instruction set </vt:lpstr>
      <vt:lpstr>Registers</vt:lpstr>
      <vt:lpstr>Java Stack</vt:lpstr>
      <vt:lpstr>Java Stack frame</vt:lpstr>
      <vt:lpstr>Heap</vt:lpstr>
      <vt:lpstr>The Area for Storing Methods</vt:lpstr>
      <vt:lpstr>Java Interpreter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68</cp:revision>
  <dcterms:created xsi:type="dcterms:W3CDTF">2016-01-08T18:18:57Z</dcterms:created>
  <dcterms:modified xsi:type="dcterms:W3CDTF">2020-12-01T16:09:41Z</dcterms:modified>
</cp:coreProperties>
</file>