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8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8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522D-87FC-4E2C-8B00-DFE130EECCBB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DA9EA-CE8D-4E81-B78E-D68EFC254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6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F1E30C-5DF2-43D3-B54B-648540F4F7B0}" type="slidenum">
              <a:rPr lang="en-GB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9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" y="569913"/>
            <a:ext cx="74275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7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63" y="569914"/>
            <a:ext cx="4607312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633113" y="1074739"/>
            <a:ext cx="3218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600" smtClean="0">
              <a:solidFill>
                <a:srgbClr val="662C5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1844829"/>
            <a:ext cx="10363676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398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509120"/>
            <a:ext cx="8535352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chemeClr val="tx1"/>
                </a:solidFill>
                <a:latin typeface="Rockwell" pitchFamily="18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15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EC916-7953-4B3C-A1F4-B07E68B69046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9CBAF-DD9E-4CF2-8732-8FADAA741013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8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54C2C-5C05-4A4D-A7AE-E59A5862FC5A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F24FA-30FD-4E4F-A8BF-1DB3DB97A31C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7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B043-2C05-415F-9E5D-F9078B33FFD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69D71-E252-4EC3-BCFF-43900026A2F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6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5" y="549275"/>
            <a:ext cx="121570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344263" y="1268413"/>
            <a:ext cx="39788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999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999" smtClean="0">
              <a:solidFill>
                <a:srgbClr val="662C5B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8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19" y="692151"/>
            <a:ext cx="506439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14400" y="2204865"/>
            <a:ext cx="10363200" cy="2520280"/>
          </a:xfrm>
          <a:solidFill>
            <a:srgbClr val="CC3399">
              <a:alpha val="83137"/>
            </a:srgbClr>
          </a:solidFill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04658" y="4869160"/>
            <a:ext cx="8534400" cy="1752600"/>
          </a:xfrm>
          <a:solidFill>
            <a:srgbClr val="FFFFFF">
              <a:alpha val="63137"/>
            </a:srgbClr>
          </a:solidFill>
        </p:spPr>
        <p:txBody>
          <a:bodyPr>
            <a:normAutofit/>
          </a:bodyPr>
          <a:lstStyle>
            <a:lvl1pPr algn="ctr">
              <a:buNone/>
              <a:defRPr sz="3999">
                <a:ln>
                  <a:noFill/>
                </a:ln>
                <a:solidFill>
                  <a:srgbClr val="002060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6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78750" cy="773752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74732" y="6337300"/>
            <a:ext cx="1045890" cy="547688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F579FC1C-36F4-446C-8906-E8333C2D06B8}" type="slidenum">
              <a:rPr lang="en-GB" sz="27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799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" y="6364288"/>
            <a:ext cx="623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6316663"/>
            <a:ext cx="597538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23712" y="6707188"/>
            <a:ext cx="221557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prstClr val="black"/>
                </a:solidFill>
              </a:rPr>
              <a:t>www.covenantuniversity.edu.ng</a:t>
            </a:r>
            <a:endParaRPr lang="en-GB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687713" y="1341438"/>
            <a:ext cx="1799756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0523973" y="1341438"/>
            <a:ext cx="7189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1279426" y="1341438"/>
            <a:ext cx="7189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398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1171330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3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5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1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7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799"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A23A-B017-4BE1-9264-AD0C85CB8B7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6"/>
            <a:ext cx="103632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3"/>
            <a:ext cx="10363200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76FD-1FC0-43E8-ABDF-0DFD97231CC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753A5-AD64-4F67-90FD-D43055752D2F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1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5D51C-1571-4888-93D6-59688DBC037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BB28B-046D-4655-9FBD-86D5B2E06509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4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4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322C3-7EF5-4C69-8001-20C7789FF87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51797-D069-45E3-B19F-FD2948682E34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B59C6-A8BF-46A2-9CBA-2B8AD934F3C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1E7CD-1C89-4D0A-BB3E-C4729FF6744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6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6EBA4-79C1-47D4-A9E8-7BE038677A43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2FE67-07B1-4FCD-8EB6-8624AF9350B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3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6CD9C-CAF7-46AE-B265-689BE2A68D0E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80C53-7A8E-4EC5-BA58-F8AA5EBAF848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3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2" y="274638"/>
            <a:ext cx="109731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600201"/>
            <a:ext cx="1097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DD00C3-F7D9-4F4B-B656-9D5319369CE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03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913" y="6356351"/>
            <a:ext cx="2845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54A876-9818-4CA5-BBE2-789685B9C20B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7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5pPr>
      <a:lvl6pPr marL="457063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6pPr>
      <a:lvl7pPr marL="914126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7pPr>
      <a:lvl8pPr marL="1371189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8pPr>
      <a:lvl9pPr marL="1828251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97" indent="-34279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ctrTitle"/>
          </p:nvPr>
        </p:nvSpPr>
        <p:spPr>
          <a:xfrm>
            <a:off x="306309" y="1372135"/>
            <a:ext cx="11885692" cy="3123387"/>
          </a:xfrm>
          <a:solidFill>
            <a:srgbClr val="660033">
              <a:alpha val="61960"/>
            </a:srgbClr>
          </a:solidFill>
        </p:spPr>
        <p:txBody>
          <a:bodyPr/>
          <a:lstStyle/>
          <a:p>
            <a:pPr eaLnBrk="1" hangingPunct="1"/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 414:Computer Software Engineering I</a:t>
            </a:r>
            <a: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altLang="en-US" sz="4799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2820254" y="4571702"/>
            <a:ext cx="9370160" cy="1447423"/>
          </a:xfrm>
          <a:solidFill>
            <a:srgbClr val="FFFFFF">
              <a:alpha val="74117"/>
            </a:srgbClr>
          </a:solidFill>
        </p:spPr>
        <p:txBody>
          <a:bodyPr>
            <a:normAutofit/>
          </a:bodyPr>
          <a:lstStyle/>
          <a:p>
            <a:r>
              <a:rPr lang="en-US" sz="3200" dirty="0"/>
              <a:t>Fundamental of </a:t>
            </a:r>
            <a:r>
              <a:rPr lang="en-US" sz="3200" dirty="0" smtClean="0"/>
              <a:t>Object-Oriented Design</a:t>
            </a:r>
            <a:r>
              <a:rPr lang="en-US" sz="3200" dirty="0"/>
              <a:t>. </a:t>
            </a:r>
          </a:p>
          <a:p>
            <a:pPr eaLnBrk="1" hangingPunct="1"/>
            <a:r>
              <a:rPr lang="en-US" altLang="en-US" sz="3999" dirty="0" smtClean="0"/>
              <a:t>BY </a:t>
            </a:r>
            <a:r>
              <a:rPr lang="en-US" altLang="en-US" sz="3999" dirty="0"/>
              <a:t>OMORUYI O.</a:t>
            </a:r>
          </a:p>
        </p:txBody>
      </p:sp>
      <p:sp>
        <p:nvSpPr>
          <p:cNvPr id="8196" name="Subtitle 6"/>
          <p:cNvSpPr txBox="1">
            <a:spLocks/>
          </p:cNvSpPr>
          <p:nvPr/>
        </p:nvSpPr>
        <p:spPr bwMode="auto">
          <a:xfrm>
            <a:off x="153948" y="6095306"/>
            <a:ext cx="11655565" cy="609441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399" b="1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registers of the Java virtual machine are just like the registers inside </a:t>
            </a:r>
            <a:r>
              <a:rPr lang="en-US" dirty="0" smtClean="0"/>
              <a:t>a microprocessor. The </a:t>
            </a:r>
            <a:r>
              <a:rPr lang="en-US" dirty="0"/>
              <a:t>following are the Java registers:</a:t>
            </a:r>
          </a:p>
          <a:p>
            <a:r>
              <a:rPr lang="en-US" dirty="0" smtClean="0"/>
              <a:t>pc - </a:t>
            </a:r>
            <a:r>
              <a:rPr lang="en-US" dirty="0"/>
              <a:t>the program counter, which indicates what bytecode is being executed</a:t>
            </a:r>
          </a:p>
          <a:p>
            <a:r>
              <a:rPr lang="en-US" dirty="0" err="1" smtClean="0"/>
              <a:t>Optop</a:t>
            </a:r>
            <a:r>
              <a:rPr lang="en-US" dirty="0" smtClean="0"/>
              <a:t> - </a:t>
            </a:r>
            <a:r>
              <a:rPr lang="en-US" dirty="0"/>
              <a:t>a pointer to the top of the operand stack, which is used to evaluate all </a:t>
            </a:r>
            <a:r>
              <a:rPr lang="en-US" dirty="0" smtClean="0"/>
              <a:t>arithmetic expressions.</a:t>
            </a:r>
            <a:endParaRPr lang="en-US" dirty="0"/>
          </a:p>
          <a:p>
            <a:r>
              <a:rPr lang="en-US" dirty="0" smtClean="0"/>
              <a:t>frame - </a:t>
            </a:r>
            <a:r>
              <a:rPr lang="en-US" dirty="0"/>
              <a:t>a pointer to the execution environment of the current method, which </a:t>
            </a:r>
            <a:r>
              <a:rPr lang="en-US" dirty="0" smtClean="0"/>
              <a:t>includes an </a:t>
            </a:r>
            <a:r>
              <a:rPr lang="en-US" dirty="0"/>
              <a:t>activation record for this method call and any associated debugging </a:t>
            </a:r>
            <a:r>
              <a:rPr lang="en-US" dirty="0" smtClean="0"/>
              <a:t>information.</a:t>
            </a:r>
            <a:endParaRPr lang="en-US" dirty="0"/>
          </a:p>
          <a:p>
            <a:r>
              <a:rPr lang="en-US" dirty="0" err="1" smtClean="0"/>
              <a:t>Vars</a:t>
            </a:r>
            <a:r>
              <a:rPr lang="en-US" dirty="0" smtClean="0"/>
              <a:t> - </a:t>
            </a:r>
            <a:r>
              <a:rPr lang="en-US" dirty="0"/>
              <a:t>a pointer to the first local variable of the currently executing </a:t>
            </a:r>
            <a:r>
              <a:rPr lang="en-US" dirty="0" smtClean="0"/>
              <a:t>method.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virtual machine defines these registers to be 32 bits wide.</a:t>
            </a:r>
          </a:p>
        </p:txBody>
      </p:sp>
    </p:spTree>
    <p:extLst>
      <p:ext uri="{BB962C8B-B14F-4D97-AF65-F5344CB8AC3E}">
        <p14:creationId xmlns:p14="http://schemas.microsoft.com/office/powerpoint/2010/main" val="178431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Java virtual machine is stack-based. A Java stack frame </a:t>
            </a:r>
            <a:r>
              <a:rPr lang="en-US" dirty="0" smtClean="0"/>
              <a:t>holds </a:t>
            </a:r>
            <a:r>
              <a:rPr lang="en-US" dirty="0"/>
              <a:t>the state for a single method call. Frames </a:t>
            </a:r>
            <a:r>
              <a:rPr lang="en-US" dirty="0" smtClean="0"/>
              <a:t>for nested </a:t>
            </a:r>
            <a:r>
              <a:rPr lang="en-US" dirty="0"/>
              <a:t>method calls are stacked on top of this frame.</a:t>
            </a:r>
          </a:p>
          <a:p>
            <a:pPr algn="just"/>
            <a:r>
              <a:rPr lang="en-US" dirty="0"/>
              <a:t>The stack is used to supply parameters to bytecodes and methods, and </a:t>
            </a:r>
            <a:r>
              <a:rPr lang="en-US" dirty="0" smtClean="0"/>
              <a:t>to receive </a:t>
            </a:r>
            <a:r>
              <a:rPr lang="en-US" dirty="0"/>
              <a:t>results back from them.</a:t>
            </a:r>
          </a:p>
        </p:txBody>
      </p:sp>
    </p:spTree>
    <p:extLst>
      <p:ext uri="{BB962C8B-B14F-4D97-AF65-F5344CB8AC3E}">
        <p14:creationId xmlns:p14="http://schemas.microsoft.com/office/powerpoint/2010/main" val="36149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Stack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Each stack frame contains three (possibly empty) sets of data: the </a:t>
            </a:r>
            <a:r>
              <a:rPr lang="en-US" b="1" dirty="0"/>
              <a:t>local variables </a:t>
            </a:r>
            <a:r>
              <a:rPr lang="en-US" dirty="0"/>
              <a:t>for the </a:t>
            </a:r>
            <a:r>
              <a:rPr lang="en-US" dirty="0" smtClean="0"/>
              <a:t>method call</a:t>
            </a:r>
            <a:r>
              <a:rPr lang="en-US" dirty="0"/>
              <a:t>, its </a:t>
            </a:r>
            <a:r>
              <a:rPr lang="en-US" b="1" dirty="0"/>
              <a:t>execution environment</a:t>
            </a:r>
            <a:r>
              <a:rPr lang="en-US" dirty="0"/>
              <a:t>, and its </a:t>
            </a:r>
            <a:r>
              <a:rPr lang="en-US" b="1" dirty="0"/>
              <a:t>operand stack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b="1" dirty="0" smtClean="0"/>
              <a:t>Local </a:t>
            </a:r>
            <a:r>
              <a:rPr lang="en-US" b="1" dirty="0"/>
              <a:t>variables </a:t>
            </a:r>
            <a:r>
              <a:rPr lang="en-US" dirty="0"/>
              <a:t>are stored in an array of 32-bit slots, indexed by the register vars.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b="1" dirty="0" smtClean="0"/>
              <a:t>execution environment </a:t>
            </a:r>
            <a:r>
              <a:rPr lang="en-US" dirty="0" smtClean="0"/>
              <a:t>in a stack frame helps to maintain the stack itself. It contains a pointer to the previous stack frame, a pointer to the local variables of the method call, and pointers to the stack’s current “base” and “top.”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smtClean="0"/>
              <a:t>operand stack </a:t>
            </a:r>
            <a:r>
              <a:rPr lang="en-US" dirty="0" smtClean="0"/>
              <a:t>is a 32-bit first-in-first-out (FIFO) stack used to store the parameters and return values of most bytecode instructions. For example, the </a:t>
            </a:r>
            <a:r>
              <a:rPr lang="en-US" dirty="0" err="1" smtClean="0"/>
              <a:t>iadd</a:t>
            </a:r>
            <a:r>
              <a:rPr lang="en-US" dirty="0" smtClean="0"/>
              <a:t> bytecode expects two integers to be stored on the top of the stack. It pops them, adds them together, and pushes the resulting sum back onto the stack.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6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heap is that part of memory from which newly created instances (objects) are allocated.</a:t>
            </a:r>
          </a:p>
          <a:p>
            <a:pPr algn="just"/>
            <a:r>
              <a:rPr lang="en-US" dirty="0"/>
              <a:t>In Java, the heap is often assigned a large, fixed size when the Java run-time system is </a:t>
            </a:r>
            <a:r>
              <a:rPr lang="en-US" dirty="0" smtClean="0"/>
              <a:t>started, but </a:t>
            </a:r>
            <a:r>
              <a:rPr lang="en-US" dirty="0"/>
              <a:t>on systems that support virtual memory, it can grow as needed, in a nearly </a:t>
            </a:r>
            <a:r>
              <a:rPr lang="en-US" dirty="0" smtClean="0"/>
              <a:t>unbounded fashion.</a:t>
            </a:r>
          </a:p>
          <a:p>
            <a:r>
              <a:rPr lang="en-US" dirty="0"/>
              <a:t>Because objects are automatically garbage-collected in Java, programmers do not have </a:t>
            </a:r>
            <a:r>
              <a:rPr lang="en-US" dirty="0" smtClean="0"/>
              <a:t>to (and</a:t>
            </a:r>
            <a:r>
              <a:rPr lang="en-US" dirty="0"/>
              <a:t>, in fact, </a:t>
            </a:r>
            <a:r>
              <a:rPr lang="en-US" i="1" dirty="0"/>
              <a:t>cannot</a:t>
            </a:r>
            <a:r>
              <a:rPr lang="en-US" dirty="0"/>
              <a:t>) manually free the memory allocated to an object when they are </a:t>
            </a:r>
            <a:r>
              <a:rPr lang="en-US" dirty="0" smtClean="0"/>
              <a:t>finished using </a:t>
            </a:r>
            <a:r>
              <a:rPr lang="en-US" dirty="0"/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115711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Area for Storing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method area stores the Java bytecodes that </a:t>
            </a:r>
            <a:r>
              <a:rPr lang="en-US" dirty="0" smtClean="0"/>
              <a:t>implement almost </a:t>
            </a:r>
            <a:r>
              <a:rPr lang="en-US" dirty="0"/>
              <a:t>every method in the Java system.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method area also stores the symbol tables </a:t>
            </a:r>
            <a:r>
              <a:rPr lang="en-US" dirty="0" smtClean="0"/>
              <a:t>needed for </a:t>
            </a:r>
            <a:r>
              <a:rPr lang="en-US" dirty="0"/>
              <a:t>dynamic linking, and any other additional information debuggers or development </a:t>
            </a:r>
            <a:r>
              <a:rPr lang="en-US" dirty="0" smtClean="0"/>
              <a:t>environments which </a:t>
            </a:r>
            <a:r>
              <a:rPr lang="en-US" dirty="0"/>
              <a:t>might want to associate with each method’s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648564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 bytecode interpreter examines each </a:t>
            </a:r>
            <a:r>
              <a:rPr lang="en-US" dirty="0" err="1"/>
              <a:t>opcode</a:t>
            </a:r>
            <a:r>
              <a:rPr lang="en-US" dirty="0"/>
              <a:t> byte (bytecode) in a method’s bytecode </a:t>
            </a:r>
            <a:r>
              <a:rPr lang="en-US" dirty="0" smtClean="0"/>
              <a:t>stream, in </a:t>
            </a:r>
            <a:r>
              <a:rPr lang="en-US" dirty="0"/>
              <a:t>turn, and executes a unique action for that bytecode.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might consume further bytes </a:t>
            </a:r>
            <a:r>
              <a:rPr lang="en-US" dirty="0" smtClean="0"/>
              <a:t>for the </a:t>
            </a:r>
            <a:r>
              <a:rPr lang="en-US" dirty="0"/>
              <a:t>operands of the bytecode and might affect which bytecode will be examined next. </a:t>
            </a:r>
            <a:endParaRPr lang="en-US" dirty="0" smtClean="0"/>
          </a:p>
          <a:p>
            <a:pPr algn="just"/>
            <a:r>
              <a:rPr lang="en-US" dirty="0" smtClean="0"/>
              <a:t>It operates like </a:t>
            </a:r>
            <a:r>
              <a:rPr lang="en-US" dirty="0"/>
              <a:t>the </a:t>
            </a:r>
            <a:r>
              <a:rPr lang="en-US" dirty="0" smtClean="0"/>
              <a:t>Microprocessor </a:t>
            </a:r>
            <a:r>
              <a:rPr lang="en-US" dirty="0"/>
              <a:t>in a computer, which examines memory for instructions to carry out </a:t>
            </a:r>
            <a:r>
              <a:rPr lang="en-US" dirty="0" smtClean="0"/>
              <a:t>in exactly </a:t>
            </a:r>
            <a:r>
              <a:rPr lang="en-US" dirty="0"/>
              <a:t>the same manner.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the software CPU of the Java virtual machine.</a:t>
            </a:r>
          </a:p>
        </p:txBody>
      </p:sp>
    </p:spTree>
    <p:extLst>
      <p:ext uri="{BB962C8B-B14F-4D97-AF65-F5344CB8AC3E}">
        <p14:creationId xmlns:p14="http://schemas.microsoft.com/office/powerpoint/2010/main" val="71124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Numerical Data, Variable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data, variable, constants, and arithmetic expressions.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99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statement forms a single Java operation.</a:t>
            </a:r>
            <a:endParaRPr lang="en-US" dirty="0" smtClean="0"/>
          </a:p>
          <a:p>
            <a:r>
              <a:rPr lang="en-US" dirty="0" smtClean="0"/>
              <a:t>Statements </a:t>
            </a:r>
            <a:r>
              <a:rPr lang="en-US" dirty="0"/>
              <a:t>sometimes return values—for example, when you add two numbers together or </a:t>
            </a:r>
            <a:r>
              <a:rPr lang="en-US" dirty="0" smtClean="0"/>
              <a:t>test to </a:t>
            </a:r>
            <a:r>
              <a:rPr lang="en-US" dirty="0"/>
              <a:t>see whether one value is equal to another.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kind of statements are </a:t>
            </a:r>
            <a:r>
              <a:rPr lang="en-US" dirty="0" smtClean="0"/>
              <a:t>called expressions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5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Statements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632" y="1412875"/>
            <a:ext cx="6354737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7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most important thing to remember about Java statements is that each one ends with </a:t>
            </a:r>
            <a:r>
              <a:rPr lang="en-US" dirty="0" smtClean="0"/>
              <a:t>a semicolon</a:t>
            </a:r>
            <a:r>
              <a:rPr lang="en-US" dirty="0"/>
              <a:t>. Forget the semicolon and your Java program won’t compile.</a:t>
            </a:r>
          </a:p>
          <a:p>
            <a:r>
              <a:rPr lang="en-US" dirty="0"/>
              <a:t>Java also has compound statements, or blocks, which can be placed wherever a single </a:t>
            </a:r>
            <a:r>
              <a:rPr lang="en-US" dirty="0" smtClean="0"/>
              <a:t>statement can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Block </a:t>
            </a:r>
            <a:r>
              <a:rPr lang="en-US" dirty="0"/>
              <a:t>statements are surrounded by braces ({}). </a:t>
            </a:r>
          </a:p>
        </p:txBody>
      </p:sp>
    </p:spTree>
    <p:extLst>
      <p:ext uri="{BB962C8B-B14F-4D97-AF65-F5344CB8AC3E}">
        <p14:creationId xmlns:p14="http://schemas.microsoft.com/office/powerpoint/2010/main" val="342300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Topics (Module 2)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Language Specific Features </a:t>
            </a:r>
            <a:r>
              <a:rPr lang="en-US" dirty="0"/>
              <a:t>(e.g. JAVA, C#, Python</a:t>
            </a:r>
            <a:r>
              <a:rPr lang="en-US" dirty="0" smtClean="0"/>
              <a:t>): Runtime Environment &amp; VM, Compilers</a:t>
            </a:r>
            <a:r>
              <a:rPr lang="en-US" dirty="0"/>
              <a:t>, Interpreters, etc. </a:t>
            </a:r>
          </a:p>
          <a:p>
            <a:pPr algn="just"/>
            <a:r>
              <a:rPr lang="en-US" dirty="0" smtClean="0"/>
              <a:t>Numerical </a:t>
            </a:r>
            <a:r>
              <a:rPr lang="en-US" dirty="0"/>
              <a:t>data, variable, constants, and arithmetic expressions. </a:t>
            </a:r>
            <a:endParaRPr lang="en-US" dirty="0" smtClean="0"/>
          </a:p>
          <a:p>
            <a:pPr algn="just"/>
            <a:r>
              <a:rPr lang="en-US" dirty="0" smtClean="0"/>
              <a:t>Language Basics(e.g. JAVA, C#, Python): </a:t>
            </a:r>
            <a:r>
              <a:rPr lang="en-US" dirty="0"/>
              <a:t>Standard input and output statements. Escape sequences, math class.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Variables are locations in memory in which values can be stored. They have a name, a type, </a:t>
            </a:r>
            <a:r>
              <a:rPr lang="en-US" dirty="0" smtClean="0"/>
              <a:t>and a </a:t>
            </a:r>
            <a:r>
              <a:rPr lang="en-US" dirty="0"/>
              <a:t>value. </a:t>
            </a:r>
            <a:endParaRPr lang="en-US" dirty="0" smtClean="0"/>
          </a:p>
          <a:p>
            <a:r>
              <a:rPr lang="en-US" dirty="0" smtClean="0"/>
              <a:t>Before </a:t>
            </a:r>
            <a:r>
              <a:rPr lang="en-US" dirty="0"/>
              <a:t>you can use a variable, you have to declare it. After it is declared, you can </a:t>
            </a:r>
            <a:r>
              <a:rPr lang="en-US" dirty="0" smtClean="0"/>
              <a:t>then assign </a:t>
            </a:r>
            <a:r>
              <a:rPr lang="en-US" dirty="0"/>
              <a:t>values to it.</a:t>
            </a:r>
          </a:p>
          <a:p>
            <a:r>
              <a:rPr lang="en-US" dirty="0"/>
              <a:t>Java actually has three kinds of variables: instance variables, class variables, and local variables.</a:t>
            </a:r>
          </a:p>
        </p:txBody>
      </p:sp>
    </p:spTree>
    <p:extLst>
      <p:ext uri="{BB962C8B-B14F-4D97-AF65-F5344CB8AC3E}">
        <p14:creationId xmlns:p14="http://schemas.microsoft.com/office/powerpoint/2010/main" val="2442254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Variables: Instance, Class, 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Instance </a:t>
            </a:r>
            <a:r>
              <a:rPr lang="en-US" dirty="0" smtClean="0"/>
              <a:t>variables are </a:t>
            </a:r>
            <a:r>
              <a:rPr lang="en-US" dirty="0"/>
              <a:t>used to define attributes or the state for </a:t>
            </a:r>
            <a:r>
              <a:rPr lang="en-US" dirty="0" smtClean="0"/>
              <a:t>a particular </a:t>
            </a:r>
            <a:r>
              <a:rPr lang="en-US" dirty="0"/>
              <a:t>object. 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/>
              <a:t>variables are similar to instance variables, except their values apply to </a:t>
            </a:r>
            <a:r>
              <a:rPr lang="en-US" dirty="0" smtClean="0"/>
              <a:t>all that </a:t>
            </a:r>
            <a:r>
              <a:rPr lang="en-US" dirty="0"/>
              <a:t>class’s instances (and to the class itself) rather than having different values for each object.</a:t>
            </a:r>
          </a:p>
          <a:p>
            <a:r>
              <a:rPr lang="en-US" dirty="0"/>
              <a:t>Local variables are declared and used inside method definitions, for example, for index </a:t>
            </a:r>
            <a:r>
              <a:rPr lang="en-US" dirty="0" smtClean="0"/>
              <a:t>counters in </a:t>
            </a:r>
            <a:r>
              <a:rPr lang="en-US" dirty="0"/>
              <a:t>loops, as temporary variables, or to hold values that you need only inside the </a:t>
            </a:r>
            <a:r>
              <a:rPr lang="en-US" dirty="0" smtClean="0"/>
              <a:t>method definition </a:t>
            </a:r>
            <a:r>
              <a:rPr lang="en-US" dirty="0"/>
              <a:t>itself. They can also be used inside blocks </a:t>
            </a:r>
            <a:r>
              <a:rPr lang="en-US" dirty="0" smtClean="0"/>
              <a:t>({}).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61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412776"/>
            <a:ext cx="7224713" cy="43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55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Variable names in Java can start with a letter, an underscore (_), or a dollar sign ($). They </a:t>
            </a:r>
            <a:r>
              <a:rPr lang="en-US" dirty="0" smtClean="0"/>
              <a:t>cannot start </a:t>
            </a:r>
            <a:r>
              <a:rPr lang="en-US" dirty="0"/>
              <a:t>with a number. After the first character, your variable names can include any letter </a:t>
            </a:r>
            <a:r>
              <a:rPr lang="en-US" dirty="0" smtClean="0"/>
              <a:t>or number</a:t>
            </a:r>
            <a:r>
              <a:rPr lang="en-US" dirty="0"/>
              <a:t>. Symbols, such as %, *, @, and so on, are often reserved for operators in Java, so be </a:t>
            </a:r>
            <a:r>
              <a:rPr lang="en-US" dirty="0" smtClean="0"/>
              <a:t>careful when </a:t>
            </a:r>
            <a:r>
              <a:rPr lang="en-US" dirty="0"/>
              <a:t>using symbols in variable names.</a:t>
            </a:r>
          </a:p>
          <a:p>
            <a:r>
              <a:rPr lang="en-US" dirty="0"/>
              <a:t>In addition, the Java language uses the Unicode character set. Unicode is a character </a:t>
            </a:r>
            <a:r>
              <a:rPr lang="en-US" dirty="0" smtClean="0"/>
              <a:t>set definition </a:t>
            </a:r>
            <a:r>
              <a:rPr lang="en-US" dirty="0"/>
              <a:t>that not only offers characters in the standard ASCII character set, but also </a:t>
            </a:r>
            <a:r>
              <a:rPr lang="en-US" dirty="0" smtClean="0"/>
              <a:t>several million </a:t>
            </a:r>
            <a:r>
              <a:rPr lang="en-US" dirty="0"/>
              <a:t>other characters for representing most international alphabets. This means that you </a:t>
            </a:r>
            <a:r>
              <a:rPr lang="en-US" dirty="0" smtClean="0"/>
              <a:t>can </a:t>
            </a:r>
            <a:r>
              <a:rPr lang="en-US" dirty="0"/>
              <a:t>use accented characters and other glyphs as legal characters in variable names, as long as they </a:t>
            </a:r>
            <a:r>
              <a:rPr lang="en-US" dirty="0" smtClean="0"/>
              <a:t>have a </a:t>
            </a:r>
            <a:r>
              <a:rPr lang="en-US" dirty="0"/>
              <a:t>Unicode character number above 00C0.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63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addition to the variable name, each variable declaration must have a type, which defines </a:t>
            </a:r>
            <a:r>
              <a:rPr lang="en-US" dirty="0" smtClean="0"/>
              <a:t>what values </a:t>
            </a:r>
            <a:r>
              <a:rPr lang="en-US" dirty="0"/>
              <a:t>that variable can hold.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variable type can be one of three things:</a:t>
            </a:r>
          </a:p>
          <a:p>
            <a:r>
              <a:rPr lang="en-US" dirty="0" smtClean="0"/>
              <a:t>One </a:t>
            </a:r>
            <a:r>
              <a:rPr lang="en-US" dirty="0"/>
              <a:t>of the eight basic primitive data types</a:t>
            </a:r>
          </a:p>
          <a:p>
            <a:r>
              <a:rPr lang="en-US" dirty="0" smtClean="0"/>
              <a:t>The </a:t>
            </a:r>
            <a:r>
              <a:rPr lang="en-US" dirty="0"/>
              <a:t>name of a class</a:t>
            </a:r>
          </a:p>
          <a:p>
            <a:r>
              <a:rPr lang="en-US" dirty="0" smtClean="0"/>
              <a:t>An </a:t>
            </a:r>
            <a:r>
              <a:rPr lang="en-US" dirty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9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integers, </a:t>
            </a:r>
            <a:endParaRPr lang="en-US" dirty="0" smtClean="0"/>
          </a:p>
          <a:p>
            <a:r>
              <a:rPr lang="en-US" dirty="0" smtClean="0"/>
              <a:t>floating-point </a:t>
            </a:r>
            <a:r>
              <a:rPr lang="en-US" dirty="0"/>
              <a:t>numbers,</a:t>
            </a:r>
          </a:p>
          <a:p>
            <a:r>
              <a:rPr lang="en-US" dirty="0"/>
              <a:t>characters,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/>
              <a:t>values (true or false</a:t>
            </a:r>
            <a:r>
              <a:rPr lang="en-US" dirty="0" smtClean="0"/>
              <a:t>)</a:t>
            </a:r>
          </a:p>
          <a:p>
            <a:r>
              <a:rPr lang="en-GB" dirty="0" smtClean="0"/>
              <a:t>There are also four  integer types: </a:t>
            </a:r>
          </a:p>
          <a:p>
            <a:r>
              <a:rPr lang="en-US" dirty="0"/>
              <a:t>byte 8 bits –128 to 127</a:t>
            </a:r>
          </a:p>
          <a:p>
            <a:r>
              <a:rPr lang="en-US" dirty="0"/>
              <a:t>short 16 bits –-32,768 to 32,767</a:t>
            </a:r>
          </a:p>
          <a:p>
            <a:r>
              <a:rPr lang="en-US" dirty="0" err="1"/>
              <a:t>int</a:t>
            </a:r>
            <a:r>
              <a:rPr lang="en-US" dirty="0"/>
              <a:t> 32 bits –2,147,483,648 to 2,147,483,647</a:t>
            </a:r>
          </a:p>
          <a:p>
            <a:r>
              <a:rPr lang="en-US" dirty="0"/>
              <a:t>long 64 bits –9223372036854775808 to 9223372036854775807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16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Constants are useful for setting global states in a method or object, or for giving </a:t>
            </a:r>
            <a:r>
              <a:rPr lang="en-US" dirty="0" smtClean="0"/>
              <a:t>meaningful names </a:t>
            </a:r>
            <a:r>
              <a:rPr lang="en-US" dirty="0"/>
              <a:t>to object-wide values that will never change.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Java, you can create constants only </a:t>
            </a:r>
            <a:r>
              <a:rPr lang="en-US" dirty="0" smtClean="0"/>
              <a:t>for instance </a:t>
            </a:r>
            <a:r>
              <a:rPr lang="en-US" dirty="0"/>
              <a:t>or class variables, not for local variables.</a:t>
            </a:r>
          </a:p>
          <a:p>
            <a:pPr algn="just"/>
            <a:r>
              <a:rPr lang="en-US" dirty="0"/>
              <a:t>A </a:t>
            </a:r>
            <a:r>
              <a:rPr lang="en-US" i="1" dirty="0"/>
              <a:t>constant variable </a:t>
            </a:r>
            <a:r>
              <a:rPr lang="en-US" dirty="0"/>
              <a:t>or </a:t>
            </a:r>
            <a:r>
              <a:rPr lang="en-US" i="1" dirty="0"/>
              <a:t>constant </a:t>
            </a:r>
            <a:r>
              <a:rPr lang="en-US" dirty="0"/>
              <a:t>is a variable whose value never changes (which may </a:t>
            </a:r>
            <a:r>
              <a:rPr lang="en-US" dirty="0" smtClean="0"/>
              <a:t>seem strange </a:t>
            </a:r>
            <a:r>
              <a:rPr lang="en-US" dirty="0"/>
              <a:t>given the meaning of the word “variable”).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79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 constant, use the final keyword before the variable declaration and include </a:t>
            </a:r>
            <a:r>
              <a:rPr lang="en-US" dirty="0" smtClean="0"/>
              <a:t>an initial </a:t>
            </a:r>
            <a:r>
              <a:rPr lang="en-US" dirty="0"/>
              <a:t>value for that variable: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38" y="3581401"/>
            <a:ext cx="9197226" cy="210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Assignment Two </a:t>
            </a:r>
            <a:r>
              <a:rPr lang="en-GB" dirty="0" err="1" smtClean="0"/>
              <a:t>Infographics</a:t>
            </a:r>
            <a:r>
              <a:rPr lang="en-GB" dirty="0" smtClean="0"/>
              <a:t>/ Statistical Presentations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21" y="1584071"/>
            <a:ext cx="3448349" cy="48244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038" y="2344463"/>
            <a:ext cx="4076865" cy="28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Java (Origins, </a:t>
            </a:r>
            <a:r>
              <a:rPr lang="en-US" dirty="0" smtClean="0"/>
              <a:t>Runtime </a:t>
            </a:r>
            <a:r>
              <a:rPr lang="en-US" dirty="0"/>
              <a:t>Environment &amp; </a:t>
            </a:r>
            <a:r>
              <a:rPr lang="en-US" dirty="0" smtClean="0"/>
              <a:t>VM)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Java language was developed at Sun Microsystems in 1991 as part of a research project </a:t>
            </a:r>
            <a:r>
              <a:rPr lang="en-US" dirty="0" smtClean="0"/>
              <a:t>to develop </a:t>
            </a:r>
            <a:r>
              <a:rPr lang="en-US" dirty="0"/>
              <a:t>software for consumer electronics devices—television sets, VCRs, toasters, and </a:t>
            </a:r>
            <a:r>
              <a:rPr lang="en-US" dirty="0" smtClean="0"/>
              <a:t>the other </a:t>
            </a:r>
            <a:r>
              <a:rPr lang="en-US" dirty="0"/>
              <a:t>sorts of machines you can buy at </a:t>
            </a:r>
            <a:r>
              <a:rPr lang="en-US" dirty="0" smtClean="0"/>
              <a:t>any store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Java’s </a:t>
            </a:r>
            <a:r>
              <a:rPr lang="en-US" dirty="0"/>
              <a:t>goals at that time were </a:t>
            </a:r>
            <a:r>
              <a:rPr lang="en-US" dirty="0" smtClean="0"/>
              <a:t>to be </a:t>
            </a:r>
            <a:r>
              <a:rPr lang="en-US" dirty="0"/>
              <a:t>small, fast, efficient, and easily portable to a wide range of hardware devices.</a:t>
            </a:r>
          </a:p>
        </p:txBody>
      </p:sp>
    </p:spTree>
    <p:extLst>
      <p:ext uri="{BB962C8B-B14F-4D97-AF65-F5344CB8AC3E}">
        <p14:creationId xmlns:p14="http://schemas.microsoft.com/office/powerpoint/2010/main" val="4424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Java (</a:t>
            </a:r>
            <a:r>
              <a:rPr lang="fr-FR" dirty="0" err="1"/>
              <a:t>Origins</a:t>
            </a:r>
            <a:r>
              <a:rPr lang="fr-FR" dirty="0"/>
              <a:t>, </a:t>
            </a:r>
            <a:r>
              <a:rPr lang="fr-FR" dirty="0" err="1"/>
              <a:t>Runtime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&amp; VM)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Platform independence is one of the most significant advantages that Java has over </a:t>
            </a:r>
            <a:r>
              <a:rPr lang="en-US" dirty="0" smtClean="0"/>
              <a:t>other programming </a:t>
            </a:r>
            <a:r>
              <a:rPr lang="en-US" dirty="0"/>
              <a:t>languages, particularly for systems that need to work on many different platforms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Normally, when you compile a program written in C or in most other languages, the </a:t>
            </a:r>
            <a:r>
              <a:rPr lang="en-US" dirty="0" smtClean="0"/>
              <a:t>compiler translates </a:t>
            </a:r>
            <a:r>
              <a:rPr lang="en-US" dirty="0"/>
              <a:t>your program into machine codes or processor instructions. Those instructions </a:t>
            </a:r>
            <a:r>
              <a:rPr lang="en-US" dirty="0" smtClean="0"/>
              <a:t>are specific </a:t>
            </a:r>
            <a:r>
              <a:rPr lang="en-US" dirty="0"/>
              <a:t>to the processor your computer is running</a:t>
            </a:r>
            <a:r>
              <a:rPr lang="en-US" dirty="0" smtClean="0"/>
              <a:t>—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if you compile your </a:t>
            </a:r>
            <a:r>
              <a:rPr lang="en-US" dirty="0" smtClean="0"/>
              <a:t>code on </a:t>
            </a:r>
            <a:r>
              <a:rPr lang="en-US" dirty="0"/>
              <a:t>a Pentium system, the resulting program will run only on other Pentium systems. If you </a:t>
            </a:r>
            <a:r>
              <a:rPr lang="en-US" dirty="0" smtClean="0"/>
              <a:t>want to </a:t>
            </a:r>
            <a:r>
              <a:rPr lang="en-US" dirty="0"/>
              <a:t>use the same program on another system, you have to go back to your original source, get </a:t>
            </a:r>
            <a:r>
              <a:rPr lang="en-US" dirty="0" smtClean="0"/>
              <a:t>a compiler </a:t>
            </a:r>
            <a:r>
              <a:rPr lang="en-US" dirty="0"/>
              <a:t>for that system, and recompile your code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96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Java (</a:t>
            </a:r>
            <a:r>
              <a:rPr lang="fr-FR" dirty="0" err="1"/>
              <a:t>Origins</a:t>
            </a:r>
            <a:r>
              <a:rPr lang="fr-FR" dirty="0"/>
              <a:t>, </a:t>
            </a:r>
            <a:r>
              <a:rPr lang="fr-FR" dirty="0" err="1"/>
              <a:t>Runtime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&amp; VM)</a:t>
            </a:r>
            <a:br>
              <a:rPr lang="fr-FR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285" y="1830577"/>
            <a:ext cx="4010485" cy="2794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19" y="1651406"/>
            <a:ext cx="4315079" cy="407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Java (</a:t>
            </a:r>
            <a:r>
              <a:rPr lang="fr-FR" dirty="0" err="1"/>
              <a:t>Origins</a:t>
            </a:r>
            <a:r>
              <a:rPr lang="fr-FR" dirty="0"/>
              <a:t>, </a:t>
            </a:r>
            <a:r>
              <a:rPr lang="fr-FR" dirty="0" err="1"/>
              <a:t>Runtime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&amp; 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Things are different when you write code in Java. The Java development environment has two parts: a Java compiler and a Java interpreter. The Java compiler takes your Java program and instead of generating machine codes from your source files, it generates bytecodes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Having your </a:t>
            </a:r>
            <a:r>
              <a:rPr lang="en-US" dirty="0"/>
              <a:t>Java programs in bytecode form means that instead of being specific to any one system, </a:t>
            </a:r>
            <a:r>
              <a:rPr lang="en-US" dirty="0" smtClean="0"/>
              <a:t>your programs </a:t>
            </a:r>
            <a:r>
              <a:rPr lang="en-US" dirty="0"/>
              <a:t>can be run on any platform and any operating or window system as long as the </a:t>
            </a:r>
            <a:r>
              <a:rPr lang="en-US" dirty="0" smtClean="0"/>
              <a:t>Java interpreter </a:t>
            </a:r>
            <a:r>
              <a:rPr lang="en-US" dirty="0"/>
              <a:t>is available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disadvantage of using bytecodes is in execution speed. Because system-specific </a:t>
            </a:r>
            <a:r>
              <a:rPr lang="en-US" dirty="0" smtClean="0"/>
              <a:t>programs run </a:t>
            </a:r>
            <a:r>
              <a:rPr lang="en-US" dirty="0"/>
              <a:t>directly on the hardware for which they are compiled, they run significantly faster than </a:t>
            </a:r>
            <a:r>
              <a:rPr lang="en-US" dirty="0" smtClean="0"/>
              <a:t>Java bytecodes</a:t>
            </a:r>
            <a:r>
              <a:rPr lang="en-US" dirty="0"/>
              <a:t>, which must be processed by the interpreter.</a:t>
            </a:r>
          </a:p>
        </p:txBody>
      </p:sp>
    </p:spTree>
    <p:extLst>
      <p:ext uri="{BB962C8B-B14F-4D97-AF65-F5344CB8AC3E}">
        <p14:creationId xmlns:p14="http://schemas.microsoft.com/office/powerpoint/2010/main" val="177025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virtual </a:t>
            </a:r>
            <a:r>
              <a:rPr lang="en-US" dirty="0" smtClean="0"/>
              <a:t>machine/run-time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dirty="0"/>
              <a:t>The Java virtual machine can be deconstructed into five fundamental pieces:</a:t>
            </a:r>
          </a:p>
          <a:p>
            <a:pPr algn="just"/>
            <a:r>
              <a:rPr lang="en-US" dirty="0"/>
              <a:t>A bytecode instruction set</a:t>
            </a:r>
          </a:p>
          <a:p>
            <a:pPr algn="just"/>
            <a:r>
              <a:rPr lang="en-US" dirty="0"/>
              <a:t>A set of registers</a:t>
            </a:r>
          </a:p>
          <a:p>
            <a:pPr algn="just"/>
            <a:r>
              <a:rPr lang="en-US" dirty="0"/>
              <a:t>A stack</a:t>
            </a:r>
          </a:p>
          <a:p>
            <a:pPr algn="just"/>
            <a:r>
              <a:rPr lang="en-US" dirty="0"/>
              <a:t>A garbage-collected heap</a:t>
            </a:r>
          </a:p>
          <a:p>
            <a:pPr algn="just"/>
            <a:r>
              <a:rPr lang="en-US" dirty="0"/>
              <a:t>An area for storing </a:t>
            </a:r>
            <a:r>
              <a:rPr lang="en-US" dirty="0" smtClean="0"/>
              <a:t>methods</a:t>
            </a:r>
          </a:p>
          <a:p>
            <a:pPr marL="0" indent="0" algn="just">
              <a:buNone/>
            </a:pPr>
            <a:r>
              <a:rPr lang="en-US" dirty="0"/>
              <a:t>These </a:t>
            </a:r>
            <a:r>
              <a:rPr lang="en-US" dirty="0" smtClean="0"/>
              <a:t>five pieces might </a:t>
            </a:r>
            <a:r>
              <a:rPr lang="en-US" dirty="0"/>
              <a:t>be implemented by using an interpreter, a native binary code compiler, or even </a:t>
            </a:r>
            <a:r>
              <a:rPr lang="en-US" dirty="0" smtClean="0"/>
              <a:t>a hardware </a:t>
            </a:r>
            <a:r>
              <a:rPr lang="en-US" dirty="0"/>
              <a:t>chip—but all these logical, abstract components of the virtual machine must </a:t>
            </a:r>
            <a:r>
              <a:rPr lang="en-US" dirty="0" smtClean="0"/>
              <a:t>be supplied </a:t>
            </a:r>
            <a:r>
              <a:rPr lang="en-US" dirty="0"/>
              <a:t>in </a:t>
            </a:r>
            <a:r>
              <a:rPr lang="en-US" i="1" dirty="0"/>
              <a:t>some </a:t>
            </a:r>
            <a:r>
              <a:rPr lang="en-US" dirty="0"/>
              <a:t>form in every Java system.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The virtual machine, and its supporting code, is often referred to as the run-time </a:t>
            </a:r>
            <a:r>
              <a:rPr lang="en-US" dirty="0" smtClean="0"/>
              <a:t>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 </a:t>
            </a:r>
            <a:r>
              <a:rPr lang="en-GB" dirty="0" err="1" smtClean="0"/>
              <a:t>Bytecode</a:t>
            </a:r>
            <a:r>
              <a:rPr lang="en-GB" dirty="0" smtClean="0"/>
              <a:t> </a:t>
            </a:r>
            <a:r>
              <a:rPr lang="en-GB" dirty="0"/>
              <a:t>instruction set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The Java virtual machine instruction set is optimized to be small and </a:t>
            </a:r>
            <a:r>
              <a:rPr lang="en-US" dirty="0" smtClean="0"/>
              <a:t>compact. </a:t>
            </a:r>
            <a:r>
              <a:rPr lang="en-US" dirty="0"/>
              <a:t>As mentioned, Java source code is “compiled” into bytecodes and stored in a .class file</a:t>
            </a:r>
            <a:r>
              <a:rPr lang="en-US" dirty="0" smtClean="0"/>
              <a:t>. The compiler that performs the conversion is known as the </a:t>
            </a:r>
            <a:r>
              <a:rPr lang="en-US" dirty="0" err="1" smtClean="0"/>
              <a:t>javac</a:t>
            </a:r>
            <a:r>
              <a:rPr lang="en-US" dirty="0" smtClean="0"/>
              <a:t> tool.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javac</a:t>
            </a:r>
            <a:r>
              <a:rPr lang="en-US" dirty="0" smtClean="0"/>
              <a:t> tool </a:t>
            </a:r>
            <a:r>
              <a:rPr lang="en-US" dirty="0"/>
              <a:t>translates source code into bytecodes, a lower-level format that cannot be </a:t>
            </a:r>
            <a:r>
              <a:rPr lang="en-US" dirty="0" smtClean="0"/>
              <a:t>run directly</a:t>
            </a:r>
            <a:r>
              <a:rPr lang="en-US" dirty="0"/>
              <a:t>, but must be further interpreted by each computer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bytecode instruction consists of a one-byte </a:t>
            </a:r>
            <a:r>
              <a:rPr lang="en-US" dirty="0" err="1"/>
              <a:t>opcode</a:t>
            </a:r>
            <a:r>
              <a:rPr lang="en-US" dirty="0"/>
              <a:t> that serves to identify the </a:t>
            </a:r>
            <a:r>
              <a:rPr lang="en-US" dirty="0" smtClean="0"/>
              <a:t>instruction involved </a:t>
            </a:r>
            <a:r>
              <a:rPr lang="en-US" dirty="0"/>
              <a:t>and zero or more operands, each of which may be more than one byte long, that </a:t>
            </a:r>
            <a:r>
              <a:rPr lang="en-US" dirty="0" smtClean="0"/>
              <a:t>encode the </a:t>
            </a:r>
            <a:r>
              <a:rPr lang="en-US" dirty="0"/>
              <a:t>parameters the </a:t>
            </a:r>
            <a:r>
              <a:rPr lang="en-US" dirty="0" err="1"/>
              <a:t>opcode</a:t>
            </a:r>
            <a:r>
              <a:rPr lang="en-US" dirty="0"/>
              <a:t> requires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For example, when adding two integers, </a:t>
            </a:r>
            <a:r>
              <a:rPr lang="en-US" dirty="0" smtClean="0"/>
              <a:t>the compiler </a:t>
            </a:r>
            <a:r>
              <a:rPr lang="en-US" dirty="0"/>
              <a:t>generates an </a:t>
            </a:r>
            <a:r>
              <a:rPr lang="en-US" dirty="0" err="1"/>
              <a:t>iadd</a:t>
            </a:r>
            <a:r>
              <a:rPr lang="en-US" dirty="0"/>
              <a:t> bytecode; for adding two floats, </a:t>
            </a:r>
            <a:r>
              <a:rPr lang="en-US" dirty="0" err="1"/>
              <a:t>fadd</a:t>
            </a:r>
            <a:r>
              <a:rPr lang="en-US" dirty="0"/>
              <a:t> is generated.</a:t>
            </a:r>
          </a:p>
        </p:txBody>
      </p:sp>
    </p:spTree>
    <p:extLst>
      <p:ext uri="{BB962C8B-B14F-4D97-AF65-F5344CB8AC3E}">
        <p14:creationId xmlns:p14="http://schemas.microsoft.com/office/powerpoint/2010/main" val="260463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3431</TotalTime>
  <Words>1856</Words>
  <Application>Microsoft Office PowerPoint</Application>
  <PresentationFormat>Widescreen</PresentationFormat>
  <Paragraphs>107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1_Office Theme</vt:lpstr>
      <vt:lpstr>  CEN 414:Computer Software Engineering I  </vt:lpstr>
      <vt:lpstr>Topics (Module 2)</vt:lpstr>
      <vt:lpstr>Assignment Two Infographics/ Statistical Presentations</vt:lpstr>
      <vt:lpstr>Java (Origins, Runtime Environment &amp; VM) </vt:lpstr>
      <vt:lpstr>Java (Origins, Runtime Environment &amp; VM) </vt:lpstr>
      <vt:lpstr>Java (Origins, Runtime Environment &amp; VM) </vt:lpstr>
      <vt:lpstr>Java (Origins, Runtime Environment &amp; VM)</vt:lpstr>
      <vt:lpstr>Java virtual machine/run-time environment </vt:lpstr>
      <vt:lpstr>Java Bytecode instruction set </vt:lpstr>
      <vt:lpstr>Registers</vt:lpstr>
      <vt:lpstr>Java Stack</vt:lpstr>
      <vt:lpstr>Java Stack frame</vt:lpstr>
      <vt:lpstr>Heap</vt:lpstr>
      <vt:lpstr>The Area for Storing Methods</vt:lpstr>
      <vt:lpstr>Java Interpreter</vt:lpstr>
      <vt:lpstr>Numerical Data, Variable Constants</vt:lpstr>
      <vt:lpstr>Statements</vt:lpstr>
      <vt:lpstr>Statements</vt:lpstr>
      <vt:lpstr>Statements</vt:lpstr>
      <vt:lpstr>Variables</vt:lpstr>
      <vt:lpstr>Variables: Instance, Class, Local</vt:lpstr>
      <vt:lpstr>Variable</vt:lpstr>
      <vt:lpstr>Variables</vt:lpstr>
      <vt:lpstr>Variables</vt:lpstr>
      <vt:lpstr>Variable types</vt:lpstr>
      <vt:lpstr>Constants</vt:lpstr>
      <vt:lpstr>Constants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Ruyi</dc:creator>
  <cp:lastModifiedBy>Ruyione</cp:lastModifiedBy>
  <cp:revision>74</cp:revision>
  <dcterms:created xsi:type="dcterms:W3CDTF">2016-01-08T18:18:57Z</dcterms:created>
  <dcterms:modified xsi:type="dcterms:W3CDTF">2021-01-14T08:56:54Z</dcterms:modified>
</cp:coreProperties>
</file>