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8" r:id="rId2"/>
    <p:sldId id="257" r:id="rId3"/>
    <p:sldId id="275" r:id="rId4"/>
    <p:sldId id="274" r:id="rId5"/>
    <p:sldId id="276" r:id="rId6"/>
    <p:sldId id="278" r:id="rId7"/>
    <p:sldId id="277" r:id="rId8"/>
    <p:sldId id="283" r:id="rId9"/>
    <p:sldId id="284" r:id="rId10"/>
    <p:sldId id="279" r:id="rId11"/>
    <p:sldId id="280" r:id="rId12"/>
    <p:sldId id="282" r:id="rId13"/>
    <p:sldId id="281"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28" autoAdjust="0"/>
    <p:restoredTop sz="94660"/>
  </p:normalViewPr>
  <p:slideViewPr>
    <p:cSldViewPr snapToGrid="0">
      <p:cViewPr varScale="1">
        <p:scale>
          <a:sx n="76" d="100"/>
          <a:sy n="76" d="100"/>
        </p:scale>
        <p:origin x="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F522D-87FC-4E2C-8B00-DFE130EECCBB}" type="datetimeFigureOut">
              <a:rPr lang="en-GB" smtClean="0"/>
              <a:t>28/01/2021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DA9EA-CE8D-4E81-B78E-D68EFC25452F}" type="slidenum">
              <a:rPr lang="en-GB" smtClean="0"/>
              <a:t>‹#›</a:t>
            </a:fld>
            <a:endParaRPr lang="en-GB"/>
          </a:p>
        </p:txBody>
      </p:sp>
    </p:spTree>
    <p:extLst>
      <p:ext uri="{BB962C8B-B14F-4D97-AF65-F5344CB8AC3E}">
        <p14:creationId xmlns:p14="http://schemas.microsoft.com/office/powerpoint/2010/main" val="3481968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CF1E30C-5DF2-43D3-B54B-648540F4F7B0}" type="slidenum">
              <a:rPr lang="en-GB" altLang="en-US" smtClean="0">
                <a:solidFill>
                  <a:prstClr val="black"/>
                </a:solidFill>
              </a:rPr>
              <a:pPr fontAlgn="base">
                <a:spcBef>
                  <a:spcPct val="0"/>
                </a:spcBef>
                <a:spcAft>
                  <a:spcPct val="0"/>
                </a:spcAft>
              </a:pPr>
              <a:t>1</a:t>
            </a:fld>
            <a:endParaRPr lang="en-GB" altLang="en-US" smtClean="0">
              <a:solidFill>
                <a:prstClr val="black"/>
              </a:solidFill>
            </a:endParaRPr>
          </a:p>
        </p:txBody>
      </p:sp>
    </p:spTree>
    <p:extLst>
      <p:ext uri="{BB962C8B-B14F-4D97-AF65-F5344CB8AC3E}">
        <p14:creationId xmlns:p14="http://schemas.microsoft.com/office/powerpoint/2010/main" val="2759391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379515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9" y="4800600"/>
            <a:ext cx="7315200" cy="566738"/>
          </a:xfrm>
        </p:spPr>
        <p:txBody>
          <a:bodyPr anchor="b"/>
          <a:lstStyle>
            <a:lvl1pPr algn="l">
              <a:defRPr sz="1999" b="1"/>
            </a:lvl1pPr>
          </a:lstStyle>
          <a:p>
            <a:r>
              <a:rPr lang="en-US" smtClean="0"/>
              <a:t>Click to edit Master title style</a:t>
            </a:r>
            <a:endParaRPr lang="en-GB"/>
          </a:p>
        </p:txBody>
      </p:sp>
      <p:sp>
        <p:nvSpPr>
          <p:cNvPr id="3" name="Picture Placeholder 2"/>
          <p:cNvSpPr>
            <a:spLocks noGrp="1"/>
          </p:cNvSpPr>
          <p:nvPr>
            <p:ph type="pic" idx="1"/>
          </p:nvPr>
        </p:nvSpPr>
        <p:spPr>
          <a:xfrm>
            <a:off x="2389719" y="612775"/>
            <a:ext cx="7315200" cy="4114800"/>
          </a:xfrm>
        </p:spPr>
        <p:txBody>
          <a:bodyPr rtlCol="0">
            <a:normAutofit/>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pPr lvl="0"/>
            <a:endParaRPr lang="en-GB" noProof="0"/>
          </a:p>
        </p:txBody>
      </p:sp>
      <p:sp>
        <p:nvSpPr>
          <p:cNvPr id="4" name="Text Placeholder 3"/>
          <p:cNvSpPr>
            <a:spLocks noGrp="1"/>
          </p:cNvSpPr>
          <p:nvPr>
            <p:ph type="body" sz="half" idx="2"/>
          </p:nvPr>
        </p:nvSpPr>
        <p:spPr>
          <a:xfrm>
            <a:off x="2389719" y="5367338"/>
            <a:ext cx="7315200" cy="804862"/>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59EC916-7953-4B3C-A1F4-B07E68B69046}" type="datetimeFigureOut">
              <a:rPr lang="en-GB">
                <a:solidFill>
                  <a:prstClr val="black">
                    <a:tint val="75000"/>
                  </a:prstClr>
                </a:solidFill>
              </a:rPr>
              <a:pPr>
                <a:defRPr/>
              </a:pPr>
              <a:t>28/01/2021</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8E9CBAF-DD9E-4CF2-8732-8FADAA741013}"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26638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5F354C2C-5C05-4A4D-A7AE-E59A5862FC5A}" type="datetimeFigureOut">
              <a:rPr lang="en-GB">
                <a:solidFill>
                  <a:prstClr val="black">
                    <a:tint val="75000"/>
                  </a:prstClr>
                </a:solidFill>
              </a:rPr>
              <a:pPr>
                <a:defRPr/>
              </a:pPr>
              <a:t>28/01/2021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8AF24FA-30FD-4E4F-A8BF-1DB3DB97A31C}"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271170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44"/>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BA0CB043-2C05-415F-9E5D-F9078B33FFDF}" type="datetimeFigureOut">
              <a:rPr lang="en-GB">
                <a:solidFill>
                  <a:prstClr val="black">
                    <a:tint val="75000"/>
                  </a:prstClr>
                </a:solidFill>
              </a:rPr>
              <a:pPr>
                <a:defRPr/>
              </a:pPr>
              <a:t>28/01/2021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6169D71-E252-4EC3-BCFF-43900026A2F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15276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5045" y="549275"/>
            <a:ext cx="121570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1344263" y="1268413"/>
            <a:ext cx="397882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999" smtClean="0">
                <a:solidFill>
                  <a:srgbClr val="662C5B"/>
                </a:solidFill>
              </a:rPr>
              <a:t>Raising a new Generation of Leaders</a:t>
            </a:r>
            <a:endParaRPr lang="en-GB" altLang="en-US" sz="1999" smtClean="0">
              <a:solidFill>
                <a:srgbClr val="662C5B"/>
              </a:solidFill>
            </a:endParaRPr>
          </a:p>
        </p:txBody>
      </p:sp>
      <p:sp>
        <p:nvSpPr>
          <p:cNvPr id="7" name="TextBox 6"/>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8"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28419" y="692151"/>
            <a:ext cx="5064393"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p:nvPr>
        </p:nvSpPr>
        <p:spPr>
          <a:xfrm>
            <a:off x="914400" y="2204865"/>
            <a:ext cx="10363200" cy="2520280"/>
          </a:xfrm>
          <a:solidFill>
            <a:srgbClr val="CC3399">
              <a:alpha val="83137"/>
            </a:srgbClr>
          </a:solidFill>
        </p:spPr>
        <p:txBody>
          <a:bodyPr>
            <a:normAutofit/>
          </a:bodyPr>
          <a:lstStyle/>
          <a:p>
            <a:endParaRPr lang="en-GB" dirty="0"/>
          </a:p>
        </p:txBody>
      </p:sp>
      <p:sp>
        <p:nvSpPr>
          <p:cNvPr id="11" name="Subtitle 2"/>
          <p:cNvSpPr>
            <a:spLocks noGrp="1"/>
          </p:cNvSpPr>
          <p:nvPr>
            <p:ph type="subTitle" idx="1"/>
          </p:nvPr>
        </p:nvSpPr>
        <p:spPr>
          <a:xfrm>
            <a:off x="1704658" y="4869160"/>
            <a:ext cx="8534400" cy="1752600"/>
          </a:xfrm>
          <a:solidFill>
            <a:srgbClr val="FFFFFF">
              <a:alpha val="63137"/>
            </a:srgbClr>
          </a:solidFill>
        </p:spPr>
        <p:txBody>
          <a:bodyPr>
            <a:normAutofit/>
          </a:bodyPr>
          <a:lstStyle>
            <a:lvl1pPr algn="ctr">
              <a:buNone/>
              <a:defRPr sz="3999">
                <a:ln>
                  <a:noFill/>
                </a:ln>
                <a:solidFill>
                  <a:srgbClr val="002060"/>
                </a:solidFill>
              </a:defRPr>
            </a:lvl1pPr>
          </a:lstStyle>
          <a:p>
            <a:endParaRPr lang="en-GB" dirty="0"/>
          </a:p>
        </p:txBody>
      </p:sp>
    </p:spTree>
    <p:extLst>
      <p:ext uri="{BB962C8B-B14F-4D97-AF65-F5344CB8AC3E}">
        <p14:creationId xmlns:p14="http://schemas.microsoft.com/office/powerpoint/2010/main" val="91661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28/01/2021</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61832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06"/>
            <a:ext cx="10363200" cy="1362075"/>
          </a:xfrm>
        </p:spPr>
        <p:txBody>
          <a:bodyPr anchor="t"/>
          <a:lstStyle>
            <a:lvl1pPr algn="l">
              <a:defRPr sz="3999" b="1" cap="all"/>
            </a:lvl1pPr>
          </a:lstStyle>
          <a:p>
            <a:r>
              <a:rPr lang="en-US" smtClean="0"/>
              <a:t>Click to edit Master title style</a:t>
            </a:r>
            <a:endParaRPr lang="en-GB"/>
          </a:p>
        </p:txBody>
      </p:sp>
      <p:sp>
        <p:nvSpPr>
          <p:cNvPr id="3" name="Text Placeholder 2"/>
          <p:cNvSpPr>
            <a:spLocks noGrp="1"/>
          </p:cNvSpPr>
          <p:nvPr>
            <p:ph type="body" idx="1"/>
          </p:nvPr>
        </p:nvSpPr>
        <p:spPr>
          <a:xfrm>
            <a:off x="963086" y="2906713"/>
            <a:ext cx="10363200" cy="1500187"/>
          </a:xfrm>
        </p:spPr>
        <p:txBody>
          <a:bodyPr anchor="b"/>
          <a:lstStyle>
            <a:lvl1pPr marL="0" indent="0">
              <a:buNone/>
              <a:defRPr sz="1999">
                <a:solidFill>
                  <a:schemeClr val="tx1">
                    <a:tint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7A476FD-1FC0-43E8-ABDF-0DFD97231CCB}" type="datetimeFigureOut">
              <a:rPr lang="en-GB">
                <a:solidFill>
                  <a:prstClr val="black">
                    <a:tint val="75000"/>
                  </a:prstClr>
                </a:solidFill>
              </a:rPr>
              <a:pPr>
                <a:defRPr/>
              </a:pPr>
              <a:t>28/01/2021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E7753A5-AD64-4F67-90FD-D43055752D2F}"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03101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6"/>
            <a:ext cx="5384800" cy="4525963"/>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6"/>
            <a:ext cx="5384800" cy="4525963"/>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C645D51C-1571-4888-93D6-59688DBC0375}" type="datetimeFigureOut">
              <a:rPr lang="en-GB">
                <a:solidFill>
                  <a:prstClr val="black">
                    <a:tint val="75000"/>
                  </a:prstClr>
                </a:solidFill>
              </a:rPr>
              <a:pPr>
                <a:defRPr/>
              </a:pPr>
              <a:t>28/01/2021</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25BB28B-046D-4655-9FBD-86D5B2E06509}"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19316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70" y="1535113"/>
            <a:ext cx="5389034" cy="63976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4" cy="3951288"/>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A0B322C3-7EF5-4C69-8001-20C7789FF87F}" type="datetimeFigureOut">
              <a:rPr lang="en-GB">
                <a:solidFill>
                  <a:prstClr val="black">
                    <a:tint val="75000"/>
                  </a:prstClr>
                </a:solidFill>
              </a:rPr>
              <a:pPr>
                <a:defRPr/>
              </a:pPr>
              <a:t>28/01/2021</a:t>
            </a:fld>
            <a:endParaRPr lang="en-GB">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D7651797-D069-45E3-B19F-FD2948682E34}"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71029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18B59C6-A8BF-46A2-9CBA-2B8AD934F3CB}" type="datetimeFigureOut">
              <a:rPr lang="en-GB">
                <a:solidFill>
                  <a:prstClr val="black">
                    <a:tint val="75000"/>
                  </a:prstClr>
                </a:solidFill>
              </a:rPr>
              <a:pPr>
                <a:defRPr/>
              </a:pPr>
              <a:t>28/01/2021</a:t>
            </a:fld>
            <a:endParaRPr lang="en-GB">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A61E7CD-1C89-4D0A-BB3E-C4729FF6744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10626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206EBA4-79C1-47D4-A9E8-7BE038677A43}" type="datetimeFigureOut">
              <a:rPr lang="en-GB">
                <a:solidFill>
                  <a:prstClr val="black">
                    <a:tint val="75000"/>
                  </a:prstClr>
                </a:solidFill>
              </a:rPr>
              <a:pPr>
                <a:defRPr/>
              </a:pPr>
              <a:t>28/01/2021</a:t>
            </a:fld>
            <a:endParaRPr lang="en-GB">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B312FE67-07B1-4FCD-8EB6-8624AF9350BE}"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214434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0"/>
          </a:xfrm>
        </p:spPr>
        <p:txBody>
          <a:bodyPr anchor="b"/>
          <a:lstStyle>
            <a:lvl1pPr algn="l">
              <a:defRPr sz="1999" b="1"/>
            </a:lvl1pPr>
          </a:lstStyle>
          <a:p>
            <a:r>
              <a:rPr lang="en-US" smtClean="0"/>
              <a:t>Click to edit Master title style</a:t>
            </a:r>
            <a:endParaRPr lang="en-GB"/>
          </a:p>
        </p:txBody>
      </p:sp>
      <p:sp>
        <p:nvSpPr>
          <p:cNvPr id="3" name="Content Placeholder 2"/>
          <p:cNvSpPr>
            <a:spLocks noGrp="1"/>
          </p:cNvSpPr>
          <p:nvPr>
            <p:ph idx="1"/>
          </p:nvPr>
        </p:nvSpPr>
        <p:spPr>
          <a:xfrm>
            <a:off x="4766733" y="273056"/>
            <a:ext cx="6815667" cy="5853113"/>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846CD9C-CAF7-46AE-B265-689BE2A68D0E}" type="datetimeFigureOut">
              <a:rPr lang="en-GB">
                <a:solidFill>
                  <a:prstClr val="black">
                    <a:tint val="75000"/>
                  </a:prstClr>
                </a:solidFill>
              </a:rPr>
              <a:pPr>
                <a:defRPr/>
              </a:pPr>
              <a:t>28/01/2021</a:t>
            </a:fld>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5780C53-7A8E-4EC5-BA58-F8AA5EBAF848}"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22043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D3DD00C3-F7D9-4F4B-B656-9D5319369CE5}" type="datetimeFigureOut">
              <a:rPr lang="en-GB">
                <a:solidFill>
                  <a:prstClr val="black">
                    <a:tint val="75000"/>
                  </a:prstClr>
                </a:solidFill>
              </a:rPr>
              <a:pPr>
                <a:defRPr/>
              </a:pPr>
              <a:t>28/01/2021</a:t>
            </a:fld>
            <a:endParaRPr lang="en-GB">
              <a:solidFill>
                <a:prstClr val="black">
                  <a:tint val="75000"/>
                </a:prstClr>
              </a:solidFill>
            </a:endParaRPr>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3354A876-9818-4CA5-BBE2-789685B9C20B}"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270571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0" fontAlgn="base" hangingPunct="0">
        <a:spcBef>
          <a:spcPct val="0"/>
        </a:spcBef>
        <a:spcAft>
          <a:spcPct val="0"/>
        </a:spcAft>
        <a:defRPr sz="4399" kern="1200">
          <a:solidFill>
            <a:schemeClr val="tx1"/>
          </a:solidFill>
          <a:latin typeface="+mj-lt"/>
          <a:ea typeface="+mj-ea"/>
          <a:cs typeface="+mj-cs"/>
        </a:defRPr>
      </a:lvl1pPr>
      <a:lvl2pPr algn="ctr" rtl="0" eaLnBrk="0" fontAlgn="base" hangingPunct="0">
        <a:spcBef>
          <a:spcPct val="0"/>
        </a:spcBef>
        <a:spcAft>
          <a:spcPct val="0"/>
        </a:spcAft>
        <a:defRPr sz="4399">
          <a:solidFill>
            <a:schemeClr val="tx1"/>
          </a:solidFill>
          <a:latin typeface="Calibri" panose="020F0502020204030204" pitchFamily="34" charset="0"/>
        </a:defRPr>
      </a:lvl2pPr>
      <a:lvl3pPr algn="ctr" rtl="0" eaLnBrk="0" fontAlgn="base" hangingPunct="0">
        <a:spcBef>
          <a:spcPct val="0"/>
        </a:spcBef>
        <a:spcAft>
          <a:spcPct val="0"/>
        </a:spcAft>
        <a:defRPr sz="4399">
          <a:solidFill>
            <a:schemeClr val="tx1"/>
          </a:solidFill>
          <a:latin typeface="Calibri" panose="020F0502020204030204" pitchFamily="34" charset="0"/>
        </a:defRPr>
      </a:lvl3pPr>
      <a:lvl4pPr algn="ctr" rtl="0" eaLnBrk="0" fontAlgn="base" hangingPunct="0">
        <a:spcBef>
          <a:spcPct val="0"/>
        </a:spcBef>
        <a:spcAft>
          <a:spcPct val="0"/>
        </a:spcAft>
        <a:defRPr sz="4399">
          <a:solidFill>
            <a:schemeClr val="tx1"/>
          </a:solidFill>
          <a:latin typeface="Calibri" panose="020F0502020204030204" pitchFamily="34" charset="0"/>
        </a:defRPr>
      </a:lvl4pPr>
      <a:lvl5pPr algn="ctr" rtl="0" eaLnBrk="0" fontAlgn="base" hangingPunct="0">
        <a:spcBef>
          <a:spcPct val="0"/>
        </a:spcBef>
        <a:spcAft>
          <a:spcPct val="0"/>
        </a:spcAft>
        <a:defRPr sz="4399">
          <a:solidFill>
            <a:schemeClr val="tx1"/>
          </a:solidFill>
          <a:latin typeface="Calibri" panose="020F0502020204030204" pitchFamily="34" charset="0"/>
        </a:defRPr>
      </a:lvl5pPr>
      <a:lvl6pPr marL="457063" algn="ctr" rtl="0" fontAlgn="base">
        <a:spcBef>
          <a:spcPct val="0"/>
        </a:spcBef>
        <a:spcAft>
          <a:spcPct val="0"/>
        </a:spcAft>
        <a:defRPr sz="4399">
          <a:solidFill>
            <a:schemeClr val="tx1"/>
          </a:solidFill>
          <a:latin typeface="Calibri" panose="020F0502020204030204" pitchFamily="34" charset="0"/>
        </a:defRPr>
      </a:lvl6pPr>
      <a:lvl7pPr marL="914126" algn="ctr" rtl="0" fontAlgn="base">
        <a:spcBef>
          <a:spcPct val="0"/>
        </a:spcBef>
        <a:spcAft>
          <a:spcPct val="0"/>
        </a:spcAft>
        <a:defRPr sz="4399">
          <a:solidFill>
            <a:schemeClr val="tx1"/>
          </a:solidFill>
          <a:latin typeface="Calibri" panose="020F0502020204030204" pitchFamily="34" charset="0"/>
        </a:defRPr>
      </a:lvl7pPr>
      <a:lvl8pPr marL="1371189" algn="ctr" rtl="0" fontAlgn="base">
        <a:spcBef>
          <a:spcPct val="0"/>
        </a:spcBef>
        <a:spcAft>
          <a:spcPct val="0"/>
        </a:spcAft>
        <a:defRPr sz="4399">
          <a:solidFill>
            <a:schemeClr val="tx1"/>
          </a:solidFill>
          <a:latin typeface="Calibri" panose="020F0502020204030204" pitchFamily="34" charset="0"/>
        </a:defRPr>
      </a:lvl8pPr>
      <a:lvl9pPr marL="1828251" algn="ctr" rtl="0" fontAlgn="base">
        <a:spcBef>
          <a:spcPct val="0"/>
        </a:spcBef>
        <a:spcAft>
          <a:spcPct val="0"/>
        </a:spcAft>
        <a:defRPr sz="4399">
          <a:solidFill>
            <a:schemeClr val="tx1"/>
          </a:solidFill>
          <a:latin typeface="Calibri" panose="020F0502020204030204" pitchFamily="34" charset="0"/>
        </a:defRPr>
      </a:lvl9pPr>
    </p:titleStyle>
    <p:bodyStyle>
      <a:lvl1pPr marL="342797" indent="-342797" algn="l" rtl="0" eaLnBrk="0" fontAlgn="base" hangingPunct="0">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0" fontAlgn="base" hangingPunct="0">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0" fontAlgn="base" hangingPunct="0">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ctrTitle"/>
          </p:nvPr>
        </p:nvSpPr>
        <p:spPr>
          <a:xfrm>
            <a:off x="306309" y="1372135"/>
            <a:ext cx="11885692" cy="3123387"/>
          </a:xfrm>
          <a:solidFill>
            <a:srgbClr val="660033">
              <a:alpha val="61960"/>
            </a:srgbClr>
          </a:solidFill>
        </p:spPr>
        <p:txBody>
          <a:bodyPr/>
          <a:lstStyle/>
          <a:p>
            <a:pPr eaLnBrk="1" hangingPunct="1"/>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smtClean="0">
                <a:latin typeface="Times New Roman" panose="02020603050405020304" pitchFamily="18" charset="0"/>
                <a:ea typeface="ＭＳ Ｐゴシック" panose="020B0600070205080204" pitchFamily="34" charset="-128"/>
                <a:cs typeface="Times New Roman" panose="02020603050405020304" pitchFamily="18" charset="0"/>
              </a:rPr>
              <a:t>CEN 414:Computer Software Engineering I</a:t>
            </a:r>
            <a: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4799" dirty="0">
              <a:ea typeface="ＭＳ Ｐゴシック" panose="020B0600070205080204" pitchFamily="34" charset="-128"/>
              <a:cs typeface="Times New Roman" panose="02020603050405020304" pitchFamily="18" charset="0"/>
            </a:endParaRPr>
          </a:p>
        </p:txBody>
      </p:sp>
      <p:sp>
        <p:nvSpPr>
          <p:cNvPr id="8195" name="Subtitle 6"/>
          <p:cNvSpPr>
            <a:spLocks noGrp="1"/>
          </p:cNvSpPr>
          <p:nvPr>
            <p:ph type="subTitle" idx="1"/>
          </p:nvPr>
        </p:nvSpPr>
        <p:spPr>
          <a:xfrm>
            <a:off x="2820254" y="4571702"/>
            <a:ext cx="9370160" cy="1447423"/>
          </a:xfrm>
          <a:solidFill>
            <a:srgbClr val="FFFFFF">
              <a:alpha val="74117"/>
            </a:srgbClr>
          </a:solidFill>
        </p:spPr>
        <p:txBody>
          <a:bodyPr>
            <a:normAutofit/>
          </a:bodyPr>
          <a:lstStyle/>
          <a:p>
            <a:r>
              <a:rPr lang="en-US" sz="3200" dirty="0"/>
              <a:t>Fundamental of </a:t>
            </a:r>
            <a:r>
              <a:rPr lang="en-US" sz="3200" dirty="0" smtClean="0"/>
              <a:t>Object-Oriented Design</a:t>
            </a:r>
            <a:r>
              <a:rPr lang="en-US" sz="3200" dirty="0"/>
              <a:t>. </a:t>
            </a:r>
          </a:p>
          <a:p>
            <a:pPr eaLnBrk="1" hangingPunct="1"/>
            <a:r>
              <a:rPr lang="en-US" altLang="en-US" sz="3999" dirty="0" smtClean="0"/>
              <a:t>BY </a:t>
            </a:r>
            <a:r>
              <a:rPr lang="en-US" altLang="en-US" sz="3999" dirty="0"/>
              <a:t>OMORUYI O.</a:t>
            </a:r>
          </a:p>
        </p:txBody>
      </p:sp>
      <p:sp>
        <p:nvSpPr>
          <p:cNvPr id="8196" name="Subtitle 6"/>
          <p:cNvSpPr txBox="1">
            <a:spLocks/>
          </p:cNvSpPr>
          <p:nvPr/>
        </p:nvSpPr>
        <p:spPr bwMode="auto">
          <a:xfrm>
            <a:off x="153948" y="6095306"/>
            <a:ext cx="11655565" cy="609441"/>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Aft>
                <a:spcPct val="0"/>
              </a:spcAft>
              <a:buFont typeface="Arial" panose="020B0604020202020204" pitchFamily="34" charset="0"/>
              <a:buNone/>
            </a:pPr>
            <a:endParaRPr lang="en-US" altLang="en-US" sz="2399" b="1">
              <a:solidFill>
                <a:prstClr val="black"/>
              </a:solidFill>
              <a:latin typeface="Rockwell" panose="02060603020205020403" pitchFamily="18" charset="0"/>
            </a:endParaRPr>
          </a:p>
        </p:txBody>
      </p:sp>
    </p:spTree>
    <p:extLst>
      <p:ext uri="{BB962C8B-B14F-4D97-AF65-F5344CB8AC3E}">
        <p14:creationId xmlns:p14="http://schemas.microsoft.com/office/powerpoint/2010/main" val="799897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34483"/>
            <a:ext cx="11711162" cy="1115616"/>
          </a:xfrm>
        </p:spPr>
        <p:txBody>
          <a:bodyPr/>
          <a:lstStyle/>
          <a:p>
            <a:r>
              <a:rPr lang="en-US" dirty="0" smtClean="0"/>
              <a:t>Switch </a:t>
            </a:r>
            <a:r>
              <a:rPr lang="en-US" dirty="0"/>
              <a:t>statement</a:t>
            </a:r>
          </a:p>
        </p:txBody>
      </p:sp>
      <p:sp>
        <p:nvSpPr>
          <p:cNvPr id="3" name="Content Placeholder 2"/>
          <p:cNvSpPr>
            <a:spLocks noGrp="1"/>
          </p:cNvSpPr>
          <p:nvPr>
            <p:ph idx="1"/>
          </p:nvPr>
        </p:nvSpPr>
        <p:spPr/>
        <p:txBody>
          <a:bodyPr>
            <a:noAutofit/>
          </a:bodyPr>
          <a:lstStyle/>
          <a:p>
            <a:r>
              <a:rPr lang="en-US" sz="2000" dirty="0"/>
              <a:t>In the switch statement, the test (a primitive type of byte, char, short, or </a:t>
            </a:r>
            <a:r>
              <a:rPr lang="en-US" sz="2000" dirty="0" err="1"/>
              <a:t>int</a:t>
            </a:r>
            <a:r>
              <a:rPr lang="en-US" sz="2000" dirty="0"/>
              <a:t>) is compared </a:t>
            </a:r>
            <a:r>
              <a:rPr lang="en-US" sz="2000" dirty="0" smtClean="0"/>
              <a:t>with each </a:t>
            </a:r>
            <a:r>
              <a:rPr lang="en-US" sz="2000" dirty="0"/>
              <a:t>of the case values in turn. If a match is found, the statement, or statements after the </a:t>
            </a:r>
            <a:r>
              <a:rPr lang="en-US" sz="2000" dirty="0" smtClean="0"/>
              <a:t>test is </a:t>
            </a:r>
            <a:r>
              <a:rPr lang="en-US" sz="2000" dirty="0"/>
              <a:t>executed. </a:t>
            </a:r>
            <a:endParaRPr lang="en-US" sz="2000" dirty="0" smtClean="0"/>
          </a:p>
          <a:p>
            <a:r>
              <a:rPr lang="en-US" sz="2000" dirty="0" smtClean="0"/>
              <a:t>If </a:t>
            </a:r>
            <a:r>
              <a:rPr lang="en-US" sz="2000" dirty="0"/>
              <a:t>no match is found, the default statement is executed. The default is </a:t>
            </a:r>
            <a:r>
              <a:rPr lang="en-US" sz="2000" dirty="0" smtClean="0"/>
              <a:t>optional, so </a:t>
            </a:r>
            <a:r>
              <a:rPr lang="en-US" sz="2000" dirty="0"/>
              <a:t>if there isn’t a match in any of the cases and default doesn’t exist, the switch </a:t>
            </a:r>
            <a:r>
              <a:rPr lang="en-US" sz="2000" dirty="0" smtClean="0"/>
              <a:t>statement completes </a:t>
            </a:r>
            <a:r>
              <a:rPr lang="en-US" sz="2000" dirty="0"/>
              <a:t>without doing anything</a:t>
            </a:r>
            <a:r>
              <a:rPr lang="en-US" sz="2000" dirty="0" smtClean="0"/>
              <a:t>.</a:t>
            </a:r>
          </a:p>
          <a:p>
            <a:pPr marL="0" indent="0">
              <a:buNone/>
            </a:pPr>
            <a:r>
              <a:rPr lang="en-US" sz="2400" dirty="0" smtClean="0"/>
              <a:t>switch </a:t>
            </a:r>
            <a:r>
              <a:rPr lang="en-US" sz="2400" dirty="0"/>
              <a:t>(test) {</a:t>
            </a:r>
          </a:p>
          <a:p>
            <a:pPr marL="0" indent="0">
              <a:buNone/>
            </a:pPr>
            <a:r>
              <a:rPr lang="en-US" sz="2400" dirty="0"/>
              <a:t>case </a:t>
            </a:r>
            <a:r>
              <a:rPr lang="en-US" sz="2400" dirty="0" err="1"/>
              <a:t>valueOne</a:t>
            </a:r>
            <a:r>
              <a:rPr lang="en-US" sz="2400" dirty="0"/>
              <a:t>:</a:t>
            </a:r>
          </a:p>
          <a:p>
            <a:pPr marL="0" indent="0">
              <a:buNone/>
            </a:pPr>
            <a:r>
              <a:rPr lang="en-US" sz="2400" dirty="0" err="1"/>
              <a:t>resultOne</a:t>
            </a:r>
            <a:r>
              <a:rPr lang="en-US" sz="2400" dirty="0"/>
              <a:t>;</a:t>
            </a:r>
          </a:p>
          <a:p>
            <a:pPr marL="0" indent="0">
              <a:buNone/>
            </a:pPr>
            <a:r>
              <a:rPr lang="en-US" sz="2400" dirty="0"/>
              <a:t>break;</a:t>
            </a:r>
          </a:p>
          <a:p>
            <a:pPr marL="0" indent="0">
              <a:buNone/>
            </a:pPr>
            <a:r>
              <a:rPr lang="en-US" sz="2400" dirty="0" smtClean="0"/>
              <a:t>default</a:t>
            </a:r>
            <a:r>
              <a:rPr lang="en-US" sz="2400" dirty="0"/>
              <a:t>: </a:t>
            </a:r>
            <a:r>
              <a:rPr lang="en-US" sz="2400" dirty="0" err="1"/>
              <a:t>defaultresult</a:t>
            </a:r>
            <a:r>
              <a:rPr lang="en-US" sz="2400" dirty="0"/>
              <a:t>;</a:t>
            </a:r>
          </a:p>
          <a:p>
            <a:pPr marL="0" indent="0">
              <a:buNone/>
            </a:pPr>
            <a:r>
              <a:rPr lang="en-US" sz="2400" dirty="0"/>
              <a:t>}</a:t>
            </a:r>
            <a:endParaRPr lang="en-US" sz="2400" dirty="0"/>
          </a:p>
        </p:txBody>
      </p:sp>
    </p:spTree>
    <p:extLst>
      <p:ext uri="{BB962C8B-B14F-4D97-AF65-F5344CB8AC3E}">
        <p14:creationId xmlns:p14="http://schemas.microsoft.com/office/powerpoint/2010/main" val="2286461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9" y="153144"/>
            <a:ext cx="11711162" cy="1115616"/>
          </a:xfrm>
        </p:spPr>
        <p:txBody>
          <a:bodyPr/>
          <a:lstStyle/>
          <a:p>
            <a:r>
              <a:rPr lang="en-US" dirty="0"/>
              <a:t>I</a:t>
            </a:r>
            <a:r>
              <a:rPr lang="en-US" dirty="0" smtClean="0"/>
              <a:t>teration statement- while and do while</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while loop is used to repeat a statement or block of statements as long as a </a:t>
            </a:r>
            <a:r>
              <a:rPr lang="en-US" dirty="0" smtClean="0"/>
              <a:t>particular condition </a:t>
            </a:r>
            <a:r>
              <a:rPr lang="en-US" dirty="0"/>
              <a:t>is true. while loops look like this:</a:t>
            </a:r>
            <a:endParaRPr lang="en-US" dirty="0" smtClean="0"/>
          </a:p>
          <a:p>
            <a:pPr marL="0" indent="0">
              <a:buNone/>
            </a:pPr>
            <a:r>
              <a:rPr lang="en-US" dirty="0" smtClean="0"/>
              <a:t>while </a:t>
            </a:r>
            <a:r>
              <a:rPr lang="en-US" dirty="0"/>
              <a:t>(condition) {</a:t>
            </a:r>
          </a:p>
          <a:p>
            <a:pPr marL="0" indent="0">
              <a:buNone/>
            </a:pPr>
            <a:r>
              <a:rPr lang="en-US" dirty="0" err="1"/>
              <a:t>bodyOfLoop</a:t>
            </a:r>
            <a:r>
              <a:rPr lang="en-US" dirty="0"/>
              <a:t>;</a:t>
            </a:r>
          </a:p>
          <a:p>
            <a:pPr marL="0" indent="0">
              <a:buNone/>
            </a:pPr>
            <a:r>
              <a:rPr lang="en-US" dirty="0" smtClean="0"/>
              <a:t>}</a:t>
            </a:r>
          </a:p>
          <a:p>
            <a:pPr marL="0" indent="0">
              <a:buNone/>
            </a:pPr>
            <a:r>
              <a:rPr lang="en-US" dirty="0"/>
              <a:t>do {</a:t>
            </a:r>
          </a:p>
          <a:p>
            <a:pPr marL="0" indent="0">
              <a:buNone/>
            </a:pPr>
            <a:r>
              <a:rPr lang="en-US" dirty="0" err="1"/>
              <a:t>bodyOfLoop</a:t>
            </a:r>
            <a:r>
              <a:rPr lang="en-US" dirty="0"/>
              <a:t>;</a:t>
            </a:r>
          </a:p>
          <a:p>
            <a:pPr marL="0" indent="0">
              <a:buNone/>
            </a:pPr>
            <a:r>
              <a:rPr lang="en-US" dirty="0"/>
              <a:t>} while (condition);</a:t>
            </a:r>
            <a:endParaRPr lang="en-US" dirty="0" smtClean="0"/>
          </a:p>
          <a:p>
            <a:pPr marL="0" indent="0">
              <a:buNone/>
            </a:pPr>
            <a:endParaRPr lang="en-GB" dirty="0"/>
          </a:p>
          <a:p>
            <a:pPr marL="0" indent="0">
              <a:buNone/>
            </a:pPr>
            <a:endParaRPr lang="en-US" dirty="0"/>
          </a:p>
        </p:txBody>
      </p:sp>
    </p:spTree>
    <p:extLst>
      <p:ext uri="{BB962C8B-B14F-4D97-AF65-F5344CB8AC3E}">
        <p14:creationId xmlns:p14="http://schemas.microsoft.com/office/powerpoint/2010/main" val="3714985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53144"/>
            <a:ext cx="11711162" cy="1115616"/>
          </a:xfrm>
        </p:spPr>
        <p:txBody>
          <a:bodyPr/>
          <a:lstStyle/>
          <a:p>
            <a:r>
              <a:rPr lang="en-US" dirty="0"/>
              <a:t>Iteration statement- </a:t>
            </a:r>
            <a:r>
              <a:rPr lang="en-US" dirty="0" smtClean="0"/>
              <a:t>for-loop</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for loop, as in C, repeats a statement or block of statements some number of times </a:t>
            </a:r>
            <a:r>
              <a:rPr lang="en-US" dirty="0" smtClean="0"/>
              <a:t>until a </a:t>
            </a:r>
            <a:r>
              <a:rPr lang="en-US" dirty="0"/>
              <a:t>condition is matched. </a:t>
            </a:r>
            <a:endParaRPr lang="en-US" dirty="0" smtClean="0"/>
          </a:p>
          <a:p>
            <a:r>
              <a:rPr lang="en-US" dirty="0" smtClean="0"/>
              <a:t>for </a:t>
            </a:r>
            <a:r>
              <a:rPr lang="en-US" dirty="0"/>
              <a:t>loops are frequently used for simple iteration in which you </a:t>
            </a:r>
            <a:r>
              <a:rPr lang="en-US" dirty="0" smtClean="0"/>
              <a:t>repeat a </a:t>
            </a:r>
            <a:r>
              <a:rPr lang="en-US" dirty="0"/>
              <a:t>block of statements a certain number of times and then stop, but you can use for loops for </a:t>
            </a:r>
            <a:r>
              <a:rPr lang="en-US" dirty="0" smtClean="0"/>
              <a:t>just about </a:t>
            </a:r>
            <a:r>
              <a:rPr lang="en-US" dirty="0"/>
              <a:t>any kind of loop.</a:t>
            </a:r>
            <a:endParaRPr lang="nn-NO" dirty="0" smtClean="0"/>
          </a:p>
          <a:p>
            <a:pPr marL="0" indent="0">
              <a:buNone/>
            </a:pPr>
            <a:r>
              <a:rPr lang="en-US" dirty="0"/>
              <a:t>for (initialization; test; increment) {</a:t>
            </a:r>
          </a:p>
          <a:p>
            <a:pPr marL="0" indent="0">
              <a:buNone/>
            </a:pPr>
            <a:r>
              <a:rPr lang="en-US" dirty="0" smtClean="0"/>
              <a:t>}</a:t>
            </a:r>
          </a:p>
          <a:p>
            <a:pPr marL="0" indent="0">
              <a:buNone/>
            </a:pPr>
            <a:r>
              <a:rPr lang="en-GB" dirty="0" smtClean="0"/>
              <a:t>Example:</a:t>
            </a:r>
            <a:endParaRPr lang="nn-NO" dirty="0"/>
          </a:p>
          <a:p>
            <a:pPr marL="0" indent="0">
              <a:buNone/>
            </a:pPr>
            <a:r>
              <a:rPr lang="nn-NO" dirty="0" smtClean="0"/>
              <a:t>for </a:t>
            </a:r>
            <a:r>
              <a:rPr lang="nn-NO" dirty="0"/>
              <a:t>(int i = 0; i &lt;10; i++) {</a:t>
            </a:r>
          </a:p>
          <a:p>
            <a:pPr marL="0" indent="0">
              <a:buNone/>
            </a:pPr>
            <a:r>
              <a:rPr lang="en-US" dirty="0" smtClean="0"/>
              <a:t>}</a:t>
            </a:r>
            <a:endParaRPr lang="en-US" dirty="0"/>
          </a:p>
        </p:txBody>
      </p:sp>
    </p:spTree>
    <p:extLst>
      <p:ext uri="{BB962C8B-B14F-4D97-AF65-F5344CB8AC3E}">
        <p14:creationId xmlns:p14="http://schemas.microsoft.com/office/powerpoint/2010/main" val="2840327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9" y="41177"/>
            <a:ext cx="11711162" cy="1115616"/>
          </a:xfrm>
        </p:spPr>
        <p:txBody>
          <a:bodyPr/>
          <a:lstStyle/>
          <a:p>
            <a:r>
              <a:rPr lang="en-GB" dirty="0" smtClean="0"/>
              <a:t>Recursive loops</a:t>
            </a:r>
            <a:endParaRPr lang="en-US" dirty="0"/>
          </a:p>
        </p:txBody>
      </p:sp>
      <p:sp>
        <p:nvSpPr>
          <p:cNvPr id="3" name="Content Placeholder 2"/>
          <p:cNvSpPr>
            <a:spLocks noGrp="1"/>
          </p:cNvSpPr>
          <p:nvPr>
            <p:ph idx="1"/>
          </p:nvPr>
        </p:nvSpPr>
        <p:spPr/>
        <p:txBody>
          <a:bodyPr>
            <a:normAutofit fontScale="25000" lnSpcReduction="20000"/>
          </a:bodyPr>
          <a:lstStyle/>
          <a:p>
            <a:pPr marL="0" indent="0" algn="just">
              <a:buNone/>
            </a:pPr>
            <a:r>
              <a:rPr lang="en-US" sz="8000" dirty="0"/>
              <a:t>When a recursive call is made, new storage locations for variables are allocated on the stack. </a:t>
            </a:r>
            <a:endParaRPr lang="en-US" sz="8000" dirty="0" smtClean="0"/>
          </a:p>
          <a:p>
            <a:pPr marL="0" indent="0" algn="just">
              <a:buNone/>
            </a:pPr>
            <a:r>
              <a:rPr lang="en-US" sz="8000" dirty="0" smtClean="0"/>
              <a:t>As</a:t>
            </a:r>
            <a:r>
              <a:rPr lang="en-US" sz="8000" dirty="0"/>
              <a:t>, each recursive call returns, the old variables and parameters are removed from the stack. Hence, recursion generally uses more memory and is generally slow</a:t>
            </a:r>
            <a:r>
              <a:rPr lang="en-US" sz="8000" dirty="0" smtClean="0"/>
              <a:t>.</a:t>
            </a:r>
            <a:endParaRPr lang="en-US" sz="8000" dirty="0"/>
          </a:p>
          <a:p>
            <a:pPr marL="0" indent="0">
              <a:buNone/>
            </a:pPr>
            <a:r>
              <a:rPr lang="en-US" sz="8000" dirty="0" smtClean="0"/>
              <a:t>public </a:t>
            </a:r>
            <a:r>
              <a:rPr lang="en-US" sz="8000" dirty="0"/>
              <a:t>class Main {</a:t>
            </a:r>
          </a:p>
          <a:p>
            <a:pPr marL="0" indent="0">
              <a:buNone/>
            </a:pPr>
            <a:r>
              <a:rPr lang="en-US" sz="8000" dirty="0"/>
              <a:t>  public static void main(String[] </a:t>
            </a:r>
            <a:r>
              <a:rPr lang="en-US" sz="8000" dirty="0" err="1"/>
              <a:t>args</a:t>
            </a:r>
            <a:r>
              <a:rPr lang="en-US" sz="8000" dirty="0"/>
              <a:t>) {</a:t>
            </a:r>
          </a:p>
          <a:p>
            <a:pPr marL="0" indent="0">
              <a:buNone/>
            </a:pPr>
            <a:r>
              <a:rPr lang="en-US" sz="8000" dirty="0"/>
              <a:t>    </a:t>
            </a:r>
            <a:r>
              <a:rPr lang="en-US" sz="8000" dirty="0" err="1"/>
              <a:t>int</a:t>
            </a:r>
            <a:r>
              <a:rPr lang="en-US" sz="8000" dirty="0"/>
              <a:t> result = sum(10);</a:t>
            </a:r>
          </a:p>
          <a:p>
            <a:pPr marL="0" indent="0">
              <a:buNone/>
            </a:pPr>
            <a:r>
              <a:rPr lang="en-US" sz="8000" dirty="0"/>
              <a:t>    </a:t>
            </a:r>
            <a:r>
              <a:rPr lang="en-US" sz="8000" dirty="0" err="1"/>
              <a:t>System.out.println</a:t>
            </a:r>
            <a:r>
              <a:rPr lang="en-US" sz="8000" dirty="0"/>
              <a:t>(result);</a:t>
            </a:r>
          </a:p>
          <a:p>
            <a:pPr marL="0" indent="0">
              <a:buNone/>
            </a:pPr>
            <a:r>
              <a:rPr lang="en-US" sz="8000" dirty="0"/>
              <a:t>  }</a:t>
            </a:r>
          </a:p>
          <a:p>
            <a:pPr marL="0" indent="0">
              <a:buNone/>
            </a:pPr>
            <a:r>
              <a:rPr lang="en-US" sz="8000" dirty="0"/>
              <a:t>  public static </a:t>
            </a:r>
            <a:r>
              <a:rPr lang="en-US" sz="8000" dirty="0" err="1"/>
              <a:t>int</a:t>
            </a:r>
            <a:r>
              <a:rPr lang="en-US" sz="8000" dirty="0"/>
              <a:t> sum(</a:t>
            </a:r>
            <a:r>
              <a:rPr lang="en-US" sz="8000" dirty="0" err="1"/>
              <a:t>int</a:t>
            </a:r>
            <a:r>
              <a:rPr lang="en-US" sz="8000" dirty="0"/>
              <a:t> k) {</a:t>
            </a:r>
          </a:p>
          <a:p>
            <a:pPr marL="0" indent="0">
              <a:buNone/>
            </a:pPr>
            <a:r>
              <a:rPr lang="en-US" sz="8000" dirty="0"/>
              <a:t>    if (k &gt; 0) {</a:t>
            </a:r>
          </a:p>
          <a:p>
            <a:pPr marL="0" indent="0">
              <a:buNone/>
            </a:pPr>
            <a:r>
              <a:rPr lang="en-US" sz="8000" dirty="0"/>
              <a:t>      return k + sum(k - 1);</a:t>
            </a:r>
          </a:p>
          <a:p>
            <a:pPr marL="0" indent="0">
              <a:buNone/>
            </a:pPr>
            <a:r>
              <a:rPr lang="en-US" sz="8000" dirty="0"/>
              <a:t>    } else {</a:t>
            </a:r>
          </a:p>
          <a:p>
            <a:pPr marL="0" indent="0">
              <a:buNone/>
            </a:pPr>
            <a:r>
              <a:rPr lang="en-US" sz="8000" dirty="0"/>
              <a:t>      return 0;</a:t>
            </a:r>
          </a:p>
          <a:p>
            <a:pPr marL="0" indent="0">
              <a:buNone/>
            </a:pPr>
            <a:r>
              <a:rPr lang="en-US" sz="8000" dirty="0"/>
              <a:t>    }</a:t>
            </a:r>
          </a:p>
          <a:p>
            <a:pPr marL="0" indent="0">
              <a:buNone/>
            </a:pPr>
            <a:r>
              <a:rPr lang="en-US" sz="8000" dirty="0"/>
              <a:t>  }</a:t>
            </a:r>
          </a:p>
          <a:p>
            <a:pPr marL="0" indent="0">
              <a:buNone/>
            </a:pPr>
            <a:r>
              <a:rPr lang="en-US" dirty="0"/>
              <a:t>}</a:t>
            </a:r>
          </a:p>
        </p:txBody>
      </p:sp>
    </p:spTree>
    <p:extLst>
      <p:ext uri="{BB962C8B-B14F-4D97-AF65-F5344CB8AC3E}">
        <p14:creationId xmlns:p14="http://schemas.microsoft.com/office/powerpoint/2010/main" val="862410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US" dirty="0"/>
          </a:p>
        </p:txBody>
      </p:sp>
      <p:sp>
        <p:nvSpPr>
          <p:cNvPr id="3" name="Content Placeholder 2"/>
          <p:cNvSpPr>
            <a:spLocks noGrp="1"/>
          </p:cNvSpPr>
          <p:nvPr>
            <p:ph idx="1"/>
          </p:nvPr>
        </p:nvSpPr>
        <p:spPr/>
        <p:txBody>
          <a:bodyPr/>
          <a:lstStyle/>
          <a:p>
            <a:r>
              <a:rPr lang="en-US" dirty="0"/>
              <a:t>Lemay, L., Perkins, C. L., &amp; Morrison, M. (1999). Java in 21 Days. </a:t>
            </a:r>
            <a:r>
              <a:rPr lang="en-US" dirty="0" err="1"/>
              <a:t>Sama</a:t>
            </a:r>
            <a:r>
              <a:rPr lang="en-US" dirty="0"/>
              <a:t> Publishing</a:t>
            </a:r>
            <a:r>
              <a:rPr lang="en-US" dirty="0" smtClean="0"/>
              <a:t>.</a:t>
            </a:r>
          </a:p>
          <a:p>
            <a:endParaRPr lang="en-US" dirty="0"/>
          </a:p>
        </p:txBody>
      </p:sp>
    </p:spTree>
    <p:extLst>
      <p:ext uri="{BB962C8B-B14F-4D97-AF65-F5344CB8AC3E}">
        <p14:creationId xmlns:p14="http://schemas.microsoft.com/office/powerpoint/2010/main" val="2475725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Topics (Module 3)</a:t>
            </a:r>
            <a:endParaRPr lang="en-GB" b="1" dirty="0"/>
          </a:p>
        </p:txBody>
      </p:sp>
      <p:sp>
        <p:nvSpPr>
          <p:cNvPr id="3" name="Content Placeholder 2"/>
          <p:cNvSpPr>
            <a:spLocks noGrp="1"/>
          </p:cNvSpPr>
          <p:nvPr>
            <p:ph idx="1"/>
          </p:nvPr>
        </p:nvSpPr>
        <p:spPr/>
        <p:txBody>
          <a:bodyPr>
            <a:normAutofit/>
          </a:bodyPr>
          <a:lstStyle/>
          <a:p>
            <a:r>
              <a:rPr lang="en-US" dirty="0" smtClean="0"/>
              <a:t>JAVA </a:t>
            </a:r>
            <a:r>
              <a:rPr lang="en-US" dirty="0"/>
              <a:t>API, </a:t>
            </a:r>
            <a:r>
              <a:rPr lang="en-US" dirty="0"/>
              <a:t>Math </a:t>
            </a:r>
            <a:r>
              <a:rPr lang="en-US" dirty="0" err="1" smtClean="0"/>
              <a:t>class,the</a:t>
            </a:r>
            <a:r>
              <a:rPr lang="en-US" dirty="0" smtClean="0"/>
              <a:t> </a:t>
            </a:r>
            <a:r>
              <a:rPr lang="en-US" dirty="0"/>
              <a:t>if statement, Boolean expression and variables, nested if, the switch statement, iteration statement-the while, and for statements.</a:t>
            </a:r>
          </a:p>
        </p:txBody>
      </p:sp>
    </p:spTree>
    <p:extLst>
      <p:ext uri="{BB962C8B-B14F-4D97-AF65-F5344CB8AC3E}">
        <p14:creationId xmlns:p14="http://schemas.microsoft.com/office/powerpoint/2010/main" val="65154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API</a:t>
            </a:r>
          </a:p>
        </p:txBody>
      </p:sp>
      <p:sp>
        <p:nvSpPr>
          <p:cNvPr id="3" name="Content Placeholder 2"/>
          <p:cNvSpPr>
            <a:spLocks noGrp="1"/>
          </p:cNvSpPr>
          <p:nvPr>
            <p:ph idx="1"/>
          </p:nvPr>
        </p:nvSpPr>
        <p:spPr/>
        <p:txBody>
          <a:bodyPr>
            <a:normAutofit fontScale="62500" lnSpcReduction="20000"/>
          </a:bodyPr>
          <a:lstStyle/>
          <a:p>
            <a:pPr algn="just"/>
            <a:r>
              <a:rPr lang="en-US" dirty="0"/>
              <a:t>An API can be described as a way to enable computers to possess a common interface, to allow them to communicate with each other. Java Application Programming Interface (API) is the area of Java development kit (JDK</a:t>
            </a:r>
            <a:r>
              <a:rPr lang="en-US" dirty="0" smtClean="0"/>
              <a:t>) that enables such communication. </a:t>
            </a:r>
          </a:p>
          <a:p>
            <a:pPr algn="just"/>
            <a:r>
              <a:rPr lang="en-US" dirty="0" smtClean="0"/>
              <a:t>An </a:t>
            </a:r>
            <a:r>
              <a:rPr lang="en-US" dirty="0"/>
              <a:t>API includes classes, interfaces, packages and also their methods, fields, and constructors</a:t>
            </a:r>
            <a:r>
              <a:rPr lang="en-US" dirty="0" smtClean="0"/>
              <a:t>.</a:t>
            </a:r>
          </a:p>
          <a:p>
            <a:pPr algn="just"/>
            <a:r>
              <a:rPr lang="en-US" dirty="0"/>
              <a:t>The Java API is a vital element of the JDK and identifies features of every element. Although Programming in Java, the component is already produced and done it. Through Java, API coder can simply make use of the pre-written program.</a:t>
            </a:r>
          </a:p>
          <a:p>
            <a:pPr algn="just"/>
            <a:r>
              <a:rPr lang="en-US" dirty="0"/>
              <a:t>The programmers initially declare the classes and packages, then this coder can simply use the application program of classes and packages to get executed.</a:t>
            </a:r>
          </a:p>
          <a:p>
            <a:pPr algn="just"/>
            <a:endParaRPr lang="en-US" dirty="0" smtClean="0"/>
          </a:p>
          <a:p>
            <a:pPr algn="just"/>
            <a:endParaRPr lang="en-US" dirty="0"/>
          </a:p>
        </p:txBody>
      </p:sp>
    </p:spTree>
    <p:extLst>
      <p:ext uri="{BB962C8B-B14F-4D97-AF65-F5344CB8AC3E}">
        <p14:creationId xmlns:p14="http://schemas.microsoft.com/office/powerpoint/2010/main" val="399147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a:t>
            </a:r>
            <a:r>
              <a:rPr lang="en-US" dirty="0" smtClean="0"/>
              <a:t>class</a:t>
            </a:r>
            <a:endParaRPr lang="en-US" dirty="0"/>
          </a:p>
        </p:txBody>
      </p:sp>
      <p:sp>
        <p:nvSpPr>
          <p:cNvPr id="3" name="Content Placeholder 2"/>
          <p:cNvSpPr>
            <a:spLocks noGrp="1"/>
          </p:cNvSpPr>
          <p:nvPr>
            <p:ph idx="1"/>
          </p:nvPr>
        </p:nvSpPr>
        <p:spPr/>
        <p:txBody>
          <a:bodyPr>
            <a:normAutofit/>
          </a:bodyPr>
          <a:lstStyle/>
          <a:p>
            <a:pPr algn="just"/>
            <a:r>
              <a:rPr lang="en-US" dirty="0"/>
              <a:t>The Math class defines a </a:t>
            </a:r>
            <a:r>
              <a:rPr lang="en-US" dirty="0" smtClean="0"/>
              <a:t>whole set </a:t>
            </a:r>
            <a:r>
              <a:rPr lang="en-US" dirty="0"/>
              <a:t>of math operations that can be used in any program </a:t>
            </a:r>
            <a:r>
              <a:rPr lang="en-US" dirty="0" smtClean="0"/>
              <a:t>with </a:t>
            </a:r>
            <a:r>
              <a:rPr lang="en-US" dirty="0"/>
              <a:t>the </a:t>
            </a:r>
            <a:r>
              <a:rPr lang="en-US" dirty="0" smtClean="0"/>
              <a:t>various </a:t>
            </a:r>
            <a:r>
              <a:rPr lang="en-US" dirty="0"/>
              <a:t>number </a:t>
            </a:r>
            <a:r>
              <a:rPr lang="en-US" dirty="0" smtClean="0"/>
              <a:t>types. Example:     </a:t>
            </a:r>
          </a:p>
          <a:p>
            <a:pPr marL="0" indent="0" algn="just">
              <a:buNone/>
            </a:pPr>
            <a:r>
              <a:rPr lang="en-US" dirty="0" err="1" smtClean="0"/>
              <a:t>Math.sqrt</a:t>
            </a:r>
            <a:r>
              <a:rPr lang="en-US" dirty="0" smtClean="0"/>
              <a:t>(453.0</a:t>
            </a:r>
            <a:r>
              <a:rPr lang="en-US" dirty="0"/>
              <a:t>);//Square root of </a:t>
            </a:r>
            <a:r>
              <a:rPr lang="en-US" dirty="0" smtClean="0"/>
              <a:t>453</a:t>
            </a:r>
            <a:endParaRPr lang="en-US" dirty="0"/>
          </a:p>
          <a:p>
            <a:pPr marL="0" indent="0" algn="just">
              <a:buNone/>
            </a:pPr>
            <a:r>
              <a:rPr lang="en-US" dirty="0" err="1" smtClean="0"/>
              <a:t>Math.max</a:t>
            </a:r>
            <a:r>
              <a:rPr lang="en-US" dirty="0" smtClean="0"/>
              <a:t>(</a:t>
            </a:r>
            <a:r>
              <a:rPr lang="en-US" dirty="0" err="1" smtClean="0"/>
              <a:t>x,y</a:t>
            </a:r>
            <a:r>
              <a:rPr lang="en-US" dirty="0"/>
              <a:t>)); //the larger number between X and Y</a:t>
            </a:r>
          </a:p>
          <a:p>
            <a:pPr marL="0" indent="0" algn="just">
              <a:buNone/>
            </a:pPr>
            <a:r>
              <a:rPr lang="en-GB" dirty="0" err="1" smtClean="0"/>
              <a:t>Math.abs</a:t>
            </a:r>
            <a:r>
              <a:rPr lang="en-GB" dirty="0" smtClean="0"/>
              <a:t>(-12.45); //get the absolute value</a:t>
            </a:r>
            <a:endParaRPr lang="en-US" dirty="0"/>
          </a:p>
        </p:txBody>
      </p:sp>
    </p:spTree>
    <p:extLst>
      <p:ext uri="{BB962C8B-B14F-4D97-AF65-F5344CB8AC3E}">
        <p14:creationId xmlns:p14="http://schemas.microsoft.com/office/powerpoint/2010/main" val="3183322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53144"/>
            <a:ext cx="11711162" cy="1115616"/>
          </a:xfrm>
        </p:spPr>
        <p:txBody>
          <a:bodyPr/>
          <a:lstStyle/>
          <a:p>
            <a:r>
              <a:rPr lang="en-US" dirty="0" smtClean="0"/>
              <a:t>If </a:t>
            </a:r>
            <a:r>
              <a:rPr lang="en-US" dirty="0"/>
              <a:t>statement</a:t>
            </a:r>
          </a:p>
        </p:txBody>
      </p:sp>
      <p:sp>
        <p:nvSpPr>
          <p:cNvPr id="3" name="Content Placeholder 2"/>
          <p:cNvSpPr>
            <a:spLocks noGrp="1"/>
          </p:cNvSpPr>
          <p:nvPr>
            <p:ph idx="1"/>
          </p:nvPr>
        </p:nvSpPr>
        <p:spPr/>
        <p:txBody>
          <a:bodyPr>
            <a:noAutofit/>
          </a:bodyPr>
          <a:lstStyle/>
          <a:p>
            <a:pPr marL="0" indent="0" algn="just">
              <a:buNone/>
            </a:pPr>
            <a:r>
              <a:rPr lang="en-US" sz="2800" dirty="0"/>
              <a:t>The if conditional, which enables you to execute different bits of code based on a simple </a:t>
            </a:r>
            <a:r>
              <a:rPr lang="en-US" sz="2800" dirty="0" smtClean="0"/>
              <a:t>test in </a:t>
            </a:r>
            <a:r>
              <a:rPr lang="en-US" sz="2800" dirty="0"/>
              <a:t>Java, is nearly identical to if statements in C. if conditionals contain the keyword </a:t>
            </a:r>
            <a:r>
              <a:rPr lang="en-US" sz="2800" dirty="0" smtClean="0"/>
              <a:t>if, followed </a:t>
            </a:r>
            <a:r>
              <a:rPr lang="en-US" sz="2800" dirty="0"/>
              <a:t>by a </a:t>
            </a:r>
            <a:r>
              <a:rPr lang="en-US" sz="2800" dirty="0" err="1"/>
              <a:t>boolean</a:t>
            </a:r>
            <a:r>
              <a:rPr lang="en-US" sz="2800" dirty="0"/>
              <a:t> test, followed by a statement (often a block statement) to execute if the</a:t>
            </a:r>
          </a:p>
          <a:p>
            <a:pPr marL="0" indent="0" algn="just">
              <a:buNone/>
            </a:pPr>
            <a:r>
              <a:rPr lang="en-US" sz="2800" dirty="0"/>
              <a:t>test is true</a:t>
            </a:r>
            <a:r>
              <a:rPr lang="en-US" sz="2800" dirty="0" smtClean="0"/>
              <a:t>:</a:t>
            </a:r>
            <a:endParaRPr lang="en-GB" sz="2000" dirty="0"/>
          </a:p>
          <a:p>
            <a:pPr marL="0" indent="0" algn="just">
              <a:buNone/>
            </a:pPr>
            <a:r>
              <a:rPr lang="en-GB" sz="3200" dirty="0" smtClean="0"/>
              <a:t>If(x&gt;y)</a:t>
            </a:r>
          </a:p>
          <a:p>
            <a:pPr marL="0" indent="0" algn="just">
              <a:buNone/>
            </a:pPr>
            <a:r>
              <a:rPr lang="en-GB" sz="3200" dirty="0" smtClean="0"/>
              <a:t>If(x&lt;=y)</a:t>
            </a:r>
          </a:p>
          <a:p>
            <a:pPr marL="0" indent="0" algn="just">
              <a:buNone/>
            </a:pPr>
            <a:r>
              <a:rPr lang="en-GB" sz="3200" dirty="0" smtClean="0"/>
              <a:t>If(x==y)</a:t>
            </a:r>
            <a:endParaRPr lang="en-GB" sz="3200" dirty="0"/>
          </a:p>
          <a:p>
            <a:pPr marL="0" indent="0" algn="just">
              <a:buNone/>
            </a:pPr>
            <a:endParaRPr lang="en-US" sz="2000" dirty="0"/>
          </a:p>
          <a:p>
            <a:pPr marL="0" indent="0" algn="just">
              <a:buNone/>
            </a:pPr>
            <a:endParaRPr lang="en-US" sz="1600" dirty="0"/>
          </a:p>
          <a:p>
            <a:pPr marL="0" indent="0" algn="just">
              <a:buNone/>
            </a:pPr>
            <a:endParaRPr lang="en-US" sz="1600" dirty="0"/>
          </a:p>
          <a:p>
            <a:pPr algn="just"/>
            <a:endParaRPr lang="en-US" sz="1600" dirty="0"/>
          </a:p>
        </p:txBody>
      </p:sp>
    </p:spTree>
    <p:extLst>
      <p:ext uri="{BB962C8B-B14F-4D97-AF65-F5344CB8AC3E}">
        <p14:creationId xmlns:p14="http://schemas.microsoft.com/office/powerpoint/2010/main" val="2825838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53144"/>
            <a:ext cx="11711162" cy="1115616"/>
          </a:xfrm>
        </p:spPr>
        <p:txBody>
          <a:bodyPr/>
          <a:lstStyle/>
          <a:p>
            <a:r>
              <a:rPr lang="en-US" dirty="0"/>
              <a:t>N</a:t>
            </a:r>
            <a:r>
              <a:rPr lang="en-US" dirty="0" smtClean="0"/>
              <a:t>ested if </a:t>
            </a:r>
            <a:r>
              <a:rPr lang="en-US" dirty="0"/>
              <a:t>statement</a:t>
            </a:r>
          </a:p>
        </p:txBody>
      </p:sp>
      <p:sp>
        <p:nvSpPr>
          <p:cNvPr id="3" name="Content Placeholder 2"/>
          <p:cNvSpPr>
            <a:spLocks noGrp="1"/>
          </p:cNvSpPr>
          <p:nvPr>
            <p:ph idx="1"/>
          </p:nvPr>
        </p:nvSpPr>
        <p:spPr/>
        <p:txBody>
          <a:bodyPr>
            <a:normAutofit/>
          </a:bodyPr>
          <a:lstStyle/>
          <a:p>
            <a:pPr algn="just"/>
            <a:r>
              <a:rPr lang="en-US" dirty="0"/>
              <a:t>This form of if statement is called a nested if, because each else statement in turn contains </a:t>
            </a:r>
            <a:r>
              <a:rPr lang="en-US" dirty="0" smtClean="0"/>
              <a:t>yet another </a:t>
            </a:r>
            <a:r>
              <a:rPr lang="en-US" dirty="0"/>
              <a:t>if, and so on, until all possible tests have been made</a:t>
            </a:r>
            <a:r>
              <a:rPr lang="en-US" dirty="0" smtClean="0"/>
              <a:t>.</a:t>
            </a:r>
            <a:endParaRPr lang="en-GB" sz="4000" dirty="0"/>
          </a:p>
          <a:p>
            <a:pPr marL="0" indent="0" algn="just">
              <a:buNone/>
            </a:pPr>
            <a:r>
              <a:rPr lang="en-GB" sz="4000" dirty="0" smtClean="0"/>
              <a:t>If(x&gt;y)</a:t>
            </a:r>
          </a:p>
          <a:p>
            <a:pPr marL="0" indent="0" algn="just">
              <a:buNone/>
            </a:pPr>
            <a:r>
              <a:rPr lang="en-GB" sz="4000" dirty="0" smtClean="0"/>
              <a:t>Else if(x&lt;y)</a:t>
            </a:r>
            <a:endParaRPr lang="en-GB" sz="4000" dirty="0"/>
          </a:p>
          <a:p>
            <a:pPr marL="0" indent="0">
              <a:buNone/>
            </a:pPr>
            <a:r>
              <a:rPr lang="en-GB" sz="4000" dirty="0"/>
              <a:t>Else </a:t>
            </a:r>
            <a:r>
              <a:rPr lang="en-GB" sz="4000" dirty="0" smtClean="0"/>
              <a:t>if(x==y</a:t>
            </a:r>
            <a:r>
              <a:rPr lang="en-GB" sz="4000" dirty="0"/>
              <a:t>)</a:t>
            </a:r>
          </a:p>
          <a:p>
            <a:pPr marL="0" indent="0">
              <a:buNone/>
            </a:pPr>
            <a:endParaRPr lang="en-US" dirty="0"/>
          </a:p>
        </p:txBody>
      </p:sp>
    </p:spTree>
    <p:extLst>
      <p:ext uri="{BB962C8B-B14F-4D97-AF65-F5344CB8AC3E}">
        <p14:creationId xmlns:p14="http://schemas.microsoft.com/office/powerpoint/2010/main" val="4124214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expression and variables</a:t>
            </a:r>
          </a:p>
        </p:txBody>
      </p:sp>
      <p:sp>
        <p:nvSpPr>
          <p:cNvPr id="3" name="Content Placeholder 2"/>
          <p:cNvSpPr>
            <a:spLocks noGrp="1"/>
          </p:cNvSpPr>
          <p:nvPr>
            <p:ph idx="1"/>
          </p:nvPr>
        </p:nvSpPr>
        <p:spPr/>
        <p:txBody>
          <a:bodyPr>
            <a:normAutofit fontScale="92500" lnSpcReduction="20000"/>
          </a:bodyPr>
          <a:lstStyle/>
          <a:p>
            <a:pPr algn="just"/>
            <a:r>
              <a:rPr lang="en-GB" dirty="0" smtClean="0"/>
              <a:t>In general, Boolean expressions can take the form of x&gt;y, x&lt;y, x==y, x&lt;=y and x&gt;=y.</a:t>
            </a:r>
            <a:endParaRPr lang="en-US" dirty="0" smtClean="0"/>
          </a:p>
          <a:p>
            <a:pPr algn="just"/>
            <a:r>
              <a:rPr lang="en-US" dirty="0" smtClean="0"/>
              <a:t>An </a:t>
            </a:r>
            <a:r>
              <a:rPr lang="en-US" dirty="0"/>
              <a:t>alternative to using the if and else keywords in a conditional statement is to use </a:t>
            </a:r>
            <a:r>
              <a:rPr lang="en-US" dirty="0" smtClean="0"/>
              <a:t>the conditional </a:t>
            </a:r>
            <a:r>
              <a:rPr lang="en-US" dirty="0"/>
              <a:t>operator, sometimes called the ternary operator.</a:t>
            </a:r>
          </a:p>
          <a:p>
            <a:pPr algn="just"/>
            <a:r>
              <a:rPr lang="en-US" dirty="0"/>
              <a:t>A </a:t>
            </a:r>
            <a:r>
              <a:rPr lang="en-US" i="1" dirty="0"/>
              <a:t>conditional operator </a:t>
            </a:r>
            <a:r>
              <a:rPr lang="en-US" dirty="0"/>
              <a:t>is a </a:t>
            </a:r>
            <a:r>
              <a:rPr lang="en-US" i="1" dirty="0"/>
              <a:t>ternary operator </a:t>
            </a:r>
            <a:r>
              <a:rPr lang="en-US" dirty="0"/>
              <a:t>because it </a:t>
            </a:r>
            <a:r>
              <a:rPr lang="en-US" dirty="0" smtClean="0"/>
              <a:t>has </a:t>
            </a:r>
            <a:r>
              <a:rPr lang="en-US" dirty="0"/>
              <a:t>three terms</a:t>
            </a:r>
            <a:r>
              <a:rPr lang="en-US" dirty="0" smtClean="0"/>
              <a:t>.</a:t>
            </a:r>
          </a:p>
          <a:p>
            <a:pPr marL="0" indent="0" algn="just">
              <a:buNone/>
            </a:pPr>
            <a:r>
              <a:rPr lang="en-US" dirty="0"/>
              <a:t>test ? </a:t>
            </a:r>
            <a:r>
              <a:rPr lang="en-US" dirty="0" err="1"/>
              <a:t>trueresult</a:t>
            </a:r>
            <a:r>
              <a:rPr lang="en-US" dirty="0"/>
              <a:t> : </a:t>
            </a:r>
            <a:r>
              <a:rPr lang="en-US" dirty="0" err="1" smtClean="0"/>
              <a:t>falseresult</a:t>
            </a:r>
            <a:endParaRPr lang="en-US" dirty="0" smtClean="0"/>
          </a:p>
          <a:p>
            <a:pPr marL="0" indent="0" algn="just">
              <a:buNone/>
            </a:pPr>
            <a:r>
              <a:rPr lang="es-ES" dirty="0" err="1"/>
              <a:t>int</a:t>
            </a:r>
            <a:r>
              <a:rPr lang="es-ES" dirty="0"/>
              <a:t> </a:t>
            </a:r>
            <a:r>
              <a:rPr lang="es-ES" dirty="0" err="1"/>
              <a:t>smaller</a:t>
            </a:r>
            <a:r>
              <a:rPr lang="es-ES" dirty="0"/>
              <a:t> = x &lt; y ? x : y;</a:t>
            </a:r>
            <a:endParaRPr lang="en-US" dirty="0" smtClean="0"/>
          </a:p>
          <a:p>
            <a:pPr marL="0" indent="0" algn="just">
              <a:buNone/>
            </a:pPr>
            <a:endParaRPr lang="en-US" dirty="0"/>
          </a:p>
        </p:txBody>
      </p:sp>
    </p:spTree>
    <p:extLst>
      <p:ext uri="{BB962C8B-B14F-4D97-AF65-F5344CB8AC3E}">
        <p14:creationId xmlns:p14="http://schemas.microsoft.com/office/powerpoint/2010/main" val="4071182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9" y="203854"/>
            <a:ext cx="11711162" cy="1115616"/>
          </a:xfrm>
        </p:spPr>
        <p:txBody>
          <a:bodyPr/>
          <a:lstStyle/>
          <a:p>
            <a:r>
              <a:rPr lang="en-GB" dirty="0" smtClean="0"/>
              <a:t>Logical Operators</a:t>
            </a:r>
            <a:endParaRPr lang="en-US" dirty="0"/>
          </a:p>
        </p:txBody>
      </p:sp>
      <p:sp>
        <p:nvSpPr>
          <p:cNvPr id="3" name="Content Placeholder 2"/>
          <p:cNvSpPr>
            <a:spLocks noGrp="1"/>
          </p:cNvSpPr>
          <p:nvPr>
            <p:ph idx="1"/>
          </p:nvPr>
        </p:nvSpPr>
        <p:spPr/>
        <p:txBody>
          <a:bodyPr/>
          <a:lstStyle/>
          <a:p>
            <a:r>
              <a:rPr lang="en-US" dirty="0"/>
              <a:t>&amp; </a:t>
            </a:r>
            <a:r>
              <a:rPr lang="en-US" dirty="0" smtClean="0"/>
              <a:t>		Bitwise </a:t>
            </a:r>
            <a:r>
              <a:rPr lang="en-US" dirty="0"/>
              <a:t>AND</a:t>
            </a:r>
          </a:p>
          <a:p>
            <a:r>
              <a:rPr lang="en-US" dirty="0"/>
              <a:t>| </a:t>
            </a:r>
            <a:r>
              <a:rPr lang="en-US" dirty="0" smtClean="0"/>
              <a:t>		Bitwise </a:t>
            </a:r>
            <a:r>
              <a:rPr lang="en-US" dirty="0"/>
              <a:t>OR</a:t>
            </a:r>
          </a:p>
          <a:p>
            <a:r>
              <a:rPr lang="en-US" dirty="0"/>
              <a:t>^ </a:t>
            </a:r>
            <a:r>
              <a:rPr lang="en-US" dirty="0" smtClean="0"/>
              <a:t>		Bitwise </a:t>
            </a:r>
            <a:r>
              <a:rPr lang="en-US" dirty="0"/>
              <a:t>XOR</a:t>
            </a:r>
          </a:p>
          <a:p>
            <a:r>
              <a:rPr lang="en-US" dirty="0"/>
              <a:t>&lt;&lt; </a:t>
            </a:r>
            <a:r>
              <a:rPr lang="en-US" dirty="0" smtClean="0"/>
              <a:t>	Left </a:t>
            </a:r>
            <a:r>
              <a:rPr lang="en-US" dirty="0"/>
              <a:t>shift</a:t>
            </a:r>
          </a:p>
          <a:p>
            <a:r>
              <a:rPr lang="en-US" dirty="0"/>
              <a:t>&gt;&gt; </a:t>
            </a:r>
            <a:r>
              <a:rPr lang="en-US" dirty="0" smtClean="0"/>
              <a:t>	Right </a:t>
            </a:r>
            <a:r>
              <a:rPr lang="en-US" dirty="0"/>
              <a:t>shift</a:t>
            </a:r>
          </a:p>
          <a:p>
            <a:r>
              <a:rPr lang="en-US" dirty="0"/>
              <a:t>&gt;&gt;&gt; </a:t>
            </a:r>
            <a:r>
              <a:rPr lang="en-US" dirty="0" smtClean="0"/>
              <a:t>	Zero </a:t>
            </a:r>
            <a:r>
              <a:rPr lang="en-US" dirty="0"/>
              <a:t>fill right shift</a:t>
            </a:r>
            <a:endParaRPr lang="en-US" dirty="0"/>
          </a:p>
        </p:txBody>
      </p:sp>
    </p:spTree>
    <p:extLst>
      <p:ext uri="{BB962C8B-B14F-4D97-AF65-F5344CB8AC3E}">
        <p14:creationId xmlns:p14="http://schemas.microsoft.com/office/powerpoint/2010/main" val="1647746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0"/>
            <a:ext cx="11711162" cy="1115616"/>
          </a:xfrm>
        </p:spPr>
        <p:txBody>
          <a:bodyPr/>
          <a:lstStyle/>
          <a:p>
            <a:r>
              <a:rPr lang="en-GB" dirty="0"/>
              <a:t>Logical Operators</a:t>
            </a:r>
            <a:endParaRPr lang="en-US" dirty="0"/>
          </a:p>
        </p:txBody>
      </p:sp>
      <p:sp>
        <p:nvSpPr>
          <p:cNvPr id="3" name="Content Placeholder 2"/>
          <p:cNvSpPr>
            <a:spLocks noGrp="1"/>
          </p:cNvSpPr>
          <p:nvPr>
            <p:ph idx="1"/>
          </p:nvPr>
        </p:nvSpPr>
        <p:spPr/>
        <p:txBody>
          <a:bodyPr>
            <a:normAutofit fontScale="92500"/>
          </a:bodyPr>
          <a:lstStyle/>
          <a:p>
            <a:r>
              <a:rPr lang="en-US" dirty="0"/>
              <a:t>~ </a:t>
            </a:r>
            <a:r>
              <a:rPr lang="en-US" dirty="0" smtClean="0"/>
              <a:t>		Bitwise </a:t>
            </a:r>
            <a:r>
              <a:rPr lang="en-US" dirty="0"/>
              <a:t>complement</a:t>
            </a:r>
          </a:p>
          <a:p>
            <a:r>
              <a:rPr lang="en-US" dirty="0"/>
              <a:t>&lt;&lt;= </a:t>
            </a:r>
            <a:r>
              <a:rPr lang="en-US" dirty="0" smtClean="0"/>
              <a:t>	Left </a:t>
            </a:r>
            <a:r>
              <a:rPr lang="en-US" dirty="0"/>
              <a:t>shift assignment (x = x &lt;&lt; y)</a:t>
            </a:r>
          </a:p>
          <a:p>
            <a:r>
              <a:rPr lang="en-US" dirty="0"/>
              <a:t>&gt;&gt;= </a:t>
            </a:r>
            <a:r>
              <a:rPr lang="en-US" dirty="0" smtClean="0"/>
              <a:t>	Right </a:t>
            </a:r>
            <a:r>
              <a:rPr lang="en-US" dirty="0"/>
              <a:t>shift assignment (x = x &gt;&gt; y)</a:t>
            </a:r>
          </a:p>
          <a:p>
            <a:r>
              <a:rPr lang="en-US" dirty="0"/>
              <a:t>&gt;&gt;&gt;= </a:t>
            </a:r>
            <a:r>
              <a:rPr lang="en-US" dirty="0" smtClean="0"/>
              <a:t>	Zero </a:t>
            </a:r>
            <a:r>
              <a:rPr lang="en-US" dirty="0"/>
              <a:t>fill right shift assignment (x = x &gt;&gt;&gt; y)</a:t>
            </a:r>
          </a:p>
          <a:p>
            <a:r>
              <a:rPr lang="en-US" dirty="0"/>
              <a:t>x&amp;=y </a:t>
            </a:r>
            <a:r>
              <a:rPr lang="en-US" dirty="0" smtClean="0"/>
              <a:t>	AND </a:t>
            </a:r>
            <a:r>
              <a:rPr lang="en-US" dirty="0"/>
              <a:t>assignment (x = x &amp; y)</a:t>
            </a:r>
          </a:p>
          <a:p>
            <a:r>
              <a:rPr lang="fr-FR" dirty="0"/>
              <a:t>x|=y </a:t>
            </a:r>
            <a:r>
              <a:rPr lang="fr-FR" dirty="0" smtClean="0"/>
              <a:t>	OR </a:t>
            </a:r>
            <a:r>
              <a:rPr lang="fr-FR" dirty="0" err="1"/>
              <a:t>assignment</a:t>
            </a:r>
            <a:r>
              <a:rPr lang="fr-FR" dirty="0"/>
              <a:t> (x + x | y)</a:t>
            </a:r>
          </a:p>
          <a:p>
            <a:r>
              <a:rPr lang="en-US" dirty="0"/>
              <a:t>x^=y </a:t>
            </a:r>
            <a:r>
              <a:rPr lang="en-US" dirty="0" smtClean="0"/>
              <a:t>	NOT </a:t>
            </a:r>
            <a:r>
              <a:rPr lang="en-US" dirty="0"/>
              <a:t>assignment (x = x ^ y)</a:t>
            </a:r>
            <a:endParaRPr lang="en-US" dirty="0"/>
          </a:p>
        </p:txBody>
      </p:sp>
    </p:spTree>
    <p:extLst>
      <p:ext uri="{BB962C8B-B14F-4D97-AF65-F5344CB8AC3E}">
        <p14:creationId xmlns:p14="http://schemas.microsoft.com/office/powerpoint/2010/main" val="3853681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4068</TotalTime>
  <Words>837</Words>
  <Application>Microsoft Office PowerPoint</Application>
  <PresentationFormat>Widescreen</PresentationFormat>
  <Paragraphs>93</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MS PGothic</vt:lpstr>
      <vt:lpstr>Arial</vt:lpstr>
      <vt:lpstr>Calibri</vt:lpstr>
      <vt:lpstr>Georgia</vt:lpstr>
      <vt:lpstr>Rockwell</vt:lpstr>
      <vt:lpstr>Rockwell Condensed</vt:lpstr>
      <vt:lpstr>Times New Roman</vt:lpstr>
      <vt:lpstr>Wingdings</vt:lpstr>
      <vt:lpstr>1_Office Theme</vt:lpstr>
      <vt:lpstr>  CEN 414:Computer Software Engineering I  </vt:lpstr>
      <vt:lpstr>Topics (Module 3)</vt:lpstr>
      <vt:lpstr>JAVA API</vt:lpstr>
      <vt:lpstr>Math class</vt:lpstr>
      <vt:lpstr>If statement</vt:lpstr>
      <vt:lpstr>Nested if statement</vt:lpstr>
      <vt:lpstr>Boolean expression and variables</vt:lpstr>
      <vt:lpstr>Logical Operators</vt:lpstr>
      <vt:lpstr>Logical Operators</vt:lpstr>
      <vt:lpstr>Switch statement</vt:lpstr>
      <vt:lpstr>Iteration statement- while and do while</vt:lpstr>
      <vt:lpstr>Iteration statement- for-loop</vt:lpstr>
      <vt:lpstr>Recursive loops</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Ruyi</dc:creator>
  <cp:lastModifiedBy>Ruyione</cp:lastModifiedBy>
  <cp:revision>98</cp:revision>
  <dcterms:created xsi:type="dcterms:W3CDTF">2016-01-08T18:18:57Z</dcterms:created>
  <dcterms:modified xsi:type="dcterms:W3CDTF">2021-01-28T10:09:28Z</dcterms:modified>
</cp:coreProperties>
</file>