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57" r:id="rId3"/>
    <p:sldId id="274" r:id="rId4"/>
    <p:sldId id="275" r:id="rId5"/>
    <p:sldId id="276" r:id="rId6"/>
    <p:sldId id="277" r:id="rId7"/>
    <p:sldId id="278" r:id="rId8"/>
    <p:sldId id="279" r:id="rId9"/>
    <p:sldId id="282" r:id="rId10"/>
    <p:sldId id="281"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28" autoAdjust="0"/>
    <p:restoredTop sz="94660"/>
  </p:normalViewPr>
  <p:slideViewPr>
    <p:cSldViewPr snapToGrid="0">
      <p:cViewPr varScale="1">
        <p:scale>
          <a:sx n="80" d="100"/>
          <a:sy n="80" d="100"/>
        </p:scale>
        <p:origin x="6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F522D-87FC-4E2C-8B00-DFE130EECCBB}" type="datetimeFigureOut">
              <a:rPr lang="en-GB" smtClean="0"/>
              <a:t>02/02/2021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DA9EA-CE8D-4E81-B78E-D68EFC25452F}" type="slidenum">
              <a:rPr lang="en-GB" smtClean="0"/>
              <a:t>‹#›</a:t>
            </a:fld>
            <a:endParaRPr lang="en-GB"/>
          </a:p>
        </p:txBody>
      </p:sp>
    </p:spTree>
    <p:extLst>
      <p:ext uri="{BB962C8B-B14F-4D97-AF65-F5344CB8AC3E}">
        <p14:creationId xmlns:p14="http://schemas.microsoft.com/office/powerpoint/2010/main" val="348196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759391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79515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1999" b="1"/>
            </a:lvl1pPr>
          </a:lstStyle>
          <a:p>
            <a:r>
              <a:rPr lang="en-US" smtClean="0"/>
              <a:t>Click to edit Master title style</a:t>
            </a:r>
            <a:endParaRPr lang="en-GB"/>
          </a:p>
        </p:txBody>
      </p:sp>
      <p:sp>
        <p:nvSpPr>
          <p:cNvPr id="3" name="Picture Placeholder 2"/>
          <p:cNvSpPr>
            <a:spLocks noGrp="1"/>
          </p:cNvSpPr>
          <p:nvPr>
            <p:ph type="pic" idx="1"/>
          </p:nvPr>
        </p:nvSpPr>
        <p:spPr>
          <a:xfrm>
            <a:off x="2389719" y="612775"/>
            <a:ext cx="7315200" cy="4114800"/>
          </a:xfrm>
        </p:spPr>
        <p:txBody>
          <a:bodyPr rtlCol="0">
            <a:normAutofit/>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pPr lvl="0"/>
            <a:endParaRPr lang="en-GB" noProof="0"/>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9EC916-7953-4B3C-A1F4-B07E68B69046}" type="datetimeFigureOut">
              <a:rPr lang="en-GB">
                <a:solidFill>
                  <a:prstClr val="black">
                    <a:tint val="75000"/>
                  </a:prstClr>
                </a:solidFill>
              </a:rPr>
              <a:pPr>
                <a:defRPr/>
              </a:pPr>
              <a:t>02/02/2021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E9CBAF-DD9E-4CF2-8732-8FADAA741013}"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6638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F354C2C-5C05-4A4D-A7AE-E59A5862FC5A}" type="datetimeFigureOut">
              <a:rPr lang="en-GB">
                <a:solidFill>
                  <a:prstClr val="black">
                    <a:tint val="75000"/>
                  </a:prstClr>
                </a:solidFill>
              </a:rPr>
              <a:pPr>
                <a:defRPr/>
              </a:pPr>
              <a:t>02/02/2021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8AF24FA-30FD-4E4F-A8BF-1DB3DB97A31C}"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71170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44"/>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A0CB043-2C05-415F-9E5D-F9078B33FFDF}" type="datetimeFigureOut">
              <a:rPr lang="en-GB">
                <a:solidFill>
                  <a:prstClr val="black">
                    <a:tint val="75000"/>
                  </a:prstClr>
                </a:solidFill>
              </a:rPr>
              <a:pPr>
                <a:defRPr/>
              </a:pPr>
              <a:t>02/02/2021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6169D71-E252-4EC3-BCFF-43900026A2F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15276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5045" y="549275"/>
            <a:ext cx="121570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1344263" y="1268413"/>
            <a:ext cx="397882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999" smtClean="0">
                <a:solidFill>
                  <a:srgbClr val="662C5B"/>
                </a:solidFill>
              </a:rPr>
              <a:t>Raising a new Generation of Leaders</a:t>
            </a:r>
            <a:endParaRPr lang="en-GB" altLang="en-US" sz="1999" smtClean="0">
              <a:solidFill>
                <a:srgbClr val="662C5B"/>
              </a:solidFill>
            </a:endParaRPr>
          </a:p>
        </p:txBody>
      </p:sp>
      <p:sp>
        <p:nvSpPr>
          <p:cNvPr id="7" name="TextBox 6"/>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8"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28419" y="692151"/>
            <a:ext cx="506439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a:xfrm>
            <a:off x="914400" y="2204865"/>
            <a:ext cx="10363200" cy="2520280"/>
          </a:xfrm>
          <a:solidFill>
            <a:srgbClr val="CC3399">
              <a:alpha val="83137"/>
            </a:srgbClr>
          </a:solidFill>
        </p:spPr>
        <p:txBody>
          <a:bodyPr>
            <a:normAutofit/>
          </a:bodyPr>
          <a:lstStyle/>
          <a:p>
            <a:endParaRPr lang="en-GB" dirty="0"/>
          </a:p>
        </p:txBody>
      </p:sp>
      <p:sp>
        <p:nvSpPr>
          <p:cNvPr id="11" name="Subtitle 2"/>
          <p:cNvSpPr>
            <a:spLocks noGrp="1"/>
          </p:cNvSpPr>
          <p:nvPr>
            <p:ph type="subTitle" idx="1"/>
          </p:nvPr>
        </p:nvSpPr>
        <p:spPr>
          <a:xfrm>
            <a:off x="1704658" y="4869160"/>
            <a:ext cx="8534400" cy="1752600"/>
          </a:xfrm>
          <a:solidFill>
            <a:srgbClr val="FFFFFF">
              <a:alpha val="63137"/>
            </a:srgbClr>
          </a:solidFill>
        </p:spPr>
        <p:txBody>
          <a:bodyPr>
            <a:normAutofit/>
          </a:bodyPr>
          <a:lstStyle>
            <a:lvl1pPr algn="ctr">
              <a:buNone/>
              <a:defRPr sz="3999">
                <a:ln>
                  <a:noFill/>
                </a:ln>
                <a:solidFill>
                  <a:srgbClr val="002060"/>
                </a:solidFill>
              </a:defRPr>
            </a:lvl1pPr>
          </a:lstStyle>
          <a:p>
            <a:endParaRPr lang="en-GB" dirty="0"/>
          </a:p>
        </p:txBody>
      </p:sp>
    </p:spTree>
    <p:extLst>
      <p:ext uri="{BB962C8B-B14F-4D97-AF65-F5344CB8AC3E}">
        <p14:creationId xmlns:p14="http://schemas.microsoft.com/office/powerpoint/2010/main" val="91661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02/02/2021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61832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6"/>
            <a:ext cx="10363200" cy="1362075"/>
          </a:xfrm>
        </p:spPr>
        <p:txBody>
          <a:bodyPr anchor="t"/>
          <a:lstStyle>
            <a:lvl1pPr algn="l">
              <a:defRPr sz="3999" b="1" cap="all"/>
            </a:lvl1pPr>
          </a:lstStyle>
          <a:p>
            <a:r>
              <a:rPr lang="en-US" smtClean="0"/>
              <a:t>Click to edit Master title style</a:t>
            </a:r>
            <a:endParaRPr lang="en-GB"/>
          </a:p>
        </p:txBody>
      </p:sp>
      <p:sp>
        <p:nvSpPr>
          <p:cNvPr id="3" name="Text Placeholder 2"/>
          <p:cNvSpPr>
            <a:spLocks noGrp="1"/>
          </p:cNvSpPr>
          <p:nvPr>
            <p:ph type="body" idx="1"/>
          </p:nvPr>
        </p:nvSpPr>
        <p:spPr>
          <a:xfrm>
            <a:off x="963086" y="2906713"/>
            <a:ext cx="10363200" cy="1500187"/>
          </a:xfrm>
        </p:spPr>
        <p:txBody>
          <a:bodyPr anchor="b"/>
          <a:lstStyle>
            <a:lvl1pPr marL="0" indent="0">
              <a:buNone/>
              <a:defRPr sz="1999">
                <a:solidFill>
                  <a:schemeClr val="tx1">
                    <a:tint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7A476FD-1FC0-43E8-ABDF-0DFD97231CCB}" type="datetimeFigureOut">
              <a:rPr lang="en-GB">
                <a:solidFill>
                  <a:prstClr val="black">
                    <a:tint val="75000"/>
                  </a:prstClr>
                </a:solidFill>
              </a:rPr>
              <a:pPr>
                <a:defRPr/>
              </a:pPr>
              <a:t>02/02/2021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7753A5-AD64-4F67-90FD-D43055752D2F}"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3101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C645D51C-1571-4888-93D6-59688DBC0375}" type="datetimeFigureOut">
              <a:rPr lang="en-GB">
                <a:solidFill>
                  <a:prstClr val="black">
                    <a:tint val="75000"/>
                  </a:prstClr>
                </a:solidFill>
              </a:rPr>
              <a:pPr>
                <a:defRPr/>
              </a:pPr>
              <a:t>02/02/2021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25BB28B-046D-4655-9FBD-86D5B2E06509}"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19316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0" y="1535113"/>
            <a:ext cx="5389034"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4"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A0B322C3-7EF5-4C69-8001-20C7789FF87F}" type="datetimeFigureOut">
              <a:rPr lang="en-GB">
                <a:solidFill>
                  <a:prstClr val="black">
                    <a:tint val="75000"/>
                  </a:prstClr>
                </a:solidFill>
              </a:rPr>
              <a:pPr>
                <a:defRPr/>
              </a:pPr>
              <a:t>02/02/2021</a:t>
            </a:fld>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7651797-D069-45E3-B19F-FD2948682E3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71029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18B59C6-A8BF-46A2-9CBA-2B8AD934F3CB}" type="datetimeFigureOut">
              <a:rPr lang="en-GB">
                <a:solidFill>
                  <a:prstClr val="black">
                    <a:tint val="75000"/>
                  </a:prstClr>
                </a:solidFill>
              </a:rPr>
              <a:pPr>
                <a:defRPr/>
              </a:pPr>
              <a:t>02/02/2021</a:t>
            </a:fld>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A61E7CD-1C89-4D0A-BB3E-C4729FF6744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10626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06EBA4-79C1-47D4-A9E8-7BE038677A43}" type="datetimeFigureOut">
              <a:rPr lang="en-GB">
                <a:solidFill>
                  <a:prstClr val="black">
                    <a:tint val="75000"/>
                  </a:prstClr>
                </a:solidFill>
              </a:rPr>
              <a:pPr>
                <a:defRPr/>
              </a:pPr>
              <a:t>02/02/2021</a:t>
            </a:fld>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312FE67-07B1-4FCD-8EB6-8624AF9350B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1443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p:spPr>
        <p:txBody>
          <a:bodyPr anchor="b"/>
          <a:lstStyle>
            <a:lvl1pPr algn="l">
              <a:defRPr sz="1999" b="1"/>
            </a:lvl1pPr>
          </a:lstStyle>
          <a:p>
            <a:r>
              <a:rPr lang="en-US" smtClean="0"/>
              <a:t>Click to edit Master title style</a:t>
            </a:r>
            <a:endParaRPr lang="en-GB"/>
          </a:p>
        </p:txBody>
      </p:sp>
      <p:sp>
        <p:nvSpPr>
          <p:cNvPr id="3" name="Content Placeholder 2"/>
          <p:cNvSpPr>
            <a:spLocks noGrp="1"/>
          </p:cNvSpPr>
          <p:nvPr>
            <p:ph idx="1"/>
          </p:nvPr>
        </p:nvSpPr>
        <p:spPr>
          <a:xfrm>
            <a:off x="4766733" y="273056"/>
            <a:ext cx="6815667" cy="5853113"/>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46CD9C-CAF7-46AE-B265-689BE2A68D0E}" type="datetimeFigureOut">
              <a:rPr lang="en-GB">
                <a:solidFill>
                  <a:prstClr val="black">
                    <a:tint val="75000"/>
                  </a:prstClr>
                </a:solidFill>
              </a:rPr>
              <a:pPr>
                <a:defRPr/>
              </a:pPr>
              <a:t>02/02/2021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5780C53-7A8E-4EC5-BA58-F8AA5EBAF848}"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2043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02/02/2021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27057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 414:Computer Software Engineering I</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a:bodyPr>
          <a:lstStyle/>
          <a:p>
            <a:r>
              <a:rPr lang="en-US" sz="3200" dirty="0"/>
              <a:t>Fundamental of </a:t>
            </a:r>
            <a:r>
              <a:rPr lang="en-US" sz="3200" dirty="0" smtClean="0"/>
              <a:t>Object-Oriented Design</a:t>
            </a:r>
            <a:r>
              <a:rPr lang="en-US" sz="3200" dirty="0"/>
              <a:t>. </a:t>
            </a:r>
          </a:p>
          <a:p>
            <a:pPr eaLnBrk="1" hangingPunct="1"/>
            <a:r>
              <a:rPr lang="en-US" altLang="en-US" sz="3999" dirty="0" smtClean="0"/>
              <a:t>BY </a:t>
            </a:r>
            <a:r>
              <a:rPr lang="en-US" altLang="en-US" sz="3999" dirty="0"/>
              <a:t>OMORUYI O.</a:t>
            </a:r>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799897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a:t>
            </a:r>
            <a:r>
              <a:rPr lang="en-GB" dirty="0" err="1" smtClean="0"/>
              <a:t>Linkedlist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000" dirty="0"/>
              <a:t>// Creating </a:t>
            </a:r>
            <a:r>
              <a:rPr lang="en-US" sz="2000" dirty="0" err="1"/>
              <a:t>LinkedList</a:t>
            </a:r>
            <a:r>
              <a:rPr lang="en-US" sz="2000" dirty="0"/>
              <a:t> of String Elements</a:t>
            </a:r>
          </a:p>
          <a:p>
            <a:pPr marL="0" indent="0">
              <a:buNone/>
            </a:pPr>
            <a:r>
              <a:rPr lang="en-US" sz="2000" dirty="0"/>
              <a:t>    </a:t>
            </a:r>
            <a:r>
              <a:rPr lang="en-US" sz="2000" dirty="0" err="1"/>
              <a:t>LinkedList</a:t>
            </a:r>
            <a:r>
              <a:rPr lang="en-US" sz="2000" dirty="0"/>
              <a:t>&lt;String&gt; </a:t>
            </a:r>
            <a:r>
              <a:rPr lang="en-US" sz="2000" dirty="0" err="1"/>
              <a:t>linkedlist</a:t>
            </a:r>
            <a:r>
              <a:rPr lang="en-US" sz="2000" dirty="0"/>
              <a:t> = new </a:t>
            </a:r>
            <a:r>
              <a:rPr lang="en-US" sz="2000" dirty="0" err="1"/>
              <a:t>LinkedList</a:t>
            </a:r>
            <a:r>
              <a:rPr lang="en-US" sz="2000" dirty="0"/>
              <a:t>&lt;String&gt;();</a:t>
            </a:r>
          </a:p>
          <a:p>
            <a:pPr marL="0" indent="0">
              <a:buNone/>
            </a:pPr>
            <a:r>
              <a:rPr lang="en-US" sz="2000" dirty="0" smtClean="0"/>
              <a:t>// </a:t>
            </a:r>
            <a:r>
              <a:rPr lang="en-US" sz="2000" dirty="0"/>
              <a:t>Populating it with String values</a:t>
            </a:r>
          </a:p>
          <a:p>
            <a:pPr marL="0" indent="0">
              <a:buNone/>
            </a:pPr>
            <a:r>
              <a:rPr lang="en-US" sz="2000" dirty="0"/>
              <a:t>    </a:t>
            </a:r>
            <a:r>
              <a:rPr lang="en-US" sz="2000" dirty="0" err="1"/>
              <a:t>linkedlist.add</a:t>
            </a:r>
            <a:r>
              <a:rPr lang="en-US" sz="2000" dirty="0"/>
              <a:t>("AA</a:t>
            </a:r>
            <a:r>
              <a:rPr lang="en-US" sz="2000" dirty="0" smtClean="0"/>
              <a:t>");</a:t>
            </a:r>
            <a:endParaRPr lang="en-GB" sz="2000" dirty="0"/>
          </a:p>
          <a:p>
            <a:pPr marL="0" indent="0">
              <a:buNone/>
            </a:pPr>
            <a:r>
              <a:rPr lang="en-US" sz="2000" dirty="0"/>
              <a:t>// Set demonstration using </a:t>
            </a:r>
            <a:r>
              <a:rPr lang="en-US" sz="2000" dirty="0" err="1"/>
              <a:t>HashSet</a:t>
            </a:r>
            <a:r>
              <a:rPr lang="en-US" sz="2000" dirty="0"/>
              <a:t> </a:t>
            </a:r>
          </a:p>
          <a:p>
            <a:pPr marL="0" indent="0">
              <a:buNone/>
            </a:pPr>
            <a:r>
              <a:rPr lang="en-US" sz="2000" dirty="0"/>
              <a:t>        Set&lt;String&gt; Set = new </a:t>
            </a:r>
            <a:r>
              <a:rPr lang="en-US" sz="2000" dirty="0" err="1"/>
              <a:t>HashSet</a:t>
            </a:r>
            <a:r>
              <a:rPr lang="en-US" sz="2000" dirty="0"/>
              <a:t>&lt;String&gt;(); </a:t>
            </a:r>
            <a:r>
              <a:rPr lang="en-US" sz="2000" dirty="0" smtClean="0"/>
              <a:t>          </a:t>
            </a:r>
            <a:endParaRPr lang="en-US" sz="2000" dirty="0"/>
          </a:p>
          <a:p>
            <a:pPr marL="0" indent="0">
              <a:buNone/>
            </a:pPr>
            <a:r>
              <a:rPr lang="en-US" sz="2000" dirty="0"/>
              <a:t>        // Adding Elements   </a:t>
            </a:r>
          </a:p>
          <a:p>
            <a:pPr marL="0" indent="0">
              <a:buNone/>
            </a:pPr>
            <a:r>
              <a:rPr lang="en-US" sz="2000" dirty="0"/>
              <a:t>        </a:t>
            </a:r>
            <a:r>
              <a:rPr lang="en-US" sz="2000" dirty="0" err="1"/>
              <a:t>Set.add</a:t>
            </a:r>
            <a:r>
              <a:rPr lang="en-US" sz="2000" dirty="0"/>
              <a:t>("one</a:t>
            </a:r>
            <a:r>
              <a:rPr lang="en-US" sz="2000" dirty="0" smtClean="0"/>
              <a:t>");</a:t>
            </a:r>
            <a:endParaRPr lang="en-GB" sz="2000" dirty="0"/>
          </a:p>
          <a:p>
            <a:pPr marL="0" indent="0">
              <a:buNone/>
            </a:pPr>
            <a:r>
              <a:rPr lang="en-US" sz="2000" dirty="0"/>
              <a:t>// Creating object for Map. </a:t>
            </a:r>
          </a:p>
          <a:p>
            <a:pPr marL="0" indent="0">
              <a:buNone/>
            </a:pPr>
            <a:r>
              <a:rPr lang="en-US" sz="2000" dirty="0"/>
              <a:t>        Map&lt;Integer, String&gt; map </a:t>
            </a:r>
          </a:p>
          <a:p>
            <a:pPr marL="0" indent="0">
              <a:buNone/>
            </a:pPr>
            <a:r>
              <a:rPr lang="en-US" sz="2000" dirty="0"/>
              <a:t>            = new </a:t>
            </a:r>
            <a:r>
              <a:rPr lang="en-US" sz="2000" dirty="0" err="1"/>
              <a:t>HashMap</a:t>
            </a:r>
            <a:r>
              <a:rPr lang="en-US" sz="2000" dirty="0"/>
              <a:t>&lt;Integer, String&gt;(); </a:t>
            </a:r>
          </a:p>
          <a:p>
            <a:pPr marL="0" indent="0">
              <a:buNone/>
            </a:pPr>
            <a:r>
              <a:rPr lang="en-US" sz="2000" dirty="0"/>
              <a:t>  </a:t>
            </a:r>
          </a:p>
          <a:p>
            <a:pPr marL="0" indent="0">
              <a:buNone/>
            </a:pPr>
            <a:r>
              <a:rPr lang="en-US" sz="2000" dirty="0"/>
              <a:t>        // Adding Elements using Map. </a:t>
            </a:r>
          </a:p>
          <a:p>
            <a:pPr marL="0" indent="0">
              <a:buNone/>
            </a:pPr>
            <a:r>
              <a:rPr lang="en-US" sz="2000" dirty="0"/>
              <a:t>        </a:t>
            </a:r>
            <a:r>
              <a:rPr lang="en-US" sz="2000" dirty="0" err="1"/>
              <a:t>map.put</a:t>
            </a:r>
            <a:r>
              <a:rPr lang="en-US" sz="2000" dirty="0"/>
              <a:t>(100, "Amit");</a:t>
            </a:r>
          </a:p>
        </p:txBody>
      </p:sp>
    </p:spTree>
    <p:extLst>
      <p:ext uri="{BB962C8B-B14F-4D97-AF65-F5344CB8AC3E}">
        <p14:creationId xmlns:p14="http://schemas.microsoft.com/office/powerpoint/2010/main" val="124251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US" dirty="0"/>
              <a:t>Lemay, L., Perkins, C. L., &amp; Morrison, M. (1999). Java in 21 Days. </a:t>
            </a:r>
            <a:r>
              <a:rPr lang="en-US" dirty="0" err="1"/>
              <a:t>Sama</a:t>
            </a:r>
            <a:r>
              <a:rPr lang="en-US" dirty="0"/>
              <a:t> Publishing</a:t>
            </a:r>
            <a:r>
              <a:rPr lang="en-US" dirty="0" smtClean="0"/>
              <a:t>.</a:t>
            </a:r>
          </a:p>
          <a:p>
            <a:endParaRPr lang="en-US" dirty="0"/>
          </a:p>
        </p:txBody>
      </p:sp>
    </p:spTree>
    <p:extLst>
      <p:ext uri="{BB962C8B-B14F-4D97-AF65-F5344CB8AC3E}">
        <p14:creationId xmlns:p14="http://schemas.microsoft.com/office/powerpoint/2010/main" val="2475725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Topics (Module 4)</a:t>
            </a:r>
            <a:endParaRPr lang="en-GB" b="1" dirty="0"/>
          </a:p>
        </p:txBody>
      </p:sp>
      <p:sp>
        <p:nvSpPr>
          <p:cNvPr id="3" name="Content Placeholder 2"/>
          <p:cNvSpPr>
            <a:spLocks noGrp="1"/>
          </p:cNvSpPr>
          <p:nvPr>
            <p:ph idx="1"/>
          </p:nvPr>
        </p:nvSpPr>
        <p:spPr/>
        <p:txBody>
          <a:bodyPr>
            <a:normAutofit/>
          </a:bodyPr>
          <a:lstStyle/>
          <a:p>
            <a:pPr algn="just"/>
            <a:r>
              <a:rPr lang="en-US" dirty="0"/>
              <a:t>Array and Collection: Creating an array, accessing array </a:t>
            </a:r>
            <a:r>
              <a:rPr lang="en-US" dirty="0" smtClean="0"/>
              <a:t>elements, </a:t>
            </a:r>
            <a:r>
              <a:rPr lang="en-US" dirty="0"/>
              <a:t>passing arrays as parameters, two dimensional arrays, list and maps. </a:t>
            </a:r>
          </a:p>
        </p:txBody>
      </p:sp>
    </p:spTree>
    <p:extLst>
      <p:ext uri="{BB962C8B-B14F-4D97-AF65-F5344CB8AC3E}">
        <p14:creationId xmlns:p14="http://schemas.microsoft.com/office/powerpoint/2010/main" val="65154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Arrays-Introduction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Arrays are one </a:t>
            </a:r>
            <a:r>
              <a:rPr lang="en-US" dirty="0"/>
              <a:t>of the most useful objects in Java, which enable you to collect objects </a:t>
            </a:r>
            <a:r>
              <a:rPr lang="en-US" dirty="0" smtClean="0"/>
              <a:t>into an </a:t>
            </a:r>
            <a:r>
              <a:rPr lang="en-US" dirty="0"/>
              <a:t>easy-to-manage </a:t>
            </a:r>
            <a:r>
              <a:rPr lang="en-US" dirty="0" smtClean="0"/>
              <a:t>list. </a:t>
            </a:r>
          </a:p>
          <a:p>
            <a:pPr algn="just"/>
            <a:r>
              <a:rPr lang="en-US" dirty="0"/>
              <a:t>Arrays in Java are different than they are in other languages. </a:t>
            </a:r>
            <a:r>
              <a:rPr lang="en-US" dirty="0" smtClean="0"/>
              <a:t>For example, </a:t>
            </a:r>
            <a:r>
              <a:rPr lang="en-US" dirty="0"/>
              <a:t>In python, </a:t>
            </a:r>
            <a:r>
              <a:rPr lang="en-US" dirty="0" smtClean="0"/>
              <a:t>arrays take one of four forms including lists but </a:t>
            </a:r>
            <a:r>
              <a:rPr lang="en-US" smtClean="0"/>
              <a:t>in java, </a:t>
            </a:r>
            <a:r>
              <a:rPr lang="en-US" dirty="0" smtClean="0"/>
              <a:t>lists are separate from arrays. </a:t>
            </a:r>
            <a:endParaRPr lang="en-US" dirty="0" smtClean="0"/>
          </a:p>
          <a:p>
            <a:pPr algn="just"/>
            <a:r>
              <a:rPr lang="en-US" dirty="0" smtClean="0"/>
              <a:t>Arrays </a:t>
            </a:r>
            <a:r>
              <a:rPr lang="en-US" dirty="0"/>
              <a:t>in Java are actual objects </a:t>
            </a:r>
            <a:r>
              <a:rPr lang="en-US" dirty="0" smtClean="0"/>
              <a:t>that can </a:t>
            </a:r>
            <a:r>
              <a:rPr lang="en-US" dirty="0"/>
              <a:t>be passed around and treated just like other objects</a:t>
            </a:r>
            <a:r>
              <a:rPr lang="en-US" dirty="0" smtClean="0"/>
              <a:t>.</a:t>
            </a:r>
            <a:endParaRPr lang="en-US" dirty="0"/>
          </a:p>
        </p:txBody>
      </p:sp>
    </p:spTree>
    <p:extLst>
      <p:ext uri="{BB962C8B-B14F-4D97-AF65-F5344CB8AC3E}">
        <p14:creationId xmlns:p14="http://schemas.microsoft.com/office/powerpoint/2010/main" val="382329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array</a:t>
            </a:r>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a:t>To create an array in Java, you use three steps</a:t>
            </a:r>
            <a:r>
              <a:rPr lang="en-US" dirty="0" smtClean="0"/>
              <a:t>:</a:t>
            </a:r>
          </a:p>
          <a:p>
            <a:pPr marL="0" indent="0" algn="just">
              <a:buNone/>
            </a:pPr>
            <a:endParaRPr lang="en-US" dirty="0" smtClean="0"/>
          </a:p>
          <a:p>
            <a:pPr algn="just"/>
            <a:r>
              <a:rPr lang="en-US" dirty="0" smtClean="0"/>
              <a:t>Declare </a:t>
            </a:r>
            <a:r>
              <a:rPr lang="en-US" dirty="0"/>
              <a:t>a variable to hold the array.</a:t>
            </a:r>
          </a:p>
          <a:p>
            <a:pPr algn="just"/>
            <a:r>
              <a:rPr lang="en-US" dirty="0" smtClean="0"/>
              <a:t>Create </a:t>
            </a:r>
            <a:r>
              <a:rPr lang="en-US" dirty="0"/>
              <a:t>a new array object and assign it to the array variable.</a:t>
            </a:r>
          </a:p>
          <a:p>
            <a:pPr algn="just"/>
            <a:r>
              <a:rPr lang="en-US" dirty="0" smtClean="0"/>
              <a:t>Store </a:t>
            </a:r>
            <a:r>
              <a:rPr lang="en-US" dirty="0"/>
              <a:t>things in that array</a:t>
            </a:r>
            <a:r>
              <a:rPr lang="en-US" dirty="0" smtClean="0"/>
              <a:t>.</a:t>
            </a:r>
          </a:p>
          <a:p>
            <a:pPr algn="just"/>
            <a:endParaRPr lang="en-US" dirty="0" smtClean="0"/>
          </a:p>
          <a:p>
            <a:pPr marL="0" indent="0" algn="just">
              <a:buNone/>
            </a:pPr>
            <a:r>
              <a:rPr lang="en-GB" dirty="0" smtClean="0"/>
              <a:t>E.g. </a:t>
            </a:r>
            <a:r>
              <a:rPr lang="en-US" dirty="0"/>
              <a:t>String[] names = new String[10</a:t>
            </a:r>
            <a:r>
              <a:rPr lang="en-US" dirty="0" smtClean="0"/>
              <a:t>];</a:t>
            </a:r>
          </a:p>
          <a:p>
            <a:pPr marL="0" indent="0" algn="just">
              <a:buNone/>
            </a:pPr>
            <a:r>
              <a:rPr lang="en-US" dirty="0" err="1"/>
              <a:t>int</a:t>
            </a:r>
            <a:r>
              <a:rPr lang="en-US" dirty="0"/>
              <a:t>[] temps = new </a:t>
            </a:r>
            <a:r>
              <a:rPr lang="en-US" dirty="0" err="1"/>
              <a:t>int</a:t>
            </a:r>
            <a:r>
              <a:rPr lang="en-US" dirty="0"/>
              <a:t>[99</a:t>
            </a:r>
            <a:r>
              <a:rPr lang="en-US" dirty="0" smtClean="0"/>
              <a:t>];</a:t>
            </a:r>
          </a:p>
          <a:p>
            <a:pPr marL="0" indent="0" algn="just">
              <a:buNone/>
            </a:pPr>
            <a:endParaRPr lang="en-GB" dirty="0" smtClean="0"/>
          </a:p>
          <a:p>
            <a:pPr marL="0" indent="0">
              <a:buNone/>
            </a:pPr>
            <a:r>
              <a:rPr lang="en-GB" sz="3800" dirty="0" smtClean="0"/>
              <a:t>names = </a:t>
            </a:r>
            <a:r>
              <a:rPr lang="pt-BR" sz="3800" dirty="0"/>
              <a:t>{ </a:t>
            </a:r>
            <a:r>
              <a:rPr lang="pt-BR" sz="3800" dirty="0" smtClean="0"/>
              <a:t>“jaiye”, “femi”, “tolu,” </a:t>
            </a:r>
            <a:r>
              <a:rPr lang="en-US" sz="3800" dirty="0" smtClean="0"/>
              <a:t>“ken,” “</a:t>
            </a:r>
            <a:r>
              <a:rPr lang="en-US" sz="3800" dirty="0" err="1" smtClean="0"/>
              <a:t>kanu</a:t>
            </a:r>
            <a:r>
              <a:rPr lang="en-US" sz="3800" dirty="0" smtClean="0"/>
              <a:t>”, </a:t>
            </a:r>
            <a:r>
              <a:rPr lang="pt-BR" sz="3800" dirty="0"/>
              <a:t>“</a:t>
            </a:r>
            <a:r>
              <a:rPr lang="pt-BR" sz="3800" dirty="0" smtClean="0"/>
              <a:t>joy”, “john”, “ben,” </a:t>
            </a:r>
            <a:r>
              <a:rPr lang="en-US" sz="3800" dirty="0" smtClean="0"/>
              <a:t>“</a:t>
            </a:r>
            <a:r>
              <a:rPr lang="en-US" sz="3800" dirty="0" err="1" smtClean="0"/>
              <a:t>teni</a:t>
            </a:r>
            <a:r>
              <a:rPr lang="en-US" sz="3800" dirty="0" smtClean="0"/>
              <a:t>,” “</a:t>
            </a:r>
            <a:r>
              <a:rPr lang="en-US" sz="3800" dirty="0" err="1" smtClean="0"/>
              <a:t>toun</a:t>
            </a:r>
            <a:r>
              <a:rPr lang="en-US" sz="3800" dirty="0" smtClean="0"/>
              <a:t>” };</a:t>
            </a:r>
            <a:endParaRPr lang="en-US" sz="3800" dirty="0"/>
          </a:p>
        </p:txBody>
      </p:sp>
    </p:spTree>
    <p:extLst>
      <p:ext uri="{BB962C8B-B14F-4D97-AF65-F5344CB8AC3E}">
        <p14:creationId xmlns:p14="http://schemas.microsoft.com/office/powerpoint/2010/main" val="154901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203854"/>
            <a:ext cx="11711162" cy="1115616"/>
          </a:xfrm>
        </p:spPr>
        <p:txBody>
          <a:bodyPr/>
          <a:lstStyle/>
          <a:p>
            <a:r>
              <a:rPr lang="en-US" dirty="0" smtClean="0"/>
              <a:t>Accessing </a:t>
            </a:r>
            <a:r>
              <a:rPr lang="en-US" dirty="0"/>
              <a:t>A</a:t>
            </a:r>
            <a:r>
              <a:rPr lang="en-US" dirty="0" smtClean="0"/>
              <a:t>rray </a:t>
            </a:r>
            <a:r>
              <a:rPr lang="en-US" dirty="0"/>
              <a:t>E</a:t>
            </a:r>
            <a:r>
              <a:rPr lang="en-US" dirty="0" smtClean="0"/>
              <a:t>lements</a:t>
            </a:r>
            <a:endParaRPr lang="en-US" dirty="0"/>
          </a:p>
        </p:txBody>
      </p:sp>
      <p:sp>
        <p:nvSpPr>
          <p:cNvPr id="3" name="Content Placeholder 2"/>
          <p:cNvSpPr>
            <a:spLocks noGrp="1"/>
          </p:cNvSpPr>
          <p:nvPr>
            <p:ph idx="1"/>
          </p:nvPr>
        </p:nvSpPr>
        <p:spPr/>
        <p:txBody>
          <a:bodyPr>
            <a:normAutofit fontScale="92500"/>
          </a:bodyPr>
          <a:lstStyle/>
          <a:p>
            <a:r>
              <a:rPr lang="en-US" dirty="0"/>
              <a:t>Once you have an array with initial values, you can test and change the values in each slot of </a:t>
            </a:r>
            <a:r>
              <a:rPr lang="en-US" dirty="0" smtClean="0"/>
              <a:t>that array</a:t>
            </a:r>
            <a:r>
              <a:rPr lang="en-US" dirty="0"/>
              <a:t>. </a:t>
            </a:r>
            <a:endParaRPr lang="en-US" dirty="0" smtClean="0"/>
          </a:p>
          <a:p>
            <a:r>
              <a:rPr lang="en-US" dirty="0" smtClean="0"/>
              <a:t>To </a:t>
            </a:r>
            <a:r>
              <a:rPr lang="en-US" dirty="0"/>
              <a:t>get at a value stored within an array, use the array subscript expression</a:t>
            </a:r>
            <a:r>
              <a:rPr lang="en-US" dirty="0" smtClean="0"/>
              <a:t>:</a:t>
            </a:r>
          </a:p>
          <a:p>
            <a:pPr marL="0" indent="0">
              <a:buNone/>
            </a:pPr>
            <a:r>
              <a:rPr lang="en-US" dirty="0" err="1" smtClean="0"/>
              <a:t>myArray</a:t>
            </a:r>
            <a:r>
              <a:rPr lang="en-US" dirty="0" smtClean="0"/>
              <a:t>[subscript];</a:t>
            </a:r>
          </a:p>
          <a:p>
            <a:pPr marL="0" indent="0">
              <a:buNone/>
            </a:pPr>
            <a:r>
              <a:rPr lang="en-GB" dirty="0" smtClean="0"/>
              <a:t>e.g. </a:t>
            </a:r>
            <a:r>
              <a:rPr lang="en-GB" dirty="0" err="1"/>
              <a:t>S</a:t>
            </a:r>
            <a:r>
              <a:rPr lang="en-GB" dirty="0" err="1" smtClean="0"/>
              <a:t>ystem.out.print</a:t>
            </a:r>
            <a:r>
              <a:rPr lang="en-GB" dirty="0" smtClean="0"/>
              <a:t>(names[0]); //output = “</a:t>
            </a:r>
            <a:r>
              <a:rPr lang="en-GB" dirty="0" err="1" smtClean="0"/>
              <a:t>jaiye</a:t>
            </a:r>
            <a:r>
              <a:rPr lang="en-GB" dirty="0" smtClean="0"/>
              <a:t>”</a:t>
            </a:r>
            <a:endParaRPr lang="en-US" dirty="0"/>
          </a:p>
        </p:txBody>
      </p:sp>
    </p:spTree>
    <p:extLst>
      <p:ext uri="{BB962C8B-B14F-4D97-AF65-F5344CB8AC3E}">
        <p14:creationId xmlns:p14="http://schemas.microsoft.com/office/powerpoint/2010/main" val="113432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0"/>
            <a:ext cx="11711162" cy="1115616"/>
          </a:xfrm>
        </p:spPr>
        <p:txBody>
          <a:bodyPr/>
          <a:lstStyle/>
          <a:p>
            <a:r>
              <a:rPr lang="en-US" dirty="0" smtClean="0"/>
              <a:t>Passing Arrays </a:t>
            </a:r>
            <a:r>
              <a:rPr lang="en-US" dirty="0"/>
              <a:t>as P</a:t>
            </a:r>
            <a:r>
              <a:rPr lang="en-US" dirty="0" smtClean="0"/>
              <a:t>arameters</a:t>
            </a:r>
            <a:endParaRPr lang="en-US" dirty="0"/>
          </a:p>
        </p:txBody>
      </p:sp>
      <p:sp>
        <p:nvSpPr>
          <p:cNvPr id="3" name="Content Placeholder 2"/>
          <p:cNvSpPr>
            <a:spLocks noGrp="1"/>
          </p:cNvSpPr>
          <p:nvPr>
            <p:ph idx="1"/>
          </p:nvPr>
        </p:nvSpPr>
        <p:spPr/>
        <p:txBody>
          <a:bodyPr>
            <a:normAutofit/>
          </a:bodyPr>
          <a:lstStyle/>
          <a:p>
            <a:pPr algn="just"/>
            <a:r>
              <a:rPr lang="en-US" dirty="0"/>
              <a:t>To assign a value to a particular array slot, merely put an assignment statement after the </a:t>
            </a:r>
            <a:r>
              <a:rPr lang="en-US" dirty="0" smtClean="0"/>
              <a:t>array access </a:t>
            </a:r>
            <a:r>
              <a:rPr lang="en-US" dirty="0"/>
              <a:t>expression:</a:t>
            </a:r>
          </a:p>
          <a:p>
            <a:pPr marL="0" indent="0" algn="just">
              <a:buNone/>
            </a:pPr>
            <a:r>
              <a:rPr lang="en-US" dirty="0" err="1"/>
              <a:t>myarray</a:t>
            </a:r>
            <a:r>
              <a:rPr lang="en-US" dirty="0"/>
              <a:t>[1] = 15;</a:t>
            </a:r>
          </a:p>
          <a:p>
            <a:pPr marL="0" indent="0" algn="just">
              <a:buNone/>
            </a:pPr>
            <a:r>
              <a:rPr lang="en-US" dirty="0"/>
              <a:t>sentence[0] = “The”;</a:t>
            </a:r>
          </a:p>
          <a:p>
            <a:pPr marL="0" indent="0" algn="just">
              <a:buNone/>
            </a:pPr>
            <a:r>
              <a:rPr lang="en-US" dirty="0"/>
              <a:t>sentence[10] = sentence[0];</a:t>
            </a:r>
          </a:p>
        </p:txBody>
      </p:sp>
    </p:spTree>
    <p:extLst>
      <p:ext uri="{BB962C8B-B14F-4D97-AF65-F5344CB8AC3E}">
        <p14:creationId xmlns:p14="http://schemas.microsoft.com/office/powerpoint/2010/main" val="265195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0"/>
            <a:ext cx="11711162" cy="1115616"/>
          </a:xfrm>
        </p:spPr>
        <p:txBody>
          <a:bodyPr/>
          <a:lstStyle/>
          <a:p>
            <a:r>
              <a:rPr lang="en-US" dirty="0"/>
              <a:t>T</a:t>
            </a:r>
            <a:r>
              <a:rPr lang="en-US" dirty="0" smtClean="0"/>
              <a:t>wo Dimensional Arrays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Java does not support multidimensional arrays. However, you can declare and create an </a:t>
            </a:r>
            <a:r>
              <a:rPr lang="en-US" dirty="0" smtClean="0"/>
              <a:t>array of </a:t>
            </a:r>
            <a:r>
              <a:rPr lang="en-US" dirty="0"/>
              <a:t>arrays (and those arrays can contain arrays, and so on, for however many dimensions </a:t>
            </a:r>
            <a:r>
              <a:rPr lang="en-US" dirty="0" smtClean="0"/>
              <a:t>you need</a:t>
            </a:r>
            <a:r>
              <a:rPr lang="en-US" dirty="0"/>
              <a:t>), and access them as you would C-style multidimensional arrays:</a:t>
            </a:r>
          </a:p>
          <a:p>
            <a:pPr marL="0" indent="0">
              <a:buNone/>
            </a:pPr>
            <a:r>
              <a:rPr lang="en-US" dirty="0" err="1"/>
              <a:t>int</a:t>
            </a:r>
            <a:r>
              <a:rPr lang="en-US" dirty="0"/>
              <a:t> </a:t>
            </a:r>
            <a:r>
              <a:rPr lang="en-US" dirty="0" err="1"/>
              <a:t>coords</a:t>
            </a:r>
            <a:r>
              <a:rPr lang="en-US" dirty="0"/>
              <a:t>[][] = new </a:t>
            </a:r>
            <a:r>
              <a:rPr lang="en-US" dirty="0" err="1"/>
              <a:t>int</a:t>
            </a:r>
            <a:r>
              <a:rPr lang="en-US" dirty="0"/>
              <a:t>[12][12];</a:t>
            </a:r>
          </a:p>
          <a:p>
            <a:pPr marL="0" indent="0">
              <a:buNone/>
            </a:pPr>
            <a:r>
              <a:rPr lang="en-US" dirty="0" err="1"/>
              <a:t>coords</a:t>
            </a:r>
            <a:r>
              <a:rPr lang="en-US" dirty="0"/>
              <a:t>[0][0] = 1;</a:t>
            </a:r>
          </a:p>
          <a:p>
            <a:pPr marL="0" indent="0">
              <a:buNone/>
            </a:pPr>
            <a:r>
              <a:rPr lang="en-US" dirty="0" err="1"/>
              <a:t>coords</a:t>
            </a:r>
            <a:r>
              <a:rPr lang="en-US" dirty="0"/>
              <a:t>[0][1] = 2;</a:t>
            </a:r>
          </a:p>
        </p:txBody>
      </p:sp>
    </p:spTree>
    <p:extLst>
      <p:ext uri="{BB962C8B-B14F-4D97-AF65-F5344CB8AC3E}">
        <p14:creationId xmlns:p14="http://schemas.microsoft.com/office/powerpoint/2010/main" val="335878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147871"/>
            <a:ext cx="11711162" cy="1115616"/>
          </a:xfrm>
        </p:spPr>
        <p:txBody>
          <a:bodyPr/>
          <a:lstStyle/>
          <a:p>
            <a:r>
              <a:rPr lang="en-US" dirty="0" smtClean="0"/>
              <a:t>List, Sets </a:t>
            </a:r>
            <a:r>
              <a:rPr lang="en-US" dirty="0"/>
              <a:t>and maps</a:t>
            </a:r>
          </a:p>
        </p:txBody>
      </p:sp>
      <p:sp>
        <p:nvSpPr>
          <p:cNvPr id="3" name="Content Placeholder 2"/>
          <p:cNvSpPr>
            <a:spLocks noGrp="1"/>
          </p:cNvSpPr>
          <p:nvPr>
            <p:ph idx="1"/>
          </p:nvPr>
        </p:nvSpPr>
        <p:spPr/>
        <p:txBody>
          <a:bodyPr>
            <a:normAutofit fontScale="92500"/>
          </a:bodyPr>
          <a:lstStyle/>
          <a:p>
            <a:pPr algn="just"/>
            <a:r>
              <a:rPr lang="en-US" dirty="0"/>
              <a:t>List, Set and Map are the interfaces which </a:t>
            </a:r>
            <a:r>
              <a:rPr lang="en-US" dirty="0" smtClean="0"/>
              <a:t>implements </a:t>
            </a:r>
            <a:r>
              <a:rPr lang="en-US" dirty="0"/>
              <a:t>Collection interface. </a:t>
            </a:r>
            <a:endParaRPr lang="en-US" dirty="0" smtClean="0"/>
          </a:p>
          <a:p>
            <a:pPr algn="just"/>
            <a:r>
              <a:rPr lang="en-GB" dirty="0" smtClean="0"/>
              <a:t>Commonly used classes include</a:t>
            </a:r>
          </a:p>
          <a:p>
            <a:pPr marL="0" indent="0" algn="just">
              <a:buNone/>
            </a:pPr>
            <a:r>
              <a:rPr lang="en-US" dirty="0" smtClean="0"/>
              <a:t>-List</a:t>
            </a:r>
            <a:r>
              <a:rPr lang="en-US" dirty="0"/>
              <a:t>: </a:t>
            </a:r>
            <a:r>
              <a:rPr lang="en-US" dirty="0" err="1"/>
              <a:t>ArrayList</a:t>
            </a:r>
            <a:r>
              <a:rPr lang="en-US" dirty="0"/>
              <a:t>, </a:t>
            </a:r>
            <a:r>
              <a:rPr lang="en-US" dirty="0" err="1"/>
              <a:t>LinkedList</a:t>
            </a:r>
            <a:r>
              <a:rPr lang="en-US" dirty="0"/>
              <a:t> etc.</a:t>
            </a:r>
          </a:p>
          <a:p>
            <a:pPr marL="0" indent="0" algn="just">
              <a:buNone/>
            </a:pPr>
            <a:r>
              <a:rPr lang="en-US" dirty="0" smtClean="0"/>
              <a:t>-Set</a:t>
            </a:r>
            <a:r>
              <a:rPr lang="en-US" dirty="0"/>
              <a:t>: </a:t>
            </a:r>
            <a:r>
              <a:rPr lang="en-US" dirty="0" err="1"/>
              <a:t>HashSet</a:t>
            </a:r>
            <a:r>
              <a:rPr lang="en-US" dirty="0"/>
              <a:t>, </a:t>
            </a:r>
            <a:r>
              <a:rPr lang="en-US" dirty="0" err="1"/>
              <a:t>LinkedHashSet</a:t>
            </a:r>
            <a:r>
              <a:rPr lang="en-US" dirty="0"/>
              <a:t>, </a:t>
            </a:r>
            <a:r>
              <a:rPr lang="en-US" dirty="0" err="1"/>
              <a:t>TreeSet</a:t>
            </a:r>
            <a:r>
              <a:rPr lang="en-US" dirty="0"/>
              <a:t>, </a:t>
            </a:r>
            <a:r>
              <a:rPr lang="en-US" dirty="0" err="1"/>
              <a:t>SortedSet</a:t>
            </a:r>
            <a:r>
              <a:rPr lang="en-US" dirty="0"/>
              <a:t> etc.</a:t>
            </a:r>
          </a:p>
          <a:p>
            <a:pPr marL="0" indent="0" algn="just">
              <a:buNone/>
            </a:pPr>
            <a:r>
              <a:rPr lang="en-US" dirty="0" smtClean="0"/>
              <a:t>-Map</a:t>
            </a:r>
            <a:r>
              <a:rPr lang="en-US" dirty="0"/>
              <a:t>: </a:t>
            </a:r>
            <a:r>
              <a:rPr lang="en-US" dirty="0" err="1"/>
              <a:t>HashMap</a:t>
            </a:r>
            <a:r>
              <a:rPr lang="en-US" dirty="0"/>
              <a:t>, </a:t>
            </a:r>
            <a:r>
              <a:rPr lang="en-US" dirty="0" err="1"/>
              <a:t>TreeMap</a:t>
            </a:r>
            <a:r>
              <a:rPr lang="en-US" dirty="0"/>
              <a:t>, </a:t>
            </a:r>
            <a:r>
              <a:rPr lang="en-US" dirty="0" err="1"/>
              <a:t>WeakHashMap</a:t>
            </a:r>
            <a:r>
              <a:rPr lang="en-US" dirty="0"/>
              <a:t>, </a:t>
            </a:r>
            <a:r>
              <a:rPr lang="en-US" dirty="0" err="1"/>
              <a:t>LinkedHashMap</a:t>
            </a:r>
            <a:r>
              <a:rPr lang="en-US" dirty="0"/>
              <a:t>, </a:t>
            </a:r>
            <a:r>
              <a:rPr lang="en-US" dirty="0" err="1"/>
              <a:t>IdentityHashMap</a:t>
            </a:r>
            <a:r>
              <a:rPr lang="en-US" dirty="0"/>
              <a:t> etc.</a:t>
            </a:r>
          </a:p>
        </p:txBody>
      </p:sp>
    </p:spTree>
    <p:extLst>
      <p:ext uri="{BB962C8B-B14F-4D97-AF65-F5344CB8AC3E}">
        <p14:creationId xmlns:p14="http://schemas.microsoft.com/office/powerpoint/2010/main" val="235542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Sets and </a:t>
            </a:r>
            <a:r>
              <a:rPr lang="en-US" dirty="0"/>
              <a:t>maps</a:t>
            </a:r>
          </a:p>
        </p:txBody>
      </p:sp>
      <p:sp>
        <p:nvSpPr>
          <p:cNvPr id="3" name="Content Placeholder 2"/>
          <p:cNvSpPr>
            <a:spLocks noGrp="1"/>
          </p:cNvSpPr>
          <p:nvPr>
            <p:ph idx="1"/>
          </p:nvPr>
        </p:nvSpPr>
        <p:spPr/>
        <p:txBody>
          <a:bodyPr>
            <a:normAutofit fontScale="92500" lnSpcReduction="10000"/>
          </a:bodyPr>
          <a:lstStyle/>
          <a:p>
            <a:pPr algn="just"/>
            <a:r>
              <a:rPr lang="en-US" sz="2800" dirty="0" smtClean="0"/>
              <a:t>List </a:t>
            </a:r>
            <a:r>
              <a:rPr lang="en-US" sz="2800" dirty="0"/>
              <a:t>contains the index-based methods to insert, update, delete, and search the elements. It can have duplicate elements also. We can also store the null elements in the list. List preserves the insertion order, it allows positional access and insertion of elements. It found in the </a:t>
            </a:r>
            <a:r>
              <a:rPr lang="en-US" sz="2800" dirty="0" err="1"/>
              <a:t>java.util</a:t>
            </a:r>
            <a:r>
              <a:rPr lang="en-US" sz="2800" dirty="0"/>
              <a:t> package</a:t>
            </a:r>
            <a:r>
              <a:rPr lang="en-US" sz="2800" dirty="0" smtClean="0"/>
              <a:t>.</a:t>
            </a:r>
          </a:p>
          <a:p>
            <a:pPr algn="just"/>
            <a:r>
              <a:rPr lang="en-US" sz="2800" dirty="0"/>
              <a:t>The Set follows the unordered way and it </a:t>
            </a:r>
            <a:r>
              <a:rPr lang="en-US" sz="2800" dirty="0" smtClean="0"/>
              <a:t>similarly can be found </a:t>
            </a:r>
            <a:r>
              <a:rPr lang="en-US" sz="2800" dirty="0"/>
              <a:t>in </a:t>
            </a:r>
            <a:r>
              <a:rPr lang="en-US" sz="2800" dirty="0" smtClean="0"/>
              <a:t>the </a:t>
            </a:r>
            <a:r>
              <a:rPr lang="en-US" sz="2800" dirty="0" err="1" smtClean="0"/>
              <a:t>java.util</a:t>
            </a:r>
            <a:r>
              <a:rPr lang="en-US" sz="2800" dirty="0" smtClean="0"/>
              <a:t> </a:t>
            </a:r>
            <a:r>
              <a:rPr lang="en-US" sz="2800" dirty="0"/>
              <a:t>package and extends the collection interface in java. Duplicate item will be ignored in Set and it will not print in the final output</a:t>
            </a:r>
            <a:r>
              <a:rPr lang="en-US" sz="2800" dirty="0" smtClean="0"/>
              <a:t>.</a:t>
            </a:r>
          </a:p>
          <a:p>
            <a:pPr algn="just"/>
            <a:r>
              <a:rPr lang="en-US" sz="2800" dirty="0"/>
              <a:t>The Java Map interface, </a:t>
            </a:r>
            <a:r>
              <a:rPr lang="en-US" sz="2800" dirty="0" err="1"/>
              <a:t>java.util.Map</a:t>
            </a:r>
            <a:r>
              <a:rPr lang="en-US" sz="2800" dirty="0"/>
              <a:t> represents a mapping between a key and a value. More specifically, a Java Map can store pairs of keys and values. Each key is linked to a specific value. Once stored in a Map, you can later look up the value using just the key. </a:t>
            </a:r>
            <a:endParaRPr lang="en-US" sz="2800" dirty="0" smtClean="0"/>
          </a:p>
        </p:txBody>
      </p:sp>
    </p:spTree>
    <p:extLst>
      <p:ext uri="{BB962C8B-B14F-4D97-AF65-F5344CB8AC3E}">
        <p14:creationId xmlns:p14="http://schemas.microsoft.com/office/powerpoint/2010/main" val="39597765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4617</TotalTime>
  <Words>703</Words>
  <Application>Microsoft Office PowerPoint</Application>
  <PresentationFormat>Widescreen</PresentationFormat>
  <Paragraphs>63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ＭＳ Ｐゴシック</vt:lpstr>
      <vt:lpstr>Arial</vt:lpstr>
      <vt:lpstr>Calibri</vt:lpstr>
      <vt:lpstr>Georgia</vt:lpstr>
      <vt:lpstr>Rockwell</vt:lpstr>
      <vt:lpstr>Rockwell Condensed</vt:lpstr>
      <vt:lpstr>Times New Roman</vt:lpstr>
      <vt:lpstr>Wingdings</vt:lpstr>
      <vt:lpstr>1_Office Theme</vt:lpstr>
      <vt:lpstr>  CEN 414:Computer Software Engineering I  </vt:lpstr>
      <vt:lpstr>Topics (Module 4)</vt:lpstr>
      <vt:lpstr>Arrays-Introduction</vt:lpstr>
      <vt:lpstr>Creating an array</vt:lpstr>
      <vt:lpstr>Accessing Array Elements</vt:lpstr>
      <vt:lpstr>Passing Arrays as Parameters</vt:lpstr>
      <vt:lpstr>Two Dimensional Arrays</vt:lpstr>
      <vt:lpstr>List, Sets and maps</vt:lpstr>
      <vt:lpstr>List, Sets and maps</vt:lpstr>
      <vt:lpstr>Examples of Linkedlist</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Ruyi</dc:creator>
  <cp:lastModifiedBy>Ruyione</cp:lastModifiedBy>
  <cp:revision>116</cp:revision>
  <dcterms:created xsi:type="dcterms:W3CDTF">2016-01-08T18:18:57Z</dcterms:created>
  <dcterms:modified xsi:type="dcterms:W3CDTF">2021-02-02T14:16:16Z</dcterms:modified>
</cp:coreProperties>
</file>