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57" r:id="rId3"/>
    <p:sldId id="283" r:id="rId4"/>
    <p:sldId id="274" r:id="rId5"/>
    <p:sldId id="275" r:id="rId6"/>
    <p:sldId id="277" r:id="rId7"/>
    <p:sldId id="276" r:id="rId8"/>
    <p:sldId id="278" r:id="rId9"/>
    <p:sldId id="279" r:id="rId10"/>
    <p:sldId id="282" r:id="rId11"/>
    <p:sldId id="281" r:id="rId12"/>
    <p:sldId id="280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8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522D-87FC-4E2C-8B00-DFE130EECCBB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DA9EA-CE8D-4E81-B78E-D68EFC254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6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F1E30C-5DF2-43D3-B54B-648540F4F7B0}" type="slidenum">
              <a:rPr lang="en-GB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9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" y="569913"/>
            <a:ext cx="74275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7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3" y="569914"/>
            <a:ext cx="460731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633113" y="1074739"/>
            <a:ext cx="3218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600" smtClean="0">
              <a:solidFill>
                <a:srgbClr val="662C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1844829"/>
            <a:ext cx="10363676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398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09120"/>
            <a:ext cx="8535352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chemeClr val="tx1"/>
                </a:solidFill>
                <a:latin typeface="Rockwell" pitchFamily="18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15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EC916-7953-4B3C-A1F4-B07E68B69046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9CBAF-DD9E-4CF2-8732-8FADAA741013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8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54C2C-5C05-4A4D-A7AE-E59A5862FC5A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F24FA-30FD-4E4F-A8BF-1DB3DB97A31C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7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B043-2C05-415F-9E5D-F9078B33FFD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69D71-E252-4EC3-BCFF-43900026A2F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6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5" y="549275"/>
            <a:ext cx="121570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344263" y="1268413"/>
            <a:ext cx="39788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999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999" smtClean="0">
              <a:solidFill>
                <a:srgbClr val="662C5B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8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19" y="692151"/>
            <a:ext cx="506439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14400" y="2204865"/>
            <a:ext cx="10363200" cy="2520280"/>
          </a:xfrm>
          <a:solidFill>
            <a:srgbClr val="CC3399">
              <a:alpha val="83137"/>
            </a:srgbClr>
          </a:solidFill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04658" y="4869160"/>
            <a:ext cx="8534400" cy="1752600"/>
          </a:xfrm>
          <a:solidFill>
            <a:srgbClr val="FFFFFF">
              <a:alpha val="63137"/>
            </a:srgbClr>
          </a:solidFill>
        </p:spPr>
        <p:txBody>
          <a:bodyPr>
            <a:normAutofit/>
          </a:bodyPr>
          <a:lstStyle>
            <a:lvl1pPr algn="ctr">
              <a:buNone/>
              <a:defRPr sz="3999">
                <a:ln>
                  <a:noFill/>
                </a:ln>
                <a:solidFill>
                  <a:srgbClr val="002060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6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prstClr val="black"/>
                </a:solidFill>
              </a:rPr>
              <a:t>www.covenantuniversity.edu.ng</a:t>
            </a:r>
            <a:endParaRPr lang="en-GB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6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3"/>
            <a:ext cx="10363200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FD-1FC0-43E8-ABDF-0DFD97231C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753A5-AD64-4F67-90FD-D43055752D2F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1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5D51C-1571-4888-93D6-59688DBC037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BB28B-046D-4655-9FBD-86D5B2E06509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4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4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322C3-7EF5-4C69-8001-20C7789FF87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51797-D069-45E3-B19F-FD2948682E34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B59C6-A8BF-46A2-9CBA-2B8AD934F3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1E7CD-1C89-4D0A-BB3E-C4729FF6744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6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6EBA4-79C1-47D4-A9E8-7BE038677A43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2FE67-07B1-4FCD-8EB6-8624AF9350B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3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6CD9C-CAF7-46AE-B265-689BE2A68D0E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80C53-7A8E-4EC5-BA58-F8AA5EBAF848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3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DD00C3-F7D9-4F4B-B656-9D5319369CE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54A876-9818-4CA5-BBE2-789685B9C20B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ctrTitle"/>
          </p:nvPr>
        </p:nvSpPr>
        <p:spPr>
          <a:xfrm>
            <a:off x="306309" y="1372135"/>
            <a:ext cx="11885692" cy="3123387"/>
          </a:xfrm>
          <a:solidFill>
            <a:srgbClr val="660033">
              <a:alpha val="61960"/>
            </a:srgbClr>
          </a:solidFill>
        </p:spPr>
        <p:txBody>
          <a:bodyPr/>
          <a:lstStyle/>
          <a:p>
            <a:pPr eaLnBrk="1" hangingPunct="1"/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 414:Computer Software Engineering I</a:t>
            </a:r>
            <a: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z="4799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2820254" y="4571702"/>
            <a:ext cx="9370160" cy="1447423"/>
          </a:xfrm>
          <a:solidFill>
            <a:srgbClr val="FFFFFF">
              <a:alpha val="74117"/>
            </a:srgbClr>
          </a:solidFill>
        </p:spPr>
        <p:txBody>
          <a:bodyPr>
            <a:normAutofit/>
          </a:bodyPr>
          <a:lstStyle/>
          <a:p>
            <a:r>
              <a:rPr lang="en-US" sz="3200" dirty="0"/>
              <a:t>Fundamental of </a:t>
            </a:r>
            <a:r>
              <a:rPr lang="en-US" sz="3200" dirty="0" smtClean="0"/>
              <a:t>Object-Oriented Design</a:t>
            </a:r>
            <a:r>
              <a:rPr lang="en-US" sz="3200" dirty="0"/>
              <a:t>. </a:t>
            </a:r>
          </a:p>
          <a:p>
            <a:pPr eaLnBrk="1" hangingPunct="1"/>
            <a:r>
              <a:rPr lang="en-US" altLang="en-US" sz="3999" dirty="0" smtClean="0"/>
              <a:t>BY </a:t>
            </a:r>
            <a:r>
              <a:rPr lang="en-US" altLang="en-US" sz="3999" dirty="0"/>
              <a:t>OMORUYI O.</a:t>
            </a:r>
          </a:p>
        </p:txBody>
      </p:sp>
      <p:sp>
        <p:nvSpPr>
          <p:cNvPr id="8196" name="Subtitle 6"/>
          <p:cNvSpPr txBox="1">
            <a:spLocks/>
          </p:cNvSpPr>
          <p:nvPr/>
        </p:nvSpPr>
        <p:spPr bwMode="auto">
          <a:xfrm>
            <a:off x="153948" y="6095306"/>
            <a:ext cx="11655565" cy="609441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399" b="1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588" y="2130788"/>
            <a:ext cx="4365844" cy="3239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705" y="1965647"/>
            <a:ext cx="4264313" cy="34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An interface is a collection of method names, without actual definitions, that indicate </a:t>
            </a:r>
            <a:r>
              <a:rPr lang="en-US" dirty="0" smtClean="0"/>
              <a:t>that </a:t>
            </a:r>
            <a:r>
              <a:rPr lang="en-US" dirty="0"/>
              <a:t>class has a set of behaviors in addition to the behaviors the class gets from its </a:t>
            </a:r>
            <a:r>
              <a:rPr lang="en-US" dirty="0" err="1"/>
              <a:t>superclasses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By implementing an interface, a class </a:t>
            </a:r>
            <a:r>
              <a:rPr lang="en-US" dirty="0" smtClean="0"/>
              <a:t>provides method </a:t>
            </a:r>
            <a:r>
              <a:rPr lang="en-US" dirty="0"/>
              <a:t>implementations (definitions) for the method names defined by the interface. </a:t>
            </a:r>
            <a:endParaRPr lang="en-US" dirty="0" smtClean="0"/>
          </a:p>
          <a:p>
            <a:pPr algn="just"/>
            <a:r>
              <a:rPr lang="en-US" dirty="0" smtClean="0"/>
              <a:t>If two very </a:t>
            </a:r>
            <a:r>
              <a:rPr lang="en-US" dirty="0"/>
              <a:t>disparate classes implement the same interface, they can both respond to the same </a:t>
            </a:r>
            <a:r>
              <a:rPr lang="en-US" dirty="0" smtClean="0"/>
              <a:t>method calls </a:t>
            </a:r>
            <a:r>
              <a:rPr lang="en-US" dirty="0"/>
              <a:t>(as defined by that interface), although what each class actually does in response to </a:t>
            </a:r>
            <a:r>
              <a:rPr lang="en-US" dirty="0" err="1" smtClean="0"/>
              <a:t>thosemethod</a:t>
            </a:r>
            <a:r>
              <a:rPr lang="en-US" dirty="0" smtClean="0"/>
              <a:t> </a:t>
            </a:r>
            <a:r>
              <a:rPr lang="en-US" dirty="0"/>
              <a:t>calls may be very different.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Packages in Java are a way of grouping together related classes and interfaces. </a:t>
            </a:r>
            <a:endParaRPr lang="en-US" dirty="0" smtClean="0"/>
          </a:p>
          <a:p>
            <a:pPr algn="just"/>
            <a:r>
              <a:rPr lang="en-US" dirty="0" smtClean="0"/>
              <a:t>Packages enable </a:t>
            </a:r>
            <a:r>
              <a:rPr lang="en-US" dirty="0"/>
              <a:t>modular groups of classes to be available only if they are needed and </a:t>
            </a:r>
            <a:r>
              <a:rPr lang="en-US" dirty="0" smtClean="0"/>
              <a:t>eliminate potential </a:t>
            </a:r>
            <a:r>
              <a:rPr lang="en-US" dirty="0"/>
              <a:t>conflicts between class names in different groups of classes.</a:t>
            </a:r>
          </a:p>
        </p:txBody>
      </p:sp>
    </p:spTree>
    <p:extLst>
      <p:ext uri="{BB962C8B-B14F-4D97-AF65-F5344CB8AC3E}">
        <p14:creationId xmlns:p14="http://schemas.microsoft.com/office/powerpoint/2010/main" val="16494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Lemay, L., Perkins, C. L., &amp; Morrison, M. (1999). Java in 21 Days. </a:t>
            </a:r>
            <a:r>
              <a:rPr lang="en-US" dirty="0" err="1"/>
              <a:t>Sama</a:t>
            </a:r>
            <a:r>
              <a:rPr lang="en-US" dirty="0"/>
              <a:t> Publishing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2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Topics (Module </a:t>
            </a:r>
            <a:r>
              <a:rPr lang="en-GB" dirty="0"/>
              <a:t>5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Object oriented programming: Introduction, Object oriented concepts, attributes and methods, encapsulation, polymorphism, implementation of classes.</a:t>
            </a:r>
          </a:p>
        </p:txBody>
      </p:sp>
    </p:spTree>
    <p:extLst>
      <p:ext uri="{BB962C8B-B14F-4D97-AF65-F5344CB8AC3E}">
        <p14:creationId xmlns:p14="http://schemas.microsoft.com/office/powerpoint/2010/main" val="651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Object-oriented programming is modeled on how, in the real world, objects are often made </a:t>
            </a:r>
            <a:r>
              <a:rPr lang="en-US" dirty="0" smtClean="0"/>
              <a:t>up of </a:t>
            </a:r>
            <a:r>
              <a:rPr lang="en-US" dirty="0"/>
              <a:t>many kinds of smaller objects.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capability of combining objects, however, is only one </a:t>
            </a:r>
            <a:r>
              <a:rPr lang="en-US" dirty="0" smtClean="0"/>
              <a:t>very general </a:t>
            </a:r>
            <a:r>
              <a:rPr lang="en-US" dirty="0"/>
              <a:t>aspect of object-oriented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41173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 of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 smtClean="0"/>
              <a:t>Classes- </a:t>
            </a:r>
            <a:r>
              <a:rPr lang="en-US" dirty="0"/>
              <a:t>A class is a template for multiple objects with similar features. Classes embody all </a:t>
            </a:r>
            <a:r>
              <a:rPr lang="en-US" dirty="0" smtClean="0"/>
              <a:t>the features </a:t>
            </a:r>
            <a:r>
              <a:rPr lang="en-US" dirty="0"/>
              <a:t>of a particular set of objects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Class Library- A </a:t>
            </a:r>
            <a:r>
              <a:rPr lang="en-US" i="1" dirty="0"/>
              <a:t>class library </a:t>
            </a:r>
            <a:r>
              <a:rPr lang="en-US" dirty="0"/>
              <a:t>is a set of classes</a:t>
            </a:r>
            <a:r>
              <a:rPr lang="en-US" dirty="0" smtClean="0"/>
              <a:t>.</a:t>
            </a:r>
          </a:p>
          <a:p>
            <a:pPr algn="just"/>
            <a:r>
              <a:rPr lang="en-GB" dirty="0"/>
              <a:t>Object/Objects – </a:t>
            </a:r>
            <a:r>
              <a:rPr lang="en-US" dirty="0"/>
              <a:t>objects are the concrete representation of a </a:t>
            </a:r>
            <a:r>
              <a:rPr lang="en-US" dirty="0" smtClean="0"/>
              <a:t>class.</a:t>
            </a:r>
            <a:endParaRPr lang="en-GB" dirty="0" smtClean="0"/>
          </a:p>
          <a:p>
            <a:pPr algn="just"/>
            <a:r>
              <a:rPr lang="en-GB" dirty="0" smtClean="0"/>
              <a:t>Method-  </a:t>
            </a:r>
            <a:r>
              <a:rPr lang="en-US" i="1" dirty="0"/>
              <a:t>Methods </a:t>
            </a:r>
            <a:r>
              <a:rPr lang="en-US" dirty="0"/>
              <a:t>are functions defined inside classes that operate on instances of those classes</a:t>
            </a:r>
            <a:r>
              <a:rPr lang="en-US" dirty="0" smtClean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676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dirty="0"/>
              <a:t>Attribute-  </a:t>
            </a:r>
            <a:r>
              <a:rPr lang="en-US" dirty="0"/>
              <a:t>Attributes are the individual things that differentiate one object from another and determine the appearance, state, or other qualities of that object.</a:t>
            </a:r>
            <a:endParaRPr lang="en-GB" dirty="0"/>
          </a:p>
          <a:p>
            <a:pPr algn="just"/>
            <a:r>
              <a:rPr lang="en-GB" dirty="0"/>
              <a:t>Instance-</a:t>
            </a:r>
            <a:r>
              <a:rPr lang="en-US" dirty="0"/>
              <a:t> An </a:t>
            </a:r>
            <a:r>
              <a:rPr lang="en-US" i="1" dirty="0"/>
              <a:t>instance </a:t>
            </a:r>
            <a:r>
              <a:rPr lang="en-US" dirty="0"/>
              <a:t>of a class is another word for an actual object. Object is the more general term, but both instances and objects are the concrete representation of a class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/>
              <a:t>Instance variables </a:t>
            </a:r>
            <a:r>
              <a:rPr lang="en-US" dirty="0"/>
              <a:t>define the attributes of an object. The class defines the kind of </a:t>
            </a:r>
            <a:r>
              <a:rPr lang="en-US" dirty="0" smtClean="0"/>
              <a:t>attribute, and </a:t>
            </a:r>
            <a:r>
              <a:rPr lang="en-US" dirty="0"/>
              <a:t>each instance stores its own value for that attribute.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</a:p>
          <a:p>
            <a:r>
              <a:rPr lang="en-GB" dirty="0" smtClean="0"/>
              <a:t>Packages</a:t>
            </a:r>
          </a:p>
          <a:p>
            <a:r>
              <a:rPr lang="en-GB" dirty="0" smtClean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6217435" cy="478275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Inheritance is a powerful </a:t>
            </a:r>
            <a:r>
              <a:rPr lang="en-US" dirty="0" smtClean="0"/>
              <a:t>mechanism that </a:t>
            </a:r>
            <a:r>
              <a:rPr lang="en-US" dirty="0"/>
              <a:t>means when you write a class you only have to specify how that class is different from </a:t>
            </a:r>
            <a:r>
              <a:rPr lang="en-US" dirty="0" smtClean="0"/>
              <a:t>some other class.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Inheritance </a:t>
            </a:r>
            <a:r>
              <a:rPr lang="en-US" dirty="0"/>
              <a:t>also </a:t>
            </a:r>
            <a:r>
              <a:rPr lang="en-US" dirty="0" smtClean="0"/>
              <a:t>gives </a:t>
            </a:r>
            <a:r>
              <a:rPr lang="en-US" dirty="0"/>
              <a:t>you dynamic access to the information contained in those </a:t>
            </a:r>
            <a:r>
              <a:rPr lang="en-US" dirty="0" smtClean="0"/>
              <a:t>other classes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64" y="2274252"/>
            <a:ext cx="4568907" cy="27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Subclassing </a:t>
            </a:r>
            <a:r>
              <a:rPr lang="en-US" dirty="0"/>
              <a:t>involves creating a new class that inherits from some other class in the </a:t>
            </a:r>
            <a:r>
              <a:rPr lang="en-US" dirty="0" smtClean="0"/>
              <a:t>class hierarchy</a:t>
            </a:r>
            <a:r>
              <a:rPr lang="en-US" dirty="0"/>
              <a:t>. Using </a:t>
            </a:r>
            <a:r>
              <a:rPr lang="en-US" dirty="0" smtClean="0"/>
              <a:t>sub-classing</a:t>
            </a:r>
            <a:r>
              <a:rPr lang="en-US" dirty="0"/>
              <a:t>, you only need to define the differences between your </a:t>
            </a:r>
            <a:r>
              <a:rPr lang="en-US" dirty="0" smtClean="0"/>
              <a:t>class and </a:t>
            </a:r>
            <a:r>
              <a:rPr lang="en-US" dirty="0"/>
              <a:t>its parent; the additional behavior is all available to your class through inheritance.</a:t>
            </a:r>
            <a:endParaRPr lang="en-US" dirty="0" smtClean="0"/>
          </a:p>
          <a:p>
            <a:pPr algn="just"/>
            <a:r>
              <a:rPr lang="en-US" dirty="0" smtClean="0"/>
              <a:t>Subclasses </a:t>
            </a:r>
            <a:r>
              <a:rPr lang="en-US" dirty="0"/>
              <a:t>inherit all the methods and variables from their </a:t>
            </a:r>
            <a:r>
              <a:rPr lang="en-US" dirty="0" smtClean="0"/>
              <a:t>super-classes—that </a:t>
            </a:r>
            <a:r>
              <a:rPr lang="en-US" dirty="0"/>
              <a:t>is, in any </a:t>
            </a:r>
            <a:r>
              <a:rPr lang="en-US" dirty="0" smtClean="0"/>
              <a:t>particular class</a:t>
            </a:r>
            <a:r>
              <a:rPr lang="en-US" dirty="0"/>
              <a:t>, if the superclass defines behavior that your class needs, you don’t have to redefine it or </a:t>
            </a:r>
            <a:r>
              <a:rPr lang="en-US" dirty="0" smtClean="0"/>
              <a:t>copy that </a:t>
            </a:r>
            <a:r>
              <a:rPr lang="en-US" dirty="0"/>
              <a:t>code from some other class. </a:t>
            </a:r>
            <a:endParaRPr lang="en-US" dirty="0" smtClean="0"/>
          </a:p>
          <a:p>
            <a:pPr algn="just"/>
            <a:r>
              <a:rPr lang="en-US" dirty="0" smtClean="0"/>
              <a:t>Your </a:t>
            </a:r>
            <a:r>
              <a:rPr lang="en-US" dirty="0"/>
              <a:t>class automatically gets that behavior from its </a:t>
            </a:r>
            <a:r>
              <a:rPr lang="en-US" dirty="0" smtClean="0"/>
              <a:t>superclass, that </a:t>
            </a:r>
            <a:r>
              <a:rPr lang="en-US" dirty="0"/>
              <a:t>superclass gets behavior from its superclass, and so on all the way up the hierarchy. </a:t>
            </a:r>
            <a:r>
              <a:rPr lang="en-US" dirty="0" smtClean="0"/>
              <a:t>Your class </a:t>
            </a:r>
            <a:r>
              <a:rPr lang="en-US" dirty="0"/>
              <a:t>becomes a combination of all the features of the classes above it in the hierarchy.</a:t>
            </a:r>
          </a:p>
        </p:txBody>
      </p:sp>
    </p:spTree>
    <p:extLst>
      <p:ext uri="{BB962C8B-B14F-4D97-AF65-F5344CB8AC3E}">
        <p14:creationId xmlns:p14="http://schemas.microsoft.com/office/powerpoint/2010/main" val="39860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4337</TotalTime>
  <Words>592</Words>
  <Application>Microsoft Office PowerPoint</Application>
  <PresentationFormat>Widescreen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1_Office Theme</vt:lpstr>
      <vt:lpstr>  CEN 414:Computer Software Engineering I  </vt:lpstr>
      <vt:lpstr>Topics (Module 5)</vt:lpstr>
      <vt:lpstr>Assignment 3</vt:lpstr>
      <vt:lpstr>Introduction</vt:lpstr>
      <vt:lpstr>Definition of terms</vt:lpstr>
      <vt:lpstr>Definition of terms</vt:lpstr>
      <vt:lpstr>Object Oriented Concepts</vt:lpstr>
      <vt:lpstr>Inheritance</vt:lpstr>
      <vt:lpstr>Inheritance</vt:lpstr>
      <vt:lpstr>Inheritance </vt:lpstr>
      <vt:lpstr>Interface</vt:lpstr>
      <vt:lpstr>Packages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Ruyi</dc:creator>
  <cp:lastModifiedBy>Ruyione</cp:lastModifiedBy>
  <cp:revision>109</cp:revision>
  <dcterms:created xsi:type="dcterms:W3CDTF">2016-01-08T18:18:57Z</dcterms:created>
  <dcterms:modified xsi:type="dcterms:W3CDTF">2021-02-09T15:19:02Z</dcterms:modified>
</cp:coreProperties>
</file>