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70" r:id="rId16"/>
    <p:sldId id="280" r:id="rId17"/>
    <p:sldId id="28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2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8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4:04:21.8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7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6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7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0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5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83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4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7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70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1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2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5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3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8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tif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tif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1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8" Type="http://schemas.openxmlformats.org/officeDocument/2006/relationships/image" Target="../media/image50.png"/><Relationship Id="rId26" Type="http://schemas.openxmlformats.org/officeDocument/2006/relationships/customXml" Target="../ink/ink22.xml"/><Relationship Id="rId3" Type="http://schemas.openxmlformats.org/officeDocument/2006/relationships/image" Target="../media/image9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0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image" Target="../media/image10.jpg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363308" cy="1325563"/>
          </a:xfrm>
        </p:spPr>
        <p:txBody>
          <a:bodyPr anchor="ctr"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Gadugi" panose="020B0502040204020203" pitchFamily="34" charset="0"/>
              </a:rPr>
              <a:t>Technology: Presentation of Analyses.</a:t>
            </a:r>
            <a:endParaRPr lang="en-US" sz="2400" b="1" dirty="0">
              <a:solidFill>
                <a:srgbClr val="0070C0"/>
              </a:solidFill>
              <a:latin typeface="Gadug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Gadugi" panose="020B0502040204020203" pitchFamily="34" charset="0"/>
              </a:rPr>
              <a:t>ADENIJI, AYOMIKUN</a:t>
            </a:r>
            <a:endParaRPr lang="en-US" b="1" dirty="0">
              <a:solidFill>
                <a:schemeClr val="accent5"/>
              </a:solidFill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Gadugi" panose="020B0502040204020203" pitchFamily="34" charset="0"/>
              </a:rPr>
              <a:t>February 2022</a:t>
            </a:r>
            <a:endParaRPr lang="en-US" b="1" dirty="0">
              <a:solidFill>
                <a:schemeClr val="accent5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4" y="1609095"/>
            <a:ext cx="583809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0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dugi" panose="020B0502040204020203" pitchFamily="34" charset="0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39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dugi" panose="020B0502040204020203" pitchFamily="34" charset="0"/>
              </a:rPr>
              <a:t>Findings</a:t>
            </a:r>
          </a:p>
          <a:p>
            <a:r>
              <a:rPr lang="en-US" sz="2000" dirty="0" err="1">
                <a:latin typeface="Gadugi" panose="020B0502040204020203" pitchFamily="34" charset="0"/>
              </a:rPr>
              <a:t>PostgreSQL</a:t>
            </a:r>
            <a:r>
              <a:rPr lang="en-US" sz="2000" dirty="0">
                <a:latin typeface="Gadugi" panose="020B0502040204020203" pitchFamily="34" charset="0"/>
              </a:rPr>
              <a:t> </a:t>
            </a:r>
            <a:r>
              <a:rPr lang="en-US" sz="2000" dirty="0" smtClean="0">
                <a:latin typeface="Gadugi" panose="020B0502040204020203" pitchFamily="34" charset="0"/>
              </a:rPr>
              <a:t>&amp; </a:t>
            </a:r>
            <a:r>
              <a:rPr lang="en-US" sz="2000" dirty="0" err="1">
                <a:latin typeface="Gadugi" panose="020B0502040204020203" pitchFamily="34" charset="0"/>
              </a:rPr>
              <a:t>MongoDB</a:t>
            </a:r>
            <a:r>
              <a:rPr lang="en-US" sz="2000" dirty="0">
                <a:latin typeface="Gadugi" panose="020B0502040204020203" pitchFamily="34" charset="0"/>
              </a:rPr>
              <a:t> </a:t>
            </a:r>
            <a:r>
              <a:rPr lang="en-US" sz="2000" dirty="0" smtClean="0">
                <a:latin typeface="Gadugi" panose="020B0502040204020203" pitchFamily="34" charset="0"/>
              </a:rPr>
              <a:t>quickly </a:t>
            </a:r>
            <a:r>
              <a:rPr lang="en-US" sz="2000" dirty="0">
                <a:latin typeface="Gadugi" panose="020B0502040204020203" pitchFamily="34" charset="0"/>
              </a:rPr>
              <a:t>moves up to </a:t>
            </a:r>
            <a:r>
              <a:rPr lang="en-US" sz="2000" dirty="0" err="1" smtClean="0">
                <a:latin typeface="Gadugi" panose="020B0502040204020203" pitchFamily="34" charset="0"/>
              </a:rPr>
              <a:t>Nos</a:t>
            </a:r>
            <a:r>
              <a:rPr lang="en-US" sz="2000" dirty="0" smtClean="0">
                <a:latin typeface="Gadugi" panose="020B0502040204020203" pitchFamily="34" charset="0"/>
              </a:rPr>
              <a:t> 1 </a:t>
            </a:r>
            <a:r>
              <a:rPr lang="en-US" sz="2000" dirty="0">
                <a:latin typeface="Gadugi" panose="020B0502040204020203" pitchFamily="34" charset="0"/>
              </a:rPr>
              <a:t>and </a:t>
            </a:r>
            <a:r>
              <a:rPr lang="en-US" sz="2000" dirty="0" smtClean="0">
                <a:latin typeface="Gadugi" panose="020B0502040204020203" pitchFamily="34" charset="0"/>
              </a:rPr>
              <a:t>2 respectfully.</a:t>
            </a:r>
            <a:endParaRPr lang="en-US" sz="2000" dirty="0">
              <a:latin typeface="Gadugi" panose="020B0502040204020203" pitchFamily="34" charset="0"/>
            </a:endParaRPr>
          </a:p>
          <a:p>
            <a:r>
              <a:rPr lang="en-US" sz="2000" dirty="0" err="1" smtClean="0">
                <a:latin typeface="Gadugi" panose="020B0502040204020203" pitchFamily="34" charset="0"/>
              </a:rPr>
              <a:t>Redis</a:t>
            </a:r>
            <a:r>
              <a:rPr lang="en-US" sz="2000" dirty="0" smtClean="0">
                <a:latin typeface="Gadugi" panose="020B0502040204020203" pitchFamily="34" charset="0"/>
              </a:rPr>
              <a:t> &amp;</a:t>
            </a:r>
            <a:r>
              <a:rPr lang="en-US" sz="2000" dirty="0">
                <a:latin typeface="Gadugi" panose="020B0502040204020203" pitchFamily="34" charset="0"/>
              </a:rPr>
              <a:t> </a:t>
            </a:r>
            <a:r>
              <a:rPr lang="en-US" sz="2000" dirty="0" err="1" smtClean="0">
                <a:latin typeface="Gadugi" panose="020B0502040204020203" pitchFamily="34" charset="0"/>
              </a:rPr>
              <a:t>Elasticsearch</a:t>
            </a:r>
            <a:r>
              <a:rPr lang="en-US" sz="2000" dirty="0" smtClean="0">
                <a:latin typeface="Gadugi" panose="020B0502040204020203" pitchFamily="34" charset="0"/>
              </a:rPr>
              <a:t> joins the top 5.</a:t>
            </a:r>
            <a:endParaRPr lang="en-US" sz="2000" dirty="0">
              <a:latin typeface="Gadugi" panose="020B0502040204020203" pitchFamily="34" charset="0"/>
            </a:endParaRPr>
          </a:p>
          <a:p>
            <a:r>
              <a:rPr lang="en-US" sz="2000" dirty="0" smtClean="0">
                <a:latin typeface="Gadugi" panose="020B0502040204020203" pitchFamily="34" charset="0"/>
              </a:rPr>
              <a:t>SQL-lite disappear </a:t>
            </a:r>
            <a:r>
              <a:rPr lang="en-US" sz="2000" dirty="0">
                <a:latin typeface="Gadugi" panose="020B0502040204020203" pitchFamily="34" charset="0"/>
              </a:rPr>
              <a:t>from top</a:t>
            </a:r>
            <a:endParaRPr lang="en-US" sz="2000" dirty="0">
              <a:latin typeface="Gadug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690688"/>
            <a:ext cx="4396341" cy="4565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dugi" panose="020B0502040204020203" pitchFamily="34" charset="0"/>
              </a:rPr>
              <a:t>Implications</a:t>
            </a:r>
            <a:endParaRPr lang="en-US" sz="2400" dirty="0">
              <a:latin typeface="Gadugi" panose="020B0502040204020203" pitchFamily="34" charset="0"/>
            </a:endParaRPr>
          </a:p>
          <a:p>
            <a:r>
              <a:rPr lang="en-US" sz="2400" dirty="0">
                <a:latin typeface="Gadugi" panose="020B0502040204020203" pitchFamily="34" charset="0"/>
              </a:rPr>
              <a:t>Open source database becomes more and more popular compared with commercial one.</a:t>
            </a:r>
          </a:p>
          <a:p>
            <a:r>
              <a:rPr lang="en-US" sz="2400" dirty="0">
                <a:latin typeface="Gadugi" panose="020B0502040204020203" pitchFamily="34" charset="0"/>
              </a:rPr>
              <a:t>Relational database still takes a leading position in the near future.</a:t>
            </a:r>
          </a:p>
          <a:p>
            <a:r>
              <a:rPr lang="en-US" sz="2400" dirty="0" smtClean="0">
                <a:latin typeface="Gadugi" panose="020B0502040204020203" pitchFamily="34" charset="0"/>
              </a:rPr>
              <a:t>Non-relational database see increasingly usage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adugi" panose="020B0502040204020203" pitchFamily="34" charset="0"/>
              </a:rPr>
              <a:t>https://eu-gb.dataplatform.cloud.ibm.com/dashboards/3bc570c9-f743-4956-8731-1ed602b156bd/view/0361d70237822bd110cddce40790250374612109b1bb8a0ad3d37b495d642497a96842c0c8264c0f8f100031f4e81a5ccf</a:t>
            </a:r>
            <a:endParaRPr lang="en-US" sz="2200" dirty="0">
              <a:latin typeface="Gadug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 Technology Usage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t="34487" r="1922" b="12972"/>
          <a:stretch/>
        </p:blipFill>
        <p:spPr>
          <a:xfrm>
            <a:off x="1339362" y="1951892"/>
            <a:ext cx="9513276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Future Technology Usage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8939" b="12963"/>
          <a:stretch/>
        </p:blipFill>
        <p:spPr>
          <a:xfrm>
            <a:off x="1128346" y="1547446"/>
            <a:ext cx="9935308" cy="38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9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smtClean="0">
                <a:latin typeface="Gadugi" panose="020B0502040204020203" pitchFamily="34" charset="0"/>
              </a:rPr>
              <a:t>Demographics</a:t>
            </a:r>
            <a:endParaRPr lang="en-US" sz="4400" dirty="0">
              <a:latin typeface="Gadug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2" b="14206"/>
          <a:stretch/>
        </p:blipFill>
        <p:spPr>
          <a:xfrm>
            <a:off x="1066800" y="1690688"/>
            <a:ext cx="9853246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grayscl/>
          </a:blip>
          <a:stretch>
            <a:fillRect/>
          </a:stretch>
        </p:blipFill>
        <p:spPr>
          <a:xfrm>
            <a:off x="646111" y="2438151"/>
            <a:ext cx="3054361" cy="3054361"/>
          </a:xfrm>
          <a:prstGeom prst="rect">
            <a:avLst/>
          </a:prstGeom>
          <a:noFill/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4" r="52224" b="13960"/>
          <a:stretch/>
        </p:blipFill>
        <p:spPr>
          <a:xfrm>
            <a:off x="4828387" y="1635371"/>
            <a:ext cx="7227749" cy="4659922"/>
          </a:xfr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adugi" panose="020B0502040204020203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Web based language stays at No.1</a:t>
            </a:r>
          </a:p>
          <a:p>
            <a:r>
              <a:rPr lang="en-US" dirty="0">
                <a:latin typeface="Gadugi" panose="020B0502040204020203" pitchFamily="34" charset="0"/>
              </a:rPr>
              <a:t>Non-relational database moves to No.2 &amp; No.3</a:t>
            </a:r>
          </a:p>
          <a:p>
            <a:r>
              <a:rPr lang="en-US" dirty="0">
                <a:latin typeface="Gadugi" panose="020B0502040204020203" pitchFamily="34" charset="0"/>
              </a:rPr>
              <a:t>Cloud-based platform moves to No.1</a:t>
            </a:r>
          </a:p>
          <a:p>
            <a:r>
              <a:rPr lang="en-US" dirty="0">
                <a:latin typeface="Gadugi" panose="020B0502040204020203" pitchFamily="34" charset="0"/>
              </a:rPr>
              <a:t>React.js stays at No.1 on web framework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adugi" panose="020B0502040204020203" pitchFamily="34" charset="0"/>
              </a:rPr>
              <a:t>Implications</a:t>
            </a:r>
          </a:p>
          <a:p>
            <a:pPr marL="0" indent="0">
              <a:buNone/>
            </a:pPr>
            <a:endParaRPr lang="en-US" u="sng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Web based application is taking over the traditional application.</a:t>
            </a:r>
          </a:p>
          <a:p>
            <a:r>
              <a:rPr lang="en-US" dirty="0">
                <a:latin typeface="Gadugi" panose="020B0502040204020203" pitchFamily="34" charset="0"/>
              </a:rPr>
              <a:t>Non-relational database sees increasing adoption.</a:t>
            </a:r>
          </a:p>
          <a:p>
            <a:r>
              <a:rPr lang="en-US" dirty="0">
                <a:latin typeface="Gadugi" panose="020B0502040204020203" pitchFamily="34" charset="0"/>
              </a:rPr>
              <a:t>Cloud-based services become top-choice for platform development.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dugi" panose="020B0502040204020203" pitchFamily="34" charset="0"/>
              </a:rPr>
              <a:t>Python is has an increasing number of users.</a:t>
            </a:r>
          </a:p>
          <a:p>
            <a:r>
              <a:rPr lang="en-US" sz="2800" dirty="0" smtClean="0">
                <a:latin typeface="Gadugi" panose="020B0502040204020203" pitchFamily="34" charset="0"/>
              </a:rPr>
              <a:t>To </a:t>
            </a:r>
            <a:r>
              <a:rPr lang="en-US" sz="2800" dirty="0">
                <a:latin typeface="Gadugi" panose="020B0502040204020203" pitchFamily="34" charset="0"/>
              </a:rPr>
              <a:t>stay relevant in the technology field, it’s important to learn web-based language &amp; non-relational database.</a:t>
            </a:r>
          </a:p>
          <a:p>
            <a:r>
              <a:rPr lang="en-US" sz="2800" dirty="0" smtClean="0">
                <a:latin typeface="Gadugi" panose="020B0502040204020203" pitchFamily="34" charset="0"/>
              </a:rPr>
              <a:t>Cloud based technology is here to stay.</a:t>
            </a:r>
            <a:endParaRPr lang="en-US" sz="2800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9" y="2004646"/>
            <a:ext cx="4171399" cy="3780692"/>
          </a:xfr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9" t="33213" r="2694" b="14879"/>
          <a:stretch/>
        </p:blipFill>
        <p:spPr>
          <a:xfrm>
            <a:off x="369277" y="1849823"/>
            <a:ext cx="10673861" cy="4216869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GITHUB </a:t>
            </a:r>
            <a:r>
              <a:rPr lang="en-US" sz="3600" dirty="0" smtClean="0"/>
              <a:t>JOB POSTINGS</a:t>
            </a:r>
            <a:endParaRPr 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248" y="1708613"/>
            <a:ext cx="10416967" cy="457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adugi" panose="020B050204020402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1893" y="1662360"/>
            <a:ext cx="4396339" cy="4195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Gadugi" panose="020B0502040204020203" pitchFamily="34" charset="0"/>
              </a:rPr>
              <a:t>Executive Summary</a:t>
            </a:r>
          </a:p>
          <a:p>
            <a:r>
              <a:rPr lang="en-US" sz="2400" dirty="0" smtClean="0">
                <a:latin typeface="Gadugi" panose="020B0502040204020203" pitchFamily="34" charset="0"/>
              </a:rPr>
              <a:t>Introduction</a:t>
            </a:r>
          </a:p>
          <a:p>
            <a:r>
              <a:rPr lang="en-US" sz="2400" dirty="0" smtClean="0">
                <a:latin typeface="Gadugi" panose="020B0502040204020203" pitchFamily="34" charset="0"/>
              </a:rPr>
              <a:t>Methodology</a:t>
            </a:r>
            <a:endParaRPr lang="en-US" sz="2400" dirty="0">
              <a:latin typeface="Gadugi" panose="020B0502040204020203" pitchFamily="34" charset="0"/>
            </a:endParaRPr>
          </a:p>
          <a:p>
            <a:r>
              <a:rPr lang="en-US" sz="2400" dirty="0">
                <a:latin typeface="Gadugi" panose="020B0502040204020203" pitchFamily="34" charset="0"/>
              </a:rPr>
              <a:t>Results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Visualization – Charts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Dashboard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sz="2400" dirty="0">
                <a:latin typeface="Gadugi" panose="020B0502040204020203" pitchFamily="34" charset="0"/>
              </a:rPr>
              <a:t>Discussion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Findings &amp; Implications</a:t>
            </a:r>
          </a:p>
          <a:p>
            <a:r>
              <a:rPr lang="en-US" sz="2400" dirty="0">
                <a:latin typeface="Gadugi" panose="020B0502040204020203" pitchFamily="34" charset="0"/>
              </a:rPr>
              <a:t>Conclusion</a:t>
            </a:r>
          </a:p>
          <a:p>
            <a:r>
              <a:rPr lang="en-US" sz="2400" dirty="0">
                <a:latin typeface="Gadugi" panose="020B0502040204020203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4" y="1935807"/>
            <a:ext cx="5161381" cy="36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759" y="1283611"/>
            <a:ext cx="11686103" cy="47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41" y="26495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Gadugi" panose="020B0502040204020203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6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dugi" panose="020B0502040204020203" pitchFamily="34" charset="0"/>
              </a:rPr>
              <a:t>Programming in Recent times</a:t>
            </a:r>
            <a:endParaRPr lang="en-US" sz="2400" dirty="0">
              <a:latin typeface="Gadugi" panose="020B0502040204020203" pitchFamily="34" charset="0"/>
            </a:endParaRPr>
          </a:p>
          <a:p>
            <a:r>
              <a:rPr lang="en-US" sz="2400" dirty="0" smtClean="0">
                <a:latin typeface="Gadugi" panose="020B0502040204020203" pitchFamily="34" charset="0"/>
              </a:rPr>
              <a:t>Databases/Programming languages.</a:t>
            </a:r>
            <a:endParaRPr lang="en-US" sz="2400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Current Most used databases/languages</a:t>
            </a:r>
            <a:endParaRPr lang="en-US" dirty="0" smtClean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Next year’s Most used databases/languages</a:t>
            </a:r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z="2400" dirty="0" smtClean="0">
                <a:latin typeface="Gadugi" panose="020B0502040204020203" pitchFamily="34" charset="0"/>
              </a:rPr>
              <a:t>Gender and Programming</a:t>
            </a:r>
          </a:p>
          <a:p>
            <a:r>
              <a:rPr lang="en-US" sz="2400" dirty="0" smtClean="0">
                <a:latin typeface="Gadugi" panose="020B0502040204020203" pitchFamily="34" charset="0"/>
              </a:rPr>
              <a:t>Location/Programming</a:t>
            </a:r>
            <a:endParaRPr lang="en-US" sz="2400" dirty="0"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4"/>
          <a:stretch/>
        </p:blipFill>
        <p:spPr>
          <a:xfrm>
            <a:off x="733925" y="1825625"/>
            <a:ext cx="4564299" cy="39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123275" y="1690688"/>
            <a:ext cx="7068725" cy="46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1"/>
                </a:solidFill>
              </a:rPr>
              <a:t>Looking to get into Tech?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Changes in technology.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Following this growth would allow one stay relevant.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Percentage of women in tech.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dirty="0" smtClean="0">
                <a:solidFill>
                  <a:schemeClr val="tx1"/>
                </a:solidFill>
              </a:rPr>
              <a:t>presentation is divided into: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Top language using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Top database using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Top web frame using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Top </a:t>
            </a:r>
            <a:r>
              <a:rPr lang="en-US" sz="1800" dirty="0">
                <a:solidFill>
                  <a:schemeClr val="tx1"/>
                </a:solidFill>
              </a:rPr>
              <a:t>platform </a:t>
            </a:r>
            <a:r>
              <a:rPr lang="en-US" sz="1800" dirty="0" smtClean="0">
                <a:solidFill>
                  <a:schemeClr val="tx1"/>
                </a:solidFill>
              </a:rPr>
              <a:t>using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83887"/>
            <a:ext cx="4628827" cy="37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3275" y="1875204"/>
            <a:ext cx="706872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dugi" panose="020B0502040204020203" pitchFamily="34" charset="0"/>
              </a:rPr>
              <a:t>The </a:t>
            </a:r>
            <a:r>
              <a:rPr lang="en-US" sz="2400" dirty="0" smtClean="0">
                <a:latin typeface="Gadugi" panose="020B0502040204020203" pitchFamily="34" charset="0"/>
              </a:rPr>
              <a:t>data used in this study </a:t>
            </a:r>
            <a:r>
              <a:rPr lang="en-US" sz="2400" dirty="0">
                <a:latin typeface="Gadugi" panose="020B0502040204020203" pitchFamily="34" charset="0"/>
              </a:rPr>
              <a:t>was </a:t>
            </a:r>
            <a:r>
              <a:rPr lang="en-US" sz="2400" dirty="0" smtClean="0">
                <a:latin typeface="Gadugi" panose="020B0502040204020203" pitchFamily="34" charset="0"/>
              </a:rPr>
              <a:t>gotten from Stack </a:t>
            </a:r>
            <a:r>
              <a:rPr lang="en-US" sz="2400" dirty="0">
                <a:latin typeface="Gadugi" panose="020B0502040204020203" pitchFamily="34" charset="0"/>
              </a:rPr>
              <a:t>Overflow Developer Survey </a:t>
            </a:r>
            <a:r>
              <a:rPr lang="en-US" sz="2400" dirty="0" smtClean="0">
                <a:latin typeface="Gadugi" panose="020B0502040204020203" pitchFamily="34" charset="0"/>
              </a:rPr>
              <a:t>(2019).</a:t>
            </a:r>
          </a:p>
          <a:p>
            <a:r>
              <a:rPr lang="en-US" sz="2400" dirty="0" smtClean="0">
                <a:latin typeface="Gadugi" panose="020B0502040204020203" pitchFamily="34" charset="0"/>
              </a:rPr>
              <a:t>Simple count and percentages where used to analyze this data.</a:t>
            </a:r>
            <a:endParaRPr lang="en-US" sz="2400" dirty="0">
              <a:latin typeface="Gadugi" panose="020B0502040204020203" pitchFamily="34" charset="0"/>
            </a:endParaRPr>
          </a:p>
          <a:p>
            <a:r>
              <a:rPr lang="en-US" sz="2400" dirty="0" smtClean="0">
                <a:latin typeface="Gadugi" panose="020B0502040204020203" pitchFamily="34" charset="0"/>
              </a:rPr>
              <a:t>Dashboard was created using IBM Dashboard.</a:t>
            </a:r>
            <a:endParaRPr lang="en-US" sz="2400" dirty="0"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25625"/>
            <a:ext cx="4475575" cy="41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360" y="1670538"/>
            <a:ext cx="6431280" cy="3716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466227"/>
            <a:ext cx="6920132" cy="5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545123" y="1202149"/>
            <a:ext cx="4908025" cy="384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" t="41015" r="59964" b="22291"/>
          <a:stretch/>
        </p:blipFill>
        <p:spPr>
          <a:xfrm>
            <a:off x="361443" y="2462501"/>
            <a:ext cx="5275384" cy="32125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t="40891" r="50873" b="19493"/>
          <a:stretch/>
        </p:blipFill>
        <p:spPr>
          <a:xfrm>
            <a:off x="6172200" y="2637692"/>
            <a:ext cx="4800600" cy="30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dugi" panose="020B0502040204020203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JavaScript </a:t>
            </a:r>
            <a:r>
              <a:rPr lang="en-US" dirty="0" smtClean="0">
                <a:latin typeface="Gadugi" panose="020B0502040204020203" pitchFamily="34" charset="0"/>
              </a:rPr>
              <a:t>is top </a:t>
            </a:r>
            <a:r>
              <a:rPr lang="en-US" dirty="0">
                <a:latin typeface="Gadugi" panose="020B0502040204020203" pitchFamily="34" charset="0"/>
              </a:rPr>
              <a:t>programming languages for both current and </a:t>
            </a:r>
            <a:r>
              <a:rPr lang="en-US" dirty="0" smtClean="0">
                <a:latin typeface="Gadugi" panose="020B0502040204020203" pitchFamily="34" charset="0"/>
              </a:rPr>
              <a:t>future.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Python moves from 5</a:t>
            </a:r>
            <a:r>
              <a:rPr lang="en-US" baseline="30000" dirty="0">
                <a:latin typeface="Gadugi" panose="020B0502040204020203" pitchFamily="34" charset="0"/>
              </a:rPr>
              <a:t>th</a:t>
            </a:r>
            <a:r>
              <a:rPr lang="en-US" dirty="0">
                <a:latin typeface="Gadugi" panose="020B0502040204020203" pitchFamily="34" charset="0"/>
              </a:rPr>
              <a:t> position to </a:t>
            </a:r>
            <a:r>
              <a:rPr lang="en-US" dirty="0" smtClean="0">
                <a:latin typeface="Gadugi" panose="020B0502040204020203" pitchFamily="34" charset="0"/>
              </a:rPr>
              <a:t>2</a:t>
            </a:r>
            <a:r>
              <a:rPr lang="en-US" baseline="30000" dirty="0" smtClean="0">
                <a:latin typeface="Gadugi" panose="020B0502040204020203" pitchFamily="34" charset="0"/>
              </a:rPr>
              <a:t>nd</a:t>
            </a:r>
            <a:r>
              <a:rPr lang="en-US" dirty="0" smtClean="0">
                <a:latin typeface="Gadugi" panose="020B0502040204020203" pitchFamily="34" charset="0"/>
              </a:rPr>
              <a:t>  </a:t>
            </a:r>
            <a:r>
              <a:rPr lang="en-US" dirty="0">
                <a:latin typeface="Gadugi" panose="020B0502040204020203" pitchFamily="34" charset="0"/>
              </a:rPr>
              <a:t>position in top </a:t>
            </a:r>
            <a:r>
              <a:rPr lang="en-US" dirty="0" smtClean="0">
                <a:latin typeface="Gadugi" panose="020B0502040204020203" pitchFamily="34" charset="0"/>
              </a:rPr>
              <a:t>5.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Bash/shell/power shell are not expected to be in future top 5.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6307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Web programming languages are going to remain relevant in near future.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Python is becoming more popular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while Bash/Shell/Power shell becomes less 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3" t="43181" r="26283" b="24492"/>
          <a:stretch/>
        </p:blipFill>
        <p:spPr>
          <a:xfrm>
            <a:off x="402473" y="2327564"/>
            <a:ext cx="5486400" cy="30709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4" t="37907" r="2798" b="20115"/>
          <a:stretch/>
        </p:blipFill>
        <p:spPr>
          <a:xfrm>
            <a:off x="6305046" y="2676058"/>
            <a:ext cx="5705246" cy="2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602</TotalTime>
  <Words>443</Words>
  <Application>Microsoft Office PowerPoint</Application>
  <PresentationFormat>Widescreen</PresentationFormat>
  <Paragraphs>104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Gadugi</vt:lpstr>
      <vt:lpstr>IBM Plex Mono Text</vt:lpstr>
      <vt:lpstr>Wingdings 3</vt:lpstr>
      <vt:lpstr>Ion</vt:lpstr>
      <vt:lpstr>Technology: Presentation of Analyses.</vt:lpstr>
      <vt:lpstr>OUTLINE</vt:lpstr>
      <vt:lpstr>EXECUTIVE SUMMARY</vt:lpstr>
      <vt:lpstr>INTRODUCTION</vt:lpstr>
      <vt:lpstr>METHODOLOGY</vt:lpstr>
      <vt:lpstr>PowerPoint Presentation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Usage</vt:lpstr>
      <vt:lpstr>Demographics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user</cp:lastModifiedBy>
  <cp:revision>37</cp:revision>
  <dcterms:created xsi:type="dcterms:W3CDTF">2020-10-28T18:29:43Z</dcterms:created>
  <dcterms:modified xsi:type="dcterms:W3CDTF">2022-02-24T14:29:18Z</dcterms:modified>
</cp:coreProperties>
</file>