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  <p:sldMasterId id="2147483725" r:id="rId2"/>
    <p:sldMasterId id="2147483737" r:id="rId3"/>
    <p:sldMasterId id="2147483752" r:id="rId4"/>
  </p:sldMasterIdLst>
  <p:notesMasterIdLst>
    <p:notesMasterId r:id="rId41"/>
  </p:notesMasterIdLst>
  <p:sldIdLst>
    <p:sldId id="256" r:id="rId5"/>
    <p:sldId id="293" r:id="rId6"/>
    <p:sldId id="257" r:id="rId7"/>
    <p:sldId id="260" r:id="rId8"/>
    <p:sldId id="288" r:id="rId9"/>
    <p:sldId id="258" r:id="rId10"/>
    <p:sldId id="259" r:id="rId11"/>
    <p:sldId id="292" r:id="rId12"/>
    <p:sldId id="286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9" r:id="rId37"/>
    <p:sldId id="290" r:id="rId38"/>
    <p:sldId id="274" r:id="rId39"/>
    <p:sldId id="291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40" autoAdjust="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2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2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2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0222074-43B1-43F1-9F64-85A52036F397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643ED4C-D696-40DE-A0A1-EEFCC388EE85}" type="slidenum">
              <a:rPr lang="en-IN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Discuss various definitions of AI. Sum it up in the end using a simple language. </a:t>
            </a:r>
          </a:p>
          <a:p>
            <a:pPr marL="914400" lvl="1" indent="-298080">
              <a:lnSpc>
                <a:spcPct val="115000"/>
              </a:lnSpc>
              <a:buClr>
                <a:srgbClr val="000000"/>
              </a:buClr>
              <a:buFont typeface="Wingdings 2" charset="2"/>
              <a:buChar char="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“A branch of computer science dealing with the simulation of intelligent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behaviour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in computers.” (Merriam-Webster)</a:t>
            </a:r>
            <a:endParaRPr lang="en-US" sz="2000" b="0" strike="noStrike" spc="-1" dirty="0">
              <a:latin typeface="Arial"/>
            </a:endParaRPr>
          </a:p>
          <a:p>
            <a:pPr marL="914400" lvl="1" indent="-298080">
              <a:lnSpc>
                <a:spcPct val="115000"/>
              </a:lnSpc>
              <a:buClr>
                <a:srgbClr val="000000"/>
              </a:buClr>
              <a:buFont typeface="Wingdings 2" charset="2"/>
              <a:buChar char="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“A program that can sense, reason, act, and adapt.” (Intel). </a:t>
            </a:r>
            <a:endParaRPr lang="en-US" sz="2000" b="0" strike="noStrike" spc="-1" dirty="0">
              <a:latin typeface="Arial"/>
            </a:endParaRPr>
          </a:p>
          <a:p>
            <a:pPr marL="914400" lvl="1" indent="-298080">
              <a:lnSpc>
                <a:spcPct val="115000"/>
              </a:lnSpc>
              <a:buClr>
                <a:srgbClr val="000000"/>
              </a:buClr>
              <a:buFont typeface="Wingdings 2" charset="2"/>
              <a:buChar char="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“Colloquially, the term ‘artificial intelligence’ is applied when a machine mimics ‘cognitive’ functions that humans associate with other human minds, such as ‘learning' and ‘problem solving’.” (Wikipedia)</a:t>
            </a:r>
            <a:endParaRPr lang="en-US" sz="2000" b="0" strike="noStrike" spc="-1" dirty="0">
              <a:latin typeface="Arial"/>
            </a:endParaRPr>
          </a:p>
          <a:p>
            <a:pPr marL="914400" lvl="1" indent="-298080">
              <a:lnSpc>
                <a:spcPct val="115000"/>
              </a:lnSpc>
              <a:buClr>
                <a:srgbClr val="000000"/>
              </a:buClr>
              <a:buFont typeface="Wingdings 2" charset="2"/>
              <a:buChar char="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To sum it up, Artificial Intelligence is a constellation of technologies that enables machines to act with a higher level of intelligence and display human capabilities of sense, comprehend, and act.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AD5152B-63EC-4DDA-B97F-5317BB70DC7C}" type="slidenum">
              <a:rPr lang="en-IN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latin typeface="Arial"/>
              </a:rPr>
              <a:t>Talk about most prominent areas where AI is already being used. Give examples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 dirty="0">
                <a:latin typeface="Arial"/>
              </a:rPr>
              <a:t>Talk about most prominent areas where AI is already being used. Give examples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69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F0B1-0B67-E808-F700-73404E13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C4BA5-9F3F-F8BA-A51C-FFE101B6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4610-41BB-FD4E-5699-5FB99CCF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C721C4-784C-4764-B190-E2F994FA3A5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572E-35B2-3C52-B414-F0416D94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0CE6-759A-7BF3-4E32-D1D0F1E6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3D129D-8987-4DC4-84D1-6CF45F14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4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2E57-CB16-8266-82A5-98BB528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D24A-93DA-9E90-112B-55D4315C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0B05-BCE6-0B03-87BF-B04E2F4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7069321A-7387-4E9C-90A4-C2AD406D8A0D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6/27/2022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2106-5FAB-933B-B655-4AF07D6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FCF5-0373-D0CA-238A-8E2746C9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03DEFBD8-BF72-43D2-863F-19C4C49AFE23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442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A53-CB61-4E34-3498-7E1B18C6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35E0-007F-4B6C-8E11-AEC156E5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B30C-D8E7-2565-4876-A626F3CE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7069321A-7387-4E9C-90A4-C2AD406D8A0D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6/27/2022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F802-2E9C-1F5F-F46B-4A0C813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5D1B-1DBE-AFF0-F1BC-E2F1AD1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03DEFBD8-BF72-43D2-863F-19C4C49AFE23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097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EE5-E37A-3CAF-ADC1-B221E197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C12C-BCC8-F688-AB87-1DBF30BC3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F9B8-16C5-4A4C-3DBB-0069B514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9DF5-B104-1462-8CFB-3DAA2C7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7069321A-7387-4E9C-90A4-C2AD406D8A0D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6/27/2022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B544-D132-B8FA-29DA-6DE4296A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90AA-47B0-2625-E5F8-B0F09D3A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03DEFBD8-BF72-43D2-863F-19C4C49AFE23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889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F702-A33C-1153-607C-983037FA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9CF5-2E38-0A33-B370-C6538C3A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8A43-8EBF-0710-A950-2C8DB4C6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01EE-8EF0-9529-BC80-B3CEA682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F08E7-379E-0F8E-1AFC-02A6BFA0E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D718-E503-0705-FFC3-B3709EC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7069321A-7387-4E9C-90A4-C2AD406D8A0D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6/27/2022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85FBF-B0A8-AE92-3A50-2F00644C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EBC56-0E34-DA78-7034-24F315FB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03DEFBD8-BF72-43D2-863F-19C4C49AFE23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070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1203-2E99-3E09-0BA4-D6660534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D2FA-FBBC-799E-DCDE-BC9D6E7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C721C4-784C-4764-B190-E2F994FA3A50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ABEA7-A144-3ACD-8161-840B5D55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89FD9-3214-EE6B-0CDD-A65B01E9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3D129D-8987-4DC4-84D1-6CF45F14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78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AB55F-7E2B-7C4E-5F82-4C8CD424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7069321A-7387-4E9C-90A4-C2AD406D8A0D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6/27/2022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9502-336E-3154-7B15-0F095418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CDB4-1231-36A2-2413-D866D762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03DEFBD8-BF72-43D2-863F-19C4C49AFE23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510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C792-071B-B26A-CAAF-EEB5C229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939B-D3C3-589C-06DA-4A5EB933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FFE4-005E-41C4-4296-1D78A7C6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348F-9A4B-6291-8B26-15C4332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7069321A-7387-4E9C-90A4-C2AD406D8A0D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6/27/2022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0268-294B-62CC-1F7B-583EC6C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DE5C-A64B-688B-8A3B-9BFF81A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03DEFBD8-BF72-43D2-863F-19C4C49AFE23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4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60F4-7444-9E7D-B1BC-AAFAB92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6DF97-0A5D-E8D1-1D6E-4DCB60406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1E57D-9097-E0D7-F193-B130A309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6BD1-E579-CCC7-F134-45A7C6BE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7069321A-7387-4E9C-90A4-C2AD406D8A0D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6/27/2022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4769-6DCE-2F9D-EEF4-6EC750F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B02-BE27-49CF-16E2-DA6C2567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03DEFBD8-BF72-43D2-863F-19C4C49AFE23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3365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43F7-9BA5-74D6-353A-8BD6A83F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706C-E816-5B76-E3B5-25EB59E3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777E-9EBC-4F78-AB9E-58691AD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7069321A-7387-4E9C-90A4-C2AD406D8A0D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6/27/2022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A9A0-402C-CCD9-11B3-130B8E6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5102-4890-9A6C-A10B-50E6385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03DEFBD8-BF72-43D2-863F-19C4C49AFE23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6305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656F8-EC44-0557-1B53-9CF54CF43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172A6-8D0C-AE4F-312E-E2065F6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E8EE-AA65-E85F-9A24-8585394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7069321A-7387-4E9C-90A4-C2AD406D8A0D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6/27/2022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32DD-09B5-2BA2-5FB0-0E9ED06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C672-0E04-D562-5C2A-AC305B5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</a:pPr>
            <a:fld id="{03DEFBD8-BF72-43D2-863F-19C4C49AFE23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2713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867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59140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F0B1-0B67-E808-F700-73404E13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C4BA5-9F3F-F8BA-A51C-FFE101B6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4610-41BB-FD4E-5699-5FB99CCF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572E-35B2-3C52-B414-F0416D94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0CE6-759A-7BF3-4E32-D1D0F1E6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896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2E57-CB16-8266-82A5-98BB528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D24A-93DA-9E90-112B-55D4315C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0B05-BCE6-0B03-87BF-B04E2F4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2106-5FAB-933B-B655-4AF07D6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FCF5-0373-D0CA-238A-8E2746C9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34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A53-CB61-4E34-3498-7E1B18C6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35E0-007F-4B6C-8E11-AEC156E5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B30C-D8E7-2565-4876-A626F3CE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F802-2E9C-1F5F-F46B-4A0C813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5D1B-1DBE-AFF0-F1BC-E2F1AD1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368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EE5-E37A-3CAF-ADC1-B221E197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C12C-BCC8-F688-AB87-1DBF30BC3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F9B8-16C5-4A4C-3DBB-0069B514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9DF5-B104-1462-8CFB-3DAA2C7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B544-D132-B8FA-29DA-6DE4296A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90AA-47B0-2625-E5F8-B0F09D3A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95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F702-A33C-1153-607C-983037FA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9CF5-2E38-0A33-B370-C6538C3A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8A43-8EBF-0710-A950-2C8DB4C6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01EE-8EF0-9529-BC80-B3CEA682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F08E7-379E-0F8E-1AFC-02A6BFA0E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D718-E503-0705-FFC3-B3709EC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85FBF-B0A8-AE92-3A50-2F00644C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EBC56-0E34-DA78-7034-24F315FB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4855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1203-2E99-3E09-0BA4-D6660534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D2FA-FBBC-799E-DCDE-BC9D6E7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ABEA7-A144-3ACD-8161-840B5D55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89FD9-3214-EE6B-0CDD-A65B01E9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883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AB55F-7E2B-7C4E-5F82-4C8CD424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9502-336E-3154-7B15-0F095418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CDB4-1231-36A2-2413-D866D762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0842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C792-071B-B26A-CAAF-EEB5C229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939B-D3C3-589C-06DA-4A5EB933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FFE4-005E-41C4-4296-1D78A7C6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348F-9A4B-6291-8B26-15C4332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0268-294B-62CC-1F7B-583EC6C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DE5C-A64B-688B-8A3B-9BFF81A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5513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60F4-7444-9E7D-B1BC-AAFAB92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6DF97-0A5D-E8D1-1D6E-4DCB60406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1E57D-9097-E0D7-F193-B130A309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6BD1-E579-CCC7-F134-45A7C6BE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4769-6DCE-2F9D-EEF4-6EC750F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B02-BE27-49CF-16E2-DA6C2567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4873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43F7-9BA5-74D6-353A-8BD6A83F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706C-E816-5B76-E3B5-25EB59E3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777E-9EBC-4F78-AB9E-58691AD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A9A0-402C-CCD9-11B3-130B8E6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5102-4890-9A6C-A10B-50E6385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9069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656F8-EC44-0557-1B53-9CF54CF43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172A6-8D0C-AE4F-312E-E2065F6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E8EE-AA65-E85F-9A24-8585394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32DD-09B5-2BA2-5FB0-0E9ED06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C672-0E04-D562-5C2A-AC305B5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0119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13756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F0B1-0B67-E808-F700-73404E131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C4BA5-9F3F-F8BA-A51C-FFE101B6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4610-41BB-FD4E-5699-5FB99CCF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572E-35B2-3C52-B414-F0416D94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0CE6-759A-7BF3-4E32-D1D0F1E6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2453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2E57-CB16-8266-82A5-98BB528B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D24A-93DA-9E90-112B-55D4315C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0B05-BCE6-0B03-87BF-B04E2F4F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2106-5FAB-933B-B655-4AF07D61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FCF5-0373-D0CA-238A-8E2746C9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2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CA53-CB61-4E34-3498-7E1B18C6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35E0-007F-4B6C-8E11-AEC156E5B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B30C-D8E7-2565-4876-A626F3CE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F802-2E9C-1F5F-F46B-4A0C813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5D1B-1DBE-AFF0-F1BC-E2F1AD15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2353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DEE5-E37A-3CAF-ADC1-B221E197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C12C-BCC8-F688-AB87-1DBF30BC3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EF9B8-16C5-4A4C-3DBB-0069B514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9DF5-B104-1462-8CFB-3DAA2C70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B544-D132-B8FA-29DA-6DE4296A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490AA-47B0-2625-E5F8-B0F09D3A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3855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F702-A33C-1153-607C-983037FA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9CF5-2E38-0A33-B370-C6538C3A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E8A43-8EBF-0710-A950-2C8DB4C6A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01EE-8EF0-9529-BC80-B3CEA682B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F08E7-379E-0F8E-1AFC-02A6BFA0E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D718-E503-0705-FFC3-B3709EC7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85FBF-B0A8-AE92-3A50-2F00644C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EBC56-0E34-DA78-7034-24F315FB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662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1203-2E99-3E09-0BA4-D6660534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3D2FA-FBBC-799E-DCDE-BC9D6E72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ABEA7-A144-3ACD-8161-840B5D55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89FD9-3214-EE6B-0CDD-A65B01E9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4686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AB55F-7E2B-7C4E-5F82-4C8CD424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9502-336E-3154-7B15-0F095418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CDB4-1231-36A2-2413-D866D762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8552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C792-071B-B26A-CAAF-EEB5C229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939B-D3C3-589C-06DA-4A5EB9334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FFE4-005E-41C4-4296-1D78A7C6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348F-9A4B-6291-8B26-15C4332E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0268-294B-62CC-1F7B-583EC6C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DE5C-A64B-688B-8A3B-9BFF81A7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654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60F4-7444-9E7D-B1BC-AAFAB929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6DF97-0A5D-E8D1-1D6E-4DCB60406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1E57D-9097-E0D7-F193-B130A309C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6BD1-E579-CCC7-F134-45A7C6BE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4769-6DCE-2F9D-EEF4-6EC750FA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B02-BE27-49CF-16E2-DA6C2567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398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43F7-9BA5-74D6-353A-8BD6A83F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9706C-E816-5B76-E3B5-25EB59E3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777E-9EBC-4F78-AB9E-58691AD9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A9A0-402C-CCD9-11B3-130B8E6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25102-4890-9A6C-A10B-50E6385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386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656F8-EC44-0557-1B53-9CF54CF43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172A6-8D0C-AE4F-312E-E2065F6E2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E8EE-AA65-E85F-9A24-8585394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A485F-6DF0-4B94-BA0D-2D6423EC6B4F}" type="datetimeFigureOut">
              <a:rPr lang="en-IN" smtClean="0"/>
              <a:t>27-06-2022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32DD-09B5-2BA2-5FB0-0E9ED06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C672-0E04-D562-5C2A-AC305B54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07798A-D9B6-47A8-996C-A402C0E00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01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3.gi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3.gif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D73ACDD-720E-4A26-A961-FB099C57DB07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6/27/2022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1330BA8-3479-4648-96D5-18994F3838D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C3E0BF-ACFD-A229-619A-24F0DBCCCC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49" y="0"/>
            <a:ext cx="2108151" cy="685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942CD-D9CB-240F-F807-7DBD595A5A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82" y="0"/>
            <a:ext cx="1043035" cy="99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93745-A0F0-78BB-30BE-D876A79657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2163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F8711F-25D4-D4A3-19DE-1B9BC12066DD}"/>
              </a:ext>
            </a:extLst>
          </p:cNvPr>
          <p:cNvSpPr/>
          <p:nvPr/>
        </p:nvSpPr>
        <p:spPr>
          <a:xfrm>
            <a:off x="0" y="6617617"/>
            <a:ext cx="12192000" cy="2403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46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49" r:id="rId12"/>
    <p:sldLayoutId id="214748375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C3E0BF-ACFD-A229-619A-24F0DBCCCC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49" y="0"/>
            <a:ext cx="2108151" cy="685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942CD-D9CB-240F-F807-7DBD595A5A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82" y="0"/>
            <a:ext cx="1043035" cy="99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93745-A0F0-78BB-30BE-D876A79657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2163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F8711F-25D4-D4A3-19DE-1B9BC12066DD}"/>
              </a:ext>
            </a:extLst>
          </p:cNvPr>
          <p:cNvSpPr/>
          <p:nvPr/>
        </p:nvSpPr>
        <p:spPr>
          <a:xfrm>
            <a:off x="0" y="6617617"/>
            <a:ext cx="12192000" cy="2403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83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C3E0BF-ACFD-A229-619A-24F0DBCCCC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49" y="0"/>
            <a:ext cx="2108151" cy="685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942CD-D9CB-240F-F807-7DBD595A5A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482" y="0"/>
            <a:ext cx="1043035" cy="99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93745-A0F0-78BB-30BE-D876A79657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62163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DF8711F-25D4-D4A3-19DE-1B9BC12066DD}"/>
              </a:ext>
            </a:extLst>
          </p:cNvPr>
          <p:cNvSpPr/>
          <p:nvPr/>
        </p:nvSpPr>
        <p:spPr>
          <a:xfrm>
            <a:off x="0" y="6617617"/>
            <a:ext cx="12192000" cy="24038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38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operating_system/os_linux.html" TargetMode="External"/><Relationship Id="rId7" Type="http://schemas.openxmlformats.org/officeDocument/2006/relationships/hyperlink" Target="https://www.hostinger.in/tutorials/linux-commands" TargetMode="External"/><Relationship Id="rId2" Type="http://schemas.openxmlformats.org/officeDocument/2006/relationships/hyperlink" Target="https://en.wikipedia.org/wiki/Linux_kerne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uru99.com/file-permissions.html" TargetMode="External"/><Relationship Id="rId5" Type="http://schemas.openxmlformats.org/officeDocument/2006/relationships/hyperlink" Target="https://phoenixnap.com/kb/linux-commands-cheat-sheet" TargetMode="External"/><Relationship Id="rId4" Type="http://schemas.openxmlformats.org/officeDocument/2006/relationships/hyperlink" Target="https://buildmedia.readthedocs.org/media/pdf/lym/latest/lym.pd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blog.digilentinc.com/wp-content/uploads/2015/05/1280px-Kernel_Layout.svg_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media.geeksforgeeks.org/wp-content/uploads/20200105215737/Untitled-Diagram-215-1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procus.com/linux-operating-syste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1167893" y="1440764"/>
            <a:ext cx="9687240" cy="211724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1" spc="-1" dirty="0">
                <a:latin typeface="Arial"/>
              </a:rPr>
              <a:t>Unit 4 </a:t>
            </a:r>
            <a:endParaRPr lang="en-US" sz="6000" b="1" strike="noStrike" spc="-1" dirty="0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6000" b="1" strike="noStrike" spc="-1" dirty="0">
                <a:latin typeface="Arial"/>
              </a:rPr>
              <a:t>LINUX Fundamentals</a:t>
            </a:r>
          </a:p>
          <a:p>
            <a:pPr algn="ctr">
              <a:lnSpc>
                <a:spcPct val="90000"/>
              </a:lnSpc>
            </a:pPr>
            <a:r>
              <a:rPr lang="en-US" sz="6000" b="1" spc="-1" dirty="0">
                <a:latin typeface="Arial"/>
              </a:rPr>
              <a:t>  </a:t>
            </a:r>
            <a:endParaRPr lang="en-US" sz="6000" b="0" strike="noStrike" spc="-1" dirty="0">
              <a:latin typeface="Calibri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2540104" y="6181296"/>
            <a:ext cx="7111791" cy="2539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050" b="0" strike="noStrike" spc="-1" dirty="0">
                <a:solidFill>
                  <a:srgbClr val="000000"/>
                </a:solidFill>
                <a:latin typeface="Arial"/>
              </a:rPr>
              <a:t>Image source: </a:t>
            </a:r>
            <a:r>
              <a:rPr lang="en-IN" sz="1050" b="0" u="sng" strike="noStrike" spc="-1" dirty="0">
                <a:solidFill>
                  <a:srgbClr val="4472C4"/>
                </a:solidFill>
                <a:uFillTx/>
                <a:latin typeface="Arial"/>
              </a:rPr>
              <a:t>https://www.itdev.co.uk/blog/get-your-patch-merged-journey-linux-kernel-%E2%80%93-part-3</a:t>
            </a:r>
            <a:endParaRPr lang="en-US" sz="1050" b="0" strike="noStrike" spc="-1" dirty="0">
              <a:latin typeface="Arial"/>
            </a:endParaRPr>
          </a:p>
        </p:txBody>
      </p:sp>
      <p:pic>
        <p:nvPicPr>
          <p:cNvPr id="227" name="Picture 2" descr="Get your patch merged: a journey into the Linux kernel – Part 3 | ITDev"/>
          <p:cNvPicPr/>
          <p:nvPr/>
        </p:nvPicPr>
        <p:blipFill>
          <a:blip r:embed="rId3"/>
          <a:stretch/>
        </p:blipFill>
        <p:spPr>
          <a:xfrm>
            <a:off x="4848035" y="2905828"/>
            <a:ext cx="2495930" cy="3065852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838380" y="1902418"/>
            <a:ext cx="10515240" cy="4609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Performance: efficiency, speed.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Utilize resources to capacity with low overhead.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Stability: robustness, resilience.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Uptime, graceful degradation.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Capability: features, flexibility, compatibility.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Security, protection.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Protect users from each other &amp; system from bad users.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Portability.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Extensibility.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1118612" y="859271"/>
            <a:ext cx="10515240" cy="94068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latin typeface="Arial"/>
              </a:rPr>
              <a:t>Kernel Design Goals</a:t>
            </a:r>
            <a:endParaRPr lang="en-US" sz="4400" strike="noStrike" spc="-1" dirty="0"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177000" y="2795760"/>
            <a:ext cx="5957640" cy="2784240"/>
          </a:xfrm>
          <a:prstGeom prst="rect">
            <a:avLst/>
          </a:prstGeom>
          <a:solidFill>
            <a:srgbClr val="A2C1FE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3859920" y="1746360"/>
            <a:ext cx="4590720" cy="342720"/>
          </a:xfrm>
          <a:prstGeom prst="rect">
            <a:avLst/>
          </a:prstGeom>
          <a:solidFill>
            <a:srgbClr val="A2C1FE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Applications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3881880" y="2239920"/>
            <a:ext cx="3092040" cy="344160"/>
          </a:xfrm>
          <a:prstGeom prst="rect">
            <a:avLst/>
          </a:prstGeom>
          <a:solidFill>
            <a:srgbClr val="A2C1FE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System Libraries (libc)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3859920" y="2906640"/>
            <a:ext cx="4590720" cy="34272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System Call Interface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3859920" y="5823000"/>
            <a:ext cx="4590720" cy="342720"/>
          </a:xfrm>
          <a:prstGeom prst="rect">
            <a:avLst/>
          </a:prstGeom>
          <a:solidFill>
            <a:srgbClr val="A2C1FE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Hardware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3393000" y="5076720"/>
            <a:ext cx="5524200" cy="41256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Architecture-Dependent Code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7" name="CustomShape 7"/>
          <p:cNvSpPr/>
          <p:nvPr/>
        </p:nvSpPr>
        <p:spPr>
          <a:xfrm>
            <a:off x="3447000" y="3462480"/>
            <a:ext cx="2561760" cy="1461600"/>
          </a:xfrm>
          <a:prstGeom prst="rect">
            <a:avLst/>
          </a:prstGeom>
          <a:solidFill>
            <a:srgbClr val="FCD1C1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I/O Related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8" name="CustomShape 8"/>
          <p:cNvSpPr/>
          <p:nvPr/>
        </p:nvSpPr>
        <p:spPr>
          <a:xfrm>
            <a:off x="6312600" y="3481560"/>
            <a:ext cx="2561760" cy="1463400"/>
          </a:xfrm>
          <a:prstGeom prst="rect">
            <a:avLst/>
          </a:prstGeom>
          <a:solidFill>
            <a:srgbClr val="FCD1C1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Process Related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9" name="CustomShape 9"/>
          <p:cNvSpPr/>
          <p:nvPr/>
        </p:nvSpPr>
        <p:spPr>
          <a:xfrm>
            <a:off x="6422040" y="3854520"/>
            <a:ext cx="2311200" cy="27252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Scheduler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CustomShape 10"/>
          <p:cNvSpPr/>
          <p:nvPr/>
        </p:nvSpPr>
        <p:spPr>
          <a:xfrm>
            <a:off x="6422040" y="4218120"/>
            <a:ext cx="2311200" cy="27252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Memory Management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1" name="CustomShape 11"/>
          <p:cNvSpPr/>
          <p:nvPr/>
        </p:nvSpPr>
        <p:spPr>
          <a:xfrm>
            <a:off x="6422040" y="4581360"/>
            <a:ext cx="2311200" cy="27252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IPC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2" name="CustomShape 12"/>
          <p:cNvSpPr/>
          <p:nvPr/>
        </p:nvSpPr>
        <p:spPr>
          <a:xfrm>
            <a:off x="3621600" y="3854520"/>
            <a:ext cx="2311200" cy="27252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File Systems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3" name="CustomShape 13"/>
          <p:cNvSpPr/>
          <p:nvPr/>
        </p:nvSpPr>
        <p:spPr>
          <a:xfrm>
            <a:off x="3621600" y="4218120"/>
            <a:ext cx="2311200" cy="27252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Networking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4" name="CustomShape 14"/>
          <p:cNvSpPr/>
          <p:nvPr/>
        </p:nvSpPr>
        <p:spPr>
          <a:xfrm>
            <a:off x="3621600" y="4581360"/>
            <a:ext cx="2311200" cy="27252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Device Drivers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5" name="Line 15"/>
          <p:cNvSpPr/>
          <p:nvPr/>
        </p:nvSpPr>
        <p:spPr>
          <a:xfrm>
            <a:off x="5378760" y="2098440"/>
            <a:ext cx="0" cy="162000"/>
          </a:xfrm>
          <a:prstGeom prst="line">
            <a:avLst/>
          </a:prstGeom>
          <a:ln w="2857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Line 16"/>
          <p:cNvSpPr/>
          <p:nvPr/>
        </p:nvSpPr>
        <p:spPr>
          <a:xfrm>
            <a:off x="5313600" y="2584440"/>
            <a:ext cx="0" cy="312480"/>
          </a:xfrm>
          <a:prstGeom prst="line">
            <a:avLst/>
          </a:prstGeom>
          <a:ln w="2857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Line 17"/>
          <p:cNvSpPr/>
          <p:nvPr/>
        </p:nvSpPr>
        <p:spPr>
          <a:xfrm>
            <a:off x="7658640" y="2098440"/>
            <a:ext cx="0" cy="817560"/>
          </a:xfrm>
          <a:prstGeom prst="line">
            <a:avLst/>
          </a:prstGeom>
          <a:ln w="2857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Line 18"/>
          <p:cNvSpPr/>
          <p:nvPr/>
        </p:nvSpPr>
        <p:spPr>
          <a:xfrm>
            <a:off x="4685040" y="3240000"/>
            <a:ext cx="0" cy="231840"/>
          </a:xfrm>
          <a:prstGeom prst="line">
            <a:avLst/>
          </a:prstGeom>
          <a:ln w="2857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Line 19"/>
          <p:cNvSpPr/>
          <p:nvPr/>
        </p:nvSpPr>
        <p:spPr>
          <a:xfrm>
            <a:off x="7539480" y="3249360"/>
            <a:ext cx="0" cy="231840"/>
          </a:xfrm>
          <a:prstGeom prst="line">
            <a:avLst/>
          </a:prstGeom>
          <a:ln w="2857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20"/>
          <p:cNvSpPr/>
          <p:nvPr/>
        </p:nvSpPr>
        <p:spPr>
          <a:xfrm>
            <a:off x="2416680" y="2795760"/>
            <a:ext cx="639360" cy="2765160"/>
          </a:xfrm>
          <a:prstGeom prst="rect">
            <a:avLst/>
          </a:prstGeom>
          <a:solidFill>
            <a:srgbClr val="A2C1FE"/>
          </a:solidFill>
          <a:ln w="9525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21"/>
          <p:cNvSpPr/>
          <p:nvPr/>
        </p:nvSpPr>
        <p:spPr>
          <a:xfrm rot="16200000">
            <a:off x="2262240" y="3960000"/>
            <a:ext cx="10418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Modules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Line 22"/>
          <p:cNvSpPr/>
          <p:nvPr/>
        </p:nvSpPr>
        <p:spPr>
          <a:xfrm>
            <a:off x="4651920" y="4924080"/>
            <a:ext cx="0" cy="162000"/>
          </a:xfrm>
          <a:prstGeom prst="line">
            <a:avLst/>
          </a:prstGeom>
          <a:ln w="2857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Line 23"/>
          <p:cNvSpPr/>
          <p:nvPr/>
        </p:nvSpPr>
        <p:spPr>
          <a:xfrm>
            <a:off x="7517160" y="4944960"/>
            <a:ext cx="0" cy="131760"/>
          </a:xfrm>
          <a:prstGeom prst="line">
            <a:avLst/>
          </a:prstGeom>
          <a:ln w="2857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TextShape 24"/>
          <p:cNvSpPr txBox="1"/>
          <p:nvPr/>
        </p:nvSpPr>
        <p:spPr>
          <a:xfrm>
            <a:off x="1272646" y="6969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latin typeface="Arial"/>
              </a:rPr>
              <a:t>Kernel Design</a:t>
            </a:r>
            <a:endParaRPr lang="en-US" sz="4400" strike="noStrike" spc="-1" dirty="0"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38"/>
          <p:cNvSpPr txBox="1"/>
          <p:nvPr/>
        </p:nvSpPr>
        <p:spPr>
          <a:xfrm>
            <a:off x="1325817" y="832622"/>
            <a:ext cx="7731216" cy="367506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latin typeface="Arial"/>
              </a:rPr>
              <a:t>Linux Source Tree Layout</a:t>
            </a:r>
            <a:endParaRPr lang="en-US" sz="4400" strike="noStrike" spc="-1" dirty="0">
              <a:latin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0D05C5-DDB8-0CFE-6BE8-C11B24D8ED96}"/>
              </a:ext>
            </a:extLst>
          </p:cNvPr>
          <p:cNvGrpSpPr/>
          <p:nvPr/>
        </p:nvGrpSpPr>
        <p:grpSpPr>
          <a:xfrm>
            <a:off x="2994809" y="2351314"/>
            <a:ext cx="6202381" cy="4214395"/>
            <a:chOff x="2503080" y="1424520"/>
            <a:chExt cx="7105320" cy="5104800"/>
          </a:xfrm>
        </p:grpSpPr>
        <p:sp>
          <p:nvSpPr>
            <p:cNvPr id="265" name="CustomShape 1"/>
            <p:cNvSpPr/>
            <p:nvPr/>
          </p:nvSpPr>
          <p:spPr>
            <a:xfrm>
              <a:off x="4777920" y="1424520"/>
              <a:ext cx="2930040" cy="40428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Arial"/>
                </a:rPr>
                <a:t>/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Arial"/>
                </a:rPr>
                <a:t>usr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Arial"/>
                </a:rPr>
                <a:t>/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Arial"/>
                </a:rPr>
                <a:t>src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Arial"/>
                </a:rPr>
                <a:t>/</a:t>
              </a:r>
              <a:r>
                <a:rPr lang="en-US" sz="1200" b="0" strike="noStrike" spc="-1" dirty="0" err="1">
                  <a:solidFill>
                    <a:srgbClr val="000000"/>
                  </a:solidFill>
                  <a:latin typeface="Arial"/>
                </a:rPr>
                <a:t>linux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66" name="CustomShape 2"/>
            <p:cNvSpPr/>
            <p:nvPr/>
          </p:nvSpPr>
          <p:spPr>
            <a:xfrm>
              <a:off x="2760120" y="1545120"/>
              <a:ext cx="1320480" cy="30600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Documentation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7" name="CustomShape 3"/>
            <p:cNvSpPr/>
            <p:nvPr/>
          </p:nvSpPr>
          <p:spPr>
            <a:xfrm>
              <a:off x="2557080" y="2240280"/>
              <a:ext cx="461520" cy="30600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arch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8" name="CustomShape 4"/>
            <p:cNvSpPr/>
            <p:nvPr/>
          </p:nvSpPr>
          <p:spPr>
            <a:xfrm>
              <a:off x="4579560" y="2481840"/>
              <a:ext cx="328320" cy="30600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fs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69" name="CustomShape 5"/>
            <p:cNvSpPr/>
            <p:nvPr/>
          </p:nvSpPr>
          <p:spPr>
            <a:xfrm>
              <a:off x="5390640" y="2054880"/>
              <a:ext cx="461520" cy="30600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init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70" name="CustomShape 6"/>
            <p:cNvSpPr/>
            <p:nvPr/>
          </p:nvSpPr>
          <p:spPr>
            <a:xfrm>
              <a:off x="6639840" y="2037240"/>
              <a:ext cx="590040" cy="30744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kernel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71" name="CustomShape 7"/>
            <p:cNvSpPr/>
            <p:nvPr/>
          </p:nvSpPr>
          <p:spPr>
            <a:xfrm>
              <a:off x="5223960" y="2645280"/>
              <a:ext cx="734760" cy="30744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include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72" name="CustomShape 8"/>
            <p:cNvSpPr/>
            <p:nvPr/>
          </p:nvSpPr>
          <p:spPr>
            <a:xfrm>
              <a:off x="6033600" y="2032560"/>
              <a:ext cx="461520" cy="30600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ipc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73" name="CustomShape 9"/>
            <p:cNvSpPr/>
            <p:nvPr/>
          </p:nvSpPr>
          <p:spPr>
            <a:xfrm>
              <a:off x="3469680" y="2503800"/>
              <a:ext cx="674280" cy="30600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drivers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74" name="CustomShape 10"/>
            <p:cNvSpPr/>
            <p:nvPr/>
          </p:nvSpPr>
          <p:spPr>
            <a:xfrm>
              <a:off x="8986320" y="2076840"/>
              <a:ext cx="461520" cy="30600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net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75" name="CustomShape 11"/>
            <p:cNvSpPr/>
            <p:nvPr/>
          </p:nvSpPr>
          <p:spPr>
            <a:xfrm>
              <a:off x="8321040" y="2383200"/>
              <a:ext cx="460080" cy="30600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mm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76" name="CustomShape 12"/>
            <p:cNvSpPr/>
            <p:nvPr/>
          </p:nvSpPr>
          <p:spPr>
            <a:xfrm>
              <a:off x="7471800" y="2394360"/>
              <a:ext cx="461520" cy="30600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lib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77" name="CustomShape 13"/>
            <p:cNvSpPr/>
            <p:nvPr/>
          </p:nvSpPr>
          <p:spPr>
            <a:xfrm>
              <a:off x="8948160" y="1446840"/>
              <a:ext cx="590040" cy="30600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scripts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78" name="CustomShape 14"/>
            <p:cNvSpPr/>
            <p:nvPr/>
          </p:nvSpPr>
          <p:spPr>
            <a:xfrm>
              <a:off x="2503080" y="3396240"/>
              <a:ext cx="644040" cy="274932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alpha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arm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i386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ia64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m68k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mips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mips64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ppc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s390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sh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sparc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sparc64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79" name="CustomShape 15"/>
            <p:cNvSpPr/>
            <p:nvPr/>
          </p:nvSpPr>
          <p:spPr>
            <a:xfrm>
              <a:off x="3501360" y="3056400"/>
              <a:ext cx="815760" cy="342864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acorn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atm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block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cdrom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char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dio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fc4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i2c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i2o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ide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ieee1394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isdn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macintosh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misc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net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80" name="CustomShape 16"/>
            <p:cNvSpPr/>
            <p:nvPr/>
          </p:nvSpPr>
          <p:spPr>
            <a:xfrm>
              <a:off x="4703040" y="3254760"/>
              <a:ext cx="815760" cy="327456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adfs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affs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autofs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autofs4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bfs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code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cramfs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devfs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devpts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efs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ext2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fat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hfs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hpfs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81" name="Line 17"/>
            <p:cNvSpPr/>
            <p:nvPr/>
          </p:nvSpPr>
          <p:spPr>
            <a:xfrm flipH="1">
              <a:off x="4080600" y="1632240"/>
              <a:ext cx="696960" cy="6660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Line 18"/>
            <p:cNvSpPr/>
            <p:nvPr/>
          </p:nvSpPr>
          <p:spPr>
            <a:xfrm flipH="1">
              <a:off x="3028320" y="1654560"/>
              <a:ext cx="1728720" cy="71280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Line 19"/>
            <p:cNvSpPr/>
            <p:nvPr/>
          </p:nvSpPr>
          <p:spPr>
            <a:xfrm flipH="1">
              <a:off x="3844080" y="1654560"/>
              <a:ext cx="933480" cy="853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Line 20"/>
            <p:cNvSpPr/>
            <p:nvPr/>
          </p:nvSpPr>
          <p:spPr>
            <a:xfrm>
              <a:off x="2770920" y="2564280"/>
              <a:ext cx="11160" cy="83160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Line 21"/>
            <p:cNvSpPr/>
            <p:nvPr/>
          </p:nvSpPr>
          <p:spPr>
            <a:xfrm>
              <a:off x="3790080" y="2826000"/>
              <a:ext cx="65160" cy="23040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Line 22"/>
            <p:cNvSpPr/>
            <p:nvPr/>
          </p:nvSpPr>
          <p:spPr>
            <a:xfrm flipH="1">
              <a:off x="4745880" y="1840320"/>
              <a:ext cx="333360" cy="64584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Line 23"/>
            <p:cNvSpPr/>
            <p:nvPr/>
          </p:nvSpPr>
          <p:spPr>
            <a:xfrm>
              <a:off x="5079240" y="1840320"/>
              <a:ext cx="289080" cy="81108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Line 24"/>
            <p:cNvSpPr/>
            <p:nvPr/>
          </p:nvSpPr>
          <p:spPr>
            <a:xfrm flipH="1">
              <a:off x="5616000" y="1829160"/>
              <a:ext cx="556920" cy="23004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Line 25"/>
            <p:cNvSpPr/>
            <p:nvPr/>
          </p:nvSpPr>
          <p:spPr>
            <a:xfrm>
              <a:off x="6152400" y="1851480"/>
              <a:ext cx="74520" cy="17604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Line 26"/>
            <p:cNvSpPr/>
            <p:nvPr/>
          </p:nvSpPr>
          <p:spPr>
            <a:xfrm>
              <a:off x="6163560" y="1840320"/>
              <a:ext cx="728640" cy="19692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Line 27"/>
            <p:cNvSpPr/>
            <p:nvPr/>
          </p:nvSpPr>
          <p:spPr>
            <a:xfrm>
              <a:off x="7536600" y="1840320"/>
              <a:ext cx="1009800" cy="54756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Line 28"/>
            <p:cNvSpPr/>
            <p:nvPr/>
          </p:nvSpPr>
          <p:spPr>
            <a:xfrm>
              <a:off x="7730280" y="1643400"/>
              <a:ext cx="1255680" cy="62388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Line 29"/>
            <p:cNvSpPr/>
            <p:nvPr/>
          </p:nvSpPr>
          <p:spPr>
            <a:xfrm flipV="1">
              <a:off x="7730280" y="1609920"/>
              <a:ext cx="1233720" cy="1116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Line 30"/>
            <p:cNvSpPr/>
            <p:nvPr/>
          </p:nvSpPr>
          <p:spPr>
            <a:xfrm>
              <a:off x="4745880" y="2805480"/>
              <a:ext cx="322200" cy="44928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31"/>
            <p:cNvSpPr/>
            <p:nvPr/>
          </p:nvSpPr>
          <p:spPr>
            <a:xfrm>
              <a:off x="5938200" y="3297600"/>
              <a:ext cx="987120" cy="308880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asm-alpha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asm-arm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asm-generic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asm-i386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asm-ia64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asm-m68k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asm-mips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asm-mips64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linux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math-emu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net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pcmcia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scsi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video …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96" name="CustomShape 32"/>
            <p:cNvSpPr/>
            <p:nvPr/>
          </p:nvSpPr>
          <p:spPr>
            <a:xfrm>
              <a:off x="7516440" y="3364560"/>
              <a:ext cx="813960" cy="310968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Arial"/>
                </a:rPr>
                <a:t>adfs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Arial"/>
                </a:rPr>
                <a:t>affs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Arial"/>
                </a:rPr>
                <a:t>autofs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Arial"/>
                </a:rPr>
                <a:t>autofs4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Arial"/>
                </a:rPr>
                <a:t>bfs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Arial"/>
                </a:rPr>
                <a:t>code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Arial"/>
                </a:rPr>
                <a:t>cramfs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Arial"/>
                </a:rPr>
                <a:t>devfs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Arial"/>
                </a:rPr>
                <a:t>devpts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Arial"/>
                </a:rPr>
                <a:t>efs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Arial"/>
                </a:rPr>
                <a:t>ext2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Arial"/>
                </a:rPr>
                <a:t>fat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Arial"/>
                </a:rPr>
                <a:t>hfs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 dirty="0" err="1">
                  <a:solidFill>
                    <a:srgbClr val="000000"/>
                  </a:solidFill>
                  <a:latin typeface="Arial"/>
                </a:rPr>
                <a:t>hpfs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Arial"/>
                </a:rPr>
                <a:t> …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97" name="CustomShape 33"/>
            <p:cNvSpPr/>
            <p:nvPr/>
          </p:nvSpPr>
          <p:spPr>
            <a:xfrm>
              <a:off x="8738640" y="2991240"/>
              <a:ext cx="869760" cy="3538080"/>
            </a:xfrm>
            <a:prstGeom prst="rect">
              <a:avLst/>
            </a:prstGeom>
            <a:solidFill>
              <a:srgbClr val="A2C1FE"/>
            </a:solidFill>
            <a:ln w="9525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802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appletalk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atm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ax25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bridge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core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decnet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econet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ethernet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ipv4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ipv6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ipx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irda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khttpd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lapb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</a:rPr>
                <a:t>…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98" name="Line 34"/>
            <p:cNvSpPr/>
            <p:nvPr/>
          </p:nvSpPr>
          <p:spPr>
            <a:xfrm flipH="1">
              <a:off x="9146520" y="2399040"/>
              <a:ext cx="42840" cy="58104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Line 35"/>
            <p:cNvSpPr/>
            <p:nvPr/>
          </p:nvSpPr>
          <p:spPr>
            <a:xfrm>
              <a:off x="5593680" y="2968920"/>
              <a:ext cx="698400" cy="30636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0" name="Line 36"/>
            <p:cNvSpPr/>
            <p:nvPr/>
          </p:nvSpPr>
          <p:spPr>
            <a:xfrm>
              <a:off x="7719120" y="2696040"/>
              <a:ext cx="128880" cy="66816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Line 37"/>
            <p:cNvSpPr/>
            <p:nvPr/>
          </p:nvSpPr>
          <p:spPr>
            <a:xfrm>
              <a:off x="7547760" y="1851480"/>
              <a:ext cx="106560" cy="51588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DE28758-2E43-4595-A813-C2F42D8AF3D2}"/>
                </a:ext>
              </a:extLst>
            </p:cNvPr>
            <p:cNvSpPr txBox="1"/>
            <p:nvPr/>
          </p:nvSpPr>
          <p:spPr>
            <a:xfrm>
              <a:off x="4724400" y="3200400"/>
              <a:ext cx="2743200" cy="4100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endParaRPr lang="en-US" sz="16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Subdirectories for each current port.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Each contains 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</a:rPr>
              <a:t>kernel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</a:rPr>
              <a:t>lib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</a:rPr>
              <a:t>mm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2600" b="1" strike="noStrike" spc="-1">
                <a:solidFill>
                  <a:srgbClr val="000000"/>
                </a:solidFill>
                <a:latin typeface="Arial"/>
              </a:rPr>
              <a:t>boot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and other directories whose contents override code stubs in architecture independent code.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</a:rPr>
              <a:t>lib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contains highly-optimized common utility routines such as memcpy, checksums, etc.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</a:rPr>
              <a:t>arch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as of 2.4: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alpha, arm, i386, ia64, m68k, mips, mips64.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ppc, s390, sh, sparc, sparc64.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890997" y="830707"/>
            <a:ext cx="10515240" cy="82872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2060"/>
                </a:solidFill>
                <a:latin typeface="Arial"/>
              </a:rPr>
              <a:t>Linux /arch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823680" y="519533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2060"/>
                </a:solidFill>
                <a:latin typeface="Arial"/>
              </a:rPr>
              <a:t>Linux /drivers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823680" y="163921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Largest amount of code in the kernel tree (~1.5M).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device, bus, platform and general directories.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drivers/char –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n_tty.c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is the default line discipline.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drivers/block –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elevator.c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genhd.c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linear.c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ll_rw_blk.c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raidN.c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drivers/net –specific drivers and general routines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Space.c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net_init.c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drivers/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scsi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–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scsi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_*.c files are generic;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sd.c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(disk),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sr.c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(CD-ROM),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st.c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(tape),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sg.c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 (generic).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General: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cdrom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, ide,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isdn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parport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pcmcia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pnp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, sound, telephony, video.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Buses – fc4, i2c,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nubus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pci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sbus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tc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usb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Platforms – acorn,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macintosh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, s390,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sgi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838080" y="1800720"/>
            <a:ext cx="10515240" cy="4375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Contains: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virtual filesystem (VFS) framework.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subdirectories for actual filesystems.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vfs-related files: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exec.c, binfmt_*.c - files for mapping new process images.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devices.c, blk_dev.c – device registration, block device support.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super.c, filesystems.c.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inode.c, dcache.c, namei.c, buffer.c, file_table.c.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open.c, read_write.c, select.c, pipe.c, fifo.c.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fcntl.c, ioctl.c, locks.c, dquot.c, stat.c.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838080" y="4755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2060"/>
                </a:solidFill>
                <a:latin typeface="Arial"/>
              </a:rPr>
              <a:t>Linux /fs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include/asm-*: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Architecture-dependent include subdirectories.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include/linux: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Header info needed both by the kernel and user apps.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Usually linked to /usr/include/linux.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Kernel-only portions guarded by #ifdefs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#ifdef __KERNEL__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      /* kernel stuff */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#endif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Other directories: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math-emu, net, pcmcia, scsi, video.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38080" y="7675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2060"/>
                </a:solidFill>
                <a:latin typeface="Arial"/>
              </a:rPr>
              <a:t>Linux /Include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780571" y="2717140"/>
            <a:ext cx="10515240" cy="2870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Just two files: version.c, main.c.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version.c – contains the version banner that prints at boot.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main.c – architecture-independent boot code.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start_kernel is the primary entry point.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780571" y="954512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2060"/>
                </a:solidFill>
                <a:latin typeface="Arial"/>
              </a:rPr>
              <a:t>Linux /init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838080" y="2184994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System V IPC facilities.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If disabled at compile-time, util.c exports stubs that simply return –ENOSYS.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One file for each facility: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sem.c – semaphores.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shm.c – shared memory.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msg.c – message queues.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838080" y="925757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2060"/>
                </a:solidFill>
                <a:latin typeface="Arial"/>
              </a:rPr>
              <a:t>Linux /ipc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The core kernel code.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sched.c – “the main kernel file”: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scheduler, wait queues, timers, alarms, task queues.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Process control: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fork.c, exec.c, signal.c, exit.c etc…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Kernel module support: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kmod.c, ksyms.c, module.c.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Other operations: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time.c, resource.c, dma.c, softirq.c, itimer.c.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printk.c, info.c, panic.c, sysctl.c, sys.c.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838080" y="666965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2060"/>
                </a:solidFill>
                <a:latin typeface="Arial"/>
              </a:rPr>
              <a:t>Linux /kernels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E1E7-35B6-90A2-3BF0-B493A4E0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125" y="780092"/>
            <a:ext cx="10515600" cy="75899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5FE5-3B96-4A04-6311-6592DE06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125" y="1662662"/>
            <a:ext cx="10515600" cy="4351338"/>
          </a:xfrm>
        </p:spPr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 to Linux Kernel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Linux Architecture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History of Linux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Linux Features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Kernel Design Goals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29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Shape 1"/>
          <p:cNvSpPr txBox="1"/>
          <p:nvPr/>
        </p:nvSpPr>
        <p:spPr>
          <a:xfrm>
            <a:off x="823680" y="15094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Paging and swapping: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swap.c, swapfile.c (paging devices), swap_state.c (cache).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vmscan.c – paging policies, kswapd.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page_io.c – low-level page transfer.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Allocation and deallocation: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slab.c – slab allocator.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page_alloc.c – page-based allocator.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vmalloc.c – kernel virtual-memory allocator.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Memory mapping: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memory.c – paging, fault-handling, page table code.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filemap.c – file mapping.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mmap.c, mremap.c, mlock.c, mprotect.c.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TextShape 2"/>
          <p:cNvSpPr txBox="1"/>
          <p:nvPr/>
        </p:nvSpPr>
        <p:spPr>
          <a:xfrm>
            <a:off x="823703" y="580700"/>
            <a:ext cx="10256448" cy="1037613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2060"/>
                </a:solidFill>
                <a:latin typeface="Arial"/>
              </a:rPr>
              <a:t>Linux /mm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38057" y="2012463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kernel code cannot call standard C library routines.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Files: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brlock.c – “Big Reader” spinlocks.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cmdline.c – kernel command line parsing routines.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errno.c – global definition of errno.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inflate.c – “gunzip” part of gzip.c used during boot.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string.c – portable string code.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Usually replaced by optimized, architecture-dependent routines.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vsprintf.c – libc replacement.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8080" y="753228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2060"/>
                </a:solidFill>
                <a:latin typeface="Arial"/>
              </a:rPr>
              <a:t>Linux /lib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780571" y="2228126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Scripts for: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Menu-based kernel configuration.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Kernel patching.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Generating kernel documentation.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838080" y="910382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2060"/>
                </a:solidFill>
                <a:latin typeface="Arial"/>
              </a:rPr>
              <a:t>Linux /scripts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402C99-40AD-45CD-B47B-87E51D08D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21638"/>
              </p:ext>
            </p:extLst>
          </p:nvPr>
        </p:nvGraphicFramePr>
        <p:xfrm>
          <a:off x="79972" y="1658331"/>
          <a:ext cx="12032055" cy="4801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264">
                  <a:extLst>
                    <a:ext uri="{9D8B030D-6E8A-4147-A177-3AD203B41FA5}">
                      <a16:colId xmlns:a16="http://schemas.microsoft.com/office/drawing/2014/main" val="1680158757"/>
                    </a:ext>
                  </a:extLst>
                </a:gridCol>
                <a:gridCol w="10715791">
                  <a:extLst>
                    <a:ext uri="{9D8B030D-6E8A-4147-A177-3AD203B41FA5}">
                      <a16:colId xmlns:a16="http://schemas.microsoft.com/office/drawing/2014/main" val="1371157051"/>
                    </a:ext>
                  </a:extLst>
                </a:gridCol>
              </a:tblGrid>
              <a:tr h="30846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Directory</a:t>
                      </a: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Purpose</a:t>
                      </a:r>
                    </a:p>
                  </a:txBody>
                  <a:tcPr marL="38100" marR="38100" marT="28575" marB="19050" anchor="ctr"/>
                </a:tc>
                <a:extLst>
                  <a:ext uri="{0D108BD9-81ED-4DB2-BD59-A6C34878D82A}">
                    <a16:rowId xmlns:a16="http://schemas.microsoft.com/office/drawing/2014/main" val="4259456397"/>
                  </a:ext>
                </a:extLst>
              </a:tr>
              <a:tr h="57697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/mnt</a:t>
                      </a: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Standard mount point for external file systems, e.g. a CD-ROM or a digital camera.</a:t>
                      </a:r>
                    </a:p>
                  </a:txBody>
                  <a:tcPr marL="38100" marR="38100" marT="28575" marB="19050" anchor="ctr"/>
                </a:tc>
                <a:extLst>
                  <a:ext uri="{0D108BD9-81ED-4DB2-BD59-A6C34878D82A}">
                    <a16:rowId xmlns:a16="http://schemas.microsoft.com/office/drawing/2014/main" val="1575576999"/>
                  </a:ext>
                </a:extLst>
              </a:tr>
              <a:tr h="30846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/net</a:t>
                      </a: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Standard mount point for entire remote file systems</a:t>
                      </a:r>
                    </a:p>
                  </a:txBody>
                  <a:tcPr marL="38100" marR="38100" marT="28575" marB="19050" anchor="ctr"/>
                </a:tc>
                <a:extLst>
                  <a:ext uri="{0D108BD9-81ED-4DB2-BD59-A6C34878D82A}">
                    <a16:rowId xmlns:a16="http://schemas.microsoft.com/office/drawing/2014/main" val="3624032296"/>
                  </a:ext>
                </a:extLst>
              </a:tr>
              <a:tr h="30846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/opt</a:t>
                      </a: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Typically contains extra and third party software.</a:t>
                      </a:r>
                    </a:p>
                  </a:txBody>
                  <a:tcPr marL="38100" marR="38100" marT="28575" marB="19050" anchor="ctr"/>
                </a:tc>
                <a:extLst>
                  <a:ext uri="{0D108BD9-81ED-4DB2-BD59-A6C34878D82A}">
                    <a16:rowId xmlns:a16="http://schemas.microsoft.com/office/drawing/2014/main" val="1877551997"/>
                  </a:ext>
                </a:extLst>
              </a:tr>
              <a:tr h="85345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/proc</a:t>
                      </a: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A virtual file system containing information about system resources. More information about the meaning of the files in proc is obtained by entering the command man proc in a terminal window. </a:t>
                      </a:r>
                    </a:p>
                  </a:txBody>
                  <a:tcPr marL="38100" marR="38100" marT="28575" marB="19050" anchor="ctr"/>
                </a:tc>
                <a:extLst>
                  <a:ext uri="{0D108BD9-81ED-4DB2-BD59-A6C34878D82A}">
                    <a16:rowId xmlns:a16="http://schemas.microsoft.com/office/drawing/2014/main" val="3563849727"/>
                  </a:ext>
                </a:extLst>
              </a:tr>
              <a:tr h="845482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/root</a:t>
                      </a: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The administrative user's home directory. Mind the difference between /, the root directory and /root, the home directory of the root user.</a:t>
                      </a:r>
                    </a:p>
                  </a:txBody>
                  <a:tcPr marL="38100" marR="38100" marT="28575" marB="19050" anchor="ctr"/>
                </a:tc>
                <a:extLst>
                  <a:ext uri="{0D108BD9-81ED-4DB2-BD59-A6C34878D82A}">
                    <a16:rowId xmlns:a16="http://schemas.microsoft.com/office/drawing/2014/main" val="2116625115"/>
                  </a:ext>
                </a:extLst>
              </a:tr>
              <a:tr h="3395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/</a:t>
                      </a:r>
                      <a:r>
                        <a:rPr lang="en-US" sz="2100" dirty="0" err="1">
                          <a:effectLst/>
                        </a:rPr>
                        <a:t>sbin</a:t>
                      </a:r>
                      <a:endParaRPr lang="en-US" sz="2100" dirty="0">
                        <a:effectLst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Programs for use by the system and the system administrator.</a:t>
                      </a:r>
                    </a:p>
                  </a:txBody>
                  <a:tcPr marL="38100" marR="38100" marT="28575" marB="19050" anchor="ctr"/>
                </a:tc>
                <a:extLst>
                  <a:ext uri="{0D108BD9-81ED-4DB2-BD59-A6C34878D82A}">
                    <a16:rowId xmlns:a16="http://schemas.microsoft.com/office/drawing/2014/main" val="1028780775"/>
                  </a:ext>
                </a:extLst>
              </a:tr>
              <a:tr h="57697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/</a:t>
                      </a:r>
                      <a:r>
                        <a:rPr lang="en-US" sz="2100" dirty="0" err="1">
                          <a:effectLst/>
                        </a:rPr>
                        <a:t>tmp</a:t>
                      </a:r>
                      <a:endParaRPr lang="en-US" sz="2100" dirty="0">
                        <a:effectLst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Temporary space for use by the system, cleaned upon reboot, so don't use this for saving any work!</a:t>
                      </a:r>
                    </a:p>
                  </a:txBody>
                  <a:tcPr marL="38100" marR="38100" marT="28575" marB="19050" anchor="ctr"/>
                </a:tc>
                <a:extLst>
                  <a:ext uri="{0D108BD9-81ED-4DB2-BD59-A6C34878D82A}">
                    <a16:rowId xmlns:a16="http://schemas.microsoft.com/office/drawing/2014/main" val="1731995936"/>
                  </a:ext>
                </a:extLst>
              </a:tr>
              <a:tr h="3395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/</a:t>
                      </a:r>
                      <a:r>
                        <a:rPr lang="en-US" sz="2100" dirty="0" err="1">
                          <a:effectLst/>
                        </a:rPr>
                        <a:t>usr</a:t>
                      </a:r>
                      <a:endParaRPr lang="en-US" sz="2100" dirty="0">
                        <a:effectLst/>
                      </a:endParaRPr>
                    </a:p>
                  </a:txBody>
                  <a:tcPr marL="38100" marR="38100" marT="28575" marB="190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Programs, libraries, documentation etc. for all user-related programs.</a:t>
                      </a:r>
                    </a:p>
                  </a:txBody>
                  <a:tcPr marL="38100" marR="38100" marT="28575" marB="19050" anchor="ctr"/>
                </a:tc>
                <a:extLst>
                  <a:ext uri="{0D108BD9-81ED-4DB2-BD59-A6C34878D82A}">
                    <a16:rowId xmlns:a16="http://schemas.microsoft.com/office/drawing/2014/main" val="35494847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6B2775B-9574-26A2-A802-BD2DF6649C74}"/>
              </a:ext>
            </a:extLst>
          </p:cNvPr>
          <p:cNvSpPr txBox="1"/>
          <p:nvPr/>
        </p:nvSpPr>
        <p:spPr>
          <a:xfrm>
            <a:off x="1140738" y="796705"/>
            <a:ext cx="4639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Linux File System</a:t>
            </a:r>
          </a:p>
        </p:txBody>
      </p:sp>
    </p:spTree>
    <p:extLst>
      <p:ext uri="{BB962C8B-B14F-4D97-AF65-F5344CB8AC3E}">
        <p14:creationId xmlns:p14="http://schemas.microsoft.com/office/powerpoint/2010/main" val="3288115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0554F4-2ABD-4A22-B6FD-65344E3EE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02297"/>
              </p:ext>
            </p:extLst>
          </p:nvPr>
        </p:nvGraphicFramePr>
        <p:xfrm>
          <a:off x="165980" y="1548141"/>
          <a:ext cx="11860040" cy="503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892">
                  <a:extLst>
                    <a:ext uri="{9D8B030D-6E8A-4147-A177-3AD203B41FA5}">
                      <a16:colId xmlns:a16="http://schemas.microsoft.com/office/drawing/2014/main" val="3536895039"/>
                    </a:ext>
                  </a:extLst>
                </a:gridCol>
                <a:gridCol w="9944148">
                  <a:extLst>
                    <a:ext uri="{9D8B030D-6E8A-4147-A177-3AD203B41FA5}">
                      <a16:colId xmlns:a16="http://schemas.microsoft.com/office/drawing/2014/main" val="1104392125"/>
                    </a:ext>
                  </a:extLst>
                </a:gridCol>
              </a:tblGrid>
              <a:tr h="419942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Directory</a:t>
                      </a:r>
                    </a:p>
                  </a:txBody>
                  <a:tcPr marL="47625" marR="47625" marT="28575" marB="190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Purpose</a:t>
                      </a:r>
                    </a:p>
                  </a:txBody>
                  <a:tcPr marL="47625" marR="47625" marT="28575" marB="19050" anchor="ctr"/>
                </a:tc>
                <a:extLst>
                  <a:ext uri="{0D108BD9-81ED-4DB2-BD59-A6C34878D82A}">
                    <a16:rowId xmlns:a16="http://schemas.microsoft.com/office/drawing/2014/main" val="3832374156"/>
                  </a:ext>
                </a:extLst>
              </a:tr>
              <a:tr h="50682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/bin</a:t>
                      </a:r>
                    </a:p>
                  </a:txBody>
                  <a:tcPr marL="47625" marR="47625" marT="28575" marB="190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Common programs, shared by the system, the system administrator and the users.</a:t>
                      </a:r>
                    </a:p>
                  </a:txBody>
                  <a:tcPr marL="47625" marR="47625" marT="28575" marB="19050" anchor="ctr"/>
                </a:tc>
                <a:extLst>
                  <a:ext uri="{0D108BD9-81ED-4DB2-BD59-A6C34878D82A}">
                    <a16:rowId xmlns:a16="http://schemas.microsoft.com/office/drawing/2014/main" val="3098970760"/>
                  </a:ext>
                </a:extLst>
              </a:tr>
              <a:tr h="73851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/boot</a:t>
                      </a:r>
                    </a:p>
                  </a:txBody>
                  <a:tcPr marL="47625" marR="47625" marT="28575" marB="190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The startup files and the kernel, vmlinuz. In some recent distributions also grub data. Grub is the GRand Unified Boot loader.</a:t>
                      </a:r>
                    </a:p>
                  </a:txBody>
                  <a:tcPr marL="47625" marR="47625" marT="28575" marB="19050" anchor="ctr"/>
                </a:tc>
                <a:extLst>
                  <a:ext uri="{0D108BD9-81ED-4DB2-BD59-A6C34878D82A}">
                    <a16:rowId xmlns:a16="http://schemas.microsoft.com/office/drawing/2014/main" val="4194789128"/>
                  </a:ext>
                </a:extLst>
              </a:tr>
              <a:tr h="55471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/dev</a:t>
                      </a:r>
                    </a:p>
                  </a:txBody>
                  <a:tcPr marL="47625" marR="47625" marT="28575" marB="190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Contains references to all the CPU peripheral hardware, which are represented as files with special properties.</a:t>
                      </a:r>
                    </a:p>
                  </a:txBody>
                  <a:tcPr marL="47625" marR="47625" marT="28575" marB="19050" anchor="ctr"/>
                </a:tc>
                <a:extLst>
                  <a:ext uri="{0D108BD9-81ED-4DB2-BD59-A6C34878D82A}">
                    <a16:rowId xmlns:a16="http://schemas.microsoft.com/office/drawing/2014/main" val="2255968702"/>
                  </a:ext>
                </a:extLst>
              </a:tr>
              <a:tr h="75299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/etc</a:t>
                      </a:r>
                    </a:p>
                  </a:txBody>
                  <a:tcPr marL="47625" marR="47625" marT="28575" marB="190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Most important system configuration files are in /</a:t>
                      </a:r>
                      <a:r>
                        <a:rPr lang="en-US" sz="2100" dirty="0" err="1">
                          <a:effectLst/>
                        </a:rPr>
                        <a:t>etc</a:t>
                      </a:r>
                      <a:r>
                        <a:rPr lang="en-US" sz="2100" dirty="0">
                          <a:effectLst/>
                        </a:rPr>
                        <a:t>, this directory contains data similar to those in the Control Panel in Windows</a:t>
                      </a:r>
                    </a:p>
                  </a:txBody>
                  <a:tcPr marL="47625" marR="47625" marT="28575" marB="19050" anchor="ctr"/>
                </a:tc>
                <a:extLst>
                  <a:ext uri="{0D108BD9-81ED-4DB2-BD59-A6C34878D82A}">
                    <a16:rowId xmlns:a16="http://schemas.microsoft.com/office/drawing/2014/main" val="2894370505"/>
                  </a:ext>
                </a:extLst>
              </a:tr>
              <a:tr h="29656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/home</a:t>
                      </a:r>
                    </a:p>
                  </a:txBody>
                  <a:tcPr marL="47625" marR="47625" marT="28575" marB="190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Home directories of the common users.</a:t>
                      </a:r>
                    </a:p>
                  </a:txBody>
                  <a:tcPr marL="47625" marR="47625" marT="28575" marB="19050" anchor="ctr"/>
                </a:tc>
                <a:extLst>
                  <a:ext uri="{0D108BD9-81ED-4DB2-BD59-A6C34878D82A}">
                    <a16:rowId xmlns:a16="http://schemas.microsoft.com/office/drawing/2014/main" val="1195638685"/>
                  </a:ext>
                </a:extLst>
              </a:tr>
              <a:tr h="29656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/initrd</a:t>
                      </a:r>
                    </a:p>
                  </a:txBody>
                  <a:tcPr marL="47625" marR="47625" marT="28575" marB="190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(on some distributions) Information for booting. Do not remove!</a:t>
                      </a:r>
                    </a:p>
                  </a:txBody>
                  <a:tcPr marL="47625" marR="47625" marT="28575" marB="19050" anchor="ctr"/>
                </a:tc>
                <a:extLst>
                  <a:ext uri="{0D108BD9-81ED-4DB2-BD59-A6C34878D82A}">
                    <a16:rowId xmlns:a16="http://schemas.microsoft.com/office/drawing/2014/main" val="3766922213"/>
                  </a:ext>
                </a:extLst>
              </a:tr>
              <a:tr h="50682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/lib</a:t>
                      </a:r>
                    </a:p>
                  </a:txBody>
                  <a:tcPr marL="47625" marR="47625" marT="28575" marB="190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Library files, includes files for all kinds of programs needed by the system and the users.</a:t>
                      </a:r>
                    </a:p>
                  </a:txBody>
                  <a:tcPr marL="47625" marR="47625" marT="28575" marB="19050" anchor="ctr"/>
                </a:tc>
                <a:extLst>
                  <a:ext uri="{0D108BD9-81ED-4DB2-BD59-A6C34878D82A}">
                    <a16:rowId xmlns:a16="http://schemas.microsoft.com/office/drawing/2014/main" val="2552738019"/>
                  </a:ext>
                </a:extLst>
              </a:tr>
              <a:tr h="62267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/lost+found</a:t>
                      </a:r>
                    </a:p>
                  </a:txBody>
                  <a:tcPr marL="47625" marR="47625" marT="28575" marB="19050" anchor="ctr"/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Every partition has a </a:t>
                      </a:r>
                      <a:r>
                        <a:rPr lang="en-US" sz="2100" dirty="0" err="1">
                          <a:effectLst/>
                        </a:rPr>
                        <a:t>lost+found</a:t>
                      </a:r>
                      <a:r>
                        <a:rPr lang="en-US" sz="2100" dirty="0">
                          <a:effectLst/>
                        </a:rPr>
                        <a:t> in its upper directory. Files that were saved during failures are here.</a:t>
                      </a:r>
                    </a:p>
                  </a:txBody>
                  <a:tcPr marL="47625" marR="47625" marT="28575" marB="19050" anchor="ctr"/>
                </a:tc>
                <a:extLst>
                  <a:ext uri="{0D108BD9-81ED-4DB2-BD59-A6C34878D82A}">
                    <a16:rowId xmlns:a16="http://schemas.microsoft.com/office/drawing/2014/main" val="25188229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EFCF79-3493-42D1-87D5-729249CD2071}"/>
              </a:ext>
            </a:extLst>
          </p:cNvPr>
          <p:cNvSpPr txBox="1"/>
          <p:nvPr/>
        </p:nvSpPr>
        <p:spPr>
          <a:xfrm>
            <a:off x="4936067" y="322156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911AD-2250-F407-294A-504DC3596E13}"/>
              </a:ext>
            </a:extLst>
          </p:cNvPr>
          <p:cNvSpPr txBox="1"/>
          <p:nvPr/>
        </p:nvSpPr>
        <p:spPr>
          <a:xfrm>
            <a:off x="1140738" y="796705"/>
            <a:ext cx="4639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Arial" panose="020B0604020202020204" pitchFamily="34" charset="0"/>
                <a:cs typeface="Arial" panose="020B0604020202020204" pitchFamily="34" charset="0"/>
              </a:rPr>
              <a:t>Linux File System</a:t>
            </a:r>
          </a:p>
        </p:txBody>
      </p:sp>
    </p:spTree>
    <p:extLst>
      <p:ext uri="{BB962C8B-B14F-4D97-AF65-F5344CB8AC3E}">
        <p14:creationId xmlns:p14="http://schemas.microsoft.com/office/powerpoint/2010/main" val="3953124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2F9DFB-329A-4213-8158-7B03C0C99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96617"/>
              </p:ext>
            </p:extLst>
          </p:nvPr>
        </p:nvGraphicFramePr>
        <p:xfrm>
          <a:off x="751417" y="1638829"/>
          <a:ext cx="9699624" cy="368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9812">
                  <a:extLst>
                    <a:ext uri="{9D8B030D-6E8A-4147-A177-3AD203B41FA5}">
                      <a16:colId xmlns:a16="http://schemas.microsoft.com/office/drawing/2014/main" val="2279733538"/>
                    </a:ext>
                  </a:extLst>
                </a:gridCol>
                <a:gridCol w="4849812">
                  <a:extLst>
                    <a:ext uri="{9D8B030D-6E8A-4147-A177-3AD203B41FA5}">
                      <a16:colId xmlns:a16="http://schemas.microsoft.com/office/drawing/2014/main" val="3523127192"/>
                    </a:ext>
                  </a:extLst>
                </a:gridCol>
              </a:tblGrid>
              <a:tr h="122872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ls -a (all)</a:t>
                      </a:r>
                      <a:br>
                        <a:rPr lang="en-US" sz="2100">
                          <a:effectLst/>
                        </a:rPr>
                      </a:br>
                      <a:r>
                        <a:rPr lang="en-US" sz="2100">
                          <a:effectLst/>
                        </a:rPr>
                        <a:t>Lists all the files (including .* files)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ls -S (size)</a:t>
                      </a:r>
                      <a:br>
                        <a:rPr lang="en-US" sz="2100">
                          <a:effectLst/>
                        </a:rPr>
                      </a:br>
                      <a:r>
                        <a:rPr lang="en-US" sz="2100">
                          <a:effectLst/>
                        </a:rPr>
                        <a:t>Lists the biggest files first</a:t>
                      </a: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629459016"/>
                  </a:ext>
                </a:extLst>
              </a:tr>
              <a:tr h="122872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ls -l (long)</a:t>
                      </a:r>
                      <a:br>
                        <a:rPr lang="en-US" sz="2100">
                          <a:effectLst/>
                        </a:rPr>
                      </a:br>
                      <a:r>
                        <a:rPr lang="en-US" sz="2100">
                          <a:effectLst/>
                        </a:rPr>
                        <a:t>Long listing (type, date, size, owner, permissions)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ls -r (reverse)</a:t>
                      </a:r>
                      <a:br>
                        <a:rPr lang="en-US" sz="2100">
                          <a:effectLst/>
                        </a:rPr>
                      </a:br>
                      <a:r>
                        <a:rPr lang="en-US" sz="2100">
                          <a:effectLst/>
                        </a:rPr>
                        <a:t>Reverses the sort order</a:t>
                      </a: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167930244"/>
                  </a:ext>
                </a:extLst>
              </a:tr>
              <a:tr h="1228725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ls -t (time)</a:t>
                      </a:r>
                      <a:br>
                        <a:rPr lang="en-US" sz="2100">
                          <a:effectLst/>
                        </a:rPr>
                      </a:br>
                      <a:r>
                        <a:rPr lang="en-US" sz="2100">
                          <a:effectLst/>
                        </a:rPr>
                        <a:t>Lists the most recent files first</a:t>
                      </a: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ls -ltr (options can be combined)</a:t>
                      </a:r>
                      <a:br>
                        <a:rPr lang="en-US" sz="2100">
                          <a:effectLst/>
                        </a:rPr>
                      </a:br>
                      <a:r>
                        <a:rPr lang="en-US" sz="2100">
                          <a:effectLst/>
                        </a:rPr>
                        <a:t>Long listing, most recent files at the end</a:t>
                      </a:r>
                    </a:p>
                  </a:txBody>
                  <a:tcPr marL="95250" marR="95250" marT="47625" marB="47625"/>
                </a:tc>
                <a:extLst>
                  <a:ext uri="{0D108BD9-81ED-4DB2-BD59-A6C34878D82A}">
                    <a16:rowId xmlns:a16="http://schemas.microsoft.com/office/drawing/2014/main" val="225472015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B8F7AEA-BC89-4573-A0BB-CDE9E701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544957"/>
            <a:ext cx="10515240" cy="13251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ls command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4480B-10BE-4D8F-974A-17355EA3F80F}"/>
              </a:ext>
            </a:extLst>
          </p:cNvPr>
          <p:cNvSpPr txBox="1"/>
          <p:nvPr/>
        </p:nvSpPr>
        <p:spPr>
          <a:xfrm>
            <a:off x="1327150" y="5465234"/>
            <a:ext cx="8955616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Arial"/>
                <a:cs typeface="Calibri"/>
              </a:rPr>
              <a:t>Lists the files in the current directory, in alphanumeric order, except files starting with the “.” character</a:t>
            </a:r>
            <a:br>
              <a:rPr lang="en-US"/>
            </a:br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75170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6F97E8-9D2A-43B5-86A3-E0812AB3C350}"/>
              </a:ext>
            </a:extLst>
          </p:cNvPr>
          <p:cNvSpPr txBox="1"/>
          <p:nvPr/>
        </p:nvSpPr>
        <p:spPr>
          <a:xfrm>
            <a:off x="1242483" y="2491317"/>
            <a:ext cx="946361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cd &lt;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Changes the current directory to &lt;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cd -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Gets back to the previous current directory.</a:t>
            </a:r>
          </a:p>
          <a:p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Displays the current directory ("working directory").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8C948-2E5F-42A4-9888-576D2DA9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97" y="645300"/>
            <a:ext cx="10515240" cy="13251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cd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237406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73A32E-676D-4C07-A9E5-4D2B6E89132B}"/>
              </a:ext>
            </a:extLst>
          </p:cNvPr>
          <p:cNvSpPr txBox="1"/>
          <p:nvPr/>
        </p:nvSpPr>
        <p:spPr>
          <a:xfrm>
            <a:off x="914400" y="1919817"/>
            <a:ext cx="1050078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Calibri"/>
              </a:rPr>
              <a:t>cp &lt;</a:t>
            </a:r>
            <a:r>
              <a:rPr lang="en-US" sz="2400" dirty="0" err="1">
                <a:latin typeface="Arial"/>
                <a:cs typeface="Calibri"/>
              </a:rPr>
              <a:t>source_file</a:t>
            </a:r>
            <a:r>
              <a:rPr lang="en-US" sz="2400" dirty="0">
                <a:latin typeface="Arial"/>
                <a:cs typeface="Calibri"/>
              </a:rPr>
              <a:t>&gt; &lt;</a:t>
            </a:r>
            <a:r>
              <a:rPr lang="en-US" sz="2400" dirty="0" err="1">
                <a:latin typeface="Arial"/>
                <a:cs typeface="Calibri"/>
              </a:rPr>
              <a:t>target_file</a:t>
            </a:r>
            <a:r>
              <a:rPr lang="en-US" sz="2400" dirty="0">
                <a:latin typeface="Arial"/>
                <a:cs typeface="Calibri"/>
              </a:rPr>
              <a:t>&gt;</a:t>
            </a:r>
            <a:br>
              <a:rPr lang="en-US" sz="2400" dirty="0">
                <a:latin typeface="Arial"/>
                <a:cs typeface="Calibri"/>
              </a:rPr>
            </a:br>
            <a:r>
              <a:rPr lang="en-US" sz="2400" dirty="0">
                <a:latin typeface="Arial"/>
                <a:cs typeface="Calibri"/>
              </a:rPr>
              <a:t>Copies the source file to the target.</a:t>
            </a:r>
          </a:p>
          <a:p>
            <a:br>
              <a:rPr lang="en-US" sz="2400" dirty="0">
                <a:latin typeface="Arial"/>
                <a:cs typeface="Calibri"/>
              </a:rPr>
            </a:br>
            <a:r>
              <a:rPr lang="en-US" sz="2400" dirty="0">
                <a:latin typeface="Arial"/>
                <a:cs typeface="Calibri"/>
              </a:rPr>
              <a:t>cp file1 file2 file3 ... </a:t>
            </a:r>
            <a:r>
              <a:rPr lang="en-US" sz="2400" dirty="0" err="1">
                <a:latin typeface="Arial"/>
                <a:cs typeface="Calibri"/>
              </a:rPr>
              <a:t>dir</a:t>
            </a:r>
            <a:br>
              <a:rPr lang="en-US" sz="2400" dirty="0">
                <a:latin typeface="Arial"/>
                <a:cs typeface="Calibri"/>
              </a:rPr>
            </a:br>
            <a:r>
              <a:rPr lang="en-US" sz="2400" dirty="0">
                <a:latin typeface="Arial"/>
                <a:cs typeface="Calibri"/>
              </a:rPr>
              <a:t>Copies the files to the target directory (last argument).</a:t>
            </a:r>
            <a:br>
              <a:rPr lang="en-US" sz="2400" dirty="0">
                <a:latin typeface="Arial"/>
                <a:cs typeface="Calibri"/>
              </a:rPr>
            </a:br>
            <a:endParaRPr lang="en-US" sz="2400" dirty="0">
              <a:latin typeface="Arial"/>
              <a:cs typeface="Calibri"/>
            </a:endParaRPr>
          </a:p>
          <a:p>
            <a:r>
              <a:rPr lang="en-US" sz="2400" dirty="0">
                <a:latin typeface="Arial"/>
                <a:cs typeface="Calibri"/>
              </a:rPr>
              <a:t>cp -</a:t>
            </a:r>
            <a:r>
              <a:rPr lang="en-US" sz="2400" dirty="0" err="1">
                <a:latin typeface="Arial"/>
                <a:cs typeface="Calibri"/>
              </a:rPr>
              <a:t>i</a:t>
            </a:r>
            <a:r>
              <a:rPr lang="en-US" sz="2400" dirty="0">
                <a:latin typeface="Arial"/>
                <a:cs typeface="Calibri"/>
              </a:rPr>
              <a:t> (interactive)</a:t>
            </a:r>
            <a:br>
              <a:rPr lang="en-US" sz="2400" dirty="0">
                <a:latin typeface="Arial"/>
                <a:cs typeface="Calibri"/>
              </a:rPr>
            </a:br>
            <a:r>
              <a:rPr lang="en-US" sz="2400" dirty="0">
                <a:latin typeface="Arial"/>
                <a:cs typeface="Calibri"/>
              </a:rPr>
              <a:t>Asks for user confirmation if the target file already exists</a:t>
            </a:r>
            <a:br>
              <a:rPr lang="en-US" sz="2400" dirty="0">
                <a:latin typeface="Arial"/>
                <a:cs typeface="Calibri"/>
              </a:rPr>
            </a:br>
            <a:endParaRPr lang="en-US" sz="2400" dirty="0">
              <a:latin typeface="Arial"/>
              <a:cs typeface="Calibri"/>
            </a:endParaRPr>
          </a:p>
          <a:p>
            <a:r>
              <a:rPr lang="en-US" sz="2400" dirty="0">
                <a:latin typeface="Arial"/>
                <a:cs typeface="Calibri"/>
              </a:rPr>
              <a:t>cp -r &lt;</a:t>
            </a:r>
            <a:r>
              <a:rPr lang="en-US" sz="2400" dirty="0" err="1">
                <a:latin typeface="Arial"/>
                <a:cs typeface="Calibri"/>
              </a:rPr>
              <a:t>source_dir</a:t>
            </a:r>
            <a:r>
              <a:rPr lang="en-US" sz="2400" dirty="0">
                <a:latin typeface="Arial"/>
                <a:cs typeface="Calibri"/>
              </a:rPr>
              <a:t>&gt; &lt;</a:t>
            </a:r>
            <a:r>
              <a:rPr lang="en-US" sz="2400" dirty="0" err="1">
                <a:latin typeface="Arial"/>
                <a:cs typeface="Calibri"/>
              </a:rPr>
              <a:t>target_dir</a:t>
            </a:r>
            <a:r>
              <a:rPr lang="en-US" sz="2400" dirty="0">
                <a:latin typeface="Arial"/>
                <a:cs typeface="Calibri"/>
              </a:rPr>
              <a:t>&gt; (recursive)</a:t>
            </a:r>
            <a:br>
              <a:rPr lang="en-US" sz="2400" dirty="0">
                <a:latin typeface="Arial"/>
                <a:cs typeface="Calibri"/>
              </a:rPr>
            </a:br>
            <a:r>
              <a:rPr lang="en-US" sz="2400" dirty="0">
                <a:latin typeface="Arial"/>
                <a:cs typeface="Calibri"/>
              </a:rPr>
              <a:t>Copies the whole directory.</a:t>
            </a:r>
            <a:endParaRPr lang="en-US" sz="2400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642E9-DCD1-4CA7-913C-E3B413B0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379" y="529284"/>
            <a:ext cx="10515240" cy="13251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cp command</a:t>
            </a:r>
          </a:p>
        </p:txBody>
      </p:sp>
    </p:spTree>
    <p:extLst>
      <p:ext uri="{BB962C8B-B14F-4D97-AF65-F5344CB8AC3E}">
        <p14:creationId xmlns:p14="http://schemas.microsoft.com/office/powerpoint/2010/main" val="1928525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B508444-F07F-4202-BFBA-BFC60ADB2FC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53511" y="2122853"/>
            <a:ext cx="10972440" cy="397728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mv &lt;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old_name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&gt; &lt;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new_name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&gt; (move)</a:t>
            </a:r>
            <a:b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Renames the given file or directory.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mv -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(interactive)</a:t>
            </a:r>
            <a:b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If the new file already exits, asks for user confirm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rm file1 file2 file3 ... (remove)</a:t>
            </a:r>
            <a:b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Removes the given files.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rm -</a:t>
            </a:r>
            <a:r>
              <a:rPr lang="en-US" sz="2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(interactive)</a:t>
            </a:r>
            <a:b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Always ask for user confirm.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rm -r dir1 dir2 dir3 (recursive)</a:t>
            </a:r>
            <a:b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Removes the given directories with all their contents.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89885-F30E-4005-9D0B-4597F60A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680" y="544005"/>
            <a:ext cx="10515240" cy="13251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mv and rm commands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0F4CAD-65FE-4821-A44D-57DDE7CCE849}"/>
              </a:ext>
            </a:extLst>
          </p:cNvPr>
          <p:cNvSpPr txBox="1"/>
          <p:nvPr/>
        </p:nvSpPr>
        <p:spPr>
          <a:xfrm>
            <a:off x="1002797" y="937725"/>
            <a:ext cx="11442700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Arial"/>
                <a:cs typeface="Calibri"/>
              </a:rPr>
              <a:t>Creating and removing directories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sz="2400" dirty="0" err="1">
                <a:latin typeface="Arial"/>
                <a:cs typeface="Calibri"/>
              </a:rPr>
              <a:t>mkdir</a:t>
            </a:r>
            <a:r>
              <a:rPr lang="en-US" sz="2400" dirty="0">
                <a:latin typeface="Arial"/>
                <a:cs typeface="Calibri"/>
              </a:rPr>
              <a:t> dir1 dir2 dir3 ... (make </a:t>
            </a:r>
            <a:r>
              <a:rPr lang="en-US" sz="2400" dirty="0" err="1">
                <a:latin typeface="Arial"/>
                <a:cs typeface="Calibri"/>
              </a:rPr>
              <a:t>dir</a:t>
            </a:r>
            <a:r>
              <a:rPr lang="en-US" sz="2400" dirty="0">
                <a:latin typeface="Arial"/>
                <a:cs typeface="Calibri"/>
              </a:rPr>
              <a:t>)</a:t>
            </a:r>
            <a:br>
              <a:rPr lang="en-US" sz="2400" dirty="0">
                <a:latin typeface="Arial"/>
                <a:cs typeface="Calibri"/>
              </a:rPr>
            </a:br>
            <a:r>
              <a:rPr lang="en-US" sz="2400" dirty="0">
                <a:latin typeface="Arial"/>
                <a:cs typeface="Calibri"/>
              </a:rPr>
              <a:t>Creates directories with the given names.</a:t>
            </a:r>
            <a:br>
              <a:rPr lang="en-US" sz="2400" dirty="0">
                <a:latin typeface="Arial"/>
                <a:cs typeface="Calibri"/>
              </a:rPr>
            </a:br>
            <a:endParaRPr lang="en-US" sz="2400" dirty="0">
              <a:latin typeface="Arial"/>
              <a:cs typeface="Calibri"/>
            </a:endParaRPr>
          </a:p>
          <a:p>
            <a:r>
              <a:rPr lang="en-US" sz="2400" dirty="0" err="1">
                <a:latin typeface="Arial"/>
                <a:cs typeface="Calibri"/>
              </a:rPr>
              <a:t>rmdir</a:t>
            </a:r>
            <a:r>
              <a:rPr lang="en-US" sz="2400" dirty="0">
                <a:latin typeface="Arial"/>
                <a:cs typeface="Calibri"/>
              </a:rPr>
              <a:t> dir1 dir2 dir3 ... (remove </a:t>
            </a:r>
            <a:r>
              <a:rPr lang="en-US" sz="2400" dirty="0" err="1">
                <a:latin typeface="Arial"/>
                <a:cs typeface="Calibri"/>
              </a:rPr>
              <a:t>dir</a:t>
            </a:r>
            <a:r>
              <a:rPr lang="en-US" sz="2400" dirty="0">
                <a:latin typeface="Arial"/>
                <a:cs typeface="Calibri"/>
              </a:rPr>
              <a:t>)</a:t>
            </a:r>
            <a:br>
              <a:rPr lang="en-US" sz="2400" dirty="0">
                <a:latin typeface="Arial"/>
                <a:cs typeface="Calibri"/>
              </a:rPr>
            </a:br>
            <a:r>
              <a:rPr lang="en-US" sz="2400" dirty="0">
                <a:latin typeface="Arial"/>
                <a:cs typeface="Calibri"/>
              </a:rPr>
              <a:t>Removes the given directories</a:t>
            </a:r>
            <a:br>
              <a:rPr lang="en-US" sz="2400" dirty="0">
                <a:latin typeface="Arial"/>
                <a:cs typeface="Calibri"/>
              </a:rPr>
            </a:br>
            <a:r>
              <a:rPr lang="en-US" sz="2400" dirty="0">
                <a:latin typeface="Arial"/>
                <a:cs typeface="Calibri"/>
              </a:rPr>
              <a:t>Safe: only works when directories and empty.</a:t>
            </a:r>
            <a:br>
              <a:rPr lang="en-US" sz="2400" dirty="0">
                <a:latin typeface="Arial"/>
                <a:cs typeface="Calibri"/>
              </a:rPr>
            </a:br>
            <a:r>
              <a:rPr lang="en-US" sz="2400" dirty="0">
                <a:latin typeface="Arial"/>
                <a:cs typeface="Calibri"/>
              </a:rPr>
              <a:t>Alternative: rm -r (doesn't need empty directories).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84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2"/>
          <p:cNvSpPr txBox="1"/>
          <p:nvPr/>
        </p:nvSpPr>
        <p:spPr>
          <a:xfrm>
            <a:off x="1000800" y="630720"/>
            <a:ext cx="10045800" cy="141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latin typeface="Arial"/>
              </a:rPr>
              <a:t>What </a:t>
            </a:r>
            <a:r>
              <a:rPr lang="en-US" sz="4400" spc="-1" dirty="0">
                <a:latin typeface="Arial"/>
              </a:rPr>
              <a:t>is Linux</a:t>
            </a:r>
            <a:r>
              <a:rPr lang="en-US" sz="4400" strike="noStrike" spc="-1" dirty="0">
                <a:latin typeface="Arial"/>
              </a:rPr>
              <a:t> Kernel?</a:t>
            </a:r>
            <a:endParaRPr lang="en-US" sz="4400" strike="noStrike" spc="-1" dirty="0">
              <a:latin typeface="Calibri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927682" y="1924512"/>
            <a:ext cx="6225717" cy="341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The Linux kernel is a free and open-source, monolithic, modular, multitasking, Unix-like operating system kernel.</a:t>
            </a:r>
            <a:endParaRPr lang="en-US" sz="2400" b="0" strike="noStrike" spc="-1" dirty="0">
              <a:latin typeface="Arial"/>
            </a:endParaRPr>
          </a:p>
          <a:p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2400" spc="-1" dirty="0">
                <a:solidFill>
                  <a:srgbClr val="000000"/>
                </a:solidFill>
                <a:latin typeface="Arial"/>
              </a:rPr>
              <a:t> 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It was conceived and created in 1991 by Linus Torvalds for his i386-based PC, and it was soon adopted as the kernel for the GNU operating system, which was created as a free replacement for UNIX.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31" name="Picture 1028"/>
          <p:cNvPicPr/>
          <p:nvPr/>
        </p:nvPicPr>
        <p:blipFill>
          <a:blip r:embed="rId3"/>
          <a:stretch/>
        </p:blipFill>
        <p:spPr>
          <a:xfrm>
            <a:off x="7898040" y="2300040"/>
            <a:ext cx="3096720" cy="3600000"/>
          </a:xfrm>
          <a:prstGeom prst="rect">
            <a:avLst/>
          </a:prstGeom>
          <a:ln w="0">
            <a:noFill/>
          </a:ln>
        </p:spPr>
      </p:pic>
      <p:sp>
        <p:nvSpPr>
          <p:cNvPr id="232" name="CustomShape 4"/>
          <p:cNvSpPr/>
          <p:nvPr/>
        </p:nvSpPr>
        <p:spPr>
          <a:xfrm>
            <a:off x="8063829" y="6017940"/>
            <a:ext cx="3999240" cy="260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100" b="0" u="sng" strike="noStrike" spc="-1" dirty="0">
                <a:solidFill>
                  <a:srgbClr val="4472C4"/>
                </a:solidFill>
                <a:uFillTx/>
                <a:latin typeface="Arial"/>
              </a:rPr>
              <a:t>https://en.wikipedia.org/wiki/Linux_kernel</a:t>
            </a:r>
            <a:endParaRPr lang="en-US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BC16B2-CF24-4FD4-A91E-E1B70A5AD5AD}"/>
              </a:ext>
            </a:extLst>
          </p:cNvPr>
          <p:cNvSpPr txBox="1"/>
          <p:nvPr/>
        </p:nvSpPr>
        <p:spPr>
          <a:xfrm>
            <a:off x="805758" y="861484"/>
            <a:ext cx="11262511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Arial"/>
                <a:cs typeface="Calibri"/>
              </a:rPr>
              <a:t>File access rights</a:t>
            </a:r>
          </a:p>
          <a:p>
            <a:endParaRPr lang="en-US" sz="1400" dirty="0"/>
          </a:p>
          <a:p>
            <a:r>
              <a:rPr lang="en-US" sz="2400" dirty="0">
                <a:latin typeface="Arial"/>
                <a:cs typeface="Calibri"/>
              </a:rPr>
              <a:t>Use ls -l to check file access rights</a:t>
            </a:r>
            <a:br>
              <a:rPr lang="en-US" dirty="0"/>
            </a:br>
            <a:endParaRPr lang="en-US" sz="2400" dirty="0">
              <a:latin typeface="Arial"/>
              <a:cs typeface="Calibri"/>
            </a:endParaRPr>
          </a:p>
          <a:p>
            <a:r>
              <a:rPr lang="en-US" sz="2400" b="1" dirty="0">
                <a:latin typeface="Arial"/>
                <a:cs typeface="Calibri"/>
              </a:rPr>
              <a:t>3 types of access rights:</a:t>
            </a:r>
            <a:endParaRPr lang="en-US" b="1" dirty="0"/>
          </a:p>
          <a:p>
            <a:pPr>
              <a:buChar char="•"/>
            </a:pPr>
            <a:r>
              <a:rPr lang="en-US" sz="2400" dirty="0">
                <a:latin typeface="Arial"/>
                <a:cs typeface="Calibri"/>
              </a:rPr>
              <a:t>Read access (r)</a:t>
            </a:r>
          </a:p>
          <a:p>
            <a:pPr>
              <a:buChar char="•"/>
            </a:pPr>
            <a:r>
              <a:rPr lang="en-US" sz="2400" dirty="0">
                <a:latin typeface="Arial"/>
                <a:cs typeface="Calibri"/>
              </a:rPr>
              <a:t>Write access (w)</a:t>
            </a:r>
          </a:p>
          <a:p>
            <a:pPr>
              <a:buChar char="•"/>
            </a:pPr>
            <a:r>
              <a:rPr lang="en-US" sz="2400" dirty="0">
                <a:latin typeface="Arial"/>
                <a:cs typeface="Calibri"/>
              </a:rPr>
              <a:t>Execute rights (x)</a:t>
            </a:r>
          </a:p>
          <a:p>
            <a:br>
              <a:rPr lang="en-US" dirty="0"/>
            </a:br>
            <a:r>
              <a:rPr lang="en-US" sz="2400" b="1" dirty="0">
                <a:latin typeface="Arial"/>
                <a:cs typeface="Calibri"/>
              </a:rPr>
              <a:t>3 types of access levels</a:t>
            </a:r>
            <a:endParaRPr lang="en-US" dirty="0">
              <a:latin typeface="Arial"/>
              <a:cs typeface="Calibri"/>
            </a:endParaRPr>
          </a:p>
          <a:p>
            <a:endParaRPr lang="en-US" sz="2400" dirty="0">
              <a:latin typeface="Arial"/>
              <a:cs typeface="Calibri"/>
            </a:endParaRPr>
          </a:p>
          <a:p>
            <a:r>
              <a:rPr lang="en-US" sz="2400" dirty="0">
                <a:latin typeface="Arial"/>
                <a:cs typeface="Calibri"/>
              </a:rPr>
              <a:t>User (u): for the owner of the file</a:t>
            </a:r>
            <a:br>
              <a:rPr lang="en-US" sz="2400" dirty="0">
                <a:latin typeface="Arial"/>
                <a:cs typeface="Calibri"/>
              </a:rPr>
            </a:br>
            <a:r>
              <a:rPr lang="en-US" sz="2400" dirty="0">
                <a:latin typeface="Arial"/>
                <a:cs typeface="Calibri"/>
              </a:rPr>
              <a:t>Group (g): each file also has a “group” attribute, corresponding to a given list of users</a:t>
            </a:r>
            <a:br>
              <a:rPr lang="en-US" sz="2400" dirty="0">
                <a:latin typeface="Arial"/>
                <a:cs typeface="Calibri"/>
              </a:rPr>
            </a:br>
            <a:r>
              <a:rPr lang="en-US" sz="2400" dirty="0">
                <a:latin typeface="Arial"/>
                <a:cs typeface="Calibri"/>
              </a:rPr>
              <a:t>Others (o): for all other users</a:t>
            </a:r>
            <a:br>
              <a:rPr lang="en-US" sz="2400" dirty="0">
                <a:latin typeface="Arial"/>
                <a:cs typeface="Calibri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83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5EEA2-875D-4634-97EC-29D0C3C4D1A2}"/>
              </a:ext>
            </a:extLst>
          </p:cNvPr>
          <p:cNvSpPr txBox="1"/>
          <p:nvPr/>
        </p:nvSpPr>
        <p:spPr>
          <a:xfrm>
            <a:off x="696362" y="823614"/>
            <a:ext cx="11146366" cy="584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Arial"/>
                <a:cs typeface="Calibri"/>
              </a:rPr>
              <a:t>Access right examples</a:t>
            </a:r>
          </a:p>
          <a:p>
            <a:br>
              <a:rPr lang="en-US" dirty="0"/>
            </a:br>
            <a:r>
              <a:rPr lang="en-US" sz="2400" dirty="0">
                <a:latin typeface="Arial"/>
                <a:cs typeface="Calibri"/>
              </a:rPr>
              <a:t>-</a:t>
            </a:r>
            <a:r>
              <a:rPr lang="en-US" sz="2400" dirty="0" err="1">
                <a:latin typeface="Arial"/>
                <a:cs typeface="Calibri"/>
              </a:rPr>
              <a:t>rw</a:t>
            </a:r>
            <a:r>
              <a:rPr lang="en-US" sz="2400" dirty="0">
                <a:latin typeface="Arial"/>
                <a:cs typeface="Calibri"/>
              </a:rPr>
              <a:t>-r--r--</a:t>
            </a:r>
            <a:br>
              <a:rPr lang="en-US" sz="2400" dirty="0">
                <a:latin typeface="Arial"/>
                <a:cs typeface="Calibri"/>
              </a:rPr>
            </a:br>
            <a:r>
              <a:rPr lang="en-US" sz="2400" dirty="0">
                <a:latin typeface="Arial"/>
                <a:cs typeface="Calibri"/>
              </a:rPr>
              <a:t>Readable and writable for file owner, only readable for others</a:t>
            </a:r>
            <a:br>
              <a:rPr lang="en-US" sz="2400" dirty="0">
                <a:latin typeface="Arial"/>
                <a:cs typeface="Calibri"/>
              </a:rPr>
            </a:br>
            <a:endParaRPr lang="en-US" sz="2400" dirty="0">
              <a:latin typeface="Arial"/>
              <a:cs typeface="Calibri"/>
            </a:endParaRPr>
          </a:p>
          <a:p>
            <a:r>
              <a:rPr lang="en-US" sz="2400" dirty="0">
                <a:latin typeface="Arial"/>
                <a:cs typeface="Calibri"/>
              </a:rPr>
              <a:t>-</a:t>
            </a:r>
            <a:r>
              <a:rPr lang="en-US" sz="2400" dirty="0" err="1">
                <a:latin typeface="Arial"/>
                <a:cs typeface="Calibri"/>
              </a:rPr>
              <a:t>rw</a:t>
            </a:r>
            <a:r>
              <a:rPr lang="en-US" sz="2400" dirty="0">
                <a:latin typeface="Arial"/>
                <a:cs typeface="Calibri"/>
              </a:rPr>
              <a:t>-r-----</a:t>
            </a:r>
            <a:br>
              <a:rPr lang="en-US" sz="2400" dirty="0">
                <a:latin typeface="Arial"/>
                <a:cs typeface="Calibri"/>
              </a:rPr>
            </a:br>
            <a:r>
              <a:rPr lang="en-US" sz="2400" dirty="0">
                <a:latin typeface="Arial"/>
                <a:cs typeface="Calibri"/>
              </a:rPr>
              <a:t>Readable and writable for file owner, only readable for users belonging to the file group.</a:t>
            </a:r>
            <a:br>
              <a:rPr lang="en-US" sz="2400" dirty="0">
                <a:latin typeface="Arial"/>
                <a:cs typeface="Calibri"/>
              </a:rPr>
            </a:br>
            <a:endParaRPr lang="en-US" sz="2400" dirty="0">
              <a:latin typeface="Arial"/>
              <a:cs typeface="Calibri"/>
            </a:endParaRPr>
          </a:p>
          <a:p>
            <a:r>
              <a:rPr lang="en-US" sz="2400" dirty="0" err="1">
                <a:latin typeface="Arial"/>
                <a:cs typeface="Calibri"/>
              </a:rPr>
              <a:t>drwx</a:t>
            </a:r>
            <a:r>
              <a:rPr lang="en-US" sz="2400" dirty="0">
                <a:latin typeface="Arial"/>
                <a:cs typeface="Calibri"/>
              </a:rPr>
              <a:t>------</a:t>
            </a:r>
            <a:br>
              <a:rPr lang="en-US" sz="2400" dirty="0">
                <a:latin typeface="Arial"/>
                <a:cs typeface="Calibri"/>
              </a:rPr>
            </a:br>
            <a:r>
              <a:rPr lang="en-US" sz="2400" dirty="0">
                <a:latin typeface="Arial"/>
                <a:cs typeface="Calibri"/>
              </a:rPr>
              <a:t>Directory only accessible by its owner</a:t>
            </a:r>
            <a:br>
              <a:rPr lang="en-US" sz="2400" dirty="0">
                <a:latin typeface="Arial"/>
                <a:cs typeface="Calibri"/>
              </a:rPr>
            </a:br>
            <a:endParaRPr lang="en-US" sz="2400" dirty="0">
              <a:latin typeface="Arial"/>
              <a:cs typeface="Calibri"/>
            </a:endParaRPr>
          </a:p>
          <a:p>
            <a:r>
              <a:rPr lang="en-US" sz="2400" dirty="0">
                <a:latin typeface="Arial"/>
                <a:cs typeface="Calibri"/>
              </a:rPr>
              <a:t>-------r-x</a:t>
            </a:r>
            <a:br>
              <a:rPr lang="en-US" sz="2400" dirty="0">
                <a:latin typeface="Arial"/>
                <a:cs typeface="Calibri"/>
              </a:rPr>
            </a:br>
            <a:r>
              <a:rPr lang="en-US" sz="2400" dirty="0">
                <a:latin typeface="Arial"/>
                <a:cs typeface="Calibri"/>
              </a:rPr>
              <a:t>File executable by others but neither by your friends nor by yourself. Nice protections for a trap...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4780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27CE11-48EC-407C-8F22-5A6D8A34D608}"/>
              </a:ext>
            </a:extLst>
          </p:cNvPr>
          <p:cNvSpPr txBox="1"/>
          <p:nvPr/>
        </p:nvSpPr>
        <p:spPr>
          <a:xfrm>
            <a:off x="1067554" y="899982"/>
            <a:ext cx="8103606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chmod</a:t>
            </a:r>
            <a:r>
              <a:rPr lang="en-US" sz="4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changing permissions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7E28-FD7F-40A0-8D22-8B84EEAAC21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08244" y="1961811"/>
            <a:ext cx="10972440" cy="3977280"/>
          </a:xfrm>
        </p:spPr>
        <p:txBody>
          <a:bodyPr/>
          <a:lstStyle/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chmod</a:t>
            </a:r>
            <a:r>
              <a:rPr lang="en-US" sz="2400" dirty="0">
                <a:ea typeface="+mn-lt"/>
                <a:cs typeface="+mn-lt"/>
              </a:rPr>
              <a:t> &lt;permissions&gt; &lt;files&gt;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2 formats for permissions: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Octal format (</a:t>
            </a:r>
            <a:r>
              <a:rPr lang="en-US" sz="2400" dirty="0" err="1">
                <a:ea typeface="+mn-lt"/>
                <a:cs typeface="+mn-lt"/>
              </a:rPr>
              <a:t>abc</a:t>
            </a:r>
            <a:r>
              <a:rPr lang="en-US" sz="2400" dirty="0">
                <a:ea typeface="+mn-lt"/>
                <a:cs typeface="+mn-lt"/>
              </a:rPr>
              <a:t>):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 err="1">
                <a:ea typeface="+mn-lt"/>
                <a:cs typeface="+mn-lt"/>
              </a:rPr>
              <a:t>a,b,c</a:t>
            </a:r>
            <a:r>
              <a:rPr lang="en-US" sz="2400" dirty="0">
                <a:ea typeface="+mn-lt"/>
                <a:cs typeface="+mn-lt"/>
              </a:rPr>
              <a:t> = r*4+w*2+x*1 (r, w, x: </a:t>
            </a:r>
            <a:r>
              <a:rPr lang="en-US" sz="2400" dirty="0" err="1">
                <a:ea typeface="+mn-lt"/>
                <a:cs typeface="+mn-lt"/>
              </a:rPr>
              <a:t>booleans</a:t>
            </a:r>
            <a:r>
              <a:rPr lang="en-US" sz="2400" dirty="0">
                <a:ea typeface="+mn-lt"/>
                <a:cs typeface="+mn-lt"/>
              </a:rPr>
              <a:t>) 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Example: </a:t>
            </a:r>
            <a:r>
              <a:rPr lang="en-US" sz="2400" dirty="0" err="1">
                <a:ea typeface="+mn-lt"/>
                <a:cs typeface="+mn-lt"/>
              </a:rPr>
              <a:t>chmod</a:t>
            </a:r>
            <a:r>
              <a:rPr lang="en-US" sz="2400" dirty="0">
                <a:ea typeface="+mn-lt"/>
                <a:cs typeface="+mn-lt"/>
              </a:rPr>
              <a:t> 644 &lt;file&gt;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(</a:t>
            </a:r>
            <a:r>
              <a:rPr lang="en-US" sz="2400" dirty="0" err="1">
                <a:ea typeface="+mn-lt"/>
                <a:cs typeface="+mn-lt"/>
              </a:rPr>
              <a:t>rw</a:t>
            </a:r>
            <a:r>
              <a:rPr lang="en-US" sz="2400" dirty="0">
                <a:ea typeface="+mn-lt"/>
                <a:cs typeface="+mn-lt"/>
              </a:rPr>
              <a:t> for u, r for g and o)</a:t>
            </a: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>
                <a:ea typeface="+mn-lt"/>
                <a:cs typeface="+mn-lt"/>
              </a:rPr>
              <a:t>symbolic format. Easy to understand by examples: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 err="1">
                <a:ea typeface="+mn-lt"/>
                <a:cs typeface="+mn-lt"/>
              </a:rPr>
              <a:t>chmod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go+r</a:t>
            </a:r>
            <a:r>
              <a:rPr lang="en-US" sz="2400" dirty="0">
                <a:ea typeface="+mn-lt"/>
                <a:cs typeface="+mn-lt"/>
              </a:rPr>
              <a:t>: add read permissions to group and others.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 err="1">
                <a:ea typeface="+mn-lt"/>
                <a:cs typeface="+mn-lt"/>
              </a:rPr>
              <a:t>chmod</a:t>
            </a:r>
            <a:r>
              <a:rPr lang="en-US" sz="2400" dirty="0">
                <a:ea typeface="+mn-lt"/>
                <a:cs typeface="+mn-lt"/>
              </a:rPr>
              <a:t> u-w: remove write permissions from user.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 err="1">
                <a:ea typeface="+mn-lt"/>
                <a:cs typeface="+mn-lt"/>
              </a:rPr>
              <a:t>chmod</a:t>
            </a:r>
            <a:r>
              <a:rPr lang="en-US" sz="2400" dirty="0">
                <a:ea typeface="+mn-lt"/>
                <a:cs typeface="+mn-lt"/>
              </a:rPr>
              <a:t> a-x: (a: all) remove execute permission from all.</a:t>
            </a: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8920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27CE11-48EC-407C-8F22-5A6D8A34D608}"/>
              </a:ext>
            </a:extLst>
          </p:cNvPr>
          <p:cNvSpPr txBox="1"/>
          <p:nvPr/>
        </p:nvSpPr>
        <p:spPr>
          <a:xfrm>
            <a:off x="1260056" y="831185"/>
            <a:ext cx="626745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SSH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7E28-FD7F-40A0-8D22-8B84EEAAC21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707558"/>
            <a:ext cx="6918026" cy="3632223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100" i="1" dirty="0" err="1">
                <a:latin typeface="Arial"/>
                <a:ea typeface="+mj-lt"/>
                <a:cs typeface="+mj-lt"/>
              </a:rPr>
              <a:t>ssh</a:t>
            </a:r>
            <a:r>
              <a:rPr lang="en-US" sz="2100" dirty="0">
                <a:latin typeface="Arial"/>
                <a:ea typeface="+mj-lt"/>
                <a:cs typeface="+mj-lt"/>
              </a:rPr>
              <a:t> stands for </a:t>
            </a:r>
            <a:r>
              <a:rPr lang="en-US" sz="2100" b="1" dirty="0">
                <a:latin typeface="Arial"/>
                <a:ea typeface="+mj-lt"/>
                <a:cs typeface="+mj-lt"/>
              </a:rPr>
              <a:t>“Secure Shell”</a:t>
            </a:r>
            <a:r>
              <a:rPr lang="en-US" sz="2100" dirty="0">
                <a:latin typeface="Arial"/>
                <a:ea typeface="+mj-lt"/>
                <a:cs typeface="+mj-lt"/>
              </a:rPr>
              <a:t>. It is a protocol used to securely connect to a remote server/system. </a:t>
            </a:r>
            <a:endParaRPr lang="en-US" dirty="0"/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100" dirty="0" err="1">
                <a:latin typeface="Arial"/>
                <a:ea typeface="+mj-lt"/>
                <a:cs typeface="+mj-lt"/>
              </a:rPr>
              <a:t>ssh</a:t>
            </a:r>
            <a:r>
              <a:rPr lang="en-US" sz="2100" dirty="0">
                <a:latin typeface="Arial"/>
                <a:ea typeface="+mj-lt"/>
                <a:cs typeface="+mj-lt"/>
              </a:rPr>
              <a:t> is secure in the sense that it transfers the data in encrypted form between the host and the client. </a:t>
            </a:r>
            <a:endParaRPr lang="en-US" dirty="0"/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</a:pPr>
            <a:r>
              <a:rPr lang="en-US" sz="2100" dirty="0">
                <a:latin typeface="Arial"/>
                <a:ea typeface="+mj-lt"/>
                <a:cs typeface="+mj-lt"/>
              </a:rPr>
              <a:t>It transfers inputs from the client to the host and relays back the output. </a:t>
            </a:r>
            <a:r>
              <a:rPr lang="en-US" sz="2100" dirty="0" err="1">
                <a:latin typeface="Arial"/>
                <a:ea typeface="+mj-lt"/>
                <a:cs typeface="+mj-lt"/>
              </a:rPr>
              <a:t>ssh</a:t>
            </a:r>
            <a:r>
              <a:rPr lang="en-US" sz="2100" dirty="0">
                <a:latin typeface="Arial"/>
                <a:ea typeface="+mj-lt"/>
                <a:cs typeface="+mj-lt"/>
              </a:rPr>
              <a:t> runs at TCP/IP port 22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7DBB5A15-0C42-43D0-BC85-1C97F1BA6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550" y="2642348"/>
            <a:ext cx="3965276" cy="2320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40939F-5261-40D1-AC98-C0A4C9F52078}"/>
              </a:ext>
            </a:extLst>
          </p:cNvPr>
          <p:cNvSpPr txBox="1"/>
          <p:nvPr/>
        </p:nvSpPr>
        <p:spPr>
          <a:xfrm>
            <a:off x="1604513" y="5241985"/>
            <a:ext cx="10090030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b="1" i="1" dirty="0" err="1">
                <a:solidFill>
                  <a:srgbClr val="C00000"/>
                </a:solidFill>
                <a:cs typeface="Arial"/>
              </a:rPr>
              <a:t>ssh</a:t>
            </a:r>
            <a:r>
              <a:rPr lang="en-US" b="1" i="1" dirty="0">
                <a:solidFill>
                  <a:srgbClr val="C00000"/>
                </a:solidFill>
                <a:cs typeface="Arial"/>
              </a:rPr>
              <a:t> </a:t>
            </a:r>
            <a:r>
              <a:rPr lang="en-US" b="1" i="1" dirty="0" err="1">
                <a:solidFill>
                  <a:srgbClr val="C00000"/>
                </a:solidFill>
                <a:cs typeface="Arial"/>
              </a:rPr>
              <a:t>user_name@host</a:t>
            </a:r>
            <a:r>
              <a:rPr lang="en-US" b="1" i="1" dirty="0">
                <a:solidFill>
                  <a:srgbClr val="C00000"/>
                </a:solidFill>
                <a:cs typeface="Arial"/>
              </a:rPr>
              <a:t>(IP/</a:t>
            </a:r>
            <a:r>
              <a:rPr lang="en-US" b="1" i="1" dirty="0" err="1">
                <a:solidFill>
                  <a:srgbClr val="C00000"/>
                </a:solidFill>
                <a:cs typeface="Arial"/>
              </a:rPr>
              <a:t>Domain_name</a:t>
            </a:r>
            <a:r>
              <a:rPr lang="en-US" b="1" i="1" dirty="0">
                <a:solidFill>
                  <a:srgbClr val="C00000"/>
                </a:solidFill>
                <a:cs typeface="Arial"/>
              </a:rPr>
              <a:t>)               Example: </a:t>
            </a:r>
            <a:r>
              <a:rPr lang="en-US" b="1" i="1" dirty="0" err="1">
                <a:solidFill>
                  <a:srgbClr val="C00000"/>
                </a:solidFill>
                <a:cs typeface="Arial"/>
              </a:rPr>
              <a:t>ssh</a:t>
            </a:r>
            <a:r>
              <a:rPr lang="en-US" b="1" i="1" dirty="0">
                <a:solidFill>
                  <a:srgbClr val="C00000"/>
                </a:solidFill>
                <a:cs typeface="Arial"/>
              </a:rPr>
              <a:t> root@192.168.1.1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12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27CE11-48EC-407C-8F22-5A6D8A34D608}"/>
              </a:ext>
            </a:extLst>
          </p:cNvPr>
          <p:cNvSpPr txBox="1"/>
          <p:nvPr/>
        </p:nvSpPr>
        <p:spPr>
          <a:xfrm>
            <a:off x="1316268" y="807368"/>
            <a:ext cx="626745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SCP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7E28-FD7F-40A0-8D22-8B84EEAAC21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80672" y="1620699"/>
            <a:ext cx="10972440" cy="2237620"/>
          </a:xfrm>
        </p:spPr>
        <p:txBody>
          <a:bodyPr/>
          <a:lstStyle/>
          <a:p>
            <a:pPr marL="342900" indent="-342900" algn="just">
              <a:buFont typeface="Wingdings"/>
              <a:buChar char="§"/>
            </a:pPr>
            <a:r>
              <a:rPr lang="en-US" sz="24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The </a:t>
            </a:r>
            <a:r>
              <a:rPr lang="en-US" sz="2400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scp</a:t>
            </a:r>
            <a:r>
              <a:rPr lang="en-US" sz="24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command allows you to copy files over </a:t>
            </a:r>
            <a:r>
              <a:rPr lang="en-US" sz="2400" dirty="0" err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ssh</a:t>
            </a:r>
            <a:r>
              <a:rPr lang="en-US" sz="24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connections. </a:t>
            </a:r>
          </a:p>
          <a:p>
            <a:pPr marL="342900" indent="-342900" algn="just">
              <a:buFont typeface="Wingdings"/>
              <a:buChar char="§"/>
            </a:pPr>
            <a:r>
              <a:rPr lang="en-US" sz="24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This is pretty useful if you want to transport files between computers</a:t>
            </a:r>
          </a:p>
          <a:p>
            <a:pPr marL="342900" indent="-342900" algn="just">
              <a:buFont typeface="Wingdings"/>
              <a:buChar char="§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Syntax</a:t>
            </a:r>
          </a:p>
          <a:p>
            <a:pPr algn="just"/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       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scp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examplefile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yourusername@yourserver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:/home/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yourusername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/ </a:t>
            </a:r>
          </a:p>
          <a:p>
            <a:pPr marL="342900" indent="-342900" algn="just">
              <a:buFont typeface="Wingdings"/>
              <a:buChar char="§"/>
            </a:pP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algn="just"/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</a:t>
            </a:r>
            <a:r>
              <a:rPr lang="en-US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scp</a:t>
            </a:r>
            <a:r>
              <a:rPr lang="en-US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file1.pdf  root@192.168.1.1:/root/Desktop</a:t>
            </a:r>
          </a:p>
        </p:txBody>
      </p:sp>
      <p:pic>
        <p:nvPicPr>
          <p:cNvPr id="2" name="Picture 5" descr="Text&#10;&#10;Description automatically generated">
            <a:extLst>
              <a:ext uri="{FF2B5EF4-FFF2-40B4-BE49-F238E27FC236}">
                <a16:creationId xmlns:a16="http://schemas.microsoft.com/office/drawing/2014/main" id="{FE8EAB19-5DB5-47B0-8839-F6174D9F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136" y="4086875"/>
            <a:ext cx="8299551" cy="24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62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1171094" y="858060"/>
            <a:ext cx="9143640" cy="822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latin typeface="Arial"/>
              </a:rPr>
              <a:t>References</a:t>
            </a:r>
            <a:endParaRPr lang="en-US" sz="4400" strike="noStrike" spc="-1" dirty="0">
              <a:latin typeface="Calibri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597106" y="1680660"/>
            <a:ext cx="10423800" cy="40104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499"/>
              </a:spcBef>
            </a:pPr>
            <a:endParaRPr lang="en-US" sz="2400" b="0" strike="noStrike" spc="-1" dirty="0">
              <a:latin typeface="Arial"/>
            </a:endParaRPr>
          </a:p>
          <a:p>
            <a:pPr marL="914760" lvl="1" indent="-457200">
              <a:lnSpc>
                <a:spcPct val="107000"/>
              </a:lnSpc>
              <a:spcBef>
                <a:spcPts val="499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b="0" u="sng" strike="noStrike" spc="-1" dirty="0">
                <a:uFillTx/>
                <a:latin typeface="Arial"/>
                <a:ea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https://en.wikipedia.org/wiki/Linux_kernel</a:t>
            </a:r>
            <a:endParaRPr lang="en-US" sz="2400" u="sng" spc="-1" dirty="0">
              <a:uFillTx/>
              <a:latin typeface="Arial"/>
            </a:endParaRPr>
          </a:p>
          <a:p>
            <a:pPr marL="914760" lvl="1" indent="-457200">
              <a:lnSpc>
                <a:spcPct val="107000"/>
              </a:lnSpc>
              <a:spcBef>
                <a:spcPts val="499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400" b="0" strike="noStrike" spc="-1" dirty="0">
                <a:latin typeface="Arial"/>
                <a:ea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https://www.tutorialspoint.com/operating_system/os_linux.html</a:t>
            </a:r>
            <a:endParaRPr lang="en-US" sz="2400" spc="-1" dirty="0">
              <a:latin typeface="Arial"/>
            </a:endParaRPr>
          </a:p>
          <a:p>
            <a:pPr marL="914760" lvl="1" indent="-457200">
              <a:lnSpc>
                <a:spcPct val="107000"/>
              </a:lnSpc>
              <a:spcBef>
                <a:spcPts val="499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b="0" strike="noStrike" spc="-1" dirty="0">
                <a:latin typeface="Arial"/>
                <a:ea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https://buildmedia.readthedocs.org/media/pdf/lym/latest/lym.pdf</a:t>
            </a:r>
            <a:endParaRPr lang="en-US" sz="2400" spc="-1" dirty="0">
              <a:latin typeface="Arial"/>
            </a:endParaRPr>
          </a:p>
          <a:p>
            <a:pPr marL="914760" lvl="1" indent="-457200">
              <a:lnSpc>
                <a:spcPct val="107000"/>
              </a:lnSpc>
              <a:spcBef>
                <a:spcPts val="499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b="0" u="sng" strike="noStrike" spc="-1" dirty="0">
                <a:uFillTx/>
                <a:latin typeface="Arial"/>
                <a:ea typeface="Calibri"/>
                <a:hlinkClick r:id="rId5"/>
              </a:rPr>
              <a:t>https://phoenixnap.com/kb/linux-commands-cheat-sheet</a:t>
            </a:r>
            <a:endParaRPr lang="en-US" sz="2400" u="sng" spc="-1" dirty="0">
              <a:uFillTx/>
              <a:latin typeface="Arial"/>
            </a:endParaRPr>
          </a:p>
          <a:p>
            <a:pPr marL="914760" lvl="1" indent="-457200">
              <a:lnSpc>
                <a:spcPct val="107000"/>
              </a:lnSpc>
              <a:spcBef>
                <a:spcPts val="499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b="0" strike="noStrike" spc="-1" dirty="0">
                <a:latin typeface="Arial"/>
                <a:ea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https://www.guru99.com/file-permissions.html</a:t>
            </a:r>
            <a:endParaRPr lang="en-US" sz="2400" spc="-1" dirty="0">
              <a:latin typeface="Arial"/>
            </a:endParaRPr>
          </a:p>
          <a:p>
            <a:pPr marL="914760" lvl="1" indent="-457200">
              <a:lnSpc>
                <a:spcPct val="107000"/>
              </a:lnSpc>
              <a:spcBef>
                <a:spcPts val="499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b="0" strike="noStrike" spc="-1" dirty="0">
                <a:latin typeface="Arial"/>
                <a:ea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https://www.hostinger.in/tutorials/linux-commands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7000"/>
              </a:lnSpc>
              <a:spcBef>
                <a:spcPts val="49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1463040" y="2766240"/>
            <a:ext cx="9298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strike="noStrike" spc="-1" dirty="0">
                <a:latin typeface="Arial"/>
              </a:rPr>
              <a:t>THANK YOU</a:t>
            </a:r>
            <a:endParaRPr lang="en-US" sz="4400" strike="noStrike" spc="-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523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058236" y="801535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r>
              <a:rPr lang="en-US" sz="4400" spc="-1" dirty="0">
                <a:latin typeface="Arial"/>
              </a:rPr>
              <a:t>What is</a:t>
            </a:r>
            <a:r>
              <a:rPr lang="en-US" sz="4400" strike="noStrike" spc="-1" dirty="0">
                <a:latin typeface="Arial"/>
              </a:rPr>
              <a:t> a Kernel?</a:t>
            </a:r>
            <a:endParaRPr lang="en-US" sz="4400" strike="noStrike" spc="-1" dirty="0">
              <a:latin typeface="Calibri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30340" y="2382464"/>
            <a:ext cx="7130807" cy="3139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1440" tIns="45720" rIns="91440" bIns="45720" anchor="t">
            <a:spAutoFit/>
          </a:bodyPr>
          <a:lstStyle/>
          <a:p>
            <a:pPr marL="635">
              <a:lnSpc>
                <a:spcPct val="100000"/>
              </a:lnSpc>
              <a:buClr>
                <a:srgbClr val="000000"/>
              </a:buClr>
            </a:pPr>
            <a:r>
              <a:rPr lang="en-IN" sz="2200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Kernel runs each processes and provides system services to processes, provides protected access to hardware to processes.</a:t>
            </a:r>
            <a:endParaRPr lang="en-IN" sz="2200" b="0" strike="noStrike" spc="-1" dirty="0">
              <a:latin typeface="Arial"/>
            </a:endParaRPr>
          </a:p>
          <a:p>
            <a:pPr marL="635">
              <a:buClr>
                <a:srgbClr val="000000"/>
              </a:buClr>
            </a:pPr>
            <a:endParaRPr lang="en-IN" sz="2200" spc="-1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marL="635">
              <a:buFont typeface="Arial"/>
            </a:pPr>
            <a:r>
              <a:rPr lang="en-IN" sz="2200" spc="-1" dirty="0">
                <a:ea typeface="+mn-lt"/>
                <a:cs typeface="+mn-lt"/>
              </a:rPr>
              <a:t>The kernel has following jobs:</a:t>
            </a:r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sz="2200" b="1" spc="-1" dirty="0">
                <a:ea typeface="+mn-lt"/>
                <a:cs typeface="+mn-lt"/>
              </a:rPr>
              <a:t>Memory management</a:t>
            </a:r>
          </a:p>
          <a:p>
            <a:pPr>
              <a:buClr>
                <a:srgbClr val="000000"/>
              </a:buClr>
              <a:buFont typeface="Arial"/>
              <a:buChar char="•"/>
            </a:pPr>
            <a:r>
              <a:rPr lang="en-US" sz="2200" b="1" spc="-1" dirty="0">
                <a:ea typeface="+mn-lt"/>
                <a:cs typeface="+mn-lt"/>
              </a:rPr>
              <a:t>Process management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b="1" spc="-1" dirty="0">
                <a:ea typeface="+mn-lt"/>
                <a:cs typeface="+mn-lt"/>
              </a:rPr>
              <a:t>Device drivers</a:t>
            </a:r>
            <a:endParaRPr lang="en-US" sz="2200" dirty="0"/>
          </a:p>
          <a:p>
            <a:pPr>
              <a:buFont typeface="Arial"/>
              <a:buChar char="•"/>
            </a:pPr>
            <a:r>
              <a:rPr lang="en-US" sz="2200" b="1" spc="-1" dirty="0">
                <a:ea typeface="+mn-lt"/>
                <a:cs typeface="+mn-lt"/>
              </a:rPr>
              <a:t>System calls and security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901FD9E4-2C97-4C0E-B470-C16315E78C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7594" y="2382464"/>
            <a:ext cx="4288366" cy="33965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5BE0D-ADEB-4039-9CB3-02C2D971244F}"/>
              </a:ext>
            </a:extLst>
          </p:cNvPr>
          <p:cNvSpPr txBox="1"/>
          <p:nvPr/>
        </p:nvSpPr>
        <p:spPr>
          <a:xfrm>
            <a:off x="6978650" y="5877983"/>
            <a:ext cx="5209116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dirty="0">
                <a:ea typeface="+mn-lt"/>
                <a:cs typeface="+mn-lt"/>
                <a:hlinkClick r:id="rId4"/>
              </a:rPr>
              <a:t>https://blog.digilentinc.com/wp-content/uploads/2015/05/1280px-Kernel_Layout.svg_.png</a:t>
            </a:r>
            <a:r>
              <a:rPr lang="en-US" sz="1050" dirty="0">
                <a:ea typeface="+mn-lt"/>
                <a:cs typeface="+mn-lt"/>
              </a:rPr>
              <a:t> 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1223962" y="794738"/>
            <a:ext cx="11360520" cy="76320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r>
              <a:rPr lang="en-US" sz="4400" spc="-1" dirty="0">
                <a:latin typeface="Arial"/>
              </a:rPr>
              <a:t>Linux Architecture</a:t>
            </a:r>
            <a:endParaRPr lang="en-US" sz="4400" strike="noStrike" spc="-1" dirty="0">
              <a:latin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7FB7677-CFE2-4821-AF07-E2AC8D79C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63" y="1402556"/>
            <a:ext cx="4279106" cy="427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0049E-1F45-4A77-AF17-0BF6ED9D684A}"/>
              </a:ext>
            </a:extLst>
          </p:cNvPr>
          <p:cNvSpPr txBox="1"/>
          <p:nvPr/>
        </p:nvSpPr>
        <p:spPr>
          <a:xfrm>
            <a:off x="7537481" y="5793109"/>
            <a:ext cx="473154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ea typeface="+mn-lt"/>
                <a:cs typeface="+mn-lt"/>
                <a:hlinkClick r:id="rId4"/>
              </a:rPr>
              <a:t>https://media.geeksforgeeks.org/wp-content/uploads/20200105215737/Untitled-Diagram-215-1.jpg</a:t>
            </a:r>
            <a:r>
              <a:rPr lang="en-US" sz="1100" dirty="0">
                <a:ea typeface="+mn-lt"/>
                <a:cs typeface="+mn-lt"/>
              </a:rPr>
              <a:t> 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90ABD-8451-4573-A2F5-050D12EA045C}"/>
              </a:ext>
            </a:extLst>
          </p:cNvPr>
          <p:cNvSpPr txBox="1"/>
          <p:nvPr/>
        </p:nvSpPr>
        <p:spPr>
          <a:xfrm>
            <a:off x="1223962" y="2438399"/>
            <a:ext cx="4564855" cy="22398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Hardware Layer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Utilities</a:t>
            </a:r>
          </a:p>
        </p:txBody>
      </p:sp>
    </p:spTree>
    <p:extLst>
      <p:ext uri="{BB962C8B-B14F-4D97-AF65-F5344CB8AC3E}">
        <p14:creationId xmlns:p14="http://schemas.microsoft.com/office/powerpoint/2010/main" val="262097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149605" y="796320"/>
            <a:ext cx="9686520" cy="914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latin typeface="Arial"/>
              </a:rPr>
              <a:t>History of Linux</a:t>
            </a:r>
            <a:endParaRPr lang="en-US" sz="4400" strike="noStrike" spc="-1" dirty="0"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9F83BC-331E-8854-1BE7-3410365DB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32" y="1594725"/>
            <a:ext cx="8856238" cy="4711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8973A-8CFF-FFDF-A823-3FF739E7366D}"/>
              </a:ext>
            </a:extLst>
          </p:cNvPr>
          <p:cNvSpPr txBox="1"/>
          <p:nvPr/>
        </p:nvSpPr>
        <p:spPr>
          <a:xfrm>
            <a:off x="4110273" y="6387606"/>
            <a:ext cx="607487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IN" sz="11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https://www.elprocus.com/linux-operating-system/</a:t>
            </a:r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1181259" y="509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trike="noStrike" spc="-1" dirty="0">
                <a:latin typeface="Arial"/>
              </a:rPr>
              <a:t>Linux Features</a:t>
            </a:r>
            <a:endParaRPr lang="en-US" sz="4400" strike="noStrike" spc="-1" dirty="0">
              <a:latin typeface="Calibri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973030" y="1616917"/>
            <a:ext cx="8101080" cy="48567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spAutoFit/>
          </a:bodyPr>
          <a:lstStyle/>
          <a:p>
            <a:pPr marL="457200" indent="-45656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UNIX-like 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kernel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457200" indent="-45656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Features:</a:t>
            </a:r>
            <a:endParaRPr lang="en-US" sz="2400" b="0" strike="noStrike" spc="-1" dirty="0">
              <a:latin typeface="Arial"/>
            </a:endParaRPr>
          </a:p>
          <a:p>
            <a:pPr marL="914400" lvl="1" indent="-45656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  <a:cs typeface="Arial"/>
              </a:rPr>
              <a:t>Open source.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914400" lvl="1" indent="-45656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Preemptive multitasking.</a:t>
            </a:r>
          </a:p>
          <a:p>
            <a:pPr marL="914400" lvl="1" indent="-45656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rial"/>
              </a:rPr>
              <a:t>Multi-user</a:t>
            </a:r>
          </a:p>
          <a:p>
            <a:pPr marL="914400" lvl="1" indent="-45656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Hierarchical file system</a:t>
            </a:r>
            <a:endParaRPr lang="en-US" sz="2400" b="0" strike="noStrike" spc="-1" dirty="0">
              <a:latin typeface="Arial"/>
            </a:endParaRPr>
          </a:p>
          <a:p>
            <a:pPr marL="914400" lvl="1" indent="-45656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Arial"/>
              </a:rPr>
              <a:t>Portable</a:t>
            </a:r>
            <a:endParaRPr lang="en-US" sz="2400" b="0" strike="noStrike" spc="-1" dirty="0">
              <a:latin typeface="Arial"/>
            </a:endParaRPr>
          </a:p>
          <a:p>
            <a:pPr marL="914400" lvl="1" indent="-456565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Arial"/>
              </a:rPr>
              <a:t>Security</a:t>
            </a:r>
          </a:p>
          <a:p>
            <a:pPr marL="914400" lvl="1" indent="-456565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6B7D40-1EF7-277F-D92E-272DE851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660" y="915892"/>
            <a:ext cx="10515600" cy="704677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Linux 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5CF15-FC0F-3163-3CE8-69D2E1CEF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801"/>
            <a:ext cx="10515600" cy="4351338"/>
          </a:xfrm>
        </p:spPr>
        <p:txBody>
          <a:bodyPr numCol="2"/>
          <a:lstStyle/>
          <a:p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Low cost</a:t>
            </a: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Stability</a:t>
            </a:r>
            <a:endParaRPr lang="en-IN" sz="2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Performance</a:t>
            </a: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Network friendliness</a:t>
            </a:r>
            <a:endParaRPr lang="en-IN" sz="2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Flexibility</a:t>
            </a:r>
          </a:p>
          <a:p>
            <a:endParaRPr lang="en-IN" sz="2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sz="2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Compatibility</a:t>
            </a: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Choice</a:t>
            </a: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Fast and easy installation</a:t>
            </a:r>
            <a:endParaRPr lang="en-IN" sz="2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Multi-tasking</a:t>
            </a: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Open Source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598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748223" y="73129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1" strike="noStrike" spc="-1" dirty="0">
                <a:solidFill>
                  <a:srgbClr val="002060"/>
                </a:solidFill>
                <a:latin typeface="Arial"/>
              </a:rPr>
              <a:t>Linux </a:t>
            </a:r>
            <a:r>
              <a:rPr lang="en-US" sz="4400" b="1" spc="-1" dirty="0">
                <a:solidFill>
                  <a:srgbClr val="002060"/>
                </a:solidFill>
                <a:latin typeface="Arial"/>
              </a:rPr>
              <a:t>Distributions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2" descr="Logo&#10;&#10;Description automatically generated">
            <a:extLst>
              <a:ext uri="{FF2B5EF4-FFF2-40B4-BE49-F238E27FC236}">
                <a16:creationId xmlns:a16="http://schemas.microsoft.com/office/drawing/2014/main" id="{51FEAA0F-9069-406D-930F-4B045B08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63" y="2504356"/>
            <a:ext cx="1314450" cy="1053000"/>
          </a:xfrm>
          <a:prstGeom prst="rect">
            <a:avLst/>
          </a:prstGeom>
        </p:spPr>
      </p:pic>
      <p:pic>
        <p:nvPicPr>
          <p:cNvPr id="4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9111D992-A437-4C9F-A829-9ADE347BC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587" y="2082166"/>
            <a:ext cx="1441450" cy="1897380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AB31934F-F27B-4A85-BB40-B51F30C50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79" y="4845265"/>
            <a:ext cx="2743200" cy="832104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E0A5C935-1235-4798-B122-78F66DEE950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4639099"/>
            <a:ext cx="2743200" cy="1371600"/>
          </a:xfrm>
          <a:prstGeom prst="rect">
            <a:avLst/>
          </a:prstGeom>
        </p:spPr>
      </p:pic>
      <p:pic>
        <p:nvPicPr>
          <p:cNvPr id="7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85CF364-A86D-4D43-884E-A799072F1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243" y="2498414"/>
            <a:ext cx="2743200" cy="907366"/>
          </a:xfrm>
          <a:prstGeom prst="rect">
            <a:avLst/>
          </a:prstGeom>
        </p:spPr>
      </p:pic>
      <p:pic>
        <p:nvPicPr>
          <p:cNvPr id="8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5127EB6E-58C7-4BFE-B49C-92E3954F338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55721" y="5096299"/>
            <a:ext cx="274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3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u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net" id="{7095484A-1986-45B5-ABD8-75642894E8DF}" vid="{4BC61D5B-AA28-4E6D-8033-78CED94EBDE2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45DFCD4-2F67-410F-BEB2-5D360A08BC35}" vid="{5C713AA2-8B4B-4A5F-88C6-BB7F5801B97D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45DFCD4-2F67-410F-BEB2-5D360A08BC35}" vid="{5C713AA2-8B4B-4A5F-88C6-BB7F5801B97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2661</Words>
  <Application>Microsoft Office PowerPoint</Application>
  <PresentationFormat>Widescreen</PresentationFormat>
  <Paragraphs>394</Paragraphs>
  <Slides>36</Slides>
  <Notes>4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Office Theme</vt:lpstr>
      <vt:lpstr>Edunet</vt:lpstr>
      <vt:lpstr>1_Office Theme</vt:lpstr>
      <vt:lpstr>2_Office Theme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Linux Advantages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ls command </vt:lpstr>
      <vt:lpstr> cd and pwd commands</vt:lpstr>
      <vt:lpstr>cp command</vt:lpstr>
      <vt:lpstr>mv and rm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subject/>
  <dc:creator>Mohammed Ameer</dc:creator>
  <dc:description/>
  <cp:lastModifiedBy>Utkarsh Sharma</cp:lastModifiedBy>
  <cp:revision>109</cp:revision>
  <dcterms:created xsi:type="dcterms:W3CDTF">2021-04-26T07:43:48Z</dcterms:created>
  <dcterms:modified xsi:type="dcterms:W3CDTF">2022-06-27T12:08:13Z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