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7" r:id="rId4"/>
  </p:sldMasterIdLst>
  <p:notesMasterIdLst>
    <p:notesMasterId r:id="rId65"/>
  </p:notesMasterIdLst>
  <p:handoutMasterIdLst>
    <p:handoutMasterId r:id="rId66"/>
  </p:handoutMasterIdLst>
  <p:sldIdLst>
    <p:sldId id="768" r:id="rId5"/>
    <p:sldId id="769" r:id="rId6"/>
    <p:sldId id="877" r:id="rId7"/>
    <p:sldId id="884" r:id="rId8"/>
    <p:sldId id="887" r:id="rId9"/>
    <p:sldId id="888" r:id="rId10"/>
    <p:sldId id="889" r:id="rId11"/>
    <p:sldId id="890" r:id="rId12"/>
    <p:sldId id="885" r:id="rId13"/>
    <p:sldId id="891" r:id="rId14"/>
    <p:sldId id="886" r:id="rId15"/>
    <p:sldId id="892" r:id="rId16"/>
    <p:sldId id="893" r:id="rId17"/>
    <p:sldId id="894" r:id="rId18"/>
    <p:sldId id="878" r:id="rId19"/>
    <p:sldId id="896" r:id="rId20"/>
    <p:sldId id="895" r:id="rId21"/>
    <p:sldId id="879" r:id="rId22"/>
    <p:sldId id="880" r:id="rId23"/>
    <p:sldId id="928" r:id="rId24"/>
    <p:sldId id="929" r:id="rId25"/>
    <p:sldId id="912" r:id="rId26"/>
    <p:sldId id="881" r:id="rId27"/>
    <p:sldId id="930" r:id="rId28"/>
    <p:sldId id="914" r:id="rId29"/>
    <p:sldId id="915" r:id="rId30"/>
    <p:sldId id="882" r:id="rId31"/>
    <p:sldId id="916" r:id="rId32"/>
    <p:sldId id="917" r:id="rId33"/>
    <p:sldId id="918" r:id="rId34"/>
    <p:sldId id="919" r:id="rId35"/>
    <p:sldId id="920" r:id="rId36"/>
    <p:sldId id="899" r:id="rId37"/>
    <p:sldId id="900" r:id="rId38"/>
    <p:sldId id="901" r:id="rId39"/>
    <p:sldId id="903" r:id="rId40"/>
    <p:sldId id="902" r:id="rId41"/>
    <p:sldId id="904" r:id="rId42"/>
    <p:sldId id="905" r:id="rId43"/>
    <p:sldId id="906" r:id="rId44"/>
    <p:sldId id="907" r:id="rId45"/>
    <p:sldId id="908" r:id="rId46"/>
    <p:sldId id="909" r:id="rId47"/>
    <p:sldId id="921" r:id="rId48"/>
    <p:sldId id="922" r:id="rId49"/>
    <p:sldId id="923" r:id="rId50"/>
    <p:sldId id="924" r:id="rId51"/>
    <p:sldId id="925" r:id="rId52"/>
    <p:sldId id="926" r:id="rId53"/>
    <p:sldId id="927" r:id="rId54"/>
    <p:sldId id="931" r:id="rId55"/>
    <p:sldId id="932" r:id="rId56"/>
    <p:sldId id="933" r:id="rId57"/>
    <p:sldId id="941" r:id="rId58"/>
    <p:sldId id="934" r:id="rId59"/>
    <p:sldId id="935" r:id="rId60"/>
    <p:sldId id="910" r:id="rId61"/>
    <p:sldId id="936" r:id="rId62"/>
    <p:sldId id="911" r:id="rId63"/>
    <p:sldId id="938" r:id="rId64"/>
  </p:sldIdLst>
  <p:sldSz cx="9144000" cy="6858000" type="screen4x3"/>
  <p:notesSz cx="7010400" cy="9296400"/>
  <p:defaultTextStyle>
    <a:defPPr>
      <a:defRPr lang="en-US"/>
    </a:defPPr>
    <a:lvl1pPr algn="l" rtl="0" fontAlgn="base">
      <a:spcBef>
        <a:spcPct val="0"/>
      </a:spcBef>
      <a:spcAft>
        <a:spcPct val="0"/>
      </a:spcAft>
      <a:defRPr sz="2800" kern="1200">
        <a:solidFill>
          <a:schemeClr val="tx1"/>
        </a:solidFill>
        <a:latin typeface="Tahoma" pitchFamily="34" charset="0"/>
        <a:ea typeface="+mn-ea"/>
        <a:cs typeface="+mn-cs"/>
      </a:defRPr>
    </a:lvl1pPr>
    <a:lvl2pPr marL="457200" algn="l" rtl="0" fontAlgn="base">
      <a:spcBef>
        <a:spcPct val="0"/>
      </a:spcBef>
      <a:spcAft>
        <a:spcPct val="0"/>
      </a:spcAft>
      <a:defRPr sz="2800" kern="1200">
        <a:solidFill>
          <a:schemeClr val="tx1"/>
        </a:solidFill>
        <a:latin typeface="Tahoma" pitchFamily="34" charset="0"/>
        <a:ea typeface="+mn-ea"/>
        <a:cs typeface="+mn-cs"/>
      </a:defRPr>
    </a:lvl2pPr>
    <a:lvl3pPr marL="914400" algn="l" rtl="0" fontAlgn="base">
      <a:spcBef>
        <a:spcPct val="0"/>
      </a:spcBef>
      <a:spcAft>
        <a:spcPct val="0"/>
      </a:spcAft>
      <a:defRPr sz="2800" kern="1200">
        <a:solidFill>
          <a:schemeClr val="tx1"/>
        </a:solidFill>
        <a:latin typeface="Tahoma" pitchFamily="34" charset="0"/>
        <a:ea typeface="+mn-ea"/>
        <a:cs typeface="+mn-cs"/>
      </a:defRPr>
    </a:lvl3pPr>
    <a:lvl4pPr marL="1371600" algn="l" rtl="0" fontAlgn="base">
      <a:spcBef>
        <a:spcPct val="0"/>
      </a:spcBef>
      <a:spcAft>
        <a:spcPct val="0"/>
      </a:spcAft>
      <a:defRPr sz="2800" kern="1200">
        <a:solidFill>
          <a:schemeClr val="tx1"/>
        </a:solidFill>
        <a:latin typeface="Tahoma" pitchFamily="34" charset="0"/>
        <a:ea typeface="+mn-ea"/>
        <a:cs typeface="+mn-cs"/>
      </a:defRPr>
    </a:lvl4pPr>
    <a:lvl5pPr marL="1828800" algn="l" rtl="0" fontAlgn="base">
      <a:spcBef>
        <a:spcPct val="0"/>
      </a:spcBef>
      <a:spcAft>
        <a:spcPct val="0"/>
      </a:spcAft>
      <a:defRPr sz="2800" kern="1200">
        <a:solidFill>
          <a:schemeClr val="tx1"/>
        </a:solidFill>
        <a:latin typeface="Tahoma" pitchFamily="34" charset="0"/>
        <a:ea typeface="+mn-ea"/>
        <a:cs typeface="+mn-cs"/>
      </a:defRPr>
    </a:lvl5pPr>
    <a:lvl6pPr marL="2286000" algn="l" defTabSz="914400" rtl="0" eaLnBrk="1" latinLnBrk="0" hangingPunct="1">
      <a:defRPr sz="2800" kern="1200">
        <a:solidFill>
          <a:schemeClr val="tx1"/>
        </a:solidFill>
        <a:latin typeface="Tahoma" pitchFamily="34" charset="0"/>
        <a:ea typeface="+mn-ea"/>
        <a:cs typeface="+mn-cs"/>
      </a:defRPr>
    </a:lvl6pPr>
    <a:lvl7pPr marL="2743200" algn="l" defTabSz="914400" rtl="0" eaLnBrk="1" latinLnBrk="0" hangingPunct="1">
      <a:defRPr sz="2800" kern="1200">
        <a:solidFill>
          <a:schemeClr val="tx1"/>
        </a:solidFill>
        <a:latin typeface="Tahoma" pitchFamily="34" charset="0"/>
        <a:ea typeface="+mn-ea"/>
        <a:cs typeface="+mn-cs"/>
      </a:defRPr>
    </a:lvl7pPr>
    <a:lvl8pPr marL="3200400" algn="l" defTabSz="914400" rtl="0" eaLnBrk="1" latinLnBrk="0" hangingPunct="1">
      <a:defRPr sz="2800" kern="1200">
        <a:solidFill>
          <a:schemeClr val="tx1"/>
        </a:solidFill>
        <a:latin typeface="Tahoma" pitchFamily="34" charset="0"/>
        <a:ea typeface="+mn-ea"/>
        <a:cs typeface="+mn-cs"/>
      </a:defRPr>
    </a:lvl8pPr>
    <a:lvl9pPr marL="3657600" algn="l" defTabSz="914400" rtl="0" eaLnBrk="1" latinLnBrk="0" hangingPunct="1">
      <a:defRPr sz="28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462B"/>
    <a:srgbClr val="422640"/>
    <a:srgbClr val="990000"/>
    <a:srgbClr val="500FF1"/>
    <a:srgbClr val="003300"/>
    <a:srgbClr val="05070B"/>
    <a:srgbClr val="3E6A54"/>
    <a:srgbClr val="DDDDDD"/>
    <a:srgbClr val="000099"/>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05" autoAdjust="0"/>
    <p:restoredTop sz="79565" autoAdjust="0"/>
  </p:normalViewPr>
  <p:slideViewPr>
    <p:cSldViewPr>
      <p:cViewPr>
        <p:scale>
          <a:sx n="82" d="100"/>
          <a:sy n="82" d="100"/>
        </p:scale>
        <p:origin x="165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5" d="100"/>
          <a:sy n="65" d="100"/>
        </p:scale>
        <p:origin x="-3173" y="-9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handoutMaster" Target="handoutMasters/handoutMaster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4898" name="Rectangle 2"/>
          <p:cNvSpPr>
            <a:spLocks noGrp="1" noChangeArrowheads="1"/>
          </p:cNvSpPr>
          <p:nvPr>
            <p:ph type="hdr" sz="quarter"/>
          </p:nvPr>
        </p:nvSpPr>
        <p:spPr bwMode="auto">
          <a:xfrm>
            <a:off x="0" y="0"/>
            <a:ext cx="3049588" cy="466725"/>
          </a:xfrm>
          <a:prstGeom prst="rect">
            <a:avLst/>
          </a:prstGeom>
          <a:noFill/>
          <a:ln w="28575">
            <a:noFill/>
            <a:miter lim="800000"/>
            <a:headEnd/>
            <a:tailEnd/>
          </a:ln>
          <a:effectLst/>
        </p:spPr>
        <p:txBody>
          <a:bodyPr vert="horz" wrap="none" lIns="93488" tIns="46744" rIns="93488" bIns="46744" numCol="1" anchor="t" anchorCtr="0" compatLnSpc="1">
            <a:prstTxWarp prst="textNoShape">
              <a:avLst/>
            </a:prstTxWarp>
          </a:bodyPr>
          <a:lstStyle>
            <a:lvl1pPr defTabSz="935038">
              <a:defRPr sz="1200"/>
            </a:lvl1pPr>
          </a:lstStyle>
          <a:p>
            <a:pPr>
              <a:defRPr/>
            </a:pPr>
            <a:endParaRPr lang="en-US"/>
          </a:p>
        </p:txBody>
      </p:sp>
      <p:sp>
        <p:nvSpPr>
          <p:cNvPr id="464899" name="Rectangle 3"/>
          <p:cNvSpPr>
            <a:spLocks noGrp="1" noChangeArrowheads="1"/>
          </p:cNvSpPr>
          <p:nvPr>
            <p:ph type="dt" sz="quarter" idx="1"/>
          </p:nvPr>
        </p:nvSpPr>
        <p:spPr bwMode="auto">
          <a:xfrm>
            <a:off x="3987800" y="0"/>
            <a:ext cx="3049588" cy="466725"/>
          </a:xfrm>
          <a:prstGeom prst="rect">
            <a:avLst/>
          </a:prstGeom>
          <a:noFill/>
          <a:ln w="28575">
            <a:noFill/>
            <a:miter lim="800000"/>
            <a:headEnd/>
            <a:tailEnd/>
          </a:ln>
          <a:effectLst/>
        </p:spPr>
        <p:txBody>
          <a:bodyPr vert="horz" wrap="none" lIns="93488" tIns="46744" rIns="93488" bIns="46744" numCol="1" anchor="t" anchorCtr="0" compatLnSpc="1">
            <a:prstTxWarp prst="textNoShape">
              <a:avLst/>
            </a:prstTxWarp>
          </a:bodyPr>
          <a:lstStyle>
            <a:lvl1pPr algn="r" defTabSz="935038">
              <a:defRPr sz="1200"/>
            </a:lvl1pPr>
          </a:lstStyle>
          <a:p>
            <a:pPr>
              <a:defRPr/>
            </a:pPr>
            <a:endParaRPr lang="en-US"/>
          </a:p>
        </p:txBody>
      </p:sp>
      <p:sp>
        <p:nvSpPr>
          <p:cNvPr id="464900" name="Rectangle 4"/>
          <p:cNvSpPr>
            <a:spLocks noGrp="1" noChangeArrowheads="1"/>
          </p:cNvSpPr>
          <p:nvPr>
            <p:ph type="ftr" sz="quarter" idx="2"/>
          </p:nvPr>
        </p:nvSpPr>
        <p:spPr bwMode="auto">
          <a:xfrm>
            <a:off x="0" y="8858250"/>
            <a:ext cx="3049588" cy="465138"/>
          </a:xfrm>
          <a:prstGeom prst="rect">
            <a:avLst/>
          </a:prstGeom>
          <a:noFill/>
          <a:ln w="28575">
            <a:noFill/>
            <a:miter lim="800000"/>
            <a:headEnd/>
            <a:tailEnd/>
          </a:ln>
          <a:effectLst/>
        </p:spPr>
        <p:txBody>
          <a:bodyPr vert="horz" wrap="none" lIns="93488" tIns="46744" rIns="93488" bIns="46744" numCol="1" anchor="b" anchorCtr="0" compatLnSpc="1">
            <a:prstTxWarp prst="textNoShape">
              <a:avLst/>
            </a:prstTxWarp>
          </a:bodyPr>
          <a:lstStyle>
            <a:lvl1pPr defTabSz="935038">
              <a:defRPr sz="1200"/>
            </a:lvl1pPr>
          </a:lstStyle>
          <a:p>
            <a:pPr>
              <a:defRPr/>
            </a:pPr>
            <a:endParaRPr lang="en-US"/>
          </a:p>
        </p:txBody>
      </p:sp>
      <p:sp>
        <p:nvSpPr>
          <p:cNvPr id="464901" name="Rectangle 5"/>
          <p:cNvSpPr>
            <a:spLocks noGrp="1" noChangeArrowheads="1"/>
          </p:cNvSpPr>
          <p:nvPr>
            <p:ph type="sldNum" sz="quarter" idx="3"/>
          </p:nvPr>
        </p:nvSpPr>
        <p:spPr bwMode="auto">
          <a:xfrm>
            <a:off x="3987800" y="8858250"/>
            <a:ext cx="3049588" cy="465138"/>
          </a:xfrm>
          <a:prstGeom prst="rect">
            <a:avLst/>
          </a:prstGeom>
          <a:noFill/>
          <a:ln w="28575">
            <a:noFill/>
            <a:miter lim="800000"/>
            <a:headEnd/>
            <a:tailEnd/>
          </a:ln>
          <a:effectLst/>
        </p:spPr>
        <p:txBody>
          <a:bodyPr vert="horz" wrap="none" lIns="93488" tIns="46744" rIns="93488" bIns="46744" numCol="1" anchor="b" anchorCtr="0" compatLnSpc="1">
            <a:prstTxWarp prst="textNoShape">
              <a:avLst/>
            </a:prstTxWarp>
          </a:bodyPr>
          <a:lstStyle>
            <a:lvl1pPr algn="r" defTabSz="935038">
              <a:defRPr sz="1200"/>
            </a:lvl1pPr>
          </a:lstStyle>
          <a:p>
            <a:pPr>
              <a:defRPr/>
            </a:pPr>
            <a:fld id="{60F8B543-E635-43DD-9C47-F428C1FE9C3D}" type="slidenum">
              <a:rPr lang="en-US"/>
              <a:pPr>
                <a:defRPr/>
              </a:pPr>
              <a:t>‹#›</a:t>
            </a:fld>
            <a:endParaRPr lang="en-US"/>
          </a:p>
        </p:txBody>
      </p:sp>
    </p:spTree>
    <p:extLst>
      <p:ext uri="{BB962C8B-B14F-4D97-AF65-F5344CB8AC3E}">
        <p14:creationId xmlns:p14="http://schemas.microsoft.com/office/powerpoint/2010/main" val="307048912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lvl1pPr defTabSz="931863">
              <a:defRPr sz="1200"/>
            </a:lvl1pPr>
          </a:lstStyle>
          <a:p>
            <a:pPr>
              <a:defRPr/>
            </a:pPr>
            <a:endParaRPr lang="en-US"/>
          </a:p>
        </p:txBody>
      </p:sp>
      <p:sp>
        <p:nvSpPr>
          <p:cNvPr id="43011" name="Rectangle 3"/>
          <p:cNvSpPr>
            <a:spLocks noGrp="1" noChangeArrowheads="1"/>
          </p:cNvSpPr>
          <p:nvPr>
            <p:ph type="dt" idx="1"/>
          </p:nvPr>
        </p:nvSpPr>
        <p:spPr bwMode="auto">
          <a:xfrm>
            <a:off x="3971925" y="0"/>
            <a:ext cx="3038475" cy="465138"/>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lvl1pPr algn="r" defTabSz="931863">
              <a:defRPr sz="1200"/>
            </a:lvl1pPr>
          </a:lstStyle>
          <a:p>
            <a:pPr>
              <a:defRPr/>
            </a:pPr>
            <a:endParaRPr lang="en-US"/>
          </a:p>
        </p:txBody>
      </p:sp>
      <p:sp>
        <p:nvSpPr>
          <p:cNvPr id="40964"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3" name="Rectangle 5"/>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3014" name="Rectangle 6"/>
          <p:cNvSpPr>
            <a:spLocks noGrp="1" noChangeArrowheads="1"/>
          </p:cNvSpPr>
          <p:nvPr>
            <p:ph type="ftr" sz="quarter" idx="4"/>
          </p:nvPr>
        </p:nvSpPr>
        <p:spPr bwMode="auto">
          <a:xfrm>
            <a:off x="0" y="8831263"/>
            <a:ext cx="3038475" cy="465137"/>
          </a:xfrm>
          <a:prstGeom prst="rect">
            <a:avLst/>
          </a:prstGeom>
          <a:noFill/>
          <a:ln w="9525">
            <a:noFill/>
            <a:miter lim="800000"/>
            <a:headEnd/>
            <a:tailEnd/>
          </a:ln>
          <a:effectLst/>
        </p:spPr>
        <p:txBody>
          <a:bodyPr vert="horz" wrap="square" lIns="93170" tIns="46586" rIns="93170" bIns="46586" numCol="1" anchor="b" anchorCtr="0" compatLnSpc="1">
            <a:prstTxWarp prst="textNoShape">
              <a:avLst/>
            </a:prstTxWarp>
          </a:bodyPr>
          <a:lstStyle>
            <a:lvl1pPr defTabSz="931863">
              <a:defRPr sz="1200"/>
            </a:lvl1pPr>
          </a:lstStyle>
          <a:p>
            <a:pPr>
              <a:defRPr/>
            </a:pPr>
            <a:endParaRPr lang="en-US"/>
          </a:p>
        </p:txBody>
      </p:sp>
      <p:sp>
        <p:nvSpPr>
          <p:cNvPr id="43015" name="Rectangle 7"/>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a:effectLst/>
        </p:spPr>
        <p:txBody>
          <a:bodyPr vert="horz" wrap="square" lIns="93170" tIns="46586" rIns="93170" bIns="46586" numCol="1" anchor="b" anchorCtr="0" compatLnSpc="1">
            <a:prstTxWarp prst="textNoShape">
              <a:avLst/>
            </a:prstTxWarp>
          </a:bodyPr>
          <a:lstStyle>
            <a:lvl1pPr algn="r" defTabSz="931863">
              <a:defRPr sz="1200"/>
            </a:lvl1pPr>
          </a:lstStyle>
          <a:p>
            <a:pPr>
              <a:defRPr/>
            </a:pPr>
            <a:fld id="{4FF97FE0-BFC1-4E88-A110-1CCDFAA4B1EB}" type="slidenum">
              <a:rPr lang="en-US"/>
              <a:pPr>
                <a:defRPr/>
              </a:pPr>
              <a:t>‹#›</a:t>
            </a:fld>
            <a:endParaRPr lang="en-US"/>
          </a:p>
        </p:txBody>
      </p:sp>
    </p:spTree>
    <p:extLst>
      <p:ext uri="{BB962C8B-B14F-4D97-AF65-F5344CB8AC3E}">
        <p14:creationId xmlns:p14="http://schemas.microsoft.com/office/powerpoint/2010/main" val="2962206612"/>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sz="2800">
                <a:solidFill>
                  <a:schemeClr val="tx1"/>
                </a:solidFill>
                <a:latin typeface="Tahoma" pitchFamily="34" charset="0"/>
              </a:defRPr>
            </a:lvl1pPr>
            <a:lvl2pPr marL="742950" indent="-285750" defTabSz="931863" eaLnBrk="0" hangingPunct="0">
              <a:defRPr sz="2800">
                <a:solidFill>
                  <a:schemeClr val="tx1"/>
                </a:solidFill>
                <a:latin typeface="Tahoma" pitchFamily="34" charset="0"/>
              </a:defRPr>
            </a:lvl2pPr>
            <a:lvl3pPr marL="1143000" indent="-228600" defTabSz="931863" eaLnBrk="0" hangingPunct="0">
              <a:defRPr sz="2800">
                <a:solidFill>
                  <a:schemeClr val="tx1"/>
                </a:solidFill>
                <a:latin typeface="Tahoma" pitchFamily="34" charset="0"/>
              </a:defRPr>
            </a:lvl3pPr>
            <a:lvl4pPr marL="1600200" indent="-228600" defTabSz="931863" eaLnBrk="0" hangingPunct="0">
              <a:defRPr sz="2800">
                <a:solidFill>
                  <a:schemeClr val="tx1"/>
                </a:solidFill>
                <a:latin typeface="Tahoma" pitchFamily="34" charset="0"/>
              </a:defRPr>
            </a:lvl4pPr>
            <a:lvl5pPr marL="2057400" indent="-228600" defTabSz="931863" eaLnBrk="0" hangingPunct="0">
              <a:defRPr sz="2800">
                <a:solidFill>
                  <a:schemeClr val="tx1"/>
                </a:solidFill>
                <a:latin typeface="Tahoma" pitchFamily="34" charset="0"/>
              </a:defRPr>
            </a:lvl5pPr>
            <a:lvl6pPr marL="2514600" indent="-228600" defTabSz="931863" eaLnBrk="0" fontAlgn="base" hangingPunct="0">
              <a:spcBef>
                <a:spcPct val="0"/>
              </a:spcBef>
              <a:spcAft>
                <a:spcPct val="0"/>
              </a:spcAft>
              <a:defRPr sz="2800">
                <a:solidFill>
                  <a:schemeClr val="tx1"/>
                </a:solidFill>
                <a:latin typeface="Tahoma" pitchFamily="34" charset="0"/>
              </a:defRPr>
            </a:lvl6pPr>
            <a:lvl7pPr marL="2971800" indent="-228600" defTabSz="931863" eaLnBrk="0" fontAlgn="base" hangingPunct="0">
              <a:spcBef>
                <a:spcPct val="0"/>
              </a:spcBef>
              <a:spcAft>
                <a:spcPct val="0"/>
              </a:spcAft>
              <a:defRPr sz="2800">
                <a:solidFill>
                  <a:schemeClr val="tx1"/>
                </a:solidFill>
                <a:latin typeface="Tahoma" pitchFamily="34" charset="0"/>
              </a:defRPr>
            </a:lvl7pPr>
            <a:lvl8pPr marL="3429000" indent="-228600" defTabSz="931863" eaLnBrk="0" fontAlgn="base" hangingPunct="0">
              <a:spcBef>
                <a:spcPct val="0"/>
              </a:spcBef>
              <a:spcAft>
                <a:spcPct val="0"/>
              </a:spcAft>
              <a:defRPr sz="2800">
                <a:solidFill>
                  <a:schemeClr val="tx1"/>
                </a:solidFill>
                <a:latin typeface="Tahoma" pitchFamily="34" charset="0"/>
              </a:defRPr>
            </a:lvl8pPr>
            <a:lvl9pPr marL="3886200" indent="-228600" defTabSz="931863" eaLnBrk="0" fontAlgn="base" hangingPunct="0">
              <a:spcBef>
                <a:spcPct val="0"/>
              </a:spcBef>
              <a:spcAft>
                <a:spcPct val="0"/>
              </a:spcAft>
              <a:defRPr sz="2800">
                <a:solidFill>
                  <a:schemeClr val="tx1"/>
                </a:solidFill>
                <a:latin typeface="Tahoma" pitchFamily="34" charset="0"/>
              </a:defRPr>
            </a:lvl9pPr>
          </a:lstStyle>
          <a:p>
            <a:pPr algn="r"/>
            <a:fld id="{E20FA400-0319-4550-9320-13886793D647}" type="slidenum">
              <a:rPr lang="zh-CN" altLang="en-US" sz="1200">
                <a:latin typeface="Times New Roman" pitchFamily="18" charset="0"/>
              </a:rPr>
              <a:pPr algn="r"/>
              <a:t>1</a:t>
            </a:fld>
            <a:endParaRPr lang="en-US" altLang="zh-CN" sz="1200">
              <a:latin typeface="Times New Roman" pitchFamily="18"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student(</a:t>
            </a:r>
            <a:r>
              <a:rPr lang="en-IN" dirty="0" err="1"/>
              <a:t>rollno</a:t>
            </a:r>
            <a:r>
              <a:rPr lang="en-IN" dirty="0"/>
              <a:t>,</a:t>
            </a:r>
            <a:r>
              <a:rPr lang="en-IN" baseline="0" dirty="0"/>
              <a:t> name, phone, birthdate, hobbies, </a:t>
            </a:r>
            <a:r>
              <a:rPr lang="en-IN" baseline="0" dirty="0" err="1"/>
              <a:t>deptno</a:t>
            </a:r>
            <a:r>
              <a:rPr lang="en-IN" baseline="0" dirty="0"/>
              <a:t>)</a:t>
            </a:r>
          </a:p>
          <a:p>
            <a:r>
              <a:rPr lang="en-IN" baseline="0" dirty="0"/>
              <a:t>phone and hobbies are not atomic</a:t>
            </a:r>
            <a:endParaRPr lang="en-IN" dirty="0"/>
          </a:p>
        </p:txBody>
      </p:sp>
    </p:spTree>
    <p:extLst>
      <p:ext uri="{BB962C8B-B14F-4D97-AF65-F5344CB8AC3E}">
        <p14:creationId xmlns:p14="http://schemas.microsoft.com/office/powerpoint/2010/main" val="2842176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property(</a:t>
            </a:r>
            <a:r>
              <a:rPr lang="en-IN" dirty="0" err="1"/>
              <a:t>pid</a:t>
            </a:r>
            <a:r>
              <a:rPr lang="en-IN" dirty="0"/>
              <a:t>, district,</a:t>
            </a:r>
            <a:r>
              <a:rPr lang="en-IN" baseline="0" dirty="0"/>
              <a:t> </a:t>
            </a:r>
            <a:r>
              <a:rPr lang="en-IN" baseline="0" dirty="0" err="1"/>
              <a:t>lotno</a:t>
            </a:r>
            <a:r>
              <a:rPr lang="en-IN" baseline="0" dirty="0"/>
              <a:t>, area, price, tax)</a:t>
            </a:r>
          </a:p>
          <a:p>
            <a:pPr marL="228600" indent="-228600">
              <a:buAutoNum type="arabicPeriod"/>
            </a:pPr>
            <a:r>
              <a:rPr lang="en-IN" baseline="0" dirty="0"/>
              <a:t>For every district, </a:t>
            </a:r>
            <a:r>
              <a:rPr lang="en-IN" baseline="0" dirty="0" err="1"/>
              <a:t>lotno</a:t>
            </a:r>
            <a:r>
              <a:rPr lang="en-IN" baseline="0" dirty="0"/>
              <a:t> starts from 1</a:t>
            </a:r>
          </a:p>
          <a:p>
            <a:pPr marL="228600" indent="-228600">
              <a:buAutoNum type="arabicPeriod"/>
            </a:pPr>
            <a:r>
              <a:rPr lang="en-IN" baseline="0" dirty="0"/>
              <a:t>Price depends on area</a:t>
            </a:r>
          </a:p>
          <a:p>
            <a:pPr marL="228600" indent="-228600">
              <a:buAutoNum type="arabicPeriod"/>
            </a:pPr>
            <a:r>
              <a:rPr lang="en-IN" baseline="0" dirty="0"/>
              <a:t>tax depends on district</a:t>
            </a:r>
          </a:p>
          <a:p>
            <a:pPr marL="228600" indent="-228600">
              <a:buAutoNum type="arabicPeriod"/>
            </a:pPr>
            <a:endParaRPr lang="en-IN" baseline="0" dirty="0"/>
          </a:p>
          <a:p>
            <a:pPr marL="0" indent="0">
              <a:buNone/>
            </a:pPr>
            <a:r>
              <a:rPr lang="en-IN" baseline="0" dirty="0"/>
              <a:t>Keys: </a:t>
            </a:r>
            <a:r>
              <a:rPr lang="en-IN" baseline="0" dirty="0" err="1"/>
              <a:t>pid</a:t>
            </a:r>
            <a:r>
              <a:rPr lang="en-IN" baseline="0" dirty="0"/>
              <a:t> and </a:t>
            </a:r>
            <a:r>
              <a:rPr lang="en-IN" baseline="0" dirty="0" err="1"/>
              <a:t>district+lotno</a:t>
            </a:r>
            <a:endParaRPr lang="en-IN" baseline="0" dirty="0"/>
          </a:p>
          <a:p>
            <a:pPr marL="0" indent="0">
              <a:buNone/>
            </a:pPr>
            <a:r>
              <a:rPr lang="en-IN" baseline="0" dirty="0"/>
              <a:t>FDs: area </a:t>
            </a:r>
            <a:r>
              <a:rPr lang="en-IN" sz="1200" dirty="0"/>
              <a:t>→ price	(1)</a:t>
            </a:r>
          </a:p>
          <a:p>
            <a:pPr marL="0" indent="0">
              <a:buNone/>
            </a:pPr>
            <a:r>
              <a:rPr lang="en-IN" sz="1200" baseline="0" dirty="0"/>
              <a:t>       district </a:t>
            </a:r>
            <a:r>
              <a:rPr lang="en-IN" sz="1200" dirty="0"/>
              <a:t>→ tax	(2)</a:t>
            </a:r>
          </a:p>
          <a:p>
            <a:pPr marL="0" indent="0">
              <a:buNone/>
            </a:pPr>
            <a:endParaRPr lang="en-IN" sz="1200" dirty="0"/>
          </a:p>
          <a:p>
            <a:pPr marL="0" marR="0" indent="0" algn="l" defTabSz="914400" rtl="0" eaLnBrk="0" fontAlgn="base" latinLnBrk="0" hangingPunct="0">
              <a:lnSpc>
                <a:spcPct val="100000"/>
              </a:lnSpc>
              <a:spcBef>
                <a:spcPct val="30000"/>
              </a:spcBef>
              <a:spcAft>
                <a:spcPct val="0"/>
              </a:spcAft>
              <a:buClrTx/>
              <a:buSzTx/>
              <a:buFontTx/>
              <a:buNone/>
              <a:tabLst/>
              <a:defRPr/>
            </a:pPr>
            <a:r>
              <a:rPr lang="en-IN" dirty="0"/>
              <a:t>property(</a:t>
            </a:r>
            <a:r>
              <a:rPr lang="en-IN" u="sng" dirty="0" err="1"/>
              <a:t>pid</a:t>
            </a:r>
            <a:r>
              <a:rPr lang="en-IN" dirty="0"/>
              <a:t>, </a:t>
            </a:r>
            <a:r>
              <a:rPr lang="en-IN" u="sng" dirty="0"/>
              <a:t>district,</a:t>
            </a:r>
            <a:r>
              <a:rPr lang="en-IN" u="sng" baseline="0" dirty="0"/>
              <a:t> </a:t>
            </a:r>
            <a:r>
              <a:rPr lang="en-IN" u="sng" baseline="0" dirty="0" err="1"/>
              <a:t>lotno</a:t>
            </a:r>
            <a:r>
              <a:rPr lang="en-IN" baseline="0" dirty="0"/>
              <a:t>, area, price, tax) – 2 candidate keys</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IN" baseline="0" dirty="0"/>
              <a:t>it is 1NF</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IN" baseline="0" dirty="0"/>
              <a:t>Not in 2NF because of (2) – partial dependency</a:t>
            </a:r>
          </a:p>
          <a:p>
            <a:pPr marL="171450" marR="0" indent="-171450" algn="l" defTabSz="914400" rtl="0" eaLnBrk="0" fontAlgn="base" latinLnBrk="0" hangingPunct="0">
              <a:lnSpc>
                <a:spcPct val="100000"/>
              </a:lnSpc>
              <a:spcBef>
                <a:spcPct val="30000"/>
              </a:spcBef>
              <a:spcAft>
                <a:spcPct val="0"/>
              </a:spcAft>
              <a:buClrTx/>
              <a:buSzTx/>
              <a:buFontTx/>
              <a:buChar char="-"/>
              <a:tabLst/>
              <a:defRPr/>
            </a:pPr>
            <a:endParaRPr lang="en-IN"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en-IN" dirty="0"/>
              <a:t>property(</a:t>
            </a:r>
            <a:r>
              <a:rPr lang="en-IN" u="sng" dirty="0" err="1"/>
              <a:t>pid</a:t>
            </a:r>
            <a:r>
              <a:rPr lang="en-IN" dirty="0"/>
              <a:t>, </a:t>
            </a:r>
            <a:r>
              <a:rPr lang="en-IN" u="sng" dirty="0"/>
              <a:t>district,</a:t>
            </a:r>
            <a:r>
              <a:rPr lang="en-IN" u="sng" baseline="0" dirty="0"/>
              <a:t> </a:t>
            </a:r>
            <a:r>
              <a:rPr lang="en-IN" u="sng" baseline="0" dirty="0" err="1"/>
              <a:t>lotno</a:t>
            </a:r>
            <a:r>
              <a:rPr lang="en-IN" baseline="0" dirty="0"/>
              <a:t>, area, price), </a:t>
            </a:r>
            <a:r>
              <a:rPr lang="en-IN" baseline="0" dirty="0" err="1"/>
              <a:t>taxdetails</a:t>
            </a:r>
            <a:r>
              <a:rPr lang="en-IN" dirty="0"/>
              <a:t>(</a:t>
            </a:r>
            <a:r>
              <a:rPr lang="en-IN" u="sng" dirty="0"/>
              <a:t>district</a:t>
            </a:r>
            <a:r>
              <a:rPr lang="en-IN" baseline="0" dirty="0"/>
              <a:t>, tax)  - In 2NF now</a:t>
            </a:r>
          </a:p>
          <a:p>
            <a:pPr marL="0" marR="0" indent="0" algn="l" defTabSz="914400" rtl="0" eaLnBrk="0" fontAlgn="base" latinLnBrk="0" hangingPunct="0">
              <a:lnSpc>
                <a:spcPct val="100000"/>
              </a:lnSpc>
              <a:spcBef>
                <a:spcPct val="30000"/>
              </a:spcBef>
              <a:spcAft>
                <a:spcPct val="0"/>
              </a:spcAft>
              <a:buClrTx/>
              <a:buSzTx/>
              <a:buFontTx/>
              <a:buNone/>
              <a:tabLst/>
              <a:defRPr/>
            </a:pPr>
            <a:endParaRPr lang="en-IN"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en-IN" baseline="0" dirty="0"/>
              <a:t>Not in 3NF because of (1) – transitivity present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IN"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en-IN" dirty="0"/>
              <a:t>property(</a:t>
            </a:r>
            <a:r>
              <a:rPr lang="en-IN" u="sng" dirty="0" err="1"/>
              <a:t>pid</a:t>
            </a:r>
            <a:r>
              <a:rPr lang="en-IN" dirty="0"/>
              <a:t>, </a:t>
            </a:r>
            <a:r>
              <a:rPr lang="en-IN" u="sng" dirty="0"/>
              <a:t>district,</a:t>
            </a:r>
            <a:r>
              <a:rPr lang="en-IN" u="sng" baseline="0" dirty="0"/>
              <a:t> </a:t>
            </a:r>
            <a:r>
              <a:rPr lang="en-IN" u="sng" baseline="0" dirty="0" err="1"/>
              <a:t>lotno</a:t>
            </a:r>
            <a:r>
              <a:rPr lang="en-IN" baseline="0" dirty="0"/>
              <a:t>, area), </a:t>
            </a:r>
            <a:r>
              <a:rPr lang="en-IN" baseline="0" dirty="0" err="1"/>
              <a:t>Pricetable</a:t>
            </a:r>
            <a:r>
              <a:rPr lang="en-IN" dirty="0"/>
              <a:t>(</a:t>
            </a:r>
            <a:r>
              <a:rPr lang="en-IN" u="sng" baseline="0" dirty="0"/>
              <a:t>area</a:t>
            </a:r>
            <a:r>
              <a:rPr lang="en-IN" baseline="0" dirty="0"/>
              <a:t>, price) – In 3NF now</a:t>
            </a:r>
          </a:p>
          <a:p>
            <a:pPr marL="0" marR="0" indent="0" algn="l" defTabSz="914400" rtl="0" eaLnBrk="0" fontAlgn="base" latinLnBrk="0" hangingPunct="0">
              <a:lnSpc>
                <a:spcPct val="100000"/>
              </a:lnSpc>
              <a:spcBef>
                <a:spcPct val="30000"/>
              </a:spcBef>
              <a:spcAft>
                <a:spcPct val="0"/>
              </a:spcAft>
              <a:buClrTx/>
              <a:buSzTx/>
              <a:buFontTx/>
              <a:buNone/>
              <a:tabLst/>
              <a:defRPr/>
            </a:pPr>
            <a:endParaRPr lang="en-IN"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en-IN" b="1" baseline="0" dirty="0"/>
              <a:t>Final normalized tables(</a:t>
            </a:r>
            <a:r>
              <a:rPr lang="en-IN" b="1" baseline="0" dirty="0" err="1"/>
              <a:t>upto</a:t>
            </a:r>
            <a:r>
              <a:rPr lang="en-IN" b="1" baseline="0" dirty="0"/>
              <a:t> 3NF):</a:t>
            </a:r>
          </a:p>
          <a:p>
            <a:pPr marL="228600" marR="0" indent="-228600" algn="l" defTabSz="914400" rtl="0" eaLnBrk="0" fontAlgn="base" latinLnBrk="0" hangingPunct="0">
              <a:lnSpc>
                <a:spcPct val="100000"/>
              </a:lnSpc>
              <a:spcBef>
                <a:spcPct val="30000"/>
              </a:spcBef>
              <a:spcAft>
                <a:spcPct val="0"/>
              </a:spcAft>
              <a:buClrTx/>
              <a:buSzTx/>
              <a:buFontTx/>
              <a:buAutoNum type="arabicPeriod"/>
              <a:tabLst/>
              <a:defRPr/>
            </a:pPr>
            <a:r>
              <a:rPr lang="en-IN" dirty="0"/>
              <a:t>property(</a:t>
            </a:r>
            <a:r>
              <a:rPr lang="en-IN" u="sng" dirty="0" err="1"/>
              <a:t>pid</a:t>
            </a:r>
            <a:r>
              <a:rPr lang="en-IN" dirty="0"/>
              <a:t>, </a:t>
            </a:r>
            <a:r>
              <a:rPr lang="en-IN" u="sng" dirty="0"/>
              <a:t>district,</a:t>
            </a:r>
            <a:r>
              <a:rPr lang="en-IN" u="sng" baseline="0" dirty="0"/>
              <a:t> </a:t>
            </a:r>
            <a:r>
              <a:rPr lang="en-IN" u="sng" baseline="0" dirty="0" err="1"/>
              <a:t>lotno</a:t>
            </a:r>
            <a:r>
              <a:rPr lang="en-IN" baseline="0" dirty="0"/>
              <a:t>, area)</a:t>
            </a:r>
          </a:p>
          <a:p>
            <a:pPr marL="228600" marR="0" indent="-228600" algn="l" defTabSz="914400" rtl="0" eaLnBrk="0" fontAlgn="base" latinLnBrk="0" hangingPunct="0">
              <a:lnSpc>
                <a:spcPct val="100000"/>
              </a:lnSpc>
              <a:spcBef>
                <a:spcPct val="30000"/>
              </a:spcBef>
              <a:spcAft>
                <a:spcPct val="0"/>
              </a:spcAft>
              <a:buClrTx/>
              <a:buSzTx/>
              <a:buFontTx/>
              <a:buAutoNum type="arabicPeriod"/>
              <a:tabLst/>
              <a:defRPr/>
            </a:pPr>
            <a:r>
              <a:rPr lang="en-IN" baseline="0" dirty="0" err="1"/>
              <a:t>Pricetable</a:t>
            </a:r>
            <a:r>
              <a:rPr lang="en-IN" dirty="0"/>
              <a:t>(</a:t>
            </a:r>
            <a:r>
              <a:rPr lang="en-IN" u="sng" baseline="0" dirty="0"/>
              <a:t>area</a:t>
            </a:r>
            <a:r>
              <a:rPr lang="en-IN" baseline="0" dirty="0"/>
              <a:t>, price) </a:t>
            </a:r>
          </a:p>
          <a:p>
            <a:pPr marL="228600" marR="0" indent="-228600" algn="l" defTabSz="914400" rtl="0" eaLnBrk="0" fontAlgn="base" latinLnBrk="0" hangingPunct="0">
              <a:lnSpc>
                <a:spcPct val="100000"/>
              </a:lnSpc>
              <a:spcBef>
                <a:spcPct val="30000"/>
              </a:spcBef>
              <a:spcAft>
                <a:spcPct val="0"/>
              </a:spcAft>
              <a:buClrTx/>
              <a:buSzTx/>
              <a:buFontTx/>
              <a:buAutoNum type="arabicPeriod"/>
              <a:tabLst/>
              <a:defRPr/>
            </a:pPr>
            <a:r>
              <a:rPr lang="en-IN" baseline="0" dirty="0" err="1"/>
              <a:t>taxdetails</a:t>
            </a:r>
            <a:r>
              <a:rPr lang="en-IN" dirty="0"/>
              <a:t>(</a:t>
            </a:r>
            <a:r>
              <a:rPr lang="en-IN" u="sng" dirty="0"/>
              <a:t>district</a:t>
            </a:r>
            <a:r>
              <a:rPr lang="en-IN" baseline="0" dirty="0"/>
              <a:t>, tax)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IN"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en-IN" baseline="0" dirty="0"/>
              <a:t>If according to the data available we find that if area is,</a:t>
            </a:r>
          </a:p>
          <a:p>
            <a:pPr marL="0" marR="0" indent="0" algn="l" defTabSz="914400" rtl="0" eaLnBrk="0" fontAlgn="base" latinLnBrk="0" hangingPunct="0">
              <a:lnSpc>
                <a:spcPct val="100000"/>
              </a:lnSpc>
              <a:spcBef>
                <a:spcPct val="30000"/>
              </a:spcBef>
              <a:spcAft>
                <a:spcPct val="0"/>
              </a:spcAft>
              <a:buClrTx/>
              <a:buSzTx/>
              <a:buFontTx/>
              <a:buNone/>
              <a:tabLst/>
              <a:defRPr/>
            </a:pPr>
            <a:r>
              <a:rPr lang="en-IN" baseline="0" dirty="0"/>
              <a:t>500, 1500, 2500, etc. district is Abad</a:t>
            </a:r>
          </a:p>
          <a:p>
            <a:pPr marL="0" marR="0" indent="0" algn="l" defTabSz="914400" rtl="0" eaLnBrk="0" fontAlgn="base" latinLnBrk="0" hangingPunct="0">
              <a:lnSpc>
                <a:spcPct val="100000"/>
              </a:lnSpc>
              <a:spcBef>
                <a:spcPct val="30000"/>
              </a:spcBef>
              <a:spcAft>
                <a:spcPct val="0"/>
              </a:spcAft>
              <a:buClrTx/>
              <a:buSzTx/>
              <a:buFontTx/>
              <a:buNone/>
              <a:tabLst/>
              <a:defRPr/>
            </a:pPr>
            <a:r>
              <a:rPr lang="en-IN" baseline="0" dirty="0"/>
              <a:t>1000, 2000, 3000, etc. district is </a:t>
            </a:r>
            <a:r>
              <a:rPr lang="en-IN" baseline="0" dirty="0" err="1"/>
              <a:t>Surat</a:t>
            </a:r>
            <a:endParaRPr lang="en-IN"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en-IN" baseline="0" dirty="0"/>
              <a:t>200, 1200, 2200, etc. district is </a:t>
            </a:r>
            <a:r>
              <a:rPr lang="en-IN" baseline="0" dirty="0" err="1"/>
              <a:t>Vda</a:t>
            </a:r>
            <a:endParaRPr lang="en-IN" baseline="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IN"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en-IN" baseline="0" dirty="0" err="1"/>
              <a:t>i.e</a:t>
            </a:r>
            <a:r>
              <a:rPr lang="en-IN" baseline="0" dirty="0"/>
              <a:t> FD now is area </a:t>
            </a:r>
            <a:r>
              <a:rPr lang="en-IN" sz="1200" dirty="0"/>
              <a:t>→ district</a:t>
            </a:r>
          </a:p>
          <a:p>
            <a:pPr marL="0" marR="0" indent="0" algn="l" defTabSz="914400" rtl="0" eaLnBrk="0" fontAlgn="base" latinLnBrk="0" hangingPunct="0">
              <a:lnSpc>
                <a:spcPct val="100000"/>
              </a:lnSpc>
              <a:spcBef>
                <a:spcPct val="30000"/>
              </a:spcBef>
              <a:spcAft>
                <a:spcPct val="0"/>
              </a:spcAft>
              <a:buClrTx/>
              <a:buSzTx/>
              <a:buFontTx/>
              <a:buNone/>
              <a:tabLst/>
              <a:defRPr/>
            </a:pPr>
            <a:r>
              <a:rPr lang="en-IN" sz="1200" baseline="0" dirty="0"/>
              <a:t>In table-1, non-prime identifies prime attribute so relation is not in BCNF.</a:t>
            </a:r>
          </a:p>
          <a:p>
            <a:pPr marL="0" marR="0" indent="0" algn="l" defTabSz="914400" rtl="0" eaLnBrk="0" fontAlgn="base" latinLnBrk="0" hangingPunct="0">
              <a:lnSpc>
                <a:spcPct val="100000"/>
              </a:lnSpc>
              <a:spcBef>
                <a:spcPct val="30000"/>
              </a:spcBef>
              <a:spcAft>
                <a:spcPct val="0"/>
              </a:spcAft>
              <a:buClrTx/>
              <a:buSzTx/>
              <a:buFontTx/>
              <a:buNone/>
              <a:tabLst/>
              <a:defRPr/>
            </a:pPr>
            <a:r>
              <a:rPr lang="en-IN" sz="1200" baseline="0" dirty="0"/>
              <a:t>Split the table-1,</a:t>
            </a:r>
          </a:p>
          <a:p>
            <a:pPr marL="0" marR="0" indent="0" algn="l" defTabSz="914400" rtl="0" eaLnBrk="0" fontAlgn="base" latinLnBrk="0" hangingPunct="0">
              <a:lnSpc>
                <a:spcPct val="100000"/>
              </a:lnSpc>
              <a:spcBef>
                <a:spcPct val="30000"/>
              </a:spcBef>
              <a:spcAft>
                <a:spcPct val="0"/>
              </a:spcAft>
              <a:buClrTx/>
              <a:buSzTx/>
              <a:buFontTx/>
              <a:buNone/>
              <a:tabLst/>
              <a:defRPr/>
            </a:pPr>
            <a:r>
              <a:rPr lang="en-IN" dirty="0"/>
              <a:t>property(</a:t>
            </a:r>
            <a:r>
              <a:rPr lang="en-IN" u="sng" dirty="0" err="1"/>
              <a:t>pid</a:t>
            </a:r>
            <a:r>
              <a:rPr lang="en-IN" dirty="0"/>
              <a:t>, </a:t>
            </a:r>
            <a:r>
              <a:rPr lang="en-IN" u="sng" dirty="0"/>
              <a:t>district,</a:t>
            </a:r>
            <a:r>
              <a:rPr lang="en-IN" u="sng" baseline="0" dirty="0"/>
              <a:t> </a:t>
            </a:r>
            <a:r>
              <a:rPr lang="en-IN" u="sng" baseline="0" dirty="0" err="1"/>
              <a:t>lotno</a:t>
            </a:r>
            <a:r>
              <a:rPr lang="en-IN" baseline="0" dirty="0"/>
              <a:t>, area) into – </a:t>
            </a:r>
          </a:p>
          <a:p>
            <a:pPr marL="0" marR="0" indent="0" algn="l" defTabSz="914400" rtl="0" eaLnBrk="0" fontAlgn="base" latinLnBrk="0" hangingPunct="0">
              <a:lnSpc>
                <a:spcPct val="100000"/>
              </a:lnSpc>
              <a:spcBef>
                <a:spcPct val="30000"/>
              </a:spcBef>
              <a:spcAft>
                <a:spcPct val="0"/>
              </a:spcAft>
              <a:buClrTx/>
              <a:buSzTx/>
              <a:buFontTx/>
              <a:buNone/>
              <a:tabLst/>
              <a:defRPr/>
            </a:pPr>
            <a:r>
              <a:rPr lang="en-IN" dirty="0"/>
              <a:t>4. property(</a:t>
            </a:r>
            <a:r>
              <a:rPr lang="en-IN" u="sng" dirty="0" err="1"/>
              <a:t>pid</a:t>
            </a:r>
            <a:r>
              <a:rPr lang="en-IN" dirty="0"/>
              <a:t>, </a:t>
            </a:r>
            <a:r>
              <a:rPr lang="en-IN" u="none" baseline="0" dirty="0" err="1"/>
              <a:t>lotno</a:t>
            </a:r>
            <a:r>
              <a:rPr lang="en-IN" baseline="0" dirty="0"/>
              <a:t>, area)</a:t>
            </a:r>
          </a:p>
          <a:p>
            <a:pPr marL="0" marR="0" indent="0" algn="l" defTabSz="914400" rtl="0" eaLnBrk="0" fontAlgn="base" latinLnBrk="0" hangingPunct="0">
              <a:lnSpc>
                <a:spcPct val="100000"/>
              </a:lnSpc>
              <a:spcBef>
                <a:spcPct val="30000"/>
              </a:spcBef>
              <a:spcAft>
                <a:spcPct val="0"/>
              </a:spcAft>
              <a:buClrTx/>
              <a:buSzTx/>
              <a:buFontTx/>
              <a:buNone/>
              <a:tabLst/>
              <a:defRPr/>
            </a:pPr>
            <a:r>
              <a:rPr lang="en-IN" baseline="0" dirty="0"/>
              <a:t>5. </a:t>
            </a:r>
            <a:r>
              <a:rPr lang="en-IN" dirty="0" err="1"/>
              <a:t>areatable</a:t>
            </a:r>
            <a:r>
              <a:rPr lang="en-IN" dirty="0"/>
              <a:t>(</a:t>
            </a:r>
            <a:r>
              <a:rPr lang="en-IN" u="sng" baseline="0" dirty="0"/>
              <a:t>area</a:t>
            </a:r>
            <a:r>
              <a:rPr lang="en-IN" dirty="0"/>
              <a:t>, </a:t>
            </a:r>
            <a:r>
              <a:rPr lang="en-IN" u="none" dirty="0"/>
              <a:t>district</a:t>
            </a:r>
            <a:r>
              <a:rPr lang="en-IN" baseline="0" dirty="0"/>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IN"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en-IN" baseline="0" dirty="0"/>
              <a:t>We can join table-2 and table-5 (</a:t>
            </a:r>
            <a:r>
              <a:rPr lang="en-IN" baseline="0" dirty="0" err="1"/>
              <a:t>denormalization</a:t>
            </a:r>
            <a:r>
              <a:rPr lang="en-IN" baseline="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IN" baseline="0" dirty="0" err="1"/>
              <a:t>a_p_table</a:t>
            </a:r>
            <a:r>
              <a:rPr lang="en-IN" baseline="0" dirty="0"/>
              <a:t>(</a:t>
            </a:r>
            <a:r>
              <a:rPr lang="en-IN" u="sng" baseline="0" dirty="0"/>
              <a:t>area</a:t>
            </a:r>
            <a:r>
              <a:rPr lang="en-IN" baseline="0" dirty="0"/>
              <a:t>, price, district)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IN"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en-IN" baseline="0" dirty="0"/>
              <a:t>Final tables after normalizing till BCNF:</a:t>
            </a:r>
          </a:p>
          <a:p>
            <a:pPr marL="228600" marR="0" indent="-228600" algn="l" defTabSz="914400" rtl="0" eaLnBrk="0" fontAlgn="base" latinLnBrk="0" hangingPunct="0">
              <a:lnSpc>
                <a:spcPct val="100000"/>
              </a:lnSpc>
              <a:spcBef>
                <a:spcPct val="30000"/>
              </a:spcBef>
              <a:spcAft>
                <a:spcPct val="0"/>
              </a:spcAft>
              <a:buClrTx/>
              <a:buSzTx/>
              <a:buFont typeface="+mj-lt"/>
              <a:buAutoNum type="arabicPeriod"/>
              <a:tabLst/>
              <a:defRPr/>
            </a:pPr>
            <a:r>
              <a:rPr lang="en-IN" dirty="0"/>
              <a:t>property(</a:t>
            </a:r>
            <a:r>
              <a:rPr lang="en-IN" u="sng" dirty="0" err="1"/>
              <a:t>pid</a:t>
            </a:r>
            <a:r>
              <a:rPr lang="en-IN" dirty="0"/>
              <a:t>, </a:t>
            </a:r>
            <a:r>
              <a:rPr lang="en-IN" u="none" baseline="0" dirty="0" err="1"/>
              <a:t>lotno</a:t>
            </a:r>
            <a:r>
              <a:rPr lang="en-IN" baseline="0" dirty="0"/>
              <a:t>, area)</a:t>
            </a:r>
          </a:p>
          <a:p>
            <a:pPr marL="228600" marR="0" indent="-228600" algn="l" defTabSz="914400" rtl="0" eaLnBrk="0" fontAlgn="base" latinLnBrk="0" hangingPunct="0">
              <a:lnSpc>
                <a:spcPct val="100000"/>
              </a:lnSpc>
              <a:spcBef>
                <a:spcPct val="30000"/>
              </a:spcBef>
              <a:spcAft>
                <a:spcPct val="0"/>
              </a:spcAft>
              <a:buClrTx/>
              <a:buSzTx/>
              <a:buFont typeface="+mj-lt"/>
              <a:buAutoNum type="arabicPeriod"/>
              <a:tabLst/>
              <a:defRPr/>
            </a:pPr>
            <a:r>
              <a:rPr lang="en-IN" baseline="0" dirty="0" err="1"/>
              <a:t>taxdetails</a:t>
            </a:r>
            <a:r>
              <a:rPr lang="en-IN" dirty="0"/>
              <a:t>(</a:t>
            </a:r>
            <a:r>
              <a:rPr lang="en-IN" u="sng" dirty="0"/>
              <a:t>district</a:t>
            </a:r>
            <a:r>
              <a:rPr lang="en-IN" baseline="0" dirty="0"/>
              <a:t>, tax) </a:t>
            </a:r>
          </a:p>
          <a:p>
            <a:pPr marL="228600" marR="0" indent="-228600" algn="l" defTabSz="914400" rtl="0" eaLnBrk="0" fontAlgn="base" latinLnBrk="0" hangingPunct="0">
              <a:lnSpc>
                <a:spcPct val="100000"/>
              </a:lnSpc>
              <a:spcBef>
                <a:spcPct val="30000"/>
              </a:spcBef>
              <a:spcAft>
                <a:spcPct val="0"/>
              </a:spcAft>
              <a:buClrTx/>
              <a:buSzTx/>
              <a:buFont typeface="+mj-lt"/>
              <a:buAutoNum type="arabicPeriod"/>
              <a:tabLst/>
              <a:defRPr/>
            </a:pPr>
            <a:r>
              <a:rPr lang="en-IN" baseline="0" dirty="0" err="1"/>
              <a:t>a_p_table</a:t>
            </a:r>
            <a:r>
              <a:rPr lang="en-IN" baseline="0" dirty="0"/>
              <a:t>(</a:t>
            </a:r>
            <a:r>
              <a:rPr lang="en-IN" u="sng" baseline="0" dirty="0"/>
              <a:t>area</a:t>
            </a:r>
            <a:r>
              <a:rPr lang="en-IN" baseline="0" dirty="0"/>
              <a:t>, price, district)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IN" baseline="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IN" baseline="0" dirty="0"/>
          </a:p>
          <a:p>
            <a:pPr marL="0" indent="0">
              <a:buNone/>
            </a:pPr>
            <a:r>
              <a:rPr lang="en-IN" baseline="0" dirty="0"/>
              <a:t> </a:t>
            </a:r>
          </a:p>
          <a:p>
            <a:pPr marL="228600" indent="-228600">
              <a:buAutoNum type="arabicPeriod"/>
            </a:pPr>
            <a:endParaRPr lang="en-IN" dirty="0"/>
          </a:p>
        </p:txBody>
      </p:sp>
    </p:spTree>
    <p:extLst>
      <p:ext uri="{BB962C8B-B14F-4D97-AF65-F5344CB8AC3E}">
        <p14:creationId xmlns:p14="http://schemas.microsoft.com/office/powerpoint/2010/main" val="4009579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a:t>trivial dependency – FDs that include the LHS on the RHS.</a:t>
            </a:r>
          </a:p>
          <a:p>
            <a:pPr marL="0" marR="0" indent="0" algn="l" defTabSz="914400" rtl="0" eaLnBrk="0" fontAlgn="base" latinLnBrk="0" hangingPunct="0">
              <a:lnSpc>
                <a:spcPct val="100000"/>
              </a:lnSpc>
              <a:spcBef>
                <a:spcPct val="30000"/>
              </a:spcBef>
              <a:spcAft>
                <a:spcPct val="0"/>
              </a:spcAft>
              <a:buClrTx/>
              <a:buSzTx/>
              <a:buFontTx/>
              <a:buNone/>
              <a:tabLst/>
              <a:defRPr/>
            </a:pPr>
            <a:r>
              <a:rPr lang="en-IN" sz="1200" b="0" i="0" kern="1200" dirty="0">
                <a:solidFill>
                  <a:schemeClr val="tx1"/>
                </a:solidFill>
                <a:effectLst/>
                <a:latin typeface="Times New Roman" pitchFamily="18" charset="0"/>
                <a:ea typeface="+mn-ea"/>
                <a:cs typeface="+mn-cs"/>
              </a:rPr>
              <a:t>A </a:t>
            </a:r>
            <a:r>
              <a:rPr lang="en-IN" sz="1200" b="1" i="0" kern="1200" dirty="0">
                <a:solidFill>
                  <a:schemeClr val="tx1"/>
                </a:solidFill>
                <a:effectLst/>
                <a:latin typeface="Times New Roman" pitchFamily="18" charset="0"/>
                <a:ea typeface="+mn-ea"/>
                <a:cs typeface="+mn-cs"/>
              </a:rPr>
              <a:t>trivial functional dependency</a:t>
            </a:r>
            <a:r>
              <a:rPr lang="en-IN" sz="1200" b="0" i="0" kern="1200" dirty="0">
                <a:solidFill>
                  <a:schemeClr val="tx1"/>
                </a:solidFill>
                <a:effectLst/>
                <a:latin typeface="Times New Roman" pitchFamily="18" charset="0"/>
                <a:ea typeface="+mn-ea"/>
                <a:cs typeface="+mn-cs"/>
              </a:rPr>
              <a:t> is a database </a:t>
            </a:r>
            <a:r>
              <a:rPr lang="en-IN" sz="1200" b="1" i="0" kern="1200" dirty="0">
                <a:solidFill>
                  <a:schemeClr val="tx1"/>
                </a:solidFill>
                <a:effectLst/>
                <a:latin typeface="Times New Roman" pitchFamily="18" charset="0"/>
                <a:ea typeface="+mn-ea"/>
                <a:cs typeface="+mn-cs"/>
              </a:rPr>
              <a:t>dependency</a:t>
            </a:r>
            <a:r>
              <a:rPr lang="en-IN" sz="1200" b="0" i="0" kern="1200" dirty="0">
                <a:solidFill>
                  <a:schemeClr val="tx1"/>
                </a:solidFill>
                <a:effectLst/>
                <a:latin typeface="Times New Roman" pitchFamily="18" charset="0"/>
                <a:ea typeface="+mn-ea"/>
                <a:cs typeface="+mn-cs"/>
              </a:rPr>
              <a:t> that occurs when you describe a </a:t>
            </a:r>
            <a:r>
              <a:rPr lang="en-IN" sz="1200" b="1" i="0" kern="1200" dirty="0">
                <a:solidFill>
                  <a:schemeClr val="tx1"/>
                </a:solidFill>
                <a:effectLst/>
                <a:latin typeface="Times New Roman" pitchFamily="18" charset="0"/>
                <a:ea typeface="+mn-ea"/>
                <a:cs typeface="+mn-cs"/>
              </a:rPr>
              <a:t>functional dependency</a:t>
            </a:r>
            <a:r>
              <a:rPr lang="en-IN" sz="1200" b="0" i="0" kern="1200" dirty="0">
                <a:solidFill>
                  <a:schemeClr val="tx1"/>
                </a:solidFill>
                <a:effectLst/>
                <a:latin typeface="Times New Roman" pitchFamily="18" charset="0"/>
                <a:ea typeface="+mn-ea"/>
                <a:cs typeface="+mn-cs"/>
              </a:rPr>
              <a:t> of an attribute or of a collection of attributes that includes the original attribute.</a:t>
            </a:r>
            <a:endParaRPr lang="en-US" sz="1200" dirty="0"/>
          </a:p>
          <a:p>
            <a:endParaRPr lang="en-IN" dirty="0"/>
          </a:p>
        </p:txBody>
      </p:sp>
    </p:spTree>
    <p:extLst>
      <p:ext uri="{BB962C8B-B14F-4D97-AF65-F5344CB8AC3E}">
        <p14:creationId xmlns:p14="http://schemas.microsoft.com/office/powerpoint/2010/main" val="2486634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9001125" y="4846638"/>
            <a:ext cx="142875" cy="201136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9001125" y="0"/>
            <a:ext cx="142875" cy="48466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pPr>
              <a:defRPr/>
            </a:pPr>
            <a:fld id="{1FE4FB01-FE4C-44CB-BF50-E31B09D74F59}" type="datetime4">
              <a:rPr lang="en-US" smtClean="0"/>
              <a:t>April 21, 2022</a:t>
            </a:fld>
            <a:endParaRPr lang="en-US"/>
          </a:p>
        </p:txBody>
      </p:sp>
      <p:sp>
        <p:nvSpPr>
          <p:cNvPr id="7" name="Footer Placeholder 4"/>
          <p:cNvSpPr>
            <a:spLocks noGrp="1"/>
          </p:cNvSpPr>
          <p:nvPr>
            <p:ph type="ftr" sz="quarter" idx="11"/>
          </p:nvPr>
        </p:nvSpPr>
        <p:spPr/>
        <p:txBody>
          <a:bodyPr/>
          <a:lstStyle>
            <a:lvl1pPr>
              <a:defRPr/>
            </a:lvl1pPr>
          </a:lstStyle>
          <a:p>
            <a:pPr>
              <a:defRPr/>
            </a:pPr>
            <a:r>
              <a:rPr lang="en-US"/>
              <a:t>Data Mining: Concepts and Techniques</a:t>
            </a:r>
          </a:p>
        </p:txBody>
      </p:sp>
      <p:sp>
        <p:nvSpPr>
          <p:cNvPr id="8" name="Slide Number Placeholder 5"/>
          <p:cNvSpPr>
            <a:spLocks noGrp="1"/>
          </p:cNvSpPr>
          <p:nvPr>
            <p:ph type="sldNum" sz="quarter" idx="12"/>
          </p:nvPr>
        </p:nvSpPr>
        <p:spPr/>
        <p:txBody>
          <a:bodyPr/>
          <a:lstStyle>
            <a:lvl1pPr>
              <a:defRPr>
                <a:solidFill>
                  <a:schemeClr val="tx1"/>
                </a:solidFill>
              </a:defRPr>
            </a:lvl1pPr>
          </a:lstStyle>
          <a:p>
            <a:pPr>
              <a:defRPr/>
            </a:pPr>
            <a:fld id="{3197C8B2-2FCC-46F0-95D6-AA23674C6B71}" type="slidenum">
              <a:rPr lang="en-US"/>
              <a:pPr>
                <a:defRPr/>
              </a:pPr>
              <a:t>‹#›</a:t>
            </a:fld>
            <a:endParaRPr lang="en-US"/>
          </a:p>
        </p:txBody>
      </p:sp>
    </p:spTree>
    <p:extLst>
      <p:ext uri="{BB962C8B-B14F-4D97-AF65-F5344CB8AC3E}">
        <p14:creationId xmlns:p14="http://schemas.microsoft.com/office/powerpoint/2010/main" val="3681032615"/>
      </p:ext>
    </p:extLst>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931D882-89A7-470F-B5AD-403828EF9D35}" type="datetime4">
              <a:rPr lang="en-US" smtClean="0"/>
              <a:t>April 21, 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Data Mining: Concepts and Techniques</a:t>
            </a:r>
          </a:p>
        </p:txBody>
      </p:sp>
      <p:sp>
        <p:nvSpPr>
          <p:cNvPr id="6" name="Slide Number Placeholder 5"/>
          <p:cNvSpPr>
            <a:spLocks noGrp="1"/>
          </p:cNvSpPr>
          <p:nvPr>
            <p:ph type="sldNum" sz="quarter" idx="12"/>
          </p:nvPr>
        </p:nvSpPr>
        <p:spPr/>
        <p:txBody>
          <a:bodyPr/>
          <a:lstStyle>
            <a:lvl1pPr>
              <a:defRPr/>
            </a:lvl1pPr>
          </a:lstStyle>
          <a:p>
            <a:pPr>
              <a:defRPr/>
            </a:pPr>
            <a:fld id="{3C38D6FB-F6F5-4D54-8910-FF6695DA825A}" type="slidenum">
              <a:rPr lang="en-US"/>
              <a:pPr>
                <a:defRPr/>
              </a:pPr>
              <a:t>‹#›</a:t>
            </a:fld>
            <a:endParaRPr lang="en-US"/>
          </a:p>
        </p:txBody>
      </p:sp>
    </p:spTree>
    <p:extLst>
      <p:ext uri="{BB962C8B-B14F-4D97-AF65-F5344CB8AC3E}">
        <p14:creationId xmlns:p14="http://schemas.microsoft.com/office/powerpoint/2010/main" val="970063932"/>
      </p:ext>
    </p:extLst>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7A68969-C8DE-4471-AA71-35A3F57C4657}" type="datetime4">
              <a:rPr lang="en-US" smtClean="0"/>
              <a:t>April 21, 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Data Mining: Concepts and Techniques</a:t>
            </a:r>
          </a:p>
        </p:txBody>
      </p:sp>
      <p:sp>
        <p:nvSpPr>
          <p:cNvPr id="6" name="Slide Number Placeholder 5"/>
          <p:cNvSpPr>
            <a:spLocks noGrp="1"/>
          </p:cNvSpPr>
          <p:nvPr>
            <p:ph type="sldNum" sz="quarter" idx="12"/>
          </p:nvPr>
        </p:nvSpPr>
        <p:spPr/>
        <p:txBody>
          <a:bodyPr/>
          <a:lstStyle>
            <a:lvl1pPr>
              <a:defRPr/>
            </a:lvl1pPr>
          </a:lstStyle>
          <a:p>
            <a:pPr>
              <a:defRPr/>
            </a:pPr>
            <a:fld id="{D54BE04C-79BF-4ECC-B21D-43FCE4D0AA0F}" type="slidenum">
              <a:rPr lang="en-US"/>
              <a:pPr>
                <a:defRPr/>
              </a:pPr>
              <a:t>‹#›</a:t>
            </a:fld>
            <a:endParaRPr lang="en-US"/>
          </a:p>
        </p:txBody>
      </p:sp>
    </p:spTree>
    <p:extLst>
      <p:ext uri="{BB962C8B-B14F-4D97-AF65-F5344CB8AC3E}">
        <p14:creationId xmlns:p14="http://schemas.microsoft.com/office/powerpoint/2010/main" val="1797004536"/>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C68C81B3-6540-4F33-A021-2E5BA8D336E5}" type="datetime4">
              <a:rPr lang="en-US" smtClean="0"/>
              <a:t>April 21, 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Data Mining: Concepts and Techniques</a:t>
            </a:r>
          </a:p>
        </p:txBody>
      </p:sp>
      <p:sp>
        <p:nvSpPr>
          <p:cNvPr id="6" name="Slide Number Placeholder 5"/>
          <p:cNvSpPr>
            <a:spLocks noGrp="1"/>
          </p:cNvSpPr>
          <p:nvPr>
            <p:ph type="sldNum" sz="quarter" idx="12"/>
          </p:nvPr>
        </p:nvSpPr>
        <p:spPr/>
        <p:txBody>
          <a:bodyPr/>
          <a:lstStyle>
            <a:lvl1pPr>
              <a:defRPr/>
            </a:lvl1pPr>
          </a:lstStyle>
          <a:p>
            <a:pPr>
              <a:defRPr/>
            </a:pPr>
            <a:fld id="{C11D7420-7627-40E2-8915-B8E4ABF3F024}" type="slidenum">
              <a:rPr lang="en-US"/>
              <a:pPr>
                <a:defRPr/>
              </a:pPr>
              <a:t>‹#›</a:t>
            </a:fld>
            <a:endParaRPr lang="en-US"/>
          </a:p>
        </p:txBody>
      </p:sp>
    </p:spTree>
    <p:extLst>
      <p:ext uri="{BB962C8B-B14F-4D97-AF65-F5344CB8AC3E}">
        <p14:creationId xmlns:p14="http://schemas.microsoft.com/office/powerpoint/2010/main" val="3282231413"/>
      </p:ext>
    </p:extLst>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C92584FB-12A7-48F4-BD7D-63BF81478351}" type="datetime4">
              <a:rPr lang="en-US" smtClean="0"/>
              <a:t>April 21, 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Data Mining: Concepts and Techniques</a:t>
            </a:r>
          </a:p>
        </p:txBody>
      </p:sp>
      <p:sp>
        <p:nvSpPr>
          <p:cNvPr id="6" name="Slide Number Placeholder 5"/>
          <p:cNvSpPr>
            <a:spLocks noGrp="1"/>
          </p:cNvSpPr>
          <p:nvPr>
            <p:ph type="sldNum" sz="quarter" idx="12"/>
          </p:nvPr>
        </p:nvSpPr>
        <p:spPr/>
        <p:txBody>
          <a:bodyPr/>
          <a:lstStyle>
            <a:lvl1pPr>
              <a:defRPr/>
            </a:lvl1pPr>
          </a:lstStyle>
          <a:p>
            <a:pPr>
              <a:defRPr/>
            </a:pPr>
            <a:fld id="{99C3E8BF-197B-4499-B055-2C14D8BD49C3}" type="slidenum">
              <a:rPr lang="en-US"/>
              <a:pPr>
                <a:defRPr/>
              </a:pPr>
              <a:t>‹#›</a:t>
            </a:fld>
            <a:endParaRPr lang="en-US"/>
          </a:p>
        </p:txBody>
      </p:sp>
    </p:spTree>
    <p:extLst>
      <p:ext uri="{BB962C8B-B14F-4D97-AF65-F5344CB8AC3E}">
        <p14:creationId xmlns:p14="http://schemas.microsoft.com/office/powerpoint/2010/main" val="3393526106"/>
      </p:ext>
    </p:extLst>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38F1D832-03F9-4ABE-AD33-A19387C65EAC}" type="datetime4">
              <a:rPr lang="en-US" smtClean="0"/>
              <a:t>April 21, 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Data Mining: Concepts and Techniques</a:t>
            </a:r>
          </a:p>
        </p:txBody>
      </p:sp>
      <p:sp>
        <p:nvSpPr>
          <p:cNvPr id="7" name="Slide Number Placeholder 5"/>
          <p:cNvSpPr>
            <a:spLocks noGrp="1"/>
          </p:cNvSpPr>
          <p:nvPr>
            <p:ph type="sldNum" sz="quarter" idx="12"/>
          </p:nvPr>
        </p:nvSpPr>
        <p:spPr/>
        <p:txBody>
          <a:bodyPr/>
          <a:lstStyle>
            <a:lvl1pPr>
              <a:defRPr/>
            </a:lvl1pPr>
          </a:lstStyle>
          <a:p>
            <a:pPr>
              <a:defRPr/>
            </a:pPr>
            <a:fld id="{6C347BDF-832E-45EA-95AB-4740F821884E}" type="slidenum">
              <a:rPr lang="en-US"/>
              <a:pPr>
                <a:defRPr/>
              </a:pPr>
              <a:t>‹#›</a:t>
            </a:fld>
            <a:endParaRPr lang="en-US"/>
          </a:p>
        </p:txBody>
      </p:sp>
    </p:spTree>
    <p:extLst>
      <p:ext uri="{BB962C8B-B14F-4D97-AF65-F5344CB8AC3E}">
        <p14:creationId xmlns:p14="http://schemas.microsoft.com/office/powerpoint/2010/main" val="302228140"/>
      </p:ext>
    </p:extLst>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E066C7CF-07D8-4BA6-A5BF-D4C94CEAC17B}" type="datetime4">
              <a:rPr lang="en-US" smtClean="0"/>
              <a:t>April 21, 2022</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Data Mining: Concepts and Techniques</a:t>
            </a:r>
          </a:p>
        </p:txBody>
      </p:sp>
      <p:sp>
        <p:nvSpPr>
          <p:cNvPr id="9" name="Slide Number Placeholder 5"/>
          <p:cNvSpPr>
            <a:spLocks noGrp="1"/>
          </p:cNvSpPr>
          <p:nvPr>
            <p:ph type="sldNum" sz="quarter" idx="12"/>
          </p:nvPr>
        </p:nvSpPr>
        <p:spPr/>
        <p:txBody>
          <a:bodyPr/>
          <a:lstStyle>
            <a:lvl1pPr>
              <a:defRPr/>
            </a:lvl1pPr>
          </a:lstStyle>
          <a:p>
            <a:pPr>
              <a:defRPr/>
            </a:pPr>
            <a:fld id="{C7E16879-CE13-4A79-A717-243C87D0842B}" type="slidenum">
              <a:rPr lang="en-US"/>
              <a:pPr>
                <a:defRPr/>
              </a:pPr>
              <a:t>‹#›</a:t>
            </a:fld>
            <a:endParaRPr lang="en-US"/>
          </a:p>
        </p:txBody>
      </p:sp>
    </p:spTree>
    <p:extLst>
      <p:ext uri="{BB962C8B-B14F-4D97-AF65-F5344CB8AC3E}">
        <p14:creationId xmlns:p14="http://schemas.microsoft.com/office/powerpoint/2010/main" val="2955999050"/>
      </p:ext>
    </p:extLst>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DEF565E3-ABBD-4953-83C5-F0552753D884}" type="datetime4">
              <a:rPr lang="en-US" smtClean="0"/>
              <a:t>April 21, 2022</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Data Mining: Concepts and Techniques</a:t>
            </a:r>
          </a:p>
        </p:txBody>
      </p:sp>
      <p:sp>
        <p:nvSpPr>
          <p:cNvPr id="5" name="Slide Number Placeholder 5"/>
          <p:cNvSpPr>
            <a:spLocks noGrp="1"/>
          </p:cNvSpPr>
          <p:nvPr>
            <p:ph type="sldNum" sz="quarter" idx="12"/>
          </p:nvPr>
        </p:nvSpPr>
        <p:spPr/>
        <p:txBody>
          <a:bodyPr/>
          <a:lstStyle>
            <a:lvl1pPr>
              <a:defRPr/>
            </a:lvl1pPr>
          </a:lstStyle>
          <a:p>
            <a:pPr>
              <a:defRPr/>
            </a:pPr>
            <a:fld id="{6ED07C65-7C02-41A9-9DB6-703313EE3CB6}" type="slidenum">
              <a:rPr lang="en-US"/>
              <a:pPr>
                <a:defRPr/>
              </a:pPr>
              <a:t>‹#›</a:t>
            </a:fld>
            <a:endParaRPr lang="en-US"/>
          </a:p>
        </p:txBody>
      </p:sp>
    </p:spTree>
    <p:extLst>
      <p:ext uri="{BB962C8B-B14F-4D97-AF65-F5344CB8AC3E}">
        <p14:creationId xmlns:p14="http://schemas.microsoft.com/office/powerpoint/2010/main" val="3777387863"/>
      </p:ext>
    </p:extLst>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03636FC-3594-4D0C-B4F1-52D807DCAE8A}" type="datetime4">
              <a:rPr lang="en-US" smtClean="0"/>
              <a:t>April 21, 2022</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Data Mining: Concepts and Techniques</a:t>
            </a:r>
          </a:p>
        </p:txBody>
      </p:sp>
      <p:sp>
        <p:nvSpPr>
          <p:cNvPr id="4" name="Slide Number Placeholder 5"/>
          <p:cNvSpPr>
            <a:spLocks noGrp="1"/>
          </p:cNvSpPr>
          <p:nvPr>
            <p:ph type="sldNum" sz="quarter" idx="12"/>
          </p:nvPr>
        </p:nvSpPr>
        <p:spPr/>
        <p:txBody>
          <a:bodyPr/>
          <a:lstStyle>
            <a:lvl1pPr>
              <a:defRPr/>
            </a:lvl1pPr>
          </a:lstStyle>
          <a:p>
            <a:pPr>
              <a:defRPr/>
            </a:pPr>
            <a:fld id="{A2FDB580-F53F-4020-9300-9E2CD13BE540}" type="slidenum">
              <a:rPr lang="en-US"/>
              <a:pPr>
                <a:defRPr/>
              </a:pPr>
              <a:t>‹#›</a:t>
            </a:fld>
            <a:endParaRPr lang="en-US"/>
          </a:p>
        </p:txBody>
      </p:sp>
    </p:spTree>
    <p:extLst>
      <p:ext uri="{BB962C8B-B14F-4D97-AF65-F5344CB8AC3E}">
        <p14:creationId xmlns:p14="http://schemas.microsoft.com/office/powerpoint/2010/main" val="3748387480"/>
      </p:ext>
    </p:extLst>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itle 7"/>
          <p:cNvSpPr>
            <a:spLocks noGrp="1"/>
          </p:cNvSpPr>
          <p:nvPr>
            <p:ph type="title"/>
          </p:nvPr>
        </p:nvSpPr>
        <p:spPr/>
        <p:txBody>
          <a:bodyPr/>
          <a:lstStyle/>
          <a:p>
            <a:r>
              <a:rPr lang="en-US"/>
              <a:t>Click to edit Master title style</a:t>
            </a:r>
          </a:p>
        </p:txBody>
      </p:sp>
      <p:sp>
        <p:nvSpPr>
          <p:cNvPr id="5" name="Date Placeholder 3"/>
          <p:cNvSpPr>
            <a:spLocks noGrp="1"/>
          </p:cNvSpPr>
          <p:nvPr>
            <p:ph type="dt" sz="half" idx="10"/>
          </p:nvPr>
        </p:nvSpPr>
        <p:spPr/>
        <p:txBody>
          <a:bodyPr/>
          <a:lstStyle>
            <a:lvl1pPr>
              <a:defRPr/>
            </a:lvl1pPr>
          </a:lstStyle>
          <a:p>
            <a:pPr>
              <a:defRPr/>
            </a:pPr>
            <a:fld id="{D8FE065C-E849-425E-AEC1-629FEDF14A79}" type="datetime4">
              <a:rPr lang="en-US" smtClean="0"/>
              <a:t>April 21, 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Data Mining: Concepts and Techniques</a:t>
            </a:r>
          </a:p>
        </p:txBody>
      </p:sp>
      <p:sp>
        <p:nvSpPr>
          <p:cNvPr id="7" name="Slide Number Placeholder 5"/>
          <p:cNvSpPr>
            <a:spLocks noGrp="1"/>
          </p:cNvSpPr>
          <p:nvPr>
            <p:ph type="sldNum" sz="quarter" idx="12"/>
          </p:nvPr>
        </p:nvSpPr>
        <p:spPr/>
        <p:txBody>
          <a:bodyPr/>
          <a:lstStyle>
            <a:lvl1pPr>
              <a:defRPr/>
            </a:lvl1pPr>
          </a:lstStyle>
          <a:p>
            <a:pPr>
              <a:defRPr/>
            </a:pPr>
            <a:fld id="{7D3F9558-0E78-422D-92E7-ECBD59E1D2A2}" type="slidenum">
              <a:rPr lang="en-US"/>
              <a:pPr>
                <a:defRPr/>
              </a:pPr>
              <a:t>‹#›</a:t>
            </a:fld>
            <a:endParaRPr lang="en-US"/>
          </a:p>
        </p:txBody>
      </p:sp>
    </p:spTree>
    <p:extLst>
      <p:ext uri="{BB962C8B-B14F-4D97-AF65-F5344CB8AC3E}">
        <p14:creationId xmlns:p14="http://schemas.microsoft.com/office/powerpoint/2010/main" val="207780120"/>
      </p:ext>
    </p:extLst>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9001125" y="4846638"/>
            <a:ext cx="142875" cy="201136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9001125" y="0"/>
            <a:ext cx="142875" cy="48466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itle 7"/>
          <p:cNvSpPr>
            <a:spLocks noGrp="1"/>
          </p:cNvSpPr>
          <p:nvPr>
            <p:ph type="title"/>
          </p:nvPr>
        </p:nvSpPr>
        <p:spPr>
          <a:xfrm>
            <a:off x="457200" y="4953000"/>
            <a:ext cx="8153400" cy="762000"/>
          </a:xfrm>
        </p:spPr>
        <p:txBody>
          <a:bodyPr anchor="t"/>
          <a:lstStyle>
            <a:lvl1pPr>
              <a:defRPr sz="3200"/>
            </a:lvl1pPr>
          </a:lstStyle>
          <a:p>
            <a:r>
              <a:rPr lang="en-US"/>
              <a:t>Click to edit Master title style</a:t>
            </a:r>
            <a:endParaRPr lang="en-US" dirty="0"/>
          </a:p>
        </p:txBody>
      </p:sp>
      <p:sp>
        <p:nvSpPr>
          <p:cNvPr id="7" name="Date Placeholder 4"/>
          <p:cNvSpPr>
            <a:spLocks noGrp="1"/>
          </p:cNvSpPr>
          <p:nvPr>
            <p:ph type="dt" sz="half" idx="10"/>
          </p:nvPr>
        </p:nvSpPr>
        <p:spPr/>
        <p:txBody>
          <a:bodyPr/>
          <a:lstStyle>
            <a:lvl1pPr>
              <a:defRPr/>
            </a:lvl1pPr>
          </a:lstStyle>
          <a:p>
            <a:pPr>
              <a:defRPr/>
            </a:pPr>
            <a:fld id="{B4A4C32C-FC5C-43A0-AFE1-2A6DC0C9EB90}" type="datetime4">
              <a:rPr lang="en-US" smtClean="0"/>
              <a:t>April 21, 2022</a:t>
            </a:fld>
            <a:endParaRPr lang="en-US"/>
          </a:p>
        </p:txBody>
      </p:sp>
      <p:sp>
        <p:nvSpPr>
          <p:cNvPr id="9" name="Footer Placeholder 5"/>
          <p:cNvSpPr>
            <a:spLocks noGrp="1"/>
          </p:cNvSpPr>
          <p:nvPr>
            <p:ph type="ftr" sz="quarter" idx="11"/>
          </p:nvPr>
        </p:nvSpPr>
        <p:spPr/>
        <p:txBody>
          <a:bodyPr/>
          <a:lstStyle>
            <a:lvl1pPr>
              <a:defRPr/>
            </a:lvl1pPr>
          </a:lstStyle>
          <a:p>
            <a:pPr>
              <a:defRPr/>
            </a:pPr>
            <a:r>
              <a:rPr lang="en-US"/>
              <a:t>Data Mining: Concepts and Techniques</a:t>
            </a:r>
          </a:p>
        </p:txBody>
      </p:sp>
      <p:sp>
        <p:nvSpPr>
          <p:cNvPr id="10" name="Slide Number Placeholder 6"/>
          <p:cNvSpPr>
            <a:spLocks noGrp="1"/>
          </p:cNvSpPr>
          <p:nvPr>
            <p:ph type="sldNum" sz="quarter" idx="12"/>
          </p:nvPr>
        </p:nvSpPr>
        <p:spPr/>
        <p:txBody>
          <a:bodyPr/>
          <a:lstStyle>
            <a:lvl1pPr>
              <a:defRPr>
                <a:solidFill>
                  <a:schemeClr val="tx1"/>
                </a:solidFill>
              </a:defRPr>
            </a:lvl1pPr>
          </a:lstStyle>
          <a:p>
            <a:pPr>
              <a:defRPr/>
            </a:pPr>
            <a:fld id="{0C7E2FBF-9118-4E94-98B8-1CC6DBD776DC}" type="slidenum">
              <a:rPr lang="en-US"/>
              <a:pPr>
                <a:defRPr/>
              </a:pPr>
              <a:t>‹#›</a:t>
            </a:fld>
            <a:endParaRPr lang="en-US"/>
          </a:p>
        </p:txBody>
      </p:sp>
    </p:spTree>
    <p:extLst>
      <p:ext uri="{BB962C8B-B14F-4D97-AF65-F5344CB8AC3E}">
        <p14:creationId xmlns:p14="http://schemas.microsoft.com/office/powerpoint/2010/main" val="3297423714"/>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400"/>
            <a:ext cx="57912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1027" name="Text Placeholder 2"/>
          <p:cNvSpPr>
            <a:spLocks noGrp="1"/>
          </p:cNvSpPr>
          <p:nvPr>
            <p:ph type="body" idx="1"/>
          </p:nvPr>
        </p:nvSpPr>
        <p:spPr bwMode="auto">
          <a:xfrm>
            <a:off x="457200" y="1752600"/>
            <a:ext cx="7620000" cy="437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172200"/>
            <a:ext cx="3429000" cy="304800"/>
          </a:xfrm>
          <a:prstGeom prst="rect">
            <a:avLst/>
          </a:prstGeom>
        </p:spPr>
        <p:txBody>
          <a:bodyPr vert="horz" lIns="91440" tIns="45720" rIns="91440" bIns="0" rtlCol="0" anchor="b"/>
          <a:lstStyle>
            <a:lvl1pPr algn="l">
              <a:defRPr sz="1000">
                <a:solidFill>
                  <a:schemeClr val="tx1"/>
                </a:solidFill>
              </a:defRPr>
            </a:lvl1pPr>
          </a:lstStyle>
          <a:p>
            <a:pPr>
              <a:defRPr/>
            </a:pPr>
            <a:fld id="{5D4134ED-8B42-451A-9643-31F3B6A89756}" type="datetime4">
              <a:rPr lang="en-US" smtClean="0"/>
              <a:t>April 21, 2022</a:t>
            </a:fld>
            <a:endParaRPr lang="en-US"/>
          </a:p>
        </p:txBody>
      </p:sp>
      <p:sp>
        <p:nvSpPr>
          <p:cNvPr id="5" name="Footer Placeholder 4"/>
          <p:cNvSpPr>
            <a:spLocks noGrp="1"/>
          </p:cNvSpPr>
          <p:nvPr>
            <p:ph type="ftr" sz="quarter" idx="3"/>
          </p:nvPr>
        </p:nvSpPr>
        <p:spPr>
          <a:xfrm>
            <a:off x="457200" y="6492875"/>
            <a:ext cx="3429000" cy="284163"/>
          </a:xfrm>
          <a:prstGeom prst="rect">
            <a:avLst/>
          </a:prstGeom>
        </p:spPr>
        <p:txBody>
          <a:bodyPr vert="horz" lIns="91440" tIns="45720" rIns="91440" bIns="45720" rtlCol="0" anchor="t"/>
          <a:lstStyle>
            <a:lvl1pPr algn="l">
              <a:defRPr sz="1000">
                <a:solidFill>
                  <a:schemeClr val="tx1"/>
                </a:solidFill>
              </a:defRPr>
            </a:lvl1pPr>
          </a:lstStyle>
          <a:p>
            <a:pPr>
              <a:defRPr/>
            </a:pPr>
            <a:r>
              <a:rPr lang="en-US"/>
              <a:t>Data Mining: Concepts and Techniques</a:t>
            </a:r>
          </a:p>
        </p:txBody>
      </p:sp>
      <p:sp>
        <p:nvSpPr>
          <p:cNvPr id="6" name="Slide Number Placeholder 5"/>
          <p:cNvSpPr>
            <a:spLocks noGrp="1"/>
          </p:cNvSpPr>
          <p:nvPr>
            <p:ph type="sldNum" sz="quarter" idx="4"/>
          </p:nvPr>
        </p:nvSpPr>
        <p:spPr>
          <a:xfrm rot="16200000">
            <a:off x="8227219" y="5885656"/>
            <a:ext cx="1316038" cy="365125"/>
          </a:xfrm>
          <a:prstGeom prst="rect">
            <a:avLst/>
          </a:prstGeom>
        </p:spPr>
        <p:txBody>
          <a:bodyPr vert="horz" lIns="91440" tIns="45720" rIns="91440" bIns="45720" rtlCol="0" anchor="ctr"/>
          <a:lstStyle>
            <a:lvl1pPr algn="l">
              <a:defRPr sz="2400" b="1">
                <a:solidFill>
                  <a:schemeClr val="tx2"/>
                </a:solidFill>
              </a:defRPr>
            </a:lvl1pPr>
          </a:lstStyle>
          <a:p>
            <a:pPr>
              <a:defRPr/>
            </a:pPr>
            <a:fld id="{EF5FA86A-B157-4CE4-B5B3-AF7D86E7FF61}" type="slidenum">
              <a:rPr lang="en-US"/>
              <a:pPr>
                <a:defRPr/>
              </a:pPr>
              <a:t>‹#›</a:t>
            </a:fld>
            <a:endParaRPr lang="en-US"/>
          </a:p>
        </p:txBody>
      </p:sp>
      <p:sp>
        <p:nvSpPr>
          <p:cNvPr id="7" name="Rectangle 6"/>
          <p:cNvSpPr/>
          <p:nvPr/>
        </p:nvSpPr>
        <p:spPr>
          <a:xfrm>
            <a:off x="9001125" y="0"/>
            <a:ext cx="142875"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9001125" y="1371600"/>
            <a:ext cx="142875"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aphicFrame>
        <p:nvGraphicFramePr>
          <p:cNvPr id="1033" name="Object 23"/>
          <p:cNvGraphicFramePr>
            <a:graphicFrameLocks/>
          </p:cNvGraphicFramePr>
          <p:nvPr userDrawn="1"/>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1775" name="Clip" r:id="rId14" imgW="6857143" imgH="48963" progId="MS_ClipArt_Gallery.5">
                  <p:embed/>
                </p:oleObj>
              </mc:Choice>
              <mc:Fallback>
                <p:oleObj name="Clip" r:id="rId14" imgW="6857143" imgH="48963" progId="MS_ClipArt_Gallery.5">
                  <p:embed/>
                  <p:pic>
                    <p:nvPicPr>
                      <p:cNvPr id="0" name="Object 23"/>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892" r:id="rId1"/>
    <p:sldLayoutId id="2147483883" r:id="rId2"/>
    <p:sldLayoutId id="2147483884" r:id="rId3"/>
    <p:sldLayoutId id="2147483885" r:id="rId4"/>
    <p:sldLayoutId id="2147483886" r:id="rId5"/>
    <p:sldLayoutId id="2147483887" r:id="rId6"/>
    <p:sldLayoutId id="2147483888" r:id="rId7"/>
    <p:sldLayoutId id="2147483889" r:id="rId8"/>
    <p:sldLayoutId id="2147483893" r:id="rId9"/>
    <p:sldLayoutId id="2147483890" r:id="rId10"/>
    <p:sldLayoutId id="2147483891" r:id="rId11"/>
  </p:sldLayoutIdLst>
  <p:transition>
    <p:zoom/>
  </p:transition>
  <p:hf hdr="0" ftr="0" dt="0"/>
  <p:txStyles>
    <p:titleStyle>
      <a:lvl1pPr algn="l" rtl="0" eaLnBrk="0" fontAlgn="base" hangingPunct="0">
        <a:spcBef>
          <a:spcPct val="0"/>
        </a:spcBef>
        <a:spcAft>
          <a:spcPct val="0"/>
        </a:spcAft>
        <a:defRPr sz="3600" kern="1200" cap="all" spc="-6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Black" pitchFamily="34" charset="0"/>
        </a:defRPr>
      </a:lvl2pPr>
      <a:lvl3pPr algn="l" rtl="0" eaLnBrk="0" fontAlgn="base" hangingPunct="0">
        <a:spcBef>
          <a:spcPct val="0"/>
        </a:spcBef>
        <a:spcAft>
          <a:spcPct val="0"/>
        </a:spcAft>
        <a:defRPr sz="3600">
          <a:solidFill>
            <a:schemeClr val="tx2"/>
          </a:solidFill>
          <a:latin typeface="Arial Black" pitchFamily="34" charset="0"/>
        </a:defRPr>
      </a:lvl3pPr>
      <a:lvl4pPr algn="l" rtl="0" eaLnBrk="0" fontAlgn="base" hangingPunct="0">
        <a:spcBef>
          <a:spcPct val="0"/>
        </a:spcBef>
        <a:spcAft>
          <a:spcPct val="0"/>
        </a:spcAft>
        <a:defRPr sz="3600">
          <a:solidFill>
            <a:schemeClr val="tx2"/>
          </a:solidFill>
          <a:latin typeface="Arial Black" pitchFamily="34" charset="0"/>
        </a:defRPr>
      </a:lvl4pPr>
      <a:lvl5pPr algn="l" rtl="0" eaLnBrk="0" fontAlgn="base" hangingPunct="0">
        <a:spcBef>
          <a:spcPct val="0"/>
        </a:spcBef>
        <a:spcAft>
          <a:spcPct val="0"/>
        </a:spcAft>
        <a:defRPr sz="3600">
          <a:solidFill>
            <a:schemeClr val="tx2"/>
          </a:solidFill>
          <a:latin typeface="Arial Black" pitchFamily="34" charset="0"/>
        </a:defRPr>
      </a:lvl5pPr>
      <a:lvl6pPr marL="457200" algn="l" rtl="0" fontAlgn="base">
        <a:spcBef>
          <a:spcPct val="0"/>
        </a:spcBef>
        <a:spcAft>
          <a:spcPct val="0"/>
        </a:spcAft>
        <a:defRPr sz="3600">
          <a:solidFill>
            <a:schemeClr val="tx2"/>
          </a:solidFill>
          <a:latin typeface="Arial Black" pitchFamily="34" charset="0"/>
        </a:defRPr>
      </a:lvl6pPr>
      <a:lvl7pPr marL="914400" algn="l" rtl="0" fontAlgn="base">
        <a:spcBef>
          <a:spcPct val="0"/>
        </a:spcBef>
        <a:spcAft>
          <a:spcPct val="0"/>
        </a:spcAft>
        <a:defRPr sz="3600">
          <a:solidFill>
            <a:schemeClr val="tx2"/>
          </a:solidFill>
          <a:latin typeface="Arial Black" pitchFamily="34" charset="0"/>
        </a:defRPr>
      </a:lvl7pPr>
      <a:lvl8pPr marL="1371600" algn="l" rtl="0" fontAlgn="base">
        <a:spcBef>
          <a:spcPct val="0"/>
        </a:spcBef>
        <a:spcAft>
          <a:spcPct val="0"/>
        </a:spcAft>
        <a:defRPr sz="3600">
          <a:solidFill>
            <a:schemeClr val="tx2"/>
          </a:solidFill>
          <a:latin typeface="Arial Black" pitchFamily="34" charset="0"/>
        </a:defRPr>
      </a:lvl8pPr>
      <a:lvl9pPr marL="1828800" algn="l" rtl="0" fontAlgn="base">
        <a:spcBef>
          <a:spcPct val="0"/>
        </a:spcBef>
        <a:spcAft>
          <a:spcPct val="0"/>
        </a:spcAft>
        <a:defRPr sz="3600">
          <a:solidFill>
            <a:schemeClr val="tx2"/>
          </a:solidFill>
          <a:latin typeface="Arial Black" pitchFamily="34" charset="0"/>
        </a:defRPr>
      </a:lvl9pPr>
    </p:titleStyle>
    <p:bodyStyle>
      <a:lvl1pPr marL="342900" indent="-342900" algn="l" rtl="0" eaLnBrk="0" fontAlgn="base" hangingPunct="0">
        <a:spcBef>
          <a:spcPct val="20000"/>
        </a:spcBef>
        <a:spcAft>
          <a:spcPts val="600"/>
        </a:spcAft>
        <a:buFont typeface="Arial" pitchFamily="34" charset="0"/>
        <a:defRPr sz="2000" b="1" kern="1200">
          <a:solidFill>
            <a:schemeClr val="tx1"/>
          </a:solidFill>
          <a:latin typeface="+mn-lt"/>
          <a:ea typeface="+mn-ea"/>
          <a:cs typeface="+mn-cs"/>
        </a:defRPr>
      </a:lvl1pPr>
      <a:lvl2pPr marL="457200" indent="-182563" algn="l" rtl="0" eaLnBrk="0" fontAlgn="base" hangingPunct="0">
        <a:spcBef>
          <a:spcPct val="20000"/>
        </a:spcBef>
        <a:spcAft>
          <a:spcPct val="0"/>
        </a:spcAft>
        <a:buClr>
          <a:schemeClr val="tx2"/>
        </a:buClr>
        <a:buFont typeface="Arial" pitchFamily="34"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slide" Target="slide3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idx="4294967295"/>
          </p:nvPr>
        </p:nvSpPr>
        <p:spPr>
          <a:xfrm>
            <a:off x="7620" y="2209800"/>
            <a:ext cx="8686800" cy="1752600"/>
          </a:xfrm>
        </p:spPr>
        <p:txBody>
          <a:bodyPr>
            <a:normAutofit/>
          </a:bodyPr>
          <a:lstStyle/>
          <a:p>
            <a:pPr eaLnBrk="1" fontAlgn="auto" hangingPunct="1">
              <a:spcAft>
                <a:spcPts val="0"/>
              </a:spcAft>
              <a:defRPr/>
            </a:pPr>
            <a:r>
              <a:rPr lang="en-US" sz="4800" dirty="0"/>
              <a:t>normalization</a:t>
            </a:r>
          </a:p>
        </p:txBody>
      </p:sp>
      <p:sp>
        <p:nvSpPr>
          <p:cNvPr id="2" name="Rectangle 1"/>
          <p:cNvSpPr/>
          <p:nvPr/>
        </p:nvSpPr>
        <p:spPr>
          <a:xfrm>
            <a:off x="152400" y="5791200"/>
            <a:ext cx="4572000" cy="861774"/>
          </a:xfrm>
          <a:prstGeom prst="rect">
            <a:avLst/>
          </a:prstGeom>
        </p:spPr>
        <p:txBody>
          <a:bodyPr>
            <a:spAutoFit/>
          </a:bodyPr>
          <a:lstStyle/>
          <a:p>
            <a:r>
              <a:rPr lang="en-US" sz="1000" spc="-60" dirty="0">
                <a:solidFill>
                  <a:srgbClr val="3C5184"/>
                </a:solidFill>
                <a:latin typeface="+mn-lt"/>
                <a:ea typeface="+mj-ea"/>
                <a:cs typeface="+mj-cs"/>
              </a:rPr>
              <a:t>Courtesy:</a:t>
            </a:r>
            <a:br>
              <a:rPr lang="en-US" sz="1000" spc="-60" dirty="0">
                <a:solidFill>
                  <a:srgbClr val="3C5184"/>
                </a:solidFill>
                <a:latin typeface="+mn-lt"/>
                <a:ea typeface="+mj-ea"/>
                <a:cs typeface="+mj-cs"/>
              </a:rPr>
            </a:br>
            <a:r>
              <a:rPr lang="en-US" sz="1000" spc="-60" dirty="0" err="1">
                <a:solidFill>
                  <a:srgbClr val="3C5184"/>
                </a:solidFill>
                <a:latin typeface="+mn-lt"/>
                <a:ea typeface="+mj-ea"/>
                <a:cs typeface="+mj-cs"/>
              </a:rPr>
              <a:t>Silberschatz</a:t>
            </a:r>
            <a:r>
              <a:rPr lang="en-US" sz="1000" spc="-60" dirty="0">
                <a:solidFill>
                  <a:srgbClr val="3C5184"/>
                </a:solidFill>
                <a:latin typeface="+mn-lt"/>
                <a:ea typeface="+mj-ea"/>
                <a:cs typeface="+mj-cs"/>
              </a:rPr>
              <a:t> </a:t>
            </a:r>
            <a:r>
              <a:rPr lang="en-US" sz="1000" spc="-60" dirty="0" err="1">
                <a:solidFill>
                  <a:srgbClr val="3C5184"/>
                </a:solidFill>
                <a:latin typeface="+mn-lt"/>
                <a:ea typeface="+mj-ea"/>
                <a:cs typeface="+mj-cs"/>
              </a:rPr>
              <a:t>Korth</a:t>
            </a:r>
            <a:r>
              <a:rPr lang="en-US" sz="1000" spc="-60" dirty="0">
                <a:solidFill>
                  <a:srgbClr val="3C5184"/>
                </a:solidFill>
                <a:latin typeface="+mn-lt"/>
                <a:ea typeface="+mj-ea"/>
                <a:cs typeface="+mj-cs"/>
              </a:rPr>
              <a:t> and </a:t>
            </a:r>
            <a:r>
              <a:rPr lang="en-US" sz="1000" spc="-60" dirty="0" err="1">
                <a:solidFill>
                  <a:srgbClr val="3C5184"/>
                </a:solidFill>
                <a:latin typeface="+mn-lt"/>
                <a:ea typeface="+mj-ea"/>
                <a:cs typeface="+mj-cs"/>
              </a:rPr>
              <a:t>Sudarshan</a:t>
            </a:r>
            <a:r>
              <a:rPr lang="en-US" sz="1000" spc="-60" dirty="0">
                <a:solidFill>
                  <a:srgbClr val="3C5184"/>
                </a:solidFill>
                <a:latin typeface="+mn-lt"/>
                <a:ea typeface="+mj-ea"/>
                <a:cs typeface="+mj-cs"/>
              </a:rPr>
              <a:t>, </a:t>
            </a:r>
            <a:r>
              <a:rPr lang="en-US" sz="1000" spc="-60" dirty="0" err="1">
                <a:solidFill>
                  <a:srgbClr val="3C5184"/>
                </a:solidFill>
                <a:latin typeface="+mn-lt"/>
                <a:ea typeface="+mj-ea"/>
                <a:cs typeface="+mj-cs"/>
              </a:rPr>
              <a:t>Ramakrishnan</a:t>
            </a:r>
            <a:r>
              <a:rPr lang="en-US" sz="1000" spc="-60" dirty="0">
                <a:solidFill>
                  <a:srgbClr val="3C5184"/>
                </a:solidFill>
                <a:latin typeface="+mn-lt"/>
                <a:ea typeface="+mj-ea"/>
                <a:cs typeface="+mj-cs"/>
              </a:rPr>
              <a:t> and </a:t>
            </a:r>
            <a:r>
              <a:rPr lang="en-US" sz="1000" spc="-60" dirty="0" err="1">
                <a:solidFill>
                  <a:srgbClr val="3C5184"/>
                </a:solidFill>
                <a:latin typeface="+mn-lt"/>
                <a:ea typeface="+mj-ea"/>
                <a:cs typeface="+mj-cs"/>
              </a:rPr>
              <a:t>Gehrke</a:t>
            </a:r>
            <a:endParaRPr lang="en-US" sz="1000" spc="-60" dirty="0">
              <a:solidFill>
                <a:srgbClr val="3C5184"/>
              </a:solidFill>
              <a:latin typeface="+mn-lt"/>
              <a:ea typeface="+mj-ea"/>
              <a:cs typeface="+mj-cs"/>
            </a:endParaRPr>
          </a:p>
          <a:p>
            <a:r>
              <a:rPr lang="en-US" sz="1000" dirty="0">
                <a:latin typeface="+mn-lt"/>
              </a:rPr>
              <a:t>courses.ischool.berkeley.edu, Pratik </a:t>
            </a:r>
            <a:r>
              <a:rPr lang="en-US" sz="1000" dirty="0" err="1">
                <a:latin typeface="+mn-lt"/>
              </a:rPr>
              <a:t>Parimal</a:t>
            </a:r>
            <a:r>
              <a:rPr lang="en-US" sz="1000" dirty="0">
                <a:latin typeface="+mn-lt"/>
              </a:rPr>
              <a:t>, tutorial point</a:t>
            </a:r>
          </a:p>
          <a:p>
            <a:r>
              <a:rPr lang="en-US" sz="1000" dirty="0" err="1">
                <a:latin typeface="+mn-lt"/>
              </a:rPr>
              <a:t>geeksforgeeks</a:t>
            </a:r>
            <a:r>
              <a:rPr lang="en-US" sz="1000" dirty="0">
                <a:latin typeface="+mn-lt"/>
              </a:rPr>
              <a:t>, </a:t>
            </a:r>
            <a:r>
              <a:rPr lang="en-US" sz="1000" dirty="0" err="1">
                <a:latin typeface="+mn-lt"/>
              </a:rPr>
              <a:t>javapoint</a:t>
            </a:r>
            <a:br>
              <a:rPr lang="en-US" sz="1000" spc="-60" dirty="0">
                <a:solidFill>
                  <a:srgbClr val="3C5184"/>
                </a:solidFill>
                <a:latin typeface="+mn-lt"/>
                <a:ea typeface="+mj-ea"/>
                <a:cs typeface="+mj-cs"/>
              </a:rPr>
            </a:br>
            <a:r>
              <a:rPr lang="en-US" sz="1000" spc="-60" dirty="0">
                <a:solidFill>
                  <a:srgbClr val="3C5184"/>
                </a:solidFill>
                <a:latin typeface="+mn-lt"/>
                <a:ea typeface="+mj-ea"/>
                <a:cs typeface="+mj-cs"/>
              </a:rPr>
              <a:t>Anjali Jivani</a:t>
            </a:r>
            <a:endParaRPr lang="en-IN" dirty="0">
              <a:latin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10</a:t>
            </a:fld>
            <a:endParaRPr lang="en-US"/>
          </a:p>
        </p:txBody>
      </p:sp>
      <p:sp>
        <p:nvSpPr>
          <p:cNvPr id="7" name="Text Placeholder 2"/>
          <p:cNvSpPr>
            <a:spLocks noGrp="1"/>
          </p:cNvSpPr>
          <p:nvPr>
            <p:ph type="body" idx="1"/>
          </p:nvPr>
        </p:nvSpPr>
        <p:spPr>
          <a:xfrm>
            <a:off x="304800" y="533400"/>
            <a:ext cx="7696200" cy="609600"/>
          </a:xfrm>
        </p:spPr>
        <p:txBody>
          <a:bodyPr/>
          <a:lstStyle/>
          <a:p>
            <a:r>
              <a:rPr lang="en-US" sz="2800" b="1" dirty="0">
                <a:latin typeface="+mn-lt"/>
              </a:rPr>
              <a:t>the 1</a:t>
            </a:r>
            <a:r>
              <a:rPr lang="en-US" sz="2800" b="1" baseline="30000" dirty="0">
                <a:latin typeface="+mn-lt"/>
              </a:rPr>
              <a:t>st</a:t>
            </a:r>
            <a:r>
              <a:rPr lang="en-US" sz="2800" b="1" dirty="0">
                <a:latin typeface="+mn-lt"/>
              </a:rPr>
              <a:t> normal form</a:t>
            </a:r>
            <a:endParaRPr lang="en-IN" sz="2800" b="1" dirty="0">
              <a:latin typeface="+mn-lt"/>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371600"/>
            <a:ext cx="3596952" cy="3162574"/>
          </a:xfrm>
          <a:prstGeom prst="rect">
            <a:avLst/>
          </a:prstGeom>
          <a:ln w="25400">
            <a:solidFill>
              <a:schemeClr val="accent1">
                <a:shade val="95000"/>
                <a:satMod val="105000"/>
              </a:schemeClr>
            </a:solidFill>
          </a:ln>
        </p:spPr>
      </p:pic>
      <p:sp>
        <p:nvSpPr>
          <p:cNvPr id="5" name="Rectangle 4"/>
          <p:cNvSpPr/>
          <p:nvPr/>
        </p:nvSpPr>
        <p:spPr>
          <a:xfrm>
            <a:off x="381000" y="4648200"/>
            <a:ext cx="3596952" cy="830997"/>
          </a:xfrm>
          <a:prstGeom prst="rect">
            <a:avLst/>
          </a:prstGeom>
        </p:spPr>
        <p:txBody>
          <a:bodyPr wrap="square">
            <a:spAutoFit/>
          </a:bodyPr>
          <a:lstStyle/>
          <a:p>
            <a:r>
              <a:rPr lang="en-IN" sz="1600" dirty="0">
                <a:solidFill>
                  <a:srgbClr val="00B050"/>
                </a:solidFill>
              </a:rPr>
              <a:t>This table is not in first normal form because the “Colour” column contains multiple Values. </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4799" y="1380520"/>
            <a:ext cx="4765215" cy="3161339"/>
          </a:xfrm>
          <a:prstGeom prst="rect">
            <a:avLst/>
          </a:prstGeom>
          <a:ln w="25400">
            <a:solidFill>
              <a:schemeClr val="accent1">
                <a:shade val="95000"/>
                <a:satMod val="105000"/>
              </a:schemeClr>
            </a:solidFill>
          </a:ln>
        </p:spPr>
      </p:pic>
      <p:cxnSp>
        <p:nvCxnSpPr>
          <p:cNvPr id="11" name="Straight Connector 10"/>
          <p:cNvCxnSpPr/>
          <p:nvPr/>
        </p:nvCxnSpPr>
        <p:spPr>
          <a:xfrm>
            <a:off x="4191000" y="2438400"/>
            <a:ext cx="6858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553200" y="2416629"/>
            <a:ext cx="16764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333500" y="5562600"/>
            <a:ext cx="6400800" cy="1089529"/>
          </a:xfrm>
          <a:prstGeom prst="rect">
            <a:avLst/>
          </a:prstGeom>
          <a:ln w="25400">
            <a:solidFill>
              <a:schemeClr val="accent1"/>
            </a:solidFill>
          </a:ln>
        </p:spPr>
        <p:txBody>
          <a:bodyPr wrap="square">
            <a:spAutoFit/>
          </a:bodyPr>
          <a:lstStyle/>
          <a:p>
            <a:pPr marL="285750" indent="-285750">
              <a:lnSpc>
                <a:spcPct val="90000"/>
              </a:lnSpc>
              <a:buFont typeface="Wingdings" pitchFamily="2" charset="2"/>
              <a:buChar char="Ø"/>
            </a:pPr>
            <a:r>
              <a:rPr lang="en-IN" sz="1800" dirty="0"/>
              <a:t>First normal form enforces these criteria:</a:t>
            </a:r>
          </a:p>
          <a:p>
            <a:pPr marL="742950" lvl="1" indent="-285750">
              <a:lnSpc>
                <a:spcPct val="90000"/>
              </a:lnSpc>
              <a:buFont typeface="Wingdings" pitchFamily="2" charset="2"/>
              <a:buChar char="§"/>
            </a:pPr>
            <a:r>
              <a:rPr lang="en-IN" sz="1800" dirty="0"/>
              <a:t>Eliminate repeating groups in individual tables.</a:t>
            </a:r>
          </a:p>
          <a:p>
            <a:pPr marL="742950" lvl="1" indent="-285750">
              <a:lnSpc>
                <a:spcPct val="90000"/>
              </a:lnSpc>
              <a:buFont typeface="Wingdings" pitchFamily="2" charset="2"/>
              <a:buChar char="§"/>
            </a:pPr>
            <a:r>
              <a:rPr lang="en-IN" sz="1800" dirty="0"/>
              <a:t>Create a separate table for each set of related data.</a:t>
            </a:r>
          </a:p>
          <a:p>
            <a:pPr marL="742950" lvl="1" indent="-285750">
              <a:lnSpc>
                <a:spcPct val="90000"/>
              </a:lnSpc>
              <a:buFont typeface="Wingdings" pitchFamily="2" charset="2"/>
              <a:buChar char="§"/>
            </a:pPr>
            <a:r>
              <a:rPr lang="en-IN" sz="1800" dirty="0"/>
              <a:t>Identify each set of related data with a primary key.</a:t>
            </a:r>
            <a:endParaRPr lang="en-US" sz="1800" dirty="0">
              <a:cs typeface="Times New Roman" pitchFamily="18" charset="0"/>
            </a:endParaRPr>
          </a:p>
        </p:txBody>
      </p:sp>
    </p:spTree>
    <p:extLst>
      <p:ext uri="{BB962C8B-B14F-4D97-AF65-F5344CB8AC3E}">
        <p14:creationId xmlns:p14="http://schemas.microsoft.com/office/powerpoint/2010/main" val="42858315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11</a:t>
            </a:fld>
            <a:endParaRPr lang="en-US"/>
          </a:p>
        </p:txBody>
      </p:sp>
      <p:sp>
        <p:nvSpPr>
          <p:cNvPr id="7" name="Text Placeholder 2"/>
          <p:cNvSpPr txBox="1">
            <a:spLocks/>
          </p:cNvSpPr>
          <p:nvPr/>
        </p:nvSpPr>
        <p:spPr bwMode="auto">
          <a:xfrm>
            <a:off x="304800" y="533400"/>
            <a:ext cx="7696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US" sz="2800" b="1" dirty="0">
                <a:latin typeface="+mn-lt"/>
              </a:rPr>
              <a:t>the 2</a:t>
            </a:r>
            <a:r>
              <a:rPr lang="en-US" sz="2800" b="1" cap="none" baseline="30000" dirty="0">
                <a:latin typeface="+mn-lt"/>
              </a:rPr>
              <a:t>nd</a:t>
            </a:r>
            <a:r>
              <a:rPr lang="en-US" sz="2800" b="1" dirty="0">
                <a:latin typeface="+mn-lt"/>
              </a:rPr>
              <a:t>  normal form</a:t>
            </a:r>
            <a:endParaRPr lang="en-IN" sz="2800" b="1" dirty="0">
              <a:latin typeface="+mn-lt"/>
            </a:endParaRPr>
          </a:p>
        </p:txBody>
      </p:sp>
      <p:sp>
        <p:nvSpPr>
          <p:cNvPr id="2" name="Rectangle 1"/>
          <p:cNvSpPr/>
          <p:nvPr/>
        </p:nvSpPr>
        <p:spPr>
          <a:xfrm>
            <a:off x="457200" y="1600200"/>
            <a:ext cx="8153400" cy="4708981"/>
          </a:xfrm>
          <a:prstGeom prst="rect">
            <a:avLst/>
          </a:prstGeom>
        </p:spPr>
        <p:txBody>
          <a:bodyPr wrap="square">
            <a:spAutoFit/>
          </a:bodyPr>
          <a:lstStyle/>
          <a:p>
            <a:pPr marL="285750" indent="-285750">
              <a:buFont typeface="Wingdings" pitchFamily="2" charset="2"/>
              <a:buChar char="Ø"/>
            </a:pPr>
            <a:r>
              <a:rPr lang="en-US" sz="2000" b="1" dirty="0">
                <a:solidFill>
                  <a:srgbClr val="00B050"/>
                </a:solidFill>
              </a:rPr>
              <a:t>The Second Normal Form </a:t>
            </a:r>
            <a:r>
              <a:rPr lang="en-US" sz="2000" dirty="0"/>
              <a:t>says that a relation is in the 2NF </a:t>
            </a:r>
            <a:r>
              <a:rPr lang="en-US" sz="2000" i="1" dirty="0" err="1"/>
              <a:t>iff</a:t>
            </a:r>
            <a:r>
              <a:rPr lang="en-US" sz="2000" i="1" dirty="0"/>
              <a:t> :</a:t>
            </a:r>
          </a:p>
          <a:p>
            <a:pPr marL="742950" lvl="1" indent="-285750">
              <a:buFont typeface="Wingdings" pitchFamily="2" charset="2"/>
              <a:buChar char="§"/>
            </a:pPr>
            <a:r>
              <a:rPr lang="en-IN" sz="2000" dirty="0"/>
              <a:t>The relation should be in 1NF</a:t>
            </a:r>
          </a:p>
          <a:p>
            <a:pPr marL="742950" lvl="1" indent="-285750">
              <a:buFont typeface="Wingdings" pitchFamily="2" charset="2"/>
              <a:buChar char="§"/>
            </a:pPr>
            <a:r>
              <a:rPr lang="en-IN" sz="2000" dirty="0">
                <a:highlight>
                  <a:srgbClr val="FFFF00"/>
                </a:highlight>
              </a:rPr>
              <a:t>Every non-key (non-prime) attribute is fully functionally dependent on each candidate key. (That is, we don’t have any partial functional dependency.)</a:t>
            </a:r>
          </a:p>
          <a:p>
            <a:pPr algn="ctr"/>
            <a:r>
              <a:rPr lang="en-IN" sz="2000" b="1" u="sng" dirty="0"/>
              <a:t>OR</a:t>
            </a:r>
          </a:p>
          <a:p>
            <a:pPr marL="285750" indent="-285750">
              <a:buFont typeface="Wingdings" pitchFamily="2" charset="2"/>
              <a:buChar char="Ø"/>
            </a:pPr>
            <a:r>
              <a:rPr lang="en-IN" sz="2000" dirty="0"/>
              <a:t>A table is said to be in </a:t>
            </a:r>
            <a:r>
              <a:rPr lang="en-IN" sz="2000" b="1" dirty="0">
                <a:solidFill>
                  <a:srgbClr val="00B050"/>
                </a:solidFill>
              </a:rPr>
              <a:t>2NF</a:t>
            </a:r>
            <a:r>
              <a:rPr lang="en-IN" sz="2000" dirty="0"/>
              <a:t> if both the following conditions hold:</a:t>
            </a:r>
          </a:p>
          <a:p>
            <a:pPr marL="742950" lvl="1" indent="-285750">
              <a:buFont typeface="Wingdings" pitchFamily="2" charset="2"/>
              <a:buChar char="§"/>
            </a:pPr>
            <a:r>
              <a:rPr lang="en-IN" sz="2000" dirty="0"/>
              <a:t>Table is in 1NF (First normal form)</a:t>
            </a:r>
          </a:p>
          <a:p>
            <a:pPr marL="742950" lvl="1" indent="-285750">
              <a:buFont typeface="Wingdings" pitchFamily="2" charset="2"/>
              <a:buChar char="§"/>
            </a:pPr>
            <a:r>
              <a:rPr lang="en-IN" sz="2000" dirty="0">
                <a:highlight>
                  <a:srgbClr val="FFFF00"/>
                </a:highlight>
              </a:rPr>
              <a:t>No non-prime attribute is dependent on the proper subset of any candidate key of table.</a:t>
            </a:r>
          </a:p>
          <a:p>
            <a:pPr marL="285750" indent="-285750">
              <a:buFont typeface="Wingdings" pitchFamily="2" charset="2"/>
              <a:buChar char="Ø"/>
            </a:pPr>
            <a:endParaRPr lang="en-IN" sz="2000" dirty="0"/>
          </a:p>
          <a:p>
            <a:pPr marL="285750" indent="-285750">
              <a:buFont typeface="Wingdings" pitchFamily="2" charset="2"/>
              <a:buChar char="Ø"/>
            </a:pPr>
            <a:r>
              <a:rPr lang="en-IN" sz="2000" dirty="0"/>
              <a:t>An attribute that is a part of one of the candidate keys is known as </a:t>
            </a:r>
            <a:r>
              <a:rPr lang="en-IN" sz="2000" dirty="0">
                <a:solidFill>
                  <a:srgbClr val="00B050"/>
                </a:solidFill>
              </a:rPr>
              <a:t>prime attribute. </a:t>
            </a:r>
          </a:p>
          <a:p>
            <a:pPr marL="285750" indent="-285750">
              <a:buFont typeface="Wingdings" pitchFamily="2" charset="2"/>
              <a:buChar char="Ø"/>
            </a:pPr>
            <a:r>
              <a:rPr lang="en-IN" sz="2000" dirty="0"/>
              <a:t>An attribute that is not part of any candidate key is known as </a:t>
            </a:r>
            <a:r>
              <a:rPr lang="en-IN" sz="2000" dirty="0">
                <a:solidFill>
                  <a:schemeClr val="tx2"/>
                </a:solidFill>
              </a:rPr>
              <a:t>non-prime attribute</a:t>
            </a:r>
            <a:r>
              <a:rPr lang="en-IN" sz="2000" dirty="0"/>
              <a:t>. </a:t>
            </a:r>
          </a:p>
        </p:txBody>
      </p:sp>
    </p:spTree>
    <p:extLst>
      <p:ext uri="{BB962C8B-B14F-4D97-AF65-F5344CB8AC3E}">
        <p14:creationId xmlns:p14="http://schemas.microsoft.com/office/powerpoint/2010/main" val="40656118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12</a:t>
            </a:fld>
            <a:endParaRPr lang="en-US"/>
          </a:p>
        </p:txBody>
      </p:sp>
      <p:sp>
        <p:nvSpPr>
          <p:cNvPr id="7" name="Text Placeholder 2"/>
          <p:cNvSpPr txBox="1">
            <a:spLocks/>
          </p:cNvSpPr>
          <p:nvPr/>
        </p:nvSpPr>
        <p:spPr bwMode="auto">
          <a:xfrm>
            <a:off x="304800" y="533400"/>
            <a:ext cx="7696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US" sz="2800" b="1" dirty="0">
                <a:latin typeface="+mn-lt"/>
              </a:rPr>
              <a:t>the 2</a:t>
            </a:r>
            <a:r>
              <a:rPr lang="en-US" sz="2800" b="1" cap="none" baseline="30000" dirty="0">
                <a:latin typeface="+mn-lt"/>
              </a:rPr>
              <a:t>nd</a:t>
            </a:r>
            <a:r>
              <a:rPr lang="en-US" sz="2800" b="1" dirty="0">
                <a:latin typeface="+mn-lt"/>
              </a:rPr>
              <a:t>  normal form</a:t>
            </a:r>
            <a:endParaRPr lang="en-IN" sz="2800" b="1" dirty="0">
              <a:latin typeface="+mn-lt"/>
            </a:endParaRPr>
          </a:p>
        </p:txBody>
      </p:sp>
      <p:sp>
        <p:nvSpPr>
          <p:cNvPr id="2" name="Rectangle 1"/>
          <p:cNvSpPr/>
          <p:nvPr/>
        </p:nvSpPr>
        <p:spPr>
          <a:xfrm>
            <a:off x="4724400" y="1371600"/>
            <a:ext cx="4191000" cy="1569660"/>
          </a:xfrm>
          <a:prstGeom prst="rect">
            <a:avLst/>
          </a:prstGeom>
          <a:ln w="25400">
            <a:noFill/>
          </a:ln>
        </p:spPr>
        <p:txBody>
          <a:bodyPr wrap="square">
            <a:spAutoFit/>
          </a:bodyPr>
          <a:lstStyle/>
          <a:p>
            <a:pPr marL="285750" indent="-285750">
              <a:buFont typeface="Wingdings" pitchFamily="2" charset="2"/>
              <a:buChar char="Ø"/>
            </a:pPr>
            <a:r>
              <a:rPr lang="en-IN" sz="1600" dirty="0"/>
              <a:t>Candidate key is SNO+PNO</a:t>
            </a:r>
          </a:p>
          <a:p>
            <a:pPr marL="285750" indent="-285750">
              <a:buFont typeface="Wingdings" pitchFamily="2" charset="2"/>
              <a:buChar char="Ø"/>
            </a:pPr>
            <a:r>
              <a:rPr lang="en-IN" sz="1600" b="1" dirty="0">
                <a:solidFill>
                  <a:srgbClr val="00B050"/>
                </a:solidFill>
              </a:rPr>
              <a:t>SNO,PNO </a:t>
            </a:r>
            <a:r>
              <a:rPr lang="en-US" sz="1600" b="1" dirty="0">
                <a:solidFill>
                  <a:srgbClr val="00B050"/>
                </a:solidFill>
                <a:ea typeface="Tahoma" pitchFamily="34" charset="0"/>
                <a:cs typeface="Tahoma" pitchFamily="34" charset="0"/>
                <a:sym typeface="Wingdings" charset="0"/>
              </a:rPr>
              <a:t> SNAME,SADDR,PRICE</a:t>
            </a:r>
          </a:p>
          <a:p>
            <a:pPr marL="285750" indent="-285750">
              <a:buFont typeface="Wingdings" pitchFamily="2" charset="2"/>
              <a:buChar char="Ø"/>
            </a:pPr>
            <a:r>
              <a:rPr lang="en-US" sz="1600" dirty="0">
                <a:ea typeface="Tahoma" pitchFamily="34" charset="0"/>
                <a:cs typeface="Tahoma" pitchFamily="34" charset="0"/>
                <a:sym typeface="Wingdings" charset="0"/>
              </a:rPr>
              <a:t>The table is in 1NF</a:t>
            </a:r>
          </a:p>
          <a:p>
            <a:pPr marL="285750" indent="-285750">
              <a:buFont typeface="Wingdings" pitchFamily="2" charset="2"/>
              <a:buChar char="Ø"/>
            </a:pPr>
            <a:r>
              <a:rPr lang="en-US" sz="1600" dirty="0">
                <a:ea typeface="Tahoma" pitchFamily="34" charset="0"/>
                <a:cs typeface="Tahoma" pitchFamily="34" charset="0"/>
                <a:sym typeface="Wingdings" charset="0"/>
              </a:rPr>
              <a:t>Partial dependency:</a:t>
            </a:r>
          </a:p>
          <a:p>
            <a:r>
              <a:rPr lang="en-US" sz="1600" dirty="0">
                <a:ea typeface="Tahoma" pitchFamily="34" charset="0"/>
                <a:cs typeface="Tahoma" pitchFamily="34" charset="0"/>
                <a:sym typeface="Wingdings" charset="0"/>
              </a:rPr>
              <a:t>     SNAME and SADDR depend only on SNO</a:t>
            </a:r>
          </a:p>
          <a:p>
            <a:pPr marL="285750" indent="-285750">
              <a:buFont typeface="Wingdings" pitchFamily="2" charset="2"/>
              <a:buChar char="Ø"/>
            </a:pPr>
            <a:r>
              <a:rPr lang="en-US" sz="1600" dirty="0">
                <a:ea typeface="Tahoma" pitchFamily="34" charset="0"/>
                <a:cs typeface="Tahoma" pitchFamily="34" charset="0"/>
                <a:sym typeface="Wingdings" charset="0"/>
              </a:rPr>
              <a:t>Table is not in 2NF</a:t>
            </a:r>
            <a:endParaRPr lang="en-IN" sz="1600" dirty="0"/>
          </a:p>
        </p:txBody>
      </p:sp>
      <p:graphicFrame>
        <p:nvGraphicFramePr>
          <p:cNvPr id="3" name="Table 2"/>
          <p:cNvGraphicFramePr>
            <a:graphicFrameLocks noGrp="1"/>
          </p:cNvGraphicFramePr>
          <p:nvPr>
            <p:extLst>
              <p:ext uri="{D42A27DB-BD31-4B8C-83A1-F6EECF244321}">
                <p14:modId xmlns:p14="http://schemas.microsoft.com/office/powerpoint/2010/main" val="2484281568"/>
              </p:ext>
            </p:extLst>
          </p:nvPr>
        </p:nvGraphicFramePr>
        <p:xfrm>
          <a:off x="152400" y="1295400"/>
          <a:ext cx="4419600" cy="190500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838200">
                  <a:extLst>
                    <a:ext uri="{9D8B030D-6E8A-4147-A177-3AD203B41FA5}">
                      <a16:colId xmlns:a16="http://schemas.microsoft.com/office/drawing/2014/main" val="20004"/>
                    </a:ext>
                  </a:extLst>
                </a:gridCol>
              </a:tblGrid>
              <a:tr h="221916">
                <a:tc>
                  <a:txBody>
                    <a:bodyPr/>
                    <a:lstStyle/>
                    <a:p>
                      <a:r>
                        <a:rPr lang="en-IN" sz="1400" u="none" dirty="0">
                          <a:solidFill>
                            <a:schemeClr val="accent2"/>
                          </a:solidFill>
                          <a:latin typeface="Tahoma" pitchFamily="34" charset="0"/>
                          <a:ea typeface="Tahoma" pitchFamily="34" charset="0"/>
                          <a:cs typeface="Tahoma" pitchFamily="34" charset="0"/>
                        </a:rPr>
                        <a:t>SNO</a:t>
                      </a:r>
                    </a:p>
                  </a:txBody>
                  <a:tcPr/>
                </a:tc>
                <a:tc>
                  <a:txBody>
                    <a:bodyPr/>
                    <a:lstStyle/>
                    <a:p>
                      <a:r>
                        <a:rPr lang="en-IN" sz="1400" u="none" dirty="0">
                          <a:solidFill>
                            <a:schemeClr val="accent2"/>
                          </a:solidFill>
                          <a:latin typeface="Tahoma" pitchFamily="34" charset="0"/>
                          <a:ea typeface="Tahoma" pitchFamily="34" charset="0"/>
                          <a:cs typeface="Tahoma" pitchFamily="34" charset="0"/>
                        </a:rPr>
                        <a:t>PNO</a:t>
                      </a:r>
                    </a:p>
                  </a:txBody>
                  <a:tcPr/>
                </a:tc>
                <a:tc>
                  <a:txBody>
                    <a:bodyPr/>
                    <a:lstStyle/>
                    <a:p>
                      <a:r>
                        <a:rPr lang="en-IN" sz="1400" dirty="0">
                          <a:latin typeface="Tahoma" pitchFamily="34" charset="0"/>
                          <a:ea typeface="Tahoma" pitchFamily="34" charset="0"/>
                          <a:cs typeface="Tahoma" pitchFamily="34" charset="0"/>
                        </a:rPr>
                        <a:t>SNAME</a:t>
                      </a:r>
                    </a:p>
                  </a:txBody>
                  <a:tcPr/>
                </a:tc>
                <a:tc>
                  <a:txBody>
                    <a:bodyPr/>
                    <a:lstStyle/>
                    <a:p>
                      <a:r>
                        <a:rPr lang="en-IN" sz="1400" dirty="0">
                          <a:latin typeface="Tahoma" pitchFamily="34" charset="0"/>
                          <a:ea typeface="Tahoma" pitchFamily="34" charset="0"/>
                          <a:cs typeface="Tahoma" pitchFamily="34" charset="0"/>
                        </a:rPr>
                        <a:t>SADDR</a:t>
                      </a:r>
                    </a:p>
                  </a:txBody>
                  <a:tcPr/>
                </a:tc>
                <a:tc>
                  <a:txBody>
                    <a:bodyPr/>
                    <a:lstStyle/>
                    <a:p>
                      <a:r>
                        <a:rPr lang="en-IN" sz="1400" dirty="0">
                          <a:latin typeface="Tahoma" pitchFamily="34" charset="0"/>
                          <a:ea typeface="Tahoma" pitchFamily="34" charset="0"/>
                          <a:cs typeface="Tahoma" pitchFamily="34" charset="0"/>
                        </a:rPr>
                        <a:t>PRICE</a:t>
                      </a:r>
                    </a:p>
                  </a:txBody>
                  <a:tcPr/>
                </a:tc>
                <a:extLst>
                  <a:ext uri="{0D108BD9-81ED-4DB2-BD59-A6C34878D82A}">
                    <a16:rowId xmlns:a16="http://schemas.microsoft.com/office/drawing/2014/main" val="10000"/>
                  </a:ext>
                </a:extLst>
              </a:tr>
              <a:tr h="377257">
                <a:tc>
                  <a:txBody>
                    <a:bodyPr/>
                    <a:lstStyle/>
                    <a:p>
                      <a:r>
                        <a:rPr lang="en-IN" sz="1400" dirty="0">
                          <a:latin typeface="Tahoma" pitchFamily="34" charset="0"/>
                          <a:ea typeface="Tahoma" pitchFamily="34" charset="0"/>
                          <a:cs typeface="Tahoma" pitchFamily="34" charset="0"/>
                        </a:rPr>
                        <a:t>S1</a:t>
                      </a:r>
                    </a:p>
                  </a:txBody>
                  <a:tcPr/>
                </a:tc>
                <a:tc>
                  <a:txBody>
                    <a:bodyPr/>
                    <a:lstStyle/>
                    <a:p>
                      <a:r>
                        <a:rPr lang="en-IN" sz="1400" dirty="0">
                          <a:latin typeface="Tahoma" pitchFamily="34" charset="0"/>
                          <a:ea typeface="Tahoma" pitchFamily="34" charset="0"/>
                          <a:cs typeface="Tahoma" pitchFamily="34" charset="0"/>
                        </a:rPr>
                        <a:t>P1</a:t>
                      </a:r>
                    </a:p>
                  </a:txBody>
                  <a:tcPr/>
                </a:tc>
                <a:tc>
                  <a:txBody>
                    <a:bodyPr/>
                    <a:lstStyle/>
                    <a:p>
                      <a:r>
                        <a:rPr lang="en-IN" sz="1400" dirty="0">
                          <a:latin typeface="Tahoma" pitchFamily="34" charset="0"/>
                          <a:ea typeface="Tahoma" pitchFamily="34" charset="0"/>
                          <a:cs typeface="Tahoma" pitchFamily="34" charset="0"/>
                        </a:rPr>
                        <a:t>ACCENTURE</a:t>
                      </a:r>
                    </a:p>
                  </a:txBody>
                  <a:tcPr/>
                </a:tc>
                <a:tc>
                  <a:txBody>
                    <a:bodyPr/>
                    <a:lstStyle/>
                    <a:p>
                      <a:r>
                        <a:rPr lang="en-IN" sz="1400" dirty="0">
                          <a:latin typeface="Tahoma" pitchFamily="34" charset="0"/>
                          <a:ea typeface="Tahoma" pitchFamily="34" charset="0"/>
                          <a:cs typeface="Tahoma" pitchFamily="34" charset="0"/>
                        </a:rPr>
                        <a:t>AKOTA</a:t>
                      </a:r>
                    </a:p>
                  </a:txBody>
                  <a:tcPr/>
                </a:tc>
                <a:tc>
                  <a:txBody>
                    <a:bodyPr/>
                    <a:lstStyle/>
                    <a:p>
                      <a:r>
                        <a:rPr lang="en-IN" sz="1400" dirty="0">
                          <a:latin typeface="Tahoma" pitchFamily="34" charset="0"/>
                          <a:ea typeface="Tahoma" pitchFamily="34" charset="0"/>
                          <a:cs typeface="Tahoma" pitchFamily="34" charset="0"/>
                        </a:rPr>
                        <a:t>78</a:t>
                      </a:r>
                    </a:p>
                  </a:txBody>
                  <a:tcPr/>
                </a:tc>
                <a:extLst>
                  <a:ext uri="{0D108BD9-81ED-4DB2-BD59-A6C34878D82A}">
                    <a16:rowId xmlns:a16="http://schemas.microsoft.com/office/drawing/2014/main" val="10001"/>
                  </a:ext>
                </a:extLst>
              </a:tr>
              <a:tr h="308543">
                <a:tc>
                  <a:txBody>
                    <a:bodyPr/>
                    <a:lstStyle/>
                    <a:p>
                      <a:r>
                        <a:rPr lang="en-IN" sz="1400" dirty="0">
                          <a:latin typeface="Tahoma" pitchFamily="34" charset="0"/>
                          <a:ea typeface="Tahoma" pitchFamily="34" charset="0"/>
                          <a:cs typeface="Tahoma" pitchFamily="34" charset="0"/>
                        </a:rPr>
                        <a:t>S1</a:t>
                      </a:r>
                    </a:p>
                  </a:txBody>
                  <a:tcPr/>
                </a:tc>
                <a:tc>
                  <a:txBody>
                    <a:bodyPr/>
                    <a:lstStyle/>
                    <a:p>
                      <a:r>
                        <a:rPr lang="en-IN" sz="1400" dirty="0">
                          <a:latin typeface="Tahoma" pitchFamily="34" charset="0"/>
                          <a:ea typeface="Tahoma" pitchFamily="34" charset="0"/>
                          <a:cs typeface="Tahoma" pitchFamily="34" charset="0"/>
                        </a:rPr>
                        <a:t>P2</a:t>
                      </a:r>
                    </a:p>
                  </a:txBody>
                  <a:tcPr/>
                </a:tc>
                <a:tc>
                  <a:txBody>
                    <a:bodyPr/>
                    <a:lstStyle/>
                    <a:p>
                      <a:r>
                        <a:rPr lang="en-IN" sz="1400" dirty="0">
                          <a:latin typeface="Tahoma" pitchFamily="34" charset="0"/>
                          <a:ea typeface="Tahoma" pitchFamily="34" charset="0"/>
                          <a:cs typeface="Tahoma" pitchFamily="34" charset="0"/>
                        </a:rPr>
                        <a:t>ACCENTURE</a:t>
                      </a:r>
                    </a:p>
                  </a:txBody>
                  <a:tcPr/>
                </a:tc>
                <a:tc>
                  <a:txBody>
                    <a:bodyPr/>
                    <a:lstStyle/>
                    <a:p>
                      <a:r>
                        <a:rPr lang="en-IN" sz="1400" dirty="0">
                          <a:latin typeface="Tahoma" pitchFamily="34" charset="0"/>
                          <a:ea typeface="Tahoma" pitchFamily="34" charset="0"/>
                          <a:cs typeface="Tahoma" pitchFamily="34" charset="0"/>
                        </a:rPr>
                        <a:t>AKOTA</a:t>
                      </a:r>
                    </a:p>
                  </a:txBody>
                  <a:tcPr/>
                </a:tc>
                <a:tc>
                  <a:txBody>
                    <a:bodyPr/>
                    <a:lstStyle/>
                    <a:p>
                      <a:r>
                        <a:rPr lang="en-IN" sz="1400" dirty="0">
                          <a:latin typeface="Tahoma" pitchFamily="34" charset="0"/>
                          <a:ea typeface="Tahoma" pitchFamily="34" charset="0"/>
                          <a:cs typeface="Tahoma" pitchFamily="34" charset="0"/>
                        </a:rPr>
                        <a:t>50</a:t>
                      </a:r>
                    </a:p>
                  </a:txBody>
                  <a:tcPr/>
                </a:tc>
                <a:extLst>
                  <a:ext uri="{0D108BD9-81ED-4DB2-BD59-A6C34878D82A}">
                    <a16:rowId xmlns:a16="http://schemas.microsoft.com/office/drawing/2014/main" val="10002"/>
                  </a:ext>
                </a:extLst>
              </a:tr>
              <a:tr h="228600">
                <a:tc>
                  <a:txBody>
                    <a:bodyPr/>
                    <a:lstStyle/>
                    <a:p>
                      <a:r>
                        <a:rPr lang="en-IN" sz="1400" dirty="0">
                          <a:latin typeface="Tahoma" pitchFamily="34" charset="0"/>
                          <a:ea typeface="Tahoma" pitchFamily="34" charset="0"/>
                          <a:cs typeface="Tahoma" pitchFamily="34" charset="0"/>
                        </a:rPr>
                        <a:t>...</a:t>
                      </a:r>
                    </a:p>
                  </a:txBody>
                  <a:tcPr/>
                </a:tc>
                <a:tc>
                  <a:txBody>
                    <a:bodyPr/>
                    <a:lstStyle/>
                    <a:p>
                      <a:endParaRPr lang="en-IN" sz="1400" dirty="0">
                        <a:latin typeface="Tahoma" pitchFamily="34" charset="0"/>
                        <a:ea typeface="Tahoma" pitchFamily="34" charset="0"/>
                        <a:cs typeface="Tahoma" pitchFamily="34" charset="0"/>
                      </a:endParaRPr>
                    </a:p>
                  </a:txBody>
                  <a:tcPr/>
                </a:tc>
                <a:tc>
                  <a:txBody>
                    <a:bodyPr/>
                    <a:lstStyle/>
                    <a:p>
                      <a:endParaRPr lang="en-IN" sz="1400" dirty="0">
                        <a:latin typeface="Tahoma" pitchFamily="34" charset="0"/>
                        <a:ea typeface="Tahoma" pitchFamily="34" charset="0"/>
                        <a:cs typeface="Tahoma" pitchFamily="34" charset="0"/>
                      </a:endParaRPr>
                    </a:p>
                  </a:txBody>
                  <a:tcPr/>
                </a:tc>
                <a:tc>
                  <a:txBody>
                    <a:bodyPr/>
                    <a:lstStyle/>
                    <a:p>
                      <a:endParaRPr lang="en-IN" sz="1400" dirty="0">
                        <a:latin typeface="Tahoma" pitchFamily="34" charset="0"/>
                        <a:ea typeface="Tahoma" pitchFamily="34" charset="0"/>
                        <a:cs typeface="Tahoma" pitchFamily="34" charset="0"/>
                      </a:endParaRPr>
                    </a:p>
                  </a:txBody>
                  <a:tcPr/>
                </a:tc>
                <a:tc>
                  <a:txBody>
                    <a:bodyPr/>
                    <a:lstStyle/>
                    <a:p>
                      <a:endParaRPr lang="en-IN" sz="1400" dirty="0">
                        <a:latin typeface="Tahoma" pitchFamily="34" charset="0"/>
                        <a:ea typeface="Tahoma" pitchFamily="34" charset="0"/>
                        <a:cs typeface="Tahoma" pitchFamily="34" charset="0"/>
                      </a:endParaRPr>
                    </a:p>
                  </a:txBody>
                  <a:tcPr/>
                </a:tc>
                <a:extLst>
                  <a:ext uri="{0D108BD9-81ED-4DB2-BD59-A6C34878D82A}">
                    <a16:rowId xmlns:a16="http://schemas.microsoft.com/office/drawing/2014/main" val="10003"/>
                  </a:ext>
                </a:extLst>
              </a:tr>
              <a:tr h="228600">
                <a:tc>
                  <a:txBody>
                    <a:bodyPr/>
                    <a:lstStyle/>
                    <a:p>
                      <a:r>
                        <a:rPr lang="en-IN" sz="1400" dirty="0">
                          <a:latin typeface="Tahoma" pitchFamily="34" charset="0"/>
                          <a:ea typeface="Tahoma" pitchFamily="34" charset="0"/>
                          <a:cs typeface="Tahoma" pitchFamily="34" charset="0"/>
                        </a:rPr>
                        <a:t>S2</a:t>
                      </a:r>
                    </a:p>
                  </a:txBody>
                  <a:tcPr/>
                </a:tc>
                <a:tc>
                  <a:txBody>
                    <a:bodyPr/>
                    <a:lstStyle/>
                    <a:p>
                      <a:r>
                        <a:rPr lang="en-IN" sz="1400" dirty="0">
                          <a:latin typeface="Tahoma" pitchFamily="34" charset="0"/>
                          <a:ea typeface="Tahoma" pitchFamily="34" charset="0"/>
                          <a:cs typeface="Tahoma" pitchFamily="34" charset="0"/>
                        </a:rPr>
                        <a:t>P1</a:t>
                      </a:r>
                    </a:p>
                  </a:txBody>
                  <a:tcPr/>
                </a:tc>
                <a:tc>
                  <a:txBody>
                    <a:bodyPr/>
                    <a:lstStyle/>
                    <a:p>
                      <a:r>
                        <a:rPr lang="en-IN" sz="1400" dirty="0">
                          <a:latin typeface="Tahoma" pitchFamily="34" charset="0"/>
                          <a:ea typeface="Tahoma" pitchFamily="34" charset="0"/>
                          <a:cs typeface="Tahoma" pitchFamily="34" charset="0"/>
                        </a:rPr>
                        <a:t>EDUSOFT</a:t>
                      </a:r>
                    </a:p>
                  </a:txBody>
                  <a:tcPr/>
                </a:tc>
                <a:tc>
                  <a:txBody>
                    <a:bodyPr/>
                    <a:lstStyle/>
                    <a:p>
                      <a:r>
                        <a:rPr lang="en-IN" sz="1400" dirty="0">
                          <a:latin typeface="Tahoma" pitchFamily="34" charset="0"/>
                          <a:ea typeface="Tahoma" pitchFamily="34" charset="0"/>
                          <a:cs typeface="Tahoma" pitchFamily="34" charset="0"/>
                        </a:rPr>
                        <a:t>ALKAPURI</a:t>
                      </a:r>
                    </a:p>
                  </a:txBody>
                  <a:tcPr/>
                </a:tc>
                <a:tc>
                  <a:txBody>
                    <a:bodyPr/>
                    <a:lstStyle/>
                    <a:p>
                      <a:r>
                        <a:rPr lang="en-IN" sz="1400" dirty="0">
                          <a:latin typeface="Tahoma" pitchFamily="34" charset="0"/>
                          <a:ea typeface="Tahoma" pitchFamily="34" charset="0"/>
                          <a:cs typeface="Tahoma" pitchFamily="34" charset="0"/>
                        </a:rPr>
                        <a:t>67</a:t>
                      </a:r>
                    </a:p>
                  </a:txBody>
                  <a:tcPr/>
                </a:tc>
                <a:extLst>
                  <a:ext uri="{0D108BD9-81ED-4DB2-BD59-A6C34878D82A}">
                    <a16:rowId xmlns:a16="http://schemas.microsoft.com/office/drawing/2014/main" val="10004"/>
                  </a:ext>
                </a:extLst>
              </a:tr>
              <a:tr h="304800">
                <a:tc>
                  <a:txBody>
                    <a:bodyPr/>
                    <a:lstStyle/>
                    <a:p>
                      <a:r>
                        <a:rPr lang="en-IN" sz="1400" dirty="0">
                          <a:latin typeface="Tahoma" pitchFamily="34" charset="0"/>
                          <a:ea typeface="Tahoma" pitchFamily="34" charset="0"/>
                          <a:cs typeface="Tahoma" pitchFamily="34" charset="0"/>
                        </a:rPr>
                        <a:t>S2</a:t>
                      </a:r>
                    </a:p>
                  </a:txBody>
                  <a:tcPr/>
                </a:tc>
                <a:tc>
                  <a:txBody>
                    <a:bodyPr/>
                    <a:lstStyle/>
                    <a:p>
                      <a:r>
                        <a:rPr lang="en-IN" sz="1400" dirty="0">
                          <a:latin typeface="Tahoma" pitchFamily="34" charset="0"/>
                          <a:ea typeface="Tahoma" pitchFamily="34" charset="0"/>
                          <a:cs typeface="Tahoma" pitchFamily="34" charset="0"/>
                        </a:rPr>
                        <a:t>P4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a:latin typeface="Tahoma" pitchFamily="34" charset="0"/>
                          <a:ea typeface="Tahoma" pitchFamily="34" charset="0"/>
                          <a:cs typeface="Tahoma" pitchFamily="34" charset="0"/>
                        </a:rPr>
                        <a:t>EDUSOFT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a:latin typeface="Tahoma" pitchFamily="34" charset="0"/>
                          <a:ea typeface="Tahoma" pitchFamily="34" charset="0"/>
                          <a:cs typeface="Tahoma" pitchFamily="34" charset="0"/>
                        </a:rPr>
                        <a:t>ALKAPURI</a:t>
                      </a:r>
                    </a:p>
                  </a:txBody>
                  <a:tcPr/>
                </a:tc>
                <a:tc>
                  <a:txBody>
                    <a:bodyPr/>
                    <a:lstStyle/>
                    <a:p>
                      <a:r>
                        <a:rPr lang="en-IN" sz="1400" dirty="0">
                          <a:latin typeface="Tahoma" pitchFamily="34" charset="0"/>
                          <a:ea typeface="Tahoma" pitchFamily="34" charset="0"/>
                          <a:cs typeface="Tahoma" pitchFamily="34" charset="0"/>
                        </a:rPr>
                        <a:t>45</a:t>
                      </a:r>
                    </a:p>
                  </a:txBody>
                  <a:tcPr/>
                </a:tc>
                <a:extLst>
                  <a:ext uri="{0D108BD9-81ED-4DB2-BD59-A6C34878D82A}">
                    <a16:rowId xmlns:a16="http://schemas.microsoft.com/office/drawing/2014/main" val="10005"/>
                  </a:ext>
                </a:extLst>
              </a:tr>
            </a:tbl>
          </a:graphicData>
        </a:graphic>
      </p:graphicFrame>
      <p:sp>
        <p:nvSpPr>
          <p:cNvPr id="6" name="Rectangle 5"/>
          <p:cNvSpPr/>
          <p:nvPr/>
        </p:nvSpPr>
        <p:spPr>
          <a:xfrm>
            <a:off x="228600" y="3429000"/>
            <a:ext cx="8534400" cy="1569660"/>
          </a:xfrm>
          <a:prstGeom prst="rect">
            <a:avLst/>
          </a:prstGeom>
          <a:ln w="25400">
            <a:solidFill>
              <a:schemeClr val="tx1"/>
            </a:solidFill>
          </a:ln>
        </p:spPr>
        <p:txBody>
          <a:bodyPr wrap="square">
            <a:spAutoFit/>
          </a:bodyPr>
          <a:lstStyle/>
          <a:p>
            <a:pPr marL="285750" indent="-285750">
              <a:buFont typeface="Wingdings" pitchFamily="2" charset="2"/>
              <a:buChar char="Ø"/>
            </a:pPr>
            <a:r>
              <a:rPr lang="en-IN" sz="1600" b="1" dirty="0"/>
              <a:t>What are the anomalies?</a:t>
            </a:r>
          </a:p>
          <a:p>
            <a:pPr marL="285750" indent="-285750">
              <a:buFont typeface="Wingdings" pitchFamily="2" charset="2"/>
              <a:buChar char="Ø"/>
            </a:pPr>
            <a:r>
              <a:rPr lang="en-IN" sz="1600" b="1" dirty="0">
                <a:solidFill>
                  <a:schemeClr val="accent2"/>
                </a:solidFill>
              </a:rPr>
              <a:t>Insertion Anomaly: </a:t>
            </a:r>
            <a:r>
              <a:rPr lang="en-IN" sz="1600" dirty="0"/>
              <a:t>Cannot insert new supplier details till supplier supplies a part</a:t>
            </a:r>
          </a:p>
          <a:p>
            <a:pPr marL="285750" indent="-285750">
              <a:buFont typeface="Wingdings" pitchFamily="2" charset="2"/>
              <a:buChar char="Ø"/>
            </a:pPr>
            <a:r>
              <a:rPr lang="en-IN" sz="1600" b="1" dirty="0" err="1">
                <a:solidFill>
                  <a:schemeClr val="accent2"/>
                </a:solidFill>
              </a:rPr>
              <a:t>Updation</a:t>
            </a:r>
            <a:r>
              <a:rPr lang="en-IN" sz="1600" b="1" dirty="0">
                <a:solidFill>
                  <a:schemeClr val="accent2"/>
                </a:solidFill>
              </a:rPr>
              <a:t> Anomaly: </a:t>
            </a:r>
            <a:r>
              <a:rPr lang="en-IN" sz="1600" dirty="0"/>
              <a:t>If supplier address changes, have to change multiple records</a:t>
            </a:r>
          </a:p>
          <a:p>
            <a:pPr marL="285750" indent="-285750">
              <a:buFont typeface="Wingdings" pitchFamily="2" charset="2"/>
              <a:buChar char="Ø"/>
            </a:pPr>
            <a:r>
              <a:rPr lang="en-IN" sz="1600" b="1" dirty="0">
                <a:solidFill>
                  <a:schemeClr val="accent2"/>
                </a:solidFill>
              </a:rPr>
              <a:t>Deletion Anomaly: </a:t>
            </a:r>
            <a:r>
              <a:rPr lang="en-IN" sz="1600" dirty="0"/>
              <a:t>Assume a supplier is supplying only one part e.g. S1 is supplying only part P2. If for some reason S1 stops supplying P2, removing this record would result in loosing information about S1 too.  </a:t>
            </a:r>
          </a:p>
        </p:txBody>
      </p:sp>
      <p:sp>
        <p:nvSpPr>
          <p:cNvPr id="8" name="Rectangle 7"/>
          <p:cNvSpPr/>
          <p:nvPr/>
        </p:nvSpPr>
        <p:spPr>
          <a:xfrm>
            <a:off x="235644" y="5105400"/>
            <a:ext cx="8527356" cy="1569660"/>
          </a:xfrm>
          <a:prstGeom prst="rect">
            <a:avLst/>
          </a:prstGeom>
          <a:ln w="25400">
            <a:solidFill>
              <a:schemeClr val="tx1"/>
            </a:solidFill>
          </a:ln>
        </p:spPr>
        <p:txBody>
          <a:bodyPr wrap="square">
            <a:spAutoFit/>
          </a:bodyPr>
          <a:lstStyle/>
          <a:p>
            <a:r>
              <a:rPr lang="en-IN" sz="1600" b="1" dirty="0">
                <a:solidFill>
                  <a:srgbClr val="00B0F0"/>
                </a:solidFill>
              </a:rPr>
              <a:t>2NF:</a:t>
            </a:r>
          </a:p>
          <a:p>
            <a:r>
              <a:rPr lang="en-IN" sz="1600" dirty="0"/>
              <a:t>Split the table: SUPPLIER(</a:t>
            </a:r>
            <a:r>
              <a:rPr lang="en-IN" sz="1600" u="sng" dirty="0"/>
              <a:t>SNO</a:t>
            </a:r>
            <a:r>
              <a:rPr lang="en-IN" sz="1600" dirty="0"/>
              <a:t>,SNAME,SADDR), SUPPLY(</a:t>
            </a:r>
            <a:r>
              <a:rPr lang="en-IN" sz="1600" u="sng" dirty="0"/>
              <a:t>SNO,PNO</a:t>
            </a:r>
            <a:r>
              <a:rPr lang="en-IN" sz="1600" dirty="0"/>
              <a:t>,PRICE)</a:t>
            </a:r>
          </a:p>
          <a:p>
            <a:r>
              <a:rPr lang="en-IN" sz="1600" dirty="0"/>
              <a:t>Anomalies resolved:</a:t>
            </a:r>
          </a:p>
          <a:p>
            <a:r>
              <a:rPr lang="en-IN" sz="1600" b="1" dirty="0"/>
              <a:t>Insertion:</a:t>
            </a:r>
            <a:r>
              <a:rPr lang="en-IN" sz="1600" dirty="0"/>
              <a:t> Can insert new supplier anytime in SUPPLIER table</a:t>
            </a:r>
          </a:p>
          <a:p>
            <a:r>
              <a:rPr lang="en-IN" sz="1600" b="1" dirty="0" err="1"/>
              <a:t>Updation</a:t>
            </a:r>
            <a:r>
              <a:rPr lang="en-IN" sz="1600" b="1" dirty="0"/>
              <a:t>:</a:t>
            </a:r>
            <a:r>
              <a:rPr lang="en-IN" sz="1600" dirty="0"/>
              <a:t> Only one record to be updated if address changes</a:t>
            </a:r>
          </a:p>
          <a:p>
            <a:r>
              <a:rPr lang="en-IN" sz="1600" b="1" dirty="0"/>
              <a:t>Deletion:</a:t>
            </a:r>
            <a:r>
              <a:rPr lang="en-IN" sz="1600" dirty="0"/>
              <a:t> If S1 stops supplying P1, a record deleted from SUPPLY table, S1 details remain. </a:t>
            </a:r>
          </a:p>
        </p:txBody>
      </p:sp>
      <p:cxnSp>
        <p:nvCxnSpPr>
          <p:cNvPr id="9" name="Straight Connector 8"/>
          <p:cNvCxnSpPr/>
          <p:nvPr/>
        </p:nvCxnSpPr>
        <p:spPr>
          <a:xfrm>
            <a:off x="235644" y="1579069"/>
            <a:ext cx="1143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11953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13</a:t>
            </a:fld>
            <a:endParaRPr lang="en-US"/>
          </a:p>
        </p:txBody>
      </p:sp>
      <p:sp>
        <p:nvSpPr>
          <p:cNvPr id="7" name="Text Placeholder 2"/>
          <p:cNvSpPr txBox="1">
            <a:spLocks/>
          </p:cNvSpPr>
          <p:nvPr/>
        </p:nvSpPr>
        <p:spPr bwMode="auto">
          <a:xfrm>
            <a:off x="304800" y="533400"/>
            <a:ext cx="7696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US" sz="2800" b="1" dirty="0">
                <a:latin typeface="+mn-lt"/>
              </a:rPr>
              <a:t>the 2</a:t>
            </a:r>
            <a:r>
              <a:rPr lang="en-US" sz="2800" b="1" cap="none" baseline="30000" dirty="0">
                <a:latin typeface="+mn-lt"/>
              </a:rPr>
              <a:t>nd</a:t>
            </a:r>
            <a:r>
              <a:rPr lang="en-US" sz="2800" b="1" dirty="0">
                <a:latin typeface="+mn-lt"/>
              </a:rPr>
              <a:t>  normal form</a:t>
            </a:r>
            <a:endParaRPr lang="en-IN" sz="2800" b="1" dirty="0">
              <a:latin typeface="+mn-lt"/>
            </a:endParaRPr>
          </a:p>
        </p:txBody>
      </p:sp>
      <p:graphicFrame>
        <p:nvGraphicFramePr>
          <p:cNvPr id="5" name="Table 4"/>
          <p:cNvGraphicFramePr>
            <a:graphicFrameLocks noGrp="1"/>
          </p:cNvGraphicFramePr>
          <p:nvPr>
            <p:extLst>
              <p:ext uri="{D42A27DB-BD31-4B8C-83A1-F6EECF244321}">
                <p14:modId xmlns:p14="http://schemas.microsoft.com/office/powerpoint/2010/main" val="3832671791"/>
              </p:ext>
            </p:extLst>
          </p:nvPr>
        </p:nvGraphicFramePr>
        <p:xfrm>
          <a:off x="533400" y="1905000"/>
          <a:ext cx="8153400" cy="780214"/>
        </p:xfrm>
        <a:graphic>
          <a:graphicData uri="http://schemas.openxmlformats.org/drawingml/2006/table">
            <a:tbl>
              <a:tblPr firstRow="1" bandRow="1">
                <a:tableStyleId>{5C22544A-7EE6-4342-B048-85BDC9FD1C3A}</a:tableStyleId>
              </a:tblPr>
              <a:tblGrid>
                <a:gridCol w="937342">
                  <a:extLst>
                    <a:ext uri="{9D8B030D-6E8A-4147-A177-3AD203B41FA5}">
                      <a16:colId xmlns:a16="http://schemas.microsoft.com/office/drawing/2014/main" val="20000"/>
                    </a:ext>
                  </a:extLst>
                </a:gridCol>
                <a:gridCol w="630202">
                  <a:extLst>
                    <a:ext uri="{9D8B030D-6E8A-4147-A177-3AD203B41FA5}">
                      <a16:colId xmlns:a16="http://schemas.microsoft.com/office/drawing/2014/main" val="20001"/>
                    </a:ext>
                  </a:extLst>
                </a:gridCol>
                <a:gridCol w="947056">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1143000">
                  <a:extLst>
                    <a:ext uri="{9D8B030D-6E8A-4147-A177-3AD203B41FA5}">
                      <a16:colId xmlns:a16="http://schemas.microsoft.com/office/drawing/2014/main" val="20004"/>
                    </a:ext>
                  </a:extLst>
                </a:gridCol>
                <a:gridCol w="1143000">
                  <a:extLst>
                    <a:ext uri="{9D8B030D-6E8A-4147-A177-3AD203B41FA5}">
                      <a16:colId xmlns:a16="http://schemas.microsoft.com/office/drawing/2014/main" val="20005"/>
                    </a:ext>
                  </a:extLst>
                </a:gridCol>
                <a:gridCol w="1219200">
                  <a:extLst>
                    <a:ext uri="{9D8B030D-6E8A-4147-A177-3AD203B41FA5}">
                      <a16:colId xmlns:a16="http://schemas.microsoft.com/office/drawing/2014/main" val="20006"/>
                    </a:ext>
                  </a:extLst>
                </a:gridCol>
                <a:gridCol w="1219200">
                  <a:extLst>
                    <a:ext uri="{9D8B030D-6E8A-4147-A177-3AD203B41FA5}">
                      <a16:colId xmlns:a16="http://schemas.microsoft.com/office/drawing/2014/main" val="20007"/>
                    </a:ext>
                  </a:extLst>
                </a:gridCol>
              </a:tblGrid>
              <a:tr h="780214">
                <a:tc>
                  <a:txBody>
                    <a:bodyPr/>
                    <a:lstStyle/>
                    <a:p>
                      <a:r>
                        <a:rPr lang="en-IN" sz="1400" u="none" dirty="0" err="1">
                          <a:solidFill>
                            <a:schemeClr val="accent2"/>
                          </a:solidFill>
                          <a:latin typeface="Tahoma" pitchFamily="34" charset="0"/>
                          <a:ea typeface="Tahoma" pitchFamily="34" charset="0"/>
                          <a:cs typeface="Tahoma" pitchFamily="34" charset="0"/>
                        </a:rPr>
                        <a:t>Seatno</a:t>
                      </a:r>
                      <a:endParaRPr lang="en-IN" sz="1400" u="none" dirty="0">
                        <a:solidFill>
                          <a:schemeClr val="accent2"/>
                        </a:solidFill>
                        <a:latin typeface="Tahoma" pitchFamily="34" charset="0"/>
                        <a:ea typeface="Tahoma" pitchFamily="34" charset="0"/>
                        <a:cs typeface="Tahoma" pitchFamily="34" charset="0"/>
                      </a:endParaRPr>
                    </a:p>
                  </a:txBody>
                  <a:tcPr>
                    <a:solidFill>
                      <a:schemeClr val="accent2">
                        <a:lumMod val="75000"/>
                      </a:schemeClr>
                    </a:solidFill>
                  </a:tcPr>
                </a:tc>
                <a:tc>
                  <a:txBody>
                    <a:bodyPr/>
                    <a:lstStyle/>
                    <a:p>
                      <a:r>
                        <a:rPr lang="en-IN" sz="1400" u="none" dirty="0" err="1">
                          <a:solidFill>
                            <a:schemeClr val="accent2"/>
                          </a:solidFill>
                          <a:latin typeface="Tahoma" pitchFamily="34" charset="0"/>
                          <a:ea typeface="Tahoma" pitchFamily="34" charset="0"/>
                          <a:cs typeface="Tahoma" pitchFamily="34" charset="0"/>
                        </a:rPr>
                        <a:t>Sno</a:t>
                      </a:r>
                      <a:endParaRPr lang="en-IN" sz="1400" u="none" dirty="0">
                        <a:solidFill>
                          <a:schemeClr val="accent2"/>
                        </a:solidFill>
                        <a:latin typeface="Tahoma" pitchFamily="34" charset="0"/>
                        <a:ea typeface="Tahoma" pitchFamily="34" charset="0"/>
                        <a:cs typeface="Tahoma" pitchFamily="34" charset="0"/>
                      </a:endParaRPr>
                    </a:p>
                  </a:txBody>
                  <a:tcPr>
                    <a:solidFill>
                      <a:schemeClr val="accent2">
                        <a:lumMod val="75000"/>
                      </a:schemeClr>
                    </a:solidFill>
                  </a:tcPr>
                </a:tc>
                <a:tc>
                  <a:txBody>
                    <a:bodyPr/>
                    <a:lstStyle/>
                    <a:p>
                      <a:r>
                        <a:rPr lang="en-IN" sz="1400" dirty="0">
                          <a:latin typeface="Tahoma" pitchFamily="34" charset="0"/>
                          <a:ea typeface="Tahoma" pitchFamily="34" charset="0"/>
                          <a:cs typeface="Tahoma" pitchFamily="34" charset="0"/>
                        </a:rPr>
                        <a:t>Name</a:t>
                      </a:r>
                    </a:p>
                  </a:txBody>
                  <a:tcPr>
                    <a:solidFill>
                      <a:schemeClr val="accent2">
                        <a:lumMod val="75000"/>
                      </a:schemeClr>
                    </a:solidFill>
                  </a:tcPr>
                </a:tc>
                <a:tc>
                  <a:txBody>
                    <a:bodyPr/>
                    <a:lstStyle/>
                    <a:p>
                      <a:r>
                        <a:rPr lang="en-IN" sz="1400" dirty="0" err="1">
                          <a:latin typeface="Tahoma" pitchFamily="34" charset="0"/>
                          <a:ea typeface="Tahoma" pitchFamily="34" charset="0"/>
                          <a:cs typeface="Tahoma" pitchFamily="34" charset="0"/>
                        </a:rPr>
                        <a:t>Bdate</a:t>
                      </a:r>
                      <a:endParaRPr lang="en-IN" sz="1400" dirty="0">
                        <a:latin typeface="Tahoma" pitchFamily="34" charset="0"/>
                        <a:ea typeface="Tahoma" pitchFamily="34" charset="0"/>
                        <a:cs typeface="Tahoma" pitchFamily="34" charset="0"/>
                      </a:endParaRPr>
                    </a:p>
                  </a:txBody>
                  <a:tcPr>
                    <a:solidFill>
                      <a:schemeClr val="accent2">
                        <a:lumMod val="75000"/>
                      </a:schemeClr>
                    </a:solidFill>
                  </a:tcPr>
                </a:tc>
                <a:tc>
                  <a:txBody>
                    <a:bodyPr/>
                    <a:lstStyle/>
                    <a:p>
                      <a:r>
                        <a:rPr lang="en-IN" sz="1400" dirty="0" err="1">
                          <a:latin typeface="Tahoma" pitchFamily="34" charset="0"/>
                          <a:ea typeface="Tahoma" pitchFamily="34" charset="0"/>
                          <a:cs typeface="Tahoma" pitchFamily="34" charset="0"/>
                        </a:rPr>
                        <a:t>Subname</a:t>
                      </a:r>
                      <a:endParaRPr lang="en-IN" sz="1400" dirty="0">
                        <a:latin typeface="Tahoma" pitchFamily="34" charset="0"/>
                        <a:ea typeface="Tahoma" pitchFamily="34" charset="0"/>
                        <a:cs typeface="Tahoma" pitchFamily="34" charset="0"/>
                      </a:endParaRPr>
                    </a:p>
                  </a:txBody>
                  <a:tcPr>
                    <a:solidFill>
                      <a:schemeClr val="accent2">
                        <a:lumMod val="75000"/>
                      </a:schemeClr>
                    </a:solidFill>
                  </a:tcPr>
                </a:tc>
                <a:tc>
                  <a:txBody>
                    <a:bodyPr/>
                    <a:lstStyle/>
                    <a:p>
                      <a:r>
                        <a:rPr lang="en-IN" sz="1400" dirty="0" err="1">
                          <a:latin typeface="Tahoma" pitchFamily="34" charset="0"/>
                          <a:ea typeface="Tahoma" pitchFamily="34" charset="0"/>
                          <a:cs typeface="Tahoma" pitchFamily="34" charset="0"/>
                        </a:rPr>
                        <a:t>Maxmarks</a:t>
                      </a:r>
                      <a:endParaRPr lang="en-IN" sz="1400" dirty="0">
                        <a:latin typeface="Tahoma" pitchFamily="34" charset="0"/>
                        <a:ea typeface="Tahoma" pitchFamily="34" charset="0"/>
                        <a:cs typeface="Tahoma" pitchFamily="34" charset="0"/>
                      </a:endParaRPr>
                    </a:p>
                  </a:txBody>
                  <a:tcPr>
                    <a:solidFill>
                      <a:schemeClr val="accent2">
                        <a:lumMod val="75000"/>
                      </a:schemeClr>
                    </a:solidFill>
                  </a:tcPr>
                </a:tc>
                <a:tc>
                  <a:txBody>
                    <a:bodyPr/>
                    <a:lstStyle/>
                    <a:p>
                      <a:r>
                        <a:rPr lang="en-IN" sz="1400" dirty="0" err="1">
                          <a:latin typeface="Tahoma" pitchFamily="34" charset="0"/>
                          <a:ea typeface="Tahoma" pitchFamily="34" charset="0"/>
                          <a:cs typeface="Tahoma" pitchFamily="34" charset="0"/>
                        </a:rPr>
                        <a:t>Passmarks</a:t>
                      </a:r>
                      <a:endParaRPr lang="en-IN" sz="1400" dirty="0">
                        <a:latin typeface="Tahoma" pitchFamily="34" charset="0"/>
                        <a:ea typeface="Tahoma" pitchFamily="34" charset="0"/>
                        <a:cs typeface="Tahoma" pitchFamily="34" charset="0"/>
                      </a:endParaRPr>
                    </a:p>
                  </a:txBody>
                  <a:tcPr>
                    <a:solidFill>
                      <a:schemeClr val="accent2">
                        <a:lumMod val="75000"/>
                      </a:schemeClr>
                    </a:solidFill>
                  </a:tcPr>
                </a:tc>
                <a:tc>
                  <a:txBody>
                    <a:bodyPr/>
                    <a:lstStyle/>
                    <a:p>
                      <a:r>
                        <a:rPr lang="en-IN" sz="1400" dirty="0" err="1">
                          <a:latin typeface="Tahoma" pitchFamily="34" charset="0"/>
                          <a:ea typeface="Tahoma" pitchFamily="34" charset="0"/>
                          <a:cs typeface="Tahoma" pitchFamily="34" charset="0"/>
                        </a:rPr>
                        <a:t>Marks_obt</a:t>
                      </a:r>
                      <a:endParaRPr lang="en-IN" sz="1400" dirty="0">
                        <a:latin typeface="Tahoma" pitchFamily="34" charset="0"/>
                        <a:ea typeface="Tahoma" pitchFamily="34" charset="0"/>
                        <a:cs typeface="Tahoma" pitchFamily="34" charset="0"/>
                      </a:endParaRPr>
                    </a:p>
                  </a:txBody>
                  <a:tcPr>
                    <a:solidFill>
                      <a:schemeClr val="accent2">
                        <a:lumMod val="75000"/>
                      </a:schemeClr>
                    </a:solidFill>
                  </a:tcPr>
                </a:tc>
                <a:extLst>
                  <a:ext uri="{0D108BD9-81ED-4DB2-BD59-A6C34878D82A}">
                    <a16:rowId xmlns:a16="http://schemas.microsoft.com/office/drawing/2014/main" val="10000"/>
                  </a:ext>
                </a:extLst>
              </a:tr>
            </a:tbl>
          </a:graphicData>
        </a:graphic>
      </p:graphicFrame>
      <p:grpSp>
        <p:nvGrpSpPr>
          <p:cNvPr id="2" name="Group 1"/>
          <p:cNvGrpSpPr/>
          <p:nvPr/>
        </p:nvGrpSpPr>
        <p:grpSpPr>
          <a:xfrm>
            <a:off x="990600" y="2648786"/>
            <a:ext cx="2514600" cy="475414"/>
            <a:chOff x="990600" y="2648786"/>
            <a:chExt cx="2514600" cy="475414"/>
          </a:xfrm>
        </p:grpSpPr>
        <p:cxnSp>
          <p:nvCxnSpPr>
            <p:cNvPr id="20" name="Straight Connector 19"/>
            <p:cNvCxnSpPr/>
            <p:nvPr/>
          </p:nvCxnSpPr>
          <p:spPr>
            <a:xfrm>
              <a:off x="990600" y="2667000"/>
              <a:ext cx="0" cy="4572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Elbow Connector 21"/>
            <p:cNvCxnSpPr/>
            <p:nvPr/>
          </p:nvCxnSpPr>
          <p:spPr>
            <a:xfrm flipV="1">
              <a:off x="991240" y="2657893"/>
              <a:ext cx="1676400" cy="457200"/>
            </a:xfrm>
            <a:prstGeom prst="bentConnector3">
              <a:avLst>
                <a:gd name="adj1" fmla="val 9996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2682368" y="3105986"/>
              <a:ext cx="822832" cy="910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3505200" y="2648786"/>
              <a:ext cx="0" cy="457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grpSp>
        <p:nvGrpSpPr>
          <p:cNvPr id="3" name="Group 2"/>
          <p:cNvGrpSpPr/>
          <p:nvPr/>
        </p:nvGrpSpPr>
        <p:grpSpPr>
          <a:xfrm>
            <a:off x="1752600" y="2634378"/>
            <a:ext cx="5105400" cy="838200"/>
            <a:chOff x="1752600" y="2634378"/>
            <a:chExt cx="5105400" cy="838200"/>
          </a:xfrm>
        </p:grpSpPr>
        <p:cxnSp>
          <p:nvCxnSpPr>
            <p:cNvPr id="53" name="Straight Arrow Connector 52"/>
            <p:cNvCxnSpPr/>
            <p:nvPr/>
          </p:nvCxnSpPr>
          <p:spPr>
            <a:xfrm flipV="1">
              <a:off x="4495800" y="2667000"/>
              <a:ext cx="0" cy="789250"/>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grpSp>
          <p:nvGrpSpPr>
            <p:cNvPr id="70" name="Group 69"/>
            <p:cNvGrpSpPr/>
            <p:nvPr/>
          </p:nvGrpSpPr>
          <p:grpSpPr>
            <a:xfrm>
              <a:off x="1752600" y="2634378"/>
              <a:ext cx="5105400" cy="838200"/>
              <a:chOff x="1752600" y="2286000"/>
              <a:chExt cx="5105400" cy="838200"/>
            </a:xfrm>
          </p:grpSpPr>
          <p:cxnSp>
            <p:nvCxnSpPr>
              <p:cNvPr id="60" name="Straight Connector 59"/>
              <p:cNvCxnSpPr/>
              <p:nvPr/>
            </p:nvCxnSpPr>
            <p:spPr>
              <a:xfrm>
                <a:off x="1752600" y="2286000"/>
                <a:ext cx="0" cy="83820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752600" y="3124200"/>
                <a:ext cx="5105400" cy="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flipV="1">
                <a:off x="6858000" y="2286000"/>
                <a:ext cx="0" cy="838200"/>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V="1">
                <a:off x="5638800" y="2286000"/>
                <a:ext cx="0" cy="838200"/>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6" name="Group 5"/>
          <p:cNvGrpSpPr/>
          <p:nvPr/>
        </p:nvGrpSpPr>
        <p:grpSpPr>
          <a:xfrm>
            <a:off x="990600" y="1295400"/>
            <a:ext cx="7010400" cy="609600"/>
            <a:chOff x="990600" y="1295400"/>
            <a:chExt cx="7010400" cy="609600"/>
          </a:xfrm>
        </p:grpSpPr>
        <p:cxnSp>
          <p:nvCxnSpPr>
            <p:cNvPr id="75" name="Straight Connector 74"/>
            <p:cNvCxnSpPr/>
            <p:nvPr/>
          </p:nvCxnSpPr>
          <p:spPr>
            <a:xfrm flipV="1">
              <a:off x="990600" y="1600200"/>
              <a:ext cx="0" cy="304800"/>
            </a:xfrm>
            <a:prstGeom prst="line">
              <a:avLst/>
            </a:prstGeom>
            <a:ln w="381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1752600" y="1600200"/>
              <a:ext cx="0" cy="304800"/>
            </a:xfrm>
            <a:prstGeom prst="line">
              <a:avLst/>
            </a:prstGeom>
            <a:ln w="381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990600" y="1600200"/>
              <a:ext cx="762000" cy="0"/>
            </a:xfrm>
            <a:prstGeom prst="line">
              <a:avLst/>
            </a:prstGeom>
            <a:ln w="381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1371600" y="1295400"/>
              <a:ext cx="0" cy="304800"/>
            </a:xfrm>
            <a:prstGeom prst="line">
              <a:avLst/>
            </a:prstGeom>
            <a:ln w="381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371600" y="1295400"/>
              <a:ext cx="6629400" cy="0"/>
            </a:xfrm>
            <a:prstGeom prst="line">
              <a:avLst/>
            </a:prstGeom>
            <a:ln w="381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8001000" y="1295400"/>
              <a:ext cx="0" cy="609600"/>
            </a:xfrm>
            <a:prstGeom prst="straightConnector1">
              <a:avLst/>
            </a:prstGeom>
            <a:ln w="38100">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grpSp>
      <p:cxnSp>
        <p:nvCxnSpPr>
          <p:cNvPr id="88" name="Straight Arrow Connector 87"/>
          <p:cNvCxnSpPr/>
          <p:nvPr/>
        </p:nvCxnSpPr>
        <p:spPr>
          <a:xfrm flipH="1">
            <a:off x="1143000" y="3657600"/>
            <a:ext cx="3352800" cy="990600"/>
          </a:xfrm>
          <a:prstGeom prst="straightConnector1">
            <a:avLst/>
          </a:prstGeom>
          <a:ln w="38100">
            <a:solidFill>
              <a:srgbClr val="003300"/>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a:off x="4495800" y="3657600"/>
            <a:ext cx="0" cy="990600"/>
          </a:xfrm>
          <a:prstGeom prst="straightConnector1">
            <a:avLst/>
          </a:prstGeom>
          <a:ln w="38100">
            <a:solidFill>
              <a:srgbClr val="003300"/>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4495800" y="3657600"/>
            <a:ext cx="2819400" cy="990600"/>
          </a:xfrm>
          <a:prstGeom prst="straightConnector1">
            <a:avLst/>
          </a:prstGeom>
          <a:ln w="38100">
            <a:solidFill>
              <a:srgbClr val="0033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93" name="Table 92"/>
          <p:cNvGraphicFramePr>
            <a:graphicFrameLocks noGrp="1"/>
          </p:cNvGraphicFramePr>
          <p:nvPr>
            <p:extLst>
              <p:ext uri="{D42A27DB-BD31-4B8C-83A1-F6EECF244321}">
                <p14:modId xmlns:p14="http://schemas.microsoft.com/office/powerpoint/2010/main" val="2929120901"/>
              </p:ext>
            </p:extLst>
          </p:nvPr>
        </p:nvGraphicFramePr>
        <p:xfrm>
          <a:off x="336177" y="4724400"/>
          <a:ext cx="2362199" cy="53340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000"/>
                    </a:ext>
                  </a:extLst>
                </a:gridCol>
                <a:gridCol w="759759">
                  <a:extLst>
                    <a:ext uri="{9D8B030D-6E8A-4147-A177-3AD203B41FA5}">
                      <a16:colId xmlns:a16="http://schemas.microsoft.com/office/drawing/2014/main" val="20001"/>
                    </a:ext>
                  </a:extLst>
                </a:gridCol>
                <a:gridCol w="764240">
                  <a:extLst>
                    <a:ext uri="{9D8B030D-6E8A-4147-A177-3AD203B41FA5}">
                      <a16:colId xmlns:a16="http://schemas.microsoft.com/office/drawing/2014/main" val="20002"/>
                    </a:ext>
                  </a:extLst>
                </a:gridCol>
              </a:tblGrid>
              <a:tr h="533400">
                <a:tc>
                  <a:txBody>
                    <a:bodyPr/>
                    <a:lstStyle/>
                    <a:p>
                      <a:r>
                        <a:rPr lang="en-IN" sz="1200" u="sng" dirty="0" err="1">
                          <a:solidFill>
                            <a:schemeClr val="accent2"/>
                          </a:solidFill>
                          <a:latin typeface="Tahoma" pitchFamily="34" charset="0"/>
                          <a:ea typeface="Tahoma" pitchFamily="34" charset="0"/>
                          <a:cs typeface="Tahoma" pitchFamily="34" charset="0"/>
                        </a:rPr>
                        <a:t>Seatno</a:t>
                      </a:r>
                      <a:endParaRPr lang="en-IN" sz="1200" u="sng" dirty="0">
                        <a:solidFill>
                          <a:schemeClr val="accent2"/>
                        </a:solidFill>
                        <a:latin typeface="Tahoma" pitchFamily="34" charset="0"/>
                        <a:ea typeface="Tahoma" pitchFamily="34" charset="0"/>
                        <a:cs typeface="Tahoma" pitchFamily="34" charset="0"/>
                      </a:endParaRPr>
                    </a:p>
                  </a:txBody>
                  <a:tcPr>
                    <a:solidFill>
                      <a:srgbClr val="0070C0"/>
                    </a:solidFill>
                  </a:tcPr>
                </a:tc>
                <a:tc>
                  <a:txBody>
                    <a:bodyPr/>
                    <a:lstStyle/>
                    <a:p>
                      <a:r>
                        <a:rPr lang="en-IN" sz="1200" dirty="0">
                          <a:latin typeface="Tahoma" pitchFamily="34" charset="0"/>
                          <a:ea typeface="Tahoma" pitchFamily="34" charset="0"/>
                          <a:cs typeface="Tahoma" pitchFamily="34" charset="0"/>
                        </a:rPr>
                        <a:t>Name</a:t>
                      </a:r>
                    </a:p>
                  </a:txBody>
                  <a:tcPr>
                    <a:solidFill>
                      <a:srgbClr val="0070C0"/>
                    </a:solidFill>
                  </a:tcPr>
                </a:tc>
                <a:tc>
                  <a:txBody>
                    <a:bodyPr/>
                    <a:lstStyle/>
                    <a:p>
                      <a:r>
                        <a:rPr lang="en-IN" sz="1200" dirty="0" err="1">
                          <a:latin typeface="Tahoma" pitchFamily="34" charset="0"/>
                          <a:ea typeface="Tahoma" pitchFamily="34" charset="0"/>
                          <a:cs typeface="Tahoma" pitchFamily="34" charset="0"/>
                        </a:rPr>
                        <a:t>Bdate</a:t>
                      </a:r>
                      <a:endParaRPr lang="en-IN" sz="1200" dirty="0">
                        <a:latin typeface="Tahoma" pitchFamily="34" charset="0"/>
                        <a:ea typeface="Tahoma" pitchFamily="34" charset="0"/>
                        <a:cs typeface="Tahoma" pitchFamily="34" charset="0"/>
                      </a:endParaRPr>
                    </a:p>
                  </a:txBody>
                  <a:tcPr>
                    <a:solidFill>
                      <a:srgbClr val="0070C0"/>
                    </a:solidFill>
                  </a:tcPr>
                </a:tc>
                <a:extLst>
                  <a:ext uri="{0D108BD9-81ED-4DB2-BD59-A6C34878D82A}">
                    <a16:rowId xmlns:a16="http://schemas.microsoft.com/office/drawing/2014/main" val="10000"/>
                  </a:ext>
                </a:extLst>
              </a:tr>
            </a:tbl>
          </a:graphicData>
        </a:graphic>
      </p:graphicFrame>
      <p:graphicFrame>
        <p:nvGraphicFramePr>
          <p:cNvPr id="95" name="Table 94"/>
          <p:cNvGraphicFramePr>
            <a:graphicFrameLocks noGrp="1"/>
          </p:cNvGraphicFramePr>
          <p:nvPr>
            <p:extLst>
              <p:ext uri="{D42A27DB-BD31-4B8C-83A1-F6EECF244321}">
                <p14:modId xmlns:p14="http://schemas.microsoft.com/office/powerpoint/2010/main" val="3240915932"/>
              </p:ext>
            </p:extLst>
          </p:nvPr>
        </p:nvGraphicFramePr>
        <p:xfrm>
          <a:off x="6324600" y="4724400"/>
          <a:ext cx="2362199" cy="53340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1066799">
                  <a:extLst>
                    <a:ext uri="{9D8B030D-6E8A-4147-A177-3AD203B41FA5}">
                      <a16:colId xmlns:a16="http://schemas.microsoft.com/office/drawing/2014/main" val="20002"/>
                    </a:ext>
                  </a:extLst>
                </a:gridCol>
              </a:tblGrid>
              <a:tr h="533400">
                <a:tc>
                  <a:txBody>
                    <a:bodyPr/>
                    <a:lstStyle/>
                    <a:p>
                      <a:r>
                        <a:rPr lang="en-IN" sz="1200" u="none" dirty="0" err="1">
                          <a:solidFill>
                            <a:schemeClr val="accent2"/>
                          </a:solidFill>
                          <a:latin typeface="Tahoma" pitchFamily="34" charset="0"/>
                          <a:ea typeface="Tahoma" pitchFamily="34" charset="0"/>
                          <a:cs typeface="Tahoma" pitchFamily="34" charset="0"/>
                        </a:rPr>
                        <a:t>Seatno</a:t>
                      </a:r>
                      <a:endParaRPr lang="en-IN" sz="1200" u="none" dirty="0">
                        <a:solidFill>
                          <a:schemeClr val="accent2"/>
                        </a:solidFill>
                        <a:latin typeface="Tahoma" pitchFamily="34" charset="0"/>
                        <a:ea typeface="Tahoma" pitchFamily="34" charset="0"/>
                        <a:cs typeface="Tahoma" pitchFamily="34" charset="0"/>
                      </a:endParaRPr>
                    </a:p>
                  </a:txBody>
                  <a:tcPr>
                    <a:solidFill>
                      <a:schemeClr val="accent5">
                        <a:lumMod val="75000"/>
                      </a:schemeClr>
                    </a:solidFill>
                  </a:tcPr>
                </a:tc>
                <a:tc>
                  <a:txBody>
                    <a:bodyPr/>
                    <a:lstStyle/>
                    <a:p>
                      <a:r>
                        <a:rPr lang="en-IN" sz="1200" u="none" dirty="0" err="1">
                          <a:solidFill>
                            <a:schemeClr val="accent2"/>
                          </a:solidFill>
                          <a:latin typeface="Tahoma" pitchFamily="34" charset="0"/>
                          <a:ea typeface="Tahoma" pitchFamily="34" charset="0"/>
                          <a:cs typeface="Tahoma" pitchFamily="34" charset="0"/>
                        </a:rPr>
                        <a:t>Sno</a:t>
                      </a:r>
                      <a:endParaRPr lang="en-IN" sz="1200" u="none" dirty="0">
                        <a:solidFill>
                          <a:schemeClr val="accent2"/>
                        </a:solidFill>
                        <a:latin typeface="Tahoma" pitchFamily="34" charset="0"/>
                        <a:ea typeface="Tahoma" pitchFamily="34" charset="0"/>
                        <a:cs typeface="Tahoma" pitchFamily="34" charset="0"/>
                      </a:endParaRPr>
                    </a:p>
                  </a:txBody>
                  <a:tcPr>
                    <a:solidFill>
                      <a:schemeClr val="accent5">
                        <a:lumMod val="75000"/>
                      </a:schemeClr>
                    </a:solidFill>
                  </a:tcPr>
                </a:tc>
                <a:tc>
                  <a:txBody>
                    <a:bodyPr/>
                    <a:lstStyle/>
                    <a:p>
                      <a:r>
                        <a:rPr lang="en-IN" sz="1200" dirty="0" err="1">
                          <a:latin typeface="Tahoma" pitchFamily="34" charset="0"/>
                          <a:ea typeface="Tahoma" pitchFamily="34" charset="0"/>
                          <a:cs typeface="Tahoma" pitchFamily="34" charset="0"/>
                        </a:rPr>
                        <a:t>Marks_obt</a:t>
                      </a:r>
                      <a:endParaRPr lang="en-IN" sz="1200" dirty="0">
                        <a:latin typeface="Tahoma" pitchFamily="34" charset="0"/>
                        <a:ea typeface="Tahoma" pitchFamily="34" charset="0"/>
                        <a:cs typeface="Tahoma" pitchFamily="34" charset="0"/>
                      </a:endParaRPr>
                    </a:p>
                  </a:txBody>
                  <a:tcPr>
                    <a:solidFill>
                      <a:schemeClr val="accent5">
                        <a:lumMod val="75000"/>
                      </a:schemeClr>
                    </a:solidFill>
                  </a:tcPr>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683512548"/>
              </p:ext>
            </p:extLst>
          </p:nvPr>
        </p:nvGraphicFramePr>
        <p:xfrm>
          <a:off x="2895599" y="4724400"/>
          <a:ext cx="3276600" cy="533400"/>
        </p:xfrm>
        <a:graphic>
          <a:graphicData uri="http://schemas.openxmlformats.org/drawingml/2006/table">
            <a:tbl>
              <a:tblPr firstRow="1" bandRow="1">
                <a:tableStyleId>{5C22544A-7EE6-4342-B048-85BDC9FD1C3A}</a:tableStyleId>
              </a:tblPr>
              <a:tblGrid>
                <a:gridCol w="496105">
                  <a:extLst>
                    <a:ext uri="{9D8B030D-6E8A-4147-A177-3AD203B41FA5}">
                      <a16:colId xmlns:a16="http://schemas.microsoft.com/office/drawing/2014/main" val="20000"/>
                    </a:ext>
                  </a:extLst>
                </a:gridCol>
                <a:gridCol w="922986">
                  <a:extLst>
                    <a:ext uri="{9D8B030D-6E8A-4147-A177-3AD203B41FA5}">
                      <a16:colId xmlns:a16="http://schemas.microsoft.com/office/drawing/2014/main" val="20001"/>
                    </a:ext>
                  </a:extLst>
                </a:gridCol>
                <a:gridCol w="922986">
                  <a:extLst>
                    <a:ext uri="{9D8B030D-6E8A-4147-A177-3AD203B41FA5}">
                      <a16:colId xmlns:a16="http://schemas.microsoft.com/office/drawing/2014/main" val="20002"/>
                    </a:ext>
                  </a:extLst>
                </a:gridCol>
                <a:gridCol w="934523">
                  <a:extLst>
                    <a:ext uri="{9D8B030D-6E8A-4147-A177-3AD203B41FA5}">
                      <a16:colId xmlns:a16="http://schemas.microsoft.com/office/drawing/2014/main" val="20003"/>
                    </a:ext>
                  </a:extLst>
                </a:gridCol>
              </a:tblGrid>
              <a:tr h="533400">
                <a:tc>
                  <a:txBody>
                    <a:bodyPr/>
                    <a:lstStyle/>
                    <a:p>
                      <a:pPr algn="l">
                        <a:lnSpc>
                          <a:spcPct val="115000"/>
                        </a:lnSpc>
                        <a:spcAft>
                          <a:spcPts val="0"/>
                        </a:spcAft>
                      </a:pPr>
                      <a:r>
                        <a:rPr lang="en-IN" sz="1200" u="sng" kern="1200" dirty="0" err="1">
                          <a:effectLst/>
                        </a:rPr>
                        <a:t>Sno</a:t>
                      </a:r>
                      <a:endParaRPr lang="en-IN" sz="1100" dirty="0">
                        <a:effectLst/>
                        <a:latin typeface="Calibri"/>
                        <a:ea typeface="Calibri"/>
                        <a:cs typeface="Times New Roman"/>
                      </a:endParaRPr>
                    </a:p>
                  </a:txBody>
                  <a:tcPr marL="36000" marR="36000" marT="36000" marB="36000">
                    <a:solidFill>
                      <a:schemeClr val="tx2">
                        <a:lumMod val="75000"/>
                      </a:schemeClr>
                    </a:solidFill>
                  </a:tcPr>
                </a:tc>
                <a:tc>
                  <a:txBody>
                    <a:bodyPr/>
                    <a:lstStyle/>
                    <a:p>
                      <a:pPr algn="l">
                        <a:lnSpc>
                          <a:spcPct val="115000"/>
                        </a:lnSpc>
                        <a:spcAft>
                          <a:spcPts val="0"/>
                        </a:spcAft>
                      </a:pPr>
                      <a:r>
                        <a:rPr lang="en-IN" sz="1200" kern="1200" dirty="0" err="1">
                          <a:effectLst/>
                        </a:rPr>
                        <a:t>Subname</a:t>
                      </a:r>
                      <a:endParaRPr lang="en-IN" sz="1100" dirty="0">
                        <a:effectLst/>
                        <a:latin typeface="Calibri"/>
                        <a:ea typeface="Calibri"/>
                        <a:cs typeface="Times New Roman"/>
                      </a:endParaRPr>
                    </a:p>
                  </a:txBody>
                  <a:tcPr marL="36000" marR="36000" marT="36000" marB="36000">
                    <a:solidFill>
                      <a:schemeClr val="tx2">
                        <a:lumMod val="75000"/>
                      </a:schemeClr>
                    </a:solidFill>
                  </a:tcPr>
                </a:tc>
                <a:tc>
                  <a:txBody>
                    <a:bodyPr/>
                    <a:lstStyle/>
                    <a:p>
                      <a:pPr algn="l">
                        <a:lnSpc>
                          <a:spcPct val="115000"/>
                        </a:lnSpc>
                        <a:spcAft>
                          <a:spcPts val="0"/>
                        </a:spcAft>
                      </a:pPr>
                      <a:r>
                        <a:rPr lang="en-IN" sz="1200" kern="1200" dirty="0" err="1">
                          <a:effectLst/>
                        </a:rPr>
                        <a:t>Maxmarks</a:t>
                      </a:r>
                      <a:endParaRPr lang="en-IN" sz="1100" dirty="0">
                        <a:effectLst/>
                        <a:latin typeface="Calibri"/>
                        <a:ea typeface="Calibri"/>
                        <a:cs typeface="Times New Roman"/>
                      </a:endParaRPr>
                    </a:p>
                  </a:txBody>
                  <a:tcPr marL="36000" marR="36000" marT="36000" marB="36000">
                    <a:solidFill>
                      <a:schemeClr val="tx2">
                        <a:lumMod val="75000"/>
                      </a:schemeClr>
                    </a:solidFill>
                  </a:tcPr>
                </a:tc>
                <a:tc>
                  <a:txBody>
                    <a:bodyPr/>
                    <a:lstStyle/>
                    <a:p>
                      <a:pPr algn="l">
                        <a:lnSpc>
                          <a:spcPct val="115000"/>
                        </a:lnSpc>
                        <a:spcAft>
                          <a:spcPts val="0"/>
                        </a:spcAft>
                      </a:pPr>
                      <a:r>
                        <a:rPr lang="en-IN" sz="1200" kern="1200" dirty="0" err="1">
                          <a:effectLst/>
                        </a:rPr>
                        <a:t>Passmarks</a:t>
                      </a:r>
                      <a:endParaRPr lang="en-IN" sz="1100" dirty="0">
                        <a:effectLst/>
                        <a:latin typeface="Calibri"/>
                        <a:ea typeface="Calibri"/>
                        <a:cs typeface="Times New Roman"/>
                      </a:endParaRPr>
                    </a:p>
                  </a:txBody>
                  <a:tcPr marL="36000" marR="36000" marT="36000" marB="36000">
                    <a:solidFill>
                      <a:schemeClr val="tx2">
                        <a:lumMod val="75000"/>
                      </a:schemeClr>
                    </a:solidFill>
                  </a:tcPr>
                </a:tc>
                <a:extLst>
                  <a:ext uri="{0D108BD9-81ED-4DB2-BD59-A6C34878D82A}">
                    <a16:rowId xmlns:a16="http://schemas.microsoft.com/office/drawing/2014/main" val="10000"/>
                  </a:ext>
                </a:extLst>
              </a:tr>
            </a:tbl>
          </a:graphicData>
        </a:graphic>
      </p:graphicFrame>
      <p:sp>
        <p:nvSpPr>
          <p:cNvPr id="33" name="TextBox 32"/>
          <p:cNvSpPr txBox="1"/>
          <p:nvPr/>
        </p:nvSpPr>
        <p:spPr>
          <a:xfrm>
            <a:off x="291993" y="5791201"/>
            <a:ext cx="8662949" cy="369332"/>
          </a:xfrm>
          <a:prstGeom prst="rect">
            <a:avLst/>
          </a:prstGeom>
          <a:noFill/>
          <a:ln>
            <a:solidFill>
              <a:schemeClr val="tx1"/>
            </a:solidFill>
          </a:ln>
        </p:spPr>
        <p:txBody>
          <a:bodyPr wrap="none" rtlCol="0">
            <a:spAutoFit/>
          </a:bodyPr>
          <a:lstStyle/>
          <a:p>
            <a:pPr marL="285750" indent="-285750">
              <a:buFont typeface="Wingdings" pitchFamily="2" charset="2"/>
              <a:buChar char="Ø"/>
            </a:pPr>
            <a:r>
              <a:rPr lang="en-IN" sz="1800" b="1" dirty="0">
                <a:solidFill>
                  <a:schemeClr val="accent1">
                    <a:lumMod val="50000"/>
                  </a:schemeClr>
                </a:solidFill>
              </a:rPr>
              <a:t>Check for 2NF only if the key is concatenated. (Else FFD will not occur)</a:t>
            </a:r>
          </a:p>
        </p:txBody>
      </p:sp>
      <p:cxnSp>
        <p:nvCxnSpPr>
          <p:cNvPr id="31" name="Straight Connector 30"/>
          <p:cNvCxnSpPr/>
          <p:nvPr/>
        </p:nvCxnSpPr>
        <p:spPr>
          <a:xfrm>
            <a:off x="609600" y="2209800"/>
            <a:ext cx="13716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6400800" y="4953000"/>
            <a:ext cx="10668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11953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14</a:t>
            </a:fld>
            <a:endParaRPr lang="en-US"/>
          </a:p>
        </p:txBody>
      </p:sp>
      <p:sp>
        <p:nvSpPr>
          <p:cNvPr id="7" name="Text Placeholder 2"/>
          <p:cNvSpPr txBox="1">
            <a:spLocks/>
          </p:cNvSpPr>
          <p:nvPr/>
        </p:nvSpPr>
        <p:spPr bwMode="auto">
          <a:xfrm>
            <a:off x="304800" y="533400"/>
            <a:ext cx="7696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US" sz="2800" b="1" dirty="0">
                <a:latin typeface="+mn-lt"/>
              </a:rPr>
              <a:t>the 2</a:t>
            </a:r>
            <a:r>
              <a:rPr lang="en-US" sz="2800" b="1" cap="none" baseline="30000" dirty="0">
                <a:latin typeface="+mn-lt"/>
              </a:rPr>
              <a:t>nd</a:t>
            </a:r>
            <a:r>
              <a:rPr lang="en-US" sz="2800" b="1" dirty="0">
                <a:latin typeface="+mn-lt"/>
              </a:rPr>
              <a:t>  normal form</a:t>
            </a:r>
            <a:endParaRPr lang="en-IN" sz="2800" b="1" dirty="0">
              <a:latin typeface="+mn-lt"/>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295400"/>
            <a:ext cx="3330262" cy="2680621"/>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1371600"/>
            <a:ext cx="4191000" cy="155461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933" y="4114800"/>
            <a:ext cx="7087214" cy="2400508"/>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52900" y="3097946"/>
            <a:ext cx="4586927" cy="628691"/>
          </a:xfrm>
          <a:prstGeom prst="rect">
            <a:avLst/>
          </a:prstGeom>
        </p:spPr>
      </p:pic>
      <p:cxnSp>
        <p:nvCxnSpPr>
          <p:cNvPr id="32" name="Straight Arrow Connector 31"/>
          <p:cNvCxnSpPr/>
          <p:nvPr/>
        </p:nvCxnSpPr>
        <p:spPr>
          <a:xfrm flipH="1">
            <a:off x="2133600" y="3726637"/>
            <a:ext cx="141132" cy="464363"/>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2286000" y="3726637"/>
            <a:ext cx="3505200" cy="464363"/>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800420" y="1981200"/>
            <a:ext cx="171418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4286713" y="4800600"/>
            <a:ext cx="742487"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800420" y="4800600"/>
            <a:ext cx="2323780"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50809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15</a:t>
            </a:fld>
            <a:endParaRPr lang="en-US"/>
          </a:p>
        </p:txBody>
      </p:sp>
      <p:sp>
        <p:nvSpPr>
          <p:cNvPr id="5" name="Text Placeholder 2"/>
          <p:cNvSpPr txBox="1">
            <a:spLocks/>
          </p:cNvSpPr>
          <p:nvPr/>
        </p:nvSpPr>
        <p:spPr bwMode="auto">
          <a:xfrm>
            <a:off x="304800" y="533400"/>
            <a:ext cx="7696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US" sz="2800" b="1" dirty="0">
                <a:latin typeface="+mn-lt"/>
              </a:rPr>
              <a:t>the 3</a:t>
            </a:r>
            <a:r>
              <a:rPr lang="en-US" sz="2800" b="1" cap="none" baseline="30000" dirty="0">
                <a:latin typeface="+mn-lt"/>
              </a:rPr>
              <a:t>rd</a:t>
            </a:r>
            <a:r>
              <a:rPr lang="en-US" sz="2800" b="1" dirty="0">
                <a:latin typeface="+mn-lt"/>
              </a:rPr>
              <a:t> normal form</a:t>
            </a:r>
            <a:endParaRPr lang="en-IN" sz="2800" b="1" dirty="0">
              <a:latin typeface="+mn-lt"/>
            </a:endParaRPr>
          </a:p>
        </p:txBody>
      </p:sp>
      <p:sp>
        <p:nvSpPr>
          <p:cNvPr id="3" name="Rectangle 2"/>
          <p:cNvSpPr/>
          <p:nvPr/>
        </p:nvSpPr>
        <p:spPr>
          <a:xfrm>
            <a:off x="481533" y="1447800"/>
            <a:ext cx="8001000" cy="4708981"/>
          </a:xfrm>
          <a:prstGeom prst="rect">
            <a:avLst/>
          </a:prstGeom>
        </p:spPr>
        <p:txBody>
          <a:bodyPr wrap="square">
            <a:spAutoFit/>
          </a:bodyPr>
          <a:lstStyle/>
          <a:p>
            <a:pPr marL="342900" indent="-342900">
              <a:buFont typeface="Wingdings" pitchFamily="2" charset="2"/>
              <a:buChar char="Ø"/>
            </a:pPr>
            <a:r>
              <a:rPr lang="en-US" sz="2000" b="1" dirty="0">
                <a:solidFill>
                  <a:srgbClr val="00B050"/>
                </a:solidFill>
              </a:rPr>
              <a:t>The Third Normal Form </a:t>
            </a:r>
            <a:r>
              <a:rPr lang="en-US" sz="2000" dirty="0"/>
              <a:t>says that a relation is in the 3NF </a:t>
            </a:r>
            <a:r>
              <a:rPr lang="en-US" sz="2000" i="1" dirty="0" err="1"/>
              <a:t>iff</a:t>
            </a:r>
            <a:r>
              <a:rPr lang="en-US" sz="2000" i="1" dirty="0"/>
              <a:t> :</a:t>
            </a:r>
          </a:p>
          <a:p>
            <a:pPr marL="800100" lvl="1" indent="-342900">
              <a:buFont typeface="Wingdings" pitchFamily="2" charset="2"/>
              <a:buChar char="§"/>
            </a:pPr>
            <a:r>
              <a:rPr lang="en-IN" sz="2000" dirty="0"/>
              <a:t>The Relation must be in 2NF</a:t>
            </a:r>
          </a:p>
          <a:p>
            <a:pPr marL="800100" lvl="1" indent="-342900">
              <a:buFont typeface="Wingdings" pitchFamily="2" charset="2"/>
              <a:buChar char="§"/>
            </a:pPr>
            <a:r>
              <a:rPr lang="en-IN" sz="2000" dirty="0"/>
              <a:t>Transitive functional dependency of non-prime attribute on any candidate key should be removed.</a:t>
            </a:r>
          </a:p>
          <a:p>
            <a:pPr lvl="1" algn="ctr"/>
            <a:r>
              <a:rPr lang="en-IN" sz="2000" b="1" dirty="0"/>
              <a:t>OR</a:t>
            </a:r>
          </a:p>
          <a:p>
            <a:pPr marL="342900" indent="-342900">
              <a:buFont typeface="Wingdings" pitchFamily="2" charset="2"/>
              <a:buChar char="Ø"/>
            </a:pPr>
            <a:r>
              <a:rPr lang="en-IN" sz="2000" dirty="0"/>
              <a:t>A table is in 3NF if,</a:t>
            </a:r>
          </a:p>
          <a:p>
            <a:pPr marL="800100" lvl="1" indent="-342900">
              <a:buFont typeface="Wingdings" pitchFamily="2" charset="2"/>
              <a:buChar char="§"/>
            </a:pPr>
            <a:r>
              <a:rPr lang="en-IN" sz="2000" dirty="0"/>
              <a:t> It is in 2NF </a:t>
            </a:r>
          </a:p>
          <a:p>
            <a:pPr marL="800100" lvl="1" indent="-342900">
              <a:buFont typeface="Wingdings" pitchFamily="2" charset="2"/>
              <a:buChar char="§"/>
            </a:pPr>
            <a:r>
              <a:rPr lang="en-IN" sz="2000" dirty="0"/>
              <a:t>All non-prime attributes are non-transitively dependent on every candidate key. i.e.</a:t>
            </a:r>
          </a:p>
          <a:p>
            <a:pPr marL="342900" indent="-342900">
              <a:buFont typeface="Wingdings" pitchFamily="2" charset="2"/>
              <a:buChar char="Ø"/>
            </a:pPr>
            <a:endParaRPr lang="en-IN" sz="2000" dirty="0">
              <a:solidFill>
                <a:schemeClr val="accent2">
                  <a:lumMod val="50000"/>
                </a:schemeClr>
              </a:solidFill>
            </a:endParaRPr>
          </a:p>
          <a:p>
            <a:pPr marL="342900" indent="-342900">
              <a:buFont typeface="Wingdings" pitchFamily="2" charset="2"/>
              <a:buChar char="Ø"/>
            </a:pPr>
            <a:r>
              <a:rPr lang="en-IN" sz="2000" dirty="0">
                <a:solidFill>
                  <a:schemeClr val="accent2">
                    <a:lumMod val="50000"/>
                  </a:schemeClr>
                </a:solidFill>
              </a:rPr>
              <a:t>Basically, if A </a:t>
            </a:r>
            <a:r>
              <a:rPr lang="en-US" sz="2000" dirty="0">
                <a:solidFill>
                  <a:schemeClr val="accent2">
                    <a:lumMod val="50000"/>
                  </a:schemeClr>
                </a:solidFill>
                <a:ea typeface="Tahoma" pitchFamily="34" charset="0"/>
                <a:cs typeface="Tahoma" pitchFamily="34" charset="0"/>
                <a:sym typeface="Wingdings" pitchFamily="2" charset="2"/>
              </a:rPr>
              <a:t> B and B  C then A  C should not exist if A is a candidate key and B and C are non-prime.</a:t>
            </a:r>
          </a:p>
          <a:p>
            <a:pPr marL="342900" indent="-342900">
              <a:buFont typeface="Wingdings" pitchFamily="2" charset="2"/>
              <a:buChar char="Ø"/>
            </a:pPr>
            <a:endParaRPr lang="en-US" sz="2000" dirty="0">
              <a:solidFill>
                <a:schemeClr val="accent2">
                  <a:lumMod val="50000"/>
                </a:schemeClr>
              </a:solidFill>
              <a:ea typeface="Tahoma" pitchFamily="34" charset="0"/>
              <a:cs typeface="Tahoma" pitchFamily="34" charset="0"/>
              <a:sym typeface="Wingdings" pitchFamily="2" charset="2"/>
            </a:endParaRPr>
          </a:p>
          <a:p>
            <a:pPr marL="342900" indent="-342900">
              <a:buFont typeface="Wingdings" pitchFamily="2" charset="2"/>
              <a:buChar char="Ø"/>
            </a:pPr>
            <a:r>
              <a:rPr lang="en-IN" sz="2000" b="1" dirty="0">
                <a:solidFill>
                  <a:schemeClr val="accent1">
                    <a:lumMod val="50000"/>
                  </a:schemeClr>
                </a:solidFill>
              </a:rPr>
              <a:t>Check for 3NF only if there are at least two non-prime attributes. (Else transitivity will not occur)</a:t>
            </a:r>
            <a:endParaRPr lang="en-IN" sz="2000" dirty="0">
              <a:solidFill>
                <a:schemeClr val="accent2">
                  <a:lumMod val="50000"/>
                </a:schemeClr>
              </a:solidFill>
            </a:endParaRPr>
          </a:p>
        </p:txBody>
      </p:sp>
    </p:spTree>
    <p:extLst>
      <p:ext uri="{BB962C8B-B14F-4D97-AF65-F5344CB8AC3E}">
        <p14:creationId xmlns:p14="http://schemas.microsoft.com/office/powerpoint/2010/main" val="27199163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16</a:t>
            </a:fld>
            <a:endParaRPr lang="en-US"/>
          </a:p>
        </p:txBody>
      </p:sp>
      <p:sp>
        <p:nvSpPr>
          <p:cNvPr id="5" name="Text Placeholder 2"/>
          <p:cNvSpPr txBox="1">
            <a:spLocks/>
          </p:cNvSpPr>
          <p:nvPr/>
        </p:nvSpPr>
        <p:spPr bwMode="auto">
          <a:xfrm>
            <a:off x="457200" y="381000"/>
            <a:ext cx="7696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US" sz="2800" b="1" dirty="0">
                <a:latin typeface="+mn-lt"/>
              </a:rPr>
              <a:t>the 3</a:t>
            </a:r>
            <a:r>
              <a:rPr lang="en-US" sz="2800" b="1" cap="none" baseline="30000" dirty="0">
                <a:latin typeface="+mn-lt"/>
              </a:rPr>
              <a:t>rd</a:t>
            </a:r>
            <a:r>
              <a:rPr lang="en-US" sz="2800" b="1" dirty="0">
                <a:latin typeface="+mn-lt"/>
              </a:rPr>
              <a:t> normal form</a:t>
            </a:r>
            <a:endParaRPr lang="en-IN" sz="2800" b="1" dirty="0">
              <a:latin typeface="+mn-lt"/>
            </a:endParaRPr>
          </a:p>
        </p:txBody>
      </p:sp>
      <p:graphicFrame>
        <p:nvGraphicFramePr>
          <p:cNvPr id="6" name="Table 5"/>
          <p:cNvGraphicFramePr>
            <a:graphicFrameLocks noGrp="1"/>
          </p:cNvGraphicFramePr>
          <p:nvPr>
            <p:extLst>
              <p:ext uri="{D42A27DB-BD31-4B8C-83A1-F6EECF244321}">
                <p14:modId xmlns:p14="http://schemas.microsoft.com/office/powerpoint/2010/main" val="2612439511"/>
              </p:ext>
            </p:extLst>
          </p:nvPr>
        </p:nvGraphicFramePr>
        <p:xfrm>
          <a:off x="381000" y="1447800"/>
          <a:ext cx="8265749" cy="457200"/>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1143000">
                  <a:extLst>
                    <a:ext uri="{9D8B030D-6E8A-4147-A177-3AD203B41FA5}">
                      <a16:colId xmlns:a16="http://schemas.microsoft.com/office/drawing/2014/main" val="20004"/>
                    </a:ext>
                  </a:extLst>
                </a:gridCol>
                <a:gridCol w="1143000">
                  <a:extLst>
                    <a:ext uri="{9D8B030D-6E8A-4147-A177-3AD203B41FA5}">
                      <a16:colId xmlns:a16="http://schemas.microsoft.com/office/drawing/2014/main" val="20005"/>
                    </a:ext>
                  </a:extLst>
                </a:gridCol>
                <a:gridCol w="1026749">
                  <a:extLst>
                    <a:ext uri="{9D8B030D-6E8A-4147-A177-3AD203B41FA5}">
                      <a16:colId xmlns:a16="http://schemas.microsoft.com/office/drawing/2014/main" val="20006"/>
                    </a:ext>
                  </a:extLst>
                </a:gridCol>
                <a:gridCol w="1219200">
                  <a:extLst>
                    <a:ext uri="{9D8B030D-6E8A-4147-A177-3AD203B41FA5}">
                      <a16:colId xmlns:a16="http://schemas.microsoft.com/office/drawing/2014/main" val="20007"/>
                    </a:ext>
                  </a:extLst>
                </a:gridCol>
              </a:tblGrid>
              <a:tr h="457200">
                <a:tc>
                  <a:txBody>
                    <a:bodyPr/>
                    <a:lstStyle/>
                    <a:p>
                      <a:r>
                        <a:rPr lang="en-IN" sz="1400" u="sng" dirty="0" err="1">
                          <a:solidFill>
                            <a:schemeClr val="accent2"/>
                          </a:solidFill>
                          <a:latin typeface="Tahoma" pitchFamily="34" charset="0"/>
                          <a:ea typeface="Tahoma" pitchFamily="34" charset="0"/>
                          <a:cs typeface="Tahoma" pitchFamily="34" charset="0"/>
                        </a:rPr>
                        <a:t>Empno</a:t>
                      </a:r>
                      <a:endParaRPr lang="en-IN" sz="1400" u="sng" dirty="0">
                        <a:solidFill>
                          <a:schemeClr val="accent2"/>
                        </a:solidFill>
                        <a:latin typeface="Tahoma" pitchFamily="34" charset="0"/>
                        <a:ea typeface="Tahoma" pitchFamily="34" charset="0"/>
                        <a:cs typeface="Tahoma" pitchFamily="34" charset="0"/>
                      </a:endParaRPr>
                    </a:p>
                  </a:txBody>
                  <a:tcPr>
                    <a:solidFill>
                      <a:schemeClr val="accent2">
                        <a:lumMod val="75000"/>
                      </a:schemeClr>
                    </a:solidFill>
                  </a:tcPr>
                </a:tc>
                <a:tc>
                  <a:txBody>
                    <a:bodyPr/>
                    <a:lstStyle/>
                    <a:p>
                      <a:r>
                        <a:rPr lang="en-IN" sz="1400" u="none" dirty="0" err="1">
                          <a:solidFill>
                            <a:schemeClr val="bg1"/>
                          </a:solidFill>
                          <a:latin typeface="Tahoma" pitchFamily="34" charset="0"/>
                          <a:ea typeface="Tahoma" pitchFamily="34" charset="0"/>
                          <a:cs typeface="Tahoma" pitchFamily="34" charset="0"/>
                        </a:rPr>
                        <a:t>Ename</a:t>
                      </a:r>
                      <a:endParaRPr lang="en-IN" sz="1400" u="none" dirty="0">
                        <a:solidFill>
                          <a:schemeClr val="bg1"/>
                        </a:solidFill>
                        <a:latin typeface="Tahoma" pitchFamily="34" charset="0"/>
                        <a:ea typeface="Tahoma" pitchFamily="34" charset="0"/>
                        <a:cs typeface="Tahoma" pitchFamily="34" charset="0"/>
                      </a:endParaRPr>
                    </a:p>
                  </a:txBody>
                  <a:tcPr>
                    <a:solidFill>
                      <a:schemeClr val="accent2">
                        <a:lumMod val="75000"/>
                      </a:schemeClr>
                    </a:solidFill>
                  </a:tcPr>
                </a:tc>
                <a:tc>
                  <a:txBody>
                    <a:bodyPr/>
                    <a:lstStyle/>
                    <a:p>
                      <a:r>
                        <a:rPr lang="en-IN" sz="1400" dirty="0">
                          <a:latin typeface="Tahoma" pitchFamily="34" charset="0"/>
                          <a:ea typeface="Tahoma" pitchFamily="34" charset="0"/>
                          <a:cs typeface="Tahoma" pitchFamily="34" charset="0"/>
                        </a:rPr>
                        <a:t>Sal</a:t>
                      </a:r>
                    </a:p>
                  </a:txBody>
                  <a:tcPr>
                    <a:solidFill>
                      <a:schemeClr val="accent2">
                        <a:lumMod val="75000"/>
                      </a:schemeClr>
                    </a:solidFill>
                  </a:tcPr>
                </a:tc>
                <a:tc>
                  <a:txBody>
                    <a:bodyPr/>
                    <a:lstStyle/>
                    <a:p>
                      <a:r>
                        <a:rPr lang="en-IN" sz="1400" dirty="0">
                          <a:latin typeface="Tahoma" pitchFamily="34" charset="0"/>
                          <a:ea typeface="Tahoma" pitchFamily="34" charset="0"/>
                          <a:cs typeface="Tahoma" pitchFamily="34" charset="0"/>
                        </a:rPr>
                        <a:t>Job</a:t>
                      </a:r>
                    </a:p>
                  </a:txBody>
                  <a:tcPr>
                    <a:solidFill>
                      <a:schemeClr val="accent2">
                        <a:lumMod val="75000"/>
                      </a:schemeClr>
                    </a:solidFill>
                  </a:tcPr>
                </a:tc>
                <a:tc>
                  <a:txBody>
                    <a:bodyPr/>
                    <a:lstStyle/>
                    <a:p>
                      <a:r>
                        <a:rPr lang="en-IN" sz="1400" dirty="0" err="1">
                          <a:latin typeface="Tahoma" pitchFamily="34" charset="0"/>
                          <a:ea typeface="Tahoma" pitchFamily="34" charset="0"/>
                          <a:cs typeface="Tahoma" pitchFamily="34" charset="0"/>
                        </a:rPr>
                        <a:t>ProjNo</a:t>
                      </a:r>
                      <a:endParaRPr lang="en-IN" sz="1400" dirty="0">
                        <a:latin typeface="Tahoma" pitchFamily="34" charset="0"/>
                        <a:ea typeface="Tahoma" pitchFamily="34" charset="0"/>
                        <a:cs typeface="Tahoma" pitchFamily="34" charset="0"/>
                      </a:endParaRPr>
                    </a:p>
                  </a:txBody>
                  <a:tcPr>
                    <a:solidFill>
                      <a:schemeClr val="accent2">
                        <a:lumMod val="75000"/>
                      </a:schemeClr>
                    </a:solidFill>
                  </a:tcPr>
                </a:tc>
                <a:tc>
                  <a:txBody>
                    <a:bodyPr/>
                    <a:lstStyle/>
                    <a:p>
                      <a:r>
                        <a:rPr lang="en-IN" sz="1400" dirty="0" err="1">
                          <a:latin typeface="Tahoma" pitchFamily="34" charset="0"/>
                          <a:ea typeface="Tahoma" pitchFamily="34" charset="0"/>
                          <a:cs typeface="Tahoma" pitchFamily="34" charset="0"/>
                        </a:rPr>
                        <a:t>Comp_dt</a:t>
                      </a:r>
                      <a:endParaRPr lang="en-IN" sz="1400" dirty="0">
                        <a:latin typeface="Tahoma" pitchFamily="34" charset="0"/>
                        <a:ea typeface="Tahoma" pitchFamily="34" charset="0"/>
                        <a:cs typeface="Tahoma" pitchFamily="34" charset="0"/>
                      </a:endParaRPr>
                    </a:p>
                  </a:txBody>
                  <a:tcPr>
                    <a:solidFill>
                      <a:schemeClr val="accent2">
                        <a:lumMod val="75000"/>
                      </a:schemeClr>
                    </a:solidFill>
                  </a:tcPr>
                </a:tc>
                <a:tc>
                  <a:txBody>
                    <a:bodyPr/>
                    <a:lstStyle/>
                    <a:p>
                      <a:r>
                        <a:rPr lang="en-IN" sz="1400" dirty="0" err="1">
                          <a:latin typeface="Tahoma" pitchFamily="34" charset="0"/>
                          <a:ea typeface="Tahoma" pitchFamily="34" charset="0"/>
                          <a:cs typeface="Tahoma" pitchFamily="34" charset="0"/>
                        </a:rPr>
                        <a:t>Comm</a:t>
                      </a:r>
                      <a:endParaRPr lang="en-IN" sz="1400" dirty="0">
                        <a:latin typeface="Tahoma" pitchFamily="34" charset="0"/>
                        <a:ea typeface="Tahoma" pitchFamily="34" charset="0"/>
                        <a:cs typeface="Tahoma" pitchFamily="34" charset="0"/>
                      </a:endParaRPr>
                    </a:p>
                  </a:txBody>
                  <a:tcPr>
                    <a:solidFill>
                      <a:schemeClr val="accent2">
                        <a:lumMod val="75000"/>
                      </a:schemeClr>
                    </a:solidFill>
                  </a:tcPr>
                </a:tc>
                <a:tc>
                  <a:txBody>
                    <a:bodyPr/>
                    <a:lstStyle/>
                    <a:p>
                      <a:r>
                        <a:rPr lang="en-IN" sz="1400" dirty="0" err="1">
                          <a:latin typeface="Tahoma" pitchFamily="34" charset="0"/>
                          <a:ea typeface="Tahoma" pitchFamily="34" charset="0"/>
                          <a:cs typeface="Tahoma" pitchFamily="34" charset="0"/>
                        </a:rPr>
                        <a:t>Deptno</a:t>
                      </a:r>
                      <a:endParaRPr lang="en-IN" sz="1400" dirty="0">
                        <a:latin typeface="Tahoma" pitchFamily="34" charset="0"/>
                        <a:ea typeface="Tahoma" pitchFamily="34" charset="0"/>
                        <a:cs typeface="Tahoma" pitchFamily="34" charset="0"/>
                      </a:endParaRPr>
                    </a:p>
                  </a:txBody>
                  <a:tcPr>
                    <a:solidFill>
                      <a:schemeClr val="accent2">
                        <a:lumMod val="75000"/>
                      </a:schemeClr>
                    </a:solidFill>
                  </a:tcPr>
                </a:tc>
                <a:extLst>
                  <a:ext uri="{0D108BD9-81ED-4DB2-BD59-A6C34878D82A}">
                    <a16:rowId xmlns:a16="http://schemas.microsoft.com/office/drawing/2014/main" val="10000"/>
                  </a:ext>
                </a:extLst>
              </a:tr>
            </a:tbl>
          </a:graphicData>
        </a:graphic>
      </p:graphicFrame>
      <p:sp>
        <p:nvSpPr>
          <p:cNvPr id="7" name="TextBox 6"/>
          <p:cNvSpPr txBox="1"/>
          <p:nvPr/>
        </p:nvSpPr>
        <p:spPr>
          <a:xfrm>
            <a:off x="381000" y="1981200"/>
            <a:ext cx="8077200" cy="2800767"/>
          </a:xfrm>
          <a:prstGeom prst="rect">
            <a:avLst/>
          </a:prstGeom>
          <a:noFill/>
          <a:ln w="25400">
            <a:solidFill>
              <a:schemeClr val="tx1"/>
            </a:solidFill>
          </a:ln>
        </p:spPr>
        <p:txBody>
          <a:bodyPr wrap="square" rtlCol="0">
            <a:spAutoFit/>
          </a:bodyPr>
          <a:lstStyle/>
          <a:p>
            <a:pPr marL="285750" indent="-285750">
              <a:buFont typeface="Wingdings" pitchFamily="2" charset="2"/>
              <a:buChar char="Ø"/>
            </a:pPr>
            <a:r>
              <a:rPr lang="en-IN" sz="1600" dirty="0"/>
              <a:t>Conditions:</a:t>
            </a:r>
          </a:p>
          <a:p>
            <a:pPr marL="800100" lvl="1" indent="-342900">
              <a:buFont typeface="+mj-lt"/>
              <a:buAutoNum type="arabicPeriod"/>
            </a:pPr>
            <a:r>
              <a:rPr lang="en-IN" sz="1600" dirty="0"/>
              <a:t>Every employee works on only one project.</a:t>
            </a:r>
          </a:p>
          <a:p>
            <a:pPr marL="800100" lvl="1" indent="-342900">
              <a:buFont typeface="+mj-lt"/>
              <a:buAutoNum type="arabicPeriod"/>
            </a:pPr>
            <a:r>
              <a:rPr lang="en-IN" sz="1600" dirty="0"/>
              <a:t>Every project has a completion date</a:t>
            </a:r>
          </a:p>
          <a:p>
            <a:pPr marL="285750" indent="-285750">
              <a:buFont typeface="Wingdings" pitchFamily="2" charset="2"/>
              <a:buChar char="Ø"/>
            </a:pPr>
            <a:r>
              <a:rPr lang="en-IN" sz="1600" dirty="0"/>
              <a:t>FDs based on the conditions:</a:t>
            </a:r>
          </a:p>
          <a:p>
            <a:pPr lvl="1"/>
            <a:r>
              <a:rPr lang="en-IN" sz="1600" dirty="0" err="1"/>
              <a:t>empno</a:t>
            </a:r>
            <a:r>
              <a:rPr lang="en-IN" sz="1600" dirty="0"/>
              <a:t> </a:t>
            </a:r>
            <a:r>
              <a:rPr lang="en-US" sz="1600" dirty="0">
                <a:ea typeface="Tahoma" pitchFamily="34" charset="0"/>
                <a:cs typeface="Tahoma" pitchFamily="34" charset="0"/>
                <a:sym typeface="Wingdings" pitchFamily="2" charset="2"/>
              </a:rPr>
              <a:t> </a:t>
            </a:r>
            <a:r>
              <a:rPr lang="en-US" sz="1600" dirty="0" err="1">
                <a:ea typeface="Tahoma" pitchFamily="34" charset="0"/>
                <a:cs typeface="Tahoma" pitchFamily="34" charset="0"/>
                <a:sym typeface="Wingdings" pitchFamily="2" charset="2"/>
              </a:rPr>
              <a:t>projno</a:t>
            </a:r>
            <a:endParaRPr lang="en-US" sz="1600" dirty="0">
              <a:ea typeface="Tahoma" pitchFamily="34" charset="0"/>
              <a:cs typeface="Tahoma" pitchFamily="34" charset="0"/>
              <a:sym typeface="Wingdings" pitchFamily="2" charset="2"/>
            </a:endParaRPr>
          </a:p>
          <a:p>
            <a:pPr lvl="1"/>
            <a:r>
              <a:rPr lang="en-US" sz="1600" dirty="0" err="1">
                <a:ea typeface="Tahoma" pitchFamily="34" charset="0"/>
                <a:cs typeface="Tahoma" pitchFamily="34" charset="0"/>
                <a:sym typeface="Wingdings" pitchFamily="2" charset="2"/>
              </a:rPr>
              <a:t>projno</a:t>
            </a:r>
            <a:r>
              <a:rPr lang="en-US" sz="1600" dirty="0">
                <a:ea typeface="Tahoma" pitchFamily="34" charset="0"/>
                <a:cs typeface="Tahoma" pitchFamily="34" charset="0"/>
                <a:sym typeface="Wingdings" pitchFamily="2" charset="2"/>
              </a:rPr>
              <a:t>  </a:t>
            </a:r>
            <a:r>
              <a:rPr lang="en-US" sz="1600" dirty="0" err="1">
                <a:ea typeface="Tahoma" pitchFamily="34" charset="0"/>
                <a:cs typeface="Tahoma" pitchFamily="34" charset="0"/>
                <a:sym typeface="Wingdings" pitchFamily="2" charset="2"/>
              </a:rPr>
              <a:t>comp_dt</a:t>
            </a:r>
            <a:endParaRPr lang="en-US" sz="1600" dirty="0">
              <a:ea typeface="Tahoma" pitchFamily="34" charset="0"/>
              <a:cs typeface="Tahoma" pitchFamily="34" charset="0"/>
              <a:sym typeface="Wingdings" pitchFamily="2" charset="2"/>
            </a:endParaRPr>
          </a:p>
          <a:p>
            <a:pPr lvl="1"/>
            <a:r>
              <a:rPr lang="en-US" sz="1600" dirty="0">
                <a:ea typeface="Tahoma" pitchFamily="34" charset="0"/>
                <a:cs typeface="Tahoma" pitchFamily="34" charset="0"/>
                <a:sym typeface="Wingdings" pitchFamily="2" charset="2"/>
              </a:rPr>
              <a:t>⸫ </a:t>
            </a:r>
            <a:r>
              <a:rPr lang="en-US" sz="1600" dirty="0" err="1">
                <a:ea typeface="Tahoma" pitchFamily="34" charset="0"/>
                <a:cs typeface="Tahoma" pitchFamily="34" charset="0"/>
                <a:sym typeface="Wingdings" pitchFamily="2" charset="2"/>
              </a:rPr>
              <a:t>empno</a:t>
            </a:r>
            <a:r>
              <a:rPr lang="en-US" sz="1600" dirty="0">
                <a:ea typeface="Tahoma" pitchFamily="34" charset="0"/>
                <a:cs typeface="Tahoma" pitchFamily="34" charset="0"/>
                <a:sym typeface="Wingdings" pitchFamily="2" charset="2"/>
              </a:rPr>
              <a:t>  </a:t>
            </a:r>
            <a:r>
              <a:rPr lang="en-US" sz="1600" dirty="0" err="1">
                <a:ea typeface="Tahoma" pitchFamily="34" charset="0"/>
                <a:cs typeface="Tahoma" pitchFamily="34" charset="0"/>
                <a:sym typeface="Wingdings" pitchFamily="2" charset="2"/>
              </a:rPr>
              <a:t>compl_dt</a:t>
            </a:r>
            <a:r>
              <a:rPr lang="en-US" sz="1600" dirty="0">
                <a:ea typeface="Tahoma" pitchFamily="34" charset="0"/>
                <a:cs typeface="Tahoma" pitchFamily="34" charset="0"/>
                <a:sym typeface="Wingdings" pitchFamily="2" charset="2"/>
              </a:rPr>
              <a:t>  (transitivity)</a:t>
            </a:r>
          </a:p>
          <a:p>
            <a:pPr marL="285750" indent="-285750">
              <a:buFont typeface="Wingdings" pitchFamily="2" charset="2"/>
              <a:buChar char="Ø"/>
            </a:pPr>
            <a:r>
              <a:rPr lang="en-US" sz="1600" dirty="0">
                <a:ea typeface="Tahoma" pitchFamily="34" charset="0"/>
                <a:cs typeface="Tahoma" pitchFamily="34" charset="0"/>
                <a:sym typeface="Wingdings" pitchFamily="2" charset="2"/>
              </a:rPr>
              <a:t>Is this relation in the 3NF?</a:t>
            </a:r>
          </a:p>
          <a:p>
            <a:pPr marL="800100" lvl="1" indent="-342900">
              <a:buFont typeface="+mj-lt"/>
              <a:buAutoNum type="arabicPeriod"/>
            </a:pPr>
            <a:r>
              <a:rPr lang="en-US" sz="1600" dirty="0">
                <a:ea typeface="Tahoma" pitchFamily="34" charset="0"/>
                <a:cs typeface="Tahoma" pitchFamily="34" charset="0"/>
                <a:sym typeface="Wingdings" pitchFamily="2" charset="2"/>
              </a:rPr>
              <a:t>Relation is in 2NF as there are no concatenated keys (first condition satisfied)</a:t>
            </a:r>
          </a:p>
          <a:p>
            <a:pPr marL="800100" lvl="1" indent="-342900">
              <a:buFont typeface="+mj-lt"/>
              <a:buAutoNum type="arabicPeriod"/>
            </a:pPr>
            <a:r>
              <a:rPr lang="en-US" sz="1600" dirty="0">
                <a:ea typeface="Tahoma" pitchFamily="34" charset="0"/>
                <a:cs typeface="Tahoma" pitchFamily="34" charset="0"/>
                <a:sym typeface="Wingdings" pitchFamily="2" charset="2"/>
              </a:rPr>
              <a:t>Transitivity present (second condition not satisfied)</a:t>
            </a:r>
          </a:p>
          <a:p>
            <a:pPr lvl="1"/>
            <a:r>
              <a:rPr lang="en-US" sz="1600" dirty="0">
                <a:solidFill>
                  <a:srgbClr val="FF0000"/>
                </a:solidFill>
                <a:ea typeface="Tahoma" pitchFamily="34" charset="0"/>
                <a:cs typeface="Tahoma" pitchFamily="34" charset="0"/>
                <a:sym typeface="Wingdings" pitchFamily="2" charset="2"/>
              </a:rPr>
              <a:t>Relation is not in 3NF.</a:t>
            </a:r>
            <a:endParaRPr lang="en-IN" sz="1600" dirty="0">
              <a:solidFill>
                <a:srgbClr val="FF0000"/>
              </a:solidFill>
            </a:endParaRPr>
          </a:p>
        </p:txBody>
      </p:sp>
      <p:sp>
        <p:nvSpPr>
          <p:cNvPr id="8" name="Rectangle 7"/>
          <p:cNvSpPr/>
          <p:nvPr/>
        </p:nvSpPr>
        <p:spPr>
          <a:xfrm>
            <a:off x="152400" y="4858648"/>
            <a:ext cx="8534400" cy="1815882"/>
          </a:xfrm>
          <a:prstGeom prst="rect">
            <a:avLst/>
          </a:prstGeom>
          <a:ln w="25400">
            <a:solidFill>
              <a:schemeClr val="tx1"/>
            </a:solidFill>
          </a:ln>
        </p:spPr>
        <p:txBody>
          <a:bodyPr wrap="square">
            <a:spAutoFit/>
          </a:bodyPr>
          <a:lstStyle/>
          <a:p>
            <a:pPr marL="285750" indent="-285750">
              <a:buFont typeface="Wingdings" pitchFamily="2" charset="2"/>
              <a:buChar char="Ø"/>
            </a:pPr>
            <a:r>
              <a:rPr lang="en-IN" sz="1600" b="1" dirty="0"/>
              <a:t>What are the anomalies?</a:t>
            </a:r>
          </a:p>
          <a:p>
            <a:pPr marL="285750" indent="-285750">
              <a:buFont typeface="Wingdings" pitchFamily="2" charset="2"/>
              <a:buChar char="Ø"/>
            </a:pPr>
            <a:r>
              <a:rPr lang="en-IN" sz="1600" b="1" dirty="0">
                <a:solidFill>
                  <a:schemeClr val="accent2"/>
                </a:solidFill>
              </a:rPr>
              <a:t>Insertion Anomaly: </a:t>
            </a:r>
            <a:r>
              <a:rPr lang="en-IN" sz="1600" dirty="0"/>
              <a:t>Cannot insert new project details till an employee works on it.</a:t>
            </a:r>
          </a:p>
          <a:p>
            <a:pPr marL="285750" indent="-285750">
              <a:buFont typeface="Wingdings" pitchFamily="2" charset="2"/>
              <a:buChar char="Ø"/>
            </a:pPr>
            <a:r>
              <a:rPr lang="en-IN" sz="1600" b="1" dirty="0" err="1">
                <a:solidFill>
                  <a:schemeClr val="accent2"/>
                </a:solidFill>
              </a:rPr>
              <a:t>Updation</a:t>
            </a:r>
            <a:r>
              <a:rPr lang="en-IN" sz="1600" b="1" dirty="0">
                <a:solidFill>
                  <a:schemeClr val="accent2"/>
                </a:solidFill>
              </a:rPr>
              <a:t> Anomaly: </a:t>
            </a:r>
            <a:r>
              <a:rPr lang="en-IN" sz="1600" dirty="0"/>
              <a:t>If completion date of a project changes, have to change multiple records.</a:t>
            </a:r>
          </a:p>
          <a:p>
            <a:pPr marL="285750" indent="-285750">
              <a:buFont typeface="Wingdings" pitchFamily="2" charset="2"/>
              <a:buChar char="Ø"/>
            </a:pPr>
            <a:r>
              <a:rPr lang="en-IN" sz="1600" b="1" dirty="0">
                <a:solidFill>
                  <a:schemeClr val="accent2"/>
                </a:solidFill>
              </a:rPr>
              <a:t>Deletion Anomaly: </a:t>
            </a:r>
            <a:r>
              <a:rPr lang="en-IN" sz="1600" dirty="0"/>
              <a:t>Assume a project has only one employee working on it. If that employee leaves, removing the employee record would result in loosing information about the project too.  </a:t>
            </a:r>
          </a:p>
        </p:txBody>
      </p:sp>
    </p:spTree>
    <p:extLst>
      <p:ext uri="{BB962C8B-B14F-4D97-AF65-F5344CB8AC3E}">
        <p14:creationId xmlns:p14="http://schemas.microsoft.com/office/powerpoint/2010/main" val="38261077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17</a:t>
            </a:fld>
            <a:endParaRPr lang="en-US"/>
          </a:p>
        </p:txBody>
      </p:sp>
      <p:sp>
        <p:nvSpPr>
          <p:cNvPr id="7" name="Text Placeholder 2"/>
          <p:cNvSpPr txBox="1">
            <a:spLocks/>
          </p:cNvSpPr>
          <p:nvPr/>
        </p:nvSpPr>
        <p:spPr bwMode="auto">
          <a:xfrm>
            <a:off x="304800" y="533400"/>
            <a:ext cx="7696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US" sz="2800" b="1" dirty="0">
                <a:latin typeface="+mn-lt"/>
              </a:rPr>
              <a:t>the 3</a:t>
            </a:r>
            <a:r>
              <a:rPr lang="en-US" sz="2800" b="1" cap="none" baseline="30000" dirty="0">
                <a:latin typeface="+mn-lt"/>
              </a:rPr>
              <a:t>rd</a:t>
            </a:r>
            <a:r>
              <a:rPr lang="en-US" sz="2800" b="1" dirty="0">
                <a:latin typeface="+mn-lt"/>
              </a:rPr>
              <a:t> normal form</a:t>
            </a:r>
            <a:endParaRPr lang="en-IN" sz="2800" b="1" dirty="0">
              <a:latin typeface="+mn-lt"/>
            </a:endParaRPr>
          </a:p>
        </p:txBody>
      </p:sp>
      <p:graphicFrame>
        <p:nvGraphicFramePr>
          <p:cNvPr id="5" name="Table 4"/>
          <p:cNvGraphicFramePr>
            <a:graphicFrameLocks noGrp="1"/>
          </p:cNvGraphicFramePr>
          <p:nvPr>
            <p:extLst>
              <p:ext uri="{D42A27DB-BD31-4B8C-83A1-F6EECF244321}">
                <p14:modId xmlns:p14="http://schemas.microsoft.com/office/powerpoint/2010/main" val="3370358868"/>
              </p:ext>
            </p:extLst>
          </p:nvPr>
        </p:nvGraphicFramePr>
        <p:xfrm>
          <a:off x="533400" y="1905000"/>
          <a:ext cx="8265749" cy="45720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000"/>
                    </a:ext>
                  </a:extLst>
                </a:gridCol>
                <a:gridCol w="841693">
                  <a:extLst>
                    <a:ext uri="{9D8B030D-6E8A-4147-A177-3AD203B41FA5}">
                      <a16:colId xmlns:a16="http://schemas.microsoft.com/office/drawing/2014/main" val="20001"/>
                    </a:ext>
                  </a:extLst>
                </a:gridCol>
                <a:gridCol w="947056">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1143000">
                  <a:extLst>
                    <a:ext uri="{9D8B030D-6E8A-4147-A177-3AD203B41FA5}">
                      <a16:colId xmlns:a16="http://schemas.microsoft.com/office/drawing/2014/main" val="20004"/>
                    </a:ext>
                  </a:extLst>
                </a:gridCol>
                <a:gridCol w="1143000">
                  <a:extLst>
                    <a:ext uri="{9D8B030D-6E8A-4147-A177-3AD203B41FA5}">
                      <a16:colId xmlns:a16="http://schemas.microsoft.com/office/drawing/2014/main" val="20005"/>
                    </a:ext>
                  </a:extLst>
                </a:gridCol>
                <a:gridCol w="1219200">
                  <a:extLst>
                    <a:ext uri="{9D8B030D-6E8A-4147-A177-3AD203B41FA5}">
                      <a16:colId xmlns:a16="http://schemas.microsoft.com/office/drawing/2014/main" val="20006"/>
                    </a:ext>
                  </a:extLst>
                </a:gridCol>
                <a:gridCol w="1219200">
                  <a:extLst>
                    <a:ext uri="{9D8B030D-6E8A-4147-A177-3AD203B41FA5}">
                      <a16:colId xmlns:a16="http://schemas.microsoft.com/office/drawing/2014/main" val="20007"/>
                    </a:ext>
                  </a:extLst>
                </a:gridCol>
              </a:tblGrid>
              <a:tr h="457200">
                <a:tc>
                  <a:txBody>
                    <a:bodyPr/>
                    <a:lstStyle/>
                    <a:p>
                      <a:r>
                        <a:rPr lang="en-IN" sz="1400" u="sng" dirty="0" err="1">
                          <a:solidFill>
                            <a:schemeClr val="accent2"/>
                          </a:solidFill>
                          <a:latin typeface="Tahoma" pitchFamily="34" charset="0"/>
                          <a:ea typeface="Tahoma" pitchFamily="34" charset="0"/>
                          <a:cs typeface="Tahoma" pitchFamily="34" charset="0"/>
                        </a:rPr>
                        <a:t>Empno</a:t>
                      </a:r>
                      <a:endParaRPr lang="en-IN" sz="1400" u="sng" dirty="0">
                        <a:solidFill>
                          <a:schemeClr val="accent2"/>
                        </a:solidFill>
                        <a:latin typeface="Tahoma" pitchFamily="34" charset="0"/>
                        <a:ea typeface="Tahoma" pitchFamily="34" charset="0"/>
                        <a:cs typeface="Tahoma" pitchFamily="34" charset="0"/>
                      </a:endParaRPr>
                    </a:p>
                  </a:txBody>
                  <a:tcPr>
                    <a:solidFill>
                      <a:schemeClr val="accent2">
                        <a:lumMod val="75000"/>
                      </a:schemeClr>
                    </a:solidFill>
                  </a:tcPr>
                </a:tc>
                <a:tc>
                  <a:txBody>
                    <a:bodyPr/>
                    <a:lstStyle/>
                    <a:p>
                      <a:r>
                        <a:rPr lang="en-IN" sz="1400" u="none" dirty="0" err="1">
                          <a:solidFill>
                            <a:schemeClr val="bg1"/>
                          </a:solidFill>
                          <a:latin typeface="Tahoma" pitchFamily="34" charset="0"/>
                          <a:ea typeface="Tahoma" pitchFamily="34" charset="0"/>
                          <a:cs typeface="Tahoma" pitchFamily="34" charset="0"/>
                        </a:rPr>
                        <a:t>Ename</a:t>
                      </a:r>
                      <a:endParaRPr lang="en-IN" sz="1400" u="none" dirty="0">
                        <a:solidFill>
                          <a:schemeClr val="bg1"/>
                        </a:solidFill>
                        <a:latin typeface="Tahoma" pitchFamily="34" charset="0"/>
                        <a:ea typeface="Tahoma" pitchFamily="34" charset="0"/>
                        <a:cs typeface="Tahoma" pitchFamily="34" charset="0"/>
                      </a:endParaRPr>
                    </a:p>
                  </a:txBody>
                  <a:tcPr>
                    <a:solidFill>
                      <a:schemeClr val="accent2">
                        <a:lumMod val="75000"/>
                      </a:schemeClr>
                    </a:solidFill>
                  </a:tcPr>
                </a:tc>
                <a:tc>
                  <a:txBody>
                    <a:bodyPr/>
                    <a:lstStyle/>
                    <a:p>
                      <a:r>
                        <a:rPr lang="en-IN" sz="1400" dirty="0">
                          <a:latin typeface="Tahoma" pitchFamily="34" charset="0"/>
                          <a:ea typeface="Tahoma" pitchFamily="34" charset="0"/>
                          <a:cs typeface="Tahoma" pitchFamily="34" charset="0"/>
                        </a:rPr>
                        <a:t>Sal</a:t>
                      </a:r>
                    </a:p>
                  </a:txBody>
                  <a:tcPr>
                    <a:solidFill>
                      <a:schemeClr val="accent2">
                        <a:lumMod val="75000"/>
                      </a:schemeClr>
                    </a:solidFill>
                  </a:tcPr>
                </a:tc>
                <a:tc>
                  <a:txBody>
                    <a:bodyPr/>
                    <a:lstStyle/>
                    <a:p>
                      <a:r>
                        <a:rPr lang="en-IN" sz="1400" dirty="0">
                          <a:latin typeface="Tahoma" pitchFamily="34" charset="0"/>
                          <a:ea typeface="Tahoma" pitchFamily="34" charset="0"/>
                          <a:cs typeface="Tahoma" pitchFamily="34" charset="0"/>
                        </a:rPr>
                        <a:t>Job</a:t>
                      </a:r>
                    </a:p>
                  </a:txBody>
                  <a:tcPr>
                    <a:solidFill>
                      <a:schemeClr val="accent2">
                        <a:lumMod val="75000"/>
                      </a:schemeClr>
                    </a:solidFill>
                  </a:tcPr>
                </a:tc>
                <a:tc>
                  <a:txBody>
                    <a:bodyPr/>
                    <a:lstStyle/>
                    <a:p>
                      <a:r>
                        <a:rPr lang="en-IN" sz="1400" dirty="0" err="1">
                          <a:latin typeface="Tahoma" pitchFamily="34" charset="0"/>
                          <a:ea typeface="Tahoma" pitchFamily="34" charset="0"/>
                          <a:cs typeface="Tahoma" pitchFamily="34" charset="0"/>
                        </a:rPr>
                        <a:t>ProjNo</a:t>
                      </a:r>
                      <a:endParaRPr lang="en-IN" sz="1400" dirty="0">
                        <a:latin typeface="Tahoma" pitchFamily="34" charset="0"/>
                        <a:ea typeface="Tahoma" pitchFamily="34" charset="0"/>
                        <a:cs typeface="Tahoma" pitchFamily="34" charset="0"/>
                      </a:endParaRPr>
                    </a:p>
                  </a:txBody>
                  <a:tcPr>
                    <a:solidFill>
                      <a:schemeClr val="accent2">
                        <a:lumMod val="75000"/>
                      </a:schemeClr>
                    </a:solidFill>
                  </a:tcPr>
                </a:tc>
                <a:tc>
                  <a:txBody>
                    <a:bodyPr/>
                    <a:lstStyle/>
                    <a:p>
                      <a:r>
                        <a:rPr lang="en-IN" sz="1400" dirty="0" err="1">
                          <a:latin typeface="Tahoma" pitchFamily="34" charset="0"/>
                          <a:ea typeface="Tahoma" pitchFamily="34" charset="0"/>
                          <a:cs typeface="Tahoma" pitchFamily="34" charset="0"/>
                        </a:rPr>
                        <a:t>Comp_dt</a:t>
                      </a:r>
                      <a:endParaRPr lang="en-IN" sz="1400" dirty="0">
                        <a:latin typeface="Tahoma" pitchFamily="34" charset="0"/>
                        <a:ea typeface="Tahoma" pitchFamily="34" charset="0"/>
                        <a:cs typeface="Tahoma" pitchFamily="34" charset="0"/>
                      </a:endParaRPr>
                    </a:p>
                  </a:txBody>
                  <a:tcPr>
                    <a:solidFill>
                      <a:schemeClr val="accent2">
                        <a:lumMod val="75000"/>
                      </a:schemeClr>
                    </a:solidFill>
                  </a:tcPr>
                </a:tc>
                <a:tc>
                  <a:txBody>
                    <a:bodyPr/>
                    <a:lstStyle/>
                    <a:p>
                      <a:r>
                        <a:rPr lang="en-IN" sz="1400" dirty="0" err="1">
                          <a:latin typeface="Tahoma" pitchFamily="34" charset="0"/>
                          <a:ea typeface="Tahoma" pitchFamily="34" charset="0"/>
                          <a:cs typeface="Tahoma" pitchFamily="34" charset="0"/>
                        </a:rPr>
                        <a:t>Comm</a:t>
                      </a:r>
                      <a:endParaRPr lang="en-IN" sz="1400" dirty="0">
                        <a:latin typeface="Tahoma" pitchFamily="34" charset="0"/>
                        <a:ea typeface="Tahoma" pitchFamily="34" charset="0"/>
                        <a:cs typeface="Tahoma" pitchFamily="34" charset="0"/>
                      </a:endParaRPr>
                    </a:p>
                  </a:txBody>
                  <a:tcPr>
                    <a:solidFill>
                      <a:schemeClr val="accent2">
                        <a:lumMod val="75000"/>
                      </a:schemeClr>
                    </a:solidFill>
                  </a:tcPr>
                </a:tc>
                <a:tc>
                  <a:txBody>
                    <a:bodyPr/>
                    <a:lstStyle/>
                    <a:p>
                      <a:r>
                        <a:rPr lang="en-IN" sz="1400" dirty="0" err="1">
                          <a:latin typeface="Tahoma" pitchFamily="34" charset="0"/>
                          <a:ea typeface="Tahoma" pitchFamily="34" charset="0"/>
                          <a:cs typeface="Tahoma" pitchFamily="34" charset="0"/>
                        </a:rPr>
                        <a:t>Deptno</a:t>
                      </a:r>
                      <a:endParaRPr lang="en-IN" sz="1400" dirty="0">
                        <a:latin typeface="Tahoma" pitchFamily="34" charset="0"/>
                        <a:ea typeface="Tahoma" pitchFamily="34" charset="0"/>
                        <a:cs typeface="Tahoma" pitchFamily="34" charset="0"/>
                      </a:endParaRPr>
                    </a:p>
                  </a:txBody>
                  <a:tcPr>
                    <a:solidFill>
                      <a:schemeClr val="accent2">
                        <a:lumMod val="75000"/>
                      </a:schemeClr>
                    </a:solidFill>
                  </a:tcPr>
                </a:tc>
                <a:extLst>
                  <a:ext uri="{0D108BD9-81ED-4DB2-BD59-A6C34878D82A}">
                    <a16:rowId xmlns:a16="http://schemas.microsoft.com/office/drawing/2014/main" val="10000"/>
                  </a:ext>
                </a:extLst>
              </a:tr>
            </a:tbl>
          </a:graphicData>
        </a:graphic>
      </p:graphicFrame>
      <p:cxnSp>
        <p:nvCxnSpPr>
          <p:cNvPr id="88" name="Straight Arrow Connector 87"/>
          <p:cNvCxnSpPr/>
          <p:nvPr/>
        </p:nvCxnSpPr>
        <p:spPr>
          <a:xfrm flipH="1">
            <a:off x="1752600" y="3412991"/>
            <a:ext cx="2667000" cy="778009"/>
          </a:xfrm>
          <a:prstGeom prst="straightConnector1">
            <a:avLst/>
          </a:prstGeom>
          <a:ln w="38100">
            <a:solidFill>
              <a:srgbClr val="003300"/>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4397188" y="3412991"/>
            <a:ext cx="3188714" cy="778009"/>
          </a:xfrm>
          <a:prstGeom prst="straightConnector1">
            <a:avLst/>
          </a:prstGeom>
          <a:ln w="38100">
            <a:solidFill>
              <a:srgbClr val="0033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95" name="Table 94"/>
          <p:cNvGraphicFramePr>
            <a:graphicFrameLocks noGrp="1"/>
          </p:cNvGraphicFramePr>
          <p:nvPr>
            <p:extLst>
              <p:ext uri="{D42A27DB-BD31-4B8C-83A1-F6EECF244321}">
                <p14:modId xmlns:p14="http://schemas.microsoft.com/office/powerpoint/2010/main" val="2542670627"/>
              </p:ext>
            </p:extLst>
          </p:nvPr>
        </p:nvGraphicFramePr>
        <p:xfrm>
          <a:off x="6172200" y="4281927"/>
          <a:ext cx="2362199" cy="533400"/>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20000"/>
                    </a:ext>
                  </a:extLst>
                </a:gridCol>
                <a:gridCol w="1219199">
                  <a:extLst>
                    <a:ext uri="{9D8B030D-6E8A-4147-A177-3AD203B41FA5}">
                      <a16:colId xmlns:a16="http://schemas.microsoft.com/office/drawing/2014/main" val="20001"/>
                    </a:ext>
                  </a:extLst>
                </a:gridCol>
              </a:tblGrid>
              <a:tr h="533400">
                <a:tc>
                  <a:txBody>
                    <a:bodyPr/>
                    <a:lstStyle/>
                    <a:p>
                      <a:r>
                        <a:rPr lang="en-IN" sz="1400" u="sng" dirty="0" err="1">
                          <a:solidFill>
                            <a:schemeClr val="accent2"/>
                          </a:solidFill>
                          <a:latin typeface="Tahoma" pitchFamily="34" charset="0"/>
                          <a:ea typeface="Tahoma" pitchFamily="34" charset="0"/>
                          <a:cs typeface="Tahoma" pitchFamily="34" charset="0"/>
                        </a:rPr>
                        <a:t>ProjNo</a:t>
                      </a:r>
                      <a:endParaRPr lang="en-IN" sz="1400" u="sng" dirty="0">
                        <a:solidFill>
                          <a:schemeClr val="accent2"/>
                        </a:solidFill>
                        <a:latin typeface="Tahoma" pitchFamily="34" charset="0"/>
                        <a:ea typeface="Tahoma" pitchFamily="34" charset="0"/>
                        <a:cs typeface="Tahoma" pitchFamily="34" charset="0"/>
                      </a:endParaRPr>
                    </a:p>
                  </a:txBody>
                  <a:tcPr>
                    <a:solidFill>
                      <a:schemeClr val="accent5">
                        <a:lumMod val="75000"/>
                      </a:schemeClr>
                    </a:solidFill>
                  </a:tcPr>
                </a:tc>
                <a:tc>
                  <a:txBody>
                    <a:bodyPr/>
                    <a:lstStyle/>
                    <a:p>
                      <a:r>
                        <a:rPr lang="en-IN" sz="1400" dirty="0" err="1">
                          <a:latin typeface="Tahoma" pitchFamily="34" charset="0"/>
                          <a:ea typeface="Tahoma" pitchFamily="34" charset="0"/>
                          <a:cs typeface="Tahoma" pitchFamily="34" charset="0"/>
                        </a:rPr>
                        <a:t>Comp_dt</a:t>
                      </a:r>
                      <a:endParaRPr lang="en-IN" sz="1400" dirty="0">
                        <a:latin typeface="Tahoma" pitchFamily="34" charset="0"/>
                        <a:ea typeface="Tahoma" pitchFamily="34" charset="0"/>
                        <a:cs typeface="Tahoma" pitchFamily="34" charset="0"/>
                      </a:endParaRPr>
                    </a:p>
                  </a:txBody>
                  <a:tcPr>
                    <a:solidFill>
                      <a:schemeClr val="accent5">
                        <a:lumMod val="75000"/>
                      </a:schemeClr>
                    </a:solidFill>
                  </a:tcPr>
                </a:tc>
                <a:extLst>
                  <a:ext uri="{0D108BD9-81ED-4DB2-BD59-A6C34878D82A}">
                    <a16:rowId xmlns:a16="http://schemas.microsoft.com/office/drawing/2014/main" val="10000"/>
                  </a:ext>
                </a:extLst>
              </a:tr>
            </a:tbl>
          </a:graphicData>
        </a:graphic>
      </p:graphicFrame>
      <p:sp>
        <p:nvSpPr>
          <p:cNvPr id="2" name="TextBox 1"/>
          <p:cNvSpPr txBox="1"/>
          <p:nvPr/>
        </p:nvSpPr>
        <p:spPr>
          <a:xfrm>
            <a:off x="579326" y="1318843"/>
            <a:ext cx="4583627" cy="369332"/>
          </a:xfrm>
          <a:prstGeom prst="rect">
            <a:avLst/>
          </a:prstGeom>
          <a:noFill/>
          <a:ln>
            <a:solidFill>
              <a:schemeClr val="tx1"/>
            </a:solidFill>
          </a:ln>
        </p:spPr>
        <p:txBody>
          <a:bodyPr wrap="none" rtlCol="0">
            <a:spAutoFit/>
          </a:bodyPr>
          <a:lstStyle/>
          <a:p>
            <a:r>
              <a:rPr lang="en-IN" sz="1800" dirty="0"/>
              <a:t>Every employee works on only one project.</a:t>
            </a:r>
          </a:p>
        </p:txBody>
      </p:sp>
      <p:grpSp>
        <p:nvGrpSpPr>
          <p:cNvPr id="6" name="Group 5"/>
          <p:cNvGrpSpPr/>
          <p:nvPr/>
        </p:nvGrpSpPr>
        <p:grpSpPr>
          <a:xfrm>
            <a:off x="4572000" y="2353093"/>
            <a:ext cx="1234568" cy="469295"/>
            <a:chOff x="4572000" y="2353093"/>
            <a:chExt cx="1234568" cy="469295"/>
          </a:xfrm>
        </p:grpSpPr>
        <p:cxnSp>
          <p:nvCxnSpPr>
            <p:cNvPr id="48" name="Straight Connector 47"/>
            <p:cNvCxnSpPr/>
            <p:nvPr/>
          </p:nvCxnSpPr>
          <p:spPr>
            <a:xfrm>
              <a:off x="4572000" y="2819400"/>
              <a:ext cx="1234568" cy="29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5791200" y="2353093"/>
              <a:ext cx="0" cy="457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4572000" y="2362200"/>
              <a:ext cx="0" cy="448093"/>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3" name="Group 2"/>
          <p:cNvGrpSpPr/>
          <p:nvPr/>
        </p:nvGrpSpPr>
        <p:grpSpPr>
          <a:xfrm>
            <a:off x="914400" y="2362200"/>
            <a:ext cx="3352800" cy="457200"/>
            <a:chOff x="914400" y="2362200"/>
            <a:chExt cx="3352800" cy="457200"/>
          </a:xfrm>
        </p:grpSpPr>
        <p:cxnSp>
          <p:nvCxnSpPr>
            <p:cNvPr id="20" name="Straight Connector 19"/>
            <p:cNvCxnSpPr/>
            <p:nvPr/>
          </p:nvCxnSpPr>
          <p:spPr>
            <a:xfrm>
              <a:off x="914400" y="2362200"/>
              <a:ext cx="0" cy="4572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914400" y="2810863"/>
              <a:ext cx="33528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4267200" y="2362200"/>
              <a:ext cx="0" cy="457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sp>
        <p:nvSpPr>
          <p:cNvPr id="21" name="AutoShape 2" descr="Flashcard of a math symbol for Therefore | ClipArt ETC | Clip art,  Flashcards, Symbol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nvGrpSpPr>
          <p:cNvPr id="9" name="Group 8"/>
          <p:cNvGrpSpPr/>
          <p:nvPr/>
        </p:nvGrpSpPr>
        <p:grpSpPr>
          <a:xfrm>
            <a:off x="367931" y="2885994"/>
            <a:ext cx="5438637" cy="710132"/>
            <a:chOff x="367931" y="2885994"/>
            <a:chExt cx="5438637" cy="710132"/>
          </a:xfrm>
        </p:grpSpPr>
        <p:cxnSp>
          <p:nvCxnSpPr>
            <p:cNvPr id="43" name="Straight Connector 42"/>
            <p:cNvCxnSpPr/>
            <p:nvPr/>
          </p:nvCxnSpPr>
          <p:spPr>
            <a:xfrm>
              <a:off x="928487" y="2919932"/>
              <a:ext cx="0" cy="4572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914400" y="3377132"/>
              <a:ext cx="489216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5791200" y="2919932"/>
              <a:ext cx="0" cy="457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307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7931" y="2885994"/>
              <a:ext cx="546469" cy="710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aphicFrame>
        <p:nvGraphicFramePr>
          <p:cNvPr id="50" name="Table 49"/>
          <p:cNvGraphicFramePr>
            <a:graphicFrameLocks noGrp="1"/>
          </p:cNvGraphicFramePr>
          <p:nvPr>
            <p:extLst>
              <p:ext uri="{D42A27DB-BD31-4B8C-83A1-F6EECF244321}">
                <p14:modId xmlns:p14="http://schemas.microsoft.com/office/powerpoint/2010/main" val="3485794694"/>
              </p:ext>
            </p:extLst>
          </p:nvPr>
        </p:nvGraphicFramePr>
        <p:xfrm>
          <a:off x="235644" y="4267200"/>
          <a:ext cx="5100966" cy="533400"/>
        </p:xfrm>
        <a:graphic>
          <a:graphicData uri="http://schemas.openxmlformats.org/drawingml/2006/table">
            <a:tbl>
              <a:tblPr firstRow="1" bandRow="1">
                <a:tableStyleId>{5C22544A-7EE6-4342-B048-85BDC9FD1C3A}</a:tableStyleId>
              </a:tblPr>
              <a:tblGrid>
                <a:gridCol w="833766">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838200">
                  <a:extLst>
                    <a:ext uri="{9D8B030D-6E8A-4147-A177-3AD203B41FA5}">
                      <a16:colId xmlns:a16="http://schemas.microsoft.com/office/drawing/2014/main" val="20005"/>
                    </a:ext>
                  </a:extLst>
                </a:gridCol>
                <a:gridCol w="838200">
                  <a:extLst>
                    <a:ext uri="{9D8B030D-6E8A-4147-A177-3AD203B41FA5}">
                      <a16:colId xmlns:a16="http://schemas.microsoft.com/office/drawing/2014/main" val="20006"/>
                    </a:ext>
                  </a:extLst>
                </a:gridCol>
              </a:tblGrid>
              <a:tr h="533400">
                <a:tc>
                  <a:txBody>
                    <a:bodyPr/>
                    <a:lstStyle/>
                    <a:p>
                      <a:r>
                        <a:rPr lang="en-IN" sz="1400" u="sng" dirty="0" err="1">
                          <a:solidFill>
                            <a:schemeClr val="accent2"/>
                          </a:solidFill>
                          <a:latin typeface="Tahoma" pitchFamily="34" charset="0"/>
                          <a:ea typeface="Tahoma" pitchFamily="34" charset="0"/>
                          <a:cs typeface="Tahoma" pitchFamily="34" charset="0"/>
                        </a:rPr>
                        <a:t>Empno</a:t>
                      </a:r>
                      <a:endParaRPr lang="en-IN" sz="1400" u="sng" dirty="0">
                        <a:solidFill>
                          <a:schemeClr val="accent2"/>
                        </a:solidFill>
                        <a:latin typeface="Tahoma" pitchFamily="34" charset="0"/>
                        <a:ea typeface="Tahoma" pitchFamily="34" charset="0"/>
                        <a:cs typeface="Tahoma" pitchFamily="34" charset="0"/>
                      </a:endParaRPr>
                    </a:p>
                  </a:txBody>
                  <a:tcPr>
                    <a:solidFill>
                      <a:schemeClr val="bg2">
                        <a:lumMod val="50000"/>
                      </a:schemeClr>
                    </a:solidFill>
                  </a:tcPr>
                </a:tc>
                <a:tc>
                  <a:txBody>
                    <a:bodyPr/>
                    <a:lstStyle/>
                    <a:p>
                      <a:r>
                        <a:rPr lang="en-IN" sz="1400" u="none" dirty="0" err="1">
                          <a:solidFill>
                            <a:schemeClr val="bg1"/>
                          </a:solidFill>
                          <a:latin typeface="Tahoma" pitchFamily="34" charset="0"/>
                          <a:ea typeface="Tahoma" pitchFamily="34" charset="0"/>
                          <a:cs typeface="Tahoma" pitchFamily="34" charset="0"/>
                        </a:rPr>
                        <a:t>Ename</a:t>
                      </a:r>
                      <a:endParaRPr lang="en-IN" sz="1400" u="none" dirty="0">
                        <a:solidFill>
                          <a:schemeClr val="bg1"/>
                        </a:solidFill>
                        <a:latin typeface="Tahoma" pitchFamily="34" charset="0"/>
                        <a:ea typeface="Tahoma" pitchFamily="34" charset="0"/>
                        <a:cs typeface="Tahoma" pitchFamily="34" charset="0"/>
                      </a:endParaRPr>
                    </a:p>
                  </a:txBody>
                  <a:tcPr>
                    <a:solidFill>
                      <a:schemeClr val="bg2">
                        <a:lumMod val="50000"/>
                      </a:schemeClr>
                    </a:solidFill>
                  </a:tcPr>
                </a:tc>
                <a:tc>
                  <a:txBody>
                    <a:bodyPr/>
                    <a:lstStyle/>
                    <a:p>
                      <a:r>
                        <a:rPr lang="en-IN" sz="1400" dirty="0">
                          <a:latin typeface="Tahoma" pitchFamily="34" charset="0"/>
                          <a:ea typeface="Tahoma" pitchFamily="34" charset="0"/>
                          <a:cs typeface="Tahoma" pitchFamily="34" charset="0"/>
                        </a:rPr>
                        <a:t>Sal</a:t>
                      </a:r>
                    </a:p>
                  </a:txBody>
                  <a:tcPr>
                    <a:solidFill>
                      <a:schemeClr val="bg2">
                        <a:lumMod val="50000"/>
                      </a:schemeClr>
                    </a:solidFill>
                  </a:tcPr>
                </a:tc>
                <a:tc>
                  <a:txBody>
                    <a:bodyPr/>
                    <a:lstStyle/>
                    <a:p>
                      <a:r>
                        <a:rPr lang="en-IN" sz="1400" dirty="0">
                          <a:latin typeface="Tahoma" pitchFamily="34" charset="0"/>
                          <a:ea typeface="Tahoma" pitchFamily="34" charset="0"/>
                          <a:cs typeface="Tahoma" pitchFamily="34" charset="0"/>
                        </a:rPr>
                        <a:t>Job</a:t>
                      </a:r>
                    </a:p>
                  </a:txBody>
                  <a:tcPr>
                    <a:solidFill>
                      <a:schemeClr val="bg2">
                        <a:lumMod val="5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err="1">
                          <a:latin typeface="Tahoma" pitchFamily="34" charset="0"/>
                          <a:ea typeface="Tahoma" pitchFamily="34" charset="0"/>
                          <a:cs typeface="Tahoma" pitchFamily="34" charset="0"/>
                        </a:rPr>
                        <a:t>Comm</a:t>
                      </a:r>
                      <a:endParaRPr lang="en-IN" sz="1400" dirty="0">
                        <a:latin typeface="Tahoma" pitchFamily="34" charset="0"/>
                        <a:ea typeface="Tahoma" pitchFamily="34" charset="0"/>
                        <a:cs typeface="Tahoma" pitchFamily="34" charset="0"/>
                      </a:endParaRPr>
                    </a:p>
                    <a:p>
                      <a:endParaRPr lang="en-IN" sz="1400" dirty="0">
                        <a:latin typeface="Tahoma" pitchFamily="34" charset="0"/>
                        <a:ea typeface="Tahoma" pitchFamily="34" charset="0"/>
                        <a:cs typeface="Tahoma" pitchFamily="34" charset="0"/>
                      </a:endParaRPr>
                    </a:p>
                  </a:txBody>
                  <a:tcPr>
                    <a:solidFill>
                      <a:schemeClr val="bg2">
                        <a:lumMod val="50000"/>
                      </a:schemeClr>
                    </a:solidFill>
                  </a:tcPr>
                </a:tc>
                <a:tc>
                  <a:txBody>
                    <a:bodyPr/>
                    <a:lstStyle/>
                    <a:p>
                      <a:r>
                        <a:rPr lang="en-IN" sz="1400" dirty="0" err="1">
                          <a:latin typeface="Tahoma" pitchFamily="34" charset="0"/>
                          <a:ea typeface="Tahoma" pitchFamily="34" charset="0"/>
                          <a:cs typeface="Tahoma" pitchFamily="34" charset="0"/>
                        </a:rPr>
                        <a:t>Deptno</a:t>
                      </a:r>
                      <a:endParaRPr lang="en-IN" sz="1400" dirty="0">
                        <a:latin typeface="Tahoma" pitchFamily="34" charset="0"/>
                        <a:ea typeface="Tahoma" pitchFamily="34" charset="0"/>
                        <a:cs typeface="Tahoma" pitchFamily="34" charset="0"/>
                      </a:endParaRPr>
                    </a:p>
                  </a:txBody>
                  <a:tcPr>
                    <a:solidFill>
                      <a:schemeClr val="bg2">
                        <a:lumMod val="5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err="1">
                          <a:latin typeface="Tahoma" pitchFamily="34" charset="0"/>
                          <a:ea typeface="Tahoma" pitchFamily="34" charset="0"/>
                          <a:cs typeface="Tahoma" pitchFamily="34" charset="0"/>
                        </a:rPr>
                        <a:t>ProjNo</a:t>
                      </a:r>
                      <a:endParaRPr lang="en-IN" sz="1400" dirty="0">
                        <a:latin typeface="Tahoma" pitchFamily="34" charset="0"/>
                        <a:ea typeface="Tahoma" pitchFamily="34" charset="0"/>
                        <a:cs typeface="Tahoma" pitchFamily="34" charset="0"/>
                      </a:endParaRPr>
                    </a:p>
                    <a:p>
                      <a:endParaRPr lang="en-IN" sz="1400" dirty="0">
                        <a:latin typeface="Tahoma" pitchFamily="34" charset="0"/>
                        <a:ea typeface="Tahoma" pitchFamily="34" charset="0"/>
                        <a:cs typeface="Tahoma" pitchFamily="34" charset="0"/>
                      </a:endParaRPr>
                    </a:p>
                  </a:txBody>
                  <a:tcPr>
                    <a:solidFill>
                      <a:schemeClr val="bg2">
                        <a:lumMod val="50000"/>
                      </a:schemeClr>
                    </a:solidFill>
                  </a:tcPr>
                </a:tc>
                <a:extLst>
                  <a:ext uri="{0D108BD9-81ED-4DB2-BD59-A6C34878D82A}">
                    <a16:rowId xmlns:a16="http://schemas.microsoft.com/office/drawing/2014/main" val="10000"/>
                  </a:ext>
                </a:extLst>
              </a:tr>
            </a:tbl>
          </a:graphicData>
        </a:graphic>
      </p:graphicFrame>
      <p:sp>
        <p:nvSpPr>
          <p:cNvPr id="52" name="Rectangle 51"/>
          <p:cNvSpPr/>
          <p:nvPr/>
        </p:nvSpPr>
        <p:spPr>
          <a:xfrm>
            <a:off x="76200" y="4953000"/>
            <a:ext cx="8686800" cy="1538883"/>
          </a:xfrm>
          <a:prstGeom prst="rect">
            <a:avLst/>
          </a:prstGeom>
          <a:ln w="25400">
            <a:solidFill>
              <a:schemeClr val="tx1"/>
            </a:solidFill>
          </a:ln>
        </p:spPr>
        <p:txBody>
          <a:bodyPr wrap="square">
            <a:spAutoFit/>
          </a:bodyPr>
          <a:lstStyle/>
          <a:p>
            <a:r>
              <a:rPr lang="en-IN" sz="1600" b="1" dirty="0">
                <a:solidFill>
                  <a:srgbClr val="00B0F0"/>
                </a:solidFill>
              </a:rPr>
              <a:t>3NF:</a:t>
            </a:r>
          </a:p>
          <a:p>
            <a:r>
              <a:rPr lang="en-IN" sz="1400" dirty="0"/>
              <a:t>Split the table: </a:t>
            </a:r>
            <a:r>
              <a:rPr lang="en-IN" sz="1400" b="1" dirty="0">
                <a:solidFill>
                  <a:schemeClr val="bg2">
                    <a:lumMod val="50000"/>
                  </a:schemeClr>
                </a:solidFill>
              </a:rPr>
              <a:t>EMP</a:t>
            </a:r>
            <a:r>
              <a:rPr lang="en-IN" sz="1400" dirty="0">
                <a:solidFill>
                  <a:schemeClr val="bg2">
                    <a:lumMod val="50000"/>
                  </a:schemeClr>
                </a:solidFill>
              </a:rPr>
              <a:t>(</a:t>
            </a:r>
            <a:r>
              <a:rPr lang="en-IN" sz="1400" u="sng" dirty="0">
                <a:solidFill>
                  <a:schemeClr val="bg2">
                    <a:lumMod val="50000"/>
                  </a:schemeClr>
                </a:solidFill>
              </a:rPr>
              <a:t>EMPNO</a:t>
            </a:r>
            <a:r>
              <a:rPr lang="en-IN" sz="1400" dirty="0">
                <a:solidFill>
                  <a:schemeClr val="bg2">
                    <a:lumMod val="50000"/>
                  </a:schemeClr>
                </a:solidFill>
              </a:rPr>
              <a:t>,ENAME,SAL,JOB,COMM,DEPTNO,PROJNO)</a:t>
            </a:r>
            <a:r>
              <a:rPr lang="en-IN" sz="1400" dirty="0"/>
              <a:t>, </a:t>
            </a:r>
            <a:r>
              <a:rPr lang="en-IN" sz="1400" b="1" dirty="0">
                <a:solidFill>
                  <a:schemeClr val="accent5"/>
                </a:solidFill>
              </a:rPr>
              <a:t>PROJECT</a:t>
            </a:r>
            <a:r>
              <a:rPr lang="en-IN" sz="1400" dirty="0">
                <a:solidFill>
                  <a:schemeClr val="accent5"/>
                </a:solidFill>
              </a:rPr>
              <a:t>(</a:t>
            </a:r>
            <a:r>
              <a:rPr lang="en-IN" sz="1400" u="sng" dirty="0">
                <a:solidFill>
                  <a:schemeClr val="accent5"/>
                </a:solidFill>
              </a:rPr>
              <a:t>PROJNO</a:t>
            </a:r>
            <a:r>
              <a:rPr lang="en-IN" sz="1400" dirty="0">
                <a:solidFill>
                  <a:schemeClr val="accent5"/>
                </a:solidFill>
              </a:rPr>
              <a:t>,COMP_DT)</a:t>
            </a:r>
          </a:p>
          <a:p>
            <a:r>
              <a:rPr lang="en-IN" sz="1600" dirty="0"/>
              <a:t>Anomalies resolved:</a:t>
            </a:r>
          </a:p>
          <a:p>
            <a:r>
              <a:rPr lang="en-IN" sz="1600" b="1" dirty="0"/>
              <a:t>Insertion:</a:t>
            </a:r>
            <a:r>
              <a:rPr lang="en-IN" sz="1600" dirty="0"/>
              <a:t> Can insert new project anytime in PROJECT table</a:t>
            </a:r>
          </a:p>
          <a:p>
            <a:r>
              <a:rPr lang="en-IN" sz="1600" b="1" dirty="0" err="1"/>
              <a:t>Updation</a:t>
            </a:r>
            <a:r>
              <a:rPr lang="en-IN" sz="1600" b="1" dirty="0"/>
              <a:t>:</a:t>
            </a:r>
            <a:r>
              <a:rPr lang="en-IN" sz="1600" dirty="0"/>
              <a:t> Only one record to be updated if </a:t>
            </a:r>
            <a:r>
              <a:rPr lang="en-IN" sz="1600" dirty="0" err="1"/>
              <a:t>compl_dt</a:t>
            </a:r>
            <a:r>
              <a:rPr lang="en-IN" sz="1600" dirty="0"/>
              <a:t> changes</a:t>
            </a:r>
          </a:p>
          <a:p>
            <a:r>
              <a:rPr lang="en-IN" sz="1600" b="1" dirty="0"/>
              <a:t>Deletion:</a:t>
            </a:r>
            <a:r>
              <a:rPr lang="en-IN" sz="1600" dirty="0"/>
              <a:t> Even if </a:t>
            </a:r>
            <a:r>
              <a:rPr lang="en-IN" sz="1600" dirty="0" err="1"/>
              <a:t>emp</a:t>
            </a:r>
            <a:r>
              <a:rPr lang="en-IN" sz="1600" dirty="0"/>
              <a:t> leaves, project details remain. </a:t>
            </a:r>
          </a:p>
        </p:txBody>
      </p:sp>
    </p:spTree>
    <p:extLst>
      <p:ext uri="{BB962C8B-B14F-4D97-AF65-F5344CB8AC3E}">
        <p14:creationId xmlns:p14="http://schemas.microsoft.com/office/powerpoint/2010/main" val="25659865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2">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2">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2">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2">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2">
                                            <p:txEl>
                                              <p:pRg st="4" end="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18</a:t>
            </a:fld>
            <a:endParaRPr lang="en-US"/>
          </a:p>
        </p:txBody>
      </p:sp>
      <p:sp>
        <p:nvSpPr>
          <p:cNvPr id="3" name="Text Placeholder 2"/>
          <p:cNvSpPr txBox="1">
            <a:spLocks/>
          </p:cNvSpPr>
          <p:nvPr/>
        </p:nvSpPr>
        <p:spPr bwMode="auto">
          <a:xfrm>
            <a:off x="304800" y="533400"/>
            <a:ext cx="7696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US" sz="2800" b="1" dirty="0">
                <a:latin typeface="+mn-lt"/>
              </a:rPr>
              <a:t>the 3</a:t>
            </a:r>
            <a:r>
              <a:rPr lang="en-US" sz="2800" b="1" cap="none" baseline="30000" dirty="0">
                <a:latin typeface="+mn-lt"/>
              </a:rPr>
              <a:t>rd</a:t>
            </a:r>
            <a:r>
              <a:rPr lang="en-US" sz="2800" b="1" dirty="0">
                <a:latin typeface="+mn-lt"/>
              </a:rPr>
              <a:t> normal form</a:t>
            </a:r>
            <a:endParaRPr lang="en-IN" sz="2800" b="1" dirty="0">
              <a:latin typeface="+mn-lt"/>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295399"/>
            <a:ext cx="3352799" cy="2454045"/>
          </a:xfrm>
          <a:prstGeom prst="rect">
            <a:avLst/>
          </a:prstGeom>
        </p:spPr>
      </p:pic>
      <p:sp>
        <p:nvSpPr>
          <p:cNvPr id="6" name="TextBox 5"/>
          <p:cNvSpPr txBox="1"/>
          <p:nvPr/>
        </p:nvSpPr>
        <p:spPr>
          <a:xfrm>
            <a:off x="7239000" y="2112405"/>
            <a:ext cx="295835" cy="307777"/>
          </a:xfrm>
          <a:prstGeom prst="rect">
            <a:avLst/>
          </a:prstGeom>
          <a:solidFill>
            <a:schemeClr val="bg1"/>
          </a:solidFill>
        </p:spPr>
        <p:txBody>
          <a:bodyPr wrap="square" rtlCol="0">
            <a:spAutoFit/>
          </a:bodyPr>
          <a:lstStyle/>
          <a:p>
            <a:r>
              <a:rPr lang="en-IN" sz="1400" dirty="0">
                <a:solidFill>
                  <a:schemeClr val="bg1"/>
                </a:solidFill>
              </a:rPr>
              <a:t>y</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6200" y="3557962"/>
            <a:ext cx="4451203" cy="556400"/>
          </a:xfrm>
          <a:prstGeom prst="rect">
            <a:avLst/>
          </a:prstGeom>
        </p:spPr>
      </p:pic>
      <p:cxnSp>
        <p:nvCxnSpPr>
          <p:cNvPr id="9" name="Straight Connector 8"/>
          <p:cNvCxnSpPr/>
          <p:nvPr/>
        </p:nvCxnSpPr>
        <p:spPr>
          <a:xfrm>
            <a:off x="381000" y="1972235"/>
            <a:ext cx="742790" cy="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983" y="4267200"/>
            <a:ext cx="7018628" cy="2377646"/>
          </a:xfrm>
          <a:prstGeom prst="rect">
            <a:avLst/>
          </a:prstGeom>
        </p:spPr>
      </p:pic>
      <p:cxnSp>
        <p:nvCxnSpPr>
          <p:cNvPr id="17" name="Straight Connector 16"/>
          <p:cNvCxnSpPr/>
          <p:nvPr/>
        </p:nvCxnSpPr>
        <p:spPr>
          <a:xfrm>
            <a:off x="868936" y="4953000"/>
            <a:ext cx="924005"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4419600" y="4950120"/>
            <a:ext cx="914400" cy="288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204079" y="1393832"/>
            <a:ext cx="4118435" cy="1815882"/>
          </a:xfrm>
          <a:prstGeom prst="rect">
            <a:avLst/>
          </a:prstGeom>
          <a:solidFill>
            <a:schemeClr val="bg2">
              <a:lumMod val="60000"/>
              <a:lumOff val="40000"/>
            </a:schemeClr>
          </a:solidFill>
          <a:ln w="38100">
            <a:solidFill>
              <a:schemeClr val="accent1"/>
            </a:solidFill>
          </a:ln>
        </p:spPr>
        <p:txBody>
          <a:bodyPr wrap="none" rtlCol="0">
            <a:spAutoFit/>
          </a:bodyPr>
          <a:lstStyle/>
          <a:p>
            <a:r>
              <a:rPr lang="en-IN" sz="1600" b="1" dirty="0"/>
              <a:t>In the given table there is transitivity.</a:t>
            </a:r>
          </a:p>
          <a:p>
            <a:endParaRPr lang="en-IN" sz="1600" b="1" dirty="0"/>
          </a:p>
          <a:p>
            <a:r>
              <a:rPr lang="en-IN" sz="1600" b="1" dirty="0" err="1"/>
              <a:t>Book_id</a:t>
            </a:r>
            <a:r>
              <a:rPr lang="en-IN" sz="1600" b="1" dirty="0"/>
              <a:t> → </a:t>
            </a:r>
            <a:r>
              <a:rPr lang="en-IN" sz="1600" b="1" dirty="0" err="1"/>
              <a:t>Genre_id</a:t>
            </a:r>
            <a:endParaRPr lang="en-IN" sz="1600" b="1" dirty="0"/>
          </a:p>
          <a:p>
            <a:r>
              <a:rPr lang="en-IN" sz="1600" b="1" dirty="0" err="1"/>
              <a:t>Genre_id</a:t>
            </a:r>
            <a:r>
              <a:rPr lang="en-IN" sz="1600" b="1" dirty="0"/>
              <a:t> → </a:t>
            </a:r>
            <a:r>
              <a:rPr lang="en-IN" sz="1600" b="1" dirty="0" err="1"/>
              <a:t>Genre_type</a:t>
            </a:r>
            <a:endParaRPr lang="en-IN" sz="1600" b="1" dirty="0"/>
          </a:p>
          <a:p>
            <a:r>
              <a:rPr lang="en-US" sz="1600" b="1" dirty="0">
                <a:ea typeface="Tahoma" pitchFamily="34" charset="0"/>
                <a:cs typeface="Tahoma" pitchFamily="34" charset="0"/>
                <a:sym typeface="Wingdings" pitchFamily="2" charset="2"/>
              </a:rPr>
              <a:t>⸫ </a:t>
            </a:r>
            <a:r>
              <a:rPr lang="en-IN" sz="1600" b="1" dirty="0" err="1"/>
              <a:t>Book_id</a:t>
            </a:r>
            <a:r>
              <a:rPr lang="en-IN" sz="1600" b="1" dirty="0"/>
              <a:t> → </a:t>
            </a:r>
            <a:r>
              <a:rPr lang="en-IN" sz="1600" b="1" dirty="0" err="1"/>
              <a:t>Genre_type</a:t>
            </a:r>
            <a:endParaRPr lang="en-IN" sz="1600" b="1" dirty="0"/>
          </a:p>
          <a:p>
            <a:endParaRPr lang="en-IN" sz="1600" b="1" dirty="0"/>
          </a:p>
          <a:p>
            <a:r>
              <a:rPr lang="en-IN" sz="1600" b="1" dirty="0"/>
              <a:t>Table is not in the 3rd Normal Form.</a:t>
            </a:r>
          </a:p>
        </p:txBody>
      </p:sp>
    </p:spTree>
    <p:extLst>
      <p:ext uri="{BB962C8B-B14F-4D97-AF65-F5344CB8AC3E}">
        <p14:creationId xmlns:p14="http://schemas.microsoft.com/office/powerpoint/2010/main" val="22068491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19</a:t>
            </a:fld>
            <a:endParaRPr lang="en-US"/>
          </a:p>
        </p:txBody>
      </p:sp>
      <p:sp>
        <p:nvSpPr>
          <p:cNvPr id="3" name="Text Placeholder 2"/>
          <p:cNvSpPr txBox="1">
            <a:spLocks/>
          </p:cNvSpPr>
          <p:nvPr/>
        </p:nvSpPr>
        <p:spPr bwMode="auto">
          <a:xfrm>
            <a:off x="228600" y="536602"/>
            <a:ext cx="8534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US" sz="2800" b="1" dirty="0">
                <a:latin typeface="+mn-lt"/>
              </a:rPr>
              <a:t>the </a:t>
            </a:r>
            <a:r>
              <a:rPr lang="en-US" sz="2800" b="1" dirty="0" err="1">
                <a:latin typeface="+mn-lt"/>
              </a:rPr>
              <a:t>boyce</a:t>
            </a:r>
            <a:r>
              <a:rPr lang="en-US" sz="2800" b="1" dirty="0">
                <a:latin typeface="+mn-lt"/>
              </a:rPr>
              <a:t> </a:t>
            </a:r>
            <a:r>
              <a:rPr lang="en-US" sz="2800" b="1" dirty="0" err="1">
                <a:latin typeface="+mn-lt"/>
              </a:rPr>
              <a:t>codd</a:t>
            </a:r>
            <a:r>
              <a:rPr lang="en-US" sz="2800" b="1" dirty="0">
                <a:latin typeface="+mn-lt"/>
              </a:rPr>
              <a:t> normal form (BCNF)</a:t>
            </a:r>
            <a:endParaRPr lang="en-IN" sz="2800" b="1" dirty="0">
              <a:latin typeface="+mn-lt"/>
            </a:endParaRPr>
          </a:p>
        </p:txBody>
      </p:sp>
      <p:sp>
        <p:nvSpPr>
          <p:cNvPr id="2" name="Rectangle 1"/>
          <p:cNvSpPr/>
          <p:nvPr/>
        </p:nvSpPr>
        <p:spPr>
          <a:xfrm>
            <a:off x="498182" y="1524000"/>
            <a:ext cx="7848600" cy="5247590"/>
          </a:xfrm>
          <a:prstGeom prst="rect">
            <a:avLst/>
          </a:prstGeom>
        </p:spPr>
        <p:txBody>
          <a:bodyPr wrap="square">
            <a:spAutoFit/>
          </a:bodyPr>
          <a:lstStyle/>
          <a:p>
            <a:pPr marL="342900" indent="-342900">
              <a:spcBef>
                <a:spcPts val="600"/>
              </a:spcBef>
              <a:spcAft>
                <a:spcPts val="600"/>
              </a:spcAft>
              <a:buFont typeface="Wingdings" pitchFamily="2" charset="2"/>
              <a:buChar char="Ø"/>
            </a:pPr>
            <a:r>
              <a:rPr lang="en-IN" sz="2000"/>
              <a:t>A </a:t>
            </a:r>
            <a:r>
              <a:rPr lang="en-IN" sz="2000" dirty="0"/>
              <a:t>table is in BCNF if,</a:t>
            </a:r>
          </a:p>
          <a:p>
            <a:pPr marL="800100" lvl="1" indent="-342900">
              <a:spcBef>
                <a:spcPts val="600"/>
              </a:spcBef>
              <a:spcAft>
                <a:spcPts val="600"/>
              </a:spcAft>
              <a:buFont typeface="Wingdings" pitchFamily="2" charset="2"/>
              <a:buChar char="Ø"/>
            </a:pPr>
            <a:r>
              <a:rPr lang="en-IN" sz="2000" dirty="0"/>
              <a:t>It is in the 3NF and,</a:t>
            </a:r>
          </a:p>
          <a:p>
            <a:pPr marL="800100" lvl="1" indent="-342900">
              <a:spcBef>
                <a:spcPts val="600"/>
              </a:spcBef>
              <a:spcAft>
                <a:spcPts val="600"/>
              </a:spcAft>
              <a:buFont typeface="Wingdings" pitchFamily="2" charset="2"/>
              <a:buChar char="Ø"/>
            </a:pPr>
            <a:r>
              <a:rPr lang="en-IN" sz="2000" dirty="0"/>
              <a:t>for every functional dependency X → Y, X is the super key of the table i.e. X cannot be non-prime if Y is prime.</a:t>
            </a:r>
          </a:p>
          <a:p>
            <a:pPr>
              <a:spcBef>
                <a:spcPts val="600"/>
              </a:spcBef>
              <a:spcAft>
                <a:spcPts val="600"/>
              </a:spcAft>
            </a:pPr>
            <a:r>
              <a:rPr lang="en-IN" sz="2000" b="1" i="1" dirty="0">
                <a:solidFill>
                  <a:schemeClr val="accent5"/>
                </a:solidFill>
              </a:rPr>
              <a:t>‘A relation is in BCNF, if and only if, every determinant is a candidate key.’</a:t>
            </a:r>
            <a:endParaRPr lang="en-IN" sz="2000" b="1" dirty="0">
              <a:solidFill>
                <a:schemeClr val="accent5"/>
              </a:solidFill>
            </a:endParaRPr>
          </a:p>
          <a:p>
            <a:pPr marL="342900" indent="-342900" eaLnBrk="1" fontAlgn="auto" hangingPunct="1">
              <a:spcBef>
                <a:spcPts val="600"/>
              </a:spcBef>
              <a:spcAft>
                <a:spcPts val="600"/>
              </a:spcAft>
              <a:buFont typeface="Wingdings" pitchFamily="2" charset="2"/>
              <a:buChar char="Ø"/>
              <a:defRPr/>
            </a:pPr>
            <a:r>
              <a:rPr lang="en-US" sz="2000" dirty="0"/>
              <a:t>A 3NF relation is NOT in BCNF if:</a:t>
            </a:r>
          </a:p>
          <a:p>
            <a:pPr marL="800100" lvl="1" indent="-342900" eaLnBrk="1" fontAlgn="auto" hangingPunct="1">
              <a:spcBef>
                <a:spcPts val="600"/>
              </a:spcBef>
              <a:spcAft>
                <a:spcPts val="600"/>
              </a:spcAft>
              <a:buClr>
                <a:schemeClr val="tx1">
                  <a:lumMod val="75000"/>
                </a:schemeClr>
              </a:buClr>
              <a:buFont typeface="Wingdings" pitchFamily="2" charset="2"/>
              <a:buChar char="§"/>
              <a:defRPr/>
            </a:pPr>
            <a:r>
              <a:rPr lang="en-US" sz="2000" dirty="0"/>
              <a:t>Candidate keys in the relation are composite keys (they are not single attributes)</a:t>
            </a:r>
          </a:p>
          <a:p>
            <a:pPr marL="800100" lvl="1" indent="-342900" eaLnBrk="1" fontAlgn="auto" hangingPunct="1">
              <a:spcBef>
                <a:spcPts val="600"/>
              </a:spcBef>
              <a:spcAft>
                <a:spcPts val="600"/>
              </a:spcAft>
              <a:buClr>
                <a:schemeClr val="tx1">
                  <a:lumMod val="75000"/>
                </a:schemeClr>
              </a:buClr>
              <a:buFont typeface="Wingdings" pitchFamily="2" charset="2"/>
              <a:buChar char="§"/>
              <a:defRPr/>
            </a:pPr>
            <a:r>
              <a:rPr lang="en-US" sz="2000" dirty="0"/>
              <a:t>There is more than one candidate key in the relation, and</a:t>
            </a:r>
          </a:p>
          <a:p>
            <a:pPr marL="1257300" lvl="2" indent="-342900" fontAlgn="auto">
              <a:spcBef>
                <a:spcPts val="600"/>
              </a:spcBef>
              <a:spcAft>
                <a:spcPts val="600"/>
              </a:spcAft>
              <a:buClr>
                <a:schemeClr val="tx1">
                  <a:lumMod val="75000"/>
                </a:schemeClr>
              </a:buClr>
              <a:buFont typeface="Wingdings" pitchFamily="2" charset="2"/>
              <a:buChar char="ü"/>
              <a:defRPr/>
            </a:pPr>
            <a:r>
              <a:rPr lang="en-US" sz="2000" dirty="0"/>
              <a:t>The keys are not disjoint, that is, some attributes in the keys are common</a:t>
            </a:r>
            <a:endParaRPr lang="en-IN" sz="2000" dirty="0"/>
          </a:p>
          <a:p>
            <a:pPr fontAlgn="auto">
              <a:spcAft>
                <a:spcPts val="0"/>
              </a:spcAft>
              <a:buClr>
                <a:schemeClr val="tx1">
                  <a:lumMod val="75000"/>
                </a:schemeClr>
              </a:buClr>
              <a:defRPr/>
            </a:pPr>
            <a:endParaRPr lang="en-US" sz="2000" dirty="0"/>
          </a:p>
        </p:txBody>
      </p:sp>
    </p:spTree>
    <p:extLst>
      <p:ext uri="{BB962C8B-B14F-4D97-AF65-F5344CB8AC3E}">
        <p14:creationId xmlns:p14="http://schemas.microsoft.com/office/powerpoint/2010/main" val="1390976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600" y="533400"/>
            <a:ext cx="7772400" cy="609600"/>
          </a:xfrm>
        </p:spPr>
        <p:txBody>
          <a:bodyPr/>
          <a:lstStyle/>
          <a:p>
            <a:r>
              <a:rPr lang="en-US" sz="2800" b="1" dirty="0">
                <a:latin typeface="+mn-lt"/>
              </a:rPr>
              <a:t>what is normalization?</a:t>
            </a:r>
            <a:endParaRPr lang="en-IN" sz="2800" b="1" dirty="0">
              <a:latin typeface="+mn-lt"/>
            </a:endParaRPr>
          </a:p>
        </p:txBody>
      </p:sp>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2</a:t>
            </a:fld>
            <a:endParaRPr lang="en-US"/>
          </a:p>
        </p:txBody>
      </p:sp>
      <p:sp>
        <p:nvSpPr>
          <p:cNvPr id="2" name="Rectangle 1"/>
          <p:cNvSpPr/>
          <p:nvPr/>
        </p:nvSpPr>
        <p:spPr>
          <a:xfrm>
            <a:off x="228600" y="1745696"/>
            <a:ext cx="4267200" cy="4093428"/>
          </a:xfrm>
          <a:prstGeom prst="rect">
            <a:avLst/>
          </a:prstGeom>
        </p:spPr>
        <p:txBody>
          <a:bodyPr wrap="square">
            <a:spAutoFit/>
          </a:bodyPr>
          <a:lstStyle/>
          <a:p>
            <a:pPr marL="342900" indent="-342900">
              <a:buFont typeface="Wingdings" pitchFamily="2" charset="2"/>
              <a:buChar char="Ø"/>
            </a:pPr>
            <a:r>
              <a:rPr lang="en-IN" sz="2000" b="1" dirty="0">
                <a:highlight>
                  <a:srgbClr val="00FF00"/>
                </a:highlight>
              </a:rPr>
              <a:t>Normalization</a:t>
            </a:r>
            <a:r>
              <a:rPr lang="en-IN" sz="2000" dirty="0">
                <a:highlight>
                  <a:srgbClr val="00FF00"/>
                </a:highlight>
              </a:rPr>
              <a:t> </a:t>
            </a:r>
            <a:r>
              <a:rPr lang="en-IN" sz="2000" b="1" dirty="0">
                <a:highlight>
                  <a:srgbClr val="00FF00"/>
                </a:highlight>
              </a:rPr>
              <a:t>is</a:t>
            </a:r>
          </a:p>
          <a:p>
            <a:pPr marL="800100" lvl="1" indent="-342900">
              <a:buFont typeface="Wingdings" pitchFamily="2" charset="2"/>
              <a:buChar char="§"/>
            </a:pPr>
            <a:r>
              <a:rPr lang="en-IN" sz="2000" dirty="0">
                <a:highlight>
                  <a:srgbClr val="FFFF00"/>
                </a:highlight>
              </a:rPr>
              <a:t>a process of organizing the data in the database.</a:t>
            </a:r>
          </a:p>
          <a:p>
            <a:pPr marL="800100" lvl="1" indent="-342900">
              <a:buFont typeface="Wingdings" pitchFamily="2" charset="2"/>
              <a:buChar char="§"/>
            </a:pPr>
            <a:r>
              <a:rPr lang="en-IN" sz="2000" dirty="0">
                <a:highlight>
                  <a:srgbClr val="FFFF00"/>
                </a:highlight>
              </a:rPr>
              <a:t>used to minimize the redundancy from a relation or set of relations. </a:t>
            </a:r>
          </a:p>
          <a:p>
            <a:pPr marL="800100" lvl="1" indent="-342900">
              <a:buFont typeface="Wingdings" pitchFamily="2" charset="2"/>
              <a:buChar char="§"/>
            </a:pPr>
            <a:r>
              <a:rPr lang="en-IN" sz="2000" dirty="0"/>
              <a:t>used to eliminate the </a:t>
            </a:r>
            <a:r>
              <a:rPr lang="en-IN" sz="2000" dirty="0">
                <a:highlight>
                  <a:srgbClr val="FFFF00"/>
                </a:highlight>
              </a:rPr>
              <a:t>undesirable characteristics like Insertion, Update and Deletion Anomalies.</a:t>
            </a:r>
          </a:p>
          <a:p>
            <a:pPr marL="800100" lvl="1" indent="-342900">
              <a:buFont typeface="Wingdings" pitchFamily="2" charset="2"/>
              <a:buChar char="§"/>
            </a:pPr>
            <a:r>
              <a:rPr lang="en-IN" sz="2000" dirty="0">
                <a:highlight>
                  <a:srgbClr val="FFFF00"/>
                </a:highlight>
              </a:rPr>
              <a:t>divides the larger table into the smaller table and links them using relationship</a:t>
            </a:r>
            <a:r>
              <a:rPr lang="en-IN" sz="2000" dirty="0"/>
              <a:t>.</a:t>
            </a:r>
          </a:p>
        </p:txBody>
      </p:sp>
      <p:grpSp>
        <p:nvGrpSpPr>
          <p:cNvPr id="18" name="Group 17"/>
          <p:cNvGrpSpPr/>
          <p:nvPr/>
        </p:nvGrpSpPr>
        <p:grpSpPr>
          <a:xfrm>
            <a:off x="4724400" y="1686645"/>
            <a:ext cx="4191000" cy="3752370"/>
            <a:chOff x="2514600" y="3210164"/>
            <a:chExt cx="4191000" cy="3752370"/>
          </a:xfrm>
        </p:grpSpPr>
        <p:sp>
          <p:nvSpPr>
            <p:cNvPr id="11" name="Flowchart: Connector 10"/>
            <p:cNvSpPr/>
            <p:nvPr/>
          </p:nvSpPr>
          <p:spPr>
            <a:xfrm>
              <a:off x="2514600" y="3210164"/>
              <a:ext cx="4191000" cy="3752370"/>
            </a:xfrm>
            <a:prstGeom prst="flowChartConnector">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lowchart: Connector 8"/>
            <p:cNvSpPr/>
            <p:nvPr/>
          </p:nvSpPr>
          <p:spPr>
            <a:xfrm>
              <a:off x="2895600" y="3505200"/>
              <a:ext cx="3429000" cy="3162300"/>
            </a:xfrm>
            <a:prstGeom prst="flowChartConnector">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lowchart: Connector 7"/>
            <p:cNvSpPr/>
            <p:nvPr/>
          </p:nvSpPr>
          <p:spPr>
            <a:xfrm>
              <a:off x="3314700" y="3829050"/>
              <a:ext cx="2590800" cy="2514600"/>
            </a:xfrm>
            <a:prstGeom prst="flowChartConnector">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lowchart: Connector 6"/>
            <p:cNvSpPr/>
            <p:nvPr/>
          </p:nvSpPr>
          <p:spPr>
            <a:xfrm>
              <a:off x="3657600" y="4133850"/>
              <a:ext cx="1905000" cy="1905000"/>
            </a:xfrm>
            <a:prstGeom prst="flowChartConnector">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000" dirty="0"/>
            </a:p>
          </p:txBody>
        </p:sp>
        <p:sp>
          <p:nvSpPr>
            <p:cNvPr id="6" name="Flowchart: Connector 5"/>
            <p:cNvSpPr/>
            <p:nvPr/>
          </p:nvSpPr>
          <p:spPr>
            <a:xfrm>
              <a:off x="3981450" y="4438650"/>
              <a:ext cx="1257300" cy="1295400"/>
            </a:xfrm>
            <a:prstGeom prst="flowChartConnector">
              <a:avLst/>
            </a:prstGeom>
            <a:solidFill>
              <a:schemeClr val="tx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endParaRPr lang="en-IN" sz="1000" dirty="0"/>
            </a:p>
          </p:txBody>
        </p:sp>
        <p:sp>
          <p:nvSpPr>
            <p:cNvPr id="5" name="Flowchart: Connector 4"/>
            <p:cNvSpPr/>
            <p:nvPr/>
          </p:nvSpPr>
          <p:spPr>
            <a:xfrm>
              <a:off x="4305300" y="4786352"/>
              <a:ext cx="609600" cy="599995"/>
            </a:xfrm>
            <a:prstGeom prst="flowChart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p>
          </p:txBody>
        </p:sp>
        <p:sp>
          <p:nvSpPr>
            <p:cNvPr id="10" name="TextBox 9"/>
            <p:cNvSpPr txBox="1"/>
            <p:nvPr/>
          </p:nvSpPr>
          <p:spPr>
            <a:xfrm>
              <a:off x="4324510" y="3562830"/>
              <a:ext cx="545342" cy="261610"/>
            </a:xfrm>
            <a:prstGeom prst="rect">
              <a:avLst/>
            </a:prstGeom>
            <a:noFill/>
          </p:spPr>
          <p:txBody>
            <a:bodyPr wrap="none" rtlCol="0">
              <a:spAutoFit/>
            </a:bodyPr>
            <a:lstStyle/>
            <a:p>
              <a:r>
                <a:rPr lang="en-IN" sz="1100" dirty="0">
                  <a:latin typeface="Snap ITC" pitchFamily="82" charset="0"/>
                </a:rPr>
                <a:t>4NF</a:t>
              </a:r>
            </a:p>
          </p:txBody>
        </p:sp>
        <p:sp>
          <p:nvSpPr>
            <p:cNvPr id="12" name="TextBox 11"/>
            <p:cNvSpPr txBox="1"/>
            <p:nvPr/>
          </p:nvSpPr>
          <p:spPr>
            <a:xfrm>
              <a:off x="4339833" y="4955544"/>
              <a:ext cx="492443" cy="261610"/>
            </a:xfrm>
            <a:prstGeom prst="rect">
              <a:avLst/>
            </a:prstGeom>
            <a:noFill/>
          </p:spPr>
          <p:txBody>
            <a:bodyPr wrap="none" rtlCol="0">
              <a:spAutoFit/>
            </a:bodyPr>
            <a:lstStyle/>
            <a:p>
              <a:r>
                <a:rPr lang="en-IN" sz="1100" dirty="0">
                  <a:latin typeface="Snap ITC" pitchFamily="82" charset="0"/>
                </a:rPr>
                <a:t>1NF</a:t>
              </a:r>
            </a:p>
          </p:txBody>
        </p:sp>
        <p:sp>
          <p:nvSpPr>
            <p:cNvPr id="13" name="TextBox 12"/>
            <p:cNvSpPr txBox="1"/>
            <p:nvPr/>
          </p:nvSpPr>
          <p:spPr>
            <a:xfrm>
              <a:off x="4322319" y="3846035"/>
              <a:ext cx="643125" cy="261610"/>
            </a:xfrm>
            <a:prstGeom prst="rect">
              <a:avLst/>
            </a:prstGeom>
            <a:noFill/>
          </p:spPr>
          <p:txBody>
            <a:bodyPr wrap="none" rtlCol="0">
              <a:spAutoFit/>
            </a:bodyPr>
            <a:lstStyle/>
            <a:p>
              <a:r>
                <a:rPr lang="en-IN" sz="1100" dirty="0">
                  <a:latin typeface="Snap ITC" pitchFamily="82" charset="0"/>
                </a:rPr>
                <a:t>BCNF</a:t>
              </a:r>
            </a:p>
          </p:txBody>
        </p:sp>
        <p:sp>
          <p:nvSpPr>
            <p:cNvPr id="14" name="TextBox 13"/>
            <p:cNvSpPr txBox="1"/>
            <p:nvPr/>
          </p:nvSpPr>
          <p:spPr>
            <a:xfrm>
              <a:off x="4305300" y="4179441"/>
              <a:ext cx="537327" cy="261610"/>
            </a:xfrm>
            <a:prstGeom prst="rect">
              <a:avLst/>
            </a:prstGeom>
            <a:noFill/>
          </p:spPr>
          <p:txBody>
            <a:bodyPr wrap="none" rtlCol="0">
              <a:spAutoFit/>
            </a:bodyPr>
            <a:lstStyle/>
            <a:p>
              <a:r>
                <a:rPr lang="en-IN" sz="1100" dirty="0">
                  <a:latin typeface="Snap ITC" pitchFamily="82" charset="0"/>
                </a:rPr>
                <a:t>3NF</a:t>
              </a:r>
            </a:p>
          </p:txBody>
        </p:sp>
        <p:sp>
          <p:nvSpPr>
            <p:cNvPr id="15" name="TextBox 14"/>
            <p:cNvSpPr txBox="1"/>
            <p:nvPr/>
          </p:nvSpPr>
          <p:spPr>
            <a:xfrm>
              <a:off x="4339832" y="4510654"/>
              <a:ext cx="529312" cy="261610"/>
            </a:xfrm>
            <a:prstGeom prst="rect">
              <a:avLst/>
            </a:prstGeom>
            <a:noFill/>
          </p:spPr>
          <p:txBody>
            <a:bodyPr wrap="none" rtlCol="0">
              <a:spAutoFit/>
            </a:bodyPr>
            <a:lstStyle/>
            <a:p>
              <a:r>
                <a:rPr lang="en-IN" sz="1100" dirty="0">
                  <a:latin typeface="Snap ITC" pitchFamily="82" charset="0"/>
                </a:rPr>
                <a:t>2NF</a:t>
              </a:r>
            </a:p>
          </p:txBody>
        </p:sp>
        <p:sp>
          <p:nvSpPr>
            <p:cNvPr id="17" name="TextBox 16"/>
            <p:cNvSpPr txBox="1"/>
            <p:nvPr/>
          </p:nvSpPr>
          <p:spPr>
            <a:xfrm>
              <a:off x="4339832" y="3226460"/>
              <a:ext cx="540533" cy="261610"/>
            </a:xfrm>
            <a:prstGeom prst="rect">
              <a:avLst/>
            </a:prstGeom>
            <a:noFill/>
          </p:spPr>
          <p:txBody>
            <a:bodyPr wrap="none" rtlCol="0">
              <a:spAutoFit/>
            </a:bodyPr>
            <a:lstStyle/>
            <a:p>
              <a:r>
                <a:rPr lang="en-IN" sz="1100" dirty="0">
                  <a:latin typeface="Snap ITC" pitchFamily="82" charset="0"/>
                </a:rPr>
                <a:t>5NF</a:t>
              </a:r>
            </a:p>
          </p:txBody>
        </p:sp>
      </p:grpSp>
    </p:spTree>
    <p:extLst>
      <p:ext uri="{BB962C8B-B14F-4D97-AF65-F5344CB8AC3E}">
        <p14:creationId xmlns:p14="http://schemas.microsoft.com/office/powerpoint/2010/main" val="25255442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20</a:t>
            </a:fld>
            <a:endParaRPr lang="en-US"/>
          </a:p>
        </p:txBody>
      </p:sp>
      <p:sp>
        <p:nvSpPr>
          <p:cNvPr id="5" name="Text Placeholder 2"/>
          <p:cNvSpPr txBox="1">
            <a:spLocks/>
          </p:cNvSpPr>
          <p:nvPr/>
        </p:nvSpPr>
        <p:spPr bwMode="auto">
          <a:xfrm>
            <a:off x="228600" y="536602"/>
            <a:ext cx="8534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US" sz="2800" b="1" dirty="0">
                <a:latin typeface="+mn-lt"/>
              </a:rPr>
              <a:t>BCNF</a:t>
            </a:r>
            <a:endParaRPr lang="en-IN" sz="2800" b="1" dirty="0">
              <a:latin typeface="+mn-lt"/>
            </a:endParaRPr>
          </a:p>
        </p:txBody>
      </p:sp>
      <p:graphicFrame>
        <p:nvGraphicFramePr>
          <p:cNvPr id="6" name="Table 5"/>
          <p:cNvGraphicFramePr>
            <a:graphicFrameLocks noGrp="1"/>
          </p:cNvGraphicFramePr>
          <p:nvPr>
            <p:extLst>
              <p:ext uri="{D42A27DB-BD31-4B8C-83A1-F6EECF244321}">
                <p14:modId xmlns:p14="http://schemas.microsoft.com/office/powerpoint/2010/main" val="2610839459"/>
              </p:ext>
            </p:extLst>
          </p:nvPr>
        </p:nvGraphicFramePr>
        <p:xfrm>
          <a:off x="4876800" y="1398494"/>
          <a:ext cx="3810000" cy="2377440"/>
        </p:xfrm>
        <a:graphic>
          <a:graphicData uri="http://schemas.openxmlformats.org/drawingml/2006/table">
            <a:tbl>
              <a:tblPr/>
              <a:tblGrid>
                <a:gridCol w="13716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tblGrid>
              <a:tr h="0">
                <a:tc>
                  <a:txBody>
                    <a:bodyPr/>
                    <a:lstStyle/>
                    <a:p>
                      <a:pPr algn="l" fontAlgn="t"/>
                      <a:r>
                        <a:rPr lang="en-IN" dirty="0" err="1">
                          <a:effectLst/>
                        </a:rPr>
                        <a:t>student_id</a:t>
                      </a:r>
                      <a:endParaRPr lang="en-IN"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c>
                  <a:txBody>
                    <a:bodyPr/>
                    <a:lstStyle/>
                    <a:p>
                      <a:pPr algn="l" fontAlgn="t"/>
                      <a:r>
                        <a:rPr lang="en-IN" dirty="0">
                          <a:effectLst/>
                        </a:rPr>
                        <a:t>subject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c>
                  <a:txBody>
                    <a:bodyPr/>
                    <a:lstStyle/>
                    <a:p>
                      <a:pPr algn="l" fontAlgn="t"/>
                      <a:r>
                        <a:rPr lang="en-IN">
                          <a:effectLst/>
                        </a:rPr>
                        <a:t>professor</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0">
                <a:tc>
                  <a:txBody>
                    <a:bodyPr/>
                    <a:lstStyle/>
                    <a:p>
                      <a:pPr fontAlgn="t"/>
                      <a:r>
                        <a:rPr lang="en-IN">
                          <a:effectLst/>
                        </a:rPr>
                        <a:t>101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c>
                  <a:txBody>
                    <a:bodyPr/>
                    <a:lstStyle/>
                    <a:p>
                      <a:pPr fontAlgn="t"/>
                      <a:r>
                        <a:rPr lang="en-IN">
                          <a:effectLst/>
                        </a:rPr>
                        <a:t>Java</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c>
                  <a:txBody>
                    <a:bodyPr/>
                    <a:lstStyle/>
                    <a:p>
                      <a:pPr fontAlgn="t"/>
                      <a:r>
                        <a:rPr lang="en-IN" dirty="0">
                          <a:effectLst/>
                        </a:rPr>
                        <a:t>P.Java1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extLst>
                  <a:ext uri="{0D108BD9-81ED-4DB2-BD59-A6C34878D82A}">
                    <a16:rowId xmlns:a16="http://schemas.microsoft.com/office/drawing/2014/main" val="10001"/>
                  </a:ext>
                </a:extLst>
              </a:tr>
              <a:tr h="0">
                <a:tc>
                  <a:txBody>
                    <a:bodyPr/>
                    <a:lstStyle/>
                    <a:p>
                      <a:pPr fontAlgn="t"/>
                      <a:r>
                        <a:rPr lang="en-IN" dirty="0">
                          <a:effectLst/>
                        </a:rPr>
                        <a:t>101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c>
                  <a:txBody>
                    <a:bodyPr/>
                    <a:lstStyle/>
                    <a:p>
                      <a:pPr fontAlgn="t"/>
                      <a:r>
                        <a:rPr lang="en-IN">
                          <a:effectLst/>
                        </a:rPr>
                        <a:t>C++</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c>
                  <a:txBody>
                    <a:bodyPr/>
                    <a:lstStyle/>
                    <a:p>
                      <a:pPr fontAlgn="t"/>
                      <a:r>
                        <a:rPr lang="en-IN">
                          <a:effectLst/>
                        </a:rPr>
                        <a:t>P.Cpp</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extLst>
                  <a:ext uri="{0D108BD9-81ED-4DB2-BD59-A6C34878D82A}">
                    <a16:rowId xmlns:a16="http://schemas.microsoft.com/office/drawing/2014/main" val="10002"/>
                  </a:ext>
                </a:extLst>
              </a:tr>
              <a:tr h="0">
                <a:tc>
                  <a:txBody>
                    <a:bodyPr/>
                    <a:lstStyle/>
                    <a:p>
                      <a:pPr fontAlgn="t"/>
                      <a:r>
                        <a:rPr lang="en-IN">
                          <a:effectLst/>
                        </a:rPr>
                        <a:t>102</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c>
                  <a:txBody>
                    <a:bodyPr/>
                    <a:lstStyle/>
                    <a:p>
                      <a:pPr fontAlgn="t"/>
                      <a:r>
                        <a:rPr lang="en-IN" dirty="0">
                          <a:effectLst/>
                        </a:rPr>
                        <a:t>Java</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c>
                  <a:txBody>
                    <a:bodyPr/>
                    <a:lstStyle/>
                    <a:p>
                      <a:pPr fontAlgn="t"/>
                      <a:r>
                        <a:rPr lang="en-IN">
                          <a:effectLst/>
                        </a:rPr>
                        <a:t>P.Java2</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extLst>
                  <a:ext uri="{0D108BD9-81ED-4DB2-BD59-A6C34878D82A}">
                    <a16:rowId xmlns:a16="http://schemas.microsoft.com/office/drawing/2014/main" val="10003"/>
                  </a:ext>
                </a:extLst>
              </a:tr>
              <a:tr h="0">
                <a:tc>
                  <a:txBody>
                    <a:bodyPr/>
                    <a:lstStyle/>
                    <a:p>
                      <a:pPr fontAlgn="t"/>
                      <a:r>
                        <a:rPr lang="en-IN">
                          <a:effectLst/>
                        </a:rPr>
                        <a:t>103</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c>
                  <a:txBody>
                    <a:bodyPr/>
                    <a:lstStyle/>
                    <a:p>
                      <a:pPr fontAlgn="t"/>
                      <a:r>
                        <a:rPr lang="en-IN">
                          <a:effectLst/>
                        </a:rPr>
                        <a:t>C#</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c>
                  <a:txBody>
                    <a:bodyPr/>
                    <a:lstStyle/>
                    <a:p>
                      <a:pPr fontAlgn="t"/>
                      <a:r>
                        <a:rPr lang="en-IN">
                          <a:effectLst/>
                        </a:rPr>
                        <a:t>P.Chash</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extLst>
                  <a:ext uri="{0D108BD9-81ED-4DB2-BD59-A6C34878D82A}">
                    <a16:rowId xmlns:a16="http://schemas.microsoft.com/office/drawing/2014/main" val="10004"/>
                  </a:ext>
                </a:extLst>
              </a:tr>
              <a:tr h="0">
                <a:tc>
                  <a:txBody>
                    <a:bodyPr/>
                    <a:lstStyle/>
                    <a:p>
                      <a:pPr fontAlgn="t"/>
                      <a:r>
                        <a:rPr lang="en-IN">
                          <a:effectLst/>
                        </a:rPr>
                        <a:t>104</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c>
                  <a:txBody>
                    <a:bodyPr/>
                    <a:lstStyle/>
                    <a:p>
                      <a:pPr fontAlgn="t"/>
                      <a:r>
                        <a:rPr lang="en-IN">
                          <a:effectLst/>
                        </a:rPr>
                        <a:t>Java</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c>
                  <a:txBody>
                    <a:bodyPr/>
                    <a:lstStyle/>
                    <a:p>
                      <a:pPr fontAlgn="t"/>
                      <a:r>
                        <a:rPr lang="en-IN" dirty="0">
                          <a:effectLst/>
                        </a:rPr>
                        <a:t>P.Java1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extLst>
                  <a:ext uri="{0D108BD9-81ED-4DB2-BD59-A6C34878D82A}">
                    <a16:rowId xmlns:a16="http://schemas.microsoft.com/office/drawing/2014/main" val="10005"/>
                  </a:ext>
                </a:extLst>
              </a:tr>
            </a:tbl>
          </a:graphicData>
        </a:graphic>
      </p:graphicFrame>
      <p:sp>
        <p:nvSpPr>
          <p:cNvPr id="9" name="Rectangle 8"/>
          <p:cNvSpPr/>
          <p:nvPr/>
        </p:nvSpPr>
        <p:spPr>
          <a:xfrm>
            <a:off x="304800" y="1371600"/>
            <a:ext cx="4038600" cy="4939814"/>
          </a:xfrm>
          <a:prstGeom prst="rect">
            <a:avLst/>
          </a:prstGeom>
          <a:ln w="25400">
            <a:solidFill>
              <a:schemeClr val="accent1"/>
            </a:solidFill>
          </a:ln>
        </p:spPr>
        <p:txBody>
          <a:bodyPr wrap="square">
            <a:spAutoFit/>
          </a:bodyPr>
          <a:lstStyle/>
          <a:p>
            <a:pPr eaLnBrk="1" fontAlgn="auto" hangingPunct="1">
              <a:spcBef>
                <a:spcPts val="600"/>
              </a:spcBef>
              <a:spcAft>
                <a:spcPts val="600"/>
              </a:spcAft>
              <a:defRPr/>
            </a:pPr>
            <a:r>
              <a:rPr lang="en-US" sz="1800" dirty="0"/>
              <a:t>For the college enrollment table given on the RHS, the FDs are:</a:t>
            </a:r>
          </a:p>
          <a:p>
            <a:pPr marL="342900" indent="-342900">
              <a:buFont typeface="+mj-lt"/>
              <a:buAutoNum type="arabicPeriod"/>
            </a:pPr>
            <a:r>
              <a:rPr lang="en-IN" sz="1800" dirty="0"/>
              <a:t>One student can enrol for multiple subjects.</a:t>
            </a:r>
          </a:p>
          <a:p>
            <a:pPr marL="342900" indent="-342900">
              <a:buFont typeface="+mj-lt"/>
              <a:buAutoNum type="arabicPeriod"/>
            </a:pPr>
            <a:r>
              <a:rPr lang="en-IN" sz="1800" dirty="0"/>
              <a:t>For each subject, a professor is assigned to the student.</a:t>
            </a:r>
          </a:p>
          <a:p>
            <a:pPr marL="342900" indent="-342900">
              <a:buFont typeface="+mj-lt"/>
              <a:buAutoNum type="arabicPeriod"/>
            </a:pPr>
            <a:r>
              <a:rPr lang="en-IN" sz="1800" dirty="0"/>
              <a:t>And, there can be multiple professors teaching one subject like we have for Java.</a:t>
            </a:r>
          </a:p>
          <a:p>
            <a:pPr marL="342900" indent="-342900">
              <a:buFont typeface="+mj-lt"/>
              <a:buAutoNum type="arabicPeriod"/>
            </a:pPr>
            <a:r>
              <a:rPr lang="en-IN" sz="1800" dirty="0"/>
              <a:t>One professor can teach only one subject</a:t>
            </a:r>
          </a:p>
          <a:p>
            <a:r>
              <a:rPr lang="en-IN" sz="1800" b="1" dirty="0">
                <a:solidFill>
                  <a:schemeClr val="accent2"/>
                </a:solidFill>
              </a:rPr>
              <a:t>Primary key??</a:t>
            </a:r>
          </a:p>
          <a:p>
            <a:r>
              <a:rPr lang="en-IN" sz="1800" dirty="0"/>
              <a:t>Case 1. </a:t>
            </a:r>
          </a:p>
          <a:p>
            <a:r>
              <a:rPr lang="en-IN" sz="1800" dirty="0" err="1"/>
              <a:t>student_id</a:t>
            </a:r>
            <a:r>
              <a:rPr lang="en-IN" sz="1800" dirty="0"/>
              <a:t> + subject </a:t>
            </a:r>
            <a:r>
              <a:rPr lang="en-IN" sz="2000" dirty="0"/>
              <a:t>→ </a:t>
            </a:r>
            <a:r>
              <a:rPr lang="en-IN" sz="1800" dirty="0"/>
              <a:t>professor</a:t>
            </a:r>
          </a:p>
          <a:p>
            <a:r>
              <a:rPr lang="en-IN" sz="1800" dirty="0"/>
              <a:t>                      </a:t>
            </a:r>
            <a:r>
              <a:rPr lang="en-IN" sz="1800" b="1" dirty="0">
                <a:solidFill>
                  <a:schemeClr val="tx2"/>
                </a:solidFill>
              </a:rPr>
              <a:t>or</a:t>
            </a:r>
          </a:p>
          <a:p>
            <a:r>
              <a:rPr lang="en-IN" sz="1800" dirty="0"/>
              <a:t>Case 2. </a:t>
            </a:r>
          </a:p>
          <a:p>
            <a:r>
              <a:rPr lang="en-IN" sz="1800" dirty="0" err="1"/>
              <a:t>student_id</a:t>
            </a:r>
            <a:r>
              <a:rPr lang="en-IN" sz="1800" dirty="0"/>
              <a:t> + professor </a:t>
            </a:r>
            <a:r>
              <a:rPr lang="en-IN" sz="2000" dirty="0"/>
              <a:t>→ </a:t>
            </a:r>
            <a:r>
              <a:rPr lang="en-IN" sz="1800" dirty="0"/>
              <a:t>subject</a:t>
            </a:r>
          </a:p>
        </p:txBody>
      </p:sp>
      <p:sp>
        <p:nvSpPr>
          <p:cNvPr id="10" name="Rectangle 9"/>
          <p:cNvSpPr/>
          <p:nvPr/>
        </p:nvSpPr>
        <p:spPr>
          <a:xfrm>
            <a:off x="4495800" y="3971773"/>
            <a:ext cx="4267200" cy="2308324"/>
          </a:xfrm>
          <a:prstGeom prst="rect">
            <a:avLst/>
          </a:prstGeom>
          <a:ln w="25400">
            <a:solidFill>
              <a:schemeClr val="accent1"/>
            </a:solidFill>
          </a:ln>
        </p:spPr>
        <p:txBody>
          <a:bodyPr wrap="square">
            <a:spAutoFit/>
          </a:bodyPr>
          <a:lstStyle/>
          <a:p>
            <a:r>
              <a:rPr lang="en-IN" sz="1800" dirty="0"/>
              <a:t>Case 1. </a:t>
            </a:r>
          </a:p>
          <a:p>
            <a:r>
              <a:rPr lang="en-IN" sz="1800" dirty="0" err="1"/>
              <a:t>student_id</a:t>
            </a:r>
            <a:r>
              <a:rPr lang="en-IN" sz="1800" dirty="0"/>
              <a:t> + subject → professor</a:t>
            </a:r>
          </a:p>
          <a:p>
            <a:r>
              <a:rPr lang="en-IN" sz="1800" dirty="0">
                <a:solidFill>
                  <a:schemeClr val="tx2"/>
                </a:solidFill>
              </a:rPr>
              <a:t>but, professor → subject</a:t>
            </a:r>
          </a:p>
          <a:p>
            <a:r>
              <a:rPr lang="en-IN" sz="1800" dirty="0"/>
              <a:t>i.e. non-prime identifies prime</a:t>
            </a:r>
          </a:p>
          <a:p>
            <a:r>
              <a:rPr lang="en-IN" sz="1800" dirty="0"/>
              <a:t>                      </a:t>
            </a:r>
            <a:r>
              <a:rPr lang="en-IN" sz="1800" b="1" dirty="0">
                <a:solidFill>
                  <a:schemeClr val="tx2"/>
                </a:solidFill>
              </a:rPr>
              <a:t>or</a:t>
            </a:r>
          </a:p>
          <a:p>
            <a:r>
              <a:rPr lang="en-IN" sz="1800" dirty="0"/>
              <a:t>Case 2. </a:t>
            </a:r>
          </a:p>
          <a:p>
            <a:r>
              <a:rPr lang="en-IN" sz="1800" dirty="0" err="1"/>
              <a:t>student_id</a:t>
            </a:r>
            <a:r>
              <a:rPr lang="en-IN" sz="1800" dirty="0"/>
              <a:t> + professor → subject</a:t>
            </a:r>
          </a:p>
          <a:p>
            <a:r>
              <a:rPr lang="en-IN" sz="1800" dirty="0"/>
              <a:t>(Better option)</a:t>
            </a:r>
          </a:p>
        </p:txBody>
      </p:sp>
    </p:spTree>
    <p:extLst>
      <p:ext uri="{BB962C8B-B14F-4D97-AF65-F5344CB8AC3E}">
        <p14:creationId xmlns:p14="http://schemas.microsoft.com/office/powerpoint/2010/main" val="28738423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
                                            <p:txEl>
                                              <p:pRg st="9" end="9"/>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
                                            <p:txEl>
                                              <p:pRg st="0" end="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0">
                                            <p:txEl>
                                              <p:pRg st="4" end="4"/>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0">
                                            <p:txEl>
                                              <p:pRg st="5" end="5"/>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0">
                                            <p:txEl>
                                              <p:pRg st="6" end="6"/>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21</a:t>
            </a:fld>
            <a:endParaRPr lang="en-US"/>
          </a:p>
        </p:txBody>
      </p:sp>
      <p:sp>
        <p:nvSpPr>
          <p:cNvPr id="5" name="Text Placeholder 2"/>
          <p:cNvSpPr txBox="1">
            <a:spLocks/>
          </p:cNvSpPr>
          <p:nvPr/>
        </p:nvSpPr>
        <p:spPr bwMode="auto">
          <a:xfrm>
            <a:off x="228600" y="536602"/>
            <a:ext cx="8534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US" sz="2800" b="1" dirty="0">
                <a:latin typeface="+mn-lt"/>
              </a:rPr>
              <a:t>BCNF</a:t>
            </a:r>
            <a:endParaRPr lang="en-IN" sz="2800" b="1" dirty="0">
              <a:latin typeface="+mn-lt"/>
            </a:endParaRPr>
          </a:p>
        </p:txBody>
      </p:sp>
      <p:graphicFrame>
        <p:nvGraphicFramePr>
          <p:cNvPr id="6" name="Table 5"/>
          <p:cNvGraphicFramePr>
            <a:graphicFrameLocks noGrp="1"/>
          </p:cNvGraphicFramePr>
          <p:nvPr>
            <p:extLst>
              <p:ext uri="{D42A27DB-BD31-4B8C-83A1-F6EECF244321}">
                <p14:modId xmlns:p14="http://schemas.microsoft.com/office/powerpoint/2010/main" val="448592877"/>
              </p:ext>
            </p:extLst>
          </p:nvPr>
        </p:nvGraphicFramePr>
        <p:xfrm>
          <a:off x="2476500" y="1315378"/>
          <a:ext cx="4038600" cy="2377440"/>
        </p:xfrm>
        <a:graphic>
          <a:graphicData uri="http://schemas.openxmlformats.org/drawingml/2006/table">
            <a:tbl>
              <a:tblPr/>
              <a:tblGrid>
                <a:gridCol w="1453896">
                  <a:extLst>
                    <a:ext uri="{9D8B030D-6E8A-4147-A177-3AD203B41FA5}">
                      <a16:colId xmlns:a16="http://schemas.microsoft.com/office/drawing/2014/main" val="20000"/>
                    </a:ext>
                  </a:extLst>
                </a:gridCol>
                <a:gridCol w="1373124">
                  <a:extLst>
                    <a:ext uri="{9D8B030D-6E8A-4147-A177-3AD203B41FA5}">
                      <a16:colId xmlns:a16="http://schemas.microsoft.com/office/drawing/2014/main" val="20001"/>
                    </a:ext>
                  </a:extLst>
                </a:gridCol>
                <a:gridCol w="1211580">
                  <a:extLst>
                    <a:ext uri="{9D8B030D-6E8A-4147-A177-3AD203B41FA5}">
                      <a16:colId xmlns:a16="http://schemas.microsoft.com/office/drawing/2014/main" val="20002"/>
                    </a:ext>
                  </a:extLst>
                </a:gridCol>
              </a:tblGrid>
              <a:tr h="346934">
                <a:tc>
                  <a:txBody>
                    <a:bodyPr/>
                    <a:lstStyle/>
                    <a:p>
                      <a:pPr algn="ctr" fontAlgn="t"/>
                      <a:r>
                        <a:rPr lang="en-IN" b="1" dirty="0" err="1">
                          <a:solidFill>
                            <a:schemeClr val="tx2"/>
                          </a:solidFill>
                          <a:effectLst/>
                        </a:rPr>
                        <a:t>student_id</a:t>
                      </a:r>
                      <a:endParaRPr lang="en-IN" b="1" dirty="0">
                        <a:solidFill>
                          <a:schemeClr val="tx2"/>
                        </a:solidFill>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c>
                  <a:txBody>
                    <a:bodyPr/>
                    <a:lstStyle/>
                    <a:p>
                      <a:pPr algn="l" fontAlgn="t"/>
                      <a:r>
                        <a:rPr lang="en-IN" b="1" dirty="0">
                          <a:solidFill>
                            <a:schemeClr val="tx2"/>
                          </a:solidFill>
                          <a:effectLst/>
                        </a:rPr>
                        <a:t>subject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c>
                  <a:txBody>
                    <a:bodyPr/>
                    <a:lstStyle/>
                    <a:p>
                      <a:pPr algn="l" fontAlgn="t"/>
                      <a:r>
                        <a:rPr lang="en-IN" b="1" dirty="0">
                          <a:solidFill>
                            <a:schemeClr val="tx2"/>
                          </a:solidFill>
                          <a:effectLst/>
                        </a:rPr>
                        <a:t>professor</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0">
                <a:tc>
                  <a:txBody>
                    <a:bodyPr/>
                    <a:lstStyle/>
                    <a:p>
                      <a:pPr algn="ctr" fontAlgn="t"/>
                      <a:r>
                        <a:rPr lang="en-IN">
                          <a:effectLst/>
                        </a:rPr>
                        <a:t>101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c>
                  <a:txBody>
                    <a:bodyPr/>
                    <a:lstStyle/>
                    <a:p>
                      <a:pPr fontAlgn="t"/>
                      <a:r>
                        <a:rPr lang="en-IN" dirty="0">
                          <a:effectLst/>
                        </a:rPr>
                        <a:t>Java</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c>
                  <a:txBody>
                    <a:bodyPr/>
                    <a:lstStyle/>
                    <a:p>
                      <a:pPr fontAlgn="t"/>
                      <a:r>
                        <a:rPr lang="en-IN">
                          <a:effectLst/>
                        </a:rPr>
                        <a:t>P.Java</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extLst>
                  <a:ext uri="{0D108BD9-81ED-4DB2-BD59-A6C34878D82A}">
                    <a16:rowId xmlns:a16="http://schemas.microsoft.com/office/drawing/2014/main" val="10001"/>
                  </a:ext>
                </a:extLst>
              </a:tr>
              <a:tr h="0">
                <a:tc>
                  <a:txBody>
                    <a:bodyPr/>
                    <a:lstStyle/>
                    <a:p>
                      <a:pPr algn="ctr" fontAlgn="t"/>
                      <a:r>
                        <a:rPr lang="en-IN" dirty="0">
                          <a:effectLst/>
                        </a:rPr>
                        <a:t>101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c>
                  <a:txBody>
                    <a:bodyPr/>
                    <a:lstStyle/>
                    <a:p>
                      <a:pPr fontAlgn="t"/>
                      <a:r>
                        <a:rPr lang="en-IN" dirty="0">
                          <a:effectLst/>
                        </a:rPr>
                        <a:t>C++</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c>
                  <a:txBody>
                    <a:bodyPr/>
                    <a:lstStyle/>
                    <a:p>
                      <a:pPr fontAlgn="t"/>
                      <a:r>
                        <a:rPr lang="en-IN" dirty="0" err="1">
                          <a:effectLst/>
                        </a:rPr>
                        <a:t>P.Cpp</a:t>
                      </a:r>
                      <a:endParaRPr lang="en-IN"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extLst>
                  <a:ext uri="{0D108BD9-81ED-4DB2-BD59-A6C34878D82A}">
                    <a16:rowId xmlns:a16="http://schemas.microsoft.com/office/drawing/2014/main" val="10002"/>
                  </a:ext>
                </a:extLst>
              </a:tr>
              <a:tr h="0">
                <a:tc>
                  <a:txBody>
                    <a:bodyPr/>
                    <a:lstStyle/>
                    <a:p>
                      <a:pPr algn="ctr" fontAlgn="t"/>
                      <a:r>
                        <a:rPr lang="en-IN" dirty="0">
                          <a:effectLst/>
                        </a:rPr>
                        <a:t>102</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c>
                  <a:txBody>
                    <a:bodyPr/>
                    <a:lstStyle/>
                    <a:p>
                      <a:pPr fontAlgn="t"/>
                      <a:r>
                        <a:rPr lang="en-IN" dirty="0">
                          <a:effectLst/>
                        </a:rPr>
                        <a:t>Java</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c>
                  <a:txBody>
                    <a:bodyPr/>
                    <a:lstStyle/>
                    <a:p>
                      <a:pPr fontAlgn="t"/>
                      <a:r>
                        <a:rPr lang="en-IN">
                          <a:effectLst/>
                        </a:rPr>
                        <a:t>P.Java2</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extLst>
                  <a:ext uri="{0D108BD9-81ED-4DB2-BD59-A6C34878D82A}">
                    <a16:rowId xmlns:a16="http://schemas.microsoft.com/office/drawing/2014/main" val="10003"/>
                  </a:ext>
                </a:extLst>
              </a:tr>
              <a:tr h="0">
                <a:tc>
                  <a:txBody>
                    <a:bodyPr/>
                    <a:lstStyle/>
                    <a:p>
                      <a:pPr algn="ctr" fontAlgn="t"/>
                      <a:r>
                        <a:rPr lang="en-IN">
                          <a:effectLst/>
                        </a:rPr>
                        <a:t>103</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c>
                  <a:txBody>
                    <a:bodyPr/>
                    <a:lstStyle/>
                    <a:p>
                      <a:pPr fontAlgn="t"/>
                      <a:r>
                        <a:rPr lang="en-IN">
                          <a:effectLst/>
                        </a:rPr>
                        <a:t>C#</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c>
                  <a:txBody>
                    <a:bodyPr/>
                    <a:lstStyle/>
                    <a:p>
                      <a:pPr fontAlgn="t"/>
                      <a:r>
                        <a:rPr lang="en-IN">
                          <a:effectLst/>
                        </a:rPr>
                        <a:t>P.Chash</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extLst>
                  <a:ext uri="{0D108BD9-81ED-4DB2-BD59-A6C34878D82A}">
                    <a16:rowId xmlns:a16="http://schemas.microsoft.com/office/drawing/2014/main" val="10004"/>
                  </a:ext>
                </a:extLst>
              </a:tr>
              <a:tr h="0">
                <a:tc>
                  <a:txBody>
                    <a:bodyPr/>
                    <a:lstStyle/>
                    <a:p>
                      <a:pPr algn="ctr" fontAlgn="t"/>
                      <a:r>
                        <a:rPr lang="en-IN" dirty="0">
                          <a:effectLst/>
                        </a:rPr>
                        <a:t>104</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c>
                  <a:txBody>
                    <a:bodyPr/>
                    <a:lstStyle/>
                    <a:p>
                      <a:pPr fontAlgn="t"/>
                      <a:r>
                        <a:rPr lang="en-IN" dirty="0">
                          <a:effectLst/>
                        </a:rPr>
                        <a:t>Java</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c>
                  <a:txBody>
                    <a:bodyPr/>
                    <a:lstStyle/>
                    <a:p>
                      <a:pPr fontAlgn="t"/>
                      <a:r>
                        <a:rPr lang="en-IN" dirty="0" err="1">
                          <a:effectLst/>
                        </a:rPr>
                        <a:t>P.Java</a:t>
                      </a:r>
                      <a:endParaRPr lang="en-IN"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extLst>
                  <a:ext uri="{0D108BD9-81ED-4DB2-BD59-A6C34878D82A}">
                    <a16:rowId xmlns:a16="http://schemas.microsoft.com/office/drawing/2014/main" val="10005"/>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656455036"/>
              </p:ext>
            </p:extLst>
          </p:nvPr>
        </p:nvGraphicFramePr>
        <p:xfrm>
          <a:off x="1219200" y="4511809"/>
          <a:ext cx="2514600" cy="2194560"/>
        </p:xfrm>
        <a:graphic>
          <a:graphicData uri="http://schemas.openxmlformats.org/drawingml/2006/table">
            <a:tbl>
              <a:tblPr/>
              <a:tblGrid>
                <a:gridCol w="13716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tblGrid>
              <a:tr h="304800">
                <a:tc>
                  <a:txBody>
                    <a:bodyPr/>
                    <a:lstStyle/>
                    <a:p>
                      <a:pPr algn="ctr" fontAlgn="t"/>
                      <a:r>
                        <a:rPr lang="en-IN" sz="1600" b="1" u="none" dirty="0" err="1">
                          <a:solidFill>
                            <a:schemeClr val="tx2"/>
                          </a:solidFill>
                          <a:effectLst/>
                        </a:rPr>
                        <a:t>student_id</a:t>
                      </a:r>
                      <a:endParaRPr lang="en-IN" sz="1600" b="1" u="none" dirty="0">
                        <a:solidFill>
                          <a:schemeClr val="tx2"/>
                        </a:solidFill>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tx2">
                        <a:lumMod val="40000"/>
                        <a:lumOff val="60000"/>
                      </a:schemeClr>
                    </a:solidFill>
                  </a:tcPr>
                </a:tc>
                <a:tc>
                  <a:txBody>
                    <a:bodyPr/>
                    <a:lstStyle/>
                    <a:p>
                      <a:pPr algn="l" fontAlgn="t"/>
                      <a:r>
                        <a:rPr lang="en-IN" sz="1600" b="1" u="none" dirty="0">
                          <a:solidFill>
                            <a:schemeClr val="tx2"/>
                          </a:solidFill>
                          <a:effectLst/>
                        </a:rPr>
                        <a:t>professor</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0000"/>
                  </a:ext>
                </a:extLst>
              </a:tr>
              <a:tr h="304800">
                <a:tc>
                  <a:txBody>
                    <a:bodyPr/>
                    <a:lstStyle/>
                    <a:p>
                      <a:pPr algn="ctr" fontAlgn="t"/>
                      <a:r>
                        <a:rPr lang="en-IN" sz="1600" dirty="0">
                          <a:effectLst/>
                        </a:rPr>
                        <a:t>101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tx2">
                        <a:lumMod val="40000"/>
                        <a:lumOff val="60000"/>
                      </a:schemeClr>
                    </a:solidFill>
                  </a:tcPr>
                </a:tc>
                <a:tc>
                  <a:txBody>
                    <a:bodyPr/>
                    <a:lstStyle/>
                    <a:p>
                      <a:pPr algn="l" fontAlgn="t"/>
                      <a:r>
                        <a:rPr lang="en-IN" sz="1600" dirty="0">
                          <a:effectLst/>
                        </a:rPr>
                        <a:t>P.Java1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0001"/>
                  </a:ext>
                </a:extLst>
              </a:tr>
              <a:tr h="304800">
                <a:tc>
                  <a:txBody>
                    <a:bodyPr/>
                    <a:lstStyle/>
                    <a:p>
                      <a:pPr algn="ctr" fontAlgn="t"/>
                      <a:r>
                        <a:rPr lang="en-IN" sz="1600" dirty="0">
                          <a:effectLst/>
                        </a:rPr>
                        <a:t>101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tx2">
                        <a:lumMod val="40000"/>
                        <a:lumOff val="60000"/>
                      </a:schemeClr>
                    </a:solidFill>
                  </a:tcPr>
                </a:tc>
                <a:tc>
                  <a:txBody>
                    <a:bodyPr/>
                    <a:lstStyle/>
                    <a:p>
                      <a:pPr algn="l" fontAlgn="t"/>
                      <a:r>
                        <a:rPr lang="en-IN" sz="1600" dirty="0" err="1">
                          <a:effectLst/>
                        </a:rPr>
                        <a:t>P.Cpp</a:t>
                      </a:r>
                      <a:endParaRPr lang="en-IN" sz="1600"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0002"/>
                  </a:ext>
                </a:extLst>
              </a:tr>
              <a:tr h="304800">
                <a:tc>
                  <a:txBody>
                    <a:bodyPr/>
                    <a:lstStyle/>
                    <a:p>
                      <a:pPr algn="ctr" fontAlgn="t"/>
                      <a:r>
                        <a:rPr lang="en-IN" sz="1600" dirty="0">
                          <a:effectLst/>
                        </a:rPr>
                        <a:t>102</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tx2">
                        <a:lumMod val="40000"/>
                        <a:lumOff val="60000"/>
                      </a:schemeClr>
                    </a:solidFill>
                  </a:tcPr>
                </a:tc>
                <a:tc>
                  <a:txBody>
                    <a:bodyPr/>
                    <a:lstStyle/>
                    <a:p>
                      <a:pPr algn="l" fontAlgn="t"/>
                      <a:r>
                        <a:rPr lang="en-IN" sz="1600" dirty="0">
                          <a:effectLst/>
                        </a:rPr>
                        <a:t>P.Java2</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0003"/>
                  </a:ext>
                </a:extLst>
              </a:tr>
              <a:tr h="304800">
                <a:tc>
                  <a:txBody>
                    <a:bodyPr/>
                    <a:lstStyle/>
                    <a:p>
                      <a:pPr algn="ctr" fontAlgn="t"/>
                      <a:r>
                        <a:rPr lang="en-IN" sz="1600" dirty="0">
                          <a:effectLst/>
                        </a:rPr>
                        <a:t>103</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tx2">
                        <a:lumMod val="40000"/>
                        <a:lumOff val="60000"/>
                      </a:schemeClr>
                    </a:solidFill>
                  </a:tcPr>
                </a:tc>
                <a:tc>
                  <a:txBody>
                    <a:bodyPr/>
                    <a:lstStyle/>
                    <a:p>
                      <a:pPr algn="l" fontAlgn="t"/>
                      <a:r>
                        <a:rPr lang="en-IN" sz="1600" dirty="0" err="1">
                          <a:effectLst/>
                        </a:rPr>
                        <a:t>P.Chash</a:t>
                      </a:r>
                      <a:endParaRPr lang="en-IN" sz="1600"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0004"/>
                  </a:ext>
                </a:extLst>
              </a:tr>
              <a:tr h="304800">
                <a:tc>
                  <a:txBody>
                    <a:bodyPr/>
                    <a:lstStyle/>
                    <a:p>
                      <a:pPr algn="ctr" fontAlgn="t"/>
                      <a:r>
                        <a:rPr lang="en-IN" sz="1600" dirty="0">
                          <a:effectLst/>
                        </a:rPr>
                        <a:t>104</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tx2">
                        <a:lumMod val="40000"/>
                        <a:lumOff val="60000"/>
                      </a:schemeClr>
                    </a:solidFill>
                  </a:tcPr>
                </a:tc>
                <a:tc>
                  <a:txBody>
                    <a:bodyPr/>
                    <a:lstStyle/>
                    <a:p>
                      <a:pPr algn="l" fontAlgn="t"/>
                      <a:r>
                        <a:rPr lang="en-IN" sz="1600" dirty="0">
                          <a:effectLst/>
                        </a:rPr>
                        <a:t>P. Java1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0005"/>
                  </a:ext>
                </a:extLst>
              </a:tr>
            </a:tbl>
          </a:graphicData>
        </a:graphic>
      </p:graphicFrame>
      <p:cxnSp>
        <p:nvCxnSpPr>
          <p:cNvPr id="11" name="Straight Arrow Connector 10"/>
          <p:cNvCxnSpPr>
            <a:endCxn id="2" idx="0"/>
          </p:cNvCxnSpPr>
          <p:nvPr/>
        </p:nvCxnSpPr>
        <p:spPr>
          <a:xfrm flipH="1">
            <a:off x="2476500" y="3657600"/>
            <a:ext cx="1991766" cy="854209"/>
          </a:xfrm>
          <a:prstGeom prst="straightConnector1">
            <a:avLst/>
          </a:prstGeom>
          <a:ln w="38100">
            <a:solidFill>
              <a:srgbClr val="0033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468266" y="3657600"/>
            <a:ext cx="2313534" cy="854209"/>
          </a:xfrm>
          <a:prstGeom prst="straightConnector1">
            <a:avLst/>
          </a:prstGeom>
          <a:ln w="38100">
            <a:solidFill>
              <a:srgbClr val="0033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3" name="Table 12"/>
          <p:cNvGraphicFramePr>
            <a:graphicFrameLocks noGrp="1"/>
          </p:cNvGraphicFramePr>
          <p:nvPr>
            <p:extLst>
              <p:ext uri="{D42A27DB-BD31-4B8C-83A1-F6EECF244321}">
                <p14:modId xmlns:p14="http://schemas.microsoft.com/office/powerpoint/2010/main" val="3059538595"/>
              </p:ext>
            </p:extLst>
          </p:nvPr>
        </p:nvGraphicFramePr>
        <p:xfrm>
          <a:off x="5486400" y="4528458"/>
          <a:ext cx="2286000" cy="1828800"/>
        </p:xfrm>
        <a:graphic>
          <a:graphicData uri="http://schemas.openxmlformats.org/drawingml/2006/table">
            <a:tbl>
              <a:tblPr/>
              <a:tblGrid>
                <a:gridCol w="1246909">
                  <a:extLst>
                    <a:ext uri="{9D8B030D-6E8A-4147-A177-3AD203B41FA5}">
                      <a16:colId xmlns:a16="http://schemas.microsoft.com/office/drawing/2014/main" val="20000"/>
                    </a:ext>
                  </a:extLst>
                </a:gridCol>
                <a:gridCol w="1039091">
                  <a:extLst>
                    <a:ext uri="{9D8B030D-6E8A-4147-A177-3AD203B41FA5}">
                      <a16:colId xmlns:a16="http://schemas.microsoft.com/office/drawing/2014/main" val="20001"/>
                    </a:ext>
                  </a:extLst>
                </a:gridCol>
              </a:tblGrid>
              <a:tr h="304800">
                <a:tc>
                  <a:txBody>
                    <a:bodyPr/>
                    <a:lstStyle/>
                    <a:p>
                      <a:pPr algn="l" fontAlgn="t"/>
                      <a:r>
                        <a:rPr lang="en-IN" sz="1600" b="1" u="none" dirty="0">
                          <a:solidFill>
                            <a:schemeClr val="tx2"/>
                          </a:solidFill>
                          <a:effectLst/>
                        </a:rPr>
                        <a:t>professor</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accent3">
                        <a:lumMod val="40000"/>
                        <a:lumOff val="60000"/>
                      </a:schemeClr>
                    </a:solidFill>
                  </a:tcPr>
                </a:tc>
                <a:tc>
                  <a:txBody>
                    <a:bodyPr/>
                    <a:lstStyle/>
                    <a:p>
                      <a:pPr algn="l" fontAlgn="t"/>
                      <a:r>
                        <a:rPr lang="en-IN" sz="1600" b="1" u="none" dirty="0">
                          <a:solidFill>
                            <a:schemeClr val="tx2"/>
                          </a:solidFill>
                          <a:effectLst/>
                        </a:rPr>
                        <a:t>subject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0"/>
                  </a:ext>
                </a:extLst>
              </a:tr>
              <a:tr h="304800">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IN" sz="1600" dirty="0">
                          <a:effectLst/>
                        </a:rPr>
                        <a:t>P.Java1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accent3">
                        <a:lumMod val="40000"/>
                        <a:lumOff val="60000"/>
                      </a:schemeClr>
                    </a:solidFill>
                  </a:tcPr>
                </a:tc>
                <a:tc>
                  <a:txBody>
                    <a:bodyPr/>
                    <a:lstStyle/>
                    <a:p>
                      <a:pPr algn="l" fontAlgn="t"/>
                      <a:r>
                        <a:rPr lang="en-IN" sz="1600" dirty="0">
                          <a:effectLst/>
                        </a:rPr>
                        <a:t>Java</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1"/>
                  </a:ext>
                </a:extLst>
              </a:tr>
              <a:tr h="304800">
                <a:tc>
                  <a:txBody>
                    <a:bodyPr/>
                    <a:lstStyle/>
                    <a:p>
                      <a:pPr algn="l" fontAlgn="t"/>
                      <a:r>
                        <a:rPr lang="en-IN" sz="1600" dirty="0" err="1">
                          <a:effectLst/>
                        </a:rPr>
                        <a:t>P.Cpp</a:t>
                      </a:r>
                      <a:endParaRPr lang="en-IN" sz="1600"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accent3">
                        <a:lumMod val="40000"/>
                        <a:lumOff val="60000"/>
                      </a:schemeClr>
                    </a:solidFill>
                  </a:tcPr>
                </a:tc>
                <a:tc>
                  <a:txBody>
                    <a:bodyPr/>
                    <a:lstStyle/>
                    <a:p>
                      <a:pPr algn="l" fontAlgn="t"/>
                      <a:r>
                        <a:rPr lang="en-IN" sz="1600" dirty="0">
                          <a:effectLst/>
                        </a:rPr>
                        <a:t>C++</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2"/>
                  </a:ext>
                </a:extLst>
              </a:tr>
              <a:tr h="304800">
                <a:tc>
                  <a:txBody>
                    <a:bodyPr/>
                    <a:lstStyle/>
                    <a:p>
                      <a:pPr algn="l" fontAlgn="t"/>
                      <a:r>
                        <a:rPr lang="en-IN" sz="1600" dirty="0">
                          <a:effectLst/>
                        </a:rPr>
                        <a:t>P.Java2</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accent3">
                        <a:lumMod val="40000"/>
                        <a:lumOff val="60000"/>
                      </a:schemeClr>
                    </a:solidFill>
                  </a:tcPr>
                </a:tc>
                <a:tc>
                  <a:txBody>
                    <a:bodyPr/>
                    <a:lstStyle/>
                    <a:p>
                      <a:pPr algn="l" fontAlgn="t"/>
                      <a:r>
                        <a:rPr lang="en-IN" sz="1600" dirty="0">
                          <a:effectLst/>
                        </a:rPr>
                        <a:t>Java</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3"/>
                  </a:ext>
                </a:extLst>
              </a:tr>
              <a:tr h="304800">
                <a:tc>
                  <a:txBody>
                    <a:bodyPr/>
                    <a:lstStyle/>
                    <a:p>
                      <a:pPr algn="l" fontAlgn="t"/>
                      <a:r>
                        <a:rPr lang="en-IN" sz="1600" dirty="0" err="1">
                          <a:effectLst/>
                        </a:rPr>
                        <a:t>P.Chash</a:t>
                      </a:r>
                      <a:endParaRPr lang="en-IN" sz="1600"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accent3">
                        <a:lumMod val="40000"/>
                        <a:lumOff val="60000"/>
                      </a:schemeClr>
                    </a:solidFill>
                  </a:tcPr>
                </a:tc>
                <a:tc>
                  <a:txBody>
                    <a:bodyPr/>
                    <a:lstStyle/>
                    <a:p>
                      <a:pPr algn="l" fontAlgn="t"/>
                      <a:r>
                        <a:rPr lang="en-IN" sz="1600" dirty="0">
                          <a:effectLst/>
                        </a:rPr>
                        <a:t>C#</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4"/>
                  </a:ext>
                </a:extLst>
              </a:tr>
            </a:tbl>
          </a:graphicData>
        </a:graphic>
      </p:graphicFrame>
      <p:cxnSp>
        <p:nvCxnSpPr>
          <p:cNvPr id="9" name="Straight Connector 8"/>
          <p:cNvCxnSpPr/>
          <p:nvPr/>
        </p:nvCxnSpPr>
        <p:spPr>
          <a:xfrm flipV="1">
            <a:off x="5562600" y="4800600"/>
            <a:ext cx="990600" cy="448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371600" y="4800600"/>
            <a:ext cx="22098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89694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22</a:t>
            </a:fld>
            <a:endParaRPr lang="en-US"/>
          </a:p>
        </p:txBody>
      </p:sp>
      <p:sp>
        <p:nvSpPr>
          <p:cNvPr id="3" name="Text Placeholder 2"/>
          <p:cNvSpPr txBox="1">
            <a:spLocks/>
          </p:cNvSpPr>
          <p:nvPr/>
        </p:nvSpPr>
        <p:spPr bwMode="auto">
          <a:xfrm>
            <a:off x="228600" y="536602"/>
            <a:ext cx="8534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US" sz="2800" b="1" dirty="0">
                <a:latin typeface="+mn-lt"/>
              </a:rPr>
              <a:t>the </a:t>
            </a:r>
            <a:r>
              <a:rPr lang="en-US" sz="2800" b="1" dirty="0" err="1">
                <a:latin typeface="+mn-lt"/>
              </a:rPr>
              <a:t>boyce</a:t>
            </a:r>
            <a:r>
              <a:rPr lang="en-US" sz="2800" b="1" dirty="0">
                <a:latin typeface="+mn-lt"/>
              </a:rPr>
              <a:t> </a:t>
            </a:r>
            <a:r>
              <a:rPr lang="en-US" sz="2800" b="1" dirty="0" err="1">
                <a:latin typeface="+mn-lt"/>
              </a:rPr>
              <a:t>codd</a:t>
            </a:r>
            <a:r>
              <a:rPr lang="en-US" sz="2800" b="1" dirty="0">
                <a:latin typeface="+mn-lt"/>
              </a:rPr>
              <a:t> normal form (BCNF)</a:t>
            </a:r>
            <a:endParaRPr lang="en-IN" sz="2800" b="1" dirty="0">
              <a:latin typeface="+mn-lt"/>
            </a:endParaRPr>
          </a:p>
        </p:txBody>
      </p:sp>
      <p:sp>
        <p:nvSpPr>
          <p:cNvPr id="6" name="Rectangle 5"/>
          <p:cNvSpPr/>
          <p:nvPr/>
        </p:nvSpPr>
        <p:spPr>
          <a:xfrm>
            <a:off x="309923" y="1524000"/>
            <a:ext cx="8229600" cy="4524315"/>
          </a:xfrm>
          <a:prstGeom prst="rect">
            <a:avLst/>
          </a:prstGeom>
          <a:ln w="25400">
            <a:solidFill>
              <a:schemeClr val="tx1"/>
            </a:solidFill>
          </a:ln>
        </p:spPr>
        <p:txBody>
          <a:bodyPr wrap="square">
            <a:spAutoFit/>
          </a:bodyPr>
          <a:lstStyle/>
          <a:p>
            <a:r>
              <a:rPr lang="en-IN" sz="1800" dirty="0"/>
              <a:t>Consider a relation R(A,B,C,D) with FDs</a:t>
            </a:r>
          </a:p>
          <a:p>
            <a:r>
              <a:rPr lang="en-IN" sz="1800" dirty="0"/>
              <a:t>A→BCD	(1)</a:t>
            </a:r>
          </a:p>
          <a:p>
            <a:r>
              <a:rPr lang="en-IN" sz="1800" dirty="0"/>
              <a:t>BC→AD	(2)</a:t>
            </a:r>
          </a:p>
          <a:p>
            <a:r>
              <a:rPr lang="en-IN" sz="1800" dirty="0"/>
              <a:t>D→B	(3)</a:t>
            </a:r>
          </a:p>
          <a:p>
            <a:r>
              <a:rPr lang="en-IN" sz="1800" b="1" dirty="0"/>
              <a:t>Find the key(s) and normal form.</a:t>
            </a:r>
          </a:p>
          <a:p>
            <a:r>
              <a:rPr lang="en-IN" sz="1800" dirty="0"/>
              <a:t>A→A 		(4) </a:t>
            </a:r>
            <a:r>
              <a:rPr lang="en-IN" sz="1800" dirty="0">
                <a:solidFill>
                  <a:schemeClr val="tx2">
                    <a:lumMod val="75000"/>
                  </a:schemeClr>
                </a:solidFill>
              </a:rPr>
              <a:t>reflexivity</a:t>
            </a:r>
          </a:p>
          <a:p>
            <a:r>
              <a:rPr lang="en-IN" sz="1800" dirty="0"/>
              <a:t>A→ABCD	 </a:t>
            </a:r>
            <a:r>
              <a:rPr lang="en-IN" sz="1800" dirty="0">
                <a:solidFill>
                  <a:schemeClr val="tx2">
                    <a:lumMod val="75000"/>
                  </a:schemeClr>
                </a:solidFill>
              </a:rPr>
              <a:t>from (1), (4), union, </a:t>
            </a:r>
            <a:r>
              <a:rPr lang="en-IN" sz="1800" b="1" dirty="0">
                <a:solidFill>
                  <a:srgbClr val="00B050"/>
                </a:solidFill>
              </a:rPr>
              <a:t>A is the key </a:t>
            </a:r>
          </a:p>
          <a:p>
            <a:r>
              <a:rPr lang="en-IN" sz="1800" dirty="0"/>
              <a:t>BC→ABCD 	</a:t>
            </a:r>
            <a:r>
              <a:rPr lang="en-IN" sz="1800" dirty="0">
                <a:solidFill>
                  <a:schemeClr val="tx2">
                    <a:lumMod val="75000"/>
                  </a:schemeClr>
                </a:solidFill>
              </a:rPr>
              <a:t>(2), reflexivity, union, </a:t>
            </a:r>
            <a:r>
              <a:rPr lang="en-IN" sz="1800" b="1" dirty="0">
                <a:solidFill>
                  <a:srgbClr val="00B050"/>
                </a:solidFill>
              </a:rPr>
              <a:t>BC is key</a:t>
            </a:r>
          </a:p>
          <a:p>
            <a:r>
              <a:rPr lang="en-IN" sz="1800" dirty="0"/>
              <a:t>R(</a:t>
            </a:r>
            <a:r>
              <a:rPr lang="en-IN" sz="1800" u="sng" dirty="0">
                <a:solidFill>
                  <a:srgbClr val="C00000"/>
                </a:solidFill>
              </a:rPr>
              <a:t>A</a:t>
            </a:r>
            <a:r>
              <a:rPr lang="en-IN" sz="1800" dirty="0">
                <a:solidFill>
                  <a:srgbClr val="C00000"/>
                </a:solidFill>
              </a:rPr>
              <a:t> </a:t>
            </a:r>
            <a:r>
              <a:rPr lang="en-IN" sz="1800" u="sng" dirty="0">
                <a:solidFill>
                  <a:srgbClr val="00B050"/>
                </a:solidFill>
              </a:rPr>
              <a:t>BC</a:t>
            </a:r>
            <a:r>
              <a:rPr lang="en-IN" sz="1800" dirty="0">
                <a:solidFill>
                  <a:srgbClr val="00B050"/>
                </a:solidFill>
              </a:rPr>
              <a:t> </a:t>
            </a:r>
            <a:r>
              <a:rPr lang="en-IN" sz="1800" dirty="0"/>
              <a:t>D)</a:t>
            </a:r>
          </a:p>
          <a:p>
            <a:endParaRPr lang="en-IN" sz="1800" dirty="0"/>
          </a:p>
          <a:p>
            <a:pPr marL="285750" indent="-285750">
              <a:buFont typeface="Wingdings" pitchFamily="2" charset="2"/>
              <a:buChar char="Ø"/>
            </a:pPr>
            <a:r>
              <a:rPr lang="en-IN" sz="1800" dirty="0"/>
              <a:t>Only one non-prime attribute, no transitivity, so it is in 3NF.</a:t>
            </a:r>
          </a:p>
          <a:p>
            <a:pPr marL="285750" indent="-285750">
              <a:buFont typeface="Wingdings" pitchFamily="2" charset="2"/>
              <a:buChar char="Ø"/>
            </a:pPr>
            <a:r>
              <a:rPr lang="en-IN" sz="1800" dirty="0"/>
              <a:t>But from (3), D→B, non-prime attribute identifies prime attribute. So relation is not in BCNF.</a:t>
            </a:r>
          </a:p>
          <a:p>
            <a:pPr marL="285750" indent="-285750">
              <a:buFont typeface="Wingdings" pitchFamily="2" charset="2"/>
              <a:buChar char="Ø"/>
            </a:pPr>
            <a:r>
              <a:rPr lang="en-IN" sz="1800" dirty="0"/>
              <a:t>So split the table,</a:t>
            </a:r>
          </a:p>
          <a:p>
            <a:pPr marL="800100" lvl="1" indent="-342900">
              <a:buFont typeface="+mj-lt"/>
              <a:buAutoNum type="arabicPeriod"/>
            </a:pPr>
            <a:r>
              <a:rPr lang="en-IN" sz="1800" dirty="0"/>
              <a:t>R1 (</a:t>
            </a:r>
            <a:r>
              <a:rPr lang="en-IN" sz="1800" u="sng" dirty="0"/>
              <a:t>A</a:t>
            </a:r>
            <a:r>
              <a:rPr lang="en-IN" sz="1800" dirty="0"/>
              <a:t>, D, C)</a:t>
            </a:r>
          </a:p>
          <a:p>
            <a:pPr marL="800100" lvl="1" indent="-342900">
              <a:buFont typeface="+mj-lt"/>
              <a:buAutoNum type="arabicPeriod"/>
            </a:pPr>
            <a:r>
              <a:rPr lang="en-IN" sz="1800" dirty="0"/>
              <a:t>R2 (</a:t>
            </a:r>
            <a:r>
              <a:rPr lang="en-IN" sz="1800" u="sng" dirty="0"/>
              <a:t>D</a:t>
            </a:r>
            <a:r>
              <a:rPr lang="en-IN" sz="1800" dirty="0"/>
              <a:t>, B)</a:t>
            </a:r>
          </a:p>
        </p:txBody>
      </p:sp>
    </p:spTree>
    <p:extLst>
      <p:ext uri="{BB962C8B-B14F-4D97-AF65-F5344CB8AC3E}">
        <p14:creationId xmlns:p14="http://schemas.microsoft.com/office/powerpoint/2010/main" val="219140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23</a:t>
            </a:fld>
            <a:endParaRPr lang="en-US"/>
          </a:p>
        </p:txBody>
      </p:sp>
      <p:sp>
        <p:nvSpPr>
          <p:cNvPr id="3" name="Text Placeholder 2"/>
          <p:cNvSpPr txBox="1">
            <a:spLocks/>
          </p:cNvSpPr>
          <p:nvPr/>
        </p:nvSpPr>
        <p:spPr bwMode="auto">
          <a:xfrm>
            <a:off x="304800" y="533400"/>
            <a:ext cx="7696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US" sz="2800" b="1" dirty="0">
                <a:latin typeface="+mn-lt"/>
              </a:rPr>
              <a:t>the 4</a:t>
            </a:r>
            <a:r>
              <a:rPr lang="en-US" sz="2800" b="1" cap="none" baseline="30000" dirty="0">
                <a:latin typeface="+mn-lt"/>
              </a:rPr>
              <a:t>th</a:t>
            </a:r>
            <a:r>
              <a:rPr lang="en-US" sz="2800" b="1" cap="none" dirty="0">
                <a:latin typeface="+mn-lt"/>
              </a:rPr>
              <a:t> </a:t>
            </a:r>
            <a:r>
              <a:rPr lang="en-US" sz="2800" b="1" dirty="0">
                <a:latin typeface="+mn-lt"/>
              </a:rPr>
              <a:t>normal form</a:t>
            </a:r>
            <a:endParaRPr lang="en-IN" sz="2800" b="1" dirty="0">
              <a:latin typeface="+mn-lt"/>
            </a:endParaRPr>
          </a:p>
        </p:txBody>
      </p:sp>
      <p:sp>
        <p:nvSpPr>
          <p:cNvPr id="2" name="Rectangle 1"/>
          <p:cNvSpPr/>
          <p:nvPr/>
        </p:nvSpPr>
        <p:spPr>
          <a:xfrm>
            <a:off x="381000" y="1554658"/>
            <a:ext cx="3276600" cy="4708981"/>
          </a:xfrm>
          <a:prstGeom prst="rect">
            <a:avLst/>
          </a:prstGeom>
        </p:spPr>
        <p:txBody>
          <a:bodyPr wrap="square">
            <a:spAutoFit/>
          </a:bodyPr>
          <a:lstStyle/>
          <a:p>
            <a:pPr marL="342900" indent="-342900" eaLnBrk="1" hangingPunct="1">
              <a:buFont typeface="Wingdings" pitchFamily="2" charset="2"/>
              <a:buChar char="Ø"/>
            </a:pPr>
            <a:r>
              <a:rPr lang="en-US" sz="2000" dirty="0"/>
              <a:t>Any relation is in Fourth Normal Form if it is BCNF </a:t>
            </a:r>
            <a:r>
              <a:rPr lang="en-US" sz="2000" i="1" dirty="0"/>
              <a:t>and</a:t>
            </a:r>
            <a:r>
              <a:rPr lang="en-US" sz="2000" dirty="0"/>
              <a:t> any multivalued dependencies are trivial</a:t>
            </a:r>
          </a:p>
          <a:p>
            <a:pPr marL="342900" indent="-342900" eaLnBrk="1" hangingPunct="1">
              <a:buFont typeface="Wingdings" pitchFamily="2" charset="2"/>
              <a:buChar char="Ø"/>
            </a:pPr>
            <a:r>
              <a:rPr lang="en-US" sz="2000" dirty="0"/>
              <a:t>Eliminate non-trivial multivalued dependencies by projecting into simpler tables</a:t>
            </a:r>
          </a:p>
          <a:p>
            <a:pPr marL="342900" indent="-342900" eaLnBrk="1" hangingPunct="1">
              <a:buFont typeface="Wingdings" pitchFamily="2" charset="2"/>
              <a:buChar char="Ø"/>
            </a:pPr>
            <a:r>
              <a:rPr lang="en-US" sz="2000" dirty="0"/>
              <a:t>e.g. one employee can work on many projects and one employee can have zero or more dependents</a:t>
            </a:r>
          </a:p>
        </p:txBody>
      </p:sp>
      <p:graphicFrame>
        <p:nvGraphicFramePr>
          <p:cNvPr id="5" name="Table 4"/>
          <p:cNvGraphicFramePr>
            <a:graphicFrameLocks noGrp="1"/>
          </p:cNvGraphicFramePr>
          <p:nvPr>
            <p:extLst>
              <p:ext uri="{D42A27DB-BD31-4B8C-83A1-F6EECF244321}">
                <p14:modId xmlns:p14="http://schemas.microsoft.com/office/powerpoint/2010/main" val="2335168617"/>
              </p:ext>
            </p:extLst>
          </p:nvPr>
        </p:nvGraphicFramePr>
        <p:xfrm>
          <a:off x="4267200" y="1315251"/>
          <a:ext cx="4495800" cy="1981200"/>
        </p:xfrm>
        <a:graphic>
          <a:graphicData uri="http://schemas.openxmlformats.org/drawingml/2006/table">
            <a:tbl>
              <a:tblPr/>
              <a:tblGrid>
                <a:gridCol w="1618488">
                  <a:extLst>
                    <a:ext uri="{9D8B030D-6E8A-4147-A177-3AD203B41FA5}">
                      <a16:colId xmlns:a16="http://schemas.microsoft.com/office/drawing/2014/main" val="20000"/>
                    </a:ext>
                  </a:extLst>
                </a:gridCol>
                <a:gridCol w="1528572">
                  <a:extLst>
                    <a:ext uri="{9D8B030D-6E8A-4147-A177-3AD203B41FA5}">
                      <a16:colId xmlns:a16="http://schemas.microsoft.com/office/drawing/2014/main" val="20001"/>
                    </a:ext>
                  </a:extLst>
                </a:gridCol>
                <a:gridCol w="1348740">
                  <a:extLst>
                    <a:ext uri="{9D8B030D-6E8A-4147-A177-3AD203B41FA5}">
                      <a16:colId xmlns:a16="http://schemas.microsoft.com/office/drawing/2014/main" val="20002"/>
                    </a:ext>
                  </a:extLst>
                </a:gridCol>
              </a:tblGrid>
              <a:tr h="361149">
                <a:tc>
                  <a:txBody>
                    <a:bodyPr/>
                    <a:lstStyle/>
                    <a:p>
                      <a:pPr algn="ctr" fontAlgn="t"/>
                      <a:r>
                        <a:rPr lang="en-IN" b="1" u="none" dirty="0" err="1">
                          <a:solidFill>
                            <a:schemeClr val="tx2"/>
                          </a:solidFill>
                          <a:effectLst/>
                        </a:rPr>
                        <a:t>Empno</a:t>
                      </a:r>
                      <a:endParaRPr lang="en-IN" b="1" u="none" dirty="0">
                        <a:solidFill>
                          <a:schemeClr val="tx2"/>
                        </a:solidFill>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c>
                  <a:txBody>
                    <a:bodyPr/>
                    <a:lstStyle/>
                    <a:p>
                      <a:pPr algn="l" fontAlgn="t"/>
                      <a:r>
                        <a:rPr lang="en-IN" b="1" u="none" dirty="0" err="1">
                          <a:solidFill>
                            <a:schemeClr val="tx2"/>
                          </a:solidFill>
                          <a:effectLst/>
                        </a:rPr>
                        <a:t>Projno</a:t>
                      </a:r>
                      <a:endParaRPr lang="en-IN" b="1" u="none" dirty="0">
                        <a:solidFill>
                          <a:schemeClr val="tx2"/>
                        </a:solidFill>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c>
                  <a:txBody>
                    <a:bodyPr/>
                    <a:lstStyle/>
                    <a:p>
                      <a:pPr algn="l" fontAlgn="t"/>
                      <a:r>
                        <a:rPr lang="en-IN" b="1" u="none" dirty="0">
                          <a:solidFill>
                            <a:schemeClr val="tx2"/>
                          </a:solidFill>
                          <a:effectLst/>
                        </a:rPr>
                        <a:t>dependent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380391">
                <a:tc>
                  <a:txBody>
                    <a:bodyPr/>
                    <a:lstStyle/>
                    <a:p>
                      <a:pPr algn="ctr" fontAlgn="t"/>
                      <a:r>
                        <a:rPr lang="en-IN">
                          <a:effectLst/>
                        </a:rPr>
                        <a:t>101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c>
                  <a:txBody>
                    <a:bodyPr/>
                    <a:lstStyle/>
                    <a:p>
                      <a:pPr fontAlgn="t"/>
                      <a:r>
                        <a:rPr lang="en-IN" dirty="0">
                          <a:effectLst/>
                        </a:rPr>
                        <a:t>P1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c>
                  <a:txBody>
                    <a:bodyPr/>
                    <a:lstStyle/>
                    <a:p>
                      <a:pPr fontAlgn="t"/>
                      <a:r>
                        <a:rPr lang="en-IN" dirty="0">
                          <a:effectLst/>
                        </a:rPr>
                        <a:t>D1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extLst>
                  <a:ext uri="{0D108BD9-81ED-4DB2-BD59-A6C34878D82A}">
                    <a16:rowId xmlns:a16="http://schemas.microsoft.com/office/drawing/2014/main" val="10001"/>
                  </a:ext>
                </a:extLst>
              </a:tr>
              <a:tr h="380391">
                <a:tc>
                  <a:txBody>
                    <a:bodyPr/>
                    <a:lstStyle/>
                    <a:p>
                      <a:pPr algn="ctr" fontAlgn="t"/>
                      <a:r>
                        <a:rPr lang="en-IN" dirty="0">
                          <a:effectLst/>
                        </a:rPr>
                        <a:t>101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c>
                  <a:txBody>
                    <a:bodyPr/>
                    <a:lstStyle/>
                    <a:p>
                      <a:pPr fontAlgn="t"/>
                      <a:r>
                        <a:rPr lang="en-IN" dirty="0">
                          <a:effectLst/>
                        </a:rPr>
                        <a:t>P2</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c>
                  <a:txBody>
                    <a:bodyPr/>
                    <a:lstStyle/>
                    <a:p>
                      <a:pPr fontAlgn="t"/>
                      <a:r>
                        <a:rPr lang="en-IN" dirty="0">
                          <a:effectLst/>
                        </a:rPr>
                        <a:t>D2</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extLst>
                  <a:ext uri="{0D108BD9-81ED-4DB2-BD59-A6C34878D82A}">
                    <a16:rowId xmlns:a16="http://schemas.microsoft.com/office/drawing/2014/main" val="10002"/>
                  </a:ext>
                </a:extLst>
              </a:tr>
              <a:tr h="380391">
                <a:tc>
                  <a:txBody>
                    <a:bodyPr/>
                    <a:lstStyle/>
                    <a:p>
                      <a:pPr algn="ctr" fontAlgn="t"/>
                      <a:r>
                        <a:rPr lang="en-IN" dirty="0">
                          <a:effectLst/>
                        </a:rPr>
                        <a:t>101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c>
                  <a:txBody>
                    <a:bodyPr/>
                    <a:lstStyle/>
                    <a:p>
                      <a:pPr fontAlgn="t"/>
                      <a:r>
                        <a:rPr lang="en-IN" dirty="0">
                          <a:effectLst/>
                        </a:rPr>
                        <a:t>P1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c>
                  <a:txBody>
                    <a:bodyPr/>
                    <a:lstStyle/>
                    <a:p>
                      <a:pPr fontAlgn="t"/>
                      <a:r>
                        <a:rPr lang="en-IN" dirty="0">
                          <a:effectLst/>
                        </a:rPr>
                        <a:t>D3</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extLst>
                  <a:ext uri="{0D108BD9-81ED-4DB2-BD59-A6C34878D82A}">
                    <a16:rowId xmlns:a16="http://schemas.microsoft.com/office/drawing/2014/main" val="10003"/>
                  </a:ext>
                </a:extLst>
              </a:tr>
              <a:tr h="376389">
                <a:tc>
                  <a:txBody>
                    <a:bodyPr/>
                    <a:lstStyle/>
                    <a:p>
                      <a:pPr algn="ctr" fontAlgn="t"/>
                      <a:r>
                        <a:rPr lang="en-IN" dirty="0">
                          <a:effectLst/>
                        </a:rPr>
                        <a:t>102</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c>
                  <a:txBody>
                    <a:bodyPr/>
                    <a:lstStyle/>
                    <a:p>
                      <a:pPr fontAlgn="t"/>
                      <a:r>
                        <a:rPr lang="en-IN" dirty="0">
                          <a:effectLst/>
                        </a:rPr>
                        <a:t>P5</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c>
                  <a:txBody>
                    <a:bodyPr/>
                    <a:lstStyle/>
                    <a:p>
                      <a:pPr fontAlgn="t"/>
                      <a:r>
                        <a:rPr lang="en-IN" dirty="0" err="1">
                          <a:effectLst/>
                        </a:rPr>
                        <a:t>Dnull</a:t>
                      </a:r>
                      <a:endParaRPr lang="en-IN"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871276396"/>
              </p:ext>
            </p:extLst>
          </p:nvPr>
        </p:nvGraphicFramePr>
        <p:xfrm>
          <a:off x="3886200" y="4495800"/>
          <a:ext cx="2258466" cy="1828800"/>
        </p:xfrm>
        <a:graphic>
          <a:graphicData uri="http://schemas.openxmlformats.org/drawingml/2006/table">
            <a:tbl>
              <a:tblPr/>
              <a:tblGrid>
                <a:gridCol w="1231891">
                  <a:extLst>
                    <a:ext uri="{9D8B030D-6E8A-4147-A177-3AD203B41FA5}">
                      <a16:colId xmlns:a16="http://schemas.microsoft.com/office/drawing/2014/main" val="20000"/>
                    </a:ext>
                  </a:extLst>
                </a:gridCol>
                <a:gridCol w="1026575">
                  <a:extLst>
                    <a:ext uri="{9D8B030D-6E8A-4147-A177-3AD203B41FA5}">
                      <a16:colId xmlns:a16="http://schemas.microsoft.com/office/drawing/2014/main" val="20001"/>
                    </a:ext>
                  </a:extLst>
                </a:gridCol>
              </a:tblGrid>
              <a:tr h="276732">
                <a:tc>
                  <a:txBody>
                    <a:bodyPr/>
                    <a:lstStyle/>
                    <a:p>
                      <a:pPr algn="ctr" fontAlgn="t"/>
                      <a:r>
                        <a:rPr lang="en-IN" sz="1600" b="1" u="none" dirty="0" err="1">
                          <a:solidFill>
                            <a:schemeClr val="tx2"/>
                          </a:solidFill>
                          <a:effectLst/>
                        </a:rPr>
                        <a:t>Empno</a:t>
                      </a:r>
                      <a:endParaRPr lang="en-IN" sz="1600" b="1" u="none" dirty="0">
                        <a:solidFill>
                          <a:schemeClr val="tx2"/>
                        </a:solidFill>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tx2">
                        <a:lumMod val="40000"/>
                        <a:lumOff val="60000"/>
                      </a:schemeClr>
                    </a:solidFill>
                  </a:tcPr>
                </a:tc>
                <a:tc>
                  <a:txBody>
                    <a:bodyPr/>
                    <a:lstStyle/>
                    <a:p>
                      <a:pPr algn="l" fontAlgn="t"/>
                      <a:r>
                        <a:rPr lang="en-IN" sz="1600" b="1" u="none" dirty="0" err="1">
                          <a:solidFill>
                            <a:schemeClr val="tx2"/>
                          </a:solidFill>
                          <a:effectLst/>
                        </a:rPr>
                        <a:t>Projno</a:t>
                      </a:r>
                      <a:endParaRPr lang="en-IN" sz="1600" b="1" u="none" dirty="0">
                        <a:solidFill>
                          <a:schemeClr val="tx2"/>
                        </a:solidFill>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0000"/>
                  </a:ext>
                </a:extLst>
              </a:tr>
              <a:tr h="276732">
                <a:tc>
                  <a:txBody>
                    <a:bodyPr/>
                    <a:lstStyle/>
                    <a:p>
                      <a:pPr algn="ctr" fontAlgn="t"/>
                      <a:r>
                        <a:rPr lang="en-IN" sz="1600" dirty="0">
                          <a:effectLst/>
                        </a:rPr>
                        <a:t>101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tx2">
                        <a:lumMod val="40000"/>
                        <a:lumOff val="60000"/>
                      </a:schemeClr>
                    </a:solidFill>
                  </a:tcPr>
                </a:tc>
                <a:tc>
                  <a:txBody>
                    <a:bodyPr/>
                    <a:lstStyle/>
                    <a:p>
                      <a:pPr algn="l" fontAlgn="t"/>
                      <a:r>
                        <a:rPr lang="en-IN" sz="1600" dirty="0">
                          <a:effectLst/>
                        </a:rPr>
                        <a:t>P1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0001"/>
                  </a:ext>
                </a:extLst>
              </a:tr>
              <a:tr h="276732">
                <a:tc>
                  <a:txBody>
                    <a:bodyPr/>
                    <a:lstStyle/>
                    <a:p>
                      <a:pPr algn="ctr" fontAlgn="t"/>
                      <a:r>
                        <a:rPr lang="en-IN" sz="1600" dirty="0">
                          <a:effectLst/>
                        </a:rPr>
                        <a:t>101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tx2">
                        <a:lumMod val="40000"/>
                        <a:lumOff val="60000"/>
                      </a:schemeClr>
                    </a:solidFill>
                  </a:tcPr>
                </a:tc>
                <a:tc>
                  <a:txBody>
                    <a:bodyPr/>
                    <a:lstStyle/>
                    <a:p>
                      <a:pPr algn="l" fontAlgn="t"/>
                      <a:r>
                        <a:rPr lang="en-IN" sz="1600" dirty="0">
                          <a:effectLst/>
                        </a:rPr>
                        <a:t>P2</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0002"/>
                  </a:ext>
                </a:extLst>
              </a:tr>
              <a:tr h="276732">
                <a:tc>
                  <a:txBody>
                    <a:bodyPr/>
                    <a:lstStyle/>
                    <a:p>
                      <a:pPr algn="ctr" fontAlgn="t"/>
                      <a:r>
                        <a:rPr lang="en-IN" sz="1600" dirty="0">
                          <a:effectLst/>
                        </a:rPr>
                        <a:t>102</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tx2">
                        <a:lumMod val="40000"/>
                        <a:lumOff val="60000"/>
                      </a:schemeClr>
                    </a:solidFill>
                  </a:tcPr>
                </a:tc>
                <a:tc>
                  <a:txBody>
                    <a:bodyPr/>
                    <a:lstStyle/>
                    <a:p>
                      <a:pPr algn="l" fontAlgn="t"/>
                      <a:r>
                        <a:rPr lang="en-IN" sz="1600" dirty="0">
                          <a:effectLst/>
                        </a:rPr>
                        <a:t>P5</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0003"/>
                  </a:ext>
                </a:extLst>
              </a:tr>
              <a:tr h="276732">
                <a:tc>
                  <a:txBody>
                    <a:bodyPr/>
                    <a:lstStyle/>
                    <a:p>
                      <a:pPr algn="ctr" fontAlgn="t"/>
                      <a:r>
                        <a:rPr lang="en-IN" sz="1600" dirty="0">
                          <a:effectLst/>
                        </a:rPr>
                        <a: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tx2">
                        <a:lumMod val="40000"/>
                        <a:lumOff val="60000"/>
                      </a:schemeClr>
                    </a:solidFill>
                  </a:tcPr>
                </a:tc>
                <a:tc>
                  <a:txBody>
                    <a:bodyPr/>
                    <a:lstStyle/>
                    <a:p>
                      <a:pPr algn="l" fontAlgn="t"/>
                      <a:r>
                        <a:rPr lang="en-IN" sz="1600" dirty="0">
                          <a:effectLst/>
                        </a:rPr>
                        <a: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0004"/>
                  </a:ext>
                </a:extLst>
              </a:tr>
            </a:tbl>
          </a:graphicData>
        </a:graphic>
      </p:graphicFrame>
      <p:cxnSp>
        <p:nvCxnSpPr>
          <p:cNvPr id="7" name="Straight Arrow Connector 6"/>
          <p:cNvCxnSpPr>
            <a:endCxn id="6" idx="0"/>
          </p:cNvCxnSpPr>
          <p:nvPr/>
        </p:nvCxnSpPr>
        <p:spPr>
          <a:xfrm flipH="1">
            <a:off x="5015433" y="3336151"/>
            <a:ext cx="1537767" cy="1159649"/>
          </a:xfrm>
          <a:prstGeom prst="straightConnector1">
            <a:avLst/>
          </a:prstGeom>
          <a:ln w="38100">
            <a:solidFill>
              <a:srgbClr val="0033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553200" y="3352800"/>
            <a:ext cx="1156767" cy="1112699"/>
          </a:xfrm>
          <a:prstGeom prst="straightConnector1">
            <a:avLst/>
          </a:prstGeom>
          <a:ln w="38100">
            <a:solidFill>
              <a:srgbClr val="0033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9" name="Table 8"/>
          <p:cNvGraphicFramePr>
            <a:graphicFrameLocks noGrp="1"/>
          </p:cNvGraphicFramePr>
          <p:nvPr>
            <p:extLst>
              <p:ext uri="{D42A27DB-BD31-4B8C-83A1-F6EECF244321}">
                <p14:modId xmlns:p14="http://schemas.microsoft.com/office/powerpoint/2010/main" val="3359402923"/>
              </p:ext>
            </p:extLst>
          </p:nvPr>
        </p:nvGraphicFramePr>
        <p:xfrm>
          <a:off x="6553200" y="4511809"/>
          <a:ext cx="2209799" cy="1828800"/>
        </p:xfrm>
        <a:graphic>
          <a:graphicData uri="http://schemas.openxmlformats.org/drawingml/2006/table">
            <a:tbl>
              <a:tblPr/>
              <a:tblGrid>
                <a:gridCol w="990600">
                  <a:extLst>
                    <a:ext uri="{9D8B030D-6E8A-4147-A177-3AD203B41FA5}">
                      <a16:colId xmlns:a16="http://schemas.microsoft.com/office/drawing/2014/main" val="20000"/>
                    </a:ext>
                  </a:extLst>
                </a:gridCol>
                <a:gridCol w="1219199">
                  <a:extLst>
                    <a:ext uri="{9D8B030D-6E8A-4147-A177-3AD203B41FA5}">
                      <a16:colId xmlns:a16="http://schemas.microsoft.com/office/drawing/2014/main" val="20001"/>
                    </a:ext>
                  </a:extLst>
                </a:gridCol>
              </a:tblGrid>
              <a:tr h="276732">
                <a:tc>
                  <a:txBody>
                    <a:bodyPr/>
                    <a:lstStyle/>
                    <a:p>
                      <a:pPr algn="l" fontAlgn="t"/>
                      <a:r>
                        <a:rPr lang="en-IN" sz="1600" b="1" u="none" dirty="0" err="1">
                          <a:solidFill>
                            <a:schemeClr val="tx2"/>
                          </a:solidFill>
                          <a:effectLst/>
                        </a:rPr>
                        <a:t>Empno</a:t>
                      </a:r>
                      <a:endParaRPr lang="en-IN" sz="1600" b="1" u="none" dirty="0">
                        <a:solidFill>
                          <a:schemeClr val="tx2"/>
                        </a:solidFill>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accent3">
                        <a:lumMod val="40000"/>
                        <a:lumOff val="60000"/>
                      </a:schemeClr>
                    </a:solidFill>
                  </a:tcPr>
                </a:tc>
                <a:tc>
                  <a:txBody>
                    <a:bodyPr/>
                    <a:lstStyle/>
                    <a:p>
                      <a:pPr algn="l" fontAlgn="t"/>
                      <a:r>
                        <a:rPr lang="en-IN" sz="1600" b="1" u="none" dirty="0">
                          <a:solidFill>
                            <a:schemeClr val="tx2"/>
                          </a:solidFill>
                          <a:effectLst/>
                        </a:rPr>
                        <a:t>dependent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0"/>
                  </a:ext>
                </a:extLst>
              </a:tr>
              <a:tr h="276732">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IN" sz="1600" dirty="0">
                          <a:effectLst/>
                        </a:rPr>
                        <a:t>101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accent3">
                        <a:lumMod val="40000"/>
                        <a:lumOff val="60000"/>
                      </a:schemeClr>
                    </a:solidFill>
                  </a:tcPr>
                </a:tc>
                <a:tc>
                  <a:txBody>
                    <a:bodyPr/>
                    <a:lstStyle/>
                    <a:p>
                      <a:pPr algn="l" fontAlgn="t"/>
                      <a:r>
                        <a:rPr lang="en-IN" sz="1600" dirty="0">
                          <a:effectLst/>
                        </a:rPr>
                        <a:t>D1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1"/>
                  </a:ext>
                </a:extLst>
              </a:tr>
              <a:tr h="276732">
                <a:tc>
                  <a:txBody>
                    <a:bodyPr/>
                    <a:lstStyle/>
                    <a:p>
                      <a:pPr algn="l" fontAlgn="t"/>
                      <a:r>
                        <a:rPr lang="en-IN" sz="1600" dirty="0">
                          <a:effectLst/>
                        </a:rPr>
                        <a:t>101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accent3">
                        <a:lumMod val="40000"/>
                        <a:lumOff val="60000"/>
                      </a:schemeClr>
                    </a:solidFill>
                  </a:tcPr>
                </a:tc>
                <a:tc>
                  <a:txBody>
                    <a:bodyPr/>
                    <a:lstStyle/>
                    <a:p>
                      <a:pPr algn="l" fontAlgn="t"/>
                      <a:r>
                        <a:rPr lang="en-IN" sz="1600" dirty="0">
                          <a:effectLst/>
                        </a:rPr>
                        <a:t>D2</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2"/>
                  </a:ext>
                </a:extLst>
              </a:tr>
              <a:tr h="276732">
                <a:tc>
                  <a:txBody>
                    <a:bodyPr/>
                    <a:lstStyle/>
                    <a:p>
                      <a:pPr algn="l" fontAlgn="t"/>
                      <a:r>
                        <a:rPr lang="en-IN" sz="1600" dirty="0">
                          <a:effectLst/>
                        </a:rPr>
                        <a:t>101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accent3">
                        <a:lumMod val="40000"/>
                        <a:lumOff val="60000"/>
                      </a:schemeClr>
                    </a:solidFill>
                  </a:tcPr>
                </a:tc>
                <a:tc>
                  <a:txBody>
                    <a:bodyPr/>
                    <a:lstStyle/>
                    <a:p>
                      <a:pPr algn="l" fontAlgn="t"/>
                      <a:r>
                        <a:rPr lang="en-IN" sz="1600" dirty="0">
                          <a:effectLst/>
                        </a:rPr>
                        <a:t>D3</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3"/>
                  </a:ext>
                </a:extLst>
              </a:tr>
              <a:tr h="276732">
                <a:tc>
                  <a:txBody>
                    <a:bodyPr/>
                    <a:lstStyle/>
                    <a:p>
                      <a:pPr algn="l" fontAlgn="t"/>
                      <a:r>
                        <a:rPr lang="en-IN" sz="1600" dirty="0">
                          <a:effectLst/>
                        </a:rPr>
                        <a: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accent3">
                        <a:lumMod val="40000"/>
                        <a:lumOff val="60000"/>
                      </a:schemeClr>
                    </a:solidFill>
                  </a:tcPr>
                </a:tc>
                <a:tc>
                  <a:txBody>
                    <a:bodyPr/>
                    <a:lstStyle/>
                    <a:p>
                      <a:pPr algn="l" fontAlgn="t"/>
                      <a:r>
                        <a:rPr lang="en-IN" sz="1600" dirty="0">
                          <a:effectLst/>
                        </a:rPr>
                        <a: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4"/>
                  </a:ext>
                </a:extLst>
              </a:tr>
            </a:tbl>
          </a:graphicData>
        </a:graphic>
      </p:graphicFrame>
      <p:cxnSp>
        <p:nvCxnSpPr>
          <p:cNvPr id="11" name="Straight Connector 10"/>
          <p:cNvCxnSpPr/>
          <p:nvPr/>
        </p:nvCxnSpPr>
        <p:spPr>
          <a:xfrm>
            <a:off x="4648200" y="1662313"/>
            <a:ext cx="39624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152900" y="4800600"/>
            <a:ext cx="163141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629400" y="4800600"/>
            <a:ext cx="1981200"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5697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24</a:t>
            </a:fld>
            <a:endParaRPr lang="en-US"/>
          </a:p>
        </p:txBody>
      </p:sp>
      <p:sp>
        <p:nvSpPr>
          <p:cNvPr id="3" name="Text Placeholder 2"/>
          <p:cNvSpPr txBox="1">
            <a:spLocks/>
          </p:cNvSpPr>
          <p:nvPr/>
        </p:nvSpPr>
        <p:spPr bwMode="auto">
          <a:xfrm>
            <a:off x="304800" y="533400"/>
            <a:ext cx="7696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US" sz="2800" b="1" dirty="0">
                <a:latin typeface="+mn-lt"/>
              </a:rPr>
              <a:t>the 4</a:t>
            </a:r>
            <a:r>
              <a:rPr lang="en-US" sz="2800" b="1" cap="none" baseline="30000" dirty="0">
                <a:latin typeface="+mn-lt"/>
              </a:rPr>
              <a:t>th</a:t>
            </a:r>
            <a:r>
              <a:rPr lang="en-US" sz="2800" b="1" cap="none" dirty="0">
                <a:latin typeface="+mn-lt"/>
              </a:rPr>
              <a:t> </a:t>
            </a:r>
            <a:r>
              <a:rPr lang="en-US" sz="2800" b="1" dirty="0">
                <a:latin typeface="+mn-lt"/>
              </a:rPr>
              <a:t>normal form</a:t>
            </a:r>
            <a:endParaRPr lang="en-IN" sz="2800" b="1" dirty="0">
              <a:latin typeface="+mn-lt"/>
            </a:endParaRPr>
          </a:p>
        </p:txBody>
      </p:sp>
      <p:graphicFrame>
        <p:nvGraphicFramePr>
          <p:cNvPr id="5" name="Table 4"/>
          <p:cNvGraphicFramePr>
            <a:graphicFrameLocks noGrp="1"/>
          </p:cNvGraphicFramePr>
          <p:nvPr>
            <p:extLst>
              <p:ext uri="{D42A27DB-BD31-4B8C-83A1-F6EECF244321}">
                <p14:modId xmlns:p14="http://schemas.microsoft.com/office/powerpoint/2010/main" val="3388256494"/>
              </p:ext>
            </p:extLst>
          </p:nvPr>
        </p:nvGraphicFramePr>
        <p:xfrm>
          <a:off x="609600" y="1524001"/>
          <a:ext cx="2743200" cy="1704920"/>
        </p:xfrm>
        <a:graphic>
          <a:graphicData uri="http://schemas.openxmlformats.org/drawingml/2006/table">
            <a:tbl>
              <a:tblPr/>
              <a:tblGrid>
                <a:gridCol w="938463">
                  <a:extLst>
                    <a:ext uri="{9D8B030D-6E8A-4147-A177-3AD203B41FA5}">
                      <a16:colId xmlns:a16="http://schemas.microsoft.com/office/drawing/2014/main" val="20000"/>
                    </a:ext>
                  </a:extLst>
                </a:gridCol>
                <a:gridCol w="721895">
                  <a:extLst>
                    <a:ext uri="{9D8B030D-6E8A-4147-A177-3AD203B41FA5}">
                      <a16:colId xmlns:a16="http://schemas.microsoft.com/office/drawing/2014/main" val="20001"/>
                    </a:ext>
                  </a:extLst>
                </a:gridCol>
                <a:gridCol w="1082842">
                  <a:extLst>
                    <a:ext uri="{9D8B030D-6E8A-4147-A177-3AD203B41FA5}">
                      <a16:colId xmlns:a16="http://schemas.microsoft.com/office/drawing/2014/main" val="20002"/>
                    </a:ext>
                  </a:extLst>
                </a:gridCol>
              </a:tblGrid>
              <a:tr h="306761">
                <a:tc>
                  <a:txBody>
                    <a:bodyPr/>
                    <a:lstStyle/>
                    <a:p>
                      <a:pPr algn="ctr" fontAlgn="t"/>
                      <a:r>
                        <a:rPr lang="en-IN" sz="1400" b="1" dirty="0" err="1">
                          <a:solidFill>
                            <a:schemeClr val="tx2"/>
                          </a:solidFill>
                          <a:effectLst/>
                        </a:rPr>
                        <a:t>Empno</a:t>
                      </a:r>
                      <a:endParaRPr lang="en-IN" sz="1400" b="1" dirty="0">
                        <a:solidFill>
                          <a:schemeClr val="tx2"/>
                        </a:solidFill>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c>
                  <a:txBody>
                    <a:bodyPr/>
                    <a:lstStyle/>
                    <a:p>
                      <a:pPr algn="l" fontAlgn="t"/>
                      <a:r>
                        <a:rPr lang="en-IN" sz="1400" b="1" dirty="0" err="1">
                          <a:solidFill>
                            <a:schemeClr val="tx2"/>
                          </a:solidFill>
                          <a:effectLst/>
                        </a:rPr>
                        <a:t>Projno</a:t>
                      </a:r>
                      <a:endParaRPr lang="en-IN" sz="1400" b="1" dirty="0">
                        <a:solidFill>
                          <a:schemeClr val="tx2"/>
                        </a:solidFill>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c>
                  <a:txBody>
                    <a:bodyPr/>
                    <a:lstStyle/>
                    <a:p>
                      <a:pPr algn="l" fontAlgn="t"/>
                      <a:r>
                        <a:rPr lang="en-IN" sz="1400" b="1" dirty="0">
                          <a:solidFill>
                            <a:schemeClr val="tx2"/>
                          </a:solidFill>
                          <a:effectLst/>
                        </a:rPr>
                        <a:t>dependent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343313">
                <a:tc>
                  <a:txBody>
                    <a:bodyPr/>
                    <a:lstStyle/>
                    <a:p>
                      <a:pPr algn="ctr" fontAlgn="t"/>
                      <a:r>
                        <a:rPr lang="en-IN" sz="1400">
                          <a:effectLst/>
                        </a:rPr>
                        <a:t>101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c>
                  <a:txBody>
                    <a:bodyPr/>
                    <a:lstStyle/>
                    <a:p>
                      <a:pPr fontAlgn="t"/>
                      <a:r>
                        <a:rPr lang="en-IN" sz="1400" dirty="0">
                          <a:effectLst/>
                        </a:rPr>
                        <a:t>P1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c>
                  <a:txBody>
                    <a:bodyPr/>
                    <a:lstStyle/>
                    <a:p>
                      <a:pPr fontAlgn="t"/>
                      <a:r>
                        <a:rPr lang="en-IN" sz="1400" dirty="0">
                          <a:effectLst/>
                        </a:rPr>
                        <a:t>D1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extLst>
                  <a:ext uri="{0D108BD9-81ED-4DB2-BD59-A6C34878D82A}">
                    <a16:rowId xmlns:a16="http://schemas.microsoft.com/office/drawing/2014/main" val="10001"/>
                  </a:ext>
                </a:extLst>
              </a:tr>
              <a:tr h="343313">
                <a:tc>
                  <a:txBody>
                    <a:bodyPr/>
                    <a:lstStyle/>
                    <a:p>
                      <a:pPr algn="ctr" fontAlgn="t"/>
                      <a:r>
                        <a:rPr lang="en-IN" sz="1400" dirty="0">
                          <a:effectLst/>
                        </a:rPr>
                        <a:t>101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c>
                  <a:txBody>
                    <a:bodyPr/>
                    <a:lstStyle/>
                    <a:p>
                      <a:pPr fontAlgn="t"/>
                      <a:r>
                        <a:rPr lang="en-IN" sz="1400" dirty="0">
                          <a:effectLst/>
                        </a:rPr>
                        <a:t>P2</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c>
                  <a:txBody>
                    <a:bodyPr/>
                    <a:lstStyle/>
                    <a:p>
                      <a:pPr fontAlgn="t"/>
                      <a:r>
                        <a:rPr lang="en-IN" sz="1400" dirty="0">
                          <a:effectLst/>
                        </a:rPr>
                        <a:t>D2</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extLst>
                  <a:ext uri="{0D108BD9-81ED-4DB2-BD59-A6C34878D82A}">
                    <a16:rowId xmlns:a16="http://schemas.microsoft.com/office/drawing/2014/main" val="10002"/>
                  </a:ext>
                </a:extLst>
              </a:tr>
              <a:tr h="343313">
                <a:tc>
                  <a:txBody>
                    <a:bodyPr/>
                    <a:lstStyle/>
                    <a:p>
                      <a:pPr algn="ctr" fontAlgn="t"/>
                      <a:r>
                        <a:rPr lang="en-IN" sz="1400" dirty="0">
                          <a:effectLst/>
                        </a:rPr>
                        <a:t>101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c>
                  <a:txBody>
                    <a:bodyPr/>
                    <a:lstStyle/>
                    <a:p>
                      <a:pPr fontAlgn="t"/>
                      <a:r>
                        <a:rPr lang="en-IN" sz="1400" dirty="0">
                          <a:effectLst/>
                        </a:rPr>
                        <a:t>P1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c>
                  <a:txBody>
                    <a:bodyPr/>
                    <a:lstStyle/>
                    <a:p>
                      <a:pPr fontAlgn="t"/>
                      <a:r>
                        <a:rPr lang="en-IN" sz="1400" dirty="0">
                          <a:effectLst/>
                        </a:rPr>
                        <a:t>D3</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extLst>
                  <a:ext uri="{0D108BD9-81ED-4DB2-BD59-A6C34878D82A}">
                    <a16:rowId xmlns:a16="http://schemas.microsoft.com/office/drawing/2014/main" val="10003"/>
                  </a:ext>
                </a:extLst>
              </a:tr>
              <a:tr h="339701">
                <a:tc>
                  <a:txBody>
                    <a:bodyPr/>
                    <a:lstStyle/>
                    <a:p>
                      <a:pPr algn="ctr" fontAlgn="t"/>
                      <a:r>
                        <a:rPr lang="en-IN" sz="1400" dirty="0">
                          <a:effectLst/>
                        </a:rPr>
                        <a:t>102</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c>
                  <a:txBody>
                    <a:bodyPr/>
                    <a:lstStyle/>
                    <a:p>
                      <a:pPr fontAlgn="t"/>
                      <a:r>
                        <a:rPr lang="en-IN" sz="1400" dirty="0">
                          <a:effectLst/>
                        </a:rPr>
                        <a:t>P5</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c>
                  <a:txBody>
                    <a:bodyPr/>
                    <a:lstStyle/>
                    <a:p>
                      <a:pPr fontAlgn="t"/>
                      <a:r>
                        <a:rPr lang="en-IN" sz="1400" dirty="0" err="1">
                          <a:effectLst/>
                        </a:rPr>
                        <a:t>Dnull</a:t>
                      </a:r>
                      <a:endParaRPr lang="en-IN" sz="1400"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extLst>
                  <a:ext uri="{0D108BD9-81ED-4DB2-BD59-A6C34878D82A}">
                    <a16:rowId xmlns:a16="http://schemas.microsoft.com/office/drawing/2014/main" val="10004"/>
                  </a:ext>
                </a:extLst>
              </a:tr>
            </a:tbl>
          </a:graphicData>
        </a:graphic>
      </p:graphicFrame>
      <p:sp>
        <p:nvSpPr>
          <p:cNvPr id="10" name="Rectangle 9"/>
          <p:cNvSpPr/>
          <p:nvPr/>
        </p:nvSpPr>
        <p:spPr>
          <a:xfrm>
            <a:off x="304800" y="4191000"/>
            <a:ext cx="8534400" cy="2062103"/>
          </a:xfrm>
          <a:prstGeom prst="rect">
            <a:avLst/>
          </a:prstGeom>
          <a:ln w="25400">
            <a:solidFill>
              <a:schemeClr val="tx1"/>
            </a:solidFill>
          </a:ln>
        </p:spPr>
        <p:txBody>
          <a:bodyPr wrap="square">
            <a:spAutoFit/>
          </a:bodyPr>
          <a:lstStyle/>
          <a:p>
            <a:pPr marL="285750" indent="-285750">
              <a:buFont typeface="Wingdings" pitchFamily="2" charset="2"/>
              <a:buChar char="Ø"/>
            </a:pPr>
            <a:r>
              <a:rPr lang="en-IN" sz="1600" b="1" dirty="0"/>
              <a:t>What are the anomalies?</a:t>
            </a:r>
          </a:p>
          <a:p>
            <a:pPr marL="285750" indent="-285750">
              <a:buFont typeface="Wingdings" pitchFamily="2" charset="2"/>
              <a:buChar char="Ø"/>
            </a:pPr>
            <a:r>
              <a:rPr lang="en-IN" sz="1600" b="1" dirty="0">
                <a:solidFill>
                  <a:schemeClr val="accent2"/>
                </a:solidFill>
              </a:rPr>
              <a:t>Insertion Anomaly: </a:t>
            </a:r>
            <a:r>
              <a:rPr lang="en-IN" sz="1600" dirty="0"/>
              <a:t>To insert a project for an employee, a dependent is required and to insert a dependent project is required .</a:t>
            </a:r>
          </a:p>
          <a:p>
            <a:pPr marL="285750" indent="-285750">
              <a:buFont typeface="Wingdings" pitchFamily="2" charset="2"/>
              <a:buChar char="Ø"/>
            </a:pPr>
            <a:r>
              <a:rPr lang="en-IN" sz="1600" b="1" dirty="0" err="1">
                <a:solidFill>
                  <a:schemeClr val="accent2"/>
                </a:solidFill>
              </a:rPr>
              <a:t>Updation</a:t>
            </a:r>
            <a:r>
              <a:rPr lang="en-IN" sz="1600" b="1" dirty="0">
                <a:solidFill>
                  <a:schemeClr val="accent2"/>
                </a:solidFill>
              </a:rPr>
              <a:t> Anomaly: </a:t>
            </a:r>
            <a:r>
              <a:rPr lang="en-IN" sz="1600" dirty="0"/>
              <a:t>If a project number changes, multiple records to be changes. e.g. if P1 changes to P6 for </a:t>
            </a:r>
            <a:r>
              <a:rPr lang="en-IN" sz="1600" dirty="0" err="1"/>
              <a:t>empno</a:t>
            </a:r>
            <a:r>
              <a:rPr lang="en-IN" sz="1600" dirty="0"/>
              <a:t> 101, then two records to be updated.</a:t>
            </a:r>
          </a:p>
          <a:p>
            <a:pPr marL="285750" indent="-285750">
              <a:buFont typeface="Wingdings" pitchFamily="2" charset="2"/>
              <a:buChar char="Ø"/>
            </a:pPr>
            <a:r>
              <a:rPr lang="en-IN" sz="1600" b="1" dirty="0">
                <a:solidFill>
                  <a:schemeClr val="accent2"/>
                </a:solidFill>
              </a:rPr>
              <a:t>Deletion Anomaly: </a:t>
            </a:r>
            <a:r>
              <a:rPr lang="en-IN" sz="1600" dirty="0"/>
              <a:t>If an employee stops working on a project, deleting that record could result in losing information about the dependent and vice-versa. E.g. if 101 stops working on P1, deleting that record results in deleting information about D1 and D3.  </a:t>
            </a:r>
          </a:p>
        </p:txBody>
      </p:sp>
      <p:graphicFrame>
        <p:nvGraphicFramePr>
          <p:cNvPr id="12" name="Table 11"/>
          <p:cNvGraphicFramePr>
            <a:graphicFrameLocks noGrp="1"/>
          </p:cNvGraphicFramePr>
          <p:nvPr>
            <p:extLst>
              <p:ext uri="{D42A27DB-BD31-4B8C-83A1-F6EECF244321}">
                <p14:modId xmlns:p14="http://schemas.microsoft.com/office/powerpoint/2010/main" val="281218163"/>
              </p:ext>
            </p:extLst>
          </p:nvPr>
        </p:nvGraphicFramePr>
        <p:xfrm>
          <a:off x="4191000" y="1524000"/>
          <a:ext cx="1752600" cy="1676400"/>
        </p:xfrm>
        <a:graphic>
          <a:graphicData uri="http://schemas.openxmlformats.org/drawingml/2006/table">
            <a:tbl>
              <a:tblPr/>
              <a:tblGrid>
                <a:gridCol w="1051560">
                  <a:extLst>
                    <a:ext uri="{9D8B030D-6E8A-4147-A177-3AD203B41FA5}">
                      <a16:colId xmlns:a16="http://schemas.microsoft.com/office/drawing/2014/main" val="20000"/>
                    </a:ext>
                  </a:extLst>
                </a:gridCol>
                <a:gridCol w="701040">
                  <a:extLst>
                    <a:ext uri="{9D8B030D-6E8A-4147-A177-3AD203B41FA5}">
                      <a16:colId xmlns:a16="http://schemas.microsoft.com/office/drawing/2014/main" val="20001"/>
                    </a:ext>
                  </a:extLst>
                </a:gridCol>
              </a:tblGrid>
              <a:tr h="289560">
                <a:tc>
                  <a:txBody>
                    <a:bodyPr/>
                    <a:lstStyle/>
                    <a:p>
                      <a:pPr algn="ctr" fontAlgn="t"/>
                      <a:r>
                        <a:rPr lang="en-IN" sz="1400" b="1" u="none" dirty="0" err="1">
                          <a:solidFill>
                            <a:schemeClr val="tx2"/>
                          </a:solidFill>
                          <a:effectLst/>
                        </a:rPr>
                        <a:t>Empno</a:t>
                      </a:r>
                      <a:endParaRPr lang="en-IN" sz="1400" b="1" u="none" dirty="0">
                        <a:solidFill>
                          <a:schemeClr val="tx2"/>
                        </a:solidFill>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tx2">
                        <a:lumMod val="40000"/>
                        <a:lumOff val="60000"/>
                      </a:schemeClr>
                    </a:solidFill>
                  </a:tcPr>
                </a:tc>
                <a:tc>
                  <a:txBody>
                    <a:bodyPr/>
                    <a:lstStyle/>
                    <a:p>
                      <a:pPr algn="l" fontAlgn="t"/>
                      <a:r>
                        <a:rPr lang="en-IN" sz="1400" b="1" u="none" dirty="0" err="1">
                          <a:solidFill>
                            <a:schemeClr val="tx2"/>
                          </a:solidFill>
                          <a:effectLst/>
                        </a:rPr>
                        <a:t>Projno</a:t>
                      </a:r>
                      <a:endParaRPr lang="en-IN" sz="1400" b="1" u="none" dirty="0">
                        <a:solidFill>
                          <a:schemeClr val="tx2"/>
                        </a:solidFill>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0000"/>
                  </a:ext>
                </a:extLst>
              </a:tr>
              <a:tr h="289560">
                <a:tc>
                  <a:txBody>
                    <a:bodyPr/>
                    <a:lstStyle/>
                    <a:p>
                      <a:pPr algn="ctr" fontAlgn="t"/>
                      <a:r>
                        <a:rPr lang="en-IN" sz="1400" dirty="0">
                          <a:effectLst/>
                        </a:rPr>
                        <a:t>101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tx2">
                        <a:lumMod val="40000"/>
                        <a:lumOff val="60000"/>
                      </a:schemeClr>
                    </a:solidFill>
                  </a:tcPr>
                </a:tc>
                <a:tc>
                  <a:txBody>
                    <a:bodyPr/>
                    <a:lstStyle/>
                    <a:p>
                      <a:pPr algn="l" fontAlgn="t"/>
                      <a:r>
                        <a:rPr lang="en-IN" sz="1400" dirty="0">
                          <a:effectLst/>
                        </a:rPr>
                        <a:t>P1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0001"/>
                  </a:ext>
                </a:extLst>
              </a:tr>
              <a:tr h="289560">
                <a:tc>
                  <a:txBody>
                    <a:bodyPr/>
                    <a:lstStyle/>
                    <a:p>
                      <a:pPr algn="ctr" fontAlgn="t"/>
                      <a:r>
                        <a:rPr lang="en-IN" sz="1400" dirty="0">
                          <a:effectLst/>
                        </a:rPr>
                        <a:t>101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tx2">
                        <a:lumMod val="40000"/>
                        <a:lumOff val="60000"/>
                      </a:schemeClr>
                    </a:solidFill>
                  </a:tcPr>
                </a:tc>
                <a:tc>
                  <a:txBody>
                    <a:bodyPr/>
                    <a:lstStyle/>
                    <a:p>
                      <a:pPr algn="l" fontAlgn="t"/>
                      <a:r>
                        <a:rPr lang="en-IN" sz="1400" dirty="0">
                          <a:effectLst/>
                        </a:rPr>
                        <a:t>P2</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0002"/>
                  </a:ext>
                </a:extLst>
              </a:tr>
              <a:tr h="289560">
                <a:tc>
                  <a:txBody>
                    <a:bodyPr/>
                    <a:lstStyle/>
                    <a:p>
                      <a:pPr algn="ctr" fontAlgn="t"/>
                      <a:r>
                        <a:rPr lang="en-IN" sz="1400" dirty="0">
                          <a:effectLst/>
                        </a:rPr>
                        <a:t>102</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tx2">
                        <a:lumMod val="40000"/>
                        <a:lumOff val="60000"/>
                      </a:schemeClr>
                    </a:solidFill>
                  </a:tcPr>
                </a:tc>
                <a:tc>
                  <a:txBody>
                    <a:bodyPr/>
                    <a:lstStyle/>
                    <a:p>
                      <a:pPr algn="l" fontAlgn="t"/>
                      <a:r>
                        <a:rPr lang="en-IN" sz="1400" dirty="0">
                          <a:effectLst/>
                        </a:rPr>
                        <a:t>P5</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0003"/>
                  </a:ext>
                </a:extLst>
              </a:tr>
              <a:tr h="289560">
                <a:tc>
                  <a:txBody>
                    <a:bodyPr/>
                    <a:lstStyle/>
                    <a:p>
                      <a:pPr algn="ctr" fontAlgn="t"/>
                      <a:r>
                        <a:rPr lang="en-IN" sz="1400" dirty="0">
                          <a:effectLst/>
                        </a:rPr>
                        <a: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tx2">
                        <a:lumMod val="40000"/>
                        <a:lumOff val="60000"/>
                      </a:schemeClr>
                    </a:solidFill>
                  </a:tcPr>
                </a:tc>
                <a:tc>
                  <a:txBody>
                    <a:bodyPr/>
                    <a:lstStyle/>
                    <a:p>
                      <a:pPr algn="l" fontAlgn="t"/>
                      <a:r>
                        <a:rPr lang="en-IN" sz="1400" dirty="0">
                          <a:effectLst/>
                        </a:rPr>
                        <a: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0004"/>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429803775"/>
              </p:ext>
            </p:extLst>
          </p:nvPr>
        </p:nvGraphicFramePr>
        <p:xfrm>
          <a:off x="6781800" y="1524000"/>
          <a:ext cx="1905000" cy="1676400"/>
        </p:xfrm>
        <a:graphic>
          <a:graphicData uri="http://schemas.openxmlformats.org/drawingml/2006/table">
            <a:tbl>
              <a:tblPr/>
              <a:tblGrid>
                <a:gridCol w="8382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tblGrid>
              <a:tr h="276732">
                <a:tc>
                  <a:txBody>
                    <a:bodyPr/>
                    <a:lstStyle/>
                    <a:p>
                      <a:pPr algn="l" fontAlgn="t"/>
                      <a:r>
                        <a:rPr lang="en-IN" sz="1400" b="1" u="none" dirty="0" err="1">
                          <a:solidFill>
                            <a:schemeClr val="tx2"/>
                          </a:solidFill>
                          <a:effectLst/>
                        </a:rPr>
                        <a:t>Empno</a:t>
                      </a:r>
                      <a:endParaRPr lang="en-IN" sz="1400" b="1" u="none" dirty="0">
                        <a:solidFill>
                          <a:schemeClr val="tx2"/>
                        </a:solidFill>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accent3">
                        <a:lumMod val="40000"/>
                        <a:lumOff val="60000"/>
                      </a:schemeClr>
                    </a:solidFill>
                  </a:tcPr>
                </a:tc>
                <a:tc>
                  <a:txBody>
                    <a:bodyPr/>
                    <a:lstStyle/>
                    <a:p>
                      <a:pPr algn="l" fontAlgn="t"/>
                      <a:r>
                        <a:rPr lang="en-IN" sz="1400" b="1" u="none" dirty="0">
                          <a:solidFill>
                            <a:schemeClr val="tx2"/>
                          </a:solidFill>
                          <a:effectLst/>
                        </a:rPr>
                        <a:t>dependent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0"/>
                  </a:ext>
                </a:extLst>
              </a:tr>
              <a:tr h="276732">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IN" sz="1400" dirty="0">
                          <a:effectLst/>
                        </a:rPr>
                        <a:t>101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accent3">
                        <a:lumMod val="40000"/>
                        <a:lumOff val="60000"/>
                      </a:schemeClr>
                    </a:solidFill>
                  </a:tcPr>
                </a:tc>
                <a:tc>
                  <a:txBody>
                    <a:bodyPr/>
                    <a:lstStyle/>
                    <a:p>
                      <a:pPr algn="l" fontAlgn="t"/>
                      <a:r>
                        <a:rPr lang="en-IN" sz="1400" dirty="0">
                          <a:effectLst/>
                        </a:rPr>
                        <a:t>D1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1"/>
                  </a:ext>
                </a:extLst>
              </a:tr>
              <a:tr h="276732">
                <a:tc>
                  <a:txBody>
                    <a:bodyPr/>
                    <a:lstStyle/>
                    <a:p>
                      <a:pPr algn="l" fontAlgn="t"/>
                      <a:r>
                        <a:rPr lang="en-IN" sz="1400" dirty="0">
                          <a:effectLst/>
                        </a:rPr>
                        <a:t>101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accent3">
                        <a:lumMod val="40000"/>
                        <a:lumOff val="60000"/>
                      </a:schemeClr>
                    </a:solidFill>
                  </a:tcPr>
                </a:tc>
                <a:tc>
                  <a:txBody>
                    <a:bodyPr/>
                    <a:lstStyle/>
                    <a:p>
                      <a:pPr algn="l" fontAlgn="t"/>
                      <a:r>
                        <a:rPr lang="en-IN" sz="1400" dirty="0">
                          <a:effectLst/>
                        </a:rPr>
                        <a:t>D2</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2"/>
                  </a:ext>
                </a:extLst>
              </a:tr>
              <a:tr h="276732">
                <a:tc>
                  <a:txBody>
                    <a:bodyPr/>
                    <a:lstStyle/>
                    <a:p>
                      <a:pPr algn="l" fontAlgn="t"/>
                      <a:r>
                        <a:rPr lang="en-IN" sz="1400" dirty="0">
                          <a:effectLst/>
                        </a:rPr>
                        <a:t>101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accent3">
                        <a:lumMod val="40000"/>
                        <a:lumOff val="60000"/>
                      </a:schemeClr>
                    </a:solidFill>
                  </a:tcPr>
                </a:tc>
                <a:tc>
                  <a:txBody>
                    <a:bodyPr/>
                    <a:lstStyle/>
                    <a:p>
                      <a:pPr algn="l" fontAlgn="t"/>
                      <a:r>
                        <a:rPr lang="en-IN" sz="1400" dirty="0">
                          <a:effectLst/>
                        </a:rPr>
                        <a:t>D3</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3"/>
                  </a:ext>
                </a:extLst>
              </a:tr>
              <a:tr h="276732">
                <a:tc>
                  <a:txBody>
                    <a:bodyPr/>
                    <a:lstStyle/>
                    <a:p>
                      <a:pPr algn="l" fontAlgn="t"/>
                      <a:r>
                        <a:rPr lang="en-IN" sz="1400" dirty="0">
                          <a:effectLst/>
                        </a:rPr>
                        <a: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accent3">
                        <a:lumMod val="40000"/>
                        <a:lumOff val="60000"/>
                      </a:schemeClr>
                    </a:solidFill>
                  </a:tcPr>
                </a:tc>
                <a:tc>
                  <a:txBody>
                    <a:bodyPr/>
                    <a:lstStyle/>
                    <a:p>
                      <a:pPr algn="l" fontAlgn="t"/>
                      <a:r>
                        <a:rPr lang="en-IN" sz="1400" dirty="0">
                          <a:effectLst/>
                        </a:rPr>
                        <a: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4"/>
                  </a:ext>
                </a:extLst>
              </a:tr>
            </a:tbl>
          </a:graphicData>
        </a:graphic>
      </p:graphicFrame>
      <p:grpSp>
        <p:nvGrpSpPr>
          <p:cNvPr id="14" name="Group 13"/>
          <p:cNvGrpSpPr/>
          <p:nvPr/>
        </p:nvGrpSpPr>
        <p:grpSpPr>
          <a:xfrm>
            <a:off x="1828800" y="3200400"/>
            <a:ext cx="3352800" cy="304800"/>
            <a:chOff x="914400" y="2286000"/>
            <a:chExt cx="3352800" cy="533400"/>
          </a:xfrm>
        </p:grpSpPr>
        <p:cxnSp>
          <p:nvCxnSpPr>
            <p:cNvPr id="15" name="Straight Connector 14"/>
            <p:cNvCxnSpPr/>
            <p:nvPr/>
          </p:nvCxnSpPr>
          <p:spPr>
            <a:xfrm>
              <a:off x="914400" y="2362200"/>
              <a:ext cx="0" cy="4572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914400" y="2810863"/>
              <a:ext cx="33528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4267200" y="2286000"/>
              <a:ext cx="0" cy="5334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1828800" y="3243943"/>
            <a:ext cx="5867400" cy="561179"/>
            <a:chOff x="914400" y="1837337"/>
            <a:chExt cx="3352800" cy="982063"/>
          </a:xfrm>
        </p:grpSpPr>
        <p:cxnSp>
          <p:nvCxnSpPr>
            <p:cNvPr id="20" name="Straight Connector 19"/>
            <p:cNvCxnSpPr/>
            <p:nvPr/>
          </p:nvCxnSpPr>
          <p:spPr>
            <a:xfrm>
              <a:off x="914400" y="2286000"/>
              <a:ext cx="0" cy="5334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14400" y="2810863"/>
              <a:ext cx="33528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267200" y="1837337"/>
              <a:ext cx="0" cy="98206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cxnSp>
        <p:nvCxnSpPr>
          <p:cNvPr id="11" name="Straight Connector 10"/>
          <p:cNvCxnSpPr/>
          <p:nvPr/>
        </p:nvCxnSpPr>
        <p:spPr>
          <a:xfrm>
            <a:off x="762000" y="1828800"/>
            <a:ext cx="24384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419600" y="1828800"/>
            <a:ext cx="14478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6858000" y="1828800"/>
            <a:ext cx="1752600"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25370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25</a:t>
            </a:fld>
            <a:endParaRPr lang="en-US"/>
          </a:p>
        </p:txBody>
      </p:sp>
      <p:sp>
        <p:nvSpPr>
          <p:cNvPr id="3" name="Text Placeholder 2"/>
          <p:cNvSpPr txBox="1">
            <a:spLocks/>
          </p:cNvSpPr>
          <p:nvPr/>
        </p:nvSpPr>
        <p:spPr bwMode="auto">
          <a:xfrm>
            <a:off x="304800" y="533400"/>
            <a:ext cx="7696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US" sz="2800" b="1" dirty="0">
                <a:latin typeface="+mn-lt"/>
              </a:rPr>
              <a:t>the 4</a:t>
            </a:r>
            <a:r>
              <a:rPr lang="en-US" sz="2800" b="1" cap="none" baseline="30000" dirty="0">
                <a:latin typeface="+mn-lt"/>
              </a:rPr>
              <a:t>th</a:t>
            </a:r>
            <a:r>
              <a:rPr lang="en-US" sz="2800" b="1" cap="none" dirty="0">
                <a:latin typeface="+mn-lt"/>
              </a:rPr>
              <a:t> </a:t>
            </a:r>
            <a:r>
              <a:rPr lang="en-US" sz="2800" b="1" dirty="0">
                <a:latin typeface="+mn-lt"/>
              </a:rPr>
              <a:t>normal form</a:t>
            </a:r>
            <a:endParaRPr lang="en-IN" sz="2800" b="1" dirty="0">
              <a:latin typeface="+mn-l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219200"/>
            <a:ext cx="6096000" cy="3517198"/>
          </a:xfrm>
          <a:prstGeom prst="rect">
            <a:avLst/>
          </a:prstGeom>
        </p:spPr>
      </p:pic>
      <p:sp>
        <p:nvSpPr>
          <p:cNvPr id="7" name="Rectangle 6"/>
          <p:cNvSpPr/>
          <p:nvPr/>
        </p:nvSpPr>
        <p:spPr>
          <a:xfrm>
            <a:off x="1066800" y="4648200"/>
            <a:ext cx="6705600" cy="2031325"/>
          </a:xfrm>
          <a:prstGeom prst="rect">
            <a:avLst/>
          </a:prstGeom>
          <a:solidFill>
            <a:schemeClr val="accent2">
              <a:lumMod val="40000"/>
              <a:lumOff val="60000"/>
            </a:schemeClr>
          </a:solidFill>
          <a:ln w="28575">
            <a:solidFill>
              <a:schemeClr val="accent5">
                <a:lumMod val="50000"/>
              </a:schemeClr>
            </a:solidFill>
          </a:ln>
        </p:spPr>
        <p:txBody>
          <a:bodyPr wrap="square">
            <a:spAutoFit/>
          </a:bodyPr>
          <a:lstStyle/>
          <a:p>
            <a:pPr marL="285750" indent="-285750" eaLnBrk="1" hangingPunct="1">
              <a:buFont typeface="Wingdings" pitchFamily="2" charset="2"/>
              <a:buChar char="Ø"/>
            </a:pPr>
            <a:r>
              <a:rPr lang="en-US" altLang="en-US" sz="1800" dirty="0"/>
              <a:t>The table has no non-key attributes </a:t>
            </a:r>
          </a:p>
          <a:p>
            <a:pPr marL="742950" lvl="1" indent="-285750" eaLnBrk="1" hangingPunct="1">
              <a:buFont typeface="Wingdings" pitchFamily="2" charset="2"/>
              <a:buChar char="§"/>
            </a:pPr>
            <a:r>
              <a:rPr lang="en-US" altLang="en-US" sz="1800" dirty="0"/>
              <a:t>Key is { Restaurant, Pizza, </a:t>
            </a:r>
            <a:r>
              <a:rPr lang="en-US" altLang="en-US" sz="1800" dirty="0" err="1"/>
              <a:t>DeliveryArea</a:t>
            </a:r>
            <a:r>
              <a:rPr lang="en-US" altLang="en-US" sz="1800" dirty="0"/>
              <a:t>}</a:t>
            </a:r>
          </a:p>
          <a:p>
            <a:pPr marL="285750" indent="-285750" eaLnBrk="1" hangingPunct="1">
              <a:buFont typeface="Wingdings" pitchFamily="2" charset="2"/>
              <a:buChar char="Ø"/>
            </a:pPr>
            <a:r>
              <a:rPr lang="en-US" altLang="en-US" sz="1800" dirty="0"/>
              <a:t>Two non-trivial multivalued dependencies </a:t>
            </a:r>
          </a:p>
          <a:p>
            <a:pPr marL="742950" lvl="1" indent="-285750" eaLnBrk="1" hangingPunct="1">
              <a:buFont typeface="Wingdings" pitchFamily="2" charset="2"/>
              <a:buChar char="§"/>
            </a:pPr>
            <a:r>
              <a:rPr lang="en-US" altLang="en-US" sz="1800" dirty="0"/>
              <a:t>Restaurant </a:t>
            </a:r>
            <a:r>
              <a:rPr lang="en-US" sz="1800" dirty="0">
                <a:ea typeface="Tahoma" pitchFamily="34" charset="0"/>
                <a:cs typeface="Tahoma" pitchFamily="34" charset="0"/>
                <a:sym typeface="Wingdings" pitchFamily="2" charset="2"/>
              </a:rPr>
              <a:t> </a:t>
            </a:r>
            <a:r>
              <a:rPr lang="en-US" altLang="en-US" sz="1800" dirty="0"/>
              <a:t> Pizza</a:t>
            </a:r>
          </a:p>
          <a:p>
            <a:pPr marL="742950" lvl="1" indent="-285750" eaLnBrk="1" hangingPunct="1">
              <a:buFont typeface="Wingdings" pitchFamily="2" charset="2"/>
              <a:buChar char="§"/>
            </a:pPr>
            <a:r>
              <a:rPr lang="en-US" altLang="en-US" sz="1800" dirty="0"/>
              <a:t>Restaurant </a:t>
            </a:r>
            <a:r>
              <a:rPr lang="en-US" sz="1800" dirty="0">
                <a:ea typeface="Tahoma" pitchFamily="34" charset="0"/>
                <a:cs typeface="Tahoma" pitchFamily="34" charset="0"/>
                <a:sym typeface="Wingdings" pitchFamily="2" charset="2"/>
              </a:rPr>
              <a:t> </a:t>
            </a:r>
            <a:r>
              <a:rPr lang="en-US" altLang="en-US" sz="1800" dirty="0"/>
              <a:t> </a:t>
            </a:r>
            <a:r>
              <a:rPr lang="en-US" altLang="en-US" sz="1800" dirty="0" err="1"/>
              <a:t>DeliveryArea</a:t>
            </a:r>
            <a:endParaRPr lang="en-US" altLang="en-US" sz="1800" dirty="0"/>
          </a:p>
          <a:p>
            <a:pPr lvl="1"/>
            <a:r>
              <a:rPr lang="en-US" altLang="en-US" sz="1800" dirty="0"/>
              <a:t>since each restaurant delivers the same pizzas to all its delivery areas</a:t>
            </a:r>
          </a:p>
        </p:txBody>
      </p:sp>
      <p:cxnSp>
        <p:nvCxnSpPr>
          <p:cNvPr id="6" name="Straight Connector 5"/>
          <p:cNvCxnSpPr/>
          <p:nvPr/>
        </p:nvCxnSpPr>
        <p:spPr>
          <a:xfrm>
            <a:off x="1295400" y="2365080"/>
            <a:ext cx="4572000" cy="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41070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26</a:t>
            </a:fld>
            <a:endParaRPr lang="en-US"/>
          </a:p>
        </p:txBody>
      </p:sp>
      <p:sp>
        <p:nvSpPr>
          <p:cNvPr id="3" name="Text Placeholder 2"/>
          <p:cNvSpPr txBox="1">
            <a:spLocks/>
          </p:cNvSpPr>
          <p:nvPr/>
        </p:nvSpPr>
        <p:spPr bwMode="auto">
          <a:xfrm>
            <a:off x="304800" y="533400"/>
            <a:ext cx="7696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US" sz="2800" b="1" dirty="0">
                <a:latin typeface="+mn-lt"/>
              </a:rPr>
              <a:t>the 4</a:t>
            </a:r>
            <a:r>
              <a:rPr lang="en-US" sz="2800" b="1" cap="none" baseline="30000" dirty="0">
                <a:latin typeface="+mn-lt"/>
              </a:rPr>
              <a:t>th</a:t>
            </a:r>
            <a:r>
              <a:rPr lang="en-US" sz="2800" b="1" cap="none" dirty="0">
                <a:latin typeface="+mn-lt"/>
              </a:rPr>
              <a:t> </a:t>
            </a:r>
            <a:r>
              <a:rPr lang="en-US" sz="2800" b="1" dirty="0">
                <a:latin typeface="+mn-lt"/>
              </a:rPr>
              <a:t>normal form</a:t>
            </a:r>
            <a:endParaRPr lang="en-IN" sz="2800" b="1" dirty="0">
              <a:latin typeface="+mn-l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503509"/>
            <a:ext cx="6925866" cy="4800600"/>
          </a:xfrm>
          <a:prstGeom prst="rect">
            <a:avLst/>
          </a:prstGeom>
        </p:spPr>
      </p:pic>
      <p:cxnSp>
        <p:nvCxnSpPr>
          <p:cNvPr id="6" name="Straight Connector 5"/>
          <p:cNvCxnSpPr/>
          <p:nvPr/>
        </p:nvCxnSpPr>
        <p:spPr>
          <a:xfrm>
            <a:off x="4267200" y="1981200"/>
            <a:ext cx="3124200" cy="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267200" y="4267200"/>
            <a:ext cx="2438400" cy="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41070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27</a:t>
            </a:fld>
            <a:endParaRPr lang="en-US"/>
          </a:p>
        </p:txBody>
      </p:sp>
      <p:sp>
        <p:nvSpPr>
          <p:cNvPr id="3" name="Text Placeholder 2"/>
          <p:cNvSpPr txBox="1">
            <a:spLocks/>
          </p:cNvSpPr>
          <p:nvPr/>
        </p:nvSpPr>
        <p:spPr bwMode="auto">
          <a:xfrm>
            <a:off x="304800" y="533400"/>
            <a:ext cx="7696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US" sz="2800" b="1" dirty="0">
                <a:latin typeface="+mn-lt"/>
              </a:rPr>
              <a:t>the 5</a:t>
            </a:r>
            <a:r>
              <a:rPr lang="en-US" sz="2800" b="1" cap="none" baseline="30000" dirty="0">
                <a:latin typeface="+mn-lt"/>
              </a:rPr>
              <a:t>th</a:t>
            </a:r>
            <a:r>
              <a:rPr lang="en-US" sz="2800" b="1" dirty="0">
                <a:latin typeface="+mn-lt"/>
              </a:rPr>
              <a:t> normal form</a:t>
            </a:r>
            <a:endParaRPr lang="en-IN" sz="2800" b="1" dirty="0">
              <a:latin typeface="+mn-lt"/>
            </a:endParaRPr>
          </a:p>
        </p:txBody>
      </p:sp>
      <p:sp>
        <p:nvSpPr>
          <p:cNvPr id="2" name="Rectangle 1"/>
          <p:cNvSpPr/>
          <p:nvPr/>
        </p:nvSpPr>
        <p:spPr>
          <a:xfrm>
            <a:off x="457200" y="1371600"/>
            <a:ext cx="8001000" cy="1938992"/>
          </a:xfrm>
          <a:prstGeom prst="rect">
            <a:avLst/>
          </a:prstGeom>
          <a:ln w="25400">
            <a:solidFill>
              <a:schemeClr val="accent1"/>
            </a:solidFill>
          </a:ln>
        </p:spPr>
        <p:txBody>
          <a:bodyPr wrap="square">
            <a:spAutoFit/>
          </a:bodyPr>
          <a:lstStyle/>
          <a:p>
            <a:pPr marL="342900" indent="-342900" eaLnBrk="1" hangingPunct="1">
              <a:buFont typeface="Wingdings" pitchFamily="2" charset="2"/>
              <a:buChar char="Ø"/>
            </a:pPr>
            <a:r>
              <a:rPr lang="en-US" sz="2000" dirty="0">
                <a:highlight>
                  <a:srgbClr val="FFFF00"/>
                </a:highlight>
              </a:rPr>
              <a:t>A relation is in 5NF if </a:t>
            </a:r>
            <a:r>
              <a:rPr lang="en-US" sz="2000" dirty="0">
                <a:highlight>
                  <a:srgbClr val="00FF00"/>
                </a:highlight>
              </a:rPr>
              <a:t>every join dependency in the relation is implied by the keys of the relation</a:t>
            </a:r>
          </a:p>
          <a:p>
            <a:pPr marL="342900" indent="-342900" eaLnBrk="1" hangingPunct="1">
              <a:buFont typeface="Wingdings" pitchFamily="2" charset="2"/>
              <a:buChar char="Ø"/>
            </a:pPr>
            <a:r>
              <a:rPr lang="en-US" sz="2000" dirty="0">
                <a:highlight>
                  <a:srgbClr val="FFFF00"/>
                </a:highlight>
              </a:rPr>
              <a:t>Implies that relations that have been decomposed in previous normal forms can be recombined via natural joins to recreate the original relation.</a:t>
            </a:r>
          </a:p>
          <a:p>
            <a:pPr marL="342900" indent="-342900" eaLnBrk="1" hangingPunct="1">
              <a:buFont typeface="Wingdings" pitchFamily="2" charset="2"/>
              <a:buChar char="Ø"/>
            </a:pPr>
            <a:r>
              <a:rPr lang="en-US" sz="2000" dirty="0">
                <a:highlight>
                  <a:srgbClr val="00FF00"/>
                </a:highlight>
              </a:rPr>
              <a:t>Also called the Project-Join Normal form</a:t>
            </a:r>
          </a:p>
        </p:txBody>
      </p:sp>
      <p:graphicFrame>
        <p:nvGraphicFramePr>
          <p:cNvPr id="5" name="Table 4"/>
          <p:cNvGraphicFramePr>
            <a:graphicFrameLocks noGrp="1"/>
          </p:cNvGraphicFramePr>
          <p:nvPr>
            <p:extLst>
              <p:ext uri="{D42A27DB-BD31-4B8C-83A1-F6EECF244321}">
                <p14:modId xmlns:p14="http://schemas.microsoft.com/office/powerpoint/2010/main" val="475504122"/>
              </p:ext>
            </p:extLst>
          </p:nvPr>
        </p:nvGraphicFramePr>
        <p:xfrm>
          <a:off x="2209800" y="3505200"/>
          <a:ext cx="4495800" cy="396240"/>
        </p:xfrm>
        <a:graphic>
          <a:graphicData uri="http://schemas.openxmlformats.org/drawingml/2006/table">
            <a:tbl>
              <a:tblPr/>
              <a:tblGrid>
                <a:gridCol w="1618488">
                  <a:extLst>
                    <a:ext uri="{9D8B030D-6E8A-4147-A177-3AD203B41FA5}">
                      <a16:colId xmlns:a16="http://schemas.microsoft.com/office/drawing/2014/main" val="20000"/>
                    </a:ext>
                  </a:extLst>
                </a:gridCol>
                <a:gridCol w="1528572">
                  <a:extLst>
                    <a:ext uri="{9D8B030D-6E8A-4147-A177-3AD203B41FA5}">
                      <a16:colId xmlns:a16="http://schemas.microsoft.com/office/drawing/2014/main" val="20001"/>
                    </a:ext>
                  </a:extLst>
                </a:gridCol>
                <a:gridCol w="1348740">
                  <a:extLst>
                    <a:ext uri="{9D8B030D-6E8A-4147-A177-3AD203B41FA5}">
                      <a16:colId xmlns:a16="http://schemas.microsoft.com/office/drawing/2014/main" val="20002"/>
                    </a:ext>
                  </a:extLst>
                </a:gridCol>
              </a:tblGrid>
              <a:tr h="361149">
                <a:tc>
                  <a:txBody>
                    <a:bodyPr/>
                    <a:lstStyle/>
                    <a:p>
                      <a:pPr algn="ctr" fontAlgn="t"/>
                      <a:r>
                        <a:rPr lang="en-IN" b="1" u="none" dirty="0">
                          <a:solidFill>
                            <a:schemeClr val="tx2"/>
                          </a:solidFill>
                          <a:effectLst/>
                        </a:rPr>
                        <a:t>SNO</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c>
                  <a:txBody>
                    <a:bodyPr/>
                    <a:lstStyle/>
                    <a:p>
                      <a:pPr algn="ctr" fontAlgn="t"/>
                      <a:r>
                        <a:rPr lang="en-IN" b="1" u="none" dirty="0">
                          <a:solidFill>
                            <a:schemeClr val="tx2"/>
                          </a:solidFill>
                          <a:effectLst/>
                        </a:rPr>
                        <a:t>PNO</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c>
                  <a:txBody>
                    <a:bodyPr/>
                    <a:lstStyle/>
                    <a:p>
                      <a:pPr algn="ctr" fontAlgn="t"/>
                      <a:r>
                        <a:rPr lang="en-IN" b="1" u="none" dirty="0">
                          <a:solidFill>
                            <a:schemeClr val="tx2"/>
                          </a:solidFill>
                          <a:effectLst/>
                        </a:rPr>
                        <a:t>JNO</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726315060"/>
              </p:ext>
            </p:extLst>
          </p:nvPr>
        </p:nvGraphicFramePr>
        <p:xfrm>
          <a:off x="914400" y="4648200"/>
          <a:ext cx="2258466" cy="396240"/>
        </p:xfrm>
        <a:graphic>
          <a:graphicData uri="http://schemas.openxmlformats.org/drawingml/2006/table">
            <a:tbl>
              <a:tblPr/>
              <a:tblGrid>
                <a:gridCol w="1231891">
                  <a:extLst>
                    <a:ext uri="{9D8B030D-6E8A-4147-A177-3AD203B41FA5}">
                      <a16:colId xmlns:a16="http://schemas.microsoft.com/office/drawing/2014/main" val="20000"/>
                    </a:ext>
                  </a:extLst>
                </a:gridCol>
                <a:gridCol w="1026575">
                  <a:extLst>
                    <a:ext uri="{9D8B030D-6E8A-4147-A177-3AD203B41FA5}">
                      <a16:colId xmlns:a16="http://schemas.microsoft.com/office/drawing/2014/main" val="20001"/>
                    </a:ext>
                  </a:extLst>
                </a:gridCol>
              </a:tblGrid>
              <a:tr h="276732">
                <a:tc>
                  <a:txBody>
                    <a:bodyPr/>
                    <a:lstStyle/>
                    <a:p>
                      <a:pPr algn="ctr" fontAlgn="t"/>
                      <a:r>
                        <a:rPr lang="en-IN" b="1" u="none" dirty="0">
                          <a:solidFill>
                            <a:schemeClr val="tx2"/>
                          </a:solidFill>
                          <a:effectLst/>
                        </a:rPr>
                        <a:t>SNO</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tx2">
                        <a:lumMod val="40000"/>
                        <a:lumOff val="60000"/>
                      </a:schemeClr>
                    </a:solidFill>
                  </a:tcPr>
                </a:tc>
                <a:tc>
                  <a:txBody>
                    <a:bodyPr/>
                    <a:lstStyle/>
                    <a:p>
                      <a:pPr algn="ctr" fontAlgn="t"/>
                      <a:r>
                        <a:rPr lang="en-IN" b="1" u="none" dirty="0">
                          <a:solidFill>
                            <a:schemeClr val="tx2"/>
                          </a:solidFill>
                          <a:effectLst/>
                        </a:rPr>
                        <a:t>PNO</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01952444"/>
              </p:ext>
            </p:extLst>
          </p:nvPr>
        </p:nvGraphicFramePr>
        <p:xfrm>
          <a:off x="3505200" y="4648200"/>
          <a:ext cx="2258466" cy="396240"/>
        </p:xfrm>
        <a:graphic>
          <a:graphicData uri="http://schemas.openxmlformats.org/drawingml/2006/table">
            <a:tbl>
              <a:tblPr/>
              <a:tblGrid>
                <a:gridCol w="1231891">
                  <a:extLst>
                    <a:ext uri="{9D8B030D-6E8A-4147-A177-3AD203B41FA5}">
                      <a16:colId xmlns:a16="http://schemas.microsoft.com/office/drawing/2014/main" val="20000"/>
                    </a:ext>
                  </a:extLst>
                </a:gridCol>
                <a:gridCol w="1026575">
                  <a:extLst>
                    <a:ext uri="{9D8B030D-6E8A-4147-A177-3AD203B41FA5}">
                      <a16:colId xmlns:a16="http://schemas.microsoft.com/office/drawing/2014/main" val="20001"/>
                    </a:ext>
                  </a:extLst>
                </a:gridCol>
              </a:tblGrid>
              <a:tr h="276732">
                <a:tc>
                  <a:txBody>
                    <a:bodyPr/>
                    <a:lstStyle/>
                    <a:p>
                      <a:pPr algn="ctr" fontAlgn="t"/>
                      <a:r>
                        <a:rPr lang="en-IN" b="1" u="none" dirty="0">
                          <a:solidFill>
                            <a:schemeClr val="tx2"/>
                          </a:solidFill>
                          <a:effectLst/>
                        </a:rPr>
                        <a:t>PNO</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tx2">
                        <a:lumMod val="40000"/>
                        <a:lumOff val="60000"/>
                      </a:schemeClr>
                    </a:solidFill>
                  </a:tcPr>
                </a:tc>
                <a:tc>
                  <a:txBody>
                    <a:bodyPr/>
                    <a:lstStyle/>
                    <a:p>
                      <a:pPr algn="ctr" fontAlgn="t"/>
                      <a:r>
                        <a:rPr lang="en-IN" b="1" u="none" dirty="0">
                          <a:solidFill>
                            <a:schemeClr val="tx2"/>
                          </a:solidFill>
                          <a:effectLst/>
                        </a:rPr>
                        <a:t>JNO</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431151533"/>
              </p:ext>
            </p:extLst>
          </p:nvPr>
        </p:nvGraphicFramePr>
        <p:xfrm>
          <a:off x="6199734" y="4648200"/>
          <a:ext cx="2258466" cy="396240"/>
        </p:xfrm>
        <a:graphic>
          <a:graphicData uri="http://schemas.openxmlformats.org/drawingml/2006/table">
            <a:tbl>
              <a:tblPr/>
              <a:tblGrid>
                <a:gridCol w="1231891">
                  <a:extLst>
                    <a:ext uri="{9D8B030D-6E8A-4147-A177-3AD203B41FA5}">
                      <a16:colId xmlns:a16="http://schemas.microsoft.com/office/drawing/2014/main" val="20000"/>
                    </a:ext>
                  </a:extLst>
                </a:gridCol>
                <a:gridCol w="1026575">
                  <a:extLst>
                    <a:ext uri="{9D8B030D-6E8A-4147-A177-3AD203B41FA5}">
                      <a16:colId xmlns:a16="http://schemas.microsoft.com/office/drawing/2014/main" val="20001"/>
                    </a:ext>
                  </a:extLst>
                </a:gridCol>
              </a:tblGrid>
              <a:tr h="276732">
                <a:tc>
                  <a:txBody>
                    <a:bodyPr/>
                    <a:lstStyle/>
                    <a:p>
                      <a:pPr algn="ctr" fontAlgn="t"/>
                      <a:r>
                        <a:rPr lang="en-IN" b="1" u="none" dirty="0">
                          <a:solidFill>
                            <a:schemeClr val="tx2"/>
                          </a:solidFill>
                          <a:effectLst/>
                        </a:rPr>
                        <a:t>JNO</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tx2">
                        <a:lumMod val="40000"/>
                        <a:lumOff val="60000"/>
                      </a:schemeClr>
                    </a:solidFill>
                  </a:tcPr>
                </a:tc>
                <a:tc>
                  <a:txBody>
                    <a:bodyPr/>
                    <a:lstStyle/>
                    <a:p>
                      <a:pPr algn="ctr" fontAlgn="t"/>
                      <a:r>
                        <a:rPr lang="en-IN" b="1" u="none" dirty="0">
                          <a:solidFill>
                            <a:schemeClr val="tx2"/>
                          </a:solidFill>
                          <a:effectLst/>
                        </a:rPr>
                        <a:t>SNO</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0000"/>
                  </a:ext>
                </a:extLst>
              </a:tr>
            </a:tbl>
          </a:graphicData>
        </a:graphic>
      </p:graphicFrame>
      <p:sp>
        <p:nvSpPr>
          <p:cNvPr id="10" name="Rectangle 9"/>
          <p:cNvSpPr/>
          <p:nvPr/>
        </p:nvSpPr>
        <p:spPr>
          <a:xfrm>
            <a:off x="447595" y="5334000"/>
            <a:ext cx="8001000" cy="1015663"/>
          </a:xfrm>
          <a:prstGeom prst="rect">
            <a:avLst/>
          </a:prstGeom>
          <a:ln w="25400">
            <a:solidFill>
              <a:schemeClr val="accent1"/>
            </a:solidFill>
          </a:ln>
        </p:spPr>
        <p:txBody>
          <a:bodyPr wrap="square">
            <a:spAutoFit/>
          </a:bodyPr>
          <a:lstStyle/>
          <a:p>
            <a:pPr marL="342900" indent="-342900" eaLnBrk="1" hangingPunct="1">
              <a:buFont typeface="Wingdings" pitchFamily="2" charset="2"/>
              <a:buChar char="Ø"/>
            </a:pPr>
            <a:r>
              <a:rPr lang="en-US" sz="2000" dirty="0"/>
              <a:t>Top down is projection and bottom up is join</a:t>
            </a:r>
          </a:p>
          <a:p>
            <a:pPr marL="342900" indent="-342900" eaLnBrk="1" hangingPunct="1">
              <a:buFont typeface="Wingdings" pitchFamily="2" charset="2"/>
              <a:buChar char="Ø"/>
            </a:pPr>
            <a:r>
              <a:rPr lang="en-US" sz="2000" dirty="0"/>
              <a:t>Split the table in such a way that a natural join on the bottom relations gives the original top relation</a:t>
            </a:r>
          </a:p>
        </p:txBody>
      </p:sp>
      <p:cxnSp>
        <p:nvCxnSpPr>
          <p:cNvPr id="11" name="Straight Arrow Connector 10"/>
          <p:cNvCxnSpPr/>
          <p:nvPr/>
        </p:nvCxnSpPr>
        <p:spPr>
          <a:xfrm flipH="1">
            <a:off x="2133600" y="3886200"/>
            <a:ext cx="2314495" cy="762000"/>
          </a:xfrm>
          <a:prstGeom prst="straightConnector1">
            <a:avLst/>
          </a:prstGeom>
          <a:ln w="38100">
            <a:solidFill>
              <a:srgbClr val="0033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4448095" y="3900287"/>
            <a:ext cx="1" cy="747913"/>
          </a:xfrm>
          <a:prstGeom prst="straightConnector1">
            <a:avLst/>
          </a:prstGeom>
          <a:ln w="38100">
            <a:solidFill>
              <a:srgbClr val="0033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2"/>
          </p:cNvCxnSpPr>
          <p:nvPr/>
        </p:nvCxnSpPr>
        <p:spPr>
          <a:xfrm>
            <a:off x="4457700" y="3901440"/>
            <a:ext cx="3009900" cy="746760"/>
          </a:xfrm>
          <a:prstGeom prst="straightConnector1">
            <a:avLst/>
          </a:prstGeom>
          <a:ln w="38100">
            <a:solidFill>
              <a:srgbClr val="0033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705100" y="3816403"/>
            <a:ext cx="35052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553200" y="4982455"/>
            <a:ext cx="16764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810000" y="4963245"/>
            <a:ext cx="16764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257300" y="4953000"/>
            <a:ext cx="1600200"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51769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28</a:t>
            </a:fld>
            <a:endParaRPr lang="en-US"/>
          </a:p>
        </p:txBody>
      </p:sp>
      <p:sp>
        <p:nvSpPr>
          <p:cNvPr id="3" name="Text Placeholder 2"/>
          <p:cNvSpPr txBox="1">
            <a:spLocks/>
          </p:cNvSpPr>
          <p:nvPr/>
        </p:nvSpPr>
        <p:spPr bwMode="auto">
          <a:xfrm>
            <a:off x="304800" y="533400"/>
            <a:ext cx="7696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US" sz="2800" b="1" dirty="0">
                <a:latin typeface="+mn-lt"/>
              </a:rPr>
              <a:t>the 5</a:t>
            </a:r>
            <a:r>
              <a:rPr lang="en-US" sz="2800" b="1" cap="none" baseline="30000" dirty="0">
                <a:latin typeface="+mn-lt"/>
              </a:rPr>
              <a:t>th</a:t>
            </a:r>
            <a:r>
              <a:rPr lang="en-US" sz="2800" b="1" dirty="0">
                <a:latin typeface="+mn-lt"/>
              </a:rPr>
              <a:t> normal form</a:t>
            </a:r>
            <a:endParaRPr lang="en-IN" sz="2800" b="1" dirty="0">
              <a:latin typeface="+mn-l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255" y="1219200"/>
            <a:ext cx="4419600" cy="2609733"/>
          </a:xfrm>
          <a:prstGeom prst="rect">
            <a:avLst/>
          </a:prstGeom>
        </p:spPr>
      </p:pic>
      <p:sp>
        <p:nvSpPr>
          <p:cNvPr id="6" name="Rectangle 5"/>
          <p:cNvSpPr/>
          <p:nvPr/>
        </p:nvSpPr>
        <p:spPr>
          <a:xfrm>
            <a:off x="5029200" y="1967591"/>
            <a:ext cx="3352800" cy="923330"/>
          </a:xfrm>
          <a:prstGeom prst="rect">
            <a:avLst/>
          </a:prstGeom>
        </p:spPr>
        <p:txBody>
          <a:bodyPr wrap="square">
            <a:spAutoFit/>
          </a:bodyPr>
          <a:lstStyle/>
          <a:p>
            <a:pPr marL="285750" indent="-285750">
              <a:buFont typeface="Wingdings" pitchFamily="2" charset="2"/>
              <a:buChar char="Ø"/>
            </a:pPr>
            <a:r>
              <a:rPr lang="en-US" sz="1800" dirty="0"/>
              <a:t>Note that Circuit City sells Apple tablets and phones but only Toshiba laptops</a:t>
            </a:r>
            <a:endParaRPr lang="en-IN" sz="18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3819328"/>
            <a:ext cx="5288560" cy="2931159"/>
          </a:xfrm>
          <a:prstGeom prst="rect">
            <a:avLst/>
          </a:prstGeom>
        </p:spPr>
      </p:pic>
    </p:spTree>
    <p:extLst>
      <p:ext uri="{BB962C8B-B14F-4D97-AF65-F5344CB8AC3E}">
        <p14:creationId xmlns:p14="http://schemas.microsoft.com/office/powerpoint/2010/main" val="23952808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29</a:t>
            </a:fld>
            <a:endParaRPr lang="en-US"/>
          </a:p>
        </p:txBody>
      </p:sp>
      <p:sp>
        <p:nvSpPr>
          <p:cNvPr id="3" name="Text Placeholder 2"/>
          <p:cNvSpPr txBox="1">
            <a:spLocks/>
          </p:cNvSpPr>
          <p:nvPr/>
        </p:nvSpPr>
        <p:spPr bwMode="auto">
          <a:xfrm>
            <a:off x="304800" y="533400"/>
            <a:ext cx="7696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US" sz="2800" b="1" dirty="0">
                <a:latin typeface="+mn-lt"/>
              </a:rPr>
              <a:t>the 5</a:t>
            </a:r>
            <a:r>
              <a:rPr lang="en-US" sz="2800" b="1" cap="none" baseline="30000" dirty="0">
                <a:latin typeface="+mn-lt"/>
              </a:rPr>
              <a:t>th</a:t>
            </a:r>
            <a:r>
              <a:rPr lang="en-US" sz="2800" b="1" dirty="0">
                <a:latin typeface="+mn-lt"/>
              </a:rPr>
              <a:t> normal form</a:t>
            </a:r>
            <a:endParaRPr lang="en-IN" sz="2800" b="1" dirty="0">
              <a:latin typeface="+mn-l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3361735"/>
            <a:ext cx="4267200" cy="320203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371600"/>
            <a:ext cx="5243014" cy="1783235"/>
          </a:xfrm>
          <a:prstGeom prst="rect">
            <a:avLst/>
          </a:prstGeom>
        </p:spPr>
      </p:pic>
      <p:sp>
        <p:nvSpPr>
          <p:cNvPr id="7" name="Rectangle 6"/>
          <p:cNvSpPr/>
          <p:nvPr/>
        </p:nvSpPr>
        <p:spPr>
          <a:xfrm>
            <a:off x="5105400" y="5105400"/>
            <a:ext cx="3352800" cy="646331"/>
          </a:xfrm>
          <a:prstGeom prst="rect">
            <a:avLst/>
          </a:prstGeom>
        </p:spPr>
        <p:txBody>
          <a:bodyPr wrap="square">
            <a:spAutoFit/>
          </a:bodyPr>
          <a:lstStyle/>
          <a:p>
            <a:pPr marL="285750" indent="-285750" eaLnBrk="1" hangingPunct="1">
              <a:buFont typeface="Wingdings" pitchFamily="2" charset="2"/>
              <a:buChar char="Ø"/>
            </a:pPr>
            <a:r>
              <a:rPr lang="en-US" sz="1800" dirty="0"/>
              <a:t>Introduces two spurious tuples (Extra)</a:t>
            </a:r>
          </a:p>
        </p:txBody>
      </p:sp>
    </p:spTree>
    <p:extLst>
      <p:ext uri="{BB962C8B-B14F-4D97-AF65-F5344CB8AC3E}">
        <p14:creationId xmlns:p14="http://schemas.microsoft.com/office/powerpoint/2010/main" val="23952808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3</a:t>
            </a:fld>
            <a:endParaRPr lang="en-US"/>
          </a:p>
        </p:txBody>
      </p:sp>
      <p:pic>
        <p:nvPicPr>
          <p:cNvPr id="34818" name="Picture 2" descr="Normalization Process in DBMS - GeeksforGee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95400"/>
            <a:ext cx="7543800" cy="5534854"/>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2"/>
          <p:cNvSpPr>
            <a:spLocks noGrp="1"/>
          </p:cNvSpPr>
          <p:nvPr>
            <p:ph type="body" idx="1"/>
          </p:nvPr>
        </p:nvSpPr>
        <p:spPr>
          <a:xfrm>
            <a:off x="228600" y="533400"/>
            <a:ext cx="7772400" cy="609600"/>
          </a:xfrm>
        </p:spPr>
        <p:txBody>
          <a:bodyPr/>
          <a:lstStyle/>
          <a:p>
            <a:r>
              <a:rPr lang="en-US" sz="2800" b="1" dirty="0">
                <a:latin typeface="+mn-lt"/>
              </a:rPr>
              <a:t>normal forms</a:t>
            </a:r>
            <a:endParaRPr lang="en-IN" sz="2800" b="1" dirty="0">
              <a:latin typeface="+mn-lt"/>
            </a:endParaRPr>
          </a:p>
        </p:txBody>
      </p:sp>
    </p:spTree>
    <p:extLst>
      <p:ext uri="{BB962C8B-B14F-4D97-AF65-F5344CB8AC3E}">
        <p14:creationId xmlns:p14="http://schemas.microsoft.com/office/powerpoint/2010/main" val="31691558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30</a:t>
            </a:fld>
            <a:endParaRPr lang="en-US"/>
          </a:p>
        </p:txBody>
      </p:sp>
      <p:sp>
        <p:nvSpPr>
          <p:cNvPr id="3" name="Text Placeholder 2"/>
          <p:cNvSpPr txBox="1">
            <a:spLocks/>
          </p:cNvSpPr>
          <p:nvPr/>
        </p:nvSpPr>
        <p:spPr bwMode="auto">
          <a:xfrm>
            <a:off x="304800" y="533400"/>
            <a:ext cx="7696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US" sz="2800" b="1" dirty="0">
                <a:latin typeface="+mn-lt"/>
              </a:rPr>
              <a:t>the 5</a:t>
            </a:r>
            <a:r>
              <a:rPr lang="en-US" sz="2800" b="1" cap="none" baseline="30000" dirty="0">
                <a:latin typeface="+mn-lt"/>
              </a:rPr>
              <a:t>th</a:t>
            </a:r>
            <a:r>
              <a:rPr lang="en-US" sz="2800" b="1" dirty="0">
                <a:latin typeface="+mn-lt"/>
              </a:rPr>
              <a:t> normal form</a:t>
            </a:r>
            <a:endParaRPr lang="en-IN" sz="2800" b="1" dirty="0">
              <a:latin typeface="+mn-l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7980" y="1371600"/>
            <a:ext cx="6462020" cy="4768412"/>
          </a:xfrm>
          <a:prstGeom prst="rect">
            <a:avLst/>
          </a:prstGeom>
        </p:spPr>
      </p:pic>
    </p:spTree>
    <p:extLst>
      <p:ext uri="{BB962C8B-B14F-4D97-AF65-F5344CB8AC3E}">
        <p14:creationId xmlns:p14="http://schemas.microsoft.com/office/powerpoint/2010/main" val="23952808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31</a:t>
            </a:fld>
            <a:endParaRPr lang="en-US"/>
          </a:p>
        </p:txBody>
      </p:sp>
      <p:sp>
        <p:nvSpPr>
          <p:cNvPr id="3" name="Text Placeholder 2"/>
          <p:cNvSpPr txBox="1">
            <a:spLocks/>
          </p:cNvSpPr>
          <p:nvPr/>
        </p:nvSpPr>
        <p:spPr bwMode="auto">
          <a:xfrm>
            <a:off x="304800" y="533400"/>
            <a:ext cx="7696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US" sz="2800" b="1" dirty="0">
                <a:latin typeface="+mn-lt"/>
              </a:rPr>
              <a:t>the 5</a:t>
            </a:r>
            <a:r>
              <a:rPr lang="en-US" sz="2800" b="1" cap="none" baseline="30000" dirty="0">
                <a:latin typeface="+mn-lt"/>
              </a:rPr>
              <a:t>th</a:t>
            </a:r>
            <a:r>
              <a:rPr lang="en-US" sz="2800" b="1" dirty="0">
                <a:latin typeface="+mn-lt"/>
              </a:rPr>
              <a:t> normal form</a:t>
            </a:r>
            <a:endParaRPr lang="en-IN" sz="2800" b="1" dirty="0">
              <a:latin typeface="+mn-lt"/>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371600"/>
            <a:ext cx="4953000" cy="2192215"/>
          </a:xfrm>
          <a:prstGeom prst="rect">
            <a:avLst/>
          </a:prstGeom>
        </p:spPr>
      </p:pic>
      <p:sp>
        <p:nvSpPr>
          <p:cNvPr id="6" name="Rectangle 5"/>
          <p:cNvSpPr/>
          <p:nvPr/>
        </p:nvSpPr>
        <p:spPr>
          <a:xfrm>
            <a:off x="5410200" y="2559348"/>
            <a:ext cx="3214688" cy="646331"/>
          </a:xfrm>
          <a:prstGeom prst="rect">
            <a:avLst/>
          </a:prstGeom>
        </p:spPr>
        <p:txBody>
          <a:bodyPr wrap="square">
            <a:spAutoFit/>
          </a:bodyPr>
          <a:lstStyle/>
          <a:p>
            <a:pPr lvl="0"/>
            <a:r>
              <a:rPr lang="en-US" sz="1800" dirty="0">
                <a:solidFill>
                  <a:srgbClr val="3C5184"/>
                </a:solidFill>
              </a:rPr>
              <a:t>Let see what happens when we do a natural join:</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739" y="3733800"/>
            <a:ext cx="3928462" cy="2888047"/>
          </a:xfrm>
          <a:prstGeom prst="rect">
            <a:avLst/>
          </a:prstGeom>
        </p:spPr>
      </p:pic>
      <p:sp>
        <p:nvSpPr>
          <p:cNvPr id="8" name="Rectangle 7"/>
          <p:cNvSpPr/>
          <p:nvPr/>
        </p:nvSpPr>
        <p:spPr>
          <a:xfrm>
            <a:off x="4566806" y="5486400"/>
            <a:ext cx="3106363" cy="400110"/>
          </a:xfrm>
          <a:prstGeom prst="rect">
            <a:avLst/>
          </a:prstGeom>
        </p:spPr>
        <p:txBody>
          <a:bodyPr wrap="none">
            <a:spAutoFit/>
          </a:bodyPr>
          <a:lstStyle/>
          <a:p>
            <a:pPr marL="342900" indent="-342900" eaLnBrk="1" hangingPunct="1">
              <a:buFont typeface="Wingdings" pitchFamily="2" charset="2"/>
              <a:buChar char="Ø"/>
            </a:pPr>
            <a:r>
              <a:rPr lang="en-US" sz="2000" dirty="0"/>
              <a:t>Still one spurious tuple</a:t>
            </a:r>
          </a:p>
        </p:txBody>
      </p:sp>
    </p:spTree>
    <p:extLst>
      <p:ext uri="{BB962C8B-B14F-4D97-AF65-F5344CB8AC3E}">
        <p14:creationId xmlns:p14="http://schemas.microsoft.com/office/powerpoint/2010/main" val="39338072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32</a:t>
            </a:fld>
            <a:endParaRPr lang="en-US"/>
          </a:p>
        </p:txBody>
      </p:sp>
      <p:sp>
        <p:nvSpPr>
          <p:cNvPr id="3" name="Text Placeholder 2"/>
          <p:cNvSpPr txBox="1">
            <a:spLocks/>
          </p:cNvSpPr>
          <p:nvPr/>
        </p:nvSpPr>
        <p:spPr bwMode="auto">
          <a:xfrm>
            <a:off x="304800" y="533400"/>
            <a:ext cx="7696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US" sz="2800" b="1" dirty="0">
                <a:latin typeface="+mn-lt"/>
              </a:rPr>
              <a:t>the 5</a:t>
            </a:r>
            <a:r>
              <a:rPr lang="en-US" sz="2800" b="1" cap="none" baseline="30000" dirty="0">
                <a:latin typeface="+mn-lt"/>
              </a:rPr>
              <a:t>th</a:t>
            </a:r>
            <a:r>
              <a:rPr lang="en-US" sz="2800" b="1" dirty="0">
                <a:latin typeface="+mn-lt"/>
              </a:rPr>
              <a:t> normal form</a:t>
            </a:r>
            <a:endParaRPr lang="en-IN" sz="2800" b="1" dirty="0">
              <a:latin typeface="+mn-lt"/>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219200"/>
            <a:ext cx="6485182" cy="4473328"/>
          </a:xfrm>
          <a:prstGeom prst="rect">
            <a:avLst/>
          </a:prstGeom>
        </p:spPr>
      </p:pic>
      <p:sp>
        <p:nvSpPr>
          <p:cNvPr id="5" name="Rectangle 4"/>
          <p:cNvSpPr/>
          <p:nvPr/>
        </p:nvSpPr>
        <p:spPr>
          <a:xfrm>
            <a:off x="3886200" y="4495800"/>
            <a:ext cx="4800600" cy="1015663"/>
          </a:xfrm>
          <a:prstGeom prst="rect">
            <a:avLst/>
          </a:prstGeom>
          <a:ln w="25400">
            <a:solidFill>
              <a:schemeClr val="accent1">
                <a:shade val="95000"/>
                <a:satMod val="105000"/>
              </a:schemeClr>
            </a:solidFill>
          </a:ln>
        </p:spPr>
        <p:txBody>
          <a:bodyPr wrap="square">
            <a:spAutoFit/>
          </a:bodyPr>
          <a:lstStyle/>
          <a:p>
            <a:pPr marL="342900" indent="-342900" eaLnBrk="1" hangingPunct="1">
              <a:buFont typeface="Wingdings" pitchFamily="2" charset="2"/>
              <a:buChar char="Ø"/>
            </a:pPr>
            <a:r>
              <a:rPr lang="en-US" sz="2000" dirty="0"/>
              <a:t>The first "big" table was 5NF</a:t>
            </a:r>
          </a:p>
          <a:p>
            <a:pPr marL="342900" indent="-342900" eaLnBrk="1" hangingPunct="1">
              <a:buFont typeface="Wingdings" pitchFamily="2" charset="2"/>
              <a:buChar char="Ø"/>
            </a:pPr>
            <a:r>
              <a:rPr lang="en-US" sz="2000" dirty="0"/>
              <a:t>A natural join between these three tables will give the original one</a:t>
            </a:r>
          </a:p>
        </p:txBody>
      </p:sp>
    </p:spTree>
    <p:extLst>
      <p:ext uri="{BB962C8B-B14F-4D97-AF65-F5344CB8AC3E}">
        <p14:creationId xmlns:p14="http://schemas.microsoft.com/office/powerpoint/2010/main" val="39338072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33</a:t>
            </a:fld>
            <a:endParaRPr lang="en-US"/>
          </a:p>
        </p:txBody>
      </p:sp>
      <p:sp>
        <p:nvSpPr>
          <p:cNvPr id="5" name="Text Placeholder 2"/>
          <p:cNvSpPr txBox="1">
            <a:spLocks/>
          </p:cNvSpPr>
          <p:nvPr/>
        </p:nvSpPr>
        <p:spPr bwMode="auto">
          <a:xfrm>
            <a:off x="304800" y="533400"/>
            <a:ext cx="7696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US" sz="2800" b="1" dirty="0">
                <a:latin typeface="+mn-lt"/>
              </a:rPr>
              <a:t>examples</a:t>
            </a:r>
            <a:endParaRPr lang="en-IN" sz="2800" b="1" dirty="0">
              <a:latin typeface="+mn-lt"/>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295400"/>
            <a:ext cx="5879254" cy="1828800"/>
          </a:xfrm>
          <a:prstGeom prst="rect">
            <a:avLst/>
          </a:prstGeom>
        </p:spPr>
      </p:pic>
      <p:sp>
        <p:nvSpPr>
          <p:cNvPr id="7" name="Rectangle 6"/>
          <p:cNvSpPr/>
          <p:nvPr/>
        </p:nvSpPr>
        <p:spPr>
          <a:xfrm>
            <a:off x="6059502" y="1828800"/>
            <a:ext cx="2819400" cy="1200329"/>
          </a:xfrm>
          <a:prstGeom prst="rect">
            <a:avLst/>
          </a:prstGeom>
        </p:spPr>
        <p:txBody>
          <a:bodyPr wrap="square">
            <a:spAutoFit/>
          </a:bodyPr>
          <a:lstStyle/>
          <a:p>
            <a:pPr eaLnBrk="1" hangingPunct="1">
              <a:buSzPct val="75000"/>
            </a:pPr>
            <a:r>
              <a:rPr lang="en-US" altLang="en-US" sz="1800" dirty="0"/>
              <a:t>Candidate key?</a:t>
            </a:r>
          </a:p>
          <a:p>
            <a:pPr eaLnBrk="1" hangingPunct="1">
              <a:buSzPct val="75000"/>
            </a:pPr>
            <a:r>
              <a:rPr lang="en-US" altLang="en-US" sz="1800" b="1" dirty="0" err="1"/>
              <a:t>BookNo</a:t>
            </a:r>
            <a:endParaRPr lang="en-US" altLang="en-US" sz="1800" b="1" dirty="0"/>
          </a:p>
          <a:p>
            <a:pPr eaLnBrk="1" hangingPunct="1">
              <a:buSzPct val="75000"/>
            </a:pPr>
            <a:r>
              <a:rPr lang="en-US" altLang="en-US" sz="1800" dirty="0"/>
              <a:t>Patron  → Address</a:t>
            </a:r>
          </a:p>
          <a:p>
            <a:pPr eaLnBrk="1" hangingPunct="1">
              <a:buSzPct val="75000"/>
            </a:pPr>
            <a:r>
              <a:rPr lang="en-US" altLang="en-US" sz="1800" dirty="0"/>
              <a:t>Transitivity present</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582" y="3352800"/>
            <a:ext cx="5093130" cy="251460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22399" y="4579621"/>
            <a:ext cx="4693002" cy="1378161"/>
          </a:xfrm>
          <a:prstGeom prst="rect">
            <a:avLst/>
          </a:prstGeom>
        </p:spPr>
      </p:pic>
      <p:cxnSp>
        <p:nvCxnSpPr>
          <p:cNvPr id="12" name="Straight Connector 11"/>
          <p:cNvCxnSpPr/>
          <p:nvPr/>
        </p:nvCxnSpPr>
        <p:spPr>
          <a:xfrm>
            <a:off x="762000" y="4974130"/>
            <a:ext cx="7620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876800" y="4974130"/>
            <a:ext cx="762000"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44858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34</a:t>
            </a:fld>
            <a:endParaRPr lang="en-US"/>
          </a:p>
        </p:txBody>
      </p:sp>
      <p:sp>
        <p:nvSpPr>
          <p:cNvPr id="5" name="Text Placeholder 2"/>
          <p:cNvSpPr txBox="1">
            <a:spLocks/>
          </p:cNvSpPr>
          <p:nvPr/>
        </p:nvSpPr>
        <p:spPr bwMode="auto">
          <a:xfrm>
            <a:off x="304800" y="533400"/>
            <a:ext cx="7696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US" sz="2800" b="1" dirty="0">
                <a:latin typeface="+mn-lt"/>
              </a:rPr>
              <a:t>examples</a:t>
            </a:r>
            <a:endParaRPr lang="en-IN" sz="2800" b="1" dirty="0">
              <a:latin typeface="+mn-lt"/>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284514"/>
            <a:ext cx="6172200" cy="2464594"/>
          </a:xfrm>
          <a:prstGeom prst="rect">
            <a:avLst/>
          </a:prstGeom>
        </p:spPr>
      </p:pic>
      <p:sp>
        <p:nvSpPr>
          <p:cNvPr id="7" name="Rectangle 6"/>
          <p:cNvSpPr/>
          <p:nvPr/>
        </p:nvSpPr>
        <p:spPr>
          <a:xfrm>
            <a:off x="609600" y="3731727"/>
            <a:ext cx="8001000" cy="3046988"/>
          </a:xfrm>
          <a:prstGeom prst="rect">
            <a:avLst/>
          </a:prstGeom>
        </p:spPr>
        <p:txBody>
          <a:bodyPr wrap="square">
            <a:spAutoFit/>
          </a:bodyPr>
          <a:lstStyle/>
          <a:p>
            <a:pPr marL="285750" indent="-285750" eaLnBrk="1" hangingPunct="1">
              <a:buFont typeface="Wingdings" pitchFamily="2" charset="2"/>
              <a:buChar char="Ø"/>
            </a:pPr>
            <a:r>
              <a:rPr lang="en-US" altLang="en-US" sz="1600" dirty="0"/>
              <a:t>Key is {Tournament, Year}</a:t>
            </a:r>
          </a:p>
          <a:p>
            <a:pPr marL="285750" indent="-285750" eaLnBrk="1" hangingPunct="1">
              <a:buFont typeface="Wingdings" pitchFamily="2" charset="2"/>
              <a:buChar char="Ø"/>
            </a:pPr>
            <a:r>
              <a:rPr lang="en-US" altLang="en-US" sz="1600" dirty="0"/>
              <a:t>Normal Form??</a:t>
            </a:r>
          </a:p>
          <a:p>
            <a:pPr eaLnBrk="1" hangingPunct="1"/>
            <a:r>
              <a:rPr lang="en-US" altLang="en-US" sz="1600" b="1" dirty="0">
                <a:solidFill>
                  <a:srgbClr val="00B050"/>
                </a:solidFill>
              </a:rPr>
              <a:t>     It is in 1NF</a:t>
            </a:r>
          </a:p>
          <a:p>
            <a:pPr marL="285750" indent="-285750" eaLnBrk="1" hangingPunct="1">
              <a:buFont typeface="Wingdings" pitchFamily="2" charset="2"/>
              <a:buChar char="Ø"/>
            </a:pPr>
            <a:r>
              <a:rPr lang="en-US" altLang="en-US" sz="1600" dirty="0"/>
              <a:t>All non-prime attributes – Winner and DOB depend on the whole key (FFD)</a:t>
            </a:r>
          </a:p>
          <a:p>
            <a:pPr eaLnBrk="1" hangingPunct="1"/>
            <a:r>
              <a:rPr lang="en-US" altLang="en-US" sz="1600" b="1" dirty="0">
                <a:solidFill>
                  <a:srgbClr val="00B050"/>
                </a:solidFill>
              </a:rPr>
              <a:t>     It is in 2NF </a:t>
            </a:r>
          </a:p>
          <a:p>
            <a:pPr marL="285750" indent="-285750" eaLnBrk="1" hangingPunct="1">
              <a:buFont typeface="Wingdings" pitchFamily="2" charset="2"/>
              <a:buChar char="Ø"/>
            </a:pPr>
            <a:r>
              <a:rPr lang="en-US" altLang="en-US" sz="1600" dirty="0"/>
              <a:t>Winner </a:t>
            </a:r>
            <a:r>
              <a:rPr lang="en-US" sz="1600" dirty="0">
                <a:ea typeface="Tahoma" pitchFamily="34" charset="0"/>
                <a:cs typeface="Tahoma" pitchFamily="34" charset="0"/>
                <a:sym typeface="Wingdings" pitchFamily="2" charset="2"/>
              </a:rPr>
              <a:t></a:t>
            </a:r>
            <a:r>
              <a:rPr lang="en-US" altLang="en-US" sz="1600" dirty="0"/>
              <a:t> DOB</a:t>
            </a:r>
          </a:p>
          <a:p>
            <a:pPr eaLnBrk="1" hangingPunct="1"/>
            <a:r>
              <a:rPr lang="en-US" altLang="en-US" sz="1600" b="1" dirty="0">
                <a:solidFill>
                  <a:schemeClr val="tx2"/>
                </a:solidFill>
              </a:rPr>
              <a:t>     Not in 3NF</a:t>
            </a:r>
          </a:p>
          <a:p>
            <a:pPr marL="742950" lvl="1" indent="-285750">
              <a:buFont typeface="Arial" pitchFamily="34" charset="0"/>
              <a:buChar char="•"/>
            </a:pPr>
            <a:r>
              <a:rPr lang="en-US" altLang="en-US" sz="1600" dirty="0"/>
              <a:t>Tournament, Year </a:t>
            </a:r>
            <a:r>
              <a:rPr lang="en-US" sz="1600" dirty="0">
                <a:ea typeface="Tahoma" pitchFamily="34" charset="0"/>
                <a:cs typeface="Tahoma" pitchFamily="34" charset="0"/>
                <a:sym typeface="Wingdings" pitchFamily="2" charset="2"/>
              </a:rPr>
              <a:t> Winner</a:t>
            </a:r>
          </a:p>
          <a:p>
            <a:pPr marL="742950" lvl="1" indent="-285750">
              <a:buFont typeface="Arial" pitchFamily="34" charset="0"/>
              <a:buChar char="•"/>
            </a:pPr>
            <a:r>
              <a:rPr lang="en-US" altLang="en-US" sz="1600" dirty="0">
                <a:ea typeface="Tahoma" pitchFamily="34" charset="0"/>
                <a:cs typeface="Tahoma" pitchFamily="34" charset="0"/>
                <a:sym typeface="Wingdings" pitchFamily="2" charset="2"/>
              </a:rPr>
              <a:t>Winner </a:t>
            </a:r>
            <a:r>
              <a:rPr lang="en-US" sz="1600" dirty="0">
                <a:ea typeface="Tahoma" pitchFamily="34" charset="0"/>
                <a:cs typeface="Tahoma" pitchFamily="34" charset="0"/>
                <a:sym typeface="Wingdings" pitchFamily="2" charset="2"/>
              </a:rPr>
              <a:t> DOB</a:t>
            </a:r>
          </a:p>
          <a:p>
            <a:pPr marL="742950" lvl="1" indent="-285750">
              <a:buFont typeface="Arial" pitchFamily="34" charset="0"/>
              <a:buChar char="•"/>
            </a:pPr>
            <a:r>
              <a:rPr lang="en-US" altLang="en-US" sz="1600" dirty="0"/>
              <a:t>Tournament, Year </a:t>
            </a:r>
            <a:r>
              <a:rPr lang="en-US" sz="1600" dirty="0">
                <a:ea typeface="Tahoma" pitchFamily="34" charset="0"/>
                <a:cs typeface="Tahoma" pitchFamily="34" charset="0"/>
                <a:sym typeface="Wingdings" pitchFamily="2" charset="2"/>
              </a:rPr>
              <a:t>DOB (Transitivity)</a:t>
            </a:r>
          </a:p>
          <a:p>
            <a:pPr marL="285750" indent="-285750">
              <a:buFont typeface="Wingdings" pitchFamily="2" charset="2"/>
              <a:buChar char="Ø"/>
            </a:pPr>
            <a:r>
              <a:rPr lang="en-US" sz="1600" b="1" dirty="0" err="1">
                <a:solidFill>
                  <a:srgbClr val="00B0F0"/>
                </a:solidFill>
                <a:ea typeface="Tahoma" pitchFamily="34" charset="0"/>
                <a:cs typeface="Tahoma" pitchFamily="34" charset="0"/>
                <a:sym typeface="Wingdings" pitchFamily="2" charset="2"/>
              </a:rPr>
              <a:t>Tournament_Winner</a:t>
            </a:r>
            <a:r>
              <a:rPr lang="en-US" sz="1600" b="1" dirty="0">
                <a:solidFill>
                  <a:srgbClr val="00B0F0"/>
                </a:solidFill>
                <a:ea typeface="Tahoma" pitchFamily="34" charset="0"/>
                <a:cs typeface="Tahoma" pitchFamily="34" charset="0"/>
                <a:sym typeface="Wingdings" pitchFamily="2" charset="2"/>
              </a:rPr>
              <a:t>(</a:t>
            </a:r>
            <a:r>
              <a:rPr lang="en-US" altLang="en-US" sz="1600" b="1" u="sng" dirty="0">
                <a:solidFill>
                  <a:srgbClr val="00B0F0"/>
                </a:solidFill>
              </a:rPr>
              <a:t>Tournament, Year</a:t>
            </a:r>
            <a:r>
              <a:rPr lang="en-US" altLang="en-US" sz="1600" b="1" dirty="0">
                <a:solidFill>
                  <a:srgbClr val="00B0F0"/>
                </a:solidFill>
              </a:rPr>
              <a:t>, </a:t>
            </a:r>
            <a:r>
              <a:rPr lang="en-US" sz="1600" b="1" dirty="0">
                <a:solidFill>
                  <a:srgbClr val="00B0F0"/>
                </a:solidFill>
                <a:ea typeface="Tahoma" pitchFamily="34" charset="0"/>
                <a:cs typeface="Tahoma" pitchFamily="34" charset="0"/>
                <a:sym typeface="Wingdings" pitchFamily="2" charset="2"/>
              </a:rPr>
              <a:t>Winner)</a:t>
            </a:r>
          </a:p>
          <a:p>
            <a:pPr marL="285750" indent="-285750">
              <a:buFont typeface="Wingdings" pitchFamily="2" charset="2"/>
              <a:buChar char="Ø"/>
            </a:pPr>
            <a:r>
              <a:rPr lang="en-US" sz="1600" b="1" dirty="0" err="1">
                <a:solidFill>
                  <a:srgbClr val="00B0F0"/>
                </a:solidFill>
                <a:ea typeface="Tahoma" pitchFamily="34" charset="0"/>
                <a:cs typeface="Tahoma" pitchFamily="34" charset="0"/>
                <a:sym typeface="Wingdings" pitchFamily="2" charset="2"/>
              </a:rPr>
              <a:t>Winner_details</a:t>
            </a:r>
            <a:r>
              <a:rPr lang="en-US" sz="1600" b="1" dirty="0">
                <a:solidFill>
                  <a:srgbClr val="00B0F0"/>
                </a:solidFill>
                <a:ea typeface="Tahoma" pitchFamily="34" charset="0"/>
                <a:cs typeface="Tahoma" pitchFamily="34" charset="0"/>
                <a:sym typeface="Wingdings" pitchFamily="2" charset="2"/>
              </a:rPr>
              <a:t>(</a:t>
            </a:r>
            <a:r>
              <a:rPr lang="en-US" sz="1600" b="1" u="sng" dirty="0">
                <a:solidFill>
                  <a:srgbClr val="00B0F0"/>
                </a:solidFill>
                <a:ea typeface="Tahoma" pitchFamily="34" charset="0"/>
                <a:cs typeface="Tahoma" pitchFamily="34" charset="0"/>
                <a:sym typeface="Wingdings" pitchFamily="2" charset="2"/>
              </a:rPr>
              <a:t>Winner</a:t>
            </a:r>
            <a:r>
              <a:rPr lang="en-US" sz="1600" b="1" dirty="0">
                <a:solidFill>
                  <a:srgbClr val="00B0F0"/>
                </a:solidFill>
                <a:ea typeface="Tahoma" pitchFamily="34" charset="0"/>
                <a:cs typeface="Tahoma" pitchFamily="34" charset="0"/>
                <a:sym typeface="Wingdings" pitchFamily="2" charset="2"/>
              </a:rPr>
              <a:t>, DOB)</a:t>
            </a:r>
            <a:endParaRPr lang="en-US" altLang="en-US" sz="1600" b="1" dirty="0">
              <a:solidFill>
                <a:srgbClr val="00B0F0"/>
              </a:solidFill>
            </a:endParaRPr>
          </a:p>
        </p:txBody>
      </p:sp>
      <p:sp>
        <p:nvSpPr>
          <p:cNvPr id="8" name="Right Brace 7"/>
          <p:cNvSpPr/>
          <p:nvPr/>
        </p:nvSpPr>
        <p:spPr>
          <a:xfrm>
            <a:off x="6096000" y="6248400"/>
            <a:ext cx="533400" cy="45720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0" name="TextBox 9"/>
          <p:cNvSpPr txBox="1"/>
          <p:nvPr/>
        </p:nvSpPr>
        <p:spPr>
          <a:xfrm>
            <a:off x="6705600" y="6177257"/>
            <a:ext cx="808235" cy="523220"/>
          </a:xfrm>
          <a:prstGeom prst="rect">
            <a:avLst/>
          </a:prstGeom>
          <a:noFill/>
        </p:spPr>
        <p:txBody>
          <a:bodyPr wrap="none" rtlCol="0">
            <a:spAutoFit/>
          </a:bodyPr>
          <a:lstStyle/>
          <a:p>
            <a:r>
              <a:rPr lang="en-IN" dirty="0"/>
              <a:t>3NF</a:t>
            </a:r>
          </a:p>
        </p:txBody>
      </p:sp>
    </p:spTree>
    <p:extLst>
      <p:ext uri="{BB962C8B-B14F-4D97-AF65-F5344CB8AC3E}">
        <p14:creationId xmlns:p14="http://schemas.microsoft.com/office/powerpoint/2010/main" val="36823830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10" end="1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35</a:t>
            </a:fld>
            <a:endParaRPr lang="en-US"/>
          </a:p>
        </p:txBody>
      </p:sp>
      <p:sp>
        <p:nvSpPr>
          <p:cNvPr id="5" name="Text Placeholder 2"/>
          <p:cNvSpPr txBox="1">
            <a:spLocks/>
          </p:cNvSpPr>
          <p:nvPr/>
        </p:nvSpPr>
        <p:spPr bwMode="auto">
          <a:xfrm>
            <a:off x="304800" y="533400"/>
            <a:ext cx="7696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US" sz="2800" b="1" dirty="0">
                <a:latin typeface="+mn-lt"/>
              </a:rPr>
              <a:t>examples</a:t>
            </a:r>
            <a:endParaRPr lang="en-IN" sz="2800" b="1" dirty="0">
              <a:latin typeface="+mn-lt"/>
            </a:endParaRPr>
          </a:p>
        </p:txBody>
      </p:sp>
      <p:sp>
        <p:nvSpPr>
          <p:cNvPr id="7" name="Rectangle 6"/>
          <p:cNvSpPr/>
          <p:nvPr/>
        </p:nvSpPr>
        <p:spPr>
          <a:xfrm>
            <a:off x="309923" y="1295400"/>
            <a:ext cx="8229600" cy="3046988"/>
          </a:xfrm>
          <a:prstGeom prst="rect">
            <a:avLst/>
          </a:prstGeom>
          <a:ln w="25400">
            <a:solidFill>
              <a:schemeClr val="tx1"/>
            </a:solidFill>
          </a:ln>
        </p:spPr>
        <p:txBody>
          <a:bodyPr wrap="square">
            <a:spAutoFit/>
          </a:bodyPr>
          <a:lstStyle/>
          <a:p>
            <a:r>
              <a:rPr lang="en-IN" sz="1600" dirty="0"/>
              <a:t>Consider a relation R(A,B,C,D,E) with FDs</a:t>
            </a:r>
          </a:p>
          <a:p>
            <a:r>
              <a:rPr lang="en-IN" sz="1600" dirty="0"/>
              <a:t>A→BCDE	(1)</a:t>
            </a:r>
          </a:p>
          <a:p>
            <a:r>
              <a:rPr lang="en-IN" sz="1600" dirty="0"/>
              <a:t>BC→ADE	(2)</a:t>
            </a:r>
          </a:p>
          <a:p>
            <a:r>
              <a:rPr lang="en-IN" sz="1600" dirty="0"/>
              <a:t>D→E	(3)</a:t>
            </a:r>
          </a:p>
          <a:p>
            <a:r>
              <a:rPr lang="en-IN" sz="1600" b="1" dirty="0"/>
              <a:t>Find the key(s) and normal form. </a:t>
            </a:r>
            <a:r>
              <a:rPr lang="en-IN" sz="1600" b="1" dirty="0">
                <a:solidFill>
                  <a:schemeClr val="tx2"/>
                </a:solidFill>
                <a:hlinkClick r:id="rId2" action="ppaction://hlinksldjump"/>
              </a:rPr>
              <a:t>Armstrong</a:t>
            </a:r>
            <a:endParaRPr lang="en-IN" sz="1600" b="1" dirty="0">
              <a:solidFill>
                <a:schemeClr val="tx2"/>
              </a:solidFill>
            </a:endParaRPr>
          </a:p>
          <a:p>
            <a:r>
              <a:rPr lang="en-IN" sz="1600" dirty="0"/>
              <a:t>A→A 		(4) </a:t>
            </a:r>
            <a:r>
              <a:rPr lang="en-IN" sz="1600" dirty="0">
                <a:solidFill>
                  <a:schemeClr val="tx2">
                    <a:lumMod val="75000"/>
                  </a:schemeClr>
                </a:solidFill>
              </a:rPr>
              <a:t>reflexivity</a:t>
            </a:r>
          </a:p>
          <a:p>
            <a:r>
              <a:rPr lang="en-IN" sz="1600" dirty="0"/>
              <a:t>A→ABCDE 	</a:t>
            </a:r>
            <a:r>
              <a:rPr lang="en-IN" sz="1600" dirty="0">
                <a:solidFill>
                  <a:schemeClr val="tx2">
                    <a:lumMod val="75000"/>
                  </a:schemeClr>
                </a:solidFill>
              </a:rPr>
              <a:t>from (1), (4), union, </a:t>
            </a:r>
            <a:r>
              <a:rPr lang="en-IN" sz="1600" b="1" dirty="0">
                <a:solidFill>
                  <a:srgbClr val="00B050"/>
                </a:solidFill>
              </a:rPr>
              <a:t>A is the key </a:t>
            </a:r>
          </a:p>
          <a:p>
            <a:r>
              <a:rPr lang="en-IN" sz="1600" dirty="0"/>
              <a:t>BC→ABCDE 	</a:t>
            </a:r>
            <a:r>
              <a:rPr lang="en-IN" sz="1600" dirty="0">
                <a:solidFill>
                  <a:schemeClr val="tx2">
                    <a:lumMod val="75000"/>
                  </a:schemeClr>
                </a:solidFill>
              </a:rPr>
              <a:t>(2), reflexivity, union, </a:t>
            </a:r>
            <a:r>
              <a:rPr lang="en-IN" sz="1600" b="1" dirty="0">
                <a:solidFill>
                  <a:srgbClr val="00B050"/>
                </a:solidFill>
              </a:rPr>
              <a:t>BC is key</a:t>
            </a:r>
          </a:p>
          <a:p>
            <a:r>
              <a:rPr lang="en-IN" sz="1600" dirty="0"/>
              <a:t>R(</a:t>
            </a:r>
            <a:r>
              <a:rPr lang="en-IN" sz="1600" u="sng" dirty="0">
                <a:solidFill>
                  <a:srgbClr val="C00000"/>
                </a:solidFill>
              </a:rPr>
              <a:t>A</a:t>
            </a:r>
            <a:r>
              <a:rPr lang="en-IN" sz="1600" dirty="0">
                <a:solidFill>
                  <a:srgbClr val="C00000"/>
                </a:solidFill>
              </a:rPr>
              <a:t> </a:t>
            </a:r>
            <a:r>
              <a:rPr lang="en-IN" sz="1600" u="sng" dirty="0">
                <a:solidFill>
                  <a:srgbClr val="00B050"/>
                </a:solidFill>
              </a:rPr>
              <a:t>BC</a:t>
            </a:r>
            <a:r>
              <a:rPr lang="en-IN" sz="1600" dirty="0">
                <a:solidFill>
                  <a:srgbClr val="00B050"/>
                </a:solidFill>
              </a:rPr>
              <a:t> </a:t>
            </a:r>
            <a:r>
              <a:rPr lang="en-IN" sz="1600" dirty="0"/>
              <a:t>DE)</a:t>
            </a:r>
          </a:p>
          <a:p>
            <a:r>
              <a:rPr lang="en-IN" sz="1600" dirty="0"/>
              <a:t>From (3), there is transitivity hence it is not in 3NF.</a:t>
            </a:r>
          </a:p>
          <a:p>
            <a:r>
              <a:rPr lang="en-IN" sz="1600" dirty="0"/>
              <a:t>BC is key and all the rest are fully functionally dependent on both, hence </a:t>
            </a:r>
            <a:r>
              <a:rPr lang="en-IN" sz="1600" b="1" dirty="0">
                <a:solidFill>
                  <a:srgbClr val="00B0F0"/>
                </a:solidFill>
              </a:rPr>
              <a:t>relation is in 2NF</a:t>
            </a:r>
            <a:r>
              <a:rPr lang="en-IN" sz="1600" dirty="0"/>
              <a:t>.</a:t>
            </a:r>
          </a:p>
        </p:txBody>
      </p:sp>
      <p:sp>
        <p:nvSpPr>
          <p:cNvPr id="8" name="Rectangle 7"/>
          <p:cNvSpPr/>
          <p:nvPr/>
        </p:nvSpPr>
        <p:spPr>
          <a:xfrm>
            <a:off x="424223" y="4419600"/>
            <a:ext cx="8001000" cy="2308324"/>
          </a:xfrm>
          <a:prstGeom prst="rect">
            <a:avLst/>
          </a:prstGeom>
          <a:ln w="25400">
            <a:solidFill>
              <a:schemeClr val="tx1"/>
            </a:solidFill>
          </a:ln>
        </p:spPr>
        <p:txBody>
          <a:bodyPr wrap="square">
            <a:spAutoFit/>
          </a:bodyPr>
          <a:lstStyle/>
          <a:p>
            <a:r>
              <a:rPr lang="en-US" sz="1600" dirty="0"/>
              <a:t>Consider a relation R(</a:t>
            </a:r>
            <a:r>
              <a:rPr lang="en-US" sz="1600" dirty="0" err="1"/>
              <a:t>city,street,zip</a:t>
            </a:r>
            <a:r>
              <a:rPr lang="en-US" sz="1600" dirty="0"/>
              <a:t>) or R(C,S,Z) and FDs,</a:t>
            </a:r>
            <a:endParaRPr lang="en-IN" sz="1600" dirty="0"/>
          </a:p>
          <a:p>
            <a:r>
              <a:rPr lang="en-US" sz="1600" dirty="0"/>
              <a:t>CS→Z	(1)</a:t>
            </a:r>
            <a:endParaRPr lang="en-IN" sz="1600" dirty="0"/>
          </a:p>
          <a:p>
            <a:r>
              <a:rPr lang="en-US" sz="1600" dirty="0"/>
              <a:t>Z→C	(2)</a:t>
            </a:r>
          </a:p>
          <a:p>
            <a:r>
              <a:rPr lang="en-US" sz="1600" b="1" dirty="0"/>
              <a:t>Find the key(s) and normal form.</a:t>
            </a:r>
          </a:p>
          <a:p>
            <a:r>
              <a:rPr lang="en-US" sz="1600" dirty="0"/>
              <a:t>CS→CS		(3) </a:t>
            </a:r>
            <a:r>
              <a:rPr lang="en-US" sz="1600" dirty="0">
                <a:solidFill>
                  <a:schemeClr val="tx2">
                    <a:lumMod val="75000"/>
                  </a:schemeClr>
                </a:solidFill>
              </a:rPr>
              <a:t>reflexivity</a:t>
            </a:r>
          </a:p>
          <a:p>
            <a:r>
              <a:rPr lang="en-US" sz="1600" dirty="0"/>
              <a:t>CS→CSZ		(4) </a:t>
            </a:r>
            <a:r>
              <a:rPr lang="en-US" sz="1600" dirty="0">
                <a:solidFill>
                  <a:schemeClr val="tx2">
                    <a:lumMod val="75000"/>
                  </a:schemeClr>
                </a:solidFill>
              </a:rPr>
              <a:t>from (1), (3), union  </a:t>
            </a:r>
            <a:r>
              <a:rPr lang="en-US" sz="1600" b="1" dirty="0">
                <a:solidFill>
                  <a:srgbClr val="00B050"/>
                </a:solidFill>
              </a:rPr>
              <a:t>CS is a key</a:t>
            </a:r>
          </a:p>
          <a:p>
            <a:r>
              <a:rPr lang="en-US" sz="1600" dirty="0"/>
              <a:t>ZS→CS		(5) </a:t>
            </a:r>
            <a:r>
              <a:rPr lang="en-US" sz="1600" dirty="0">
                <a:solidFill>
                  <a:schemeClr val="tx2">
                    <a:lumMod val="75000"/>
                  </a:schemeClr>
                </a:solidFill>
              </a:rPr>
              <a:t>from (2), augmentation</a:t>
            </a:r>
          </a:p>
          <a:p>
            <a:r>
              <a:rPr lang="en-US" sz="1600" dirty="0"/>
              <a:t>ZS→CSZ		</a:t>
            </a:r>
            <a:r>
              <a:rPr lang="en-US" sz="1600" dirty="0">
                <a:solidFill>
                  <a:schemeClr val="tx2">
                    <a:lumMod val="75000"/>
                  </a:schemeClr>
                </a:solidFill>
              </a:rPr>
              <a:t>from (5), (4), transitivity  </a:t>
            </a:r>
            <a:r>
              <a:rPr lang="en-US" sz="1600" b="1" dirty="0">
                <a:solidFill>
                  <a:srgbClr val="00B050"/>
                </a:solidFill>
              </a:rPr>
              <a:t>ZS is a key</a:t>
            </a:r>
          </a:p>
          <a:p>
            <a:r>
              <a:rPr lang="en-US" sz="1600" b="1" dirty="0">
                <a:solidFill>
                  <a:srgbClr val="00B0F0"/>
                </a:solidFill>
              </a:rPr>
              <a:t>There are no non-prime attributes so it is in 3NF. </a:t>
            </a:r>
            <a:r>
              <a:rPr lang="en-US" sz="1600" b="1" dirty="0">
                <a:solidFill>
                  <a:srgbClr val="FF0000"/>
                </a:solidFill>
              </a:rPr>
              <a:t>(Not in BCNF)</a:t>
            </a:r>
            <a:endParaRPr lang="en-IN" sz="1600" b="1" dirty="0">
              <a:solidFill>
                <a:srgbClr val="FF0000"/>
              </a:solidFill>
            </a:endParaRPr>
          </a:p>
        </p:txBody>
      </p:sp>
    </p:spTree>
    <p:extLst>
      <p:ext uri="{BB962C8B-B14F-4D97-AF65-F5344CB8AC3E}">
        <p14:creationId xmlns:p14="http://schemas.microsoft.com/office/powerpoint/2010/main" val="9946903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36</a:t>
            </a:fld>
            <a:endParaRPr lang="en-US"/>
          </a:p>
        </p:txBody>
      </p:sp>
      <p:sp>
        <p:nvSpPr>
          <p:cNvPr id="5" name="Text Placeholder 2"/>
          <p:cNvSpPr txBox="1">
            <a:spLocks/>
          </p:cNvSpPr>
          <p:nvPr/>
        </p:nvSpPr>
        <p:spPr bwMode="auto">
          <a:xfrm>
            <a:off x="304800" y="533400"/>
            <a:ext cx="7696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US" sz="2800" b="1" dirty="0">
                <a:latin typeface="+mn-lt"/>
              </a:rPr>
              <a:t>examples</a:t>
            </a:r>
            <a:endParaRPr lang="en-IN" sz="2800" b="1" dirty="0">
              <a:latin typeface="+mn-lt"/>
            </a:endParaRPr>
          </a:p>
        </p:txBody>
      </p:sp>
      <p:sp>
        <p:nvSpPr>
          <p:cNvPr id="6" name="Rectangle 5"/>
          <p:cNvSpPr/>
          <p:nvPr/>
        </p:nvSpPr>
        <p:spPr>
          <a:xfrm>
            <a:off x="381000" y="1447800"/>
            <a:ext cx="8001000" cy="5355312"/>
          </a:xfrm>
          <a:prstGeom prst="rect">
            <a:avLst/>
          </a:prstGeom>
        </p:spPr>
        <p:txBody>
          <a:bodyPr wrap="square">
            <a:spAutoFit/>
          </a:bodyPr>
          <a:lstStyle/>
          <a:p>
            <a:r>
              <a:rPr lang="en-US" sz="1800" dirty="0"/>
              <a:t>Consider the relation R(ABCDEFGHIJ) and FDs are: </a:t>
            </a:r>
          </a:p>
          <a:p>
            <a:r>
              <a:rPr lang="en-US" sz="1800" dirty="0"/>
              <a:t>AB→C	(1)</a:t>
            </a:r>
            <a:endParaRPr lang="en-IN" sz="1800" dirty="0"/>
          </a:p>
          <a:p>
            <a:r>
              <a:rPr lang="en-US" sz="1800" dirty="0"/>
              <a:t>A→DE	(2)</a:t>
            </a:r>
            <a:endParaRPr lang="en-IN" sz="1800" dirty="0"/>
          </a:p>
          <a:p>
            <a:r>
              <a:rPr lang="en-US" sz="1800" dirty="0"/>
              <a:t>B→F	(3)</a:t>
            </a:r>
            <a:endParaRPr lang="en-IN" sz="1800" dirty="0"/>
          </a:p>
          <a:p>
            <a:r>
              <a:rPr lang="en-US" sz="1800" dirty="0"/>
              <a:t>F→GH	(4)</a:t>
            </a:r>
            <a:endParaRPr lang="en-IN" sz="1800" dirty="0"/>
          </a:p>
          <a:p>
            <a:r>
              <a:rPr lang="en-US" sz="1800" dirty="0"/>
              <a:t>D→IJ	(5)</a:t>
            </a:r>
            <a:endParaRPr lang="en-IN" sz="1800" dirty="0"/>
          </a:p>
          <a:p>
            <a:r>
              <a:rPr lang="en-US" sz="1800" dirty="0"/>
              <a:t>---------------------------------------------------------------------  </a:t>
            </a:r>
            <a:endParaRPr lang="en-IN" sz="1800" dirty="0"/>
          </a:p>
          <a:p>
            <a:r>
              <a:rPr lang="en-US" sz="1800" dirty="0"/>
              <a:t>AB→ABC 	(6) </a:t>
            </a:r>
            <a:r>
              <a:rPr lang="en-US" sz="1800" dirty="0">
                <a:solidFill>
                  <a:srgbClr val="990000"/>
                </a:solidFill>
              </a:rPr>
              <a:t>from reflexivity, (1)	</a:t>
            </a:r>
            <a:endParaRPr lang="en-IN" sz="1800" dirty="0">
              <a:solidFill>
                <a:srgbClr val="990000"/>
              </a:solidFill>
            </a:endParaRPr>
          </a:p>
          <a:p>
            <a:r>
              <a:rPr lang="en-US" sz="1800" dirty="0"/>
              <a:t>AB→ABCDE 	(7) </a:t>
            </a:r>
            <a:r>
              <a:rPr lang="en-US" sz="1800" dirty="0">
                <a:solidFill>
                  <a:srgbClr val="990000"/>
                </a:solidFill>
              </a:rPr>
              <a:t>from (2), (6) union (AB→A and A→DE, so AB→DE) 	</a:t>
            </a:r>
            <a:endParaRPr lang="en-IN" sz="1800" dirty="0">
              <a:solidFill>
                <a:srgbClr val="990000"/>
              </a:solidFill>
            </a:endParaRPr>
          </a:p>
          <a:p>
            <a:r>
              <a:rPr lang="en-US" sz="1800" dirty="0"/>
              <a:t>AB→F  		(8) </a:t>
            </a:r>
            <a:r>
              <a:rPr lang="en-US" sz="1800" dirty="0">
                <a:solidFill>
                  <a:srgbClr val="990000"/>
                </a:solidFill>
              </a:rPr>
              <a:t>from (6), (3), transitivity</a:t>
            </a:r>
            <a:r>
              <a:rPr lang="en-US" sz="1800" dirty="0"/>
              <a:t>	</a:t>
            </a:r>
            <a:endParaRPr lang="en-IN" sz="1800" dirty="0"/>
          </a:p>
          <a:p>
            <a:r>
              <a:rPr lang="en-US" sz="1800" dirty="0"/>
              <a:t>AB→GH	 	(9) </a:t>
            </a:r>
            <a:r>
              <a:rPr lang="en-US" sz="1800" dirty="0">
                <a:solidFill>
                  <a:srgbClr val="990000"/>
                </a:solidFill>
              </a:rPr>
              <a:t>from (8), (4), transitivity</a:t>
            </a:r>
            <a:r>
              <a:rPr lang="en-US" sz="1800" dirty="0"/>
              <a:t>	</a:t>
            </a:r>
          </a:p>
          <a:p>
            <a:r>
              <a:rPr lang="en-US" sz="1800" dirty="0"/>
              <a:t>AB→IJ		(10) </a:t>
            </a:r>
            <a:r>
              <a:rPr lang="en-US" sz="1800" dirty="0">
                <a:solidFill>
                  <a:srgbClr val="990000"/>
                </a:solidFill>
              </a:rPr>
              <a:t>from (7), (5), transitivity </a:t>
            </a:r>
            <a:endParaRPr lang="en-IN" sz="1800" dirty="0">
              <a:solidFill>
                <a:srgbClr val="990000"/>
              </a:solidFill>
            </a:endParaRPr>
          </a:p>
          <a:p>
            <a:r>
              <a:rPr lang="en-US" sz="1800" dirty="0"/>
              <a:t>AB→ABCDEFGHIJ	</a:t>
            </a:r>
            <a:r>
              <a:rPr lang="en-US" sz="1800" dirty="0">
                <a:solidFill>
                  <a:srgbClr val="990000"/>
                </a:solidFill>
              </a:rPr>
              <a:t> from (7),(8),(9),(10), union  </a:t>
            </a:r>
            <a:r>
              <a:rPr lang="en-US" sz="1800" b="1" dirty="0">
                <a:solidFill>
                  <a:srgbClr val="00B050"/>
                </a:solidFill>
              </a:rPr>
              <a:t>AB is the key</a:t>
            </a:r>
          </a:p>
          <a:p>
            <a:r>
              <a:rPr lang="en-US" sz="1800" dirty="0"/>
              <a:t>----------------------------------------------------------------------</a:t>
            </a:r>
          </a:p>
          <a:p>
            <a:r>
              <a:rPr lang="en-US" sz="1800"/>
              <a:t>R(</a:t>
            </a:r>
            <a:r>
              <a:rPr lang="en-US" sz="1800" u="sng">
                <a:solidFill>
                  <a:srgbClr val="00B050"/>
                </a:solidFill>
              </a:rPr>
              <a:t>AB</a:t>
            </a:r>
            <a:r>
              <a:rPr lang="en-US" sz="1800"/>
              <a:t>CDEFGHIJ)</a:t>
            </a:r>
            <a:endParaRPr lang="en-US" sz="1800" dirty="0"/>
          </a:p>
          <a:p>
            <a:r>
              <a:rPr lang="en-US" sz="1800" dirty="0"/>
              <a:t>A→DE	(2), which means D and E depend on only A and not AB (not FFD)</a:t>
            </a:r>
          </a:p>
          <a:p>
            <a:r>
              <a:rPr lang="en-US" sz="1800" dirty="0"/>
              <a:t>So R is not in 2NF.</a:t>
            </a:r>
          </a:p>
          <a:p>
            <a:r>
              <a:rPr lang="en-US" sz="1800" b="1" dirty="0">
                <a:solidFill>
                  <a:srgbClr val="00B0F0"/>
                </a:solidFill>
              </a:rPr>
              <a:t>R is in 1NF.</a:t>
            </a:r>
            <a:endParaRPr lang="en-IN" sz="1800" b="1" dirty="0">
              <a:solidFill>
                <a:srgbClr val="00B0F0"/>
              </a:solidFill>
            </a:endParaRPr>
          </a:p>
        </p:txBody>
      </p:sp>
    </p:spTree>
    <p:extLst>
      <p:ext uri="{BB962C8B-B14F-4D97-AF65-F5344CB8AC3E}">
        <p14:creationId xmlns:p14="http://schemas.microsoft.com/office/powerpoint/2010/main" val="9946903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
                                            <p:txEl>
                                              <p:pRg st="16" end="16"/>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6">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37</a:t>
            </a:fld>
            <a:endParaRPr lang="en-US"/>
          </a:p>
        </p:txBody>
      </p:sp>
      <p:sp>
        <p:nvSpPr>
          <p:cNvPr id="5" name="Text Placeholder 2"/>
          <p:cNvSpPr txBox="1">
            <a:spLocks/>
          </p:cNvSpPr>
          <p:nvPr/>
        </p:nvSpPr>
        <p:spPr bwMode="auto">
          <a:xfrm>
            <a:off x="304800" y="533400"/>
            <a:ext cx="7696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US" sz="2800" b="1" dirty="0">
                <a:latin typeface="+mn-lt"/>
              </a:rPr>
              <a:t>examples</a:t>
            </a:r>
            <a:endParaRPr lang="en-IN" sz="2800" b="1" dirty="0">
              <a:latin typeface="+mn-lt"/>
            </a:endParaRPr>
          </a:p>
        </p:txBody>
      </p:sp>
      <p:sp>
        <p:nvSpPr>
          <p:cNvPr id="6" name="Rectangle 5"/>
          <p:cNvSpPr/>
          <p:nvPr/>
        </p:nvSpPr>
        <p:spPr>
          <a:xfrm>
            <a:off x="381000" y="1371600"/>
            <a:ext cx="8305800" cy="5016758"/>
          </a:xfrm>
          <a:prstGeom prst="rect">
            <a:avLst/>
          </a:prstGeom>
        </p:spPr>
        <p:txBody>
          <a:bodyPr wrap="square">
            <a:spAutoFit/>
          </a:bodyPr>
          <a:lstStyle/>
          <a:p>
            <a:r>
              <a:rPr lang="en-US" sz="1600" dirty="0"/>
              <a:t>Consider a relation R(ABCDEF) with the following set of FDs: (Find key(s) and NF). </a:t>
            </a:r>
          </a:p>
          <a:p>
            <a:r>
              <a:rPr lang="en-US" sz="1600" dirty="0"/>
              <a:t>A→C	(1)</a:t>
            </a:r>
            <a:endParaRPr lang="en-IN" sz="1600" dirty="0"/>
          </a:p>
          <a:p>
            <a:r>
              <a:rPr lang="en-US" sz="1600" dirty="0"/>
              <a:t>C→A 	(2)</a:t>
            </a:r>
          </a:p>
          <a:p>
            <a:r>
              <a:rPr lang="en-US" sz="1600" dirty="0"/>
              <a:t>C→E 	(3)</a:t>
            </a:r>
          </a:p>
          <a:p>
            <a:r>
              <a:rPr lang="en-US" sz="1600" dirty="0"/>
              <a:t>B→F 	(4)</a:t>
            </a:r>
          </a:p>
          <a:p>
            <a:r>
              <a:rPr lang="en-US" sz="1600" dirty="0"/>
              <a:t>AD→B	(5)</a:t>
            </a:r>
          </a:p>
          <a:p>
            <a:r>
              <a:rPr lang="en-US" sz="1600" dirty="0"/>
              <a:t>--------------------------------------------------</a:t>
            </a:r>
          </a:p>
          <a:p>
            <a:r>
              <a:rPr lang="en-US" sz="1600" dirty="0"/>
              <a:t>A→ACE	(6)</a:t>
            </a:r>
          </a:p>
          <a:p>
            <a:r>
              <a:rPr lang="en-US" sz="1600" dirty="0"/>
              <a:t>C→ACE	(7)</a:t>
            </a:r>
          </a:p>
          <a:p>
            <a:r>
              <a:rPr lang="en-US" sz="1600" dirty="0"/>
              <a:t>B→BF	(8)</a:t>
            </a:r>
          </a:p>
          <a:p>
            <a:r>
              <a:rPr lang="en-US" sz="1600" dirty="0"/>
              <a:t>AD→BF		(9) </a:t>
            </a:r>
            <a:r>
              <a:rPr lang="en-US" sz="1600" dirty="0">
                <a:solidFill>
                  <a:schemeClr val="tx2">
                    <a:lumMod val="75000"/>
                  </a:schemeClr>
                </a:solidFill>
              </a:rPr>
              <a:t>from (5), (4), transitivity</a:t>
            </a:r>
            <a:endParaRPr lang="en-US" sz="1600" dirty="0"/>
          </a:p>
          <a:p>
            <a:r>
              <a:rPr lang="en-US" sz="1600" dirty="0"/>
              <a:t>AD→ACED	(10) </a:t>
            </a:r>
            <a:r>
              <a:rPr lang="en-US" sz="1600" dirty="0">
                <a:solidFill>
                  <a:schemeClr val="tx2">
                    <a:lumMod val="75000"/>
                  </a:schemeClr>
                </a:solidFill>
              </a:rPr>
              <a:t>from (6), augment. D</a:t>
            </a:r>
          </a:p>
          <a:p>
            <a:r>
              <a:rPr lang="en-US" sz="1600" dirty="0"/>
              <a:t>AD→ABCDEF	(11) </a:t>
            </a:r>
            <a:r>
              <a:rPr lang="en-US" sz="1600" dirty="0">
                <a:solidFill>
                  <a:schemeClr val="tx2">
                    <a:lumMod val="75000"/>
                  </a:schemeClr>
                </a:solidFill>
              </a:rPr>
              <a:t>from (9), (10), union</a:t>
            </a:r>
          </a:p>
          <a:p>
            <a:r>
              <a:rPr lang="en-US" sz="1600" dirty="0"/>
              <a:t>CD→ABCDEF 	</a:t>
            </a:r>
            <a:r>
              <a:rPr lang="en-US" sz="1600" dirty="0">
                <a:solidFill>
                  <a:srgbClr val="990000"/>
                </a:solidFill>
              </a:rPr>
              <a:t>from (2), (11), </a:t>
            </a:r>
            <a:r>
              <a:rPr lang="en-US" sz="1600" dirty="0" err="1">
                <a:solidFill>
                  <a:srgbClr val="990000"/>
                </a:solidFill>
              </a:rPr>
              <a:t>pseudotransitivity</a:t>
            </a:r>
            <a:endParaRPr lang="en-US" sz="1600" dirty="0">
              <a:solidFill>
                <a:srgbClr val="990000"/>
              </a:solidFill>
            </a:endParaRPr>
          </a:p>
          <a:p>
            <a:r>
              <a:rPr lang="en-US" sz="1600" b="1" dirty="0">
                <a:solidFill>
                  <a:srgbClr val="00B050"/>
                </a:solidFill>
              </a:rPr>
              <a:t>AD→ABCDEF  key</a:t>
            </a:r>
          </a:p>
          <a:p>
            <a:r>
              <a:rPr lang="en-US" sz="1600" b="1" dirty="0">
                <a:solidFill>
                  <a:srgbClr val="00B050"/>
                </a:solidFill>
              </a:rPr>
              <a:t>CD→ABCDEF  key</a:t>
            </a:r>
          </a:p>
          <a:p>
            <a:r>
              <a:rPr lang="en-US" sz="1600" dirty="0"/>
              <a:t>--------------------------------------------------</a:t>
            </a:r>
          </a:p>
          <a:p>
            <a:r>
              <a:rPr lang="en-US" sz="1600" dirty="0"/>
              <a:t>R(</a:t>
            </a:r>
            <a:r>
              <a:rPr lang="en-US" sz="1600" u="sng" dirty="0">
                <a:solidFill>
                  <a:srgbClr val="00B050"/>
                </a:solidFill>
              </a:rPr>
              <a:t>AD</a:t>
            </a:r>
            <a:r>
              <a:rPr lang="en-US" sz="1600" dirty="0"/>
              <a:t>B</a:t>
            </a:r>
            <a:r>
              <a:rPr lang="en-US" sz="1600" u="sng" dirty="0">
                <a:solidFill>
                  <a:srgbClr val="00B050"/>
                </a:solidFill>
              </a:rPr>
              <a:t>C</a:t>
            </a:r>
            <a:r>
              <a:rPr lang="en-US" sz="1600" dirty="0"/>
              <a:t>EF)</a:t>
            </a:r>
          </a:p>
          <a:p>
            <a:r>
              <a:rPr lang="en-US" sz="1600" dirty="0"/>
              <a:t>From (3) E depends only on C and not CD together (not FFD).</a:t>
            </a:r>
          </a:p>
          <a:p>
            <a:r>
              <a:rPr lang="en-US" sz="1600" dirty="0"/>
              <a:t>The relation is not in 2NF, </a:t>
            </a:r>
            <a:r>
              <a:rPr lang="en-US" sz="1600" b="1" dirty="0">
                <a:solidFill>
                  <a:srgbClr val="00B0F0"/>
                </a:solidFill>
              </a:rPr>
              <a:t>it is in 1NF.</a:t>
            </a:r>
          </a:p>
        </p:txBody>
      </p:sp>
    </p:spTree>
    <p:extLst>
      <p:ext uri="{BB962C8B-B14F-4D97-AF65-F5344CB8AC3E}">
        <p14:creationId xmlns:p14="http://schemas.microsoft.com/office/powerpoint/2010/main" val="9946903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6">
                                            <p:txEl>
                                              <p:pRg st="17" end="17"/>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6">
                                            <p:txEl>
                                              <p:pRg st="18" end="18"/>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6">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38</a:t>
            </a:fld>
            <a:endParaRPr lang="en-US"/>
          </a:p>
        </p:txBody>
      </p:sp>
      <p:sp>
        <p:nvSpPr>
          <p:cNvPr id="5" name="Text Placeholder 2"/>
          <p:cNvSpPr txBox="1">
            <a:spLocks/>
          </p:cNvSpPr>
          <p:nvPr/>
        </p:nvSpPr>
        <p:spPr bwMode="auto">
          <a:xfrm>
            <a:off x="304800" y="533400"/>
            <a:ext cx="7696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US" sz="2800" b="1" dirty="0">
                <a:latin typeface="+mn-lt"/>
              </a:rPr>
              <a:t>examples</a:t>
            </a:r>
            <a:endParaRPr lang="en-IN" sz="2800" b="1" dirty="0">
              <a:latin typeface="+mn-lt"/>
            </a:endParaRPr>
          </a:p>
        </p:txBody>
      </p:sp>
      <p:sp>
        <p:nvSpPr>
          <p:cNvPr id="2" name="Rectangle 1"/>
          <p:cNvSpPr/>
          <p:nvPr/>
        </p:nvSpPr>
        <p:spPr>
          <a:xfrm>
            <a:off x="510348" y="1447800"/>
            <a:ext cx="8077200" cy="5078313"/>
          </a:xfrm>
          <a:prstGeom prst="rect">
            <a:avLst/>
          </a:prstGeom>
        </p:spPr>
        <p:txBody>
          <a:bodyPr wrap="square">
            <a:spAutoFit/>
          </a:bodyPr>
          <a:lstStyle/>
          <a:p>
            <a:r>
              <a:rPr lang="en-US" sz="1800" dirty="0"/>
              <a:t>Consider a relation R(A,B,C,D,E) with F = { A →B, BC→E, ED→A}. Given R is in which highest normal form?</a:t>
            </a:r>
            <a:endParaRPr lang="en-IN" sz="1800" dirty="0"/>
          </a:p>
          <a:p>
            <a:r>
              <a:rPr lang="en-US" sz="1800" dirty="0"/>
              <a:t> </a:t>
            </a:r>
            <a:endParaRPr lang="en-IN" sz="1800" dirty="0"/>
          </a:p>
          <a:p>
            <a:r>
              <a:rPr lang="en-US" sz="1800" dirty="0"/>
              <a:t>A→B	(1)</a:t>
            </a:r>
            <a:endParaRPr lang="en-IN" sz="1800" dirty="0"/>
          </a:p>
          <a:p>
            <a:r>
              <a:rPr lang="en-US" sz="1800" dirty="0"/>
              <a:t>BC→E	(2)</a:t>
            </a:r>
            <a:endParaRPr lang="en-IN" sz="1800" dirty="0"/>
          </a:p>
          <a:p>
            <a:r>
              <a:rPr lang="en-US" sz="1800" dirty="0"/>
              <a:t>ED→A	(3)</a:t>
            </a:r>
          </a:p>
          <a:p>
            <a:r>
              <a:rPr lang="en-US" sz="1800" dirty="0"/>
              <a:t>---------------------------------------------------</a:t>
            </a:r>
          </a:p>
          <a:p>
            <a:r>
              <a:rPr lang="en-US" sz="1800" dirty="0"/>
              <a:t>AC→E		(4) </a:t>
            </a:r>
            <a:r>
              <a:rPr lang="en-US" sz="1800" dirty="0">
                <a:solidFill>
                  <a:srgbClr val="990000"/>
                </a:solidFill>
              </a:rPr>
              <a:t>from (1), (2), pseudo-transitivity</a:t>
            </a:r>
            <a:endParaRPr lang="en-IN" sz="1800" dirty="0">
              <a:solidFill>
                <a:srgbClr val="990000"/>
              </a:solidFill>
            </a:endParaRPr>
          </a:p>
          <a:p>
            <a:r>
              <a:rPr lang="en-US" sz="1800" dirty="0"/>
              <a:t>ACD→ED	(5) </a:t>
            </a:r>
            <a:r>
              <a:rPr lang="en-US" sz="1800" dirty="0">
                <a:solidFill>
                  <a:srgbClr val="990000"/>
                </a:solidFill>
              </a:rPr>
              <a:t>from (4), augmentation D</a:t>
            </a:r>
            <a:endParaRPr lang="en-IN" sz="1800" dirty="0">
              <a:solidFill>
                <a:srgbClr val="990000"/>
              </a:solidFill>
            </a:endParaRPr>
          </a:p>
          <a:p>
            <a:r>
              <a:rPr lang="en-US" sz="1800" dirty="0"/>
              <a:t>BCD→A		(6) </a:t>
            </a:r>
            <a:r>
              <a:rPr lang="en-US" sz="1800" dirty="0">
                <a:solidFill>
                  <a:srgbClr val="990000"/>
                </a:solidFill>
              </a:rPr>
              <a:t>(2), (3), pseudo-transitivity </a:t>
            </a:r>
            <a:endParaRPr lang="en-IN" sz="1800" dirty="0">
              <a:solidFill>
                <a:srgbClr val="990000"/>
              </a:solidFill>
            </a:endParaRPr>
          </a:p>
          <a:p>
            <a:r>
              <a:rPr lang="en-US" sz="1800" dirty="0"/>
              <a:t>ACD→ABCDE	</a:t>
            </a:r>
            <a:r>
              <a:rPr lang="en-US" sz="1800" dirty="0">
                <a:solidFill>
                  <a:srgbClr val="990000"/>
                </a:solidFill>
              </a:rPr>
              <a:t>from (5), (1) (ACD→A, A →B), </a:t>
            </a:r>
            <a:r>
              <a:rPr lang="en-US" sz="1800" dirty="0" err="1">
                <a:solidFill>
                  <a:srgbClr val="990000"/>
                </a:solidFill>
              </a:rPr>
              <a:t>decomp</a:t>
            </a:r>
            <a:r>
              <a:rPr lang="en-US" sz="1800" dirty="0">
                <a:solidFill>
                  <a:srgbClr val="990000"/>
                </a:solidFill>
              </a:rPr>
              <a:t>., transitivity </a:t>
            </a:r>
          </a:p>
          <a:p>
            <a:r>
              <a:rPr lang="en-US" sz="1800" dirty="0"/>
              <a:t>BCD→ABCDE	</a:t>
            </a:r>
            <a:r>
              <a:rPr lang="en-US" sz="1800" dirty="0">
                <a:solidFill>
                  <a:srgbClr val="990000"/>
                </a:solidFill>
              </a:rPr>
              <a:t>from (6), (2) </a:t>
            </a:r>
          </a:p>
          <a:p>
            <a:endParaRPr lang="en-US" sz="1800" dirty="0">
              <a:solidFill>
                <a:srgbClr val="990000"/>
              </a:solidFill>
            </a:endParaRPr>
          </a:p>
          <a:p>
            <a:r>
              <a:rPr lang="en-US" sz="1800" b="1" dirty="0">
                <a:solidFill>
                  <a:srgbClr val="00B050"/>
                </a:solidFill>
              </a:rPr>
              <a:t>ACD and BCD are keys.</a:t>
            </a:r>
            <a:r>
              <a:rPr lang="en-US" sz="1800" dirty="0"/>
              <a:t> </a:t>
            </a:r>
          </a:p>
          <a:p>
            <a:r>
              <a:rPr lang="en-US" sz="1800" dirty="0"/>
              <a:t>---------------------------------------------------</a:t>
            </a:r>
          </a:p>
          <a:p>
            <a:r>
              <a:rPr lang="en-US" sz="1800" dirty="0"/>
              <a:t>From (1) and (2), the keys do not fully functionally identify every non-key attribute i.e. not in 2NF.</a:t>
            </a:r>
          </a:p>
          <a:p>
            <a:r>
              <a:rPr lang="en-US" sz="1800" b="1" dirty="0">
                <a:solidFill>
                  <a:srgbClr val="00B0F0"/>
                </a:solidFill>
              </a:rPr>
              <a:t>R is in 1NF.</a:t>
            </a:r>
            <a:endParaRPr lang="en-IN" sz="1800" b="1" dirty="0">
              <a:solidFill>
                <a:srgbClr val="00B0F0"/>
              </a:solidFill>
            </a:endParaRPr>
          </a:p>
        </p:txBody>
      </p:sp>
    </p:spTree>
    <p:extLst>
      <p:ext uri="{BB962C8B-B14F-4D97-AF65-F5344CB8AC3E}">
        <p14:creationId xmlns:p14="http://schemas.microsoft.com/office/powerpoint/2010/main" val="9946903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39</a:t>
            </a:fld>
            <a:endParaRPr lang="en-US"/>
          </a:p>
        </p:txBody>
      </p:sp>
      <p:sp>
        <p:nvSpPr>
          <p:cNvPr id="5" name="Text Placeholder 2"/>
          <p:cNvSpPr txBox="1">
            <a:spLocks/>
          </p:cNvSpPr>
          <p:nvPr/>
        </p:nvSpPr>
        <p:spPr bwMode="auto">
          <a:xfrm>
            <a:off x="304800" y="533400"/>
            <a:ext cx="7696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US" sz="2800" b="1" dirty="0">
                <a:latin typeface="+mn-lt"/>
              </a:rPr>
              <a:t>examples</a:t>
            </a:r>
            <a:endParaRPr lang="en-IN" sz="2800" b="1" dirty="0">
              <a:latin typeface="+mn-lt"/>
            </a:endParaRPr>
          </a:p>
        </p:txBody>
      </p:sp>
      <p:sp>
        <p:nvSpPr>
          <p:cNvPr id="2" name="Rectangle 1"/>
          <p:cNvSpPr/>
          <p:nvPr/>
        </p:nvSpPr>
        <p:spPr>
          <a:xfrm>
            <a:off x="304800" y="1787098"/>
            <a:ext cx="3771900" cy="3693319"/>
          </a:xfrm>
          <a:prstGeom prst="rect">
            <a:avLst/>
          </a:prstGeom>
          <a:ln w="25400">
            <a:solidFill>
              <a:schemeClr val="tx1"/>
            </a:solidFill>
          </a:ln>
        </p:spPr>
        <p:txBody>
          <a:bodyPr wrap="square">
            <a:spAutoFit/>
          </a:bodyPr>
          <a:lstStyle/>
          <a:p>
            <a:r>
              <a:rPr lang="en-US" sz="1800" dirty="0"/>
              <a:t>A relation schema R(ABCDEF) have the following FDs: </a:t>
            </a:r>
          </a:p>
          <a:p>
            <a:r>
              <a:rPr lang="en-US" sz="1800" dirty="0"/>
              <a:t>A → B	1</a:t>
            </a:r>
            <a:endParaRPr lang="en-IN" sz="1800" dirty="0"/>
          </a:p>
          <a:p>
            <a:r>
              <a:rPr lang="en-US" sz="1800" dirty="0"/>
              <a:t>B → C	2</a:t>
            </a:r>
            <a:endParaRPr lang="en-IN" sz="1800" dirty="0"/>
          </a:p>
          <a:p>
            <a:r>
              <a:rPr lang="en-US" sz="1800" dirty="0"/>
              <a:t>C → D	3</a:t>
            </a:r>
            <a:endParaRPr lang="en-IN" sz="1800" dirty="0"/>
          </a:p>
          <a:p>
            <a:r>
              <a:rPr lang="en-US" sz="1800" dirty="0"/>
              <a:t>E → F	4</a:t>
            </a:r>
            <a:endParaRPr lang="en-IN" sz="1800" dirty="0"/>
          </a:p>
          <a:p>
            <a:r>
              <a:rPr lang="en-US" sz="1800" dirty="0"/>
              <a:t>C → A	5</a:t>
            </a:r>
          </a:p>
          <a:p>
            <a:r>
              <a:rPr lang="en-US" sz="1800" dirty="0"/>
              <a:t>-------------------------------------------</a:t>
            </a:r>
          </a:p>
          <a:p>
            <a:r>
              <a:rPr lang="en-US" sz="1800" dirty="0"/>
              <a:t>A → ABCD</a:t>
            </a:r>
          </a:p>
          <a:p>
            <a:r>
              <a:rPr lang="en-US" sz="1800" dirty="0"/>
              <a:t>B → BCDA</a:t>
            </a:r>
          </a:p>
          <a:p>
            <a:r>
              <a:rPr lang="en-US" sz="1800" dirty="0"/>
              <a:t>C → CDAB</a:t>
            </a:r>
          </a:p>
          <a:p>
            <a:r>
              <a:rPr lang="en-US" sz="1800" dirty="0"/>
              <a:t>E → EF</a:t>
            </a:r>
          </a:p>
          <a:p>
            <a:r>
              <a:rPr lang="en-US" sz="1800" dirty="0"/>
              <a:t>-------------------------------------------</a:t>
            </a:r>
            <a:endParaRPr lang="en-IN" sz="1800" dirty="0"/>
          </a:p>
        </p:txBody>
      </p:sp>
      <p:sp>
        <p:nvSpPr>
          <p:cNvPr id="3" name="Rectangle 2"/>
          <p:cNvSpPr/>
          <p:nvPr/>
        </p:nvSpPr>
        <p:spPr>
          <a:xfrm>
            <a:off x="4495800" y="1383126"/>
            <a:ext cx="4114800" cy="4801314"/>
          </a:xfrm>
          <a:prstGeom prst="rect">
            <a:avLst/>
          </a:prstGeom>
          <a:ln w="25400">
            <a:solidFill>
              <a:schemeClr val="tx1"/>
            </a:solidFill>
          </a:ln>
        </p:spPr>
        <p:txBody>
          <a:bodyPr wrap="square">
            <a:spAutoFit/>
          </a:bodyPr>
          <a:lstStyle/>
          <a:p>
            <a:r>
              <a:rPr lang="en-US" sz="1800" dirty="0"/>
              <a:t>AE → AE 	(augment)</a:t>
            </a:r>
            <a:endParaRPr lang="en-IN" sz="1800" dirty="0"/>
          </a:p>
          <a:p>
            <a:r>
              <a:rPr lang="en-US" sz="1800" dirty="0"/>
              <a:t>AE → ABCDE     	(1,2,3, transitivity)</a:t>
            </a:r>
          </a:p>
          <a:p>
            <a:r>
              <a:rPr lang="en-US" sz="1800" dirty="0">
                <a:solidFill>
                  <a:srgbClr val="00B0F0"/>
                </a:solidFill>
              </a:rPr>
              <a:t>AE is key</a:t>
            </a:r>
            <a:endParaRPr lang="en-IN" sz="1800" dirty="0">
              <a:solidFill>
                <a:srgbClr val="00B0F0"/>
              </a:solidFill>
            </a:endParaRPr>
          </a:p>
          <a:p>
            <a:r>
              <a:rPr lang="en-US" sz="1800" dirty="0"/>
              <a:t>CE → CE</a:t>
            </a:r>
            <a:endParaRPr lang="en-IN" sz="1800" dirty="0"/>
          </a:p>
          <a:p>
            <a:r>
              <a:rPr lang="en-US" sz="1800" dirty="0"/>
              <a:t>CE → ABD 	(5,1,2,3)</a:t>
            </a:r>
            <a:endParaRPr lang="en-IN" sz="1800" dirty="0"/>
          </a:p>
          <a:p>
            <a:r>
              <a:rPr lang="en-US" sz="1800" dirty="0"/>
              <a:t>CE → ABCDE			</a:t>
            </a:r>
          </a:p>
          <a:p>
            <a:r>
              <a:rPr lang="en-US" sz="1800" dirty="0">
                <a:solidFill>
                  <a:srgbClr val="00B0F0"/>
                </a:solidFill>
              </a:rPr>
              <a:t>CE is key</a:t>
            </a:r>
            <a:endParaRPr lang="en-IN" sz="1800" dirty="0">
              <a:solidFill>
                <a:srgbClr val="00B0F0"/>
              </a:solidFill>
            </a:endParaRPr>
          </a:p>
          <a:p>
            <a:r>
              <a:rPr lang="en-US" sz="1800" dirty="0"/>
              <a:t>BE → BE</a:t>
            </a:r>
            <a:endParaRPr lang="en-IN" sz="1800" dirty="0"/>
          </a:p>
          <a:p>
            <a:r>
              <a:rPr lang="en-US" sz="1800" dirty="0"/>
              <a:t>BE → CDA	(2,3,5)</a:t>
            </a:r>
            <a:endParaRPr lang="en-IN" sz="1800" dirty="0"/>
          </a:p>
          <a:p>
            <a:r>
              <a:rPr lang="en-US" sz="1800" dirty="0"/>
              <a:t>BE → ABCDE			</a:t>
            </a:r>
          </a:p>
          <a:p>
            <a:r>
              <a:rPr lang="en-US" sz="1800" dirty="0">
                <a:solidFill>
                  <a:srgbClr val="00B0F0"/>
                </a:solidFill>
              </a:rPr>
              <a:t>BE is key</a:t>
            </a:r>
            <a:endParaRPr lang="en-IN" sz="1800" dirty="0">
              <a:solidFill>
                <a:srgbClr val="00B0F0"/>
              </a:solidFill>
            </a:endParaRPr>
          </a:p>
          <a:p>
            <a:r>
              <a:rPr lang="en-US" sz="1800" dirty="0"/>
              <a:t>DE → DE</a:t>
            </a:r>
            <a:endParaRPr lang="en-IN" sz="1800" dirty="0"/>
          </a:p>
          <a:p>
            <a:r>
              <a:rPr lang="en-US" sz="1800" dirty="0"/>
              <a:t>DE → F	(4)</a:t>
            </a:r>
            <a:endParaRPr lang="en-IN" sz="1800" dirty="0"/>
          </a:p>
          <a:p>
            <a:r>
              <a:rPr lang="en-US" sz="1800" dirty="0"/>
              <a:t>DE → DEF	</a:t>
            </a:r>
          </a:p>
          <a:p>
            <a:r>
              <a:rPr lang="en-US" sz="1800" dirty="0"/>
              <a:t>DE is not a key </a:t>
            </a:r>
          </a:p>
          <a:p>
            <a:r>
              <a:rPr lang="en-US" sz="1800" b="1" dirty="0">
                <a:solidFill>
                  <a:srgbClr val="00B0F0"/>
                </a:solidFill>
              </a:rPr>
              <a:t>Keys are: AE, BE, CE</a:t>
            </a:r>
          </a:p>
          <a:p>
            <a:r>
              <a:rPr lang="en-US" sz="1800" b="1" dirty="0">
                <a:solidFill>
                  <a:srgbClr val="00B0F0"/>
                </a:solidFill>
              </a:rPr>
              <a:t>Not FFD so R is in 1NF.</a:t>
            </a:r>
            <a:endParaRPr lang="en-IN" sz="1800" b="1" dirty="0">
              <a:solidFill>
                <a:srgbClr val="00B0F0"/>
              </a:solidFill>
            </a:endParaRPr>
          </a:p>
        </p:txBody>
      </p:sp>
    </p:spTree>
    <p:extLst>
      <p:ext uri="{BB962C8B-B14F-4D97-AF65-F5344CB8AC3E}">
        <p14:creationId xmlns:p14="http://schemas.microsoft.com/office/powerpoint/2010/main" val="9946903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4</a:t>
            </a:fld>
            <a:endParaRPr lang="en-US"/>
          </a:p>
        </p:txBody>
      </p:sp>
      <p:sp>
        <p:nvSpPr>
          <p:cNvPr id="5" name="Text Placeholder 2"/>
          <p:cNvSpPr>
            <a:spLocks noGrp="1"/>
          </p:cNvSpPr>
          <p:nvPr>
            <p:ph type="body" idx="1"/>
          </p:nvPr>
        </p:nvSpPr>
        <p:spPr>
          <a:xfrm>
            <a:off x="228600" y="533400"/>
            <a:ext cx="7772400" cy="609600"/>
          </a:xfrm>
        </p:spPr>
        <p:txBody>
          <a:bodyPr/>
          <a:lstStyle/>
          <a:p>
            <a:r>
              <a:rPr lang="en-US" sz="2800" b="1" dirty="0">
                <a:latin typeface="+mn-lt"/>
              </a:rPr>
              <a:t>functional dependencies</a:t>
            </a:r>
            <a:endParaRPr lang="en-IN" sz="2800" b="1" dirty="0">
              <a:latin typeface="+mn-lt"/>
            </a:endParaRPr>
          </a:p>
        </p:txBody>
      </p:sp>
      <p:sp>
        <p:nvSpPr>
          <p:cNvPr id="6" name="Rectangle 5"/>
          <p:cNvSpPr/>
          <p:nvPr/>
        </p:nvSpPr>
        <p:spPr>
          <a:xfrm>
            <a:off x="457200" y="1371600"/>
            <a:ext cx="7924800" cy="4785926"/>
          </a:xfrm>
          <a:prstGeom prst="rect">
            <a:avLst/>
          </a:prstGeom>
        </p:spPr>
        <p:txBody>
          <a:bodyPr wrap="square">
            <a:spAutoFit/>
          </a:bodyPr>
          <a:lstStyle/>
          <a:p>
            <a:pPr marL="342900" indent="-342900">
              <a:spcAft>
                <a:spcPts val="600"/>
              </a:spcAft>
              <a:buFont typeface="Wingdings" pitchFamily="2" charset="2"/>
              <a:buChar char="Ø"/>
            </a:pPr>
            <a:r>
              <a:rPr lang="en-US" sz="2000" dirty="0">
                <a:ea typeface="Tahoma" pitchFamily="34" charset="0"/>
                <a:cs typeface="Tahoma" pitchFamily="34" charset="0"/>
              </a:rPr>
              <a:t>Functional dependencies (FDs) are used to specify </a:t>
            </a:r>
            <a:r>
              <a:rPr lang="en-US" sz="2000" i="1" dirty="0">
                <a:ea typeface="Tahoma" pitchFamily="34" charset="0"/>
                <a:cs typeface="Tahoma" pitchFamily="34" charset="0"/>
              </a:rPr>
              <a:t>formal measures</a:t>
            </a:r>
            <a:r>
              <a:rPr lang="en-US" sz="2000" dirty="0">
                <a:ea typeface="Tahoma" pitchFamily="34" charset="0"/>
                <a:cs typeface="Tahoma" pitchFamily="34" charset="0"/>
              </a:rPr>
              <a:t>  of the "goodness" of relational designs.</a:t>
            </a:r>
          </a:p>
          <a:p>
            <a:pPr marL="342900" indent="-342900">
              <a:spcAft>
                <a:spcPts val="600"/>
              </a:spcAft>
              <a:buFont typeface="Wingdings" pitchFamily="2" charset="2"/>
              <a:buChar char="Ø"/>
            </a:pPr>
            <a:r>
              <a:rPr lang="en-US" sz="2000" dirty="0">
                <a:ea typeface="Tahoma" pitchFamily="34" charset="0"/>
                <a:cs typeface="Tahoma" pitchFamily="34" charset="0"/>
              </a:rPr>
              <a:t>FDs and keys are used to define </a:t>
            </a:r>
            <a:r>
              <a:rPr lang="en-US" sz="2000" b="1" dirty="0">
                <a:ea typeface="Tahoma" pitchFamily="34" charset="0"/>
                <a:cs typeface="Tahoma" pitchFamily="34" charset="0"/>
              </a:rPr>
              <a:t>normal forms</a:t>
            </a:r>
            <a:r>
              <a:rPr lang="en-US" sz="2000" dirty="0">
                <a:ea typeface="Tahoma" pitchFamily="34" charset="0"/>
                <a:cs typeface="Tahoma" pitchFamily="34" charset="0"/>
              </a:rPr>
              <a:t> for relations.</a:t>
            </a:r>
          </a:p>
          <a:p>
            <a:pPr marL="342900" indent="-342900">
              <a:spcAft>
                <a:spcPts val="600"/>
              </a:spcAft>
              <a:buFont typeface="Wingdings" pitchFamily="2" charset="2"/>
              <a:buChar char="Ø"/>
            </a:pPr>
            <a:r>
              <a:rPr lang="en-US" sz="2000" dirty="0">
                <a:ea typeface="Tahoma" pitchFamily="34" charset="0"/>
                <a:cs typeface="Tahoma" pitchFamily="34" charset="0"/>
              </a:rPr>
              <a:t>FDs are </a:t>
            </a:r>
            <a:r>
              <a:rPr lang="en-US" sz="2000" b="1" dirty="0">
                <a:ea typeface="Tahoma" pitchFamily="34" charset="0"/>
                <a:cs typeface="Tahoma" pitchFamily="34" charset="0"/>
              </a:rPr>
              <a:t>constraints</a:t>
            </a:r>
            <a:r>
              <a:rPr lang="en-US" sz="2000" dirty="0">
                <a:ea typeface="Tahoma" pitchFamily="34" charset="0"/>
                <a:cs typeface="Tahoma" pitchFamily="34" charset="0"/>
              </a:rPr>
              <a:t> that are derived from the </a:t>
            </a:r>
            <a:r>
              <a:rPr lang="en-US" sz="2000" i="1" dirty="0">
                <a:ea typeface="Tahoma" pitchFamily="34" charset="0"/>
                <a:cs typeface="Tahoma" pitchFamily="34" charset="0"/>
              </a:rPr>
              <a:t>meaning</a:t>
            </a:r>
            <a:r>
              <a:rPr lang="en-US" sz="2000" dirty="0">
                <a:ea typeface="Tahoma" pitchFamily="34" charset="0"/>
                <a:cs typeface="Tahoma" pitchFamily="34" charset="0"/>
              </a:rPr>
              <a:t>  and </a:t>
            </a:r>
            <a:r>
              <a:rPr lang="en-US" sz="2000" i="1" dirty="0">
                <a:ea typeface="Tahoma" pitchFamily="34" charset="0"/>
                <a:cs typeface="Tahoma" pitchFamily="34" charset="0"/>
              </a:rPr>
              <a:t>interrelationships</a:t>
            </a:r>
            <a:r>
              <a:rPr lang="en-US" sz="2000" dirty="0">
                <a:ea typeface="Tahoma" pitchFamily="34" charset="0"/>
                <a:cs typeface="Tahoma" pitchFamily="34" charset="0"/>
              </a:rPr>
              <a:t>  of the data attributes.</a:t>
            </a:r>
          </a:p>
          <a:p>
            <a:pPr>
              <a:spcAft>
                <a:spcPts val="600"/>
              </a:spcAft>
            </a:pPr>
            <a:r>
              <a:rPr lang="en-US" sz="2000" b="1" dirty="0">
                <a:solidFill>
                  <a:schemeClr val="accent2"/>
                </a:solidFill>
                <a:ea typeface="Tahoma" pitchFamily="34" charset="0"/>
                <a:cs typeface="Tahoma" pitchFamily="34" charset="0"/>
              </a:rPr>
              <a:t>Definition:</a:t>
            </a:r>
          </a:p>
          <a:p>
            <a:pPr marL="342900" indent="-342900" fontAlgn="auto">
              <a:spcAft>
                <a:spcPts val="600"/>
              </a:spcAft>
              <a:buFont typeface="Wingdings" pitchFamily="2" charset="2"/>
              <a:buChar char="Ø"/>
              <a:defRPr/>
            </a:pPr>
            <a:r>
              <a:rPr lang="en-US" sz="2000" dirty="0">
                <a:ea typeface="Tahoma" pitchFamily="34" charset="0"/>
                <a:cs typeface="Tahoma" pitchFamily="34" charset="0"/>
              </a:rPr>
              <a:t>A set of attributes X </a:t>
            </a:r>
            <a:r>
              <a:rPr lang="en-US" sz="2000" i="1" dirty="0">
                <a:ea typeface="Tahoma" pitchFamily="34" charset="0"/>
                <a:cs typeface="Tahoma" pitchFamily="34" charset="0"/>
              </a:rPr>
              <a:t>functionally determines</a:t>
            </a:r>
            <a:r>
              <a:rPr lang="en-US" sz="2000" dirty="0">
                <a:ea typeface="Tahoma" pitchFamily="34" charset="0"/>
                <a:cs typeface="Tahoma" pitchFamily="34" charset="0"/>
              </a:rPr>
              <a:t>  a set of attributes Y if the value of X determines a unique value for Y.</a:t>
            </a:r>
          </a:p>
          <a:p>
            <a:pPr lvl="1" fontAlgn="auto">
              <a:spcAft>
                <a:spcPts val="600"/>
              </a:spcAft>
              <a:defRPr/>
            </a:pPr>
            <a:r>
              <a:rPr lang="en-US" sz="2000" dirty="0">
                <a:ea typeface="Tahoma" pitchFamily="34" charset="0"/>
                <a:cs typeface="Tahoma" pitchFamily="34" charset="0"/>
              </a:rPr>
              <a:t>e.g. </a:t>
            </a:r>
            <a:r>
              <a:rPr lang="en-US" sz="2000" dirty="0" err="1">
                <a:ea typeface="Tahoma" pitchFamily="34" charset="0"/>
                <a:cs typeface="Tahoma" pitchFamily="34" charset="0"/>
              </a:rPr>
              <a:t>empno</a:t>
            </a:r>
            <a:r>
              <a:rPr lang="en-US" sz="2000" dirty="0">
                <a:ea typeface="Tahoma" pitchFamily="34" charset="0"/>
                <a:cs typeface="Tahoma" pitchFamily="34" charset="0"/>
              </a:rPr>
              <a:t> </a:t>
            </a:r>
            <a:r>
              <a:rPr lang="en-US" sz="2000" dirty="0">
                <a:ea typeface="Tahoma" pitchFamily="34" charset="0"/>
                <a:cs typeface="Tahoma" pitchFamily="34" charset="0"/>
                <a:sym typeface="Wingdings" charset="0"/>
              </a:rPr>
              <a:t> </a:t>
            </a:r>
            <a:r>
              <a:rPr lang="en-US" sz="2000" dirty="0" err="1">
                <a:ea typeface="Tahoma" pitchFamily="34" charset="0"/>
                <a:cs typeface="Tahoma" pitchFamily="34" charset="0"/>
                <a:sym typeface="Wingdings" charset="0"/>
              </a:rPr>
              <a:t>sal</a:t>
            </a:r>
            <a:r>
              <a:rPr lang="en-US" sz="2000" dirty="0">
                <a:ea typeface="Tahoma" pitchFamily="34" charset="0"/>
                <a:cs typeface="Tahoma" pitchFamily="34" charset="0"/>
                <a:sym typeface="Wingdings" charset="0"/>
              </a:rPr>
              <a:t>, </a:t>
            </a:r>
            <a:r>
              <a:rPr lang="en-US" sz="2000" dirty="0" err="1">
                <a:ea typeface="Tahoma" pitchFamily="34" charset="0"/>
                <a:cs typeface="Tahoma" pitchFamily="34" charset="0"/>
                <a:sym typeface="Wingdings" charset="0"/>
              </a:rPr>
              <a:t>passportno</a:t>
            </a:r>
            <a:r>
              <a:rPr lang="en-US" sz="2000" dirty="0">
                <a:ea typeface="Tahoma" pitchFamily="34" charset="0"/>
                <a:cs typeface="Tahoma" pitchFamily="34" charset="0"/>
                <a:sym typeface="Wingdings" charset="0"/>
              </a:rPr>
              <a:t>  name, </a:t>
            </a:r>
            <a:r>
              <a:rPr lang="en-US" sz="2000" dirty="0" err="1">
                <a:ea typeface="Tahoma" pitchFamily="34" charset="0"/>
                <a:cs typeface="Tahoma" pitchFamily="34" charset="0"/>
                <a:sym typeface="Wingdings" charset="0"/>
              </a:rPr>
              <a:t>rollno</a:t>
            </a:r>
            <a:r>
              <a:rPr lang="en-US" sz="2000" dirty="0">
                <a:ea typeface="Tahoma" pitchFamily="34" charset="0"/>
                <a:cs typeface="Tahoma" pitchFamily="34" charset="0"/>
                <a:sym typeface="Wingdings" charset="0"/>
              </a:rPr>
              <a:t>  birthdate,</a:t>
            </a:r>
          </a:p>
          <a:p>
            <a:pPr lvl="1" fontAlgn="auto">
              <a:spcAft>
                <a:spcPts val="600"/>
              </a:spcAft>
              <a:defRPr/>
            </a:pPr>
            <a:r>
              <a:rPr lang="en-US" sz="2000" dirty="0">
                <a:ea typeface="Tahoma" pitchFamily="34" charset="0"/>
                <a:cs typeface="Tahoma" pitchFamily="34" charset="0"/>
                <a:sym typeface="Wingdings" charset="0"/>
              </a:rPr>
              <a:t>      </a:t>
            </a:r>
            <a:r>
              <a:rPr lang="en-US" sz="2000" dirty="0" err="1">
                <a:ea typeface="Tahoma" pitchFamily="34" charset="0"/>
                <a:cs typeface="Tahoma" pitchFamily="34" charset="0"/>
                <a:sym typeface="Wingdings" charset="0"/>
              </a:rPr>
              <a:t>empno,ename</a:t>
            </a:r>
            <a:r>
              <a:rPr lang="en-US" sz="2000" dirty="0">
                <a:ea typeface="Tahoma" pitchFamily="34" charset="0"/>
                <a:cs typeface="Tahoma" pitchFamily="34" charset="0"/>
                <a:sym typeface="Wingdings" charset="0"/>
              </a:rPr>
              <a:t>  </a:t>
            </a:r>
            <a:r>
              <a:rPr lang="en-US" sz="2000" dirty="0" err="1">
                <a:ea typeface="Tahoma" pitchFamily="34" charset="0"/>
                <a:cs typeface="Tahoma" pitchFamily="34" charset="0"/>
                <a:sym typeface="Wingdings" charset="0"/>
              </a:rPr>
              <a:t>sal,comm</a:t>
            </a:r>
            <a:endParaRPr lang="en-US" sz="2000" dirty="0">
              <a:ea typeface="Tahoma" pitchFamily="34" charset="0"/>
              <a:cs typeface="Tahoma" pitchFamily="34" charset="0"/>
              <a:sym typeface="Wingdings" charset="0"/>
            </a:endParaRPr>
          </a:p>
          <a:p>
            <a:pPr lvl="1" fontAlgn="auto">
              <a:spcAft>
                <a:spcPts val="600"/>
              </a:spcAft>
              <a:defRPr/>
            </a:pPr>
            <a:r>
              <a:rPr lang="en-US" sz="2000" dirty="0">
                <a:ea typeface="Tahoma" pitchFamily="34" charset="0"/>
                <a:cs typeface="Tahoma" pitchFamily="34" charset="0"/>
                <a:sym typeface="Wingdings" charset="0"/>
              </a:rPr>
              <a:t>For a value of LHS, only one value for RHS.</a:t>
            </a:r>
          </a:p>
          <a:p>
            <a:pPr lvl="1" fontAlgn="auto">
              <a:spcAft>
                <a:spcPts val="600"/>
              </a:spcAft>
              <a:defRPr/>
            </a:pPr>
            <a:r>
              <a:rPr lang="en-US" sz="2000" dirty="0">
                <a:ea typeface="Tahoma" pitchFamily="34" charset="0"/>
                <a:cs typeface="Tahoma" pitchFamily="34" charset="0"/>
                <a:sym typeface="Wingdings" charset="0"/>
              </a:rPr>
              <a:t>e.g. </a:t>
            </a:r>
            <a:r>
              <a:rPr lang="en-US" sz="2000" dirty="0" err="1">
                <a:solidFill>
                  <a:schemeClr val="tx2"/>
                </a:solidFill>
                <a:ea typeface="Tahoma" pitchFamily="34" charset="0"/>
                <a:cs typeface="Tahoma" pitchFamily="34" charset="0"/>
                <a:sym typeface="Wingdings" charset="0"/>
              </a:rPr>
              <a:t>sal</a:t>
            </a:r>
            <a:r>
              <a:rPr lang="en-US" sz="2000" dirty="0">
                <a:solidFill>
                  <a:schemeClr val="tx2"/>
                </a:solidFill>
                <a:ea typeface="Tahoma" pitchFamily="34" charset="0"/>
                <a:cs typeface="Tahoma" pitchFamily="34" charset="0"/>
                <a:sym typeface="Wingdings" charset="0"/>
              </a:rPr>
              <a:t>  </a:t>
            </a:r>
            <a:r>
              <a:rPr lang="en-US" sz="2000" dirty="0" err="1">
                <a:solidFill>
                  <a:schemeClr val="tx2"/>
                </a:solidFill>
                <a:ea typeface="Tahoma" pitchFamily="34" charset="0"/>
                <a:cs typeface="Tahoma" pitchFamily="34" charset="0"/>
                <a:sym typeface="Wingdings" charset="0"/>
              </a:rPr>
              <a:t>empno</a:t>
            </a:r>
            <a:r>
              <a:rPr lang="en-US" sz="2000" dirty="0">
                <a:solidFill>
                  <a:schemeClr val="tx2"/>
                </a:solidFill>
                <a:ea typeface="Tahoma" pitchFamily="34" charset="0"/>
                <a:cs typeface="Tahoma" pitchFamily="34" charset="0"/>
                <a:sym typeface="Wingdings" charset="0"/>
              </a:rPr>
              <a:t> </a:t>
            </a:r>
            <a:r>
              <a:rPr lang="en-US" sz="2000" dirty="0">
                <a:ea typeface="Tahoma" pitchFamily="34" charset="0"/>
                <a:cs typeface="Tahoma" pitchFamily="34" charset="0"/>
                <a:sym typeface="Wingdings" charset="0"/>
              </a:rPr>
              <a:t>(</a:t>
            </a:r>
            <a:r>
              <a:rPr lang="en-US" sz="2000" dirty="0">
                <a:solidFill>
                  <a:schemeClr val="tx2"/>
                </a:solidFill>
                <a:ea typeface="Tahoma" pitchFamily="34" charset="0"/>
                <a:cs typeface="Tahoma" pitchFamily="34" charset="0"/>
                <a:sym typeface="Wingdings" charset="0"/>
              </a:rPr>
              <a:t>is not a functional dependency</a:t>
            </a:r>
            <a:r>
              <a:rPr lang="en-US" sz="2000" dirty="0">
                <a:ea typeface="Tahoma" pitchFamily="34" charset="0"/>
                <a:cs typeface="Tahoma" pitchFamily="34" charset="0"/>
                <a:sym typeface="Wingdings" charset="0"/>
              </a:rPr>
              <a:t>) </a:t>
            </a:r>
          </a:p>
          <a:p>
            <a:pPr lvl="1" fontAlgn="auto">
              <a:spcAft>
                <a:spcPts val="600"/>
              </a:spcAft>
              <a:defRPr/>
            </a:pPr>
            <a:r>
              <a:rPr lang="en-US" sz="2000" dirty="0">
                <a:ea typeface="Tahoma" pitchFamily="34" charset="0"/>
                <a:cs typeface="Tahoma" pitchFamily="34" charset="0"/>
                <a:sym typeface="Wingdings" charset="0"/>
              </a:rPr>
              <a:t>      5000  many employee numbers, so not a FD.</a:t>
            </a:r>
            <a:r>
              <a:rPr lang="en-US" sz="2000" dirty="0">
                <a:ea typeface="Tahoma" pitchFamily="34" charset="0"/>
                <a:cs typeface="Tahoma" pitchFamily="34" charset="0"/>
              </a:rPr>
              <a:t> </a:t>
            </a:r>
          </a:p>
        </p:txBody>
      </p:sp>
    </p:spTree>
    <p:extLst>
      <p:ext uri="{BB962C8B-B14F-4D97-AF65-F5344CB8AC3E}">
        <p14:creationId xmlns:p14="http://schemas.microsoft.com/office/powerpoint/2010/main" val="16404162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40</a:t>
            </a:fld>
            <a:endParaRPr lang="en-US"/>
          </a:p>
        </p:txBody>
      </p:sp>
      <p:sp>
        <p:nvSpPr>
          <p:cNvPr id="5" name="Text Placeholder 2"/>
          <p:cNvSpPr txBox="1">
            <a:spLocks/>
          </p:cNvSpPr>
          <p:nvPr/>
        </p:nvSpPr>
        <p:spPr bwMode="auto">
          <a:xfrm>
            <a:off x="304800" y="533400"/>
            <a:ext cx="7696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US" sz="2800" b="1" dirty="0">
                <a:latin typeface="+mn-lt"/>
              </a:rPr>
              <a:t>closure</a:t>
            </a:r>
            <a:endParaRPr lang="en-IN" sz="2800" b="1" dirty="0">
              <a:latin typeface="+mn-lt"/>
            </a:endParaRPr>
          </a:p>
        </p:txBody>
      </p:sp>
      <p:sp>
        <p:nvSpPr>
          <p:cNvPr id="2" name="Rectangle 1"/>
          <p:cNvSpPr/>
          <p:nvPr/>
        </p:nvSpPr>
        <p:spPr>
          <a:xfrm>
            <a:off x="457200" y="1371600"/>
            <a:ext cx="8001000" cy="5016758"/>
          </a:xfrm>
          <a:prstGeom prst="rect">
            <a:avLst/>
          </a:prstGeom>
        </p:spPr>
        <p:txBody>
          <a:bodyPr wrap="square">
            <a:spAutoFit/>
          </a:bodyPr>
          <a:lstStyle/>
          <a:p>
            <a:pPr marL="285750" indent="-285750">
              <a:buFont typeface="Wingdings" pitchFamily="2" charset="2"/>
              <a:buChar char="Ø"/>
            </a:pPr>
            <a:r>
              <a:rPr lang="en-US" sz="1600" dirty="0"/>
              <a:t>Given a set F set of functional dependencies, there are certain other functional dependencies that are logically implied by F.</a:t>
            </a:r>
          </a:p>
          <a:p>
            <a:pPr marL="742950" lvl="1" indent="-285750">
              <a:buFont typeface="Wingdings" pitchFamily="2" charset="2"/>
              <a:buChar char="§"/>
            </a:pPr>
            <a:r>
              <a:rPr lang="en-US" sz="1600" dirty="0"/>
              <a:t>For example:  If  A </a:t>
            </a:r>
            <a:r>
              <a:rPr lang="en-US" sz="1600" dirty="0">
                <a:sym typeface="Symbol" pitchFamily="18" charset="2"/>
              </a:rPr>
              <a:t></a:t>
            </a:r>
            <a:r>
              <a:rPr lang="en-US" sz="1600" dirty="0">
                <a:sym typeface="Monotype Sorts" pitchFamily="2" charset="2"/>
              </a:rPr>
              <a:t> B and  B </a:t>
            </a:r>
            <a:r>
              <a:rPr lang="en-US" sz="1600" dirty="0">
                <a:sym typeface="Symbol" pitchFamily="18" charset="2"/>
              </a:rPr>
              <a:t></a:t>
            </a:r>
            <a:r>
              <a:rPr lang="en-US" sz="1600" dirty="0">
                <a:sym typeface="Monotype Sorts" pitchFamily="2" charset="2"/>
              </a:rPr>
              <a:t> C,  then we can infer that A </a:t>
            </a:r>
            <a:r>
              <a:rPr lang="en-US" sz="1600" dirty="0">
                <a:sym typeface="Symbol" pitchFamily="18" charset="2"/>
              </a:rPr>
              <a:t></a:t>
            </a:r>
            <a:r>
              <a:rPr lang="en-US" sz="1600" dirty="0">
                <a:sym typeface="Monotype Sorts" pitchFamily="2" charset="2"/>
              </a:rPr>
              <a:t> C</a:t>
            </a:r>
            <a:endParaRPr lang="en-US" sz="1600" dirty="0"/>
          </a:p>
          <a:p>
            <a:pPr marL="285750" indent="-285750">
              <a:buFont typeface="Wingdings" pitchFamily="2" charset="2"/>
              <a:buChar char="Ø"/>
            </a:pPr>
            <a:r>
              <a:rPr lang="en-US" sz="1600" dirty="0">
                <a:highlight>
                  <a:srgbClr val="FFFF00"/>
                </a:highlight>
              </a:rPr>
              <a:t>The set of </a:t>
            </a:r>
            <a:r>
              <a:rPr lang="en-US" sz="1600" dirty="0">
                <a:solidFill>
                  <a:schemeClr val="tx2"/>
                </a:solidFill>
                <a:highlight>
                  <a:srgbClr val="FFFF00"/>
                </a:highlight>
              </a:rPr>
              <a:t>all</a:t>
            </a:r>
            <a:r>
              <a:rPr lang="en-US" sz="1600" dirty="0">
                <a:highlight>
                  <a:srgbClr val="FFFF00"/>
                </a:highlight>
              </a:rPr>
              <a:t> functional dependencies logically implied by F is the </a:t>
            </a:r>
            <a:r>
              <a:rPr lang="en-US" sz="1600" dirty="0">
                <a:solidFill>
                  <a:schemeClr val="tx2"/>
                </a:solidFill>
                <a:highlight>
                  <a:srgbClr val="FFFF00"/>
                </a:highlight>
              </a:rPr>
              <a:t>closure</a:t>
            </a:r>
            <a:r>
              <a:rPr lang="en-US" sz="1600" dirty="0">
                <a:highlight>
                  <a:srgbClr val="FFFF00"/>
                </a:highlight>
              </a:rPr>
              <a:t> of F.</a:t>
            </a:r>
          </a:p>
          <a:p>
            <a:pPr marL="285750" indent="-285750">
              <a:buFont typeface="Wingdings" pitchFamily="2" charset="2"/>
              <a:buChar char="Ø"/>
            </a:pPr>
            <a:r>
              <a:rPr lang="en-US" sz="1600" dirty="0">
                <a:highlight>
                  <a:srgbClr val="FFFF00"/>
                </a:highlight>
              </a:rPr>
              <a:t>We denote the closure of F by </a:t>
            </a:r>
            <a:r>
              <a:rPr lang="en-US" sz="1600" dirty="0">
                <a:solidFill>
                  <a:schemeClr val="tx2"/>
                </a:solidFill>
                <a:highlight>
                  <a:srgbClr val="FFFF00"/>
                </a:highlight>
              </a:rPr>
              <a:t>F</a:t>
            </a:r>
            <a:r>
              <a:rPr lang="en-US" sz="1600" baseline="30000" dirty="0">
                <a:solidFill>
                  <a:schemeClr val="tx2"/>
                </a:solidFill>
                <a:highlight>
                  <a:srgbClr val="FFFF00"/>
                </a:highlight>
              </a:rPr>
              <a:t>+</a:t>
            </a:r>
            <a:r>
              <a:rPr lang="en-US" sz="1600" dirty="0">
                <a:solidFill>
                  <a:schemeClr val="tx2"/>
                </a:solidFill>
                <a:highlight>
                  <a:srgbClr val="FFFF00"/>
                </a:highlight>
              </a:rPr>
              <a:t>.</a:t>
            </a:r>
          </a:p>
          <a:p>
            <a:pPr>
              <a:tabLst>
                <a:tab pos="803275" algn="l"/>
              </a:tabLst>
            </a:pPr>
            <a:r>
              <a:rPr lang="en-US" sz="1600" dirty="0"/>
              <a:t>R = (A, B, C, G, H, I)</a:t>
            </a:r>
            <a:br>
              <a:rPr lang="en-US" sz="1600" dirty="0"/>
            </a:br>
            <a:r>
              <a:rPr lang="en-US" sz="1600" dirty="0"/>
              <a:t>F = { </a:t>
            </a:r>
            <a:r>
              <a:rPr lang="en-US" sz="1600" dirty="0">
                <a:sym typeface="Iconic Symbols Ext" pitchFamily="2" charset="2"/>
              </a:rPr>
              <a:t>A </a:t>
            </a:r>
            <a:r>
              <a:rPr lang="en-US" sz="1600" dirty="0">
                <a:sym typeface="Symbol" pitchFamily="18" charset="2"/>
              </a:rPr>
              <a:t></a:t>
            </a:r>
            <a:r>
              <a:rPr lang="en-US" sz="1600" dirty="0">
                <a:sym typeface="Monotype Sorts" pitchFamily="2" charset="2"/>
              </a:rPr>
              <a:t> B</a:t>
            </a:r>
            <a:br>
              <a:rPr lang="en-US" sz="1600" dirty="0">
                <a:sym typeface="Monotype Sorts" pitchFamily="2" charset="2"/>
              </a:rPr>
            </a:br>
            <a:r>
              <a:rPr lang="en-US" sz="1600" dirty="0">
                <a:sym typeface="Monotype Sorts" pitchFamily="2" charset="2"/>
              </a:rPr>
              <a:t>        </a:t>
            </a:r>
            <a:r>
              <a:rPr lang="en-US" sz="1600" dirty="0">
                <a:sym typeface="Iconic Symbols Ext" pitchFamily="2" charset="2"/>
              </a:rPr>
              <a:t>A </a:t>
            </a:r>
            <a:r>
              <a:rPr lang="en-US" sz="1600" dirty="0">
                <a:sym typeface="Symbol" pitchFamily="18" charset="2"/>
              </a:rPr>
              <a:t></a:t>
            </a:r>
            <a:r>
              <a:rPr lang="en-US" sz="1600" dirty="0">
                <a:sym typeface="Monotype Sorts" pitchFamily="2" charset="2"/>
              </a:rPr>
              <a:t> C</a:t>
            </a:r>
            <a:br>
              <a:rPr lang="en-US" sz="1600" dirty="0">
                <a:sym typeface="Monotype Sorts" pitchFamily="2" charset="2"/>
              </a:rPr>
            </a:br>
            <a:r>
              <a:rPr lang="en-US" sz="1600" dirty="0">
                <a:sym typeface="Monotype Sorts" pitchFamily="2" charset="2"/>
              </a:rPr>
              <a:t>        </a:t>
            </a:r>
            <a:r>
              <a:rPr lang="en-US" sz="1600" dirty="0">
                <a:sym typeface="Iconic Symbols Ext" pitchFamily="2" charset="2"/>
              </a:rPr>
              <a:t>CG </a:t>
            </a:r>
            <a:r>
              <a:rPr lang="en-US" sz="1600" dirty="0">
                <a:sym typeface="Symbol" pitchFamily="18" charset="2"/>
              </a:rPr>
              <a:t></a:t>
            </a:r>
            <a:r>
              <a:rPr lang="en-US" sz="1600" dirty="0">
                <a:sym typeface="Monotype Sorts" pitchFamily="2" charset="2"/>
              </a:rPr>
              <a:t> H</a:t>
            </a:r>
            <a:br>
              <a:rPr lang="en-US" sz="1600" dirty="0">
                <a:sym typeface="Monotype Sorts" pitchFamily="2" charset="2"/>
              </a:rPr>
            </a:br>
            <a:r>
              <a:rPr lang="en-US" sz="1600" dirty="0">
                <a:sym typeface="Monotype Sorts" pitchFamily="2" charset="2"/>
              </a:rPr>
              <a:t>        </a:t>
            </a:r>
            <a:r>
              <a:rPr lang="en-US" sz="1600" dirty="0">
                <a:sym typeface="Iconic Symbols Ext" pitchFamily="2" charset="2"/>
              </a:rPr>
              <a:t>CG </a:t>
            </a:r>
            <a:r>
              <a:rPr lang="en-US" sz="1600" dirty="0">
                <a:sym typeface="Symbol" pitchFamily="18" charset="2"/>
              </a:rPr>
              <a:t></a:t>
            </a:r>
            <a:r>
              <a:rPr lang="en-US" sz="1600" dirty="0">
                <a:sym typeface="Monotype Sorts" pitchFamily="2" charset="2"/>
              </a:rPr>
              <a:t> I</a:t>
            </a:r>
            <a:br>
              <a:rPr lang="en-US" sz="1600" dirty="0">
                <a:sym typeface="Monotype Sorts" pitchFamily="2" charset="2"/>
              </a:rPr>
            </a:br>
            <a:r>
              <a:rPr lang="en-US" sz="1600" dirty="0">
                <a:sym typeface="Monotype Sorts" pitchFamily="2" charset="2"/>
              </a:rPr>
              <a:t>        </a:t>
            </a:r>
            <a:r>
              <a:rPr lang="en-US" sz="1600" dirty="0">
                <a:sym typeface="Iconic Symbols Ext" pitchFamily="2" charset="2"/>
              </a:rPr>
              <a:t>B </a:t>
            </a:r>
            <a:r>
              <a:rPr lang="en-US" sz="1600" dirty="0">
                <a:sym typeface="Symbol" pitchFamily="18" charset="2"/>
              </a:rPr>
              <a:t></a:t>
            </a:r>
            <a:r>
              <a:rPr lang="en-US" sz="1600" dirty="0">
                <a:sym typeface="Monotype Sorts" pitchFamily="2" charset="2"/>
              </a:rPr>
              <a:t> H}</a:t>
            </a:r>
            <a:endParaRPr lang="en-US" sz="1600" dirty="0">
              <a:sym typeface="MS LineDraw" pitchFamily="49" charset="2"/>
            </a:endParaRPr>
          </a:p>
          <a:p>
            <a:pPr>
              <a:tabLst>
                <a:tab pos="803275" algn="l"/>
              </a:tabLst>
            </a:pPr>
            <a:r>
              <a:rPr lang="en-US" sz="1600" dirty="0">
                <a:sym typeface="MS LineDraw" pitchFamily="49" charset="2"/>
              </a:rPr>
              <a:t>Some members of F</a:t>
            </a:r>
            <a:r>
              <a:rPr lang="en-US" sz="1600" baseline="30000" dirty="0">
                <a:sym typeface="MS LineDraw" pitchFamily="49" charset="2"/>
              </a:rPr>
              <a:t>+</a:t>
            </a:r>
            <a:endParaRPr lang="en-US" sz="1600" dirty="0">
              <a:sym typeface="MS LineDraw" pitchFamily="49" charset="2"/>
            </a:endParaRPr>
          </a:p>
          <a:p>
            <a:pPr lvl="1">
              <a:tabLst>
                <a:tab pos="803275" algn="l"/>
              </a:tabLst>
            </a:pPr>
            <a:r>
              <a:rPr lang="en-US" sz="1600" dirty="0">
                <a:sym typeface="Monotype Sorts" pitchFamily="2" charset="2"/>
              </a:rPr>
              <a:t>A </a:t>
            </a:r>
            <a:r>
              <a:rPr lang="en-US" sz="1600" dirty="0">
                <a:sym typeface="Symbol" pitchFamily="18" charset="2"/>
              </a:rPr>
              <a:t></a:t>
            </a:r>
            <a:r>
              <a:rPr lang="en-US" sz="1600" dirty="0">
                <a:sym typeface="Monotype Sorts" pitchFamily="2" charset="2"/>
              </a:rPr>
              <a:t> H        </a:t>
            </a:r>
          </a:p>
          <a:p>
            <a:pPr lvl="2">
              <a:tabLst>
                <a:tab pos="803275" algn="l"/>
              </a:tabLst>
            </a:pPr>
            <a:r>
              <a:rPr lang="en-US" sz="1600" dirty="0">
                <a:sym typeface="Monotype Sorts" pitchFamily="2" charset="2"/>
              </a:rPr>
              <a:t>by transitivity from </a:t>
            </a:r>
            <a:r>
              <a:rPr lang="en-US" sz="1600" dirty="0">
                <a:sym typeface="Iconic Symbols Ext" pitchFamily="2" charset="2"/>
              </a:rPr>
              <a:t>A </a:t>
            </a:r>
            <a:r>
              <a:rPr lang="en-US" sz="1600" dirty="0">
                <a:sym typeface="Symbol" pitchFamily="18" charset="2"/>
              </a:rPr>
              <a:t></a:t>
            </a:r>
            <a:r>
              <a:rPr lang="en-US" sz="1600" dirty="0">
                <a:sym typeface="Monotype Sorts" pitchFamily="2" charset="2"/>
              </a:rPr>
              <a:t> B and </a:t>
            </a:r>
            <a:r>
              <a:rPr lang="en-US" sz="1600" dirty="0">
                <a:sym typeface="Iconic Symbols Ext" pitchFamily="2" charset="2"/>
              </a:rPr>
              <a:t>B </a:t>
            </a:r>
            <a:r>
              <a:rPr lang="en-US" sz="1600" dirty="0">
                <a:sym typeface="Symbol" pitchFamily="18" charset="2"/>
              </a:rPr>
              <a:t></a:t>
            </a:r>
            <a:r>
              <a:rPr lang="en-US" sz="1600" dirty="0">
                <a:sym typeface="Monotype Sorts" pitchFamily="2" charset="2"/>
              </a:rPr>
              <a:t> H</a:t>
            </a:r>
          </a:p>
          <a:p>
            <a:pPr lvl="1">
              <a:tabLst>
                <a:tab pos="803275" algn="l"/>
              </a:tabLst>
            </a:pPr>
            <a:r>
              <a:rPr lang="en-US" sz="1600" dirty="0">
                <a:sym typeface="Monotype Sorts" pitchFamily="2" charset="2"/>
              </a:rPr>
              <a:t>AG </a:t>
            </a:r>
            <a:r>
              <a:rPr lang="en-US" sz="1600" dirty="0">
                <a:sym typeface="Symbol" pitchFamily="18" charset="2"/>
              </a:rPr>
              <a:t></a:t>
            </a:r>
            <a:r>
              <a:rPr lang="en-US" sz="1600" dirty="0">
                <a:sym typeface="Monotype Sorts" pitchFamily="2" charset="2"/>
              </a:rPr>
              <a:t> I       </a:t>
            </a:r>
          </a:p>
          <a:p>
            <a:pPr lvl="2">
              <a:tabLst>
                <a:tab pos="803275" algn="l"/>
              </a:tabLst>
            </a:pPr>
            <a:r>
              <a:rPr lang="en-US" sz="1600" dirty="0">
                <a:sym typeface="Monotype Sorts" pitchFamily="2" charset="2"/>
              </a:rPr>
              <a:t>by augmenting </a:t>
            </a:r>
            <a:r>
              <a:rPr lang="en-US" sz="1600" dirty="0">
                <a:sym typeface="Iconic Symbols Ext" pitchFamily="2" charset="2"/>
              </a:rPr>
              <a:t>A </a:t>
            </a:r>
            <a:r>
              <a:rPr lang="en-US" sz="1600" dirty="0">
                <a:sym typeface="Symbol" pitchFamily="18" charset="2"/>
              </a:rPr>
              <a:t></a:t>
            </a:r>
            <a:r>
              <a:rPr lang="en-US" sz="1600" dirty="0">
                <a:sym typeface="Monotype Sorts" pitchFamily="2" charset="2"/>
              </a:rPr>
              <a:t> C with G, to get </a:t>
            </a:r>
            <a:r>
              <a:rPr lang="en-US" sz="1600" dirty="0">
                <a:sym typeface="Iconic Symbols Ext" pitchFamily="2" charset="2"/>
              </a:rPr>
              <a:t>AG </a:t>
            </a:r>
            <a:r>
              <a:rPr lang="en-US" sz="1600" dirty="0">
                <a:sym typeface="Symbol" pitchFamily="18" charset="2"/>
              </a:rPr>
              <a:t></a:t>
            </a:r>
            <a:r>
              <a:rPr lang="en-US" sz="1600" dirty="0">
                <a:sym typeface="Monotype Sorts" pitchFamily="2" charset="2"/>
              </a:rPr>
              <a:t> CG </a:t>
            </a:r>
            <a:br>
              <a:rPr lang="en-US" sz="1600" dirty="0">
                <a:sym typeface="Monotype Sorts" pitchFamily="2" charset="2"/>
              </a:rPr>
            </a:br>
            <a:r>
              <a:rPr lang="en-US" sz="1600" dirty="0">
                <a:sym typeface="Monotype Sorts" pitchFamily="2" charset="2"/>
              </a:rPr>
              <a:t>                   and then transitivity with </a:t>
            </a:r>
            <a:r>
              <a:rPr lang="en-US" sz="1600" dirty="0">
                <a:sym typeface="Iconic Symbols Ext" pitchFamily="2" charset="2"/>
              </a:rPr>
              <a:t>CG </a:t>
            </a:r>
            <a:r>
              <a:rPr lang="en-US" sz="1600" dirty="0">
                <a:sym typeface="Symbol" pitchFamily="18" charset="2"/>
              </a:rPr>
              <a:t></a:t>
            </a:r>
            <a:r>
              <a:rPr lang="en-US" sz="1600" dirty="0">
                <a:sym typeface="Monotype Sorts" pitchFamily="2" charset="2"/>
              </a:rPr>
              <a:t> I </a:t>
            </a:r>
          </a:p>
          <a:p>
            <a:pPr lvl="1">
              <a:tabLst>
                <a:tab pos="803275" algn="l"/>
              </a:tabLst>
            </a:pPr>
            <a:r>
              <a:rPr lang="en-US" sz="1600" dirty="0">
                <a:sym typeface="Monotype Sorts" pitchFamily="2" charset="2"/>
              </a:rPr>
              <a:t>CG </a:t>
            </a:r>
            <a:r>
              <a:rPr lang="en-US" sz="1600" dirty="0">
                <a:sym typeface="Symbol" pitchFamily="18" charset="2"/>
              </a:rPr>
              <a:t></a:t>
            </a:r>
            <a:r>
              <a:rPr lang="en-US" sz="1600" dirty="0">
                <a:sym typeface="Monotype Sorts" pitchFamily="2" charset="2"/>
              </a:rPr>
              <a:t> HI     </a:t>
            </a:r>
          </a:p>
          <a:p>
            <a:pPr lvl="2">
              <a:tabLst>
                <a:tab pos="803275" algn="l"/>
              </a:tabLst>
            </a:pPr>
            <a:r>
              <a:rPr lang="en-US" sz="1600" dirty="0">
                <a:sym typeface="Monotype Sorts" pitchFamily="2" charset="2"/>
              </a:rPr>
              <a:t>by augmenting </a:t>
            </a:r>
            <a:r>
              <a:rPr lang="en-US" sz="1600" dirty="0">
                <a:sym typeface="Iconic Symbols Ext" pitchFamily="2" charset="2"/>
              </a:rPr>
              <a:t>CG </a:t>
            </a:r>
            <a:r>
              <a:rPr lang="en-US" sz="1600" dirty="0">
                <a:sym typeface="Symbol" pitchFamily="18" charset="2"/>
              </a:rPr>
              <a:t></a:t>
            </a:r>
            <a:r>
              <a:rPr lang="en-US" sz="1600" dirty="0">
                <a:sym typeface="Monotype Sorts" pitchFamily="2" charset="2"/>
              </a:rPr>
              <a:t> I to infer </a:t>
            </a:r>
            <a:r>
              <a:rPr lang="en-US" sz="1600" dirty="0">
                <a:sym typeface="Iconic Symbols Ext" pitchFamily="2" charset="2"/>
              </a:rPr>
              <a:t>CG </a:t>
            </a:r>
            <a:r>
              <a:rPr lang="en-US" sz="1600" dirty="0">
                <a:sym typeface="Symbol" pitchFamily="18" charset="2"/>
              </a:rPr>
              <a:t></a:t>
            </a:r>
            <a:r>
              <a:rPr lang="en-US" sz="1600" dirty="0">
                <a:sym typeface="Monotype Sorts" pitchFamily="2" charset="2"/>
              </a:rPr>
              <a:t> CGI, </a:t>
            </a:r>
          </a:p>
          <a:p>
            <a:pPr lvl="2">
              <a:buFont typeface="Webdings" pitchFamily="18" charset="2"/>
              <a:buNone/>
              <a:tabLst>
                <a:tab pos="803275" algn="l"/>
              </a:tabLst>
            </a:pPr>
            <a:r>
              <a:rPr lang="en-US" sz="1600" dirty="0">
                <a:sym typeface="Monotype Sorts" pitchFamily="2" charset="2"/>
              </a:rPr>
              <a:t>    and augmenting of </a:t>
            </a:r>
            <a:r>
              <a:rPr lang="en-US" sz="1600" dirty="0">
                <a:sym typeface="Iconic Symbols Ext" pitchFamily="2" charset="2"/>
              </a:rPr>
              <a:t>CG </a:t>
            </a:r>
            <a:r>
              <a:rPr lang="en-US" sz="1600" dirty="0">
                <a:sym typeface="Symbol" pitchFamily="18" charset="2"/>
              </a:rPr>
              <a:t></a:t>
            </a:r>
            <a:r>
              <a:rPr lang="en-US" sz="1600" dirty="0">
                <a:sym typeface="Monotype Sorts" pitchFamily="2" charset="2"/>
              </a:rPr>
              <a:t> H to infer </a:t>
            </a:r>
            <a:r>
              <a:rPr lang="en-US" sz="1600" dirty="0">
                <a:sym typeface="Iconic Symbols Ext" pitchFamily="2" charset="2"/>
              </a:rPr>
              <a:t>CGI </a:t>
            </a:r>
            <a:r>
              <a:rPr lang="en-US" sz="1600" dirty="0">
                <a:sym typeface="Symbol" pitchFamily="18" charset="2"/>
              </a:rPr>
              <a:t></a:t>
            </a:r>
            <a:r>
              <a:rPr lang="en-US" sz="1600" dirty="0">
                <a:sym typeface="Monotype Sorts" pitchFamily="2" charset="2"/>
              </a:rPr>
              <a:t> HI, and then transitivity</a:t>
            </a:r>
            <a:endParaRPr lang="en-US" sz="1600" dirty="0">
              <a:solidFill>
                <a:schemeClr val="tx2"/>
              </a:solidFill>
            </a:endParaRPr>
          </a:p>
        </p:txBody>
      </p:sp>
    </p:spTree>
    <p:extLst>
      <p:ext uri="{BB962C8B-B14F-4D97-AF65-F5344CB8AC3E}">
        <p14:creationId xmlns:p14="http://schemas.microsoft.com/office/powerpoint/2010/main" val="9946903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41</a:t>
            </a:fld>
            <a:endParaRPr lang="en-US"/>
          </a:p>
        </p:txBody>
      </p:sp>
      <p:sp>
        <p:nvSpPr>
          <p:cNvPr id="5" name="Text Placeholder 2"/>
          <p:cNvSpPr txBox="1">
            <a:spLocks/>
          </p:cNvSpPr>
          <p:nvPr/>
        </p:nvSpPr>
        <p:spPr bwMode="auto">
          <a:xfrm>
            <a:off x="304800" y="533400"/>
            <a:ext cx="7696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US" sz="2800" b="1" dirty="0">
                <a:latin typeface="+mn-lt"/>
              </a:rPr>
              <a:t>attribute closure</a:t>
            </a:r>
            <a:endParaRPr lang="en-IN" sz="2800" b="1" dirty="0">
              <a:latin typeface="+mn-lt"/>
            </a:endParaRPr>
          </a:p>
        </p:txBody>
      </p:sp>
      <p:sp>
        <p:nvSpPr>
          <p:cNvPr id="2" name="Rectangle 1"/>
          <p:cNvSpPr/>
          <p:nvPr/>
        </p:nvSpPr>
        <p:spPr>
          <a:xfrm>
            <a:off x="990600" y="1229531"/>
            <a:ext cx="6553200" cy="5355312"/>
          </a:xfrm>
          <a:prstGeom prst="rect">
            <a:avLst/>
          </a:prstGeom>
        </p:spPr>
        <p:txBody>
          <a:bodyPr wrap="square">
            <a:spAutoFit/>
          </a:bodyPr>
          <a:lstStyle/>
          <a:p>
            <a:pPr>
              <a:lnSpc>
                <a:spcPct val="90000"/>
              </a:lnSpc>
              <a:tabLst>
                <a:tab pos="803275" algn="l"/>
                <a:tab pos="2633663" algn="l"/>
                <a:tab pos="3140075" algn="l"/>
              </a:tabLst>
            </a:pPr>
            <a:r>
              <a:rPr lang="en-US" sz="2000" dirty="0"/>
              <a:t>R = (A, B, C, G, H, I)</a:t>
            </a:r>
          </a:p>
          <a:p>
            <a:pPr>
              <a:lnSpc>
                <a:spcPct val="90000"/>
              </a:lnSpc>
              <a:tabLst>
                <a:tab pos="803275" algn="l"/>
                <a:tab pos="2633663" algn="l"/>
                <a:tab pos="3140075" algn="l"/>
              </a:tabLst>
            </a:pPr>
            <a:r>
              <a:rPr lang="en-US" sz="2000" dirty="0"/>
              <a:t>F = {   </a:t>
            </a:r>
            <a:r>
              <a:rPr lang="en-US" sz="2000" dirty="0">
                <a:sym typeface="Iconic Symbols Ext" pitchFamily="2" charset="2"/>
              </a:rPr>
              <a:t>A </a:t>
            </a:r>
            <a:r>
              <a:rPr lang="en-US" sz="2000" dirty="0">
                <a:sym typeface="Symbol" pitchFamily="18" charset="2"/>
              </a:rPr>
              <a:t></a:t>
            </a:r>
            <a:r>
              <a:rPr lang="en-US" sz="2000" dirty="0">
                <a:sym typeface="Monotype Sorts" pitchFamily="2" charset="2"/>
              </a:rPr>
              <a:t> B</a:t>
            </a:r>
            <a:br>
              <a:rPr lang="en-US" sz="2000" dirty="0">
                <a:sym typeface="Monotype Sorts" pitchFamily="2" charset="2"/>
              </a:rPr>
            </a:br>
            <a:r>
              <a:rPr lang="en-US" sz="2000" dirty="0">
                <a:sym typeface="Monotype Sorts" pitchFamily="2" charset="2"/>
              </a:rPr>
              <a:t>	</a:t>
            </a:r>
            <a:r>
              <a:rPr lang="en-US" sz="2000" dirty="0">
                <a:sym typeface="Iconic Symbols Ext" pitchFamily="2" charset="2"/>
              </a:rPr>
              <a:t>A </a:t>
            </a:r>
            <a:r>
              <a:rPr lang="en-US" sz="2000" dirty="0">
                <a:sym typeface="Symbol" pitchFamily="18" charset="2"/>
              </a:rPr>
              <a:t></a:t>
            </a:r>
            <a:r>
              <a:rPr lang="en-US" sz="2000" dirty="0">
                <a:sym typeface="Monotype Sorts" pitchFamily="2" charset="2"/>
              </a:rPr>
              <a:t> C </a:t>
            </a:r>
            <a:br>
              <a:rPr lang="en-US" sz="2000" dirty="0">
                <a:sym typeface="Monotype Sorts" pitchFamily="2" charset="2"/>
              </a:rPr>
            </a:br>
            <a:r>
              <a:rPr lang="en-US" sz="2000" dirty="0">
                <a:sym typeface="Monotype Sorts" pitchFamily="2" charset="2"/>
              </a:rPr>
              <a:t>	</a:t>
            </a:r>
            <a:r>
              <a:rPr lang="en-US" sz="2000" dirty="0">
                <a:sym typeface="Iconic Symbols Ext" pitchFamily="2" charset="2"/>
              </a:rPr>
              <a:t>CG </a:t>
            </a:r>
            <a:r>
              <a:rPr lang="en-US" sz="2000" dirty="0">
                <a:sym typeface="Symbol" pitchFamily="18" charset="2"/>
              </a:rPr>
              <a:t></a:t>
            </a:r>
            <a:r>
              <a:rPr lang="en-US" sz="2000" dirty="0">
                <a:sym typeface="Monotype Sorts" pitchFamily="2" charset="2"/>
              </a:rPr>
              <a:t> H</a:t>
            </a:r>
            <a:br>
              <a:rPr lang="en-US" sz="2000" dirty="0">
                <a:sym typeface="Monotype Sorts" pitchFamily="2" charset="2"/>
              </a:rPr>
            </a:br>
            <a:r>
              <a:rPr lang="en-US" sz="2000" dirty="0">
                <a:sym typeface="Monotype Sorts" pitchFamily="2" charset="2"/>
              </a:rPr>
              <a:t>	</a:t>
            </a:r>
            <a:r>
              <a:rPr lang="en-US" sz="2000" dirty="0">
                <a:sym typeface="Iconic Symbols Ext" pitchFamily="2" charset="2"/>
              </a:rPr>
              <a:t>CG </a:t>
            </a:r>
            <a:r>
              <a:rPr lang="en-US" sz="2000" dirty="0">
                <a:sym typeface="Symbol" pitchFamily="18" charset="2"/>
              </a:rPr>
              <a:t></a:t>
            </a:r>
            <a:r>
              <a:rPr lang="en-US" sz="2000" dirty="0">
                <a:sym typeface="Monotype Sorts" pitchFamily="2" charset="2"/>
              </a:rPr>
              <a:t> I</a:t>
            </a:r>
            <a:br>
              <a:rPr lang="en-US" sz="2000" dirty="0">
                <a:sym typeface="Monotype Sorts" pitchFamily="2" charset="2"/>
              </a:rPr>
            </a:br>
            <a:r>
              <a:rPr lang="en-US" sz="2000" dirty="0">
                <a:sym typeface="Monotype Sorts" pitchFamily="2" charset="2"/>
              </a:rPr>
              <a:t>	</a:t>
            </a:r>
            <a:r>
              <a:rPr lang="en-US" sz="2000" dirty="0">
                <a:sym typeface="Iconic Symbols Ext" pitchFamily="2" charset="2"/>
              </a:rPr>
              <a:t>B </a:t>
            </a:r>
            <a:r>
              <a:rPr lang="en-US" sz="2000" dirty="0">
                <a:sym typeface="Symbol" pitchFamily="18" charset="2"/>
              </a:rPr>
              <a:t></a:t>
            </a:r>
            <a:r>
              <a:rPr lang="en-US" sz="2000" dirty="0">
                <a:sym typeface="Monotype Sorts" pitchFamily="2" charset="2"/>
              </a:rPr>
              <a:t> H}</a:t>
            </a:r>
          </a:p>
          <a:p>
            <a:pPr>
              <a:lnSpc>
                <a:spcPct val="90000"/>
              </a:lnSpc>
              <a:tabLst>
                <a:tab pos="803275" algn="l"/>
                <a:tab pos="2633663" algn="l"/>
                <a:tab pos="3140075" algn="l"/>
              </a:tabLst>
            </a:pPr>
            <a:r>
              <a:rPr lang="en-US" sz="2000" dirty="0">
                <a:sym typeface="MS LineDraw" pitchFamily="49" charset="2"/>
              </a:rPr>
              <a:t>(A)</a:t>
            </a:r>
            <a:r>
              <a:rPr lang="en-US" sz="2000" baseline="30000" dirty="0">
                <a:sym typeface="MS LineDraw" pitchFamily="49" charset="2"/>
              </a:rPr>
              <a:t>+</a:t>
            </a:r>
            <a:endParaRPr lang="en-US" sz="2000" dirty="0">
              <a:sym typeface="MS LineDraw" pitchFamily="49" charset="2"/>
            </a:endParaRPr>
          </a:p>
          <a:p>
            <a:pPr>
              <a:lnSpc>
                <a:spcPct val="90000"/>
              </a:lnSpc>
              <a:tabLst>
                <a:tab pos="803275" algn="l"/>
                <a:tab pos="2633663" algn="l"/>
                <a:tab pos="3140075" algn="l"/>
              </a:tabLst>
            </a:pPr>
            <a:r>
              <a:rPr lang="en-US" sz="2000" dirty="0">
                <a:sym typeface="Iconic Symbols Ext" pitchFamily="2" charset="2"/>
              </a:rPr>
              <a:t>	A </a:t>
            </a:r>
            <a:r>
              <a:rPr lang="en-US" sz="2000" dirty="0">
                <a:sym typeface="Symbol" pitchFamily="18" charset="2"/>
              </a:rPr>
              <a:t></a:t>
            </a:r>
            <a:r>
              <a:rPr lang="en-US" sz="2000" dirty="0">
                <a:sym typeface="Monotype Sorts" pitchFamily="2" charset="2"/>
              </a:rPr>
              <a:t> A</a:t>
            </a:r>
          </a:p>
          <a:p>
            <a:pPr>
              <a:lnSpc>
                <a:spcPct val="90000"/>
              </a:lnSpc>
              <a:tabLst>
                <a:tab pos="803275" algn="l"/>
                <a:tab pos="2633663" algn="l"/>
                <a:tab pos="3140075" algn="l"/>
              </a:tabLst>
            </a:pPr>
            <a:r>
              <a:rPr lang="en-US" sz="2000" dirty="0">
                <a:sym typeface="Iconic Symbols Ext" pitchFamily="2" charset="2"/>
              </a:rPr>
              <a:t>	A </a:t>
            </a:r>
            <a:r>
              <a:rPr lang="en-US" sz="2000" dirty="0">
                <a:sym typeface="Symbol" pitchFamily="18" charset="2"/>
              </a:rPr>
              <a:t></a:t>
            </a:r>
            <a:r>
              <a:rPr lang="en-US" sz="2000" dirty="0">
                <a:sym typeface="Monotype Sorts" pitchFamily="2" charset="2"/>
              </a:rPr>
              <a:t> AB</a:t>
            </a:r>
          </a:p>
          <a:p>
            <a:pPr>
              <a:lnSpc>
                <a:spcPct val="90000"/>
              </a:lnSpc>
              <a:tabLst>
                <a:tab pos="803275" algn="l"/>
                <a:tab pos="2633663" algn="l"/>
                <a:tab pos="3140075" algn="l"/>
              </a:tabLst>
            </a:pPr>
            <a:r>
              <a:rPr lang="en-US" sz="2000" dirty="0">
                <a:sym typeface="Monotype Sorts" pitchFamily="2" charset="2"/>
              </a:rPr>
              <a:t>	</a:t>
            </a:r>
            <a:r>
              <a:rPr lang="en-US" sz="2000" dirty="0">
                <a:sym typeface="Iconic Symbols Ext" pitchFamily="2" charset="2"/>
              </a:rPr>
              <a:t>A </a:t>
            </a:r>
            <a:r>
              <a:rPr lang="en-US" sz="2000" dirty="0">
                <a:sym typeface="Symbol" pitchFamily="18" charset="2"/>
              </a:rPr>
              <a:t></a:t>
            </a:r>
            <a:r>
              <a:rPr lang="en-US" sz="2000" dirty="0">
                <a:sym typeface="Monotype Sorts" pitchFamily="2" charset="2"/>
              </a:rPr>
              <a:t> ABC</a:t>
            </a:r>
          </a:p>
          <a:p>
            <a:pPr>
              <a:lnSpc>
                <a:spcPct val="90000"/>
              </a:lnSpc>
              <a:tabLst>
                <a:tab pos="803275" algn="l"/>
                <a:tab pos="2633663" algn="l"/>
                <a:tab pos="3140075" algn="l"/>
              </a:tabLst>
            </a:pPr>
            <a:r>
              <a:rPr lang="en-US" sz="2000" dirty="0">
                <a:sym typeface="Monotype Sorts" pitchFamily="2" charset="2"/>
              </a:rPr>
              <a:t>	A</a:t>
            </a:r>
            <a:r>
              <a:rPr lang="en-US" sz="2000" dirty="0">
                <a:sym typeface="Symbol" pitchFamily="18" charset="2"/>
              </a:rPr>
              <a:t> </a:t>
            </a:r>
            <a:r>
              <a:rPr lang="en-US" sz="2000" dirty="0">
                <a:sym typeface="Monotype Sorts" pitchFamily="2" charset="2"/>
              </a:rPr>
              <a:t> ABCH</a:t>
            </a:r>
          </a:p>
          <a:p>
            <a:pPr>
              <a:lnSpc>
                <a:spcPct val="90000"/>
              </a:lnSpc>
              <a:tabLst>
                <a:tab pos="803275" algn="l"/>
                <a:tab pos="2633663" algn="l"/>
                <a:tab pos="3140075" algn="l"/>
              </a:tabLst>
            </a:pPr>
            <a:r>
              <a:rPr lang="en-US" sz="2000" dirty="0">
                <a:sym typeface="MS LineDraw" pitchFamily="49" charset="2"/>
              </a:rPr>
              <a:t>(A)</a:t>
            </a:r>
            <a:r>
              <a:rPr lang="en-US" sz="2000" baseline="30000" dirty="0">
                <a:sym typeface="MS LineDraw" pitchFamily="49" charset="2"/>
              </a:rPr>
              <a:t>+ </a:t>
            </a:r>
            <a:r>
              <a:rPr lang="en-US" sz="2000" dirty="0">
                <a:sym typeface="MS LineDraw" pitchFamily="49" charset="2"/>
              </a:rPr>
              <a:t>is ABCH</a:t>
            </a:r>
          </a:p>
          <a:p>
            <a:pPr>
              <a:lnSpc>
                <a:spcPct val="90000"/>
              </a:lnSpc>
              <a:tabLst>
                <a:tab pos="803275" algn="l"/>
                <a:tab pos="2633663" algn="l"/>
                <a:tab pos="3140075" algn="l"/>
              </a:tabLst>
            </a:pPr>
            <a:endParaRPr lang="en-US" sz="2000" dirty="0">
              <a:sym typeface="MS LineDraw" pitchFamily="49" charset="2"/>
            </a:endParaRPr>
          </a:p>
          <a:p>
            <a:pPr>
              <a:lnSpc>
                <a:spcPct val="90000"/>
              </a:lnSpc>
              <a:tabLst>
                <a:tab pos="803275" algn="l"/>
                <a:tab pos="2633663" algn="l"/>
                <a:tab pos="3140075" algn="l"/>
              </a:tabLst>
            </a:pPr>
            <a:r>
              <a:rPr lang="en-US" sz="2000" dirty="0">
                <a:sym typeface="MS LineDraw" pitchFamily="49" charset="2"/>
              </a:rPr>
              <a:t>(AG)</a:t>
            </a:r>
            <a:r>
              <a:rPr lang="en-US" sz="2000" baseline="30000" dirty="0">
                <a:sym typeface="MS LineDraw" pitchFamily="49" charset="2"/>
              </a:rPr>
              <a:t>+</a:t>
            </a:r>
            <a:endParaRPr lang="en-US" sz="2000" dirty="0">
              <a:sym typeface="MS LineDraw" pitchFamily="49" charset="2"/>
            </a:endParaRPr>
          </a:p>
          <a:p>
            <a:pPr marL="762000" lvl="1" indent="-304800">
              <a:lnSpc>
                <a:spcPct val="90000"/>
              </a:lnSpc>
              <a:buFont typeface="Monotype Sorts" pitchFamily="2" charset="2"/>
              <a:buNone/>
              <a:tabLst>
                <a:tab pos="803275" algn="l"/>
                <a:tab pos="2633663" algn="l"/>
                <a:tab pos="3140075" algn="l"/>
              </a:tabLst>
            </a:pPr>
            <a:r>
              <a:rPr lang="en-US" sz="2000" dirty="0">
                <a:sym typeface="MS LineDraw" pitchFamily="49" charset="2"/>
              </a:rPr>
              <a:t>	</a:t>
            </a:r>
            <a:r>
              <a:rPr lang="en-US" sz="2000" dirty="0">
                <a:sym typeface="Iconic Symbols Ext" pitchFamily="2" charset="2"/>
              </a:rPr>
              <a:t> AG </a:t>
            </a:r>
            <a:r>
              <a:rPr lang="en-US" sz="2000" dirty="0">
                <a:sym typeface="Symbol" pitchFamily="18" charset="2"/>
              </a:rPr>
              <a:t></a:t>
            </a:r>
            <a:r>
              <a:rPr lang="en-US" sz="2000" dirty="0">
                <a:sym typeface="MS LineDraw" pitchFamily="49" charset="2"/>
              </a:rPr>
              <a:t> AG</a:t>
            </a:r>
          </a:p>
          <a:p>
            <a:pPr marL="762000" lvl="1" indent="-304800">
              <a:lnSpc>
                <a:spcPct val="90000"/>
              </a:lnSpc>
              <a:buFont typeface="Monotype Sorts" pitchFamily="2" charset="2"/>
              <a:buNone/>
              <a:tabLst>
                <a:tab pos="803275" algn="l"/>
                <a:tab pos="2633663" algn="l"/>
                <a:tab pos="3140075" algn="l"/>
              </a:tabLst>
            </a:pPr>
            <a:r>
              <a:rPr lang="en-US" sz="2000" dirty="0">
                <a:sym typeface="MS LineDraw" pitchFamily="49" charset="2"/>
              </a:rPr>
              <a:t>	</a:t>
            </a:r>
            <a:r>
              <a:rPr lang="en-US" sz="2000" dirty="0">
                <a:sym typeface="Iconic Symbols Ext" pitchFamily="2" charset="2"/>
              </a:rPr>
              <a:t> AG </a:t>
            </a:r>
            <a:r>
              <a:rPr lang="en-US" sz="2000" dirty="0">
                <a:sym typeface="Symbol" pitchFamily="18" charset="2"/>
              </a:rPr>
              <a:t></a:t>
            </a:r>
            <a:r>
              <a:rPr lang="en-US" sz="2000" dirty="0">
                <a:sym typeface="MS LineDraw" pitchFamily="49" charset="2"/>
              </a:rPr>
              <a:t> AGBC	(A </a:t>
            </a:r>
            <a:r>
              <a:rPr lang="en-US" sz="2000" dirty="0">
                <a:sym typeface="Symbol" pitchFamily="18" charset="2"/>
              </a:rPr>
              <a:t></a:t>
            </a:r>
            <a:r>
              <a:rPr lang="en-US" sz="2000" dirty="0">
                <a:sym typeface="Monotype Sorts" pitchFamily="2" charset="2"/>
              </a:rPr>
              <a:t> C and A </a:t>
            </a:r>
            <a:r>
              <a:rPr lang="en-US" sz="2000" dirty="0">
                <a:sym typeface="Symbol" pitchFamily="18" charset="2"/>
              </a:rPr>
              <a:t> B)</a:t>
            </a:r>
          </a:p>
          <a:p>
            <a:pPr marL="762000" lvl="1" indent="-304800">
              <a:lnSpc>
                <a:spcPct val="90000"/>
              </a:lnSpc>
              <a:buFont typeface="Monotype Sorts" pitchFamily="2" charset="2"/>
              <a:buNone/>
              <a:tabLst>
                <a:tab pos="803275" algn="l"/>
                <a:tab pos="2633663" algn="l"/>
                <a:tab pos="3140075" algn="l"/>
              </a:tabLst>
            </a:pPr>
            <a:r>
              <a:rPr lang="en-US" sz="2000" dirty="0">
                <a:sym typeface="Symbol" pitchFamily="18" charset="2"/>
              </a:rPr>
              <a:t>	</a:t>
            </a:r>
            <a:r>
              <a:rPr lang="en-US" sz="2000" dirty="0">
                <a:sym typeface="Iconic Symbols Ext" pitchFamily="2" charset="2"/>
              </a:rPr>
              <a:t> AG </a:t>
            </a:r>
            <a:r>
              <a:rPr lang="en-US" sz="2000" dirty="0">
                <a:sym typeface="Symbol" pitchFamily="18" charset="2"/>
              </a:rPr>
              <a:t></a:t>
            </a:r>
            <a:r>
              <a:rPr lang="en-US" sz="2000" dirty="0">
                <a:sym typeface="MS LineDraw" pitchFamily="49" charset="2"/>
              </a:rPr>
              <a:t> ABCG</a:t>
            </a:r>
            <a:r>
              <a:rPr lang="en-US" sz="2000" dirty="0">
                <a:sym typeface="Monotype Sorts" pitchFamily="2" charset="2"/>
              </a:rPr>
              <a:t>H	(CG </a:t>
            </a:r>
            <a:r>
              <a:rPr lang="en-US" sz="2000" dirty="0">
                <a:sym typeface="Symbol" pitchFamily="18" charset="2"/>
              </a:rPr>
              <a:t></a:t>
            </a:r>
            <a:r>
              <a:rPr lang="en-US" sz="2000" dirty="0">
                <a:sym typeface="Monotype Sorts" pitchFamily="2" charset="2"/>
              </a:rPr>
              <a:t> H and CG </a:t>
            </a:r>
            <a:r>
              <a:rPr lang="en-US" sz="2000" dirty="0">
                <a:sym typeface="Symbol" pitchFamily="18" charset="2"/>
              </a:rPr>
              <a:t> AGBC)</a:t>
            </a:r>
          </a:p>
          <a:p>
            <a:pPr marL="762000" lvl="1" indent="-304800">
              <a:lnSpc>
                <a:spcPct val="90000"/>
              </a:lnSpc>
              <a:buFont typeface="Monotype Sorts" pitchFamily="2" charset="2"/>
              <a:buNone/>
              <a:tabLst>
                <a:tab pos="803275" algn="l"/>
                <a:tab pos="2633663" algn="l"/>
                <a:tab pos="3140075" algn="l"/>
              </a:tabLst>
            </a:pPr>
            <a:r>
              <a:rPr lang="en-US" sz="2000" dirty="0">
                <a:sym typeface="Symbol" pitchFamily="18" charset="2"/>
              </a:rPr>
              <a:t>	</a:t>
            </a:r>
            <a:r>
              <a:rPr lang="en-US" sz="2000" dirty="0">
                <a:sym typeface="Iconic Symbols Ext" pitchFamily="2" charset="2"/>
              </a:rPr>
              <a:t> AG </a:t>
            </a:r>
            <a:r>
              <a:rPr lang="en-US" sz="2000" dirty="0">
                <a:sym typeface="Symbol" pitchFamily="18" charset="2"/>
              </a:rPr>
              <a:t></a:t>
            </a:r>
            <a:r>
              <a:rPr lang="en-US" sz="2000" dirty="0">
                <a:sym typeface="MS LineDraw" pitchFamily="49" charset="2"/>
              </a:rPr>
              <a:t> ABCG</a:t>
            </a:r>
            <a:r>
              <a:rPr lang="en-US" sz="2000" dirty="0">
                <a:sym typeface="Monotype Sorts" pitchFamily="2" charset="2"/>
              </a:rPr>
              <a:t>HI	(CG </a:t>
            </a:r>
            <a:r>
              <a:rPr lang="en-US" sz="2000" dirty="0">
                <a:sym typeface="Symbol" pitchFamily="18" charset="2"/>
              </a:rPr>
              <a:t></a:t>
            </a:r>
            <a:r>
              <a:rPr lang="en-US" sz="2000" dirty="0">
                <a:sym typeface="Monotype Sorts" pitchFamily="2" charset="2"/>
              </a:rPr>
              <a:t> I and CG </a:t>
            </a:r>
            <a:r>
              <a:rPr lang="en-US" sz="2000" dirty="0">
                <a:sym typeface="Symbol" pitchFamily="18" charset="2"/>
              </a:rPr>
              <a:t> AGBCH)</a:t>
            </a:r>
            <a:endParaRPr lang="en-IN" sz="2000" dirty="0">
              <a:sym typeface="Symbol" pitchFamily="18" charset="2"/>
            </a:endParaRPr>
          </a:p>
          <a:p>
            <a:pPr marL="304800" indent="-304800">
              <a:lnSpc>
                <a:spcPct val="90000"/>
              </a:lnSpc>
              <a:tabLst>
                <a:tab pos="803275" algn="l"/>
                <a:tab pos="2633663" algn="l"/>
                <a:tab pos="3140075" algn="l"/>
              </a:tabLst>
            </a:pPr>
            <a:r>
              <a:rPr lang="en-US" sz="2000" dirty="0">
                <a:sym typeface="MS LineDraw" pitchFamily="49" charset="2"/>
              </a:rPr>
              <a:t>(AG)</a:t>
            </a:r>
            <a:r>
              <a:rPr lang="en-US" sz="2000" baseline="30000" dirty="0">
                <a:sym typeface="MS LineDraw" pitchFamily="49" charset="2"/>
              </a:rPr>
              <a:t>+ </a:t>
            </a:r>
            <a:r>
              <a:rPr lang="en-US" sz="2000" dirty="0">
                <a:sym typeface="MS LineDraw" pitchFamily="49" charset="2"/>
              </a:rPr>
              <a:t>is ABCGHI</a:t>
            </a:r>
            <a:endParaRPr lang="en-US" sz="2000" dirty="0">
              <a:sym typeface="Symbol" pitchFamily="18" charset="2"/>
            </a:endParaRPr>
          </a:p>
        </p:txBody>
      </p:sp>
    </p:spTree>
    <p:extLst>
      <p:ext uri="{BB962C8B-B14F-4D97-AF65-F5344CB8AC3E}">
        <p14:creationId xmlns:p14="http://schemas.microsoft.com/office/powerpoint/2010/main" val="9946903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42</a:t>
            </a:fld>
            <a:endParaRPr lang="en-US"/>
          </a:p>
        </p:txBody>
      </p:sp>
      <p:sp>
        <p:nvSpPr>
          <p:cNvPr id="5" name="Text Placeholder 2"/>
          <p:cNvSpPr txBox="1">
            <a:spLocks/>
          </p:cNvSpPr>
          <p:nvPr/>
        </p:nvSpPr>
        <p:spPr bwMode="auto">
          <a:xfrm>
            <a:off x="304800" y="533400"/>
            <a:ext cx="7696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US" sz="2800" b="1" dirty="0">
                <a:latin typeface="+mn-lt"/>
              </a:rPr>
              <a:t>uses of attribute closure</a:t>
            </a:r>
            <a:endParaRPr lang="en-IN" sz="2800" b="1" dirty="0">
              <a:latin typeface="+mn-lt"/>
            </a:endParaRPr>
          </a:p>
        </p:txBody>
      </p:sp>
      <p:sp>
        <p:nvSpPr>
          <p:cNvPr id="2" name="Rectangle 1"/>
          <p:cNvSpPr/>
          <p:nvPr/>
        </p:nvSpPr>
        <p:spPr>
          <a:xfrm>
            <a:off x="533400" y="1524000"/>
            <a:ext cx="7848600" cy="4401205"/>
          </a:xfrm>
          <a:prstGeom prst="rect">
            <a:avLst/>
          </a:prstGeom>
        </p:spPr>
        <p:txBody>
          <a:bodyPr wrap="square">
            <a:spAutoFit/>
          </a:bodyPr>
          <a:lstStyle/>
          <a:p>
            <a:r>
              <a:rPr lang="en-US" sz="2000" dirty="0"/>
              <a:t>There are several uses of the attribute closure algorithm:</a:t>
            </a:r>
          </a:p>
          <a:p>
            <a:endParaRPr lang="en-US" sz="2000" dirty="0"/>
          </a:p>
          <a:p>
            <a:pPr marL="342900" indent="-342900">
              <a:buFont typeface="Wingdings" pitchFamily="2" charset="2"/>
              <a:buChar char="Ø"/>
            </a:pPr>
            <a:r>
              <a:rPr lang="en-US" sz="2000" dirty="0">
                <a:highlight>
                  <a:srgbClr val="FFFF00"/>
                </a:highlight>
              </a:rPr>
              <a:t>Testing for </a:t>
            </a:r>
            <a:r>
              <a:rPr lang="en-US" sz="2000" dirty="0" err="1">
                <a:highlight>
                  <a:srgbClr val="FFFF00"/>
                </a:highlight>
              </a:rPr>
              <a:t>superkey</a:t>
            </a:r>
            <a:r>
              <a:rPr lang="en-US" sz="2000" dirty="0"/>
              <a:t>:</a:t>
            </a:r>
          </a:p>
          <a:p>
            <a:pPr marL="800100" lvl="1" indent="-342900">
              <a:buFont typeface="Wingdings" pitchFamily="2" charset="2"/>
              <a:buChar char="§"/>
            </a:pPr>
            <a:r>
              <a:rPr lang="en-US" sz="2000" dirty="0"/>
              <a:t>To test if </a:t>
            </a:r>
            <a:r>
              <a:rPr lang="en-US" sz="2000" dirty="0">
                <a:sym typeface="Symbol" pitchFamily="18" charset="2"/>
              </a:rPr>
              <a:t> is a </a:t>
            </a:r>
            <a:r>
              <a:rPr lang="en-US" sz="2000" dirty="0" err="1">
                <a:sym typeface="Symbol" pitchFamily="18" charset="2"/>
              </a:rPr>
              <a:t>superkey</a:t>
            </a:r>
            <a:r>
              <a:rPr lang="en-US" sz="2000" dirty="0">
                <a:sym typeface="Symbol" pitchFamily="18" charset="2"/>
              </a:rPr>
              <a:t>, we compute </a:t>
            </a:r>
            <a:r>
              <a:rPr lang="en-US" sz="2000" baseline="30000" dirty="0">
                <a:sym typeface="Symbol" pitchFamily="18" charset="2"/>
              </a:rPr>
              <a:t>+,</a:t>
            </a:r>
            <a:r>
              <a:rPr lang="en-US" sz="2000" dirty="0">
                <a:sym typeface="Symbol" pitchFamily="18" charset="2"/>
              </a:rPr>
              <a:t> and check if </a:t>
            </a:r>
            <a:r>
              <a:rPr lang="en-US" sz="2000" baseline="30000" dirty="0">
                <a:sym typeface="Symbol" pitchFamily="18" charset="2"/>
              </a:rPr>
              <a:t>+ </a:t>
            </a:r>
            <a:r>
              <a:rPr lang="en-US" sz="2000" dirty="0">
                <a:sym typeface="Symbol" pitchFamily="18" charset="2"/>
              </a:rPr>
              <a:t>contains all attributes of </a:t>
            </a:r>
            <a:r>
              <a:rPr lang="en-US" sz="2000" i="1" dirty="0">
                <a:sym typeface="Symbol" pitchFamily="18" charset="2"/>
              </a:rPr>
              <a:t>R</a:t>
            </a:r>
            <a:r>
              <a:rPr lang="en-US" sz="2000" dirty="0">
                <a:sym typeface="Symbol" pitchFamily="18" charset="2"/>
              </a:rPr>
              <a:t>.</a:t>
            </a:r>
          </a:p>
          <a:p>
            <a:pPr marL="342900" indent="-342900">
              <a:buFont typeface="Wingdings" pitchFamily="2" charset="2"/>
              <a:buChar char="Ø"/>
            </a:pPr>
            <a:r>
              <a:rPr lang="en-US" sz="2000" dirty="0">
                <a:highlight>
                  <a:srgbClr val="FFFF00"/>
                </a:highlight>
                <a:sym typeface="Symbol" pitchFamily="18" charset="2"/>
              </a:rPr>
              <a:t>Testing functional dependencies</a:t>
            </a:r>
          </a:p>
          <a:p>
            <a:pPr marL="800100" lvl="1" indent="-342900">
              <a:buFont typeface="Wingdings" pitchFamily="2" charset="2"/>
              <a:buChar char="§"/>
            </a:pPr>
            <a:r>
              <a:rPr lang="en-US" sz="2000" dirty="0">
                <a:sym typeface="Symbol" pitchFamily="18" charset="2"/>
              </a:rPr>
              <a:t>To check if a functional dependency    holds (or, in other words, is in F</a:t>
            </a:r>
            <a:r>
              <a:rPr lang="en-US" sz="2000" baseline="30000" dirty="0">
                <a:sym typeface="Symbol" pitchFamily="18" charset="2"/>
              </a:rPr>
              <a:t>+</a:t>
            </a:r>
            <a:r>
              <a:rPr lang="en-US" sz="2000" dirty="0">
                <a:sym typeface="Symbol" pitchFamily="18" charset="2"/>
              </a:rPr>
              <a:t>), just check if   </a:t>
            </a:r>
            <a:r>
              <a:rPr lang="en-US" sz="2000" baseline="30000" dirty="0">
                <a:sym typeface="Symbol" pitchFamily="18" charset="2"/>
              </a:rPr>
              <a:t>+</a:t>
            </a:r>
            <a:r>
              <a:rPr lang="en-US" sz="2000" dirty="0">
                <a:sym typeface="Symbol" pitchFamily="18" charset="2"/>
              </a:rPr>
              <a:t>. </a:t>
            </a:r>
          </a:p>
          <a:p>
            <a:pPr marL="800100" lvl="1" indent="-342900">
              <a:buFont typeface="Wingdings" pitchFamily="2" charset="2"/>
              <a:buChar char="§"/>
            </a:pPr>
            <a:r>
              <a:rPr lang="en-US" sz="2000" dirty="0">
                <a:sym typeface="Symbol" pitchFamily="18" charset="2"/>
              </a:rPr>
              <a:t>That is, we compute </a:t>
            </a:r>
            <a:r>
              <a:rPr lang="en-US" sz="2000" baseline="30000" dirty="0">
                <a:sym typeface="Symbol" pitchFamily="18" charset="2"/>
              </a:rPr>
              <a:t>+ </a:t>
            </a:r>
            <a:r>
              <a:rPr lang="en-US" sz="2000" dirty="0">
                <a:sym typeface="Symbol" pitchFamily="18" charset="2"/>
              </a:rPr>
              <a:t>by using attribute closure, and then check if it contains . </a:t>
            </a:r>
          </a:p>
          <a:p>
            <a:pPr marL="800100" lvl="1" indent="-342900">
              <a:buFont typeface="Wingdings" pitchFamily="2" charset="2"/>
              <a:buChar char="§"/>
            </a:pPr>
            <a:r>
              <a:rPr lang="en-US" sz="2000" dirty="0">
                <a:sym typeface="Symbol" pitchFamily="18" charset="2"/>
              </a:rPr>
              <a:t>Is a simple and cheap test, and very useful</a:t>
            </a:r>
          </a:p>
          <a:p>
            <a:pPr marL="342900" indent="-342900">
              <a:buFont typeface="Wingdings" pitchFamily="2" charset="2"/>
              <a:buChar char="Ø"/>
            </a:pPr>
            <a:r>
              <a:rPr lang="en-US" sz="2000" dirty="0">
                <a:highlight>
                  <a:srgbClr val="FFFF00"/>
                </a:highlight>
                <a:sym typeface="Symbol" pitchFamily="18" charset="2"/>
              </a:rPr>
              <a:t>Computing closure of F</a:t>
            </a:r>
          </a:p>
          <a:p>
            <a:pPr marL="800100" lvl="1" indent="-342900">
              <a:buFont typeface="Wingdings" pitchFamily="2" charset="2"/>
              <a:buChar char="§"/>
            </a:pPr>
            <a:r>
              <a:rPr lang="en-US" sz="2000" dirty="0">
                <a:sym typeface="Symbol" pitchFamily="18" charset="2"/>
              </a:rPr>
              <a:t>For each   </a:t>
            </a:r>
            <a:r>
              <a:rPr lang="en-US" sz="2000" i="1" dirty="0">
                <a:sym typeface="Symbol" pitchFamily="18" charset="2"/>
              </a:rPr>
              <a:t>R, </a:t>
            </a:r>
            <a:r>
              <a:rPr lang="en-US" sz="2000" dirty="0">
                <a:sym typeface="Symbol" pitchFamily="18" charset="2"/>
              </a:rPr>
              <a:t>we find the closure </a:t>
            </a:r>
            <a:r>
              <a:rPr lang="en-US" sz="2000" baseline="30000" dirty="0">
                <a:sym typeface="Symbol" pitchFamily="18" charset="2"/>
              </a:rPr>
              <a:t>+</a:t>
            </a:r>
            <a:r>
              <a:rPr lang="en-US" sz="2000" dirty="0">
                <a:sym typeface="Symbol" pitchFamily="18" charset="2"/>
              </a:rPr>
              <a:t>, and for each </a:t>
            </a:r>
            <a:r>
              <a:rPr lang="en-US" sz="2000" i="1" dirty="0">
                <a:sym typeface="Symbol" pitchFamily="18" charset="2"/>
              </a:rPr>
              <a:t>S</a:t>
            </a:r>
            <a:r>
              <a:rPr lang="en-US" sz="2000" dirty="0">
                <a:sym typeface="Symbol" pitchFamily="18" charset="2"/>
              </a:rPr>
              <a:t>  </a:t>
            </a:r>
            <a:r>
              <a:rPr lang="en-US" sz="2000" baseline="30000" dirty="0">
                <a:sym typeface="Symbol" pitchFamily="18" charset="2"/>
              </a:rPr>
              <a:t>+</a:t>
            </a:r>
            <a:r>
              <a:rPr lang="en-US" sz="2000" dirty="0">
                <a:sym typeface="Symbol" pitchFamily="18" charset="2"/>
              </a:rPr>
              <a:t>, we output a functional dependency   </a:t>
            </a:r>
            <a:r>
              <a:rPr lang="en-US" sz="2000" i="1" dirty="0">
                <a:sym typeface="Symbol" pitchFamily="18" charset="2"/>
              </a:rPr>
              <a:t>S.</a:t>
            </a:r>
            <a:endParaRPr lang="en-US" sz="2000" dirty="0"/>
          </a:p>
        </p:txBody>
      </p:sp>
    </p:spTree>
    <p:extLst>
      <p:ext uri="{BB962C8B-B14F-4D97-AF65-F5344CB8AC3E}">
        <p14:creationId xmlns:p14="http://schemas.microsoft.com/office/powerpoint/2010/main" val="9946903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43</a:t>
            </a:fld>
            <a:endParaRPr lang="en-US"/>
          </a:p>
        </p:txBody>
      </p:sp>
      <p:sp>
        <p:nvSpPr>
          <p:cNvPr id="5" name="Text Placeholder 2"/>
          <p:cNvSpPr txBox="1">
            <a:spLocks/>
          </p:cNvSpPr>
          <p:nvPr/>
        </p:nvSpPr>
        <p:spPr bwMode="auto">
          <a:xfrm>
            <a:off x="304800" y="533400"/>
            <a:ext cx="7696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US" sz="2800" b="1" dirty="0">
                <a:latin typeface="+mn-lt"/>
              </a:rPr>
              <a:t>canonical cover</a:t>
            </a:r>
            <a:endParaRPr lang="en-IN" sz="2800" b="1" dirty="0">
              <a:latin typeface="+mn-lt"/>
            </a:endParaRPr>
          </a:p>
        </p:txBody>
      </p:sp>
      <p:sp>
        <p:nvSpPr>
          <p:cNvPr id="2" name="Rectangle 1"/>
          <p:cNvSpPr/>
          <p:nvPr/>
        </p:nvSpPr>
        <p:spPr>
          <a:xfrm>
            <a:off x="381000" y="1676400"/>
            <a:ext cx="8229600" cy="4093428"/>
          </a:xfrm>
          <a:prstGeom prst="rect">
            <a:avLst/>
          </a:prstGeom>
        </p:spPr>
        <p:txBody>
          <a:bodyPr wrap="square">
            <a:spAutoFit/>
          </a:bodyPr>
          <a:lstStyle/>
          <a:p>
            <a:pPr marL="342900" indent="-342900">
              <a:buFont typeface="Wingdings" pitchFamily="2" charset="2"/>
              <a:buChar char="Ø"/>
            </a:pPr>
            <a:r>
              <a:rPr lang="en-US" sz="2000" dirty="0"/>
              <a:t>Sets of functional dependencies may have redundant dependencies that can be inferred from the others</a:t>
            </a:r>
          </a:p>
          <a:p>
            <a:pPr marL="800100" lvl="1" indent="-342900">
              <a:buFont typeface="Wingdings" pitchFamily="2" charset="2"/>
              <a:buChar char="Ø"/>
            </a:pPr>
            <a:r>
              <a:rPr lang="en-US" sz="2000" dirty="0"/>
              <a:t>For example:  A </a:t>
            </a:r>
            <a:r>
              <a:rPr lang="en-US" sz="2000" dirty="0">
                <a:sym typeface="Symbol" pitchFamily="18" charset="2"/>
              </a:rPr>
              <a:t></a:t>
            </a:r>
            <a:r>
              <a:rPr lang="en-US" sz="2000" dirty="0"/>
              <a:t> C is redundant in:   {A </a:t>
            </a:r>
            <a:r>
              <a:rPr lang="en-US" sz="2000" dirty="0">
                <a:sym typeface="Symbol" pitchFamily="18" charset="2"/>
              </a:rPr>
              <a:t></a:t>
            </a:r>
            <a:r>
              <a:rPr lang="en-US" sz="2000" dirty="0"/>
              <a:t> B,   B </a:t>
            </a:r>
            <a:r>
              <a:rPr lang="en-US" sz="2000" dirty="0">
                <a:sym typeface="Symbol" pitchFamily="18" charset="2"/>
              </a:rPr>
              <a:t></a:t>
            </a:r>
            <a:r>
              <a:rPr lang="en-US" sz="2000" dirty="0"/>
              <a:t> C}</a:t>
            </a:r>
          </a:p>
          <a:p>
            <a:pPr marL="800100" lvl="1" indent="-342900">
              <a:buFont typeface="Wingdings" pitchFamily="2" charset="2"/>
              <a:buChar char="Ø"/>
            </a:pPr>
            <a:r>
              <a:rPr lang="en-US" sz="2000" dirty="0"/>
              <a:t>Parts of a functional dependency may be redundant</a:t>
            </a:r>
          </a:p>
          <a:p>
            <a:pPr marL="1257300" lvl="2" indent="-342900">
              <a:buFont typeface="Wingdings" pitchFamily="2" charset="2"/>
              <a:buChar char="Ø"/>
            </a:pPr>
            <a:r>
              <a:rPr lang="en-US" sz="2000" dirty="0"/>
              <a:t>E.g.: on RHS: {A </a:t>
            </a:r>
            <a:r>
              <a:rPr lang="en-US" sz="2000" dirty="0">
                <a:sym typeface="Symbol" pitchFamily="18" charset="2"/>
              </a:rPr>
              <a:t></a:t>
            </a:r>
            <a:r>
              <a:rPr lang="en-US" sz="2000" dirty="0"/>
              <a:t> B,   B </a:t>
            </a:r>
            <a:r>
              <a:rPr lang="en-US" sz="2000" dirty="0">
                <a:sym typeface="Symbol" pitchFamily="18" charset="2"/>
              </a:rPr>
              <a:t></a:t>
            </a:r>
            <a:r>
              <a:rPr lang="en-US" sz="2000" dirty="0"/>
              <a:t> C,   A </a:t>
            </a:r>
            <a:r>
              <a:rPr lang="en-US" sz="2000" dirty="0">
                <a:sym typeface="Symbol" pitchFamily="18" charset="2"/>
              </a:rPr>
              <a:t></a:t>
            </a:r>
            <a:r>
              <a:rPr lang="en-US" sz="2000" dirty="0"/>
              <a:t> CD}  can be simplified to -      </a:t>
            </a:r>
          </a:p>
          <a:p>
            <a:pPr lvl="2"/>
            <a:r>
              <a:rPr lang="en-US" sz="2000" dirty="0"/>
              <a:t>		  {A </a:t>
            </a:r>
            <a:r>
              <a:rPr lang="en-US" sz="2000" dirty="0">
                <a:sym typeface="Symbol" pitchFamily="18" charset="2"/>
              </a:rPr>
              <a:t></a:t>
            </a:r>
            <a:r>
              <a:rPr lang="en-US" sz="2000" dirty="0"/>
              <a:t> B,   B </a:t>
            </a:r>
            <a:r>
              <a:rPr lang="en-US" sz="2000" dirty="0">
                <a:sym typeface="Symbol" pitchFamily="18" charset="2"/>
              </a:rPr>
              <a:t></a:t>
            </a:r>
            <a:r>
              <a:rPr lang="en-US" sz="2000" dirty="0"/>
              <a:t> C,   A </a:t>
            </a:r>
            <a:r>
              <a:rPr lang="en-US" sz="2000" dirty="0">
                <a:sym typeface="Symbol" pitchFamily="18" charset="2"/>
              </a:rPr>
              <a:t></a:t>
            </a:r>
            <a:r>
              <a:rPr lang="en-US" sz="2000" dirty="0"/>
              <a:t> D} </a:t>
            </a:r>
          </a:p>
          <a:p>
            <a:pPr marL="1257300" lvl="2" indent="-342900">
              <a:buFont typeface="Wingdings" pitchFamily="2" charset="2"/>
              <a:buChar char="Ø"/>
            </a:pPr>
            <a:r>
              <a:rPr lang="en-US" sz="2000" dirty="0"/>
              <a:t>E.g.: on LHS:  {A </a:t>
            </a:r>
            <a:r>
              <a:rPr lang="en-US" sz="2000" dirty="0">
                <a:sym typeface="Symbol" pitchFamily="18" charset="2"/>
              </a:rPr>
              <a:t></a:t>
            </a:r>
            <a:r>
              <a:rPr lang="en-US" sz="2000" dirty="0"/>
              <a:t> B,   B </a:t>
            </a:r>
            <a:r>
              <a:rPr lang="en-US" sz="2000" dirty="0">
                <a:sym typeface="Symbol" pitchFamily="18" charset="2"/>
              </a:rPr>
              <a:t></a:t>
            </a:r>
            <a:r>
              <a:rPr lang="en-US" sz="2000" dirty="0"/>
              <a:t> C,   AC </a:t>
            </a:r>
            <a:r>
              <a:rPr lang="en-US" sz="2000" dirty="0">
                <a:sym typeface="Symbol" pitchFamily="18" charset="2"/>
              </a:rPr>
              <a:t></a:t>
            </a:r>
            <a:r>
              <a:rPr lang="en-US" sz="2000" dirty="0"/>
              <a:t> D}  can be simplified to –</a:t>
            </a:r>
          </a:p>
          <a:p>
            <a:pPr lvl="2"/>
            <a:r>
              <a:rPr lang="en-US" sz="2000" dirty="0"/>
              <a:t>                         {A </a:t>
            </a:r>
            <a:r>
              <a:rPr lang="en-US" sz="2000" dirty="0">
                <a:sym typeface="Symbol" pitchFamily="18" charset="2"/>
              </a:rPr>
              <a:t></a:t>
            </a:r>
            <a:r>
              <a:rPr lang="en-US" sz="2000" dirty="0"/>
              <a:t> B,   B </a:t>
            </a:r>
            <a:r>
              <a:rPr lang="en-US" sz="2000" dirty="0">
                <a:sym typeface="Symbol" pitchFamily="18" charset="2"/>
              </a:rPr>
              <a:t></a:t>
            </a:r>
            <a:r>
              <a:rPr lang="en-US" sz="2000" dirty="0"/>
              <a:t> C,   A </a:t>
            </a:r>
            <a:r>
              <a:rPr lang="en-US" sz="2000" dirty="0">
                <a:sym typeface="Symbol" pitchFamily="18" charset="2"/>
              </a:rPr>
              <a:t></a:t>
            </a:r>
            <a:r>
              <a:rPr lang="en-US" sz="2000" dirty="0"/>
              <a:t> D} </a:t>
            </a:r>
          </a:p>
          <a:p>
            <a:pPr marL="342900" indent="-342900">
              <a:buFont typeface="Wingdings" pitchFamily="2" charset="2"/>
              <a:buChar char="Ø"/>
            </a:pPr>
            <a:r>
              <a:rPr lang="en-US" sz="2000" dirty="0"/>
              <a:t>Intuitively, </a:t>
            </a:r>
            <a:r>
              <a:rPr lang="en-US" sz="2000" dirty="0">
                <a:solidFill>
                  <a:srgbClr val="00B050"/>
                </a:solidFill>
                <a:highlight>
                  <a:srgbClr val="FFFF00"/>
                </a:highlight>
              </a:rPr>
              <a:t>a Canonical Cover of F is a “minimal” set of functional dependencies equivalent to F</a:t>
            </a:r>
            <a:r>
              <a:rPr lang="en-US" sz="2000" dirty="0">
                <a:highlight>
                  <a:srgbClr val="FFFF00"/>
                </a:highlight>
              </a:rPr>
              <a:t>, </a:t>
            </a:r>
            <a:r>
              <a:rPr lang="en-US" sz="2000" dirty="0"/>
              <a:t>having no redundant dependencies or redundant parts of dependencies. </a:t>
            </a:r>
          </a:p>
        </p:txBody>
      </p:sp>
    </p:spTree>
    <p:extLst>
      <p:ext uri="{BB962C8B-B14F-4D97-AF65-F5344CB8AC3E}">
        <p14:creationId xmlns:p14="http://schemas.microsoft.com/office/powerpoint/2010/main" val="9946903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44</a:t>
            </a:fld>
            <a:endParaRPr lang="en-US"/>
          </a:p>
        </p:txBody>
      </p:sp>
      <p:sp>
        <p:nvSpPr>
          <p:cNvPr id="5" name="Text Placeholder 2"/>
          <p:cNvSpPr txBox="1">
            <a:spLocks/>
          </p:cNvSpPr>
          <p:nvPr/>
        </p:nvSpPr>
        <p:spPr bwMode="auto">
          <a:xfrm>
            <a:off x="304800" y="533400"/>
            <a:ext cx="7696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US" sz="2800" b="1" dirty="0">
                <a:latin typeface="+mn-lt"/>
              </a:rPr>
              <a:t>extraneous attributes</a:t>
            </a:r>
            <a:endParaRPr lang="en-IN" sz="2800" b="1" dirty="0">
              <a:latin typeface="+mn-lt"/>
            </a:endParaRPr>
          </a:p>
        </p:txBody>
      </p:sp>
      <p:sp>
        <p:nvSpPr>
          <p:cNvPr id="2" name="Rectangle 1"/>
          <p:cNvSpPr/>
          <p:nvPr/>
        </p:nvSpPr>
        <p:spPr>
          <a:xfrm>
            <a:off x="381000" y="1524000"/>
            <a:ext cx="8001000" cy="4524315"/>
          </a:xfrm>
          <a:prstGeom prst="rect">
            <a:avLst/>
          </a:prstGeom>
        </p:spPr>
        <p:txBody>
          <a:bodyPr wrap="square">
            <a:spAutoFit/>
          </a:bodyPr>
          <a:lstStyle/>
          <a:p>
            <a:r>
              <a:rPr lang="en-US" sz="1800" dirty="0"/>
              <a:t>Consider a set F of functional dependencies and the functional dependency </a:t>
            </a:r>
          </a:p>
          <a:p>
            <a:r>
              <a:rPr lang="en-US" sz="1800" dirty="0">
                <a:sym typeface="Symbol" pitchFamily="18" charset="2"/>
              </a:rPr>
              <a:t> </a:t>
            </a:r>
            <a:r>
              <a:rPr lang="en-US" sz="1800" dirty="0">
                <a:sym typeface="Monotype Sorts" pitchFamily="2" charset="2"/>
              </a:rPr>
              <a:t> </a:t>
            </a:r>
            <a:r>
              <a:rPr lang="en-US" sz="1800" dirty="0">
                <a:sym typeface="Symbol" pitchFamily="18" charset="2"/>
              </a:rPr>
              <a:t> </a:t>
            </a:r>
            <a:r>
              <a:rPr lang="en-US" sz="1800" dirty="0">
                <a:sym typeface="Greek Symbols" pitchFamily="18" charset="2"/>
              </a:rPr>
              <a:t>in F.</a:t>
            </a:r>
          </a:p>
          <a:p>
            <a:pPr lvl="1"/>
            <a:r>
              <a:rPr lang="en-US" sz="1800" dirty="0">
                <a:highlight>
                  <a:srgbClr val="00FFFF"/>
                </a:highlight>
                <a:sym typeface="Monotype Sorts" pitchFamily="2" charset="2"/>
              </a:rPr>
              <a:t>Attribute A is </a:t>
            </a:r>
            <a:r>
              <a:rPr lang="en-US" sz="1800" dirty="0">
                <a:solidFill>
                  <a:schemeClr val="tx2"/>
                </a:solidFill>
                <a:highlight>
                  <a:srgbClr val="00FFFF"/>
                </a:highlight>
                <a:sym typeface="Monotype Sorts" pitchFamily="2" charset="2"/>
              </a:rPr>
              <a:t>extraneous </a:t>
            </a:r>
            <a:r>
              <a:rPr lang="en-US" sz="1800" dirty="0">
                <a:highlight>
                  <a:srgbClr val="00FFFF"/>
                </a:highlight>
                <a:sym typeface="Monotype Sorts" pitchFamily="2" charset="2"/>
              </a:rPr>
              <a:t>in </a:t>
            </a:r>
            <a:r>
              <a:rPr lang="en-US" sz="1800" dirty="0">
                <a:highlight>
                  <a:srgbClr val="00FFFF"/>
                </a:highlight>
                <a:sym typeface="Symbol" pitchFamily="18" charset="2"/>
              </a:rPr>
              <a:t></a:t>
            </a:r>
            <a:r>
              <a:rPr lang="en-US" sz="1800" dirty="0">
                <a:highlight>
                  <a:srgbClr val="00FFFF"/>
                </a:highlight>
                <a:sym typeface="Greek Symbols" pitchFamily="18" charset="2"/>
              </a:rPr>
              <a:t> if A </a:t>
            </a:r>
            <a:r>
              <a:rPr lang="en-US" sz="1800" dirty="0">
                <a:highlight>
                  <a:srgbClr val="00FFFF"/>
                </a:highlight>
                <a:sym typeface="Symbol" pitchFamily="18" charset="2"/>
              </a:rPr>
              <a:t> </a:t>
            </a:r>
            <a:r>
              <a:rPr lang="en-US" sz="1800" dirty="0">
                <a:highlight>
                  <a:srgbClr val="00FFFF"/>
                </a:highlight>
                <a:sym typeface="Greek Symbols" pitchFamily="18" charset="2"/>
              </a:rPr>
              <a:t> </a:t>
            </a:r>
            <a:br>
              <a:rPr lang="en-US" sz="1800" dirty="0">
                <a:highlight>
                  <a:srgbClr val="00FFFF"/>
                </a:highlight>
                <a:sym typeface="Greek Symbols" pitchFamily="18" charset="2"/>
              </a:rPr>
            </a:br>
            <a:r>
              <a:rPr lang="en-US" sz="1800" dirty="0">
                <a:highlight>
                  <a:srgbClr val="00FFFF"/>
                </a:highlight>
                <a:sym typeface="Greek Symbols" pitchFamily="18" charset="2"/>
              </a:rPr>
              <a:t>   and F logically implies (F – {</a:t>
            </a:r>
            <a:r>
              <a:rPr lang="en-US" sz="1800" dirty="0">
                <a:highlight>
                  <a:srgbClr val="00FFFF"/>
                </a:highlight>
                <a:sym typeface="Symbol" pitchFamily="18" charset="2"/>
              </a:rPr>
              <a:t></a:t>
            </a:r>
            <a:r>
              <a:rPr lang="en-US" sz="1800" dirty="0">
                <a:highlight>
                  <a:srgbClr val="00FFFF"/>
                </a:highlight>
                <a:sym typeface="Greek Symbols" pitchFamily="18" charset="2"/>
              </a:rPr>
              <a:t> </a:t>
            </a:r>
            <a:r>
              <a:rPr lang="en-US" sz="1800" dirty="0">
                <a:highlight>
                  <a:srgbClr val="00FFFF"/>
                </a:highlight>
                <a:sym typeface="Symbol" pitchFamily="18" charset="2"/>
              </a:rPr>
              <a:t></a:t>
            </a:r>
            <a:r>
              <a:rPr lang="en-US" sz="1800" dirty="0">
                <a:highlight>
                  <a:srgbClr val="00FFFF"/>
                </a:highlight>
                <a:sym typeface="Monotype Sorts" pitchFamily="2" charset="2"/>
              </a:rPr>
              <a:t> </a:t>
            </a:r>
            <a:r>
              <a:rPr lang="en-US" sz="1800" dirty="0">
                <a:highlight>
                  <a:srgbClr val="00FFFF"/>
                </a:highlight>
                <a:sym typeface="Symbol" pitchFamily="18" charset="2"/>
              </a:rPr>
              <a:t></a:t>
            </a:r>
            <a:r>
              <a:rPr lang="en-US" sz="1800" dirty="0">
                <a:highlight>
                  <a:srgbClr val="00FFFF"/>
                </a:highlight>
                <a:sym typeface="Greek Symbols" pitchFamily="18" charset="2"/>
              </a:rPr>
              <a:t>}) </a:t>
            </a:r>
            <a:r>
              <a:rPr lang="en-US" sz="1800" dirty="0">
                <a:highlight>
                  <a:srgbClr val="00FFFF"/>
                </a:highlight>
                <a:sym typeface="Symbol" pitchFamily="18" charset="2"/>
              </a:rPr>
              <a:t> {(</a:t>
            </a:r>
            <a:r>
              <a:rPr lang="en-US" sz="1800" dirty="0">
                <a:highlight>
                  <a:srgbClr val="00FFFF"/>
                </a:highlight>
                <a:sym typeface="Greek Symbols" pitchFamily="18" charset="2"/>
              </a:rPr>
              <a:t>  – A) </a:t>
            </a:r>
            <a:r>
              <a:rPr lang="en-US" sz="1800" dirty="0">
                <a:highlight>
                  <a:srgbClr val="00FFFF"/>
                </a:highlight>
                <a:sym typeface="Symbol" pitchFamily="18" charset="2"/>
              </a:rPr>
              <a:t></a:t>
            </a:r>
            <a:r>
              <a:rPr lang="en-US" sz="1800" dirty="0">
                <a:highlight>
                  <a:srgbClr val="00FFFF"/>
                </a:highlight>
                <a:sym typeface="Monotype Sorts" pitchFamily="2" charset="2"/>
              </a:rPr>
              <a:t> </a:t>
            </a:r>
            <a:r>
              <a:rPr lang="en-US" sz="1800" dirty="0">
                <a:highlight>
                  <a:srgbClr val="00FFFF"/>
                </a:highlight>
                <a:sym typeface="Symbol" pitchFamily="18" charset="2"/>
              </a:rPr>
              <a:t></a:t>
            </a:r>
            <a:r>
              <a:rPr lang="en-US" sz="1800" dirty="0">
                <a:highlight>
                  <a:srgbClr val="00FFFF"/>
                </a:highlight>
                <a:sym typeface="Greek Symbols" pitchFamily="18" charset="2"/>
              </a:rPr>
              <a:t>}.</a:t>
            </a:r>
          </a:p>
          <a:p>
            <a:pPr lvl="1"/>
            <a:r>
              <a:rPr lang="en-US" sz="1800" dirty="0">
                <a:highlight>
                  <a:srgbClr val="00FFFF"/>
                </a:highlight>
                <a:sym typeface="Greek Symbols" pitchFamily="18" charset="2"/>
              </a:rPr>
              <a:t>Attribute A is </a:t>
            </a:r>
            <a:r>
              <a:rPr lang="en-US" sz="1800" dirty="0">
                <a:solidFill>
                  <a:schemeClr val="tx2"/>
                </a:solidFill>
                <a:highlight>
                  <a:srgbClr val="00FFFF"/>
                </a:highlight>
                <a:sym typeface="Greek Symbols" pitchFamily="18" charset="2"/>
              </a:rPr>
              <a:t>extraneous</a:t>
            </a:r>
            <a:r>
              <a:rPr lang="en-US" sz="1800" dirty="0">
                <a:highlight>
                  <a:srgbClr val="00FFFF"/>
                </a:highlight>
                <a:sym typeface="Greek Symbols" pitchFamily="18" charset="2"/>
              </a:rPr>
              <a:t> in </a:t>
            </a:r>
            <a:r>
              <a:rPr lang="en-US" sz="1800" dirty="0">
                <a:highlight>
                  <a:srgbClr val="00FFFF"/>
                </a:highlight>
                <a:sym typeface="Symbol" pitchFamily="18" charset="2"/>
              </a:rPr>
              <a:t></a:t>
            </a:r>
            <a:r>
              <a:rPr lang="en-US" sz="1800" dirty="0">
                <a:highlight>
                  <a:srgbClr val="00FFFF"/>
                </a:highlight>
                <a:sym typeface="Greek Symbols" pitchFamily="18" charset="2"/>
              </a:rPr>
              <a:t> if A </a:t>
            </a:r>
            <a:r>
              <a:rPr lang="en-US" sz="1800" dirty="0">
                <a:highlight>
                  <a:srgbClr val="00FFFF"/>
                </a:highlight>
                <a:sym typeface="Symbol" pitchFamily="18" charset="2"/>
              </a:rPr>
              <a:t> </a:t>
            </a:r>
            <a:r>
              <a:rPr lang="en-US" sz="1800" dirty="0">
                <a:highlight>
                  <a:srgbClr val="00FFFF"/>
                </a:highlight>
                <a:sym typeface="Greek Symbols" pitchFamily="18" charset="2"/>
              </a:rPr>
              <a:t> </a:t>
            </a:r>
            <a:br>
              <a:rPr lang="en-US" sz="1800" dirty="0">
                <a:highlight>
                  <a:srgbClr val="00FFFF"/>
                </a:highlight>
                <a:sym typeface="Greek Symbols" pitchFamily="18" charset="2"/>
              </a:rPr>
            </a:br>
            <a:r>
              <a:rPr lang="en-US" sz="1800" dirty="0">
                <a:highlight>
                  <a:srgbClr val="00FFFF"/>
                </a:highlight>
                <a:sym typeface="Greek Symbols" pitchFamily="18" charset="2"/>
              </a:rPr>
              <a:t>  and the set of functional dependencies </a:t>
            </a:r>
            <a:br>
              <a:rPr lang="en-US" sz="1800" dirty="0">
                <a:highlight>
                  <a:srgbClr val="00FFFF"/>
                </a:highlight>
                <a:sym typeface="Greek Symbols" pitchFamily="18" charset="2"/>
              </a:rPr>
            </a:br>
            <a:r>
              <a:rPr lang="en-US" sz="1800" dirty="0">
                <a:highlight>
                  <a:srgbClr val="00FFFF"/>
                </a:highlight>
                <a:sym typeface="Greek Symbols" pitchFamily="18" charset="2"/>
              </a:rPr>
              <a:t>  (F  – {</a:t>
            </a:r>
            <a:r>
              <a:rPr lang="en-US" sz="1800" dirty="0">
                <a:highlight>
                  <a:srgbClr val="00FFFF"/>
                </a:highlight>
                <a:sym typeface="Symbol" pitchFamily="18" charset="2"/>
              </a:rPr>
              <a:t></a:t>
            </a:r>
            <a:r>
              <a:rPr lang="en-US" sz="1800" dirty="0">
                <a:highlight>
                  <a:srgbClr val="00FFFF"/>
                </a:highlight>
                <a:sym typeface="Greek Symbols" pitchFamily="18" charset="2"/>
              </a:rPr>
              <a:t> </a:t>
            </a:r>
            <a:r>
              <a:rPr lang="en-US" sz="1800" dirty="0">
                <a:highlight>
                  <a:srgbClr val="00FFFF"/>
                </a:highlight>
                <a:sym typeface="Symbol" pitchFamily="18" charset="2"/>
              </a:rPr>
              <a:t></a:t>
            </a:r>
            <a:r>
              <a:rPr lang="en-US" sz="1800" dirty="0">
                <a:highlight>
                  <a:srgbClr val="00FFFF"/>
                </a:highlight>
                <a:sym typeface="Monotype Sorts" pitchFamily="2" charset="2"/>
              </a:rPr>
              <a:t> </a:t>
            </a:r>
            <a:r>
              <a:rPr lang="en-US" sz="1800" dirty="0">
                <a:highlight>
                  <a:srgbClr val="00FFFF"/>
                </a:highlight>
                <a:sym typeface="Symbol" pitchFamily="18" charset="2"/>
              </a:rPr>
              <a:t></a:t>
            </a:r>
            <a:r>
              <a:rPr lang="en-US" sz="1800" dirty="0">
                <a:highlight>
                  <a:srgbClr val="00FFFF"/>
                </a:highlight>
                <a:sym typeface="Greek Symbols" pitchFamily="18" charset="2"/>
              </a:rPr>
              <a:t>}) </a:t>
            </a:r>
            <a:r>
              <a:rPr lang="en-US" sz="1800" dirty="0">
                <a:highlight>
                  <a:srgbClr val="00FFFF"/>
                </a:highlight>
                <a:sym typeface="Symbol" pitchFamily="18" charset="2"/>
              </a:rPr>
              <a:t> {</a:t>
            </a:r>
            <a:r>
              <a:rPr lang="en-US" sz="1800" dirty="0">
                <a:highlight>
                  <a:srgbClr val="00FFFF"/>
                </a:highlight>
                <a:sym typeface="Greek Symbols" pitchFamily="18" charset="2"/>
              </a:rPr>
              <a:t> </a:t>
            </a:r>
            <a:r>
              <a:rPr lang="en-US" sz="1800" dirty="0">
                <a:highlight>
                  <a:srgbClr val="00FFFF"/>
                </a:highlight>
                <a:sym typeface="Symbol" pitchFamily="18" charset="2"/>
              </a:rPr>
              <a:t></a:t>
            </a:r>
            <a:r>
              <a:rPr lang="en-US" sz="1800" dirty="0">
                <a:highlight>
                  <a:srgbClr val="00FFFF"/>
                </a:highlight>
                <a:sym typeface="Greek Symbols" pitchFamily="18" charset="2"/>
              </a:rPr>
              <a:t>(</a:t>
            </a:r>
            <a:r>
              <a:rPr lang="en-US" sz="1800" dirty="0">
                <a:highlight>
                  <a:srgbClr val="00FFFF"/>
                </a:highlight>
                <a:sym typeface="Symbol" pitchFamily="18" charset="2"/>
              </a:rPr>
              <a:t></a:t>
            </a:r>
            <a:r>
              <a:rPr lang="en-US" sz="1800" dirty="0">
                <a:highlight>
                  <a:srgbClr val="00FFFF"/>
                </a:highlight>
                <a:sym typeface="Greek Symbols" pitchFamily="18" charset="2"/>
              </a:rPr>
              <a:t> – A)} logically implies F.</a:t>
            </a:r>
          </a:p>
          <a:p>
            <a:r>
              <a:rPr lang="en-US" sz="1800" dirty="0">
                <a:highlight>
                  <a:srgbClr val="FFFF00"/>
                </a:highlight>
                <a:sym typeface="Greek Symbols" pitchFamily="18" charset="2"/>
              </a:rPr>
              <a:t>Note: implication in the opposite direction is trivial in each of the cases above, since a “stronger” functional dependency always implies a weaker one</a:t>
            </a:r>
          </a:p>
          <a:p>
            <a:r>
              <a:rPr lang="en-US" sz="1800" dirty="0"/>
              <a:t>Example: Given F = {A </a:t>
            </a:r>
            <a:r>
              <a:rPr lang="en-US" sz="1800" dirty="0">
                <a:sym typeface="Symbol" pitchFamily="18" charset="2"/>
              </a:rPr>
              <a:t></a:t>
            </a:r>
            <a:r>
              <a:rPr lang="en-US" sz="1800" dirty="0"/>
              <a:t> C, AB </a:t>
            </a:r>
            <a:r>
              <a:rPr lang="en-US" sz="1800" dirty="0">
                <a:sym typeface="Symbol" pitchFamily="18" charset="2"/>
              </a:rPr>
              <a:t></a:t>
            </a:r>
            <a:r>
              <a:rPr lang="en-US" sz="1800" dirty="0"/>
              <a:t> C }</a:t>
            </a:r>
          </a:p>
          <a:p>
            <a:pPr lvl="1"/>
            <a:r>
              <a:rPr lang="en-US" sz="1800" dirty="0"/>
              <a:t>B is extraneous in AB </a:t>
            </a:r>
            <a:r>
              <a:rPr lang="en-US" sz="1800" dirty="0">
                <a:sym typeface="Symbol" pitchFamily="18" charset="2"/>
              </a:rPr>
              <a:t></a:t>
            </a:r>
            <a:r>
              <a:rPr lang="en-US" sz="1800" dirty="0"/>
              <a:t> C because {A </a:t>
            </a:r>
            <a:r>
              <a:rPr lang="en-US" sz="1800" dirty="0">
                <a:sym typeface="Symbol" pitchFamily="18" charset="2"/>
              </a:rPr>
              <a:t></a:t>
            </a:r>
            <a:r>
              <a:rPr lang="en-US" sz="1800" dirty="0"/>
              <a:t> C, AB </a:t>
            </a:r>
            <a:r>
              <a:rPr lang="en-US" sz="1800" dirty="0">
                <a:sym typeface="Symbol" pitchFamily="18" charset="2"/>
              </a:rPr>
              <a:t></a:t>
            </a:r>
            <a:r>
              <a:rPr lang="en-US" sz="1800" dirty="0"/>
              <a:t> C} logically implies</a:t>
            </a:r>
          </a:p>
          <a:p>
            <a:pPr lvl="1"/>
            <a:r>
              <a:rPr lang="en-US" sz="1800" dirty="0"/>
              <a:t>A </a:t>
            </a:r>
            <a:r>
              <a:rPr lang="en-US" sz="1800" dirty="0">
                <a:sym typeface="Symbol" pitchFamily="18" charset="2"/>
              </a:rPr>
              <a:t></a:t>
            </a:r>
            <a:r>
              <a:rPr lang="en-US" sz="1800" dirty="0"/>
              <a:t> C (I.e. the result of dropping B from AB </a:t>
            </a:r>
            <a:r>
              <a:rPr lang="en-US" sz="1800" dirty="0">
                <a:sym typeface="Symbol" pitchFamily="18" charset="2"/>
              </a:rPr>
              <a:t></a:t>
            </a:r>
            <a:r>
              <a:rPr lang="en-US" sz="1800" dirty="0"/>
              <a:t> C).</a:t>
            </a:r>
          </a:p>
          <a:p>
            <a:r>
              <a:rPr lang="en-US" sz="1800" dirty="0"/>
              <a:t>Example:  Given F = {A </a:t>
            </a:r>
            <a:r>
              <a:rPr lang="en-US" sz="1800" dirty="0">
                <a:sym typeface="Symbol" pitchFamily="18" charset="2"/>
              </a:rPr>
              <a:t></a:t>
            </a:r>
            <a:r>
              <a:rPr lang="en-US" sz="1800" dirty="0"/>
              <a:t> C, AB </a:t>
            </a:r>
            <a:r>
              <a:rPr lang="en-US" sz="1800" dirty="0">
                <a:sym typeface="Symbol" pitchFamily="18" charset="2"/>
              </a:rPr>
              <a:t></a:t>
            </a:r>
            <a:r>
              <a:rPr lang="en-US" sz="1800" dirty="0"/>
              <a:t> CD}</a:t>
            </a:r>
          </a:p>
          <a:p>
            <a:pPr lvl="1"/>
            <a:r>
              <a:rPr lang="en-US" sz="1800" dirty="0"/>
              <a:t>C is extraneous in AB </a:t>
            </a:r>
            <a:r>
              <a:rPr lang="en-US" sz="1800" dirty="0">
                <a:sym typeface="Symbol" pitchFamily="18" charset="2"/>
              </a:rPr>
              <a:t></a:t>
            </a:r>
            <a:r>
              <a:rPr lang="en-US" sz="1800" dirty="0"/>
              <a:t> CD since  AB </a:t>
            </a:r>
            <a:r>
              <a:rPr lang="en-US" sz="1800" dirty="0">
                <a:sym typeface="Symbol" pitchFamily="18" charset="2"/>
              </a:rPr>
              <a:t></a:t>
            </a:r>
            <a:r>
              <a:rPr lang="en-US" sz="1800" dirty="0"/>
              <a:t> C can be inferred even after deleting C</a:t>
            </a:r>
          </a:p>
        </p:txBody>
      </p:sp>
    </p:spTree>
    <p:extLst>
      <p:ext uri="{BB962C8B-B14F-4D97-AF65-F5344CB8AC3E}">
        <p14:creationId xmlns:p14="http://schemas.microsoft.com/office/powerpoint/2010/main" val="2899645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45</a:t>
            </a:fld>
            <a:endParaRPr lang="en-US"/>
          </a:p>
        </p:txBody>
      </p:sp>
      <p:sp>
        <p:nvSpPr>
          <p:cNvPr id="5" name="Text Placeholder 2"/>
          <p:cNvSpPr txBox="1">
            <a:spLocks/>
          </p:cNvSpPr>
          <p:nvPr/>
        </p:nvSpPr>
        <p:spPr bwMode="auto">
          <a:xfrm>
            <a:off x="304800" y="533400"/>
            <a:ext cx="8305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US" sz="2800" b="1" dirty="0">
                <a:latin typeface="+mn-lt"/>
              </a:rPr>
              <a:t>testing for extraneous attributes</a:t>
            </a:r>
            <a:endParaRPr lang="en-IN" sz="2800" b="1" dirty="0">
              <a:latin typeface="+mn-lt"/>
            </a:endParaRPr>
          </a:p>
        </p:txBody>
      </p:sp>
      <p:sp>
        <p:nvSpPr>
          <p:cNvPr id="2" name="Rectangle 1"/>
          <p:cNvSpPr/>
          <p:nvPr/>
        </p:nvSpPr>
        <p:spPr>
          <a:xfrm>
            <a:off x="914400" y="1447800"/>
            <a:ext cx="7239000" cy="4401205"/>
          </a:xfrm>
          <a:prstGeom prst="rect">
            <a:avLst/>
          </a:prstGeom>
        </p:spPr>
        <p:txBody>
          <a:bodyPr wrap="square">
            <a:spAutoFit/>
          </a:bodyPr>
          <a:lstStyle/>
          <a:p>
            <a:pPr marL="381000" indent="-381000">
              <a:spcBef>
                <a:spcPts val="600"/>
              </a:spcBef>
              <a:spcAft>
                <a:spcPts val="600"/>
              </a:spcAft>
            </a:pPr>
            <a:r>
              <a:rPr lang="en-US" sz="2000" dirty="0"/>
              <a:t>Consider a set F of functional dependencies and the functional dependency </a:t>
            </a:r>
            <a:r>
              <a:rPr lang="en-US" sz="2000" dirty="0">
                <a:sym typeface="Symbol" pitchFamily="18" charset="2"/>
              </a:rPr>
              <a:t> </a:t>
            </a:r>
            <a:r>
              <a:rPr lang="en-US" sz="2000" dirty="0">
                <a:sym typeface="Monotype Sorts" pitchFamily="2" charset="2"/>
              </a:rPr>
              <a:t> </a:t>
            </a:r>
            <a:r>
              <a:rPr lang="en-US" sz="2000" dirty="0">
                <a:sym typeface="Symbol" pitchFamily="18" charset="2"/>
              </a:rPr>
              <a:t> </a:t>
            </a:r>
            <a:r>
              <a:rPr lang="en-US" sz="2000" dirty="0">
                <a:sym typeface="Greek Symbols" pitchFamily="18" charset="2"/>
              </a:rPr>
              <a:t>in F.</a:t>
            </a:r>
          </a:p>
          <a:p>
            <a:pPr marL="381000" indent="-381000">
              <a:spcBef>
                <a:spcPts val="600"/>
              </a:spcBef>
              <a:spcAft>
                <a:spcPts val="600"/>
              </a:spcAft>
            </a:pPr>
            <a:r>
              <a:rPr lang="en-US" sz="2000" dirty="0">
                <a:sym typeface="Monotype Sorts" pitchFamily="2" charset="2"/>
              </a:rPr>
              <a:t>To test if attribute A </a:t>
            </a:r>
            <a:r>
              <a:rPr lang="en-US" sz="2000" dirty="0">
                <a:sym typeface="Symbol" pitchFamily="18" charset="2"/>
              </a:rPr>
              <a:t> </a:t>
            </a:r>
            <a:r>
              <a:rPr lang="en-US" sz="2000" dirty="0">
                <a:sym typeface="Monotype Sorts" pitchFamily="2" charset="2"/>
              </a:rPr>
              <a:t> is extraneous</a:t>
            </a:r>
            <a:r>
              <a:rPr lang="en-US" sz="2000" dirty="0">
                <a:solidFill>
                  <a:schemeClr val="tx2"/>
                </a:solidFill>
                <a:sym typeface="Monotype Sorts" pitchFamily="2" charset="2"/>
              </a:rPr>
              <a:t> </a:t>
            </a:r>
            <a:r>
              <a:rPr lang="en-US" sz="2000" dirty="0">
                <a:sym typeface="Monotype Sorts" pitchFamily="2" charset="2"/>
              </a:rPr>
              <a:t>in</a:t>
            </a:r>
            <a:r>
              <a:rPr lang="en-US" sz="2000" dirty="0">
                <a:solidFill>
                  <a:schemeClr val="tx2"/>
                </a:solidFill>
                <a:sym typeface="Monotype Sorts" pitchFamily="2" charset="2"/>
              </a:rPr>
              <a:t> </a:t>
            </a:r>
            <a:r>
              <a:rPr lang="en-US" sz="2000" dirty="0">
                <a:sym typeface="Symbol" pitchFamily="18" charset="2"/>
              </a:rPr>
              <a:t></a:t>
            </a:r>
            <a:r>
              <a:rPr lang="en-US" sz="2000" dirty="0">
                <a:solidFill>
                  <a:schemeClr val="tx2"/>
                </a:solidFill>
                <a:sym typeface="Monotype Sorts" pitchFamily="2" charset="2"/>
              </a:rPr>
              <a:t> </a:t>
            </a:r>
          </a:p>
          <a:p>
            <a:pPr marL="800100" lvl="1" indent="-342900">
              <a:spcBef>
                <a:spcPts val="600"/>
              </a:spcBef>
              <a:spcAft>
                <a:spcPts val="600"/>
              </a:spcAft>
              <a:buFont typeface="Monotype Sorts" pitchFamily="2" charset="2"/>
              <a:buAutoNum type="arabicPeriod"/>
            </a:pPr>
            <a:r>
              <a:rPr lang="en-US" sz="2000" dirty="0">
                <a:sym typeface="Greek Symbols" pitchFamily="18" charset="2"/>
              </a:rPr>
              <a:t>compute ({</a:t>
            </a:r>
            <a:r>
              <a:rPr lang="en-US" sz="2000" dirty="0">
                <a:sym typeface="Symbol" pitchFamily="18" charset="2"/>
              </a:rPr>
              <a:t>} </a:t>
            </a:r>
            <a:r>
              <a:rPr lang="en-US" sz="2000" dirty="0">
                <a:sym typeface="Greek Symbols" pitchFamily="18" charset="2"/>
              </a:rPr>
              <a:t>– A</a:t>
            </a:r>
            <a:r>
              <a:rPr lang="en-US" sz="2000" dirty="0">
                <a:sym typeface="Symbol" pitchFamily="18" charset="2"/>
              </a:rPr>
              <a:t>)</a:t>
            </a:r>
            <a:r>
              <a:rPr lang="en-US" sz="2000" baseline="30000" dirty="0">
                <a:sym typeface="Symbol" pitchFamily="18" charset="2"/>
              </a:rPr>
              <a:t>+</a:t>
            </a:r>
            <a:r>
              <a:rPr lang="en-US" sz="2000" dirty="0">
                <a:sym typeface="Symbol" pitchFamily="18" charset="2"/>
              </a:rPr>
              <a:t> using the dependencies in </a:t>
            </a:r>
            <a:r>
              <a:rPr lang="en-US" sz="2000" dirty="0">
                <a:sym typeface="Greek Symbols" pitchFamily="18" charset="2"/>
              </a:rPr>
              <a:t>F </a:t>
            </a:r>
            <a:endParaRPr lang="en-US" sz="2000" dirty="0">
              <a:sym typeface="Symbol" pitchFamily="18" charset="2"/>
            </a:endParaRPr>
          </a:p>
          <a:p>
            <a:pPr marL="800100" lvl="1" indent="-342900">
              <a:spcBef>
                <a:spcPts val="600"/>
              </a:spcBef>
              <a:spcAft>
                <a:spcPts val="600"/>
              </a:spcAft>
              <a:buFont typeface="Monotype Sorts" pitchFamily="2" charset="2"/>
              <a:buAutoNum type="arabicPeriod"/>
            </a:pPr>
            <a:r>
              <a:rPr lang="en-US" sz="2000" dirty="0">
                <a:sym typeface="Symbol" pitchFamily="18" charset="2"/>
              </a:rPr>
              <a:t> check that </a:t>
            </a:r>
            <a:r>
              <a:rPr lang="en-US" sz="2000" dirty="0">
                <a:sym typeface="Greek Symbols" pitchFamily="18" charset="2"/>
              </a:rPr>
              <a:t>({</a:t>
            </a:r>
            <a:r>
              <a:rPr lang="en-US" sz="2000" dirty="0">
                <a:sym typeface="Symbol" pitchFamily="18" charset="2"/>
              </a:rPr>
              <a:t>} </a:t>
            </a:r>
            <a:r>
              <a:rPr lang="en-US" sz="2000" dirty="0">
                <a:sym typeface="Greek Symbols" pitchFamily="18" charset="2"/>
              </a:rPr>
              <a:t>– A</a:t>
            </a:r>
            <a:r>
              <a:rPr lang="en-US" sz="2000" dirty="0">
                <a:sym typeface="Symbol" pitchFamily="18" charset="2"/>
              </a:rPr>
              <a:t>)</a:t>
            </a:r>
            <a:r>
              <a:rPr lang="en-US" sz="2000" baseline="30000" dirty="0">
                <a:sym typeface="Symbol" pitchFamily="18" charset="2"/>
              </a:rPr>
              <a:t>+</a:t>
            </a:r>
            <a:r>
              <a:rPr lang="en-US" sz="2000" dirty="0">
                <a:sym typeface="Symbol" pitchFamily="18" charset="2"/>
              </a:rPr>
              <a:t> contains </a:t>
            </a:r>
            <a:r>
              <a:rPr lang="en-US" sz="2000" dirty="0">
                <a:sym typeface="Greek Symbols" pitchFamily="18" charset="2"/>
              </a:rPr>
              <a:t>; if it does, A is extraneous </a:t>
            </a:r>
            <a:r>
              <a:rPr lang="en-US" sz="2000" dirty="0">
                <a:sym typeface="Monotype Sorts" pitchFamily="2" charset="2"/>
              </a:rPr>
              <a:t>in</a:t>
            </a:r>
            <a:r>
              <a:rPr lang="en-US" sz="2000" dirty="0">
                <a:solidFill>
                  <a:schemeClr val="tx2"/>
                </a:solidFill>
                <a:sym typeface="Monotype Sorts" pitchFamily="2" charset="2"/>
              </a:rPr>
              <a:t> </a:t>
            </a:r>
            <a:r>
              <a:rPr lang="en-US" sz="2000" dirty="0">
                <a:sym typeface="Symbol" pitchFamily="18" charset="2"/>
              </a:rPr>
              <a:t></a:t>
            </a:r>
            <a:r>
              <a:rPr lang="en-US" sz="2000" dirty="0">
                <a:solidFill>
                  <a:schemeClr val="tx2"/>
                </a:solidFill>
                <a:sym typeface="Monotype Sorts" pitchFamily="2" charset="2"/>
              </a:rPr>
              <a:t> </a:t>
            </a:r>
            <a:endParaRPr lang="en-US" sz="2000" dirty="0">
              <a:sym typeface="Greek Symbols" pitchFamily="18" charset="2"/>
            </a:endParaRPr>
          </a:p>
          <a:p>
            <a:pPr marL="381000" indent="-381000">
              <a:spcBef>
                <a:spcPts val="600"/>
              </a:spcBef>
              <a:spcAft>
                <a:spcPts val="600"/>
              </a:spcAft>
            </a:pPr>
            <a:r>
              <a:rPr lang="en-US" sz="2000" dirty="0">
                <a:sym typeface="Greek Symbols" pitchFamily="18" charset="2"/>
              </a:rPr>
              <a:t>To test if attribute A </a:t>
            </a:r>
            <a:r>
              <a:rPr lang="en-US" sz="2000" dirty="0">
                <a:sym typeface="Symbol" pitchFamily="18" charset="2"/>
              </a:rPr>
              <a:t> </a:t>
            </a:r>
            <a:r>
              <a:rPr lang="en-US" sz="2000" dirty="0">
                <a:sym typeface="Greek Symbols" pitchFamily="18" charset="2"/>
              </a:rPr>
              <a:t>  is extraneous in </a:t>
            </a:r>
            <a:r>
              <a:rPr lang="en-US" sz="2000" dirty="0">
                <a:sym typeface="Symbol" pitchFamily="18" charset="2"/>
              </a:rPr>
              <a:t></a:t>
            </a:r>
            <a:r>
              <a:rPr lang="en-US" sz="2000" dirty="0">
                <a:sym typeface="Greek Symbols" pitchFamily="18" charset="2"/>
              </a:rPr>
              <a:t> </a:t>
            </a:r>
          </a:p>
          <a:p>
            <a:pPr marL="800100" lvl="1" indent="-342900">
              <a:spcBef>
                <a:spcPts val="600"/>
              </a:spcBef>
              <a:spcAft>
                <a:spcPts val="600"/>
              </a:spcAft>
              <a:buFont typeface="Monotype Sorts" pitchFamily="2" charset="2"/>
              <a:buAutoNum type="arabicPeriod"/>
            </a:pPr>
            <a:r>
              <a:rPr lang="en-US" sz="2000" dirty="0">
                <a:sym typeface="Greek Symbols" pitchFamily="18" charset="2"/>
              </a:rPr>
              <a:t>compute </a:t>
            </a:r>
            <a:r>
              <a:rPr lang="en-US" sz="2000" dirty="0">
                <a:sym typeface="Symbol" pitchFamily="18" charset="2"/>
              </a:rPr>
              <a:t></a:t>
            </a:r>
            <a:r>
              <a:rPr lang="en-US" sz="2000" baseline="30000" dirty="0">
                <a:sym typeface="Greek Symbols" pitchFamily="18" charset="2"/>
              </a:rPr>
              <a:t>+ </a:t>
            </a:r>
            <a:r>
              <a:rPr lang="en-US" sz="2000" dirty="0">
                <a:sym typeface="Greek Symbols" pitchFamily="18" charset="2"/>
              </a:rPr>
              <a:t> using only the dependencies in  </a:t>
            </a:r>
            <a:br>
              <a:rPr lang="en-US" sz="2000" dirty="0">
                <a:sym typeface="Greek Symbols" pitchFamily="18" charset="2"/>
              </a:rPr>
            </a:br>
            <a:r>
              <a:rPr lang="en-US" sz="2000" dirty="0">
                <a:sym typeface="Greek Symbols" pitchFamily="18" charset="2"/>
              </a:rPr>
              <a:t>         F’ = (F  – {</a:t>
            </a:r>
            <a:r>
              <a:rPr lang="en-US" sz="2000" dirty="0">
                <a:sym typeface="Symbol" pitchFamily="18" charset="2"/>
              </a:rPr>
              <a:t></a:t>
            </a:r>
            <a:r>
              <a:rPr lang="en-US" sz="2000" dirty="0">
                <a:sym typeface="Greek Symbols" pitchFamily="18" charset="2"/>
              </a:rPr>
              <a:t> </a:t>
            </a:r>
            <a:r>
              <a:rPr lang="en-US" sz="2000" dirty="0">
                <a:sym typeface="Symbol" pitchFamily="18" charset="2"/>
              </a:rPr>
              <a:t></a:t>
            </a:r>
            <a:r>
              <a:rPr lang="en-US" sz="2000" dirty="0">
                <a:sym typeface="Monotype Sorts" pitchFamily="2" charset="2"/>
              </a:rPr>
              <a:t> </a:t>
            </a:r>
            <a:r>
              <a:rPr lang="en-US" sz="2000" dirty="0">
                <a:sym typeface="Symbol" pitchFamily="18" charset="2"/>
              </a:rPr>
              <a:t></a:t>
            </a:r>
            <a:r>
              <a:rPr lang="en-US" sz="2000" dirty="0">
                <a:sym typeface="Greek Symbols" pitchFamily="18" charset="2"/>
              </a:rPr>
              <a:t>}) </a:t>
            </a:r>
            <a:r>
              <a:rPr lang="en-US" sz="2000" dirty="0">
                <a:sym typeface="Symbol" pitchFamily="18" charset="2"/>
              </a:rPr>
              <a:t> {</a:t>
            </a:r>
            <a:r>
              <a:rPr lang="en-US" sz="2000" dirty="0">
                <a:sym typeface="Greek Symbols" pitchFamily="18" charset="2"/>
              </a:rPr>
              <a:t> </a:t>
            </a:r>
            <a:r>
              <a:rPr lang="en-US" sz="2000" dirty="0">
                <a:sym typeface="Symbol" pitchFamily="18" charset="2"/>
              </a:rPr>
              <a:t></a:t>
            </a:r>
            <a:r>
              <a:rPr lang="en-US" sz="2000" dirty="0">
                <a:sym typeface="Greek Symbols" pitchFamily="18" charset="2"/>
              </a:rPr>
              <a:t>(</a:t>
            </a:r>
            <a:r>
              <a:rPr lang="en-US" sz="2000" dirty="0">
                <a:sym typeface="Symbol" pitchFamily="18" charset="2"/>
              </a:rPr>
              <a:t></a:t>
            </a:r>
            <a:r>
              <a:rPr lang="en-US" sz="2000" dirty="0">
                <a:sym typeface="Greek Symbols" pitchFamily="18" charset="2"/>
              </a:rPr>
              <a:t> – A)}, </a:t>
            </a:r>
          </a:p>
          <a:p>
            <a:pPr marL="800100" lvl="1" indent="-342900">
              <a:spcBef>
                <a:spcPts val="600"/>
              </a:spcBef>
              <a:spcAft>
                <a:spcPts val="600"/>
              </a:spcAft>
              <a:buFont typeface="Monotype Sorts" pitchFamily="2" charset="2"/>
              <a:buAutoNum type="arabicPeriod"/>
            </a:pPr>
            <a:r>
              <a:rPr lang="en-US" sz="2000" dirty="0">
                <a:sym typeface="Greek Symbols" pitchFamily="18" charset="2"/>
              </a:rPr>
              <a:t> check that </a:t>
            </a:r>
            <a:r>
              <a:rPr lang="en-US" sz="2000" dirty="0">
                <a:sym typeface="Symbol" pitchFamily="18" charset="2"/>
              </a:rPr>
              <a:t></a:t>
            </a:r>
            <a:r>
              <a:rPr lang="en-US" sz="2000" baseline="30000" dirty="0">
                <a:sym typeface="Greek Symbols" pitchFamily="18" charset="2"/>
              </a:rPr>
              <a:t>+ </a:t>
            </a:r>
            <a:r>
              <a:rPr lang="en-US" sz="2000" dirty="0">
                <a:sym typeface="Greek Symbols" pitchFamily="18" charset="2"/>
              </a:rPr>
              <a:t> contains A; if it does, A is extraneous in </a:t>
            </a:r>
            <a:r>
              <a:rPr lang="en-US" sz="2000" dirty="0">
                <a:sym typeface="Symbol" pitchFamily="18" charset="2"/>
              </a:rPr>
              <a:t></a:t>
            </a:r>
            <a:r>
              <a:rPr lang="en-US" sz="2000" dirty="0">
                <a:sym typeface="Greek Symbols" pitchFamily="18" charset="2"/>
              </a:rPr>
              <a:t> </a:t>
            </a:r>
          </a:p>
        </p:txBody>
      </p:sp>
    </p:spTree>
    <p:extLst>
      <p:ext uri="{BB962C8B-B14F-4D97-AF65-F5344CB8AC3E}">
        <p14:creationId xmlns:p14="http://schemas.microsoft.com/office/powerpoint/2010/main" val="2899645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46</a:t>
            </a:fld>
            <a:endParaRPr lang="en-US"/>
          </a:p>
        </p:txBody>
      </p:sp>
      <p:sp>
        <p:nvSpPr>
          <p:cNvPr id="5" name="Text Placeholder 2"/>
          <p:cNvSpPr txBox="1">
            <a:spLocks/>
          </p:cNvSpPr>
          <p:nvPr/>
        </p:nvSpPr>
        <p:spPr bwMode="auto">
          <a:xfrm>
            <a:off x="304800" y="533400"/>
            <a:ext cx="7696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US" sz="2800" b="1" dirty="0">
                <a:latin typeface="+mn-lt"/>
              </a:rPr>
              <a:t>canonical cover</a:t>
            </a:r>
            <a:endParaRPr lang="en-IN" sz="2800" b="1" dirty="0">
              <a:latin typeface="+mn-lt"/>
            </a:endParaRPr>
          </a:p>
        </p:txBody>
      </p:sp>
      <p:sp>
        <p:nvSpPr>
          <p:cNvPr id="2" name="Rectangle 1"/>
          <p:cNvSpPr/>
          <p:nvPr/>
        </p:nvSpPr>
        <p:spPr>
          <a:xfrm>
            <a:off x="457200" y="1600200"/>
            <a:ext cx="8077200" cy="4524315"/>
          </a:xfrm>
          <a:prstGeom prst="rect">
            <a:avLst/>
          </a:prstGeom>
        </p:spPr>
        <p:txBody>
          <a:bodyPr wrap="square">
            <a:spAutoFit/>
          </a:bodyPr>
          <a:lstStyle/>
          <a:p>
            <a:pPr marL="342900" indent="-342900">
              <a:lnSpc>
                <a:spcPct val="90000"/>
              </a:lnSpc>
              <a:buFont typeface="Wingdings" pitchFamily="2" charset="2"/>
              <a:buChar char="Ø"/>
            </a:pPr>
            <a:r>
              <a:rPr lang="en-US" sz="2000" dirty="0">
                <a:sym typeface="Greek Symbols" pitchFamily="18" charset="2"/>
              </a:rPr>
              <a:t>A </a:t>
            </a:r>
            <a:r>
              <a:rPr lang="en-US" sz="2000" dirty="0">
                <a:solidFill>
                  <a:schemeClr val="tx2"/>
                </a:solidFill>
                <a:sym typeface="Greek Symbols" pitchFamily="18" charset="2"/>
              </a:rPr>
              <a:t>canonical cover</a:t>
            </a:r>
            <a:r>
              <a:rPr lang="en-US" sz="2000" dirty="0">
                <a:sym typeface="Greek Symbols" pitchFamily="18" charset="2"/>
              </a:rPr>
              <a:t> for F is a set of dependencies F</a:t>
            </a:r>
            <a:r>
              <a:rPr lang="en-US" sz="2000" baseline="-25000" dirty="0">
                <a:sym typeface="Greek Symbols" pitchFamily="18" charset="2"/>
              </a:rPr>
              <a:t>c </a:t>
            </a:r>
            <a:r>
              <a:rPr lang="en-US" sz="2000" dirty="0">
                <a:sym typeface="Greek Symbols" pitchFamily="18" charset="2"/>
              </a:rPr>
              <a:t>such that </a:t>
            </a:r>
          </a:p>
          <a:p>
            <a:pPr marL="800100" lvl="1" indent="-342900">
              <a:lnSpc>
                <a:spcPct val="90000"/>
              </a:lnSpc>
              <a:buFont typeface="Wingdings" pitchFamily="2" charset="2"/>
              <a:buChar char="§"/>
            </a:pPr>
            <a:r>
              <a:rPr lang="en-US" sz="2000" dirty="0">
                <a:sym typeface="Greek Symbols" pitchFamily="18" charset="2"/>
              </a:rPr>
              <a:t>F logically implies all dependencies in F</a:t>
            </a:r>
            <a:r>
              <a:rPr lang="en-US" sz="2000" baseline="-25000" dirty="0">
                <a:sym typeface="Greek Symbols" pitchFamily="18" charset="2"/>
              </a:rPr>
              <a:t>c</a:t>
            </a:r>
            <a:r>
              <a:rPr lang="en-US" sz="2000" dirty="0">
                <a:sym typeface="Greek Symbols" pitchFamily="18" charset="2"/>
              </a:rPr>
              <a:t> , and </a:t>
            </a:r>
          </a:p>
          <a:p>
            <a:pPr marL="800100" lvl="1" indent="-342900">
              <a:lnSpc>
                <a:spcPct val="90000"/>
              </a:lnSpc>
              <a:buFont typeface="Wingdings" pitchFamily="2" charset="2"/>
              <a:buChar char="§"/>
            </a:pPr>
            <a:r>
              <a:rPr lang="en-US" sz="2000" dirty="0">
                <a:sym typeface="Greek Symbols" pitchFamily="18" charset="2"/>
              </a:rPr>
              <a:t>F</a:t>
            </a:r>
            <a:r>
              <a:rPr lang="en-US" sz="2000" baseline="-25000" dirty="0">
                <a:sym typeface="Greek Symbols" pitchFamily="18" charset="2"/>
              </a:rPr>
              <a:t>c </a:t>
            </a:r>
            <a:r>
              <a:rPr lang="en-US" sz="2000" dirty="0">
                <a:sym typeface="Greek Symbols" pitchFamily="18" charset="2"/>
              </a:rPr>
              <a:t>logically implies all dependencies in F and</a:t>
            </a:r>
          </a:p>
          <a:p>
            <a:pPr marL="800100" lvl="1" indent="-342900">
              <a:lnSpc>
                <a:spcPct val="90000"/>
              </a:lnSpc>
              <a:buFont typeface="Wingdings" pitchFamily="2" charset="2"/>
              <a:buChar char="§"/>
            </a:pPr>
            <a:r>
              <a:rPr lang="en-US" sz="2000" dirty="0">
                <a:sym typeface="Greek Symbols" pitchFamily="18" charset="2"/>
              </a:rPr>
              <a:t>No functional dependency in F</a:t>
            </a:r>
            <a:r>
              <a:rPr lang="en-US" sz="2000" baseline="-25000" dirty="0">
                <a:sym typeface="Greek Symbols" pitchFamily="18" charset="2"/>
              </a:rPr>
              <a:t>c</a:t>
            </a:r>
            <a:r>
              <a:rPr lang="en-US" sz="2000" dirty="0">
                <a:sym typeface="Greek Symbols" pitchFamily="18" charset="2"/>
              </a:rPr>
              <a:t> contains an extraneous attribute, and</a:t>
            </a:r>
          </a:p>
          <a:p>
            <a:pPr marL="800100" lvl="1" indent="-342900">
              <a:lnSpc>
                <a:spcPct val="90000"/>
              </a:lnSpc>
              <a:buFont typeface="Wingdings" pitchFamily="2" charset="2"/>
              <a:buChar char="§"/>
            </a:pPr>
            <a:r>
              <a:rPr lang="en-US" sz="2000" dirty="0">
                <a:sym typeface="Greek Symbols" pitchFamily="18" charset="2"/>
              </a:rPr>
              <a:t>Each left side of functional dependency in F</a:t>
            </a:r>
            <a:r>
              <a:rPr lang="en-US" sz="2000" baseline="-25000" dirty="0">
                <a:sym typeface="Greek Symbols" pitchFamily="18" charset="2"/>
              </a:rPr>
              <a:t>c</a:t>
            </a:r>
            <a:r>
              <a:rPr lang="en-US" sz="2000" dirty="0">
                <a:sym typeface="Greek Symbols" pitchFamily="18" charset="2"/>
              </a:rPr>
              <a:t> is unique.</a:t>
            </a:r>
          </a:p>
          <a:p>
            <a:pPr marL="342900" indent="-342900">
              <a:lnSpc>
                <a:spcPct val="90000"/>
              </a:lnSpc>
              <a:buFont typeface="Wingdings" pitchFamily="2" charset="2"/>
              <a:buChar char="Ø"/>
            </a:pPr>
            <a:r>
              <a:rPr lang="en-US" sz="2000" dirty="0"/>
              <a:t>To compute a canonical cover for F:</a:t>
            </a:r>
            <a:br>
              <a:rPr lang="en-US" sz="2000" dirty="0"/>
            </a:br>
            <a:r>
              <a:rPr lang="en-US" sz="2000" b="1" dirty="0"/>
              <a:t>repeat</a:t>
            </a:r>
            <a:br>
              <a:rPr lang="en-US" sz="2000" b="1" dirty="0"/>
            </a:br>
            <a:r>
              <a:rPr lang="en-US" sz="2000" b="1" dirty="0"/>
              <a:t>	</a:t>
            </a:r>
            <a:r>
              <a:rPr lang="en-US" sz="2000" dirty="0"/>
              <a:t>Use the union rule to replace any dependencies in F</a:t>
            </a:r>
            <a:br>
              <a:rPr lang="en-US" sz="2000" dirty="0"/>
            </a:br>
            <a:r>
              <a:rPr lang="en-US" sz="2000" dirty="0"/>
              <a:t>		 </a:t>
            </a:r>
            <a:r>
              <a:rPr lang="en-US" sz="2000" dirty="0">
                <a:sym typeface="Symbol" pitchFamily="18" charset="2"/>
              </a:rPr>
              <a:t></a:t>
            </a:r>
            <a:r>
              <a:rPr lang="en-US" sz="2000" baseline="-25000" dirty="0">
                <a:sym typeface="Greek Symbols" pitchFamily="18" charset="2"/>
              </a:rPr>
              <a:t>1</a:t>
            </a:r>
            <a:r>
              <a:rPr lang="en-US" sz="2000" dirty="0">
                <a:sym typeface="Greek Symbols" pitchFamily="18" charset="2"/>
              </a:rPr>
              <a:t> </a:t>
            </a:r>
            <a:r>
              <a:rPr lang="en-US" sz="2000" dirty="0">
                <a:sym typeface="Symbol" pitchFamily="18" charset="2"/>
              </a:rPr>
              <a:t></a:t>
            </a:r>
            <a:r>
              <a:rPr lang="en-US" sz="2000" dirty="0">
                <a:sym typeface="Monotype Sorts" pitchFamily="2" charset="2"/>
              </a:rPr>
              <a:t> </a:t>
            </a:r>
            <a:r>
              <a:rPr lang="en-US" sz="2000" dirty="0">
                <a:sym typeface="Symbol" pitchFamily="18" charset="2"/>
              </a:rPr>
              <a:t></a:t>
            </a:r>
            <a:r>
              <a:rPr lang="en-US" sz="2000" baseline="-25000" dirty="0">
                <a:sym typeface="Greek Symbols" pitchFamily="18" charset="2"/>
              </a:rPr>
              <a:t>1</a:t>
            </a:r>
            <a:r>
              <a:rPr lang="en-US" sz="2000" dirty="0">
                <a:sym typeface="Greek Symbols" pitchFamily="18" charset="2"/>
              </a:rPr>
              <a:t> and </a:t>
            </a:r>
            <a:r>
              <a:rPr lang="en-US" sz="2000" dirty="0">
                <a:sym typeface="Symbol" pitchFamily="18" charset="2"/>
              </a:rPr>
              <a:t></a:t>
            </a:r>
            <a:r>
              <a:rPr lang="en-US" sz="2000" baseline="-25000" dirty="0">
                <a:sym typeface="Greek Symbols" pitchFamily="18" charset="2"/>
              </a:rPr>
              <a:t>1</a:t>
            </a:r>
            <a:r>
              <a:rPr lang="en-US" sz="2000" dirty="0">
                <a:sym typeface="Greek Symbols" pitchFamily="18" charset="2"/>
              </a:rPr>
              <a:t> </a:t>
            </a:r>
            <a:r>
              <a:rPr lang="en-US" sz="2000" dirty="0">
                <a:sym typeface="Symbol" pitchFamily="18" charset="2"/>
              </a:rPr>
              <a:t></a:t>
            </a:r>
            <a:r>
              <a:rPr lang="en-US" sz="2000" dirty="0">
                <a:sym typeface="Monotype Sorts" pitchFamily="2" charset="2"/>
              </a:rPr>
              <a:t> </a:t>
            </a:r>
            <a:r>
              <a:rPr lang="en-US" sz="2000" dirty="0">
                <a:sym typeface="Symbol" pitchFamily="18" charset="2"/>
              </a:rPr>
              <a:t></a:t>
            </a:r>
            <a:r>
              <a:rPr lang="en-US" sz="2000" baseline="-25000" dirty="0">
                <a:sym typeface="Greek Symbols" pitchFamily="18" charset="2"/>
              </a:rPr>
              <a:t>2</a:t>
            </a:r>
            <a:r>
              <a:rPr lang="en-US" sz="2000" dirty="0">
                <a:sym typeface="Greek Symbols" pitchFamily="18" charset="2"/>
              </a:rPr>
              <a:t> with </a:t>
            </a:r>
            <a:r>
              <a:rPr lang="en-US" sz="2000" dirty="0">
                <a:sym typeface="Symbol" pitchFamily="18" charset="2"/>
              </a:rPr>
              <a:t></a:t>
            </a:r>
            <a:r>
              <a:rPr lang="en-US" sz="2000" baseline="-25000" dirty="0">
                <a:sym typeface="Greek Symbols" pitchFamily="18" charset="2"/>
              </a:rPr>
              <a:t>1</a:t>
            </a:r>
            <a:r>
              <a:rPr lang="en-US" sz="2000" dirty="0">
                <a:sym typeface="Greek Symbols" pitchFamily="18" charset="2"/>
              </a:rPr>
              <a:t> </a:t>
            </a:r>
            <a:r>
              <a:rPr lang="en-US" sz="2000" dirty="0">
                <a:sym typeface="Symbol" pitchFamily="18" charset="2"/>
              </a:rPr>
              <a:t></a:t>
            </a:r>
            <a:r>
              <a:rPr lang="en-US" sz="2000" dirty="0">
                <a:sym typeface="Monotype Sorts" pitchFamily="2" charset="2"/>
              </a:rPr>
              <a:t> </a:t>
            </a:r>
            <a:r>
              <a:rPr lang="en-US" sz="2000" dirty="0">
                <a:sym typeface="Symbol" pitchFamily="18" charset="2"/>
              </a:rPr>
              <a:t></a:t>
            </a:r>
            <a:r>
              <a:rPr lang="en-US" sz="2000" baseline="-25000" dirty="0">
                <a:sym typeface="Greek Symbols" pitchFamily="18" charset="2"/>
              </a:rPr>
              <a:t>1</a:t>
            </a:r>
            <a:r>
              <a:rPr lang="en-US" sz="2000" dirty="0">
                <a:sym typeface="Greek Symbols" pitchFamily="18" charset="2"/>
              </a:rPr>
              <a:t> </a:t>
            </a:r>
            <a:r>
              <a:rPr lang="en-US" sz="2000" dirty="0">
                <a:sym typeface="Symbol" pitchFamily="18" charset="2"/>
              </a:rPr>
              <a:t></a:t>
            </a:r>
            <a:r>
              <a:rPr lang="en-US" sz="2000" baseline="-25000" dirty="0">
                <a:sym typeface="Greek Symbols" pitchFamily="18" charset="2"/>
              </a:rPr>
              <a:t>2</a:t>
            </a:r>
            <a:r>
              <a:rPr lang="en-US" sz="2000" dirty="0">
                <a:sym typeface="Greek Symbols" pitchFamily="18" charset="2"/>
              </a:rPr>
              <a:t> </a:t>
            </a:r>
            <a:br>
              <a:rPr lang="en-US" sz="2000" dirty="0">
                <a:sym typeface="Greek Symbols" pitchFamily="18" charset="2"/>
              </a:rPr>
            </a:br>
            <a:r>
              <a:rPr lang="en-US" sz="2000" dirty="0">
                <a:sym typeface="Greek Symbols" pitchFamily="18" charset="2"/>
              </a:rPr>
              <a:t>	Find a functional dependency </a:t>
            </a:r>
            <a:r>
              <a:rPr lang="en-US" sz="2000" dirty="0">
                <a:sym typeface="Symbol" pitchFamily="18" charset="2"/>
              </a:rPr>
              <a:t></a:t>
            </a:r>
            <a:r>
              <a:rPr lang="en-US" sz="2000" dirty="0">
                <a:sym typeface="Greek Symbols" pitchFamily="18" charset="2"/>
              </a:rPr>
              <a:t> </a:t>
            </a:r>
            <a:r>
              <a:rPr lang="en-US" sz="2000" dirty="0">
                <a:sym typeface="Symbol" pitchFamily="18" charset="2"/>
              </a:rPr>
              <a:t></a:t>
            </a:r>
            <a:r>
              <a:rPr lang="en-US" sz="2000" dirty="0">
                <a:sym typeface="Monotype Sorts" pitchFamily="2" charset="2"/>
              </a:rPr>
              <a:t> </a:t>
            </a:r>
            <a:r>
              <a:rPr lang="en-US" sz="2000" dirty="0">
                <a:sym typeface="Symbol" pitchFamily="18" charset="2"/>
              </a:rPr>
              <a:t></a:t>
            </a:r>
            <a:r>
              <a:rPr lang="en-US" sz="2000" dirty="0">
                <a:sym typeface="Greek Symbols" pitchFamily="18" charset="2"/>
              </a:rPr>
              <a:t> with an </a:t>
            </a:r>
            <a:br>
              <a:rPr lang="en-US" sz="2000" dirty="0">
                <a:sym typeface="Greek Symbols" pitchFamily="18" charset="2"/>
              </a:rPr>
            </a:br>
            <a:r>
              <a:rPr lang="en-US" sz="2000" dirty="0">
                <a:sym typeface="Greek Symbols" pitchFamily="18" charset="2"/>
              </a:rPr>
              <a:t>		extraneous attribute either in </a:t>
            </a:r>
            <a:r>
              <a:rPr lang="en-US" sz="2000" dirty="0">
                <a:sym typeface="Symbol" pitchFamily="18" charset="2"/>
              </a:rPr>
              <a:t></a:t>
            </a:r>
            <a:r>
              <a:rPr lang="en-US" sz="2000" dirty="0">
                <a:sym typeface="Greek Symbols" pitchFamily="18" charset="2"/>
              </a:rPr>
              <a:t> or in </a:t>
            </a:r>
            <a:r>
              <a:rPr lang="en-US" sz="2000" dirty="0">
                <a:sym typeface="Symbol" pitchFamily="18" charset="2"/>
              </a:rPr>
              <a:t></a:t>
            </a:r>
            <a:r>
              <a:rPr lang="en-US" sz="2000" dirty="0">
                <a:sym typeface="Monotype Sorts" pitchFamily="2" charset="2"/>
              </a:rPr>
              <a:t> </a:t>
            </a:r>
            <a:br>
              <a:rPr lang="en-US" sz="2000" dirty="0">
                <a:sym typeface="Greek Symbols" pitchFamily="18" charset="2"/>
              </a:rPr>
            </a:br>
            <a:r>
              <a:rPr lang="en-US" sz="2000" dirty="0">
                <a:sym typeface="Greek Symbols" pitchFamily="18" charset="2"/>
              </a:rPr>
              <a:t>	If an extraneous attribute is found, delete it from </a:t>
            </a:r>
            <a:r>
              <a:rPr lang="en-US" sz="2000" dirty="0">
                <a:sym typeface="Symbol" pitchFamily="18" charset="2"/>
              </a:rPr>
              <a:t></a:t>
            </a:r>
            <a:r>
              <a:rPr lang="en-US" sz="2000" dirty="0">
                <a:sym typeface="Greek Symbols" pitchFamily="18" charset="2"/>
              </a:rPr>
              <a:t> </a:t>
            </a:r>
            <a:r>
              <a:rPr lang="en-US" sz="2000" dirty="0">
                <a:sym typeface="Symbol" pitchFamily="18" charset="2"/>
              </a:rPr>
              <a:t></a:t>
            </a:r>
            <a:r>
              <a:rPr lang="en-US" sz="2000" dirty="0">
                <a:sym typeface="Monotype Sorts" pitchFamily="2" charset="2"/>
              </a:rPr>
              <a:t> </a:t>
            </a:r>
            <a:r>
              <a:rPr lang="en-US" sz="2000" dirty="0">
                <a:sym typeface="Symbol" pitchFamily="18" charset="2"/>
              </a:rPr>
              <a:t></a:t>
            </a:r>
            <a:r>
              <a:rPr lang="en-US" sz="2000" dirty="0">
                <a:sym typeface="Greek Symbols" pitchFamily="18" charset="2"/>
              </a:rPr>
              <a:t> </a:t>
            </a:r>
            <a:br>
              <a:rPr lang="en-US" sz="2000" dirty="0">
                <a:sym typeface="Greek Symbols" pitchFamily="18" charset="2"/>
              </a:rPr>
            </a:br>
            <a:r>
              <a:rPr lang="en-US" sz="2000" b="1" dirty="0">
                <a:sym typeface="Greek Symbols" pitchFamily="18" charset="2"/>
              </a:rPr>
              <a:t>until </a:t>
            </a:r>
            <a:r>
              <a:rPr lang="en-US" sz="2000" dirty="0">
                <a:sym typeface="Greek Symbols" pitchFamily="18" charset="2"/>
              </a:rPr>
              <a:t>F does not change</a:t>
            </a:r>
          </a:p>
          <a:p>
            <a:pPr marL="342900" indent="-342900">
              <a:lnSpc>
                <a:spcPct val="90000"/>
              </a:lnSpc>
              <a:buFont typeface="Wingdings" pitchFamily="2" charset="2"/>
              <a:buChar char="Ø"/>
            </a:pPr>
            <a:r>
              <a:rPr lang="en-US" sz="2000" dirty="0">
                <a:sym typeface="Greek Symbols" pitchFamily="18" charset="2"/>
              </a:rPr>
              <a:t>Note: Union rule may become applicable after some extraneous attributes have been deleted, so it has to be re-applied</a:t>
            </a:r>
          </a:p>
        </p:txBody>
      </p:sp>
    </p:spTree>
    <p:extLst>
      <p:ext uri="{BB962C8B-B14F-4D97-AF65-F5344CB8AC3E}">
        <p14:creationId xmlns:p14="http://schemas.microsoft.com/office/powerpoint/2010/main" val="2899645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47</a:t>
            </a:fld>
            <a:endParaRPr lang="en-US"/>
          </a:p>
        </p:txBody>
      </p:sp>
      <p:sp>
        <p:nvSpPr>
          <p:cNvPr id="5" name="Text Placeholder 2"/>
          <p:cNvSpPr txBox="1">
            <a:spLocks/>
          </p:cNvSpPr>
          <p:nvPr/>
        </p:nvSpPr>
        <p:spPr bwMode="auto">
          <a:xfrm>
            <a:off x="304800" y="533400"/>
            <a:ext cx="7696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US" sz="2800" b="1" dirty="0">
                <a:latin typeface="+mn-lt"/>
              </a:rPr>
              <a:t>canonical cover example</a:t>
            </a:r>
            <a:endParaRPr lang="en-IN" sz="2800" b="1" dirty="0">
              <a:latin typeface="+mn-lt"/>
            </a:endParaRPr>
          </a:p>
        </p:txBody>
      </p:sp>
      <p:sp>
        <p:nvSpPr>
          <p:cNvPr id="2" name="Rectangle 1"/>
          <p:cNvSpPr/>
          <p:nvPr/>
        </p:nvSpPr>
        <p:spPr>
          <a:xfrm>
            <a:off x="685800" y="1371600"/>
            <a:ext cx="7620000" cy="5355312"/>
          </a:xfrm>
          <a:prstGeom prst="rect">
            <a:avLst/>
          </a:prstGeom>
        </p:spPr>
        <p:txBody>
          <a:bodyPr wrap="square">
            <a:spAutoFit/>
          </a:bodyPr>
          <a:lstStyle/>
          <a:p>
            <a:pPr>
              <a:tabLst>
                <a:tab pos="684213" algn="l"/>
                <a:tab pos="2917825" algn="l"/>
              </a:tabLst>
            </a:pPr>
            <a:r>
              <a:rPr lang="en-US" sz="1800" dirty="0"/>
              <a:t>R = (A, B, C)</a:t>
            </a:r>
            <a:br>
              <a:rPr lang="en-US" sz="1800" dirty="0"/>
            </a:br>
            <a:r>
              <a:rPr lang="en-US" sz="1800" dirty="0"/>
              <a:t>F = {A </a:t>
            </a:r>
            <a:r>
              <a:rPr lang="en-US" sz="1800" dirty="0">
                <a:sym typeface="Symbol" pitchFamily="18" charset="2"/>
              </a:rPr>
              <a:t></a:t>
            </a:r>
            <a:r>
              <a:rPr lang="en-US" sz="1800" dirty="0">
                <a:sym typeface="Monotype Sorts" pitchFamily="2" charset="2"/>
              </a:rPr>
              <a:t> BC</a:t>
            </a:r>
            <a:br>
              <a:rPr lang="en-US" sz="1800" dirty="0">
                <a:sym typeface="Monotype Sorts" pitchFamily="2" charset="2"/>
              </a:rPr>
            </a:br>
            <a:r>
              <a:rPr lang="en-US" sz="1800" dirty="0">
                <a:sym typeface="Monotype Sorts" pitchFamily="2" charset="2"/>
              </a:rPr>
              <a:t>	  B </a:t>
            </a:r>
            <a:r>
              <a:rPr lang="en-US" sz="1800" dirty="0">
                <a:sym typeface="Symbol" pitchFamily="18" charset="2"/>
              </a:rPr>
              <a:t></a:t>
            </a:r>
            <a:r>
              <a:rPr lang="en-US" sz="1800" dirty="0">
                <a:sym typeface="Monotype Sorts" pitchFamily="2" charset="2"/>
              </a:rPr>
              <a:t> C</a:t>
            </a:r>
            <a:br>
              <a:rPr lang="en-US" sz="1800" dirty="0">
                <a:sym typeface="Monotype Sorts" pitchFamily="2" charset="2"/>
              </a:rPr>
            </a:br>
            <a:r>
              <a:rPr lang="en-US" sz="1800" dirty="0">
                <a:sym typeface="Monotype Sorts" pitchFamily="2" charset="2"/>
              </a:rPr>
              <a:t>	  A </a:t>
            </a:r>
            <a:r>
              <a:rPr lang="en-US" sz="1800" dirty="0">
                <a:sym typeface="Symbol" pitchFamily="18" charset="2"/>
              </a:rPr>
              <a:t></a:t>
            </a:r>
            <a:r>
              <a:rPr lang="en-US" sz="1800" dirty="0">
                <a:sym typeface="Monotype Sorts" pitchFamily="2" charset="2"/>
              </a:rPr>
              <a:t> B</a:t>
            </a:r>
            <a:br>
              <a:rPr lang="en-US" sz="1800" dirty="0">
                <a:sym typeface="Monotype Sorts" pitchFamily="2" charset="2"/>
              </a:rPr>
            </a:br>
            <a:r>
              <a:rPr lang="en-US" sz="1800" dirty="0">
                <a:sym typeface="Monotype Sorts" pitchFamily="2" charset="2"/>
              </a:rPr>
              <a:t>	AB </a:t>
            </a:r>
            <a:r>
              <a:rPr lang="en-US" sz="1800" dirty="0">
                <a:sym typeface="Symbol" pitchFamily="18" charset="2"/>
              </a:rPr>
              <a:t></a:t>
            </a:r>
            <a:r>
              <a:rPr lang="en-US" sz="1800" dirty="0">
                <a:sym typeface="Monotype Sorts" pitchFamily="2" charset="2"/>
              </a:rPr>
              <a:t> C}</a:t>
            </a:r>
          </a:p>
          <a:p>
            <a:pPr>
              <a:tabLst>
                <a:tab pos="684213" algn="l"/>
                <a:tab pos="2917825" algn="l"/>
              </a:tabLst>
            </a:pPr>
            <a:r>
              <a:rPr lang="en-US" sz="1800" dirty="0">
                <a:sym typeface="Monotype Sorts" pitchFamily="2" charset="2"/>
              </a:rPr>
              <a:t>Combine A </a:t>
            </a:r>
            <a:r>
              <a:rPr lang="en-US" sz="1800" dirty="0">
                <a:sym typeface="Symbol" pitchFamily="18" charset="2"/>
              </a:rPr>
              <a:t></a:t>
            </a:r>
            <a:r>
              <a:rPr lang="en-US" sz="1800" dirty="0">
                <a:sym typeface="Monotype Sorts" pitchFamily="2" charset="2"/>
              </a:rPr>
              <a:t> BC and A </a:t>
            </a:r>
            <a:r>
              <a:rPr lang="en-US" sz="1800" dirty="0">
                <a:sym typeface="Symbol" pitchFamily="18" charset="2"/>
              </a:rPr>
              <a:t></a:t>
            </a:r>
            <a:r>
              <a:rPr lang="en-US" sz="1800" dirty="0">
                <a:sym typeface="Monotype Sorts" pitchFamily="2" charset="2"/>
              </a:rPr>
              <a:t> B into A </a:t>
            </a:r>
            <a:r>
              <a:rPr lang="en-US" sz="1800" dirty="0">
                <a:sym typeface="Symbol" pitchFamily="18" charset="2"/>
              </a:rPr>
              <a:t></a:t>
            </a:r>
            <a:r>
              <a:rPr lang="en-US" sz="1800" dirty="0">
                <a:sym typeface="Monotype Sorts" pitchFamily="2" charset="2"/>
              </a:rPr>
              <a:t> BC</a:t>
            </a:r>
          </a:p>
          <a:p>
            <a:pPr lvl="1">
              <a:tabLst>
                <a:tab pos="684213" algn="l"/>
                <a:tab pos="2917825" algn="l"/>
              </a:tabLst>
            </a:pPr>
            <a:r>
              <a:rPr lang="en-US" sz="1800" dirty="0">
                <a:sym typeface="Monotype Sorts" pitchFamily="2" charset="2"/>
              </a:rPr>
              <a:t>Set is now </a:t>
            </a:r>
            <a:r>
              <a:rPr lang="en-US" sz="1800" dirty="0"/>
              <a:t>{A </a:t>
            </a:r>
            <a:r>
              <a:rPr lang="en-US" sz="1800" dirty="0">
                <a:sym typeface="Symbol" pitchFamily="18" charset="2"/>
              </a:rPr>
              <a:t></a:t>
            </a:r>
            <a:r>
              <a:rPr lang="en-US" sz="1800" dirty="0">
                <a:sym typeface="Monotype Sorts" pitchFamily="2" charset="2"/>
              </a:rPr>
              <a:t> BC, B </a:t>
            </a:r>
            <a:r>
              <a:rPr lang="en-US" sz="1800" dirty="0">
                <a:sym typeface="Symbol" pitchFamily="18" charset="2"/>
              </a:rPr>
              <a:t></a:t>
            </a:r>
            <a:r>
              <a:rPr lang="en-US" sz="1800" dirty="0">
                <a:sym typeface="Monotype Sorts" pitchFamily="2" charset="2"/>
              </a:rPr>
              <a:t> C, AB </a:t>
            </a:r>
            <a:r>
              <a:rPr lang="en-US" sz="1800" dirty="0">
                <a:sym typeface="Symbol" pitchFamily="18" charset="2"/>
              </a:rPr>
              <a:t></a:t>
            </a:r>
            <a:r>
              <a:rPr lang="en-US" sz="1800" dirty="0">
                <a:sym typeface="Monotype Sorts" pitchFamily="2" charset="2"/>
              </a:rPr>
              <a:t> C}</a:t>
            </a:r>
          </a:p>
          <a:p>
            <a:pPr>
              <a:tabLst>
                <a:tab pos="684213" algn="l"/>
                <a:tab pos="2917825" algn="l"/>
              </a:tabLst>
            </a:pPr>
            <a:r>
              <a:rPr lang="en-US" sz="1800" dirty="0">
                <a:sym typeface="Monotype Sorts" pitchFamily="2" charset="2"/>
              </a:rPr>
              <a:t>A is extraneous in AB </a:t>
            </a:r>
            <a:r>
              <a:rPr lang="en-US" sz="1800" dirty="0">
                <a:sym typeface="Symbol" pitchFamily="18" charset="2"/>
              </a:rPr>
              <a:t></a:t>
            </a:r>
            <a:r>
              <a:rPr lang="en-US" sz="1800" dirty="0">
                <a:sym typeface="Monotype Sorts" pitchFamily="2" charset="2"/>
              </a:rPr>
              <a:t> C</a:t>
            </a:r>
          </a:p>
          <a:p>
            <a:pPr lvl="1">
              <a:tabLst>
                <a:tab pos="684213" algn="l"/>
                <a:tab pos="2917825" algn="l"/>
              </a:tabLst>
            </a:pPr>
            <a:r>
              <a:rPr lang="en-US" sz="1800" dirty="0">
                <a:sym typeface="Monotype Sorts" pitchFamily="2" charset="2"/>
              </a:rPr>
              <a:t>Check if the result of deleting A from  AB </a:t>
            </a:r>
            <a:r>
              <a:rPr lang="en-US" sz="1800" dirty="0">
                <a:sym typeface="Symbol" pitchFamily="18" charset="2"/>
              </a:rPr>
              <a:t></a:t>
            </a:r>
            <a:r>
              <a:rPr lang="en-US" sz="1800" dirty="0">
                <a:sym typeface="Monotype Sorts" pitchFamily="2" charset="2"/>
              </a:rPr>
              <a:t> C  is implied by the other dependencies</a:t>
            </a:r>
          </a:p>
          <a:p>
            <a:pPr lvl="2">
              <a:tabLst>
                <a:tab pos="684213" algn="l"/>
                <a:tab pos="2917825" algn="l"/>
              </a:tabLst>
            </a:pPr>
            <a:r>
              <a:rPr lang="en-US" sz="1800" dirty="0">
                <a:sym typeface="Monotype Sorts" pitchFamily="2" charset="2"/>
              </a:rPr>
              <a:t>Yes: in fact,  B </a:t>
            </a:r>
            <a:r>
              <a:rPr lang="en-US" sz="1800" dirty="0">
                <a:sym typeface="Symbol" pitchFamily="18" charset="2"/>
              </a:rPr>
              <a:t></a:t>
            </a:r>
            <a:r>
              <a:rPr lang="en-US" sz="1800" dirty="0">
                <a:sym typeface="Monotype Sorts" pitchFamily="2" charset="2"/>
              </a:rPr>
              <a:t> C is already present!</a:t>
            </a:r>
          </a:p>
          <a:p>
            <a:pPr lvl="1">
              <a:tabLst>
                <a:tab pos="684213" algn="l"/>
                <a:tab pos="2917825" algn="l"/>
              </a:tabLst>
            </a:pPr>
            <a:r>
              <a:rPr lang="en-US" sz="1800" dirty="0">
                <a:sym typeface="Monotype Sorts" pitchFamily="2" charset="2"/>
              </a:rPr>
              <a:t>Set is now </a:t>
            </a:r>
            <a:r>
              <a:rPr lang="en-US" sz="1800" dirty="0"/>
              <a:t>{A </a:t>
            </a:r>
            <a:r>
              <a:rPr lang="en-US" sz="1800" dirty="0">
                <a:sym typeface="Symbol" pitchFamily="18" charset="2"/>
              </a:rPr>
              <a:t></a:t>
            </a:r>
            <a:r>
              <a:rPr lang="en-US" sz="1800" dirty="0">
                <a:sym typeface="Monotype Sorts" pitchFamily="2" charset="2"/>
              </a:rPr>
              <a:t> BC, B </a:t>
            </a:r>
            <a:r>
              <a:rPr lang="en-US" sz="1800" dirty="0">
                <a:sym typeface="Symbol" pitchFamily="18" charset="2"/>
              </a:rPr>
              <a:t></a:t>
            </a:r>
            <a:r>
              <a:rPr lang="en-US" sz="1800" dirty="0">
                <a:sym typeface="Monotype Sorts" pitchFamily="2" charset="2"/>
              </a:rPr>
              <a:t> C}</a:t>
            </a:r>
          </a:p>
          <a:p>
            <a:pPr>
              <a:tabLst>
                <a:tab pos="684213" algn="l"/>
                <a:tab pos="2917825" algn="l"/>
              </a:tabLst>
            </a:pPr>
            <a:r>
              <a:rPr lang="en-US" sz="1800" dirty="0">
                <a:sym typeface="Monotype Sorts" pitchFamily="2" charset="2"/>
              </a:rPr>
              <a:t>C is extraneous in A </a:t>
            </a:r>
            <a:r>
              <a:rPr lang="en-US" sz="1800" dirty="0">
                <a:sym typeface="Symbol" pitchFamily="18" charset="2"/>
              </a:rPr>
              <a:t></a:t>
            </a:r>
            <a:r>
              <a:rPr lang="en-US" sz="1800" dirty="0">
                <a:sym typeface="Monotype Sorts" pitchFamily="2" charset="2"/>
              </a:rPr>
              <a:t> BC </a:t>
            </a:r>
          </a:p>
          <a:p>
            <a:pPr lvl="1">
              <a:tabLst>
                <a:tab pos="684213" algn="l"/>
                <a:tab pos="2917825" algn="l"/>
              </a:tabLst>
            </a:pPr>
            <a:r>
              <a:rPr lang="en-US" sz="1800" dirty="0">
                <a:sym typeface="Monotype Sorts" pitchFamily="2" charset="2"/>
              </a:rPr>
              <a:t>Check if A </a:t>
            </a:r>
            <a:r>
              <a:rPr lang="en-US" sz="1800" dirty="0">
                <a:sym typeface="Symbol" pitchFamily="18" charset="2"/>
              </a:rPr>
              <a:t></a:t>
            </a:r>
            <a:r>
              <a:rPr lang="en-US" sz="1800" dirty="0">
                <a:sym typeface="Monotype Sorts" pitchFamily="2" charset="2"/>
              </a:rPr>
              <a:t> C is logically implied by A </a:t>
            </a:r>
            <a:r>
              <a:rPr lang="en-US" sz="1800" dirty="0">
                <a:sym typeface="Symbol" pitchFamily="18" charset="2"/>
              </a:rPr>
              <a:t></a:t>
            </a:r>
            <a:r>
              <a:rPr lang="en-US" sz="1800" dirty="0">
                <a:sym typeface="Monotype Sorts" pitchFamily="2" charset="2"/>
              </a:rPr>
              <a:t> B and the other dependencies</a:t>
            </a:r>
          </a:p>
          <a:p>
            <a:pPr lvl="2">
              <a:tabLst>
                <a:tab pos="684213" algn="l"/>
                <a:tab pos="2917825" algn="l"/>
              </a:tabLst>
            </a:pPr>
            <a:r>
              <a:rPr lang="en-US" sz="1800" dirty="0">
                <a:sym typeface="Monotype Sorts" pitchFamily="2" charset="2"/>
              </a:rPr>
              <a:t>Yes: using transitivity on A </a:t>
            </a:r>
            <a:r>
              <a:rPr lang="en-US" sz="1800" dirty="0">
                <a:sym typeface="Symbol" pitchFamily="18" charset="2"/>
              </a:rPr>
              <a:t></a:t>
            </a:r>
            <a:r>
              <a:rPr lang="en-US" sz="1800" dirty="0">
                <a:sym typeface="Monotype Sorts" pitchFamily="2" charset="2"/>
              </a:rPr>
              <a:t> B  and B </a:t>
            </a:r>
            <a:r>
              <a:rPr lang="en-US" sz="1800" dirty="0">
                <a:sym typeface="Symbol" pitchFamily="18" charset="2"/>
              </a:rPr>
              <a:t></a:t>
            </a:r>
            <a:r>
              <a:rPr lang="en-US" sz="1800" dirty="0">
                <a:sym typeface="Monotype Sorts" pitchFamily="2" charset="2"/>
              </a:rPr>
              <a:t> C. </a:t>
            </a:r>
          </a:p>
          <a:p>
            <a:pPr lvl="3">
              <a:tabLst>
                <a:tab pos="684213" algn="l"/>
                <a:tab pos="2917825" algn="l"/>
              </a:tabLst>
            </a:pPr>
            <a:r>
              <a:rPr lang="en-US" sz="1800" dirty="0">
                <a:sym typeface="Monotype Sorts" pitchFamily="2" charset="2"/>
              </a:rPr>
              <a:t>Can use attribute closure of A in more complex cases</a:t>
            </a:r>
          </a:p>
          <a:p>
            <a:pPr>
              <a:tabLst>
                <a:tab pos="684213" algn="l"/>
                <a:tab pos="2917825" algn="l"/>
              </a:tabLst>
            </a:pPr>
            <a:r>
              <a:rPr lang="en-US" sz="1800" dirty="0">
                <a:sym typeface="Monotype Sorts" pitchFamily="2" charset="2"/>
              </a:rPr>
              <a:t>The canonical cover is: 	A </a:t>
            </a:r>
            <a:r>
              <a:rPr lang="en-US" sz="1800" dirty="0">
                <a:sym typeface="Symbol" pitchFamily="18" charset="2"/>
              </a:rPr>
              <a:t></a:t>
            </a:r>
            <a:r>
              <a:rPr lang="en-US" sz="1800" dirty="0">
                <a:sym typeface="Monotype Sorts" pitchFamily="2" charset="2"/>
              </a:rPr>
              <a:t> B</a:t>
            </a:r>
            <a:br>
              <a:rPr lang="en-US" sz="1800" dirty="0">
                <a:sym typeface="Monotype Sorts" pitchFamily="2" charset="2"/>
              </a:rPr>
            </a:br>
            <a:r>
              <a:rPr lang="en-US" sz="1800" dirty="0">
                <a:sym typeface="Monotype Sorts" pitchFamily="2" charset="2"/>
              </a:rPr>
              <a:t>		B </a:t>
            </a:r>
            <a:r>
              <a:rPr lang="en-US" sz="1800" dirty="0">
                <a:sym typeface="Symbol" pitchFamily="18" charset="2"/>
              </a:rPr>
              <a:t></a:t>
            </a:r>
            <a:r>
              <a:rPr lang="en-US" sz="1800" dirty="0">
                <a:sym typeface="Monotype Sorts" pitchFamily="2" charset="2"/>
              </a:rPr>
              <a:t> C</a:t>
            </a:r>
          </a:p>
        </p:txBody>
      </p:sp>
    </p:spTree>
    <p:extLst>
      <p:ext uri="{BB962C8B-B14F-4D97-AF65-F5344CB8AC3E}">
        <p14:creationId xmlns:p14="http://schemas.microsoft.com/office/powerpoint/2010/main" val="2899645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48</a:t>
            </a:fld>
            <a:endParaRPr lang="en-US"/>
          </a:p>
        </p:txBody>
      </p:sp>
      <p:sp>
        <p:nvSpPr>
          <p:cNvPr id="5" name="Text Placeholder 2"/>
          <p:cNvSpPr txBox="1">
            <a:spLocks/>
          </p:cNvSpPr>
          <p:nvPr/>
        </p:nvSpPr>
        <p:spPr bwMode="auto">
          <a:xfrm>
            <a:off x="304800" y="533400"/>
            <a:ext cx="7696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US" sz="2800" b="1" dirty="0">
                <a:latin typeface="+mn-lt"/>
              </a:rPr>
              <a:t>Decomposition in normalization</a:t>
            </a:r>
            <a:endParaRPr lang="en-IN" sz="2800" b="1" dirty="0">
              <a:latin typeface="+mn-lt"/>
            </a:endParaRPr>
          </a:p>
        </p:txBody>
      </p:sp>
      <p:sp>
        <p:nvSpPr>
          <p:cNvPr id="2" name="Rectangle 1"/>
          <p:cNvSpPr/>
          <p:nvPr/>
        </p:nvSpPr>
        <p:spPr>
          <a:xfrm>
            <a:off x="380999" y="1371601"/>
            <a:ext cx="7620001" cy="2246769"/>
          </a:xfrm>
          <a:prstGeom prst="rect">
            <a:avLst/>
          </a:prstGeom>
        </p:spPr>
        <p:txBody>
          <a:bodyPr wrap="square">
            <a:spAutoFit/>
          </a:bodyPr>
          <a:lstStyle/>
          <a:p>
            <a:pPr marL="342900" lvl="0" indent="-342900">
              <a:buFont typeface="Wingdings" pitchFamily="2" charset="2"/>
              <a:buChar char="Ø"/>
            </a:pPr>
            <a:r>
              <a:rPr lang="en-IN" sz="2000" dirty="0"/>
              <a:t>When a relation in the relational model is not in appropriate normal form then the decomposition of a relation is required.</a:t>
            </a:r>
          </a:p>
          <a:p>
            <a:pPr marL="342900" lvl="0" indent="-342900">
              <a:buFont typeface="Wingdings" pitchFamily="2" charset="2"/>
              <a:buChar char="Ø"/>
            </a:pPr>
            <a:r>
              <a:rPr lang="en-IN" sz="2000" dirty="0"/>
              <a:t>In a database, it breaks the table into multiple tables.</a:t>
            </a:r>
          </a:p>
          <a:p>
            <a:pPr marL="342900" lvl="0" indent="-342900">
              <a:buFont typeface="Wingdings" pitchFamily="2" charset="2"/>
              <a:buChar char="Ø"/>
            </a:pPr>
            <a:r>
              <a:rPr lang="en-IN" sz="2000" dirty="0"/>
              <a:t>If the relation has no proper decomposition, then it may lead to problems like loss of information.</a:t>
            </a:r>
          </a:p>
          <a:p>
            <a:pPr marL="342900" lvl="0" indent="-342900">
              <a:buFont typeface="Wingdings" pitchFamily="2" charset="2"/>
              <a:buChar char="Ø"/>
            </a:pPr>
            <a:r>
              <a:rPr lang="en-IN" sz="2000" dirty="0">
                <a:highlight>
                  <a:srgbClr val="00FF00"/>
                </a:highlight>
              </a:rPr>
              <a:t>Decomposition is used to eliminate some of the problems of bad design like anomalies, inconsistencies, and redundancy</a:t>
            </a:r>
            <a:r>
              <a:rPr lang="en-IN" sz="2000" dirty="0"/>
              <a:t>.</a:t>
            </a:r>
          </a:p>
        </p:txBody>
      </p:sp>
      <p:grpSp>
        <p:nvGrpSpPr>
          <p:cNvPr id="6" name="Group 5"/>
          <p:cNvGrpSpPr/>
          <p:nvPr/>
        </p:nvGrpSpPr>
        <p:grpSpPr>
          <a:xfrm>
            <a:off x="644952" y="3962400"/>
            <a:ext cx="7320332" cy="1995187"/>
            <a:chOff x="644952" y="3962400"/>
            <a:chExt cx="7320332" cy="1995187"/>
          </a:xfrm>
        </p:grpSpPr>
        <p:sp>
          <p:nvSpPr>
            <p:cNvPr id="3" name="Rectangle 2"/>
            <p:cNvSpPr/>
            <p:nvPr/>
          </p:nvSpPr>
          <p:spPr>
            <a:xfrm>
              <a:off x="5127328" y="5557477"/>
              <a:ext cx="2837956" cy="400110"/>
            </a:xfrm>
            <a:prstGeom prst="rect">
              <a:avLst/>
            </a:prstGeom>
            <a:solidFill>
              <a:schemeClr val="accent5">
                <a:lumMod val="60000"/>
                <a:lumOff val="40000"/>
              </a:schemeClr>
            </a:solidFill>
            <a:ln w="38100" cap="rnd">
              <a:solidFill>
                <a:schemeClr val="accent1"/>
              </a:solidFill>
            </a:ln>
          </p:spPr>
          <p:txBody>
            <a:bodyPr wrap="none">
              <a:spAutoFit/>
            </a:bodyPr>
            <a:lstStyle/>
            <a:p>
              <a:r>
                <a:rPr lang="en-IN" sz="2000" dirty="0"/>
                <a:t>Dependency Preserving</a:t>
              </a:r>
              <a:endParaRPr lang="en-IN" sz="2000" b="1" dirty="0"/>
            </a:p>
          </p:txBody>
        </p:sp>
        <p:sp>
          <p:nvSpPr>
            <p:cNvPr id="7" name="Rectangle 6"/>
            <p:cNvSpPr/>
            <p:nvPr/>
          </p:nvSpPr>
          <p:spPr>
            <a:xfrm>
              <a:off x="644952" y="5557477"/>
              <a:ext cx="2846164" cy="400110"/>
            </a:xfrm>
            <a:prstGeom prst="rect">
              <a:avLst/>
            </a:prstGeom>
            <a:solidFill>
              <a:schemeClr val="accent3">
                <a:lumMod val="40000"/>
                <a:lumOff val="60000"/>
              </a:schemeClr>
            </a:solidFill>
            <a:ln w="38100" cap="rnd">
              <a:solidFill>
                <a:schemeClr val="accent1"/>
              </a:solidFill>
            </a:ln>
          </p:spPr>
          <p:txBody>
            <a:bodyPr wrap="none">
              <a:spAutoFit/>
            </a:bodyPr>
            <a:lstStyle/>
            <a:p>
              <a:r>
                <a:rPr lang="en-IN" sz="2000" dirty="0"/>
                <a:t>Lossless Decomposition</a:t>
              </a:r>
              <a:endParaRPr lang="en-IN" sz="2000" b="1" dirty="0"/>
            </a:p>
          </p:txBody>
        </p:sp>
        <p:sp>
          <p:nvSpPr>
            <p:cNvPr id="8" name="Rectangle 7"/>
            <p:cNvSpPr/>
            <p:nvPr/>
          </p:nvSpPr>
          <p:spPr>
            <a:xfrm>
              <a:off x="2743200" y="3962400"/>
              <a:ext cx="3952749" cy="523220"/>
            </a:xfrm>
            <a:prstGeom prst="rect">
              <a:avLst/>
            </a:prstGeom>
            <a:solidFill>
              <a:schemeClr val="accent2">
                <a:lumMod val="40000"/>
                <a:lumOff val="60000"/>
              </a:schemeClr>
            </a:solidFill>
            <a:ln w="38100" cap="rnd">
              <a:solidFill>
                <a:schemeClr val="accent1"/>
              </a:solidFill>
            </a:ln>
          </p:spPr>
          <p:txBody>
            <a:bodyPr wrap="none">
              <a:spAutoFit/>
            </a:bodyPr>
            <a:lstStyle/>
            <a:p>
              <a:r>
                <a:rPr lang="en-IN" dirty="0"/>
                <a:t>Types of Decomposition</a:t>
              </a:r>
              <a:endParaRPr lang="en-IN" b="1" dirty="0"/>
            </a:p>
          </p:txBody>
        </p:sp>
        <p:cxnSp>
          <p:nvCxnSpPr>
            <p:cNvPr id="10" name="Straight Arrow Connector 9"/>
            <p:cNvCxnSpPr>
              <a:stCxn id="8" idx="2"/>
            </p:cNvCxnSpPr>
            <p:nvPr/>
          </p:nvCxnSpPr>
          <p:spPr>
            <a:xfrm flipH="1">
              <a:off x="2357374" y="4485620"/>
              <a:ext cx="2362201" cy="1000780"/>
            </a:xfrm>
            <a:prstGeom prst="straightConnector1">
              <a:avLst/>
            </a:prstGeom>
            <a:ln w="381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690417" y="4485620"/>
              <a:ext cx="2209800" cy="1000780"/>
            </a:xfrm>
            <a:prstGeom prst="straightConnector1">
              <a:avLst/>
            </a:prstGeom>
            <a:ln w="381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99645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49</a:t>
            </a:fld>
            <a:endParaRPr lang="en-US"/>
          </a:p>
        </p:txBody>
      </p:sp>
      <p:sp>
        <p:nvSpPr>
          <p:cNvPr id="5" name="Text Placeholder 2"/>
          <p:cNvSpPr txBox="1">
            <a:spLocks/>
          </p:cNvSpPr>
          <p:nvPr/>
        </p:nvSpPr>
        <p:spPr bwMode="auto">
          <a:xfrm>
            <a:off x="304800" y="533400"/>
            <a:ext cx="7696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US" sz="2800" b="1" dirty="0">
                <a:latin typeface="+mn-lt"/>
              </a:rPr>
              <a:t>lossless decomposition</a:t>
            </a:r>
            <a:endParaRPr lang="en-IN" sz="2800" b="1" dirty="0">
              <a:latin typeface="+mn-lt"/>
            </a:endParaRPr>
          </a:p>
        </p:txBody>
      </p:sp>
      <p:sp>
        <p:nvSpPr>
          <p:cNvPr id="2" name="Rectangle 1"/>
          <p:cNvSpPr/>
          <p:nvPr/>
        </p:nvSpPr>
        <p:spPr>
          <a:xfrm>
            <a:off x="304800" y="1371600"/>
            <a:ext cx="8229600" cy="1754326"/>
          </a:xfrm>
          <a:prstGeom prst="rect">
            <a:avLst/>
          </a:prstGeom>
          <a:ln w="25400">
            <a:solidFill>
              <a:schemeClr val="bg1">
                <a:lumMod val="50000"/>
              </a:schemeClr>
            </a:solidFill>
          </a:ln>
        </p:spPr>
        <p:txBody>
          <a:bodyPr wrap="square">
            <a:spAutoFit/>
          </a:bodyPr>
          <a:lstStyle/>
          <a:p>
            <a:pPr marL="285750" lvl="0" indent="-285750">
              <a:buFont typeface="Wingdings" pitchFamily="2" charset="2"/>
              <a:buChar char="Ø"/>
            </a:pPr>
            <a:r>
              <a:rPr lang="en-IN" sz="1800" dirty="0"/>
              <a:t>If the information is not lost from the relation that is decomposed, then the decomposition will be lossless.</a:t>
            </a:r>
          </a:p>
          <a:p>
            <a:pPr marL="285750" lvl="0" indent="-285750">
              <a:buFont typeface="Wingdings" pitchFamily="2" charset="2"/>
              <a:buChar char="Ø"/>
            </a:pPr>
            <a:r>
              <a:rPr lang="en-IN" sz="1800" dirty="0"/>
              <a:t>The lossless decomposition guarantees that the join of relations will result in the same relation as it was decomposed.</a:t>
            </a:r>
          </a:p>
          <a:p>
            <a:pPr marL="285750" lvl="0" indent="-285750">
              <a:buFont typeface="Wingdings" pitchFamily="2" charset="2"/>
              <a:buChar char="Ø"/>
            </a:pPr>
            <a:r>
              <a:rPr lang="en-IN" sz="1800" dirty="0"/>
              <a:t>The relation is said to be lossless decomposition if natural joins of all the decomposition give the original relation. e.g. if the split is incorrect</a:t>
            </a:r>
          </a:p>
        </p:txBody>
      </p:sp>
      <p:graphicFrame>
        <p:nvGraphicFramePr>
          <p:cNvPr id="3" name="Table 2"/>
          <p:cNvGraphicFramePr>
            <a:graphicFrameLocks noGrp="1"/>
          </p:cNvGraphicFramePr>
          <p:nvPr>
            <p:extLst>
              <p:ext uri="{D42A27DB-BD31-4B8C-83A1-F6EECF244321}">
                <p14:modId xmlns:p14="http://schemas.microsoft.com/office/powerpoint/2010/main" val="3951761103"/>
              </p:ext>
            </p:extLst>
          </p:nvPr>
        </p:nvGraphicFramePr>
        <p:xfrm>
          <a:off x="1088576" y="3473569"/>
          <a:ext cx="6988626" cy="495300"/>
        </p:xfrm>
        <a:graphic>
          <a:graphicData uri="http://schemas.openxmlformats.org/drawingml/2006/table">
            <a:tbl>
              <a:tblPr firstRow="1" bandRow="1">
                <a:tableStyleId>{5C22544A-7EE6-4342-B048-85BDC9FD1C3A}</a:tableStyleId>
              </a:tblPr>
              <a:tblGrid>
                <a:gridCol w="1164771">
                  <a:extLst>
                    <a:ext uri="{9D8B030D-6E8A-4147-A177-3AD203B41FA5}">
                      <a16:colId xmlns:a16="http://schemas.microsoft.com/office/drawing/2014/main" val="20000"/>
                    </a:ext>
                  </a:extLst>
                </a:gridCol>
                <a:gridCol w="1164771">
                  <a:extLst>
                    <a:ext uri="{9D8B030D-6E8A-4147-A177-3AD203B41FA5}">
                      <a16:colId xmlns:a16="http://schemas.microsoft.com/office/drawing/2014/main" val="20001"/>
                    </a:ext>
                  </a:extLst>
                </a:gridCol>
                <a:gridCol w="1164771">
                  <a:extLst>
                    <a:ext uri="{9D8B030D-6E8A-4147-A177-3AD203B41FA5}">
                      <a16:colId xmlns:a16="http://schemas.microsoft.com/office/drawing/2014/main" val="20002"/>
                    </a:ext>
                  </a:extLst>
                </a:gridCol>
                <a:gridCol w="1164771">
                  <a:extLst>
                    <a:ext uri="{9D8B030D-6E8A-4147-A177-3AD203B41FA5}">
                      <a16:colId xmlns:a16="http://schemas.microsoft.com/office/drawing/2014/main" val="20003"/>
                    </a:ext>
                  </a:extLst>
                </a:gridCol>
                <a:gridCol w="1164771">
                  <a:extLst>
                    <a:ext uri="{9D8B030D-6E8A-4147-A177-3AD203B41FA5}">
                      <a16:colId xmlns:a16="http://schemas.microsoft.com/office/drawing/2014/main" val="20004"/>
                    </a:ext>
                  </a:extLst>
                </a:gridCol>
                <a:gridCol w="1164771">
                  <a:extLst>
                    <a:ext uri="{9D8B030D-6E8A-4147-A177-3AD203B41FA5}">
                      <a16:colId xmlns:a16="http://schemas.microsoft.com/office/drawing/2014/main" val="20005"/>
                    </a:ext>
                  </a:extLst>
                </a:gridCol>
              </a:tblGrid>
              <a:tr h="495300">
                <a:tc>
                  <a:txBody>
                    <a:bodyPr/>
                    <a:lstStyle/>
                    <a:p>
                      <a:r>
                        <a:rPr lang="en-IN" dirty="0" err="1"/>
                        <a:t>Empno</a:t>
                      </a:r>
                      <a:endParaRPr lang="en-IN" dirty="0"/>
                    </a:p>
                  </a:txBody>
                  <a:tcPr/>
                </a:tc>
                <a:tc>
                  <a:txBody>
                    <a:bodyPr/>
                    <a:lstStyle/>
                    <a:p>
                      <a:r>
                        <a:rPr lang="en-IN" dirty="0" err="1"/>
                        <a:t>Ename</a:t>
                      </a:r>
                      <a:endParaRPr lang="en-IN" dirty="0"/>
                    </a:p>
                  </a:txBody>
                  <a:tcPr/>
                </a:tc>
                <a:tc>
                  <a:txBody>
                    <a:bodyPr/>
                    <a:lstStyle/>
                    <a:p>
                      <a:r>
                        <a:rPr lang="en-IN" dirty="0"/>
                        <a:t>Sal</a:t>
                      </a:r>
                    </a:p>
                  </a:txBody>
                  <a:tcPr/>
                </a:tc>
                <a:tc>
                  <a:txBody>
                    <a:bodyPr/>
                    <a:lstStyle/>
                    <a:p>
                      <a:r>
                        <a:rPr lang="en-IN" dirty="0" err="1"/>
                        <a:t>Deptno</a:t>
                      </a:r>
                      <a:endParaRPr lang="en-IN" dirty="0"/>
                    </a:p>
                  </a:txBody>
                  <a:tcPr/>
                </a:tc>
                <a:tc>
                  <a:txBody>
                    <a:bodyPr/>
                    <a:lstStyle/>
                    <a:p>
                      <a:r>
                        <a:rPr lang="en-IN" dirty="0" err="1"/>
                        <a:t>Dname</a:t>
                      </a:r>
                      <a:endParaRPr lang="en-IN" dirty="0"/>
                    </a:p>
                  </a:txBody>
                  <a:tcPr/>
                </a:tc>
                <a:tc>
                  <a:txBody>
                    <a:bodyPr/>
                    <a:lstStyle/>
                    <a:p>
                      <a:r>
                        <a:rPr lang="en-IN" dirty="0" err="1"/>
                        <a:t>Loc</a:t>
                      </a:r>
                      <a:r>
                        <a:rPr lang="en-IN" dirty="0"/>
                        <a:t> </a:t>
                      </a:r>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509387306"/>
              </p:ext>
            </p:extLst>
          </p:nvPr>
        </p:nvGraphicFramePr>
        <p:xfrm>
          <a:off x="1823358" y="4523720"/>
          <a:ext cx="4659084" cy="495300"/>
        </p:xfrm>
        <a:graphic>
          <a:graphicData uri="http://schemas.openxmlformats.org/drawingml/2006/table">
            <a:tbl>
              <a:tblPr firstRow="1" bandRow="1">
                <a:tableStyleId>{5C22544A-7EE6-4342-B048-85BDC9FD1C3A}</a:tableStyleId>
              </a:tblPr>
              <a:tblGrid>
                <a:gridCol w="1164771">
                  <a:extLst>
                    <a:ext uri="{9D8B030D-6E8A-4147-A177-3AD203B41FA5}">
                      <a16:colId xmlns:a16="http://schemas.microsoft.com/office/drawing/2014/main" val="20000"/>
                    </a:ext>
                  </a:extLst>
                </a:gridCol>
                <a:gridCol w="1164771">
                  <a:extLst>
                    <a:ext uri="{9D8B030D-6E8A-4147-A177-3AD203B41FA5}">
                      <a16:colId xmlns:a16="http://schemas.microsoft.com/office/drawing/2014/main" val="20001"/>
                    </a:ext>
                  </a:extLst>
                </a:gridCol>
                <a:gridCol w="1164771">
                  <a:extLst>
                    <a:ext uri="{9D8B030D-6E8A-4147-A177-3AD203B41FA5}">
                      <a16:colId xmlns:a16="http://schemas.microsoft.com/office/drawing/2014/main" val="20002"/>
                    </a:ext>
                  </a:extLst>
                </a:gridCol>
                <a:gridCol w="1164771">
                  <a:extLst>
                    <a:ext uri="{9D8B030D-6E8A-4147-A177-3AD203B41FA5}">
                      <a16:colId xmlns:a16="http://schemas.microsoft.com/office/drawing/2014/main" val="20003"/>
                    </a:ext>
                  </a:extLst>
                </a:gridCol>
              </a:tblGrid>
              <a:tr h="495300">
                <a:tc>
                  <a:txBody>
                    <a:bodyPr/>
                    <a:lstStyle/>
                    <a:p>
                      <a:r>
                        <a:rPr lang="en-IN" dirty="0" err="1">
                          <a:solidFill>
                            <a:schemeClr val="tx1"/>
                          </a:solidFill>
                        </a:rPr>
                        <a:t>Empno</a:t>
                      </a:r>
                      <a:endParaRPr lang="en-IN" dirty="0">
                        <a:solidFill>
                          <a:schemeClr val="tx1"/>
                        </a:solidFill>
                      </a:endParaRPr>
                    </a:p>
                  </a:txBody>
                  <a:tcPr>
                    <a:solidFill>
                      <a:schemeClr val="accent2">
                        <a:lumMod val="40000"/>
                        <a:lumOff val="60000"/>
                      </a:schemeClr>
                    </a:solidFill>
                  </a:tcPr>
                </a:tc>
                <a:tc>
                  <a:txBody>
                    <a:bodyPr/>
                    <a:lstStyle/>
                    <a:p>
                      <a:r>
                        <a:rPr lang="en-IN" dirty="0" err="1">
                          <a:solidFill>
                            <a:schemeClr val="tx1"/>
                          </a:solidFill>
                        </a:rPr>
                        <a:t>Ename</a:t>
                      </a:r>
                      <a:endParaRPr lang="en-IN" dirty="0">
                        <a:solidFill>
                          <a:schemeClr val="tx1"/>
                        </a:solidFill>
                      </a:endParaRPr>
                    </a:p>
                  </a:txBody>
                  <a:tcPr>
                    <a:solidFill>
                      <a:schemeClr val="accent2">
                        <a:lumMod val="40000"/>
                        <a:lumOff val="60000"/>
                      </a:schemeClr>
                    </a:solidFill>
                  </a:tcPr>
                </a:tc>
                <a:tc>
                  <a:txBody>
                    <a:bodyPr/>
                    <a:lstStyle/>
                    <a:p>
                      <a:r>
                        <a:rPr lang="en-IN" dirty="0">
                          <a:solidFill>
                            <a:schemeClr val="tx1"/>
                          </a:solidFill>
                        </a:rPr>
                        <a:t>Sal</a:t>
                      </a:r>
                    </a:p>
                  </a:txBody>
                  <a:tcPr>
                    <a:solidFill>
                      <a:schemeClr val="accent2">
                        <a:lumMod val="40000"/>
                        <a:lumOff val="60000"/>
                      </a:schemeClr>
                    </a:solidFill>
                  </a:tcPr>
                </a:tc>
                <a:tc>
                  <a:txBody>
                    <a:bodyPr/>
                    <a:lstStyle/>
                    <a:p>
                      <a:r>
                        <a:rPr lang="en-IN" dirty="0" err="1">
                          <a:solidFill>
                            <a:schemeClr val="tx1"/>
                          </a:solidFill>
                        </a:rPr>
                        <a:t>Loc</a:t>
                      </a:r>
                      <a:endParaRPr lang="en-IN" dirty="0">
                        <a:solidFill>
                          <a:schemeClr val="tx1"/>
                        </a:solidFill>
                      </a:endParaRPr>
                    </a:p>
                  </a:txBody>
                  <a:tcPr>
                    <a:solidFill>
                      <a:schemeClr val="accent2">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254551099"/>
              </p:ext>
            </p:extLst>
          </p:nvPr>
        </p:nvGraphicFramePr>
        <p:xfrm>
          <a:off x="2514600" y="5715000"/>
          <a:ext cx="3494313" cy="495300"/>
        </p:xfrm>
        <a:graphic>
          <a:graphicData uri="http://schemas.openxmlformats.org/drawingml/2006/table">
            <a:tbl>
              <a:tblPr firstRow="1" bandRow="1">
                <a:tableStyleId>{5C22544A-7EE6-4342-B048-85BDC9FD1C3A}</a:tableStyleId>
              </a:tblPr>
              <a:tblGrid>
                <a:gridCol w="1164771">
                  <a:extLst>
                    <a:ext uri="{9D8B030D-6E8A-4147-A177-3AD203B41FA5}">
                      <a16:colId xmlns:a16="http://schemas.microsoft.com/office/drawing/2014/main" val="20000"/>
                    </a:ext>
                  </a:extLst>
                </a:gridCol>
                <a:gridCol w="1164771">
                  <a:extLst>
                    <a:ext uri="{9D8B030D-6E8A-4147-A177-3AD203B41FA5}">
                      <a16:colId xmlns:a16="http://schemas.microsoft.com/office/drawing/2014/main" val="20001"/>
                    </a:ext>
                  </a:extLst>
                </a:gridCol>
                <a:gridCol w="1164771">
                  <a:extLst>
                    <a:ext uri="{9D8B030D-6E8A-4147-A177-3AD203B41FA5}">
                      <a16:colId xmlns:a16="http://schemas.microsoft.com/office/drawing/2014/main" val="20002"/>
                    </a:ext>
                  </a:extLst>
                </a:gridCol>
              </a:tblGrid>
              <a:tr h="495300">
                <a:tc>
                  <a:txBody>
                    <a:bodyPr/>
                    <a:lstStyle/>
                    <a:p>
                      <a:r>
                        <a:rPr lang="en-IN" dirty="0" err="1">
                          <a:solidFill>
                            <a:schemeClr val="tx1"/>
                          </a:solidFill>
                        </a:rPr>
                        <a:t>Deptno</a:t>
                      </a:r>
                      <a:endParaRPr lang="en-IN" dirty="0">
                        <a:solidFill>
                          <a:schemeClr val="tx1"/>
                        </a:solidFill>
                      </a:endParaRPr>
                    </a:p>
                  </a:txBody>
                  <a:tcPr>
                    <a:solidFill>
                      <a:schemeClr val="tx2">
                        <a:lumMod val="40000"/>
                        <a:lumOff val="60000"/>
                      </a:schemeClr>
                    </a:solidFill>
                  </a:tcPr>
                </a:tc>
                <a:tc>
                  <a:txBody>
                    <a:bodyPr/>
                    <a:lstStyle/>
                    <a:p>
                      <a:r>
                        <a:rPr lang="en-IN" dirty="0" err="1">
                          <a:solidFill>
                            <a:schemeClr val="tx1"/>
                          </a:solidFill>
                        </a:rPr>
                        <a:t>Dname</a:t>
                      </a:r>
                      <a:endParaRPr lang="en-IN" dirty="0">
                        <a:solidFill>
                          <a:schemeClr val="tx1"/>
                        </a:solidFill>
                      </a:endParaRPr>
                    </a:p>
                  </a:txBody>
                  <a:tcPr>
                    <a:solidFill>
                      <a:schemeClr val="tx2">
                        <a:lumMod val="40000"/>
                        <a:lumOff val="60000"/>
                      </a:schemeClr>
                    </a:solidFill>
                  </a:tcPr>
                </a:tc>
                <a:tc>
                  <a:txBody>
                    <a:bodyPr/>
                    <a:lstStyle/>
                    <a:p>
                      <a:r>
                        <a:rPr lang="en-IN" dirty="0" err="1">
                          <a:solidFill>
                            <a:schemeClr val="tx1"/>
                          </a:solidFill>
                        </a:rPr>
                        <a:t>Loc</a:t>
                      </a:r>
                      <a:r>
                        <a:rPr lang="en-IN" dirty="0">
                          <a:solidFill>
                            <a:schemeClr val="tx1"/>
                          </a:solidFill>
                        </a:rPr>
                        <a:t> </a:t>
                      </a:r>
                    </a:p>
                  </a:txBody>
                  <a:tcPr>
                    <a:solidFill>
                      <a:schemeClr val="tx2">
                        <a:lumMod val="40000"/>
                        <a:lumOff val="60000"/>
                      </a:schemeClr>
                    </a:solidFill>
                  </a:tcPr>
                </a:tc>
                <a:extLst>
                  <a:ext uri="{0D108BD9-81ED-4DB2-BD59-A6C34878D82A}">
                    <a16:rowId xmlns:a16="http://schemas.microsoft.com/office/drawing/2014/main" val="10000"/>
                  </a:ext>
                </a:extLst>
              </a:tr>
            </a:tbl>
          </a:graphicData>
        </a:graphic>
      </p:graphicFrame>
      <p:sp>
        <p:nvSpPr>
          <p:cNvPr id="9" name="TextBox 8"/>
          <p:cNvSpPr txBox="1"/>
          <p:nvPr/>
        </p:nvSpPr>
        <p:spPr>
          <a:xfrm>
            <a:off x="228600" y="3429000"/>
            <a:ext cx="412292" cy="523220"/>
          </a:xfrm>
          <a:prstGeom prst="rect">
            <a:avLst/>
          </a:prstGeom>
          <a:noFill/>
        </p:spPr>
        <p:txBody>
          <a:bodyPr wrap="none" rtlCol="0">
            <a:spAutoFit/>
          </a:bodyPr>
          <a:lstStyle/>
          <a:p>
            <a:r>
              <a:rPr lang="en-IN" dirty="0">
                <a:latin typeface="Algerian" pitchFamily="82" charset="0"/>
              </a:rPr>
              <a:t>R</a:t>
            </a:r>
          </a:p>
        </p:txBody>
      </p:sp>
      <p:sp>
        <p:nvSpPr>
          <p:cNvPr id="10" name="TextBox 9"/>
          <p:cNvSpPr txBox="1"/>
          <p:nvPr/>
        </p:nvSpPr>
        <p:spPr>
          <a:xfrm>
            <a:off x="270222" y="5728447"/>
            <a:ext cx="627095" cy="523220"/>
          </a:xfrm>
          <a:prstGeom prst="rect">
            <a:avLst/>
          </a:prstGeom>
          <a:noFill/>
        </p:spPr>
        <p:txBody>
          <a:bodyPr wrap="none" rtlCol="0">
            <a:spAutoFit/>
          </a:bodyPr>
          <a:lstStyle/>
          <a:p>
            <a:r>
              <a:rPr lang="en-IN" dirty="0">
                <a:latin typeface="Algerian" pitchFamily="82" charset="0"/>
              </a:rPr>
              <a:t>R2</a:t>
            </a:r>
          </a:p>
        </p:txBody>
      </p:sp>
      <p:sp>
        <p:nvSpPr>
          <p:cNvPr id="11" name="TextBox 10"/>
          <p:cNvSpPr txBox="1"/>
          <p:nvPr/>
        </p:nvSpPr>
        <p:spPr>
          <a:xfrm>
            <a:off x="270222" y="4495800"/>
            <a:ext cx="627095" cy="523220"/>
          </a:xfrm>
          <a:prstGeom prst="rect">
            <a:avLst/>
          </a:prstGeom>
          <a:noFill/>
        </p:spPr>
        <p:txBody>
          <a:bodyPr wrap="none" rtlCol="0">
            <a:spAutoFit/>
          </a:bodyPr>
          <a:lstStyle/>
          <a:p>
            <a:r>
              <a:rPr lang="en-IN" dirty="0">
                <a:latin typeface="Algerian" pitchFamily="82" charset="0"/>
              </a:rPr>
              <a:t>R1</a:t>
            </a:r>
          </a:p>
        </p:txBody>
      </p:sp>
      <p:cxnSp>
        <p:nvCxnSpPr>
          <p:cNvPr id="13" name="Elbow Connector 12"/>
          <p:cNvCxnSpPr/>
          <p:nvPr/>
        </p:nvCxnSpPr>
        <p:spPr>
          <a:xfrm rot="5400000">
            <a:off x="7331081" y="4054481"/>
            <a:ext cx="768339" cy="723902"/>
          </a:xfrm>
          <a:prstGeom prst="bentConnector3">
            <a:avLst>
              <a:gd name="adj1" fmla="val 100004"/>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Elbow Connector 19"/>
          <p:cNvCxnSpPr/>
          <p:nvPr/>
        </p:nvCxnSpPr>
        <p:spPr>
          <a:xfrm rot="10800000" flipV="1">
            <a:off x="6705600" y="4800602"/>
            <a:ext cx="1372242" cy="1176010"/>
          </a:xfrm>
          <a:prstGeom prst="bentConnector3">
            <a:avLst>
              <a:gd name="adj1" fmla="val -397"/>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9645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5</a:t>
            </a:fld>
            <a:endParaRPr lang="en-US"/>
          </a:p>
        </p:txBody>
      </p:sp>
      <p:sp>
        <p:nvSpPr>
          <p:cNvPr id="5" name="Text Placeholder 2"/>
          <p:cNvSpPr>
            <a:spLocks noGrp="1"/>
          </p:cNvSpPr>
          <p:nvPr>
            <p:ph type="body" idx="1"/>
          </p:nvPr>
        </p:nvSpPr>
        <p:spPr>
          <a:xfrm>
            <a:off x="228600" y="533400"/>
            <a:ext cx="7772400" cy="609600"/>
          </a:xfrm>
        </p:spPr>
        <p:txBody>
          <a:bodyPr/>
          <a:lstStyle/>
          <a:p>
            <a:r>
              <a:rPr lang="en-US" sz="2800" b="1" dirty="0">
                <a:latin typeface="+mn-lt"/>
              </a:rPr>
              <a:t>functional dependencies</a:t>
            </a:r>
            <a:endParaRPr lang="en-IN" sz="2800" b="1" dirty="0">
              <a:latin typeface="+mn-lt"/>
            </a:endParaRPr>
          </a:p>
        </p:txBody>
      </p:sp>
      <p:sp>
        <p:nvSpPr>
          <p:cNvPr id="6" name="Rectangle 5"/>
          <p:cNvSpPr/>
          <p:nvPr/>
        </p:nvSpPr>
        <p:spPr>
          <a:xfrm>
            <a:off x="457200" y="1371600"/>
            <a:ext cx="7924800" cy="4785926"/>
          </a:xfrm>
          <a:prstGeom prst="rect">
            <a:avLst/>
          </a:prstGeom>
        </p:spPr>
        <p:txBody>
          <a:bodyPr wrap="square">
            <a:spAutoFit/>
          </a:bodyPr>
          <a:lstStyle/>
          <a:p>
            <a:pPr marL="285750" indent="-285750" fontAlgn="auto">
              <a:spcAft>
                <a:spcPts val="600"/>
              </a:spcAft>
              <a:buFont typeface="Wingdings" pitchFamily="2" charset="2"/>
              <a:buChar char="Ø"/>
              <a:defRPr/>
            </a:pPr>
            <a:r>
              <a:rPr lang="en-US" sz="2000" dirty="0">
                <a:ea typeface="Tahoma" pitchFamily="34" charset="0"/>
                <a:cs typeface="Tahoma" pitchFamily="34" charset="0"/>
              </a:rPr>
              <a:t>X </a:t>
            </a:r>
            <a:r>
              <a:rPr lang="en-US" sz="2000" dirty="0">
                <a:ea typeface="Tahoma" pitchFamily="34" charset="0"/>
                <a:cs typeface="Tahoma" pitchFamily="34" charset="0"/>
                <a:sym typeface="Wingdings" charset="0"/>
              </a:rPr>
              <a:t> </a:t>
            </a:r>
            <a:r>
              <a:rPr lang="en-US" sz="2000" dirty="0">
                <a:ea typeface="Tahoma" pitchFamily="34" charset="0"/>
                <a:cs typeface="Tahoma" pitchFamily="34" charset="0"/>
              </a:rPr>
              <a:t>Y holds if whenever two tuples have the same value for X, they </a:t>
            </a:r>
            <a:r>
              <a:rPr lang="en-US" sz="2000" i="1" dirty="0">
                <a:ea typeface="Tahoma" pitchFamily="34" charset="0"/>
                <a:cs typeface="Tahoma" pitchFamily="34" charset="0"/>
              </a:rPr>
              <a:t>must have</a:t>
            </a:r>
            <a:r>
              <a:rPr lang="en-US" sz="2000" dirty="0">
                <a:ea typeface="Tahoma" pitchFamily="34" charset="0"/>
                <a:cs typeface="Tahoma" pitchFamily="34" charset="0"/>
              </a:rPr>
              <a:t>  the same value for Y.</a:t>
            </a:r>
          </a:p>
          <a:p>
            <a:pPr marL="742950" lvl="1" indent="-285750" fontAlgn="auto">
              <a:spcAft>
                <a:spcPts val="600"/>
              </a:spcAft>
              <a:buClr>
                <a:schemeClr val="tx1"/>
              </a:buClr>
              <a:buFont typeface="Wingdings" pitchFamily="2" charset="2"/>
              <a:buChar char="§"/>
              <a:defRPr/>
            </a:pPr>
            <a:r>
              <a:rPr lang="en-US" sz="2000" i="1" dirty="0">
                <a:ea typeface="Tahoma" pitchFamily="34" charset="0"/>
                <a:cs typeface="Tahoma" pitchFamily="34" charset="0"/>
              </a:rPr>
              <a:t>If</a:t>
            </a:r>
            <a:r>
              <a:rPr lang="en-US" sz="2000" dirty="0">
                <a:ea typeface="Tahoma" pitchFamily="34" charset="0"/>
                <a:cs typeface="Tahoma" pitchFamily="34" charset="0"/>
              </a:rPr>
              <a:t>  t1[X]=t2[X], </a:t>
            </a:r>
            <a:r>
              <a:rPr lang="en-US" sz="2000" i="1" dirty="0">
                <a:ea typeface="Tahoma" pitchFamily="34" charset="0"/>
                <a:cs typeface="Tahoma" pitchFamily="34" charset="0"/>
              </a:rPr>
              <a:t>then</a:t>
            </a:r>
            <a:r>
              <a:rPr lang="en-US" sz="2000" dirty="0">
                <a:ea typeface="Tahoma" pitchFamily="34" charset="0"/>
                <a:cs typeface="Tahoma" pitchFamily="34" charset="0"/>
              </a:rPr>
              <a:t>  t1[Y]=t2[Y] in any relation instance r(R)</a:t>
            </a:r>
          </a:p>
          <a:p>
            <a:pPr marL="742950" lvl="1" indent="-285750" fontAlgn="auto">
              <a:spcAft>
                <a:spcPts val="600"/>
              </a:spcAft>
              <a:buClr>
                <a:schemeClr val="tx1"/>
              </a:buClr>
              <a:buFont typeface="Wingdings" pitchFamily="2" charset="2"/>
              <a:buChar char="§"/>
              <a:defRPr/>
            </a:pPr>
            <a:r>
              <a:rPr lang="en-US" sz="2000" dirty="0">
                <a:ea typeface="Tahoma" pitchFamily="34" charset="0"/>
                <a:cs typeface="Tahoma" pitchFamily="34" charset="0"/>
              </a:rPr>
              <a:t>e.g. if </a:t>
            </a:r>
            <a:r>
              <a:rPr lang="en-US" sz="2000" dirty="0" err="1">
                <a:ea typeface="Tahoma" pitchFamily="34" charset="0"/>
                <a:cs typeface="Tahoma" pitchFamily="34" charset="0"/>
              </a:rPr>
              <a:t>sal</a:t>
            </a:r>
            <a:r>
              <a:rPr lang="en-US" sz="2000" dirty="0">
                <a:ea typeface="Tahoma" pitchFamily="34" charset="0"/>
                <a:cs typeface="Tahoma" pitchFamily="34" charset="0"/>
              </a:rPr>
              <a:t> </a:t>
            </a:r>
            <a:r>
              <a:rPr lang="en-US" sz="2000" dirty="0">
                <a:ea typeface="Tahoma" pitchFamily="34" charset="0"/>
                <a:cs typeface="Tahoma" pitchFamily="34" charset="0"/>
                <a:sym typeface="Wingdings" charset="0"/>
              </a:rPr>
              <a:t> </a:t>
            </a:r>
            <a:r>
              <a:rPr lang="en-US" sz="2000" dirty="0" err="1">
                <a:ea typeface="Tahoma" pitchFamily="34" charset="0"/>
                <a:cs typeface="Tahoma" pitchFamily="34" charset="0"/>
                <a:sym typeface="Wingdings" charset="0"/>
              </a:rPr>
              <a:t>comm</a:t>
            </a:r>
            <a:r>
              <a:rPr lang="en-US" sz="2000" dirty="0">
                <a:ea typeface="Tahoma" pitchFamily="34" charset="0"/>
                <a:cs typeface="Tahoma" pitchFamily="34" charset="0"/>
                <a:sym typeface="Wingdings" charset="0"/>
              </a:rPr>
              <a:t> is a FD, then two people having the same salary will have the same commission.</a:t>
            </a:r>
          </a:p>
          <a:p>
            <a:pPr marL="742950" lvl="1" indent="-285750" fontAlgn="auto">
              <a:spcAft>
                <a:spcPts val="600"/>
              </a:spcAft>
              <a:buClr>
                <a:schemeClr val="tx1"/>
              </a:buClr>
              <a:buFont typeface="Wingdings" pitchFamily="2" charset="2"/>
              <a:buChar char="§"/>
              <a:defRPr/>
            </a:pPr>
            <a:r>
              <a:rPr lang="en-IN" sz="2000" dirty="0">
                <a:ea typeface="Tahoma" pitchFamily="34" charset="0"/>
                <a:cs typeface="Tahoma" pitchFamily="34" charset="0"/>
              </a:rPr>
              <a:t>e.g. Project Number determines project name and location</a:t>
            </a:r>
          </a:p>
          <a:p>
            <a:pPr lvl="1" fontAlgn="auto">
              <a:spcAft>
                <a:spcPts val="600"/>
              </a:spcAft>
              <a:buClr>
                <a:schemeClr val="tx1"/>
              </a:buClr>
              <a:defRPr/>
            </a:pPr>
            <a:r>
              <a:rPr lang="en-IN" sz="2000" dirty="0">
                <a:ea typeface="Tahoma" pitchFamily="34" charset="0"/>
                <a:cs typeface="Tahoma" pitchFamily="34" charset="0"/>
              </a:rPr>
              <a:t>    PNUMBER </a:t>
            </a:r>
            <a:r>
              <a:rPr lang="en-US" sz="2000" dirty="0">
                <a:ea typeface="Tahoma" pitchFamily="34" charset="0"/>
                <a:cs typeface="Tahoma" pitchFamily="34" charset="0"/>
                <a:sym typeface="Wingdings" charset="0"/>
              </a:rPr>
              <a:t></a:t>
            </a:r>
            <a:r>
              <a:rPr lang="en-IN" sz="2000" dirty="0">
                <a:ea typeface="Tahoma" pitchFamily="34" charset="0"/>
                <a:cs typeface="Tahoma" pitchFamily="34" charset="0"/>
              </a:rPr>
              <a:t> {PNAME, PLOCATION}</a:t>
            </a:r>
          </a:p>
          <a:p>
            <a:pPr marL="742950" lvl="1" indent="-285750" fontAlgn="auto">
              <a:spcAft>
                <a:spcPts val="600"/>
              </a:spcAft>
              <a:buClr>
                <a:schemeClr val="tx1"/>
              </a:buClr>
              <a:buFont typeface="Wingdings" pitchFamily="2" charset="2"/>
              <a:buChar char="§"/>
              <a:defRPr/>
            </a:pPr>
            <a:r>
              <a:rPr lang="en-IN" sz="2000" dirty="0">
                <a:ea typeface="Tahoma" pitchFamily="34" charset="0"/>
                <a:cs typeface="Tahoma" pitchFamily="34" charset="0"/>
              </a:rPr>
              <a:t>e.g. EMPNO and project number determines the hours per week that the employee works on the project</a:t>
            </a:r>
          </a:p>
          <a:p>
            <a:pPr lvl="1" fontAlgn="auto">
              <a:spcAft>
                <a:spcPts val="600"/>
              </a:spcAft>
              <a:buClr>
                <a:schemeClr val="tx1"/>
              </a:buClr>
              <a:defRPr/>
            </a:pPr>
            <a:r>
              <a:rPr lang="en-IN" sz="2000" dirty="0">
                <a:ea typeface="Tahoma" pitchFamily="34" charset="0"/>
                <a:cs typeface="Tahoma" pitchFamily="34" charset="0"/>
              </a:rPr>
              <a:t>    {EMPNO, PNUMBER} </a:t>
            </a:r>
            <a:r>
              <a:rPr lang="en-US" sz="2000" dirty="0">
                <a:ea typeface="Tahoma" pitchFamily="34" charset="0"/>
                <a:cs typeface="Tahoma" pitchFamily="34" charset="0"/>
                <a:sym typeface="Wingdings" charset="0"/>
              </a:rPr>
              <a:t></a:t>
            </a:r>
            <a:r>
              <a:rPr lang="en-IN" sz="2000" dirty="0">
                <a:ea typeface="Tahoma" pitchFamily="34" charset="0"/>
                <a:cs typeface="Tahoma" pitchFamily="34" charset="0"/>
              </a:rPr>
              <a:t> HOURS</a:t>
            </a:r>
          </a:p>
          <a:p>
            <a:pPr marL="285750" indent="-285750" fontAlgn="auto">
              <a:spcAft>
                <a:spcPts val="600"/>
              </a:spcAft>
              <a:buFont typeface="Wingdings" pitchFamily="2" charset="2"/>
              <a:buChar char="Ø"/>
              <a:defRPr/>
            </a:pPr>
            <a:r>
              <a:rPr lang="en-US" sz="2000" dirty="0">
                <a:ea typeface="Tahoma" pitchFamily="34" charset="0"/>
                <a:cs typeface="Tahoma" pitchFamily="34" charset="0"/>
              </a:rPr>
              <a:t>X </a:t>
            </a:r>
            <a:r>
              <a:rPr lang="en-US" sz="2000" dirty="0">
                <a:ea typeface="Tahoma" pitchFamily="34" charset="0"/>
                <a:cs typeface="Tahoma" pitchFamily="34" charset="0"/>
                <a:sym typeface="Wingdings" charset="0"/>
              </a:rPr>
              <a:t></a:t>
            </a:r>
            <a:r>
              <a:rPr lang="en-US" sz="2000" dirty="0">
                <a:ea typeface="Tahoma" pitchFamily="34" charset="0"/>
                <a:cs typeface="Tahoma" pitchFamily="34" charset="0"/>
              </a:rPr>
              <a:t> Y in R specifies a </a:t>
            </a:r>
            <a:r>
              <a:rPr lang="en-US" sz="2000" i="1" dirty="0">
                <a:ea typeface="Tahoma" pitchFamily="34" charset="0"/>
                <a:cs typeface="Tahoma" pitchFamily="34" charset="0"/>
              </a:rPr>
              <a:t>constraint</a:t>
            </a:r>
            <a:r>
              <a:rPr lang="en-US" sz="2000" dirty="0">
                <a:ea typeface="Tahoma" pitchFamily="34" charset="0"/>
                <a:cs typeface="Tahoma" pitchFamily="34" charset="0"/>
              </a:rPr>
              <a:t> on all relation instances r(R)</a:t>
            </a:r>
          </a:p>
          <a:p>
            <a:pPr marL="285750" indent="-285750" fontAlgn="auto">
              <a:spcAft>
                <a:spcPts val="600"/>
              </a:spcAft>
              <a:buFont typeface="Wingdings" pitchFamily="2" charset="2"/>
              <a:buChar char="Ø"/>
              <a:defRPr/>
            </a:pPr>
            <a:r>
              <a:rPr lang="en-US" sz="2000" dirty="0">
                <a:ea typeface="Tahoma" pitchFamily="34" charset="0"/>
                <a:cs typeface="Tahoma" pitchFamily="34" charset="0"/>
              </a:rPr>
              <a:t>FDs are derived from the real-world constraints on the attributes</a:t>
            </a:r>
          </a:p>
          <a:p>
            <a:pPr>
              <a:spcAft>
                <a:spcPts val="600"/>
              </a:spcAft>
            </a:pPr>
            <a:r>
              <a:rPr lang="en-US" sz="2000" dirty="0">
                <a:ea typeface="Tahoma" pitchFamily="34" charset="0"/>
                <a:cs typeface="Tahoma" pitchFamily="34" charset="0"/>
              </a:rPr>
              <a:t> </a:t>
            </a:r>
          </a:p>
        </p:txBody>
      </p:sp>
    </p:spTree>
    <p:extLst>
      <p:ext uri="{BB962C8B-B14F-4D97-AF65-F5344CB8AC3E}">
        <p14:creationId xmlns:p14="http://schemas.microsoft.com/office/powerpoint/2010/main" val="19801227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50</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210181949"/>
              </p:ext>
            </p:extLst>
          </p:nvPr>
        </p:nvGraphicFramePr>
        <p:xfrm>
          <a:off x="1295400" y="152400"/>
          <a:ext cx="5565021" cy="2286000"/>
        </p:xfrm>
        <a:graphic>
          <a:graphicData uri="http://schemas.openxmlformats.org/drawingml/2006/table">
            <a:tbl>
              <a:tblPr firstRow="1" bandRow="1">
                <a:tableStyleId>{5C22544A-7EE6-4342-B048-85BDC9FD1C3A}</a:tableStyleId>
              </a:tblPr>
              <a:tblGrid>
                <a:gridCol w="856648">
                  <a:extLst>
                    <a:ext uri="{9D8B030D-6E8A-4147-A177-3AD203B41FA5}">
                      <a16:colId xmlns:a16="http://schemas.microsoft.com/office/drawing/2014/main" val="20000"/>
                    </a:ext>
                  </a:extLst>
                </a:gridCol>
                <a:gridCol w="856648">
                  <a:extLst>
                    <a:ext uri="{9D8B030D-6E8A-4147-A177-3AD203B41FA5}">
                      <a16:colId xmlns:a16="http://schemas.microsoft.com/office/drawing/2014/main" val="20001"/>
                    </a:ext>
                  </a:extLst>
                </a:gridCol>
                <a:gridCol w="713874">
                  <a:extLst>
                    <a:ext uri="{9D8B030D-6E8A-4147-A177-3AD203B41FA5}">
                      <a16:colId xmlns:a16="http://schemas.microsoft.com/office/drawing/2014/main" val="20002"/>
                    </a:ext>
                  </a:extLst>
                </a:gridCol>
                <a:gridCol w="853455">
                  <a:extLst>
                    <a:ext uri="{9D8B030D-6E8A-4147-A177-3AD203B41FA5}">
                      <a16:colId xmlns:a16="http://schemas.microsoft.com/office/drawing/2014/main" val="20003"/>
                    </a:ext>
                  </a:extLst>
                </a:gridCol>
                <a:gridCol w="988996">
                  <a:extLst>
                    <a:ext uri="{9D8B030D-6E8A-4147-A177-3AD203B41FA5}">
                      <a16:colId xmlns:a16="http://schemas.microsoft.com/office/drawing/2014/main" val="20004"/>
                    </a:ext>
                  </a:extLst>
                </a:gridCol>
                <a:gridCol w="1295400">
                  <a:extLst>
                    <a:ext uri="{9D8B030D-6E8A-4147-A177-3AD203B41FA5}">
                      <a16:colId xmlns:a16="http://schemas.microsoft.com/office/drawing/2014/main" val="20005"/>
                    </a:ext>
                  </a:extLst>
                </a:gridCol>
              </a:tblGrid>
              <a:tr h="381000">
                <a:tc>
                  <a:txBody>
                    <a:bodyPr/>
                    <a:lstStyle/>
                    <a:p>
                      <a:r>
                        <a:rPr lang="en-IN" sz="1400" dirty="0" err="1"/>
                        <a:t>Empno</a:t>
                      </a:r>
                      <a:endParaRPr lang="en-IN" sz="1400" dirty="0"/>
                    </a:p>
                  </a:txBody>
                  <a:tcPr/>
                </a:tc>
                <a:tc>
                  <a:txBody>
                    <a:bodyPr/>
                    <a:lstStyle/>
                    <a:p>
                      <a:r>
                        <a:rPr lang="en-IN" sz="1400" dirty="0" err="1"/>
                        <a:t>Ename</a:t>
                      </a:r>
                      <a:endParaRPr lang="en-IN" sz="1400" dirty="0"/>
                    </a:p>
                  </a:txBody>
                  <a:tcPr/>
                </a:tc>
                <a:tc>
                  <a:txBody>
                    <a:bodyPr/>
                    <a:lstStyle/>
                    <a:p>
                      <a:r>
                        <a:rPr lang="en-IN" sz="1400" dirty="0"/>
                        <a:t>Sal</a:t>
                      </a:r>
                    </a:p>
                  </a:txBody>
                  <a:tcPr/>
                </a:tc>
                <a:tc>
                  <a:txBody>
                    <a:bodyPr/>
                    <a:lstStyle/>
                    <a:p>
                      <a:r>
                        <a:rPr lang="en-IN" sz="1400" dirty="0" err="1"/>
                        <a:t>Deptno</a:t>
                      </a:r>
                      <a:endParaRPr lang="en-IN" sz="1400" dirty="0"/>
                    </a:p>
                  </a:txBody>
                  <a:tcPr/>
                </a:tc>
                <a:tc>
                  <a:txBody>
                    <a:bodyPr/>
                    <a:lstStyle/>
                    <a:p>
                      <a:r>
                        <a:rPr lang="en-IN" sz="1400" dirty="0" err="1"/>
                        <a:t>Dname</a:t>
                      </a:r>
                      <a:endParaRPr lang="en-IN" sz="1400" dirty="0"/>
                    </a:p>
                  </a:txBody>
                  <a:tcPr/>
                </a:tc>
                <a:tc>
                  <a:txBody>
                    <a:bodyPr/>
                    <a:lstStyle/>
                    <a:p>
                      <a:r>
                        <a:rPr lang="en-IN" sz="1400" dirty="0" err="1"/>
                        <a:t>Loc</a:t>
                      </a:r>
                      <a:r>
                        <a:rPr lang="en-IN" sz="1400" dirty="0"/>
                        <a:t> </a:t>
                      </a:r>
                    </a:p>
                  </a:txBody>
                  <a:tcPr/>
                </a:tc>
                <a:extLst>
                  <a:ext uri="{0D108BD9-81ED-4DB2-BD59-A6C34878D82A}">
                    <a16:rowId xmlns:a16="http://schemas.microsoft.com/office/drawing/2014/main" val="10000"/>
                  </a:ext>
                </a:extLst>
              </a:tr>
              <a:tr h="381000">
                <a:tc>
                  <a:txBody>
                    <a:bodyPr/>
                    <a:lstStyle/>
                    <a:p>
                      <a:r>
                        <a:rPr lang="en-IN" sz="1400" dirty="0"/>
                        <a:t>111</a:t>
                      </a:r>
                    </a:p>
                  </a:txBody>
                  <a:tcPr/>
                </a:tc>
                <a:tc>
                  <a:txBody>
                    <a:bodyPr/>
                    <a:lstStyle/>
                    <a:p>
                      <a:r>
                        <a:rPr lang="en-IN" sz="1400" dirty="0"/>
                        <a:t>James</a:t>
                      </a:r>
                    </a:p>
                  </a:txBody>
                  <a:tcPr/>
                </a:tc>
                <a:tc>
                  <a:txBody>
                    <a:bodyPr/>
                    <a:lstStyle/>
                    <a:p>
                      <a:r>
                        <a:rPr lang="en-IN" sz="1400" dirty="0"/>
                        <a:t>5000</a:t>
                      </a:r>
                    </a:p>
                  </a:txBody>
                  <a:tcPr/>
                </a:tc>
                <a:tc>
                  <a:txBody>
                    <a:bodyPr/>
                    <a:lstStyle/>
                    <a:p>
                      <a:r>
                        <a:rPr lang="en-IN" sz="1400" dirty="0"/>
                        <a:t>10</a:t>
                      </a:r>
                    </a:p>
                  </a:txBody>
                  <a:tcPr/>
                </a:tc>
                <a:tc>
                  <a:txBody>
                    <a:bodyPr/>
                    <a:lstStyle/>
                    <a:p>
                      <a:r>
                        <a:rPr lang="en-IN" sz="1400" dirty="0"/>
                        <a:t>Sales</a:t>
                      </a:r>
                    </a:p>
                  </a:txBody>
                  <a:tcPr/>
                </a:tc>
                <a:tc>
                  <a:txBody>
                    <a:bodyPr/>
                    <a:lstStyle/>
                    <a:p>
                      <a:r>
                        <a:rPr lang="en-IN" sz="1400" dirty="0"/>
                        <a:t>Boston</a:t>
                      </a:r>
                    </a:p>
                  </a:txBody>
                  <a:tcPr/>
                </a:tc>
                <a:extLst>
                  <a:ext uri="{0D108BD9-81ED-4DB2-BD59-A6C34878D82A}">
                    <a16:rowId xmlns:a16="http://schemas.microsoft.com/office/drawing/2014/main" val="10001"/>
                  </a:ext>
                </a:extLst>
              </a:tr>
              <a:tr h="381000">
                <a:tc>
                  <a:txBody>
                    <a:bodyPr/>
                    <a:lstStyle/>
                    <a:p>
                      <a:r>
                        <a:rPr lang="en-IN" sz="1400" dirty="0"/>
                        <a:t>112</a:t>
                      </a:r>
                    </a:p>
                  </a:txBody>
                  <a:tcPr/>
                </a:tc>
                <a:tc>
                  <a:txBody>
                    <a:bodyPr/>
                    <a:lstStyle/>
                    <a:p>
                      <a:r>
                        <a:rPr lang="en-IN" sz="1400" dirty="0"/>
                        <a:t>Peter</a:t>
                      </a:r>
                    </a:p>
                  </a:txBody>
                  <a:tcPr/>
                </a:tc>
                <a:tc>
                  <a:txBody>
                    <a:bodyPr/>
                    <a:lstStyle/>
                    <a:p>
                      <a:r>
                        <a:rPr lang="en-IN" sz="1400" dirty="0"/>
                        <a:t>6500</a:t>
                      </a:r>
                    </a:p>
                  </a:txBody>
                  <a:tcPr/>
                </a:tc>
                <a:tc>
                  <a:txBody>
                    <a:bodyPr/>
                    <a:lstStyle/>
                    <a:p>
                      <a:r>
                        <a:rPr lang="en-IN" sz="1400" dirty="0"/>
                        <a:t>20</a:t>
                      </a:r>
                    </a:p>
                  </a:txBody>
                  <a:tcPr/>
                </a:tc>
                <a:tc>
                  <a:txBody>
                    <a:bodyPr/>
                    <a:lstStyle/>
                    <a:p>
                      <a:r>
                        <a:rPr lang="en-IN" sz="1400" dirty="0"/>
                        <a:t>Accounts</a:t>
                      </a:r>
                    </a:p>
                  </a:txBody>
                  <a:tcPr/>
                </a:tc>
                <a:tc>
                  <a:txBody>
                    <a:bodyPr/>
                    <a:lstStyle/>
                    <a:p>
                      <a:r>
                        <a:rPr lang="en-IN" sz="1400" dirty="0"/>
                        <a:t>Chicago</a:t>
                      </a:r>
                    </a:p>
                  </a:txBody>
                  <a:tcPr/>
                </a:tc>
                <a:extLst>
                  <a:ext uri="{0D108BD9-81ED-4DB2-BD59-A6C34878D82A}">
                    <a16:rowId xmlns:a16="http://schemas.microsoft.com/office/drawing/2014/main" val="10002"/>
                  </a:ext>
                </a:extLst>
              </a:tr>
              <a:tr h="381000">
                <a:tc>
                  <a:txBody>
                    <a:bodyPr/>
                    <a:lstStyle/>
                    <a:p>
                      <a:r>
                        <a:rPr lang="en-IN" sz="1400" dirty="0"/>
                        <a:t>113</a:t>
                      </a:r>
                    </a:p>
                  </a:txBody>
                  <a:tcPr/>
                </a:tc>
                <a:tc>
                  <a:txBody>
                    <a:bodyPr/>
                    <a:lstStyle/>
                    <a:p>
                      <a:r>
                        <a:rPr lang="en-IN" sz="1400" dirty="0"/>
                        <a:t>Martin</a:t>
                      </a:r>
                    </a:p>
                  </a:txBody>
                  <a:tcPr/>
                </a:tc>
                <a:tc>
                  <a:txBody>
                    <a:bodyPr/>
                    <a:lstStyle/>
                    <a:p>
                      <a:r>
                        <a:rPr lang="en-IN" sz="1400" dirty="0"/>
                        <a:t>4670</a:t>
                      </a:r>
                    </a:p>
                  </a:txBody>
                  <a:tcPr/>
                </a:tc>
                <a:tc>
                  <a:txBody>
                    <a:bodyPr/>
                    <a:lstStyle/>
                    <a:p>
                      <a:r>
                        <a:rPr lang="en-IN" sz="1400" dirty="0"/>
                        <a:t>30</a:t>
                      </a:r>
                    </a:p>
                  </a:txBody>
                  <a:tcPr/>
                </a:tc>
                <a:tc>
                  <a:txBody>
                    <a:bodyPr/>
                    <a:lstStyle/>
                    <a:p>
                      <a:r>
                        <a:rPr lang="en-IN" sz="1400" dirty="0"/>
                        <a:t>Admin</a:t>
                      </a:r>
                    </a:p>
                  </a:txBody>
                  <a:tcPr/>
                </a:tc>
                <a:tc>
                  <a:txBody>
                    <a:bodyPr/>
                    <a:lstStyle/>
                    <a:p>
                      <a:r>
                        <a:rPr lang="en-IN" sz="1400" dirty="0"/>
                        <a:t>Boston</a:t>
                      </a:r>
                    </a:p>
                  </a:txBody>
                  <a:tcPr/>
                </a:tc>
                <a:extLst>
                  <a:ext uri="{0D108BD9-81ED-4DB2-BD59-A6C34878D82A}">
                    <a16:rowId xmlns:a16="http://schemas.microsoft.com/office/drawing/2014/main" val="10003"/>
                  </a:ext>
                </a:extLst>
              </a:tr>
              <a:tr h="381000">
                <a:tc>
                  <a:txBody>
                    <a:bodyPr/>
                    <a:lstStyle/>
                    <a:p>
                      <a:r>
                        <a:rPr lang="en-IN" sz="1400" dirty="0"/>
                        <a:t>114</a:t>
                      </a:r>
                    </a:p>
                  </a:txBody>
                  <a:tcPr/>
                </a:tc>
                <a:tc>
                  <a:txBody>
                    <a:bodyPr/>
                    <a:lstStyle/>
                    <a:p>
                      <a:r>
                        <a:rPr lang="en-IN" sz="1400" dirty="0"/>
                        <a:t>John</a:t>
                      </a:r>
                    </a:p>
                  </a:txBody>
                  <a:tcPr/>
                </a:tc>
                <a:tc>
                  <a:txBody>
                    <a:bodyPr/>
                    <a:lstStyle/>
                    <a:p>
                      <a:r>
                        <a:rPr lang="en-IN" sz="1400" dirty="0"/>
                        <a:t>6540</a:t>
                      </a:r>
                    </a:p>
                  </a:txBody>
                  <a:tcPr/>
                </a:tc>
                <a:tc>
                  <a:txBody>
                    <a:bodyPr/>
                    <a:lstStyle/>
                    <a:p>
                      <a:r>
                        <a:rPr lang="en-IN" sz="1400" dirty="0"/>
                        <a:t>40</a:t>
                      </a:r>
                    </a:p>
                  </a:txBody>
                  <a:tcPr/>
                </a:tc>
                <a:tc>
                  <a:txBody>
                    <a:bodyPr/>
                    <a:lstStyle/>
                    <a:p>
                      <a:r>
                        <a:rPr lang="en-IN" sz="1400" dirty="0"/>
                        <a:t>Marketing</a:t>
                      </a:r>
                    </a:p>
                  </a:txBody>
                  <a:tcPr/>
                </a:tc>
                <a:tc>
                  <a:txBody>
                    <a:bodyPr/>
                    <a:lstStyle/>
                    <a:p>
                      <a:r>
                        <a:rPr lang="en-IN" sz="1400" dirty="0"/>
                        <a:t>null</a:t>
                      </a:r>
                    </a:p>
                  </a:txBody>
                  <a:tcPr/>
                </a:tc>
                <a:extLst>
                  <a:ext uri="{0D108BD9-81ED-4DB2-BD59-A6C34878D82A}">
                    <a16:rowId xmlns:a16="http://schemas.microsoft.com/office/drawing/2014/main" val="10004"/>
                  </a:ext>
                </a:extLst>
              </a:tr>
              <a:tr h="381000">
                <a:tc>
                  <a:txBody>
                    <a:bodyPr/>
                    <a:lstStyle/>
                    <a:p>
                      <a:r>
                        <a:rPr lang="en-IN" sz="1400" dirty="0"/>
                        <a:t>...</a:t>
                      </a:r>
                    </a:p>
                  </a:txBody>
                  <a:tcPr/>
                </a:tc>
                <a:tc>
                  <a:txBody>
                    <a:bodyPr/>
                    <a:lstStyle/>
                    <a:p>
                      <a:r>
                        <a:rPr lang="en-IN" sz="1400" dirty="0"/>
                        <a:t>...</a:t>
                      </a:r>
                    </a:p>
                  </a:txBody>
                  <a:tcPr/>
                </a:tc>
                <a:tc>
                  <a:txBody>
                    <a:bodyPr/>
                    <a:lstStyle/>
                    <a:p>
                      <a:r>
                        <a:rPr lang="en-IN" sz="1400" dirty="0"/>
                        <a:t>...</a:t>
                      </a:r>
                    </a:p>
                  </a:txBody>
                  <a:tcPr/>
                </a:tc>
                <a:tc>
                  <a:txBody>
                    <a:bodyPr/>
                    <a:lstStyle/>
                    <a:p>
                      <a:endParaRPr lang="en-IN" sz="1400" dirty="0"/>
                    </a:p>
                  </a:txBody>
                  <a:tcPr/>
                </a:tc>
                <a:tc>
                  <a:txBody>
                    <a:bodyPr/>
                    <a:lstStyle/>
                    <a:p>
                      <a:endParaRPr lang="en-IN" sz="1400" dirty="0"/>
                    </a:p>
                  </a:txBody>
                  <a:tcPr/>
                </a:tc>
                <a:tc>
                  <a:txBody>
                    <a:bodyPr/>
                    <a:lstStyle/>
                    <a:p>
                      <a:endParaRPr lang="en-IN" sz="1400" dirty="0"/>
                    </a:p>
                  </a:txBody>
                  <a:tcPr/>
                </a:tc>
                <a:extLst>
                  <a:ext uri="{0D108BD9-81ED-4DB2-BD59-A6C34878D82A}">
                    <a16:rowId xmlns:a16="http://schemas.microsoft.com/office/drawing/2014/main" val="10005"/>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3199527574"/>
              </p:ext>
            </p:extLst>
          </p:nvPr>
        </p:nvGraphicFramePr>
        <p:xfrm>
          <a:off x="595295" y="3276600"/>
          <a:ext cx="3643949" cy="2286000"/>
        </p:xfrm>
        <a:graphic>
          <a:graphicData uri="http://schemas.openxmlformats.org/drawingml/2006/table">
            <a:tbl>
              <a:tblPr firstRow="1" bandRow="1">
                <a:tableStyleId>{5C22544A-7EE6-4342-B048-85BDC9FD1C3A}</a:tableStyleId>
              </a:tblPr>
              <a:tblGrid>
                <a:gridCol w="856648">
                  <a:extLst>
                    <a:ext uri="{9D8B030D-6E8A-4147-A177-3AD203B41FA5}">
                      <a16:colId xmlns:a16="http://schemas.microsoft.com/office/drawing/2014/main" val="20000"/>
                    </a:ext>
                  </a:extLst>
                </a:gridCol>
                <a:gridCol w="856648">
                  <a:extLst>
                    <a:ext uri="{9D8B030D-6E8A-4147-A177-3AD203B41FA5}">
                      <a16:colId xmlns:a16="http://schemas.microsoft.com/office/drawing/2014/main" val="20001"/>
                    </a:ext>
                  </a:extLst>
                </a:gridCol>
                <a:gridCol w="713874">
                  <a:extLst>
                    <a:ext uri="{9D8B030D-6E8A-4147-A177-3AD203B41FA5}">
                      <a16:colId xmlns:a16="http://schemas.microsoft.com/office/drawing/2014/main" val="20002"/>
                    </a:ext>
                  </a:extLst>
                </a:gridCol>
                <a:gridCol w="1216779">
                  <a:extLst>
                    <a:ext uri="{9D8B030D-6E8A-4147-A177-3AD203B41FA5}">
                      <a16:colId xmlns:a16="http://schemas.microsoft.com/office/drawing/2014/main" val="20003"/>
                    </a:ext>
                  </a:extLst>
                </a:gridCol>
              </a:tblGrid>
              <a:tr h="381000">
                <a:tc>
                  <a:txBody>
                    <a:bodyPr/>
                    <a:lstStyle/>
                    <a:p>
                      <a:r>
                        <a:rPr lang="en-IN" sz="1400" dirty="0" err="1"/>
                        <a:t>Empno</a:t>
                      </a:r>
                      <a:endParaRPr lang="en-IN" sz="1400" dirty="0"/>
                    </a:p>
                  </a:txBody>
                  <a:tcPr/>
                </a:tc>
                <a:tc>
                  <a:txBody>
                    <a:bodyPr/>
                    <a:lstStyle/>
                    <a:p>
                      <a:r>
                        <a:rPr lang="en-IN" sz="1400" dirty="0" err="1"/>
                        <a:t>Ename</a:t>
                      </a:r>
                      <a:endParaRPr lang="en-IN" sz="1400" dirty="0"/>
                    </a:p>
                  </a:txBody>
                  <a:tcPr/>
                </a:tc>
                <a:tc>
                  <a:txBody>
                    <a:bodyPr/>
                    <a:lstStyle/>
                    <a:p>
                      <a:r>
                        <a:rPr lang="en-IN" sz="1400" dirty="0"/>
                        <a:t>Sal</a:t>
                      </a:r>
                    </a:p>
                  </a:txBody>
                  <a:tcPr/>
                </a:tc>
                <a:tc>
                  <a:txBody>
                    <a:bodyPr/>
                    <a:lstStyle/>
                    <a:p>
                      <a:r>
                        <a:rPr lang="en-IN" sz="1400" dirty="0" err="1"/>
                        <a:t>Loc</a:t>
                      </a:r>
                      <a:r>
                        <a:rPr lang="en-IN" sz="1400" dirty="0"/>
                        <a:t> </a:t>
                      </a:r>
                    </a:p>
                  </a:txBody>
                  <a:tcPr/>
                </a:tc>
                <a:extLst>
                  <a:ext uri="{0D108BD9-81ED-4DB2-BD59-A6C34878D82A}">
                    <a16:rowId xmlns:a16="http://schemas.microsoft.com/office/drawing/2014/main" val="10000"/>
                  </a:ext>
                </a:extLst>
              </a:tr>
              <a:tr h="381000">
                <a:tc>
                  <a:txBody>
                    <a:bodyPr/>
                    <a:lstStyle/>
                    <a:p>
                      <a:r>
                        <a:rPr lang="en-IN" sz="1400" dirty="0"/>
                        <a:t>111</a:t>
                      </a:r>
                    </a:p>
                  </a:txBody>
                  <a:tcPr/>
                </a:tc>
                <a:tc>
                  <a:txBody>
                    <a:bodyPr/>
                    <a:lstStyle/>
                    <a:p>
                      <a:r>
                        <a:rPr lang="en-IN" sz="1400" dirty="0"/>
                        <a:t>James</a:t>
                      </a:r>
                    </a:p>
                  </a:txBody>
                  <a:tcPr/>
                </a:tc>
                <a:tc>
                  <a:txBody>
                    <a:bodyPr/>
                    <a:lstStyle/>
                    <a:p>
                      <a:r>
                        <a:rPr lang="en-IN" sz="1400" dirty="0"/>
                        <a:t>5000</a:t>
                      </a:r>
                    </a:p>
                  </a:txBody>
                  <a:tcPr/>
                </a:tc>
                <a:tc>
                  <a:txBody>
                    <a:bodyPr/>
                    <a:lstStyle/>
                    <a:p>
                      <a:r>
                        <a:rPr lang="en-IN" sz="1400" dirty="0"/>
                        <a:t>Boston</a:t>
                      </a:r>
                    </a:p>
                  </a:txBody>
                  <a:tcPr/>
                </a:tc>
                <a:extLst>
                  <a:ext uri="{0D108BD9-81ED-4DB2-BD59-A6C34878D82A}">
                    <a16:rowId xmlns:a16="http://schemas.microsoft.com/office/drawing/2014/main" val="10001"/>
                  </a:ext>
                </a:extLst>
              </a:tr>
              <a:tr h="381000">
                <a:tc>
                  <a:txBody>
                    <a:bodyPr/>
                    <a:lstStyle/>
                    <a:p>
                      <a:r>
                        <a:rPr lang="en-IN" sz="1400" dirty="0"/>
                        <a:t>112</a:t>
                      </a:r>
                    </a:p>
                  </a:txBody>
                  <a:tcPr/>
                </a:tc>
                <a:tc>
                  <a:txBody>
                    <a:bodyPr/>
                    <a:lstStyle/>
                    <a:p>
                      <a:r>
                        <a:rPr lang="en-IN" sz="1400" dirty="0"/>
                        <a:t>Peter</a:t>
                      </a:r>
                    </a:p>
                  </a:txBody>
                  <a:tcPr/>
                </a:tc>
                <a:tc>
                  <a:txBody>
                    <a:bodyPr/>
                    <a:lstStyle/>
                    <a:p>
                      <a:r>
                        <a:rPr lang="en-IN" sz="1400" dirty="0"/>
                        <a:t>6500</a:t>
                      </a:r>
                    </a:p>
                  </a:txBody>
                  <a:tcPr/>
                </a:tc>
                <a:tc>
                  <a:txBody>
                    <a:bodyPr/>
                    <a:lstStyle/>
                    <a:p>
                      <a:r>
                        <a:rPr lang="en-IN" sz="1400" dirty="0"/>
                        <a:t>Chicago</a:t>
                      </a:r>
                    </a:p>
                  </a:txBody>
                  <a:tcPr/>
                </a:tc>
                <a:extLst>
                  <a:ext uri="{0D108BD9-81ED-4DB2-BD59-A6C34878D82A}">
                    <a16:rowId xmlns:a16="http://schemas.microsoft.com/office/drawing/2014/main" val="10002"/>
                  </a:ext>
                </a:extLst>
              </a:tr>
              <a:tr h="381000">
                <a:tc>
                  <a:txBody>
                    <a:bodyPr/>
                    <a:lstStyle/>
                    <a:p>
                      <a:r>
                        <a:rPr lang="en-IN" sz="1400" dirty="0"/>
                        <a:t>113</a:t>
                      </a:r>
                    </a:p>
                  </a:txBody>
                  <a:tcPr/>
                </a:tc>
                <a:tc>
                  <a:txBody>
                    <a:bodyPr/>
                    <a:lstStyle/>
                    <a:p>
                      <a:r>
                        <a:rPr lang="en-IN" sz="1400" dirty="0"/>
                        <a:t>Martin</a:t>
                      </a:r>
                    </a:p>
                  </a:txBody>
                  <a:tcPr/>
                </a:tc>
                <a:tc>
                  <a:txBody>
                    <a:bodyPr/>
                    <a:lstStyle/>
                    <a:p>
                      <a:r>
                        <a:rPr lang="en-IN" sz="1400" dirty="0"/>
                        <a:t>4670</a:t>
                      </a:r>
                    </a:p>
                  </a:txBody>
                  <a:tcPr/>
                </a:tc>
                <a:tc>
                  <a:txBody>
                    <a:bodyPr/>
                    <a:lstStyle/>
                    <a:p>
                      <a:r>
                        <a:rPr lang="en-IN" sz="1400" dirty="0"/>
                        <a:t>Boston</a:t>
                      </a:r>
                    </a:p>
                  </a:txBody>
                  <a:tcPr/>
                </a:tc>
                <a:extLst>
                  <a:ext uri="{0D108BD9-81ED-4DB2-BD59-A6C34878D82A}">
                    <a16:rowId xmlns:a16="http://schemas.microsoft.com/office/drawing/2014/main" val="10003"/>
                  </a:ext>
                </a:extLst>
              </a:tr>
              <a:tr h="381000">
                <a:tc>
                  <a:txBody>
                    <a:bodyPr/>
                    <a:lstStyle/>
                    <a:p>
                      <a:r>
                        <a:rPr lang="en-IN" sz="1400" dirty="0"/>
                        <a:t>114</a:t>
                      </a:r>
                    </a:p>
                  </a:txBody>
                  <a:tcPr/>
                </a:tc>
                <a:tc>
                  <a:txBody>
                    <a:bodyPr/>
                    <a:lstStyle/>
                    <a:p>
                      <a:r>
                        <a:rPr lang="en-IN" sz="1400" dirty="0"/>
                        <a:t>John</a:t>
                      </a:r>
                    </a:p>
                  </a:txBody>
                  <a:tcPr/>
                </a:tc>
                <a:tc>
                  <a:txBody>
                    <a:bodyPr/>
                    <a:lstStyle/>
                    <a:p>
                      <a:r>
                        <a:rPr lang="en-IN" sz="1400" dirty="0"/>
                        <a:t>6540</a:t>
                      </a:r>
                    </a:p>
                  </a:txBody>
                  <a:tcPr/>
                </a:tc>
                <a:tc>
                  <a:txBody>
                    <a:bodyPr/>
                    <a:lstStyle/>
                    <a:p>
                      <a:r>
                        <a:rPr lang="en-IN" sz="1400" dirty="0"/>
                        <a:t>null</a:t>
                      </a:r>
                    </a:p>
                  </a:txBody>
                  <a:tcPr/>
                </a:tc>
                <a:extLst>
                  <a:ext uri="{0D108BD9-81ED-4DB2-BD59-A6C34878D82A}">
                    <a16:rowId xmlns:a16="http://schemas.microsoft.com/office/drawing/2014/main" val="10004"/>
                  </a:ext>
                </a:extLst>
              </a:tr>
              <a:tr h="381000">
                <a:tc>
                  <a:txBody>
                    <a:bodyPr/>
                    <a:lstStyle/>
                    <a:p>
                      <a:r>
                        <a:rPr lang="en-IN" sz="1400" dirty="0"/>
                        <a:t>...</a:t>
                      </a:r>
                    </a:p>
                  </a:txBody>
                  <a:tcPr/>
                </a:tc>
                <a:tc>
                  <a:txBody>
                    <a:bodyPr/>
                    <a:lstStyle/>
                    <a:p>
                      <a:r>
                        <a:rPr lang="en-IN" sz="1400" dirty="0"/>
                        <a:t>...</a:t>
                      </a:r>
                    </a:p>
                  </a:txBody>
                  <a:tcPr/>
                </a:tc>
                <a:tc>
                  <a:txBody>
                    <a:bodyPr/>
                    <a:lstStyle/>
                    <a:p>
                      <a:r>
                        <a:rPr lang="en-IN" sz="1400" dirty="0"/>
                        <a:t>...</a:t>
                      </a:r>
                    </a:p>
                  </a:txBody>
                  <a:tcPr/>
                </a:tc>
                <a:tc>
                  <a:txBody>
                    <a:bodyPr/>
                    <a:lstStyle/>
                    <a:p>
                      <a:endParaRPr lang="en-IN" sz="1400" dirty="0"/>
                    </a:p>
                  </a:txBody>
                  <a:tcPr/>
                </a:tc>
                <a:extLst>
                  <a:ext uri="{0D108BD9-81ED-4DB2-BD59-A6C34878D82A}">
                    <a16:rowId xmlns:a16="http://schemas.microsoft.com/office/drawing/2014/main" val="10005"/>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125373282"/>
              </p:ext>
            </p:extLst>
          </p:nvPr>
        </p:nvGraphicFramePr>
        <p:xfrm>
          <a:off x="5410200" y="3276600"/>
          <a:ext cx="3137851" cy="1905000"/>
        </p:xfrm>
        <a:graphic>
          <a:graphicData uri="http://schemas.openxmlformats.org/drawingml/2006/table">
            <a:tbl>
              <a:tblPr firstRow="1" bandRow="1">
                <a:tableStyleId>{5C22544A-7EE6-4342-B048-85BDC9FD1C3A}</a:tableStyleId>
              </a:tblPr>
              <a:tblGrid>
                <a:gridCol w="853455">
                  <a:extLst>
                    <a:ext uri="{9D8B030D-6E8A-4147-A177-3AD203B41FA5}">
                      <a16:colId xmlns:a16="http://schemas.microsoft.com/office/drawing/2014/main" val="20000"/>
                    </a:ext>
                  </a:extLst>
                </a:gridCol>
                <a:gridCol w="988996">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381000">
                <a:tc>
                  <a:txBody>
                    <a:bodyPr/>
                    <a:lstStyle/>
                    <a:p>
                      <a:r>
                        <a:rPr lang="en-IN" sz="1400" dirty="0" err="1"/>
                        <a:t>Deptno</a:t>
                      </a:r>
                      <a:endParaRPr lang="en-IN" sz="1400" dirty="0"/>
                    </a:p>
                  </a:txBody>
                  <a:tcPr/>
                </a:tc>
                <a:tc>
                  <a:txBody>
                    <a:bodyPr/>
                    <a:lstStyle/>
                    <a:p>
                      <a:r>
                        <a:rPr lang="en-IN" sz="1400" dirty="0" err="1"/>
                        <a:t>Dname</a:t>
                      </a:r>
                      <a:endParaRPr lang="en-IN" sz="1400" dirty="0"/>
                    </a:p>
                  </a:txBody>
                  <a:tcPr/>
                </a:tc>
                <a:tc>
                  <a:txBody>
                    <a:bodyPr/>
                    <a:lstStyle/>
                    <a:p>
                      <a:r>
                        <a:rPr lang="en-IN" sz="1400" dirty="0" err="1"/>
                        <a:t>Loc</a:t>
                      </a:r>
                      <a:r>
                        <a:rPr lang="en-IN" sz="1400" dirty="0"/>
                        <a:t> </a:t>
                      </a:r>
                    </a:p>
                  </a:txBody>
                  <a:tcPr/>
                </a:tc>
                <a:extLst>
                  <a:ext uri="{0D108BD9-81ED-4DB2-BD59-A6C34878D82A}">
                    <a16:rowId xmlns:a16="http://schemas.microsoft.com/office/drawing/2014/main" val="10000"/>
                  </a:ext>
                </a:extLst>
              </a:tr>
              <a:tr h="381000">
                <a:tc>
                  <a:txBody>
                    <a:bodyPr/>
                    <a:lstStyle/>
                    <a:p>
                      <a:r>
                        <a:rPr lang="en-IN" sz="1400" dirty="0"/>
                        <a:t>10</a:t>
                      </a:r>
                    </a:p>
                  </a:txBody>
                  <a:tcPr/>
                </a:tc>
                <a:tc>
                  <a:txBody>
                    <a:bodyPr/>
                    <a:lstStyle/>
                    <a:p>
                      <a:r>
                        <a:rPr lang="en-IN" sz="1400" dirty="0"/>
                        <a:t>Sales</a:t>
                      </a:r>
                    </a:p>
                  </a:txBody>
                  <a:tcPr/>
                </a:tc>
                <a:tc>
                  <a:txBody>
                    <a:bodyPr/>
                    <a:lstStyle/>
                    <a:p>
                      <a:r>
                        <a:rPr lang="en-IN" sz="1400" dirty="0"/>
                        <a:t>Boston</a:t>
                      </a:r>
                    </a:p>
                  </a:txBody>
                  <a:tcPr/>
                </a:tc>
                <a:extLst>
                  <a:ext uri="{0D108BD9-81ED-4DB2-BD59-A6C34878D82A}">
                    <a16:rowId xmlns:a16="http://schemas.microsoft.com/office/drawing/2014/main" val="10001"/>
                  </a:ext>
                </a:extLst>
              </a:tr>
              <a:tr h="381000">
                <a:tc>
                  <a:txBody>
                    <a:bodyPr/>
                    <a:lstStyle/>
                    <a:p>
                      <a:r>
                        <a:rPr lang="en-IN" sz="1400" dirty="0"/>
                        <a:t>20</a:t>
                      </a:r>
                    </a:p>
                  </a:txBody>
                  <a:tcPr/>
                </a:tc>
                <a:tc>
                  <a:txBody>
                    <a:bodyPr/>
                    <a:lstStyle/>
                    <a:p>
                      <a:r>
                        <a:rPr lang="en-IN" sz="1400" dirty="0"/>
                        <a:t>Accounts</a:t>
                      </a:r>
                    </a:p>
                  </a:txBody>
                  <a:tcPr/>
                </a:tc>
                <a:tc>
                  <a:txBody>
                    <a:bodyPr/>
                    <a:lstStyle/>
                    <a:p>
                      <a:r>
                        <a:rPr lang="en-IN" sz="1400" dirty="0"/>
                        <a:t>Chicago</a:t>
                      </a:r>
                    </a:p>
                  </a:txBody>
                  <a:tcPr/>
                </a:tc>
                <a:extLst>
                  <a:ext uri="{0D108BD9-81ED-4DB2-BD59-A6C34878D82A}">
                    <a16:rowId xmlns:a16="http://schemas.microsoft.com/office/drawing/2014/main" val="10002"/>
                  </a:ext>
                </a:extLst>
              </a:tr>
              <a:tr h="381000">
                <a:tc>
                  <a:txBody>
                    <a:bodyPr/>
                    <a:lstStyle/>
                    <a:p>
                      <a:r>
                        <a:rPr lang="en-IN" sz="1400" dirty="0"/>
                        <a:t>30</a:t>
                      </a:r>
                    </a:p>
                  </a:txBody>
                  <a:tcPr/>
                </a:tc>
                <a:tc>
                  <a:txBody>
                    <a:bodyPr/>
                    <a:lstStyle/>
                    <a:p>
                      <a:r>
                        <a:rPr lang="en-IN" sz="1400" dirty="0"/>
                        <a:t>Admin</a:t>
                      </a:r>
                    </a:p>
                  </a:txBody>
                  <a:tcPr/>
                </a:tc>
                <a:tc>
                  <a:txBody>
                    <a:bodyPr/>
                    <a:lstStyle/>
                    <a:p>
                      <a:r>
                        <a:rPr lang="en-IN" sz="1400" dirty="0"/>
                        <a:t>Boston</a:t>
                      </a:r>
                    </a:p>
                  </a:txBody>
                  <a:tcPr/>
                </a:tc>
                <a:extLst>
                  <a:ext uri="{0D108BD9-81ED-4DB2-BD59-A6C34878D82A}">
                    <a16:rowId xmlns:a16="http://schemas.microsoft.com/office/drawing/2014/main" val="10003"/>
                  </a:ext>
                </a:extLst>
              </a:tr>
              <a:tr h="381000">
                <a:tc>
                  <a:txBody>
                    <a:bodyPr/>
                    <a:lstStyle/>
                    <a:p>
                      <a:r>
                        <a:rPr lang="en-IN" sz="1400" dirty="0"/>
                        <a:t>40</a:t>
                      </a:r>
                    </a:p>
                  </a:txBody>
                  <a:tcPr/>
                </a:tc>
                <a:tc>
                  <a:txBody>
                    <a:bodyPr/>
                    <a:lstStyle/>
                    <a:p>
                      <a:r>
                        <a:rPr lang="en-IN" sz="1400" dirty="0"/>
                        <a:t>Marketing</a:t>
                      </a:r>
                    </a:p>
                  </a:txBody>
                  <a:tcPr/>
                </a:tc>
                <a:tc>
                  <a:txBody>
                    <a:bodyPr/>
                    <a:lstStyle/>
                    <a:p>
                      <a:r>
                        <a:rPr lang="en-IN" sz="1400" dirty="0"/>
                        <a:t>null</a:t>
                      </a:r>
                    </a:p>
                  </a:txBody>
                  <a:tcPr/>
                </a:tc>
                <a:extLst>
                  <a:ext uri="{0D108BD9-81ED-4DB2-BD59-A6C34878D82A}">
                    <a16:rowId xmlns:a16="http://schemas.microsoft.com/office/drawing/2014/main" val="10004"/>
                  </a:ext>
                </a:extLst>
              </a:tr>
            </a:tbl>
          </a:graphicData>
        </a:graphic>
      </p:graphicFrame>
      <p:sp>
        <p:nvSpPr>
          <p:cNvPr id="8" name="TextBox 7"/>
          <p:cNvSpPr txBox="1"/>
          <p:nvPr/>
        </p:nvSpPr>
        <p:spPr>
          <a:xfrm>
            <a:off x="583769" y="2819400"/>
            <a:ext cx="627095" cy="523220"/>
          </a:xfrm>
          <a:prstGeom prst="rect">
            <a:avLst/>
          </a:prstGeom>
          <a:noFill/>
        </p:spPr>
        <p:txBody>
          <a:bodyPr wrap="none" rtlCol="0">
            <a:spAutoFit/>
          </a:bodyPr>
          <a:lstStyle/>
          <a:p>
            <a:r>
              <a:rPr lang="en-IN" dirty="0">
                <a:latin typeface="Algerian" pitchFamily="82" charset="0"/>
              </a:rPr>
              <a:t>R1</a:t>
            </a:r>
          </a:p>
        </p:txBody>
      </p:sp>
      <p:sp>
        <p:nvSpPr>
          <p:cNvPr id="9" name="TextBox 8"/>
          <p:cNvSpPr txBox="1"/>
          <p:nvPr/>
        </p:nvSpPr>
        <p:spPr>
          <a:xfrm>
            <a:off x="583768" y="152400"/>
            <a:ext cx="412292" cy="523220"/>
          </a:xfrm>
          <a:prstGeom prst="rect">
            <a:avLst/>
          </a:prstGeom>
          <a:noFill/>
        </p:spPr>
        <p:txBody>
          <a:bodyPr wrap="none" rtlCol="0">
            <a:spAutoFit/>
          </a:bodyPr>
          <a:lstStyle/>
          <a:p>
            <a:r>
              <a:rPr lang="en-IN" dirty="0">
                <a:latin typeface="Algerian" pitchFamily="82" charset="0"/>
              </a:rPr>
              <a:t>R</a:t>
            </a:r>
          </a:p>
        </p:txBody>
      </p:sp>
      <p:sp>
        <p:nvSpPr>
          <p:cNvPr id="10" name="TextBox 9"/>
          <p:cNvSpPr txBox="1"/>
          <p:nvPr/>
        </p:nvSpPr>
        <p:spPr>
          <a:xfrm>
            <a:off x="5410200" y="2819400"/>
            <a:ext cx="627095" cy="523220"/>
          </a:xfrm>
          <a:prstGeom prst="rect">
            <a:avLst/>
          </a:prstGeom>
          <a:noFill/>
        </p:spPr>
        <p:txBody>
          <a:bodyPr wrap="none" rtlCol="0">
            <a:spAutoFit/>
          </a:bodyPr>
          <a:lstStyle/>
          <a:p>
            <a:r>
              <a:rPr lang="en-IN" dirty="0">
                <a:latin typeface="Algerian" pitchFamily="82" charset="0"/>
              </a:rPr>
              <a:t>R2</a:t>
            </a:r>
          </a:p>
        </p:txBody>
      </p:sp>
    </p:spTree>
    <p:extLst>
      <p:ext uri="{BB962C8B-B14F-4D97-AF65-F5344CB8AC3E}">
        <p14:creationId xmlns:p14="http://schemas.microsoft.com/office/powerpoint/2010/main" val="2899645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51</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4017159554"/>
              </p:ext>
            </p:extLst>
          </p:nvPr>
        </p:nvGraphicFramePr>
        <p:xfrm>
          <a:off x="457200" y="76200"/>
          <a:ext cx="3643949" cy="1905000"/>
        </p:xfrm>
        <a:graphic>
          <a:graphicData uri="http://schemas.openxmlformats.org/drawingml/2006/table">
            <a:tbl>
              <a:tblPr firstRow="1" bandRow="1">
                <a:tableStyleId>{5C22544A-7EE6-4342-B048-85BDC9FD1C3A}</a:tableStyleId>
              </a:tblPr>
              <a:tblGrid>
                <a:gridCol w="856648">
                  <a:extLst>
                    <a:ext uri="{9D8B030D-6E8A-4147-A177-3AD203B41FA5}">
                      <a16:colId xmlns:a16="http://schemas.microsoft.com/office/drawing/2014/main" val="20000"/>
                    </a:ext>
                  </a:extLst>
                </a:gridCol>
                <a:gridCol w="856648">
                  <a:extLst>
                    <a:ext uri="{9D8B030D-6E8A-4147-A177-3AD203B41FA5}">
                      <a16:colId xmlns:a16="http://schemas.microsoft.com/office/drawing/2014/main" val="20001"/>
                    </a:ext>
                  </a:extLst>
                </a:gridCol>
                <a:gridCol w="713874">
                  <a:extLst>
                    <a:ext uri="{9D8B030D-6E8A-4147-A177-3AD203B41FA5}">
                      <a16:colId xmlns:a16="http://schemas.microsoft.com/office/drawing/2014/main" val="20002"/>
                    </a:ext>
                  </a:extLst>
                </a:gridCol>
                <a:gridCol w="1216779">
                  <a:extLst>
                    <a:ext uri="{9D8B030D-6E8A-4147-A177-3AD203B41FA5}">
                      <a16:colId xmlns:a16="http://schemas.microsoft.com/office/drawing/2014/main" val="20003"/>
                    </a:ext>
                  </a:extLst>
                </a:gridCol>
              </a:tblGrid>
              <a:tr h="381000">
                <a:tc>
                  <a:txBody>
                    <a:bodyPr/>
                    <a:lstStyle/>
                    <a:p>
                      <a:r>
                        <a:rPr lang="en-IN" sz="1400" dirty="0" err="1"/>
                        <a:t>Empno</a:t>
                      </a:r>
                      <a:endParaRPr lang="en-IN" sz="1400" dirty="0"/>
                    </a:p>
                  </a:txBody>
                  <a:tcPr/>
                </a:tc>
                <a:tc>
                  <a:txBody>
                    <a:bodyPr/>
                    <a:lstStyle/>
                    <a:p>
                      <a:r>
                        <a:rPr lang="en-IN" sz="1400" dirty="0" err="1"/>
                        <a:t>Ename</a:t>
                      </a:r>
                      <a:endParaRPr lang="en-IN" sz="1400" dirty="0"/>
                    </a:p>
                  </a:txBody>
                  <a:tcPr/>
                </a:tc>
                <a:tc>
                  <a:txBody>
                    <a:bodyPr/>
                    <a:lstStyle/>
                    <a:p>
                      <a:r>
                        <a:rPr lang="en-IN" sz="1400" dirty="0"/>
                        <a:t>Sal</a:t>
                      </a:r>
                    </a:p>
                  </a:txBody>
                  <a:tcPr/>
                </a:tc>
                <a:tc>
                  <a:txBody>
                    <a:bodyPr/>
                    <a:lstStyle/>
                    <a:p>
                      <a:r>
                        <a:rPr lang="en-IN" sz="1400" dirty="0" err="1"/>
                        <a:t>Loc</a:t>
                      </a:r>
                      <a:r>
                        <a:rPr lang="en-IN" sz="1400" dirty="0"/>
                        <a:t> </a:t>
                      </a:r>
                    </a:p>
                  </a:txBody>
                  <a:tcPr/>
                </a:tc>
                <a:extLst>
                  <a:ext uri="{0D108BD9-81ED-4DB2-BD59-A6C34878D82A}">
                    <a16:rowId xmlns:a16="http://schemas.microsoft.com/office/drawing/2014/main" val="10000"/>
                  </a:ext>
                </a:extLst>
              </a:tr>
              <a:tr h="381000">
                <a:tc>
                  <a:txBody>
                    <a:bodyPr/>
                    <a:lstStyle/>
                    <a:p>
                      <a:r>
                        <a:rPr lang="en-IN" sz="1400" dirty="0"/>
                        <a:t>111</a:t>
                      </a:r>
                    </a:p>
                  </a:txBody>
                  <a:tcPr/>
                </a:tc>
                <a:tc>
                  <a:txBody>
                    <a:bodyPr/>
                    <a:lstStyle/>
                    <a:p>
                      <a:r>
                        <a:rPr lang="en-IN" sz="1400" dirty="0"/>
                        <a:t>James</a:t>
                      </a:r>
                    </a:p>
                  </a:txBody>
                  <a:tcPr/>
                </a:tc>
                <a:tc>
                  <a:txBody>
                    <a:bodyPr/>
                    <a:lstStyle/>
                    <a:p>
                      <a:r>
                        <a:rPr lang="en-IN" sz="1400" dirty="0"/>
                        <a:t>5000</a:t>
                      </a:r>
                    </a:p>
                  </a:txBody>
                  <a:tcPr/>
                </a:tc>
                <a:tc>
                  <a:txBody>
                    <a:bodyPr/>
                    <a:lstStyle/>
                    <a:p>
                      <a:r>
                        <a:rPr lang="en-IN" sz="1400" dirty="0"/>
                        <a:t>Boston</a:t>
                      </a:r>
                    </a:p>
                  </a:txBody>
                  <a:tcPr/>
                </a:tc>
                <a:extLst>
                  <a:ext uri="{0D108BD9-81ED-4DB2-BD59-A6C34878D82A}">
                    <a16:rowId xmlns:a16="http://schemas.microsoft.com/office/drawing/2014/main" val="10001"/>
                  </a:ext>
                </a:extLst>
              </a:tr>
              <a:tr h="381000">
                <a:tc>
                  <a:txBody>
                    <a:bodyPr/>
                    <a:lstStyle/>
                    <a:p>
                      <a:r>
                        <a:rPr lang="en-IN" sz="1400" dirty="0"/>
                        <a:t>112</a:t>
                      </a:r>
                    </a:p>
                  </a:txBody>
                  <a:tcPr/>
                </a:tc>
                <a:tc>
                  <a:txBody>
                    <a:bodyPr/>
                    <a:lstStyle/>
                    <a:p>
                      <a:r>
                        <a:rPr lang="en-IN" sz="1400" dirty="0"/>
                        <a:t>Peter</a:t>
                      </a:r>
                    </a:p>
                  </a:txBody>
                  <a:tcPr/>
                </a:tc>
                <a:tc>
                  <a:txBody>
                    <a:bodyPr/>
                    <a:lstStyle/>
                    <a:p>
                      <a:r>
                        <a:rPr lang="en-IN" sz="1400" dirty="0"/>
                        <a:t>6500</a:t>
                      </a:r>
                    </a:p>
                  </a:txBody>
                  <a:tcPr/>
                </a:tc>
                <a:tc>
                  <a:txBody>
                    <a:bodyPr/>
                    <a:lstStyle/>
                    <a:p>
                      <a:r>
                        <a:rPr lang="en-IN" sz="1400" dirty="0"/>
                        <a:t>Chicago</a:t>
                      </a:r>
                    </a:p>
                  </a:txBody>
                  <a:tcPr/>
                </a:tc>
                <a:extLst>
                  <a:ext uri="{0D108BD9-81ED-4DB2-BD59-A6C34878D82A}">
                    <a16:rowId xmlns:a16="http://schemas.microsoft.com/office/drawing/2014/main" val="10002"/>
                  </a:ext>
                </a:extLst>
              </a:tr>
              <a:tr h="381000">
                <a:tc>
                  <a:txBody>
                    <a:bodyPr/>
                    <a:lstStyle/>
                    <a:p>
                      <a:r>
                        <a:rPr lang="en-IN" sz="1400" dirty="0"/>
                        <a:t>113</a:t>
                      </a:r>
                    </a:p>
                  </a:txBody>
                  <a:tcPr/>
                </a:tc>
                <a:tc>
                  <a:txBody>
                    <a:bodyPr/>
                    <a:lstStyle/>
                    <a:p>
                      <a:r>
                        <a:rPr lang="en-IN" sz="1400" dirty="0"/>
                        <a:t>Martin</a:t>
                      </a:r>
                    </a:p>
                  </a:txBody>
                  <a:tcPr/>
                </a:tc>
                <a:tc>
                  <a:txBody>
                    <a:bodyPr/>
                    <a:lstStyle/>
                    <a:p>
                      <a:r>
                        <a:rPr lang="en-IN" sz="1400" dirty="0"/>
                        <a:t>4670</a:t>
                      </a:r>
                    </a:p>
                  </a:txBody>
                  <a:tcPr/>
                </a:tc>
                <a:tc>
                  <a:txBody>
                    <a:bodyPr/>
                    <a:lstStyle/>
                    <a:p>
                      <a:r>
                        <a:rPr lang="en-IN" sz="1400" dirty="0"/>
                        <a:t>Boston</a:t>
                      </a:r>
                    </a:p>
                  </a:txBody>
                  <a:tcPr/>
                </a:tc>
                <a:extLst>
                  <a:ext uri="{0D108BD9-81ED-4DB2-BD59-A6C34878D82A}">
                    <a16:rowId xmlns:a16="http://schemas.microsoft.com/office/drawing/2014/main" val="10003"/>
                  </a:ext>
                </a:extLst>
              </a:tr>
              <a:tr h="381000">
                <a:tc>
                  <a:txBody>
                    <a:bodyPr/>
                    <a:lstStyle/>
                    <a:p>
                      <a:r>
                        <a:rPr lang="en-IN" sz="1400" dirty="0"/>
                        <a:t>114</a:t>
                      </a:r>
                    </a:p>
                  </a:txBody>
                  <a:tcPr/>
                </a:tc>
                <a:tc>
                  <a:txBody>
                    <a:bodyPr/>
                    <a:lstStyle/>
                    <a:p>
                      <a:r>
                        <a:rPr lang="en-IN" sz="1400" dirty="0"/>
                        <a:t>John</a:t>
                      </a:r>
                    </a:p>
                  </a:txBody>
                  <a:tcPr/>
                </a:tc>
                <a:tc>
                  <a:txBody>
                    <a:bodyPr/>
                    <a:lstStyle/>
                    <a:p>
                      <a:r>
                        <a:rPr lang="en-IN" sz="1400" dirty="0"/>
                        <a:t>6540</a:t>
                      </a:r>
                    </a:p>
                  </a:txBody>
                  <a:tcPr/>
                </a:tc>
                <a:tc>
                  <a:txBody>
                    <a:bodyPr/>
                    <a:lstStyle/>
                    <a:p>
                      <a:r>
                        <a:rPr lang="en-IN" sz="1400" dirty="0"/>
                        <a:t>null</a:t>
                      </a:r>
                    </a:p>
                  </a:txBody>
                  <a:tcPr/>
                </a:tc>
                <a:extLst>
                  <a:ext uri="{0D108BD9-81ED-4DB2-BD59-A6C34878D82A}">
                    <a16:rowId xmlns:a16="http://schemas.microsoft.com/office/drawing/2014/main" val="1000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818779436"/>
              </p:ext>
            </p:extLst>
          </p:nvPr>
        </p:nvGraphicFramePr>
        <p:xfrm>
          <a:off x="5638800" y="76200"/>
          <a:ext cx="3137851" cy="1905000"/>
        </p:xfrm>
        <a:graphic>
          <a:graphicData uri="http://schemas.openxmlformats.org/drawingml/2006/table">
            <a:tbl>
              <a:tblPr firstRow="1" bandRow="1">
                <a:tableStyleId>{5C22544A-7EE6-4342-B048-85BDC9FD1C3A}</a:tableStyleId>
              </a:tblPr>
              <a:tblGrid>
                <a:gridCol w="853455">
                  <a:extLst>
                    <a:ext uri="{9D8B030D-6E8A-4147-A177-3AD203B41FA5}">
                      <a16:colId xmlns:a16="http://schemas.microsoft.com/office/drawing/2014/main" val="20000"/>
                    </a:ext>
                  </a:extLst>
                </a:gridCol>
                <a:gridCol w="988996">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381000">
                <a:tc>
                  <a:txBody>
                    <a:bodyPr/>
                    <a:lstStyle/>
                    <a:p>
                      <a:r>
                        <a:rPr lang="en-IN" sz="1400" dirty="0" err="1"/>
                        <a:t>Deptno</a:t>
                      </a:r>
                      <a:endParaRPr lang="en-IN" sz="1400" dirty="0"/>
                    </a:p>
                  </a:txBody>
                  <a:tcPr/>
                </a:tc>
                <a:tc>
                  <a:txBody>
                    <a:bodyPr/>
                    <a:lstStyle/>
                    <a:p>
                      <a:r>
                        <a:rPr lang="en-IN" sz="1400" dirty="0" err="1"/>
                        <a:t>Dname</a:t>
                      </a:r>
                      <a:endParaRPr lang="en-IN" sz="1400" dirty="0"/>
                    </a:p>
                  </a:txBody>
                  <a:tcPr/>
                </a:tc>
                <a:tc>
                  <a:txBody>
                    <a:bodyPr/>
                    <a:lstStyle/>
                    <a:p>
                      <a:r>
                        <a:rPr lang="en-IN" sz="1400" dirty="0" err="1"/>
                        <a:t>Loc</a:t>
                      </a:r>
                      <a:r>
                        <a:rPr lang="en-IN" sz="1400" dirty="0"/>
                        <a:t> </a:t>
                      </a:r>
                    </a:p>
                  </a:txBody>
                  <a:tcPr/>
                </a:tc>
                <a:extLst>
                  <a:ext uri="{0D108BD9-81ED-4DB2-BD59-A6C34878D82A}">
                    <a16:rowId xmlns:a16="http://schemas.microsoft.com/office/drawing/2014/main" val="10000"/>
                  </a:ext>
                </a:extLst>
              </a:tr>
              <a:tr h="381000">
                <a:tc>
                  <a:txBody>
                    <a:bodyPr/>
                    <a:lstStyle/>
                    <a:p>
                      <a:r>
                        <a:rPr lang="en-IN" sz="1400" dirty="0"/>
                        <a:t>10</a:t>
                      </a:r>
                    </a:p>
                  </a:txBody>
                  <a:tcPr/>
                </a:tc>
                <a:tc>
                  <a:txBody>
                    <a:bodyPr/>
                    <a:lstStyle/>
                    <a:p>
                      <a:r>
                        <a:rPr lang="en-IN" sz="1400" dirty="0"/>
                        <a:t>Sales</a:t>
                      </a:r>
                    </a:p>
                  </a:txBody>
                  <a:tcPr/>
                </a:tc>
                <a:tc>
                  <a:txBody>
                    <a:bodyPr/>
                    <a:lstStyle/>
                    <a:p>
                      <a:r>
                        <a:rPr lang="en-IN" sz="1400" dirty="0"/>
                        <a:t>Boston</a:t>
                      </a:r>
                    </a:p>
                  </a:txBody>
                  <a:tcPr/>
                </a:tc>
                <a:extLst>
                  <a:ext uri="{0D108BD9-81ED-4DB2-BD59-A6C34878D82A}">
                    <a16:rowId xmlns:a16="http://schemas.microsoft.com/office/drawing/2014/main" val="10001"/>
                  </a:ext>
                </a:extLst>
              </a:tr>
              <a:tr h="381000">
                <a:tc>
                  <a:txBody>
                    <a:bodyPr/>
                    <a:lstStyle/>
                    <a:p>
                      <a:r>
                        <a:rPr lang="en-IN" sz="1400" dirty="0"/>
                        <a:t>20</a:t>
                      </a:r>
                    </a:p>
                  </a:txBody>
                  <a:tcPr/>
                </a:tc>
                <a:tc>
                  <a:txBody>
                    <a:bodyPr/>
                    <a:lstStyle/>
                    <a:p>
                      <a:r>
                        <a:rPr lang="en-IN" sz="1400" dirty="0"/>
                        <a:t>Accounts</a:t>
                      </a:r>
                    </a:p>
                  </a:txBody>
                  <a:tcPr/>
                </a:tc>
                <a:tc>
                  <a:txBody>
                    <a:bodyPr/>
                    <a:lstStyle/>
                    <a:p>
                      <a:r>
                        <a:rPr lang="en-IN" sz="1400" dirty="0"/>
                        <a:t>Chicago</a:t>
                      </a:r>
                    </a:p>
                  </a:txBody>
                  <a:tcPr/>
                </a:tc>
                <a:extLst>
                  <a:ext uri="{0D108BD9-81ED-4DB2-BD59-A6C34878D82A}">
                    <a16:rowId xmlns:a16="http://schemas.microsoft.com/office/drawing/2014/main" val="10002"/>
                  </a:ext>
                </a:extLst>
              </a:tr>
              <a:tr h="381000">
                <a:tc>
                  <a:txBody>
                    <a:bodyPr/>
                    <a:lstStyle/>
                    <a:p>
                      <a:r>
                        <a:rPr lang="en-IN" sz="1400" dirty="0"/>
                        <a:t>30</a:t>
                      </a:r>
                    </a:p>
                  </a:txBody>
                  <a:tcPr/>
                </a:tc>
                <a:tc>
                  <a:txBody>
                    <a:bodyPr/>
                    <a:lstStyle/>
                    <a:p>
                      <a:r>
                        <a:rPr lang="en-IN" sz="1400" dirty="0"/>
                        <a:t>Admin</a:t>
                      </a:r>
                    </a:p>
                  </a:txBody>
                  <a:tcPr/>
                </a:tc>
                <a:tc>
                  <a:txBody>
                    <a:bodyPr/>
                    <a:lstStyle/>
                    <a:p>
                      <a:r>
                        <a:rPr lang="en-IN" sz="1400" dirty="0"/>
                        <a:t>Boston</a:t>
                      </a:r>
                    </a:p>
                  </a:txBody>
                  <a:tcPr/>
                </a:tc>
                <a:extLst>
                  <a:ext uri="{0D108BD9-81ED-4DB2-BD59-A6C34878D82A}">
                    <a16:rowId xmlns:a16="http://schemas.microsoft.com/office/drawing/2014/main" val="10003"/>
                  </a:ext>
                </a:extLst>
              </a:tr>
              <a:tr h="381000">
                <a:tc>
                  <a:txBody>
                    <a:bodyPr/>
                    <a:lstStyle/>
                    <a:p>
                      <a:r>
                        <a:rPr lang="en-IN" sz="1400" dirty="0"/>
                        <a:t>40</a:t>
                      </a:r>
                    </a:p>
                  </a:txBody>
                  <a:tcPr/>
                </a:tc>
                <a:tc>
                  <a:txBody>
                    <a:bodyPr/>
                    <a:lstStyle/>
                    <a:p>
                      <a:r>
                        <a:rPr lang="en-IN" sz="1400" dirty="0"/>
                        <a:t>Marketing</a:t>
                      </a:r>
                    </a:p>
                  </a:txBody>
                  <a:tcPr/>
                </a:tc>
                <a:tc>
                  <a:txBody>
                    <a:bodyPr/>
                    <a:lstStyle/>
                    <a:p>
                      <a:r>
                        <a:rPr lang="en-IN" sz="1400" dirty="0"/>
                        <a:t> null</a:t>
                      </a:r>
                    </a:p>
                  </a:txBody>
                  <a:tcPr/>
                </a:tc>
                <a:extLst>
                  <a:ext uri="{0D108BD9-81ED-4DB2-BD59-A6C34878D82A}">
                    <a16:rowId xmlns:a16="http://schemas.microsoft.com/office/drawing/2014/main" val="10004"/>
                  </a:ext>
                </a:extLst>
              </a:tr>
            </a:tbl>
          </a:graphicData>
        </a:graphic>
      </p:graphicFrame>
      <p:sp>
        <p:nvSpPr>
          <p:cNvPr id="2" name="Rectangle 1"/>
          <p:cNvSpPr/>
          <p:nvPr/>
        </p:nvSpPr>
        <p:spPr>
          <a:xfrm>
            <a:off x="4495800" y="1143000"/>
            <a:ext cx="654346" cy="646331"/>
          </a:xfrm>
          <a:prstGeom prst="rect">
            <a:avLst/>
          </a:prstGeom>
        </p:spPr>
        <p:txBody>
          <a:bodyPr wrap="none">
            <a:spAutoFit/>
          </a:bodyPr>
          <a:lstStyle/>
          <a:p>
            <a:r>
              <a:rPr lang="en-IN" sz="3600" b="1" dirty="0">
                <a:solidFill>
                  <a:schemeClr val="accent6">
                    <a:lumMod val="50000"/>
                  </a:schemeClr>
                </a:solidFill>
              </a:rPr>
              <a:t>⨝</a:t>
            </a:r>
            <a:endParaRPr lang="en-IN" sz="3600" b="1" dirty="0"/>
          </a:p>
        </p:txBody>
      </p:sp>
      <p:graphicFrame>
        <p:nvGraphicFramePr>
          <p:cNvPr id="8" name="Table 7"/>
          <p:cNvGraphicFramePr>
            <a:graphicFrameLocks noGrp="1"/>
          </p:cNvGraphicFramePr>
          <p:nvPr>
            <p:extLst>
              <p:ext uri="{D42A27DB-BD31-4B8C-83A1-F6EECF244321}">
                <p14:modId xmlns:p14="http://schemas.microsoft.com/office/powerpoint/2010/main" val="1202198337"/>
              </p:ext>
            </p:extLst>
          </p:nvPr>
        </p:nvGraphicFramePr>
        <p:xfrm>
          <a:off x="1219200" y="2971800"/>
          <a:ext cx="6781800" cy="2667000"/>
        </p:xfrm>
        <a:graphic>
          <a:graphicData uri="http://schemas.openxmlformats.org/drawingml/2006/table">
            <a:tbl>
              <a:tblPr firstRow="1" bandRow="1">
                <a:tableStyleId>{5C22544A-7EE6-4342-B048-85BDC9FD1C3A}</a:tableStyleId>
              </a:tblPr>
              <a:tblGrid>
                <a:gridCol w="856648">
                  <a:extLst>
                    <a:ext uri="{9D8B030D-6E8A-4147-A177-3AD203B41FA5}">
                      <a16:colId xmlns:a16="http://schemas.microsoft.com/office/drawing/2014/main" val="20000"/>
                    </a:ext>
                  </a:extLst>
                </a:gridCol>
                <a:gridCol w="856648">
                  <a:extLst>
                    <a:ext uri="{9D8B030D-6E8A-4147-A177-3AD203B41FA5}">
                      <a16:colId xmlns:a16="http://schemas.microsoft.com/office/drawing/2014/main" val="20001"/>
                    </a:ext>
                  </a:extLst>
                </a:gridCol>
                <a:gridCol w="713874">
                  <a:extLst>
                    <a:ext uri="{9D8B030D-6E8A-4147-A177-3AD203B41FA5}">
                      <a16:colId xmlns:a16="http://schemas.microsoft.com/office/drawing/2014/main" val="20002"/>
                    </a:ext>
                  </a:extLst>
                </a:gridCol>
                <a:gridCol w="1216779">
                  <a:extLst>
                    <a:ext uri="{9D8B030D-6E8A-4147-A177-3AD203B41FA5}">
                      <a16:colId xmlns:a16="http://schemas.microsoft.com/office/drawing/2014/main" val="20003"/>
                    </a:ext>
                  </a:extLst>
                </a:gridCol>
                <a:gridCol w="853455">
                  <a:extLst>
                    <a:ext uri="{9D8B030D-6E8A-4147-A177-3AD203B41FA5}">
                      <a16:colId xmlns:a16="http://schemas.microsoft.com/office/drawing/2014/main" val="20004"/>
                    </a:ext>
                  </a:extLst>
                </a:gridCol>
                <a:gridCol w="988996">
                  <a:extLst>
                    <a:ext uri="{9D8B030D-6E8A-4147-A177-3AD203B41FA5}">
                      <a16:colId xmlns:a16="http://schemas.microsoft.com/office/drawing/2014/main" val="20005"/>
                    </a:ext>
                  </a:extLst>
                </a:gridCol>
                <a:gridCol w="1295400">
                  <a:extLst>
                    <a:ext uri="{9D8B030D-6E8A-4147-A177-3AD203B41FA5}">
                      <a16:colId xmlns:a16="http://schemas.microsoft.com/office/drawing/2014/main" val="20006"/>
                    </a:ext>
                  </a:extLst>
                </a:gridCol>
              </a:tblGrid>
              <a:tr h="381000">
                <a:tc>
                  <a:txBody>
                    <a:bodyPr/>
                    <a:lstStyle/>
                    <a:p>
                      <a:r>
                        <a:rPr lang="en-IN" sz="1400" dirty="0" err="1"/>
                        <a:t>Empno</a:t>
                      </a:r>
                      <a:endParaRPr lang="en-IN" sz="1400" dirty="0"/>
                    </a:p>
                  </a:txBody>
                  <a:tcPr/>
                </a:tc>
                <a:tc>
                  <a:txBody>
                    <a:bodyPr/>
                    <a:lstStyle/>
                    <a:p>
                      <a:r>
                        <a:rPr lang="en-IN" sz="1400" dirty="0" err="1"/>
                        <a:t>Ename</a:t>
                      </a:r>
                      <a:endParaRPr lang="en-IN" sz="1400" dirty="0"/>
                    </a:p>
                  </a:txBody>
                  <a:tcPr/>
                </a:tc>
                <a:tc>
                  <a:txBody>
                    <a:bodyPr/>
                    <a:lstStyle/>
                    <a:p>
                      <a:r>
                        <a:rPr lang="en-IN" sz="1400" dirty="0"/>
                        <a:t>Sal</a:t>
                      </a:r>
                    </a:p>
                  </a:txBody>
                  <a:tcPr/>
                </a:tc>
                <a:tc>
                  <a:txBody>
                    <a:bodyPr/>
                    <a:lstStyle/>
                    <a:p>
                      <a:r>
                        <a:rPr lang="en-IN" sz="1400" dirty="0" err="1"/>
                        <a:t>Loc</a:t>
                      </a:r>
                      <a:endParaRPr lang="en-IN" sz="1400" dirty="0"/>
                    </a:p>
                  </a:txBody>
                  <a:tcPr/>
                </a:tc>
                <a:tc>
                  <a:txBody>
                    <a:bodyPr/>
                    <a:lstStyle/>
                    <a:p>
                      <a:r>
                        <a:rPr lang="en-IN" sz="1400" dirty="0" err="1"/>
                        <a:t>Deptno</a:t>
                      </a:r>
                      <a:endParaRPr lang="en-IN" sz="1400" dirty="0"/>
                    </a:p>
                  </a:txBody>
                  <a:tcPr/>
                </a:tc>
                <a:tc>
                  <a:txBody>
                    <a:bodyPr/>
                    <a:lstStyle/>
                    <a:p>
                      <a:r>
                        <a:rPr lang="en-IN" sz="1400" dirty="0" err="1"/>
                        <a:t>Dname</a:t>
                      </a:r>
                      <a:endParaRPr lang="en-IN" sz="1400" dirty="0"/>
                    </a:p>
                  </a:txBody>
                  <a:tcPr/>
                </a:tc>
                <a:tc>
                  <a:txBody>
                    <a:bodyPr/>
                    <a:lstStyle/>
                    <a:p>
                      <a:r>
                        <a:rPr lang="en-IN" sz="1400" dirty="0" err="1"/>
                        <a:t>Loc</a:t>
                      </a:r>
                      <a:r>
                        <a:rPr lang="en-IN" sz="1400" dirty="0"/>
                        <a:t> </a:t>
                      </a:r>
                    </a:p>
                  </a:txBody>
                  <a:tcPr/>
                </a:tc>
                <a:extLst>
                  <a:ext uri="{0D108BD9-81ED-4DB2-BD59-A6C34878D82A}">
                    <a16:rowId xmlns:a16="http://schemas.microsoft.com/office/drawing/2014/main" val="10000"/>
                  </a:ext>
                </a:extLst>
              </a:tr>
              <a:tr h="381000">
                <a:tc>
                  <a:txBody>
                    <a:bodyPr/>
                    <a:lstStyle/>
                    <a:p>
                      <a:r>
                        <a:rPr lang="en-IN" sz="1400" dirty="0"/>
                        <a:t>111</a:t>
                      </a:r>
                    </a:p>
                  </a:txBody>
                  <a:tcPr/>
                </a:tc>
                <a:tc>
                  <a:txBody>
                    <a:bodyPr/>
                    <a:lstStyle/>
                    <a:p>
                      <a:r>
                        <a:rPr lang="en-IN" sz="1400" dirty="0"/>
                        <a:t>James</a:t>
                      </a:r>
                    </a:p>
                  </a:txBody>
                  <a:tcPr/>
                </a:tc>
                <a:tc>
                  <a:txBody>
                    <a:bodyPr/>
                    <a:lstStyle/>
                    <a:p>
                      <a:r>
                        <a:rPr lang="en-IN" sz="1400" dirty="0"/>
                        <a:t>5000</a:t>
                      </a:r>
                    </a:p>
                  </a:txBody>
                  <a:tcPr/>
                </a:tc>
                <a:tc>
                  <a:txBody>
                    <a:bodyPr/>
                    <a:lstStyle/>
                    <a:p>
                      <a:r>
                        <a:rPr lang="en-IN" sz="1400" dirty="0"/>
                        <a:t>Boston</a:t>
                      </a:r>
                    </a:p>
                  </a:txBody>
                  <a:tcPr/>
                </a:tc>
                <a:tc>
                  <a:txBody>
                    <a:bodyPr/>
                    <a:lstStyle/>
                    <a:p>
                      <a:r>
                        <a:rPr lang="en-IN" sz="1400" dirty="0"/>
                        <a:t>10</a:t>
                      </a:r>
                    </a:p>
                  </a:txBody>
                  <a:tcPr/>
                </a:tc>
                <a:tc>
                  <a:txBody>
                    <a:bodyPr/>
                    <a:lstStyle/>
                    <a:p>
                      <a:r>
                        <a:rPr lang="en-IN" sz="1400" dirty="0"/>
                        <a:t>Sales</a:t>
                      </a:r>
                    </a:p>
                  </a:txBody>
                  <a:tcPr/>
                </a:tc>
                <a:tc>
                  <a:txBody>
                    <a:bodyPr/>
                    <a:lstStyle/>
                    <a:p>
                      <a:r>
                        <a:rPr lang="en-IN" sz="1400" dirty="0"/>
                        <a:t>Boston</a:t>
                      </a:r>
                    </a:p>
                  </a:txBody>
                  <a:tcPr/>
                </a:tc>
                <a:extLst>
                  <a:ext uri="{0D108BD9-81ED-4DB2-BD59-A6C34878D82A}">
                    <a16:rowId xmlns:a16="http://schemas.microsoft.com/office/drawing/2014/main" val="10001"/>
                  </a:ext>
                </a:extLst>
              </a:tr>
              <a:tr h="381000">
                <a:tc>
                  <a:txBody>
                    <a:bodyPr/>
                    <a:lstStyle/>
                    <a:p>
                      <a:r>
                        <a:rPr lang="en-IN" sz="1400" dirty="0">
                          <a:solidFill>
                            <a:schemeClr val="tx2"/>
                          </a:solidFill>
                        </a:rPr>
                        <a:t>111</a:t>
                      </a:r>
                    </a:p>
                  </a:txBody>
                  <a:tcPr/>
                </a:tc>
                <a:tc>
                  <a:txBody>
                    <a:bodyPr/>
                    <a:lstStyle/>
                    <a:p>
                      <a:r>
                        <a:rPr lang="en-IN" sz="1400" dirty="0">
                          <a:solidFill>
                            <a:schemeClr val="tx2"/>
                          </a:solidFill>
                        </a:rPr>
                        <a:t>James</a:t>
                      </a:r>
                    </a:p>
                  </a:txBody>
                  <a:tcPr/>
                </a:tc>
                <a:tc>
                  <a:txBody>
                    <a:bodyPr/>
                    <a:lstStyle/>
                    <a:p>
                      <a:r>
                        <a:rPr lang="en-IN" sz="1400" dirty="0">
                          <a:solidFill>
                            <a:schemeClr val="tx2"/>
                          </a:solidFill>
                        </a:rPr>
                        <a:t>5000</a:t>
                      </a:r>
                    </a:p>
                  </a:txBody>
                  <a:tcPr/>
                </a:tc>
                <a:tc>
                  <a:txBody>
                    <a:bodyPr/>
                    <a:lstStyle/>
                    <a:p>
                      <a:r>
                        <a:rPr lang="en-IN" sz="1400" dirty="0">
                          <a:solidFill>
                            <a:schemeClr val="tx2"/>
                          </a:solidFill>
                        </a:rPr>
                        <a:t>Boston</a:t>
                      </a:r>
                    </a:p>
                  </a:txBody>
                  <a:tcPr/>
                </a:tc>
                <a:tc>
                  <a:txBody>
                    <a:bodyPr/>
                    <a:lstStyle/>
                    <a:p>
                      <a:r>
                        <a:rPr lang="en-IN" sz="1400" dirty="0">
                          <a:solidFill>
                            <a:schemeClr val="tx2"/>
                          </a:solidFill>
                        </a:rPr>
                        <a:t>30</a:t>
                      </a:r>
                    </a:p>
                  </a:txBody>
                  <a:tcPr/>
                </a:tc>
                <a:tc>
                  <a:txBody>
                    <a:bodyPr/>
                    <a:lstStyle/>
                    <a:p>
                      <a:r>
                        <a:rPr lang="en-IN" sz="1400" dirty="0">
                          <a:solidFill>
                            <a:schemeClr val="tx2"/>
                          </a:solidFill>
                        </a:rPr>
                        <a:t>Admin</a:t>
                      </a:r>
                    </a:p>
                  </a:txBody>
                  <a:tcPr/>
                </a:tc>
                <a:tc>
                  <a:txBody>
                    <a:bodyPr/>
                    <a:lstStyle/>
                    <a:p>
                      <a:r>
                        <a:rPr lang="en-IN" sz="1400" dirty="0">
                          <a:solidFill>
                            <a:schemeClr val="tx2"/>
                          </a:solidFill>
                        </a:rPr>
                        <a:t>Boston</a:t>
                      </a:r>
                    </a:p>
                  </a:txBody>
                  <a:tcPr/>
                </a:tc>
                <a:extLst>
                  <a:ext uri="{0D108BD9-81ED-4DB2-BD59-A6C34878D82A}">
                    <a16:rowId xmlns:a16="http://schemas.microsoft.com/office/drawing/2014/main" val="10002"/>
                  </a:ext>
                </a:extLst>
              </a:tr>
              <a:tr h="381000">
                <a:tc>
                  <a:txBody>
                    <a:bodyPr/>
                    <a:lstStyle/>
                    <a:p>
                      <a:r>
                        <a:rPr lang="en-IN" sz="1400" dirty="0"/>
                        <a:t>112</a:t>
                      </a:r>
                    </a:p>
                  </a:txBody>
                  <a:tcPr/>
                </a:tc>
                <a:tc>
                  <a:txBody>
                    <a:bodyPr/>
                    <a:lstStyle/>
                    <a:p>
                      <a:r>
                        <a:rPr lang="en-IN" sz="1400" dirty="0"/>
                        <a:t>Peter</a:t>
                      </a:r>
                    </a:p>
                  </a:txBody>
                  <a:tcPr/>
                </a:tc>
                <a:tc>
                  <a:txBody>
                    <a:bodyPr/>
                    <a:lstStyle/>
                    <a:p>
                      <a:r>
                        <a:rPr lang="en-IN" sz="1400" dirty="0"/>
                        <a:t>6500</a:t>
                      </a:r>
                    </a:p>
                  </a:txBody>
                  <a:tcPr/>
                </a:tc>
                <a:tc>
                  <a:txBody>
                    <a:bodyPr/>
                    <a:lstStyle/>
                    <a:p>
                      <a:r>
                        <a:rPr lang="en-IN" sz="1400" dirty="0"/>
                        <a:t>Chicago</a:t>
                      </a:r>
                    </a:p>
                  </a:txBody>
                  <a:tcPr/>
                </a:tc>
                <a:tc>
                  <a:txBody>
                    <a:bodyPr/>
                    <a:lstStyle/>
                    <a:p>
                      <a:r>
                        <a:rPr lang="en-IN" sz="1400" dirty="0"/>
                        <a:t>20</a:t>
                      </a:r>
                    </a:p>
                  </a:txBody>
                  <a:tcPr/>
                </a:tc>
                <a:tc>
                  <a:txBody>
                    <a:bodyPr/>
                    <a:lstStyle/>
                    <a:p>
                      <a:r>
                        <a:rPr lang="en-IN" sz="1400" dirty="0"/>
                        <a:t>Accounts</a:t>
                      </a:r>
                    </a:p>
                  </a:txBody>
                  <a:tcPr/>
                </a:tc>
                <a:tc>
                  <a:txBody>
                    <a:bodyPr/>
                    <a:lstStyle/>
                    <a:p>
                      <a:r>
                        <a:rPr lang="en-IN" sz="1400" dirty="0"/>
                        <a:t>Chicago</a:t>
                      </a:r>
                    </a:p>
                  </a:txBody>
                  <a:tcPr/>
                </a:tc>
                <a:extLst>
                  <a:ext uri="{0D108BD9-81ED-4DB2-BD59-A6C34878D82A}">
                    <a16:rowId xmlns:a16="http://schemas.microsoft.com/office/drawing/2014/main" val="10003"/>
                  </a:ext>
                </a:extLst>
              </a:tr>
              <a:tr h="381000">
                <a:tc>
                  <a:txBody>
                    <a:bodyPr/>
                    <a:lstStyle/>
                    <a:p>
                      <a:r>
                        <a:rPr lang="en-IN" sz="1400" dirty="0">
                          <a:solidFill>
                            <a:srgbClr val="C00000"/>
                          </a:solidFill>
                        </a:rPr>
                        <a:t>113</a:t>
                      </a:r>
                    </a:p>
                  </a:txBody>
                  <a:tcPr/>
                </a:tc>
                <a:tc>
                  <a:txBody>
                    <a:bodyPr/>
                    <a:lstStyle/>
                    <a:p>
                      <a:r>
                        <a:rPr lang="en-IN" sz="1400" dirty="0">
                          <a:solidFill>
                            <a:srgbClr val="C00000"/>
                          </a:solidFill>
                        </a:rPr>
                        <a:t>Martin</a:t>
                      </a:r>
                    </a:p>
                  </a:txBody>
                  <a:tcPr/>
                </a:tc>
                <a:tc>
                  <a:txBody>
                    <a:bodyPr/>
                    <a:lstStyle/>
                    <a:p>
                      <a:r>
                        <a:rPr lang="en-IN" sz="1400" dirty="0">
                          <a:solidFill>
                            <a:srgbClr val="C00000"/>
                          </a:solidFill>
                        </a:rPr>
                        <a:t>4670</a:t>
                      </a:r>
                    </a:p>
                  </a:txBody>
                  <a:tcPr/>
                </a:tc>
                <a:tc>
                  <a:txBody>
                    <a:bodyPr/>
                    <a:lstStyle/>
                    <a:p>
                      <a:r>
                        <a:rPr lang="en-IN" sz="1400" dirty="0">
                          <a:solidFill>
                            <a:srgbClr val="C00000"/>
                          </a:solidFill>
                        </a:rPr>
                        <a:t>Boston</a:t>
                      </a:r>
                    </a:p>
                  </a:txBody>
                  <a:tcPr/>
                </a:tc>
                <a:tc>
                  <a:txBody>
                    <a:bodyPr/>
                    <a:lstStyle/>
                    <a:p>
                      <a:r>
                        <a:rPr lang="en-IN" sz="1400" dirty="0">
                          <a:solidFill>
                            <a:srgbClr val="C00000"/>
                          </a:solidFill>
                        </a:rPr>
                        <a:t>10</a:t>
                      </a:r>
                    </a:p>
                  </a:txBody>
                  <a:tcPr/>
                </a:tc>
                <a:tc>
                  <a:txBody>
                    <a:bodyPr/>
                    <a:lstStyle/>
                    <a:p>
                      <a:r>
                        <a:rPr lang="en-IN" sz="1400" dirty="0">
                          <a:solidFill>
                            <a:srgbClr val="C00000"/>
                          </a:solidFill>
                        </a:rPr>
                        <a:t>Sales</a:t>
                      </a:r>
                    </a:p>
                  </a:txBody>
                  <a:tcPr/>
                </a:tc>
                <a:tc>
                  <a:txBody>
                    <a:bodyPr/>
                    <a:lstStyle/>
                    <a:p>
                      <a:r>
                        <a:rPr lang="en-IN" sz="1400" dirty="0">
                          <a:solidFill>
                            <a:srgbClr val="C00000"/>
                          </a:solidFill>
                        </a:rPr>
                        <a:t>Boston</a:t>
                      </a:r>
                    </a:p>
                  </a:txBody>
                  <a:tcPr/>
                </a:tc>
                <a:extLst>
                  <a:ext uri="{0D108BD9-81ED-4DB2-BD59-A6C34878D82A}">
                    <a16:rowId xmlns:a16="http://schemas.microsoft.com/office/drawing/2014/main" val="10004"/>
                  </a:ext>
                </a:extLst>
              </a:tr>
              <a:tr h="381000">
                <a:tc>
                  <a:txBody>
                    <a:bodyPr/>
                    <a:lstStyle/>
                    <a:p>
                      <a:r>
                        <a:rPr lang="en-IN" sz="1400" dirty="0">
                          <a:solidFill>
                            <a:schemeClr val="tx1"/>
                          </a:solidFill>
                        </a:rPr>
                        <a:t>113</a:t>
                      </a:r>
                    </a:p>
                  </a:txBody>
                  <a:tcPr/>
                </a:tc>
                <a:tc>
                  <a:txBody>
                    <a:bodyPr/>
                    <a:lstStyle/>
                    <a:p>
                      <a:r>
                        <a:rPr lang="en-IN" sz="1400" dirty="0">
                          <a:solidFill>
                            <a:schemeClr val="tx1"/>
                          </a:solidFill>
                        </a:rPr>
                        <a:t>Martin</a:t>
                      </a:r>
                    </a:p>
                  </a:txBody>
                  <a:tcPr/>
                </a:tc>
                <a:tc>
                  <a:txBody>
                    <a:bodyPr/>
                    <a:lstStyle/>
                    <a:p>
                      <a:r>
                        <a:rPr lang="en-IN" sz="1400" dirty="0">
                          <a:solidFill>
                            <a:schemeClr val="tx1"/>
                          </a:solidFill>
                        </a:rPr>
                        <a:t>4670</a:t>
                      </a:r>
                    </a:p>
                  </a:txBody>
                  <a:tcPr/>
                </a:tc>
                <a:tc>
                  <a:txBody>
                    <a:bodyPr/>
                    <a:lstStyle/>
                    <a:p>
                      <a:r>
                        <a:rPr lang="en-IN" sz="1400" dirty="0">
                          <a:solidFill>
                            <a:schemeClr val="tx1"/>
                          </a:solidFill>
                        </a:rPr>
                        <a:t>Boston</a:t>
                      </a:r>
                    </a:p>
                  </a:txBody>
                  <a:tcPr/>
                </a:tc>
                <a:tc>
                  <a:txBody>
                    <a:bodyPr/>
                    <a:lstStyle/>
                    <a:p>
                      <a:r>
                        <a:rPr lang="en-IN" sz="1400" dirty="0">
                          <a:solidFill>
                            <a:schemeClr val="tx1"/>
                          </a:solidFill>
                        </a:rPr>
                        <a:t>30</a:t>
                      </a:r>
                    </a:p>
                  </a:txBody>
                  <a:tcPr/>
                </a:tc>
                <a:tc>
                  <a:txBody>
                    <a:bodyPr/>
                    <a:lstStyle/>
                    <a:p>
                      <a:r>
                        <a:rPr lang="en-IN" sz="1400" dirty="0">
                          <a:solidFill>
                            <a:schemeClr val="tx1"/>
                          </a:solidFill>
                        </a:rPr>
                        <a:t>Admin</a:t>
                      </a:r>
                    </a:p>
                  </a:txBody>
                  <a:tcPr/>
                </a:tc>
                <a:tc>
                  <a:txBody>
                    <a:bodyPr/>
                    <a:lstStyle/>
                    <a:p>
                      <a:r>
                        <a:rPr lang="en-IN" sz="1400" dirty="0">
                          <a:solidFill>
                            <a:schemeClr val="tx1"/>
                          </a:solidFill>
                        </a:rPr>
                        <a:t>Boston</a:t>
                      </a:r>
                    </a:p>
                  </a:txBody>
                  <a:tcPr/>
                </a:tc>
                <a:extLst>
                  <a:ext uri="{0D108BD9-81ED-4DB2-BD59-A6C34878D82A}">
                    <a16:rowId xmlns:a16="http://schemas.microsoft.com/office/drawing/2014/main" val="10005"/>
                  </a:ext>
                </a:extLst>
              </a:tr>
              <a:tr h="381000">
                <a:tc gridSpan="7">
                  <a:txBody>
                    <a:bodyPr/>
                    <a:lstStyle/>
                    <a:p>
                      <a:r>
                        <a:rPr lang="en-IN" sz="1400" dirty="0">
                          <a:solidFill>
                            <a:srgbClr val="C00000"/>
                          </a:solidFill>
                        </a:rPr>
                        <a:t>114 tuple</a:t>
                      </a:r>
                      <a:r>
                        <a:rPr lang="en-IN" sz="1400" baseline="0" dirty="0">
                          <a:solidFill>
                            <a:srgbClr val="C00000"/>
                          </a:solidFill>
                        </a:rPr>
                        <a:t> is not connected to any tuple of </a:t>
                      </a:r>
                      <a:r>
                        <a:rPr lang="en-IN" sz="1400" baseline="0" dirty="0" err="1">
                          <a:solidFill>
                            <a:srgbClr val="C00000"/>
                          </a:solidFill>
                        </a:rPr>
                        <a:t>Dept</a:t>
                      </a:r>
                      <a:r>
                        <a:rPr lang="en-IN" sz="1400" baseline="0" dirty="0">
                          <a:solidFill>
                            <a:srgbClr val="C00000"/>
                          </a:solidFill>
                        </a:rPr>
                        <a:t> table because of null value</a:t>
                      </a:r>
                      <a:endParaRPr lang="en-IN" sz="1400" dirty="0">
                        <a:solidFill>
                          <a:srgbClr val="C00000"/>
                        </a:solidFill>
                      </a:endParaRPr>
                    </a:p>
                  </a:txBody>
                  <a:tcPr/>
                </a:tc>
                <a:tc hMerge="1">
                  <a:txBody>
                    <a:bodyPr/>
                    <a:lstStyle/>
                    <a:p>
                      <a:endParaRPr lang="en-IN" sz="1400" dirty="0">
                        <a:solidFill>
                          <a:schemeClr val="tx2"/>
                        </a:solidFill>
                      </a:endParaRPr>
                    </a:p>
                  </a:txBody>
                  <a:tcPr/>
                </a:tc>
                <a:tc hMerge="1">
                  <a:txBody>
                    <a:bodyPr/>
                    <a:lstStyle/>
                    <a:p>
                      <a:endParaRPr lang="en-IN" sz="1400" dirty="0">
                        <a:solidFill>
                          <a:schemeClr val="tx2"/>
                        </a:solidFill>
                      </a:endParaRPr>
                    </a:p>
                  </a:txBody>
                  <a:tcPr/>
                </a:tc>
                <a:tc hMerge="1">
                  <a:txBody>
                    <a:bodyPr/>
                    <a:lstStyle/>
                    <a:p>
                      <a:endParaRPr lang="en-IN" sz="1400" dirty="0">
                        <a:solidFill>
                          <a:schemeClr val="tx2"/>
                        </a:solidFill>
                      </a:endParaRPr>
                    </a:p>
                  </a:txBody>
                  <a:tcPr/>
                </a:tc>
                <a:tc hMerge="1">
                  <a:txBody>
                    <a:bodyPr/>
                    <a:lstStyle/>
                    <a:p>
                      <a:endParaRPr lang="en-IN" sz="1400" dirty="0">
                        <a:solidFill>
                          <a:schemeClr val="tx2"/>
                        </a:solidFill>
                      </a:endParaRPr>
                    </a:p>
                  </a:txBody>
                  <a:tcPr/>
                </a:tc>
                <a:tc hMerge="1">
                  <a:txBody>
                    <a:bodyPr/>
                    <a:lstStyle/>
                    <a:p>
                      <a:endParaRPr lang="en-IN" sz="1400" dirty="0">
                        <a:solidFill>
                          <a:schemeClr val="tx2"/>
                        </a:solidFill>
                      </a:endParaRPr>
                    </a:p>
                  </a:txBody>
                  <a:tcPr/>
                </a:tc>
                <a:tc hMerge="1">
                  <a:txBody>
                    <a:bodyPr/>
                    <a:lstStyle/>
                    <a:p>
                      <a:endParaRPr lang="en-IN" sz="1400" dirty="0">
                        <a:solidFill>
                          <a:schemeClr val="tx2"/>
                        </a:solidFill>
                      </a:endParaRP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3329723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52</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637162481"/>
              </p:ext>
            </p:extLst>
          </p:nvPr>
        </p:nvGraphicFramePr>
        <p:xfrm>
          <a:off x="1295400" y="152400"/>
          <a:ext cx="5565021" cy="2286000"/>
        </p:xfrm>
        <a:graphic>
          <a:graphicData uri="http://schemas.openxmlformats.org/drawingml/2006/table">
            <a:tbl>
              <a:tblPr firstRow="1" bandRow="1">
                <a:tableStyleId>{5C22544A-7EE6-4342-B048-85BDC9FD1C3A}</a:tableStyleId>
              </a:tblPr>
              <a:tblGrid>
                <a:gridCol w="856648">
                  <a:extLst>
                    <a:ext uri="{9D8B030D-6E8A-4147-A177-3AD203B41FA5}">
                      <a16:colId xmlns:a16="http://schemas.microsoft.com/office/drawing/2014/main" val="20000"/>
                    </a:ext>
                  </a:extLst>
                </a:gridCol>
                <a:gridCol w="856648">
                  <a:extLst>
                    <a:ext uri="{9D8B030D-6E8A-4147-A177-3AD203B41FA5}">
                      <a16:colId xmlns:a16="http://schemas.microsoft.com/office/drawing/2014/main" val="20001"/>
                    </a:ext>
                  </a:extLst>
                </a:gridCol>
                <a:gridCol w="713874">
                  <a:extLst>
                    <a:ext uri="{9D8B030D-6E8A-4147-A177-3AD203B41FA5}">
                      <a16:colId xmlns:a16="http://schemas.microsoft.com/office/drawing/2014/main" val="20002"/>
                    </a:ext>
                  </a:extLst>
                </a:gridCol>
                <a:gridCol w="853455">
                  <a:extLst>
                    <a:ext uri="{9D8B030D-6E8A-4147-A177-3AD203B41FA5}">
                      <a16:colId xmlns:a16="http://schemas.microsoft.com/office/drawing/2014/main" val="20003"/>
                    </a:ext>
                  </a:extLst>
                </a:gridCol>
                <a:gridCol w="988996">
                  <a:extLst>
                    <a:ext uri="{9D8B030D-6E8A-4147-A177-3AD203B41FA5}">
                      <a16:colId xmlns:a16="http://schemas.microsoft.com/office/drawing/2014/main" val="20004"/>
                    </a:ext>
                  </a:extLst>
                </a:gridCol>
                <a:gridCol w="1295400">
                  <a:extLst>
                    <a:ext uri="{9D8B030D-6E8A-4147-A177-3AD203B41FA5}">
                      <a16:colId xmlns:a16="http://schemas.microsoft.com/office/drawing/2014/main" val="20005"/>
                    </a:ext>
                  </a:extLst>
                </a:gridCol>
              </a:tblGrid>
              <a:tr h="381000">
                <a:tc>
                  <a:txBody>
                    <a:bodyPr/>
                    <a:lstStyle/>
                    <a:p>
                      <a:r>
                        <a:rPr lang="en-IN" sz="1400" dirty="0" err="1"/>
                        <a:t>Empno</a:t>
                      </a:r>
                      <a:endParaRPr lang="en-IN" sz="1400" dirty="0"/>
                    </a:p>
                  </a:txBody>
                  <a:tcPr/>
                </a:tc>
                <a:tc>
                  <a:txBody>
                    <a:bodyPr/>
                    <a:lstStyle/>
                    <a:p>
                      <a:r>
                        <a:rPr lang="en-IN" sz="1400" dirty="0" err="1"/>
                        <a:t>Ename</a:t>
                      </a:r>
                      <a:endParaRPr lang="en-IN" sz="1400" dirty="0"/>
                    </a:p>
                  </a:txBody>
                  <a:tcPr/>
                </a:tc>
                <a:tc>
                  <a:txBody>
                    <a:bodyPr/>
                    <a:lstStyle/>
                    <a:p>
                      <a:r>
                        <a:rPr lang="en-IN" sz="1400" dirty="0"/>
                        <a:t>Sal</a:t>
                      </a:r>
                    </a:p>
                  </a:txBody>
                  <a:tcPr/>
                </a:tc>
                <a:tc>
                  <a:txBody>
                    <a:bodyPr/>
                    <a:lstStyle/>
                    <a:p>
                      <a:r>
                        <a:rPr lang="en-IN" sz="1400" dirty="0" err="1"/>
                        <a:t>Deptno</a:t>
                      </a:r>
                      <a:endParaRPr lang="en-IN" sz="1400" dirty="0"/>
                    </a:p>
                  </a:txBody>
                  <a:tcPr/>
                </a:tc>
                <a:tc>
                  <a:txBody>
                    <a:bodyPr/>
                    <a:lstStyle/>
                    <a:p>
                      <a:r>
                        <a:rPr lang="en-IN" sz="1400" dirty="0" err="1"/>
                        <a:t>Dname</a:t>
                      </a:r>
                      <a:endParaRPr lang="en-IN" sz="1400" dirty="0"/>
                    </a:p>
                  </a:txBody>
                  <a:tcPr/>
                </a:tc>
                <a:tc>
                  <a:txBody>
                    <a:bodyPr/>
                    <a:lstStyle/>
                    <a:p>
                      <a:r>
                        <a:rPr lang="en-IN" sz="1400" dirty="0" err="1"/>
                        <a:t>Loc</a:t>
                      </a:r>
                      <a:r>
                        <a:rPr lang="en-IN" sz="1400" dirty="0"/>
                        <a:t> </a:t>
                      </a:r>
                    </a:p>
                  </a:txBody>
                  <a:tcPr/>
                </a:tc>
                <a:extLst>
                  <a:ext uri="{0D108BD9-81ED-4DB2-BD59-A6C34878D82A}">
                    <a16:rowId xmlns:a16="http://schemas.microsoft.com/office/drawing/2014/main" val="10000"/>
                  </a:ext>
                </a:extLst>
              </a:tr>
              <a:tr h="381000">
                <a:tc>
                  <a:txBody>
                    <a:bodyPr/>
                    <a:lstStyle/>
                    <a:p>
                      <a:r>
                        <a:rPr lang="en-IN" sz="1400" dirty="0"/>
                        <a:t>111</a:t>
                      </a:r>
                    </a:p>
                  </a:txBody>
                  <a:tcPr/>
                </a:tc>
                <a:tc>
                  <a:txBody>
                    <a:bodyPr/>
                    <a:lstStyle/>
                    <a:p>
                      <a:r>
                        <a:rPr lang="en-IN" sz="1400" dirty="0"/>
                        <a:t>James</a:t>
                      </a:r>
                    </a:p>
                  </a:txBody>
                  <a:tcPr/>
                </a:tc>
                <a:tc>
                  <a:txBody>
                    <a:bodyPr/>
                    <a:lstStyle/>
                    <a:p>
                      <a:r>
                        <a:rPr lang="en-IN" sz="1400" dirty="0"/>
                        <a:t>5000</a:t>
                      </a:r>
                    </a:p>
                  </a:txBody>
                  <a:tcPr/>
                </a:tc>
                <a:tc>
                  <a:txBody>
                    <a:bodyPr/>
                    <a:lstStyle/>
                    <a:p>
                      <a:r>
                        <a:rPr lang="en-IN" sz="1400" dirty="0"/>
                        <a:t>10</a:t>
                      </a:r>
                    </a:p>
                  </a:txBody>
                  <a:tcPr/>
                </a:tc>
                <a:tc>
                  <a:txBody>
                    <a:bodyPr/>
                    <a:lstStyle/>
                    <a:p>
                      <a:r>
                        <a:rPr lang="en-IN" sz="1400" dirty="0"/>
                        <a:t>Sales</a:t>
                      </a:r>
                    </a:p>
                  </a:txBody>
                  <a:tcPr/>
                </a:tc>
                <a:tc>
                  <a:txBody>
                    <a:bodyPr/>
                    <a:lstStyle/>
                    <a:p>
                      <a:r>
                        <a:rPr lang="en-IN" sz="1400" dirty="0"/>
                        <a:t>Boston</a:t>
                      </a:r>
                    </a:p>
                  </a:txBody>
                  <a:tcPr/>
                </a:tc>
                <a:extLst>
                  <a:ext uri="{0D108BD9-81ED-4DB2-BD59-A6C34878D82A}">
                    <a16:rowId xmlns:a16="http://schemas.microsoft.com/office/drawing/2014/main" val="10001"/>
                  </a:ext>
                </a:extLst>
              </a:tr>
              <a:tr h="381000">
                <a:tc>
                  <a:txBody>
                    <a:bodyPr/>
                    <a:lstStyle/>
                    <a:p>
                      <a:r>
                        <a:rPr lang="en-IN" sz="1400" dirty="0"/>
                        <a:t>112</a:t>
                      </a:r>
                    </a:p>
                  </a:txBody>
                  <a:tcPr/>
                </a:tc>
                <a:tc>
                  <a:txBody>
                    <a:bodyPr/>
                    <a:lstStyle/>
                    <a:p>
                      <a:r>
                        <a:rPr lang="en-IN" sz="1400" dirty="0"/>
                        <a:t>Peter</a:t>
                      </a:r>
                    </a:p>
                  </a:txBody>
                  <a:tcPr/>
                </a:tc>
                <a:tc>
                  <a:txBody>
                    <a:bodyPr/>
                    <a:lstStyle/>
                    <a:p>
                      <a:r>
                        <a:rPr lang="en-IN" sz="1400" dirty="0"/>
                        <a:t>6500</a:t>
                      </a:r>
                    </a:p>
                  </a:txBody>
                  <a:tcPr/>
                </a:tc>
                <a:tc>
                  <a:txBody>
                    <a:bodyPr/>
                    <a:lstStyle/>
                    <a:p>
                      <a:r>
                        <a:rPr lang="en-IN" sz="1400" dirty="0"/>
                        <a:t>20</a:t>
                      </a:r>
                    </a:p>
                  </a:txBody>
                  <a:tcPr/>
                </a:tc>
                <a:tc>
                  <a:txBody>
                    <a:bodyPr/>
                    <a:lstStyle/>
                    <a:p>
                      <a:r>
                        <a:rPr lang="en-IN" sz="1400" dirty="0"/>
                        <a:t>Accounts</a:t>
                      </a:r>
                    </a:p>
                  </a:txBody>
                  <a:tcPr/>
                </a:tc>
                <a:tc>
                  <a:txBody>
                    <a:bodyPr/>
                    <a:lstStyle/>
                    <a:p>
                      <a:r>
                        <a:rPr lang="en-IN" sz="1400" dirty="0"/>
                        <a:t>Chicago</a:t>
                      </a:r>
                    </a:p>
                  </a:txBody>
                  <a:tcPr/>
                </a:tc>
                <a:extLst>
                  <a:ext uri="{0D108BD9-81ED-4DB2-BD59-A6C34878D82A}">
                    <a16:rowId xmlns:a16="http://schemas.microsoft.com/office/drawing/2014/main" val="10002"/>
                  </a:ext>
                </a:extLst>
              </a:tr>
              <a:tr h="381000">
                <a:tc>
                  <a:txBody>
                    <a:bodyPr/>
                    <a:lstStyle/>
                    <a:p>
                      <a:r>
                        <a:rPr lang="en-IN" sz="1400" dirty="0"/>
                        <a:t>113</a:t>
                      </a:r>
                    </a:p>
                  </a:txBody>
                  <a:tcPr/>
                </a:tc>
                <a:tc>
                  <a:txBody>
                    <a:bodyPr/>
                    <a:lstStyle/>
                    <a:p>
                      <a:r>
                        <a:rPr lang="en-IN" sz="1400" dirty="0"/>
                        <a:t>Martin</a:t>
                      </a:r>
                    </a:p>
                  </a:txBody>
                  <a:tcPr/>
                </a:tc>
                <a:tc>
                  <a:txBody>
                    <a:bodyPr/>
                    <a:lstStyle/>
                    <a:p>
                      <a:r>
                        <a:rPr lang="en-IN" sz="1400" dirty="0"/>
                        <a:t>4670</a:t>
                      </a:r>
                    </a:p>
                  </a:txBody>
                  <a:tcPr/>
                </a:tc>
                <a:tc>
                  <a:txBody>
                    <a:bodyPr/>
                    <a:lstStyle/>
                    <a:p>
                      <a:r>
                        <a:rPr lang="en-IN" sz="1400" dirty="0"/>
                        <a:t>30</a:t>
                      </a:r>
                    </a:p>
                  </a:txBody>
                  <a:tcPr/>
                </a:tc>
                <a:tc>
                  <a:txBody>
                    <a:bodyPr/>
                    <a:lstStyle/>
                    <a:p>
                      <a:r>
                        <a:rPr lang="en-IN" sz="1400" dirty="0"/>
                        <a:t>Admin</a:t>
                      </a:r>
                    </a:p>
                  </a:txBody>
                  <a:tcPr/>
                </a:tc>
                <a:tc>
                  <a:txBody>
                    <a:bodyPr/>
                    <a:lstStyle/>
                    <a:p>
                      <a:r>
                        <a:rPr lang="en-IN" sz="1400" dirty="0"/>
                        <a:t>Boston</a:t>
                      </a:r>
                    </a:p>
                  </a:txBody>
                  <a:tcPr/>
                </a:tc>
                <a:extLst>
                  <a:ext uri="{0D108BD9-81ED-4DB2-BD59-A6C34878D82A}">
                    <a16:rowId xmlns:a16="http://schemas.microsoft.com/office/drawing/2014/main" val="10003"/>
                  </a:ext>
                </a:extLst>
              </a:tr>
              <a:tr h="381000">
                <a:tc>
                  <a:txBody>
                    <a:bodyPr/>
                    <a:lstStyle/>
                    <a:p>
                      <a:r>
                        <a:rPr lang="en-IN" sz="1400" dirty="0"/>
                        <a:t>114</a:t>
                      </a:r>
                    </a:p>
                  </a:txBody>
                  <a:tcPr/>
                </a:tc>
                <a:tc>
                  <a:txBody>
                    <a:bodyPr/>
                    <a:lstStyle/>
                    <a:p>
                      <a:r>
                        <a:rPr lang="en-IN" sz="1400" dirty="0"/>
                        <a:t>John</a:t>
                      </a:r>
                    </a:p>
                  </a:txBody>
                  <a:tcPr/>
                </a:tc>
                <a:tc>
                  <a:txBody>
                    <a:bodyPr/>
                    <a:lstStyle/>
                    <a:p>
                      <a:r>
                        <a:rPr lang="en-IN" sz="1400" dirty="0"/>
                        <a:t>6540</a:t>
                      </a:r>
                    </a:p>
                  </a:txBody>
                  <a:tcPr/>
                </a:tc>
                <a:tc>
                  <a:txBody>
                    <a:bodyPr/>
                    <a:lstStyle/>
                    <a:p>
                      <a:r>
                        <a:rPr lang="en-IN" sz="1400" dirty="0"/>
                        <a:t>40</a:t>
                      </a:r>
                    </a:p>
                  </a:txBody>
                  <a:tcPr/>
                </a:tc>
                <a:tc>
                  <a:txBody>
                    <a:bodyPr/>
                    <a:lstStyle/>
                    <a:p>
                      <a:r>
                        <a:rPr lang="en-IN" sz="1400" dirty="0"/>
                        <a:t>Marketing</a:t>
                      </a:r>
                    </a:p>
                  </a:txBody>
                  <a:tcPr/>
                </a:tc>
                <a:tc>
                  <a:txBody>
                    <a:bodyPr/>
                    <a:lstStyle/>
                    <a:p>
                      <a:r>
                        <a:rPr lang="en-IN" sz="1400" dirty="0"/>
                        <a:t>null</a:t>
                      </a:r>
                    </a:p>
                  </a:txBody>
                  <a:tcPr/>
                </a:tc>
                <a:extLst>
                  <a:ext uri="{0D108BD9-81ED-4DB2-BD59-A6C34878D82A}">
                    <a16:rowId xmlns:a16="http://schemas.microsoft.com/office/drawing/2014/main" val="10004"/>
                  </a:ext>
                </a:extLst>
              </a:tr>
              <a:tr h="381000">
                <a:tc>
                  <a:txBody>
                    <a:bodyPr/>
                    <a:lstStyle/>
                    <a:p>
                      <a:r>
                        <a:rPr lang="en-IN" sz="1400" dirty="0"/>
                        <a:t>...</a:t>
                      </a:r>
                    </a:p>
                  </a:txBody>
                  <a:tcPr/>
                </a:tc>
                <a:tc>
                  <a:txBody>
                    <a:bodyPr/>
                    <a:lstStyle/>
                    <a:p>
                      <a:r>
                        <a:rPr lang="en-IN" sz="1400" dirty="0"/>
                        <a:t>...</a:t>
                      </a:r>
                    </a:p>
                  </a:txBody>
                  <a:tcPr/>
                </a:tc>
                <a:tc>
                  <a:txBody>
                    <a:bodyPr/>
                    <a:lstStyle/>
                    <a:p>
                      <a:r>
                        <a:rPr lang="en-IN" sz="1400" dirty="0"/>
                        <a:t>...</a:t>
                      </a:r>
                    </a:p>
                  </a:txBody>
                  <a:tcPr/>
                </a:tc>
                <a:tc>
                  <a:txBody>
                    <a:bodyPr/>
                    <a:lstStyle/>
                    <a:p>
                      <a:endParaRPr lang="en-IN" sz="1400" dirty="0"/>
                    </a:p>
                  </a:txBody>
                  <a:tcPr/>
                </a:tc>
                <a:tc>
                  <a:txBody>
                    <a:bodyPr/>
                    <a:lstStyle/>
                    <a:p>
                      <a:endParaRPr lang="en-IN" sz="1400" dirty="0"/>
                    </a:p>
                  </a:txBody>
                  <a:tcPr/>
                </a:tc>
                <a:tc>
                  <a:txBody>
                    <a:bodyPr/>
                    <a:lstStyle/>
                    <a:p>
                      <a:endParaRPr lang="en-IN" sz="1400" dirty="0"/>
                    </a:p>
                  </a:txBody>
                  <a:tcPr/>
                </a:tc>
                <a:extLst>
                  <a:ext uri="{0D108BD9-81ED-4DB2-BD59-A6C34878D82A}">
                    <a16:rowId xmlns:a16="http://schemas.microsoft.com/office/drawing/2014/main" val="10005"/>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836423009"/>
              </p:ext>
            </p:extLst>
          </p:nvPr>
        </p:nvGraphicFramePr>
        <p:xfrm>
          <a:off x="609600" y="3200400"/>
          <a:ext cx="6781800" cy="2667000"/>
        </p:xfrm>
        <a:graphic>
          <a:graphicData uri="http://schemas.openxmlformats.org/drawingml/2006/table">
            <a:tbl>
              <a:tblPr firstRow="1" bandRow="1">
                <a:tableStyleId>{5C22544A-7EE6-4342-B048-85BDC9FD1C3A}</a:tableStyleId>
              </a:tblPr>
              <a:tblGrid>
                <a:gridCol w="856648">
                  <a:extLst>
                    <a:ext uri="{9D8B030D-6E8A-4147-A177-3AD203B41FA5}">
                      <a16:colId xmlns:a16="http://schemas.microsoft.com/office/drawing/2014/main" val="20000"/>
                    </a:ext>
                  </a:extLst>
                </a:gridCol>
                <a:gridCol w="856648">
                  <a:extLst>
                    <a:ext uri="{9D8B030D-6E8A-4147-A177-3AD203B41FA5}">
                      <a16:colId xmlns:a16="http://schemas.microsoft.com/office/drawing/2014/main" val="20001"/>
                    </a:ext>
                  </a:extLst>
                </a:gridCol>
                <a:gridCol w="713874">
                  <a:extLst>
                    <a:ext uri="{9D8B030D-6E8A-4147-A177-3AD203B41FA5}">
                      <a16:colId xmlns:a16="http://schemas.microsoft.com/office/drawing/2014/main" val="20002"/>
                    </a:ext>
                  </a:extLst>
                </a:gridCol>
                <a:gridCol w="1216779">
                  <a:extLst>
                    <a:ext uri="{9D8B030D-6E8A-4147-A177-3AD203B41FA5}">
                      <a16:colId xmlns:a16="http://schemas.microsoft.com/office/drawing/2014/main" val="20003"/>
                    </a:ext>
                  </a:extLst>
                </a:gridCol>
                <a:gridCol w="853455">
                  <a:extLst>
                    <a:ext uri="{9D8B030D-6E8A-4147-A177-3AD203B41FA5}">
                      <a16:colId xmlns:a16="http://schemas.microsoft.com/office/drawing/2014/main" val="20004"/>
                    </a:ext>
                  </a:extLst>
                </a:gridCol>
                <a:gridCol w="988996">
                  <a:extLst>
                    <a:ext uri="{9D8B030D-6E8A-4147-A177-3AD203B41FA5}">
                      <a16:colId xmlns:a16="http://schemas.microsoft.com/office/drawing/2014/main" val="20005"/>
                    </a:ext>
                  </a:extLst>
                </a:gridCol>
                <a:gridCol w="1295400">
                  <a:extLst>
                    <a:ext uri="{9D8B030D-6E8A-4147-A177-3AD203B41FA5}">
                      <a16:colId xmlns:a16="http://schemas.microsoft.com/office/drawing/2014/main" val="20006"/>
                    </a:ext>
                  </a:extLst>
                </a:gridCol>
              </a:tblGrid>
              <a:tr h="381000">
                <a:tc>
                  <a:txBody>
                    <a:bodyPr/>
                    <a:lstStyle/>
                    <a:p>
                      <a:r>
                        <a:rPr lang="en-IN" sz="1400" dirty="0" err="1"/>
                        <a:t>Empno</a:t>
                      </a:r>
                      <a:endParaRPr lang="en-IN" sz="1400" dirty="0"/>
                    </a:p>
                  </a:txBody>
                  <a:tcPr/>
                </a:tc>
                <a:tc>
                  <a:txBody>
                    <a:bodyPr/>
                    <a:lstStyle/>
                    <a:p>
                      <a:r>
                        <a:rPr lang="en-IN" sz="1400" dirty="0" err="1"/>
                        <a:t>Ename</a:t>
                      </a:r>
                      <a:endParaRPr lang="en-IN" sz="1400" dirty="0"/>
                    </a:p>
                  </a:txBody>
                  <a:tcPr/>
                </a:tc>
                <a:tc>
                  <a:txBody>
                    <a:bodyPr/>
                    <a:lstStyle/>
                    <a:p>
                      <a:r>
                        <a:rPr lang="en-IN" sz="1400" dirty="0"/>
                        <a:t>Sal</a:t>
                      </a:r>
                    </a:p>
                  </a:txBody>
                  <a:tcPr/>
                </a:tc>
                <a:tc>
                  <a:txBody>
                    <a:bodyPr/>
                    <a:lstStyle/>
                    <a:p>
                      <a:r>
                        <a:rPr lang="en-IN" sz="1400" dirty="0" err="1"/>
                        <a:t>Loc</a:t>
                      </a:r>
                      <a:endParaRPr lang="en-IN" sz="1400" dirty="0"/>
                    </a:p>
                  </a:txBody>
                  <a:tcPr/>
                </a:tc>
                <a:tc>
                  <a:txBody>
                    <a:bodyPr/>
                    <a:lstStyle/>
                    <a:p>
                      <a:r>
                        <a:rPr lang="en-IN" sz="1400" dirty="0" err="1"/>
                        <a:t>Deptno</a:t>
                      </a:r>
                      <a:endParaRPr lang="en-IN" sz="1400" dirty="0"/>
                    </a:p>
                  </a:txBody>
                  <a:tcPr/>
                </a:tc>
                <a:tc>
                  <a:txBody>
                    <a:bodyPr/>
                    <a:lstStyle/>
                    <a:p>
                      <a:r>
                        <a:rPr lang="en-IN" sz="1400" dirty="0" err="1"/>
                        <a:t>Dname</a:t>
                      </a:r>
                      <a:endParaRPr lang="en-IN" sz="1400" dirty="0"/>
                    </a:p>
                  </a:txBody>
                  <a:tcPr/>
                </a:tc>
                <a:tc>
                  <a:txBody>
                    <a:bodyPr/>
                    <a:lstStyle/>
                    <a:p>
                      <a:r>
                        <a:rPr lang="en-IN" sz="1400" dirty="0" err="1"/>
                        <a:t>Loc</a:t>
                      </a:r>
                      <a:r>
                        <a:rPr lang="en-IN" sz="1400" dirty="0"/>
                        <a:t> </a:t>
                      </a:r>
                    </a:p>
                  </a:txBody>
                  <a:tcPr/>
                </a:tc>
                <a:extLst>
                  <a:ext uri="{0D108BD9-81ED-4DB2-BD59-A6C34878D82A}">
                    <a16:rowId xmlns:a16="http://schemas.microsoft.com/office/drawing/2014/main" val="10000"/>
                  </a:ext>
                </a:extLst>
              </a:tr>
              <a:tr h="381000">
                <a:tc>
                  <a:txBody>
                    <a:bodyPr/>
                    <a:lstStyle/>
                    <a:p>
                      <a:r>
                        <a:rPr lang="en-IN" sz="1400" dirty="0"/>
                        <a:t>111</a:t>
                      </a:r>
                    </a:p>
                  </a:txBody>
                  <a:tcPr/>
                </a:tc>
                <a:tc>
                  <a:txBody>
                    <a:bodyPr/>
                    <a:lstStyle/>
                    <a:p>
                      <a:r>
                        <a:rPr lang="en-IN" sz="1400" dirty="0"/>
                        <a:t>James</a:t>
                      </a:r>
                    </a:p>
                  </a:txBody>
                  <a:tcPr/>
                </a:tc>
                <a:tc>
                  <a:txBody>
                    <a:bodyPr/>
                    <a:lstStyle/>
                    <a:p>
                      <a:r>
                        <a:rPr lang="en-IN" sz="1400" dirty="0"/>
                        <a:t>5000</a:t>
                      </a:r>
                    </a:p>
                  </a:txBody>
                  <a:tcPr/>
                </a:tc>
                <a:tc>
                  <a:txBody>
                    <a:bodyPr/>
                    <a:lstStyle/>
                    <a:p>
                      <a:r>
                        <a:rPr lang="en-IN" sz="1400" dirty="0"/>
                        <a:t>Boston</a:t>
                      </a:r>
                    </a:p>
                  </a:txBody>
                  <a:tcPr/>
                </a:tc>
                <a:tc>
                  <a:txBody>
                    <a:bodyPr/>
                    <a:lstStyle/>
                    <a:p>
                      <a:r>
                        <a:rPr lang="en-IN" sz="1400" dirty="0"/>
                        <a:t>10</a:t>
                      </a:r>
                    </a:p>
                  </a:txBody>
                  <a:tcPr/>
                </a:tc>
                <a:tc>
                  <a:txBody>
                    <a:bodyPr/>
                    <a:lstStyle/>
                    <a:p>
                      <a:r>
                        <a:rPr lang="en-IN" sz="1400" dirty="0"/>
                        <a:t>Sales</a:t>
                      </a:r>
                    </a:p>
                  </a:txBody>
                  <a:tcPr/>
                </a:tc>
                <a:tc>
                  <a:txBody>
                    <a:bodyPr/>
                    <a:lstStyle/>
                    <a:p>
                      <a:r>
                        <a:rPr lang="en-IN" sz="1400" dirty="0"/>
                        <a:t>Boston</a:t>
                      </a:r>
                    </a:p>
                  </a:txBody>
                  <a:tcPr/>
                </a:tc>
                <a:extLst>
                  <a:ext uri="{0D108BD9-81ED-4DB2-BD59-A6C34878D82A}">
                    <a16:rowId xmlns:a16="http://schemas.microsoft.com/office/drawing/2014/main" val="10001"/>
                  </a:ext>
                </a:extLst>
              </a:tr>
              <a:tr h="381000">
                <a:tc>
                  <a:txBody>
                    <a:bodyPr/>
                    <a:lstStyle/>
                    <a:p>
                      <a:r>
                        <a:rPr lang="en-IN" sz="1400" dirty="0">
                          <a:solidFill>
                            <a:schemeClr val="tx2"/>
                          </a:solidFill>
                        </a:rPr>
                        <a:t>111</a:t>
                      </a:r>
                    </a:p>
                  </a:txBody>
                  <a:tcPr/>
                </a:tc>
                <a:tc>
                  <a:txBody>
                    <a:bodyPr/>
                    <a:lstStyle/>
                    <a:p>
                      <a:r>
                        <a:rPr lang="en-IN" sz="1400" dirty="0">
                          <a:solidFill>
                            <a:schemeClr val="tx2"/>
                          </a:solidFill>
                        </a:rPr>
                        <a:t>James</a:t>
                      </a:r>
                    </a:p>
                  </a:txBody>
                  <a:tcPr/>
                </a:tc>
                <a:tc>
                  <a:txBody>
                    <a:bodyPr/>
                    <a:lstStyle/>
                    <a:p>
                      <a:r>
                        <a:rPr lang="en-IN" sz="1400" dirty="0">
                          <a:solidFill>
                            <a:schemeClr val="tx2"/>
                          </a:solidFill>
                        </a:rPr>
                        <a:t>5000</a:t>
                      </a:r>
                    </a:p>
                  </a:txBody>
                  <a:tcPr/>
                </a:tc>
                <a:tc>
                  <a:txBody>
                    <a:bodyPr/>
                    <a:lstStyle/>
                    <a:p>
                      <a:r>
                        <a:rPr lang="en-IN" sz="1400" dirty="0">
                          <a:solidFill>
                            <a:schemeClr val="tx2"/>
                          </a:solidFill>
                        </a:rPr>
                        <a:t>Boston</a:t>
                      </a:r>
                    </a:p>
                  </a:txBody>
                  <a:tcPr/>
                </a:tc>
                <a:tc>
                  <a:txBody>
                    <a:bodyPr/>
                    <a:lstStyle/>
                    <a:p>
                      <a:r>
                        <a:rPr lang="en-IN" sz="1400" dirty="0">
                          <a:solidFill>
                            <a:schemeClr val="tx2"/>
                          </a:solidFill>
                        </a:rPr>
                        <a:t>30</a:t>
                      </a:r>
                    </a:p>
                  </a:txBody>
                  <a:tcPr/>
                </a:tc>
                <a:tc>
                  <a:txBody>
                    <a:bodyPr/>
                    <a:lstStyle/>
                    <a:p>
                      <a:r>
                        <a:rPr lang="en-IN" sz="1400" dirty="0">
                          <a:solidFill>
                            <a:schemeClr val="tx2"/>
                          </a:solidFill>
                        </a:rPr>
                        <a:t>Sales</a:t>
                      </a:r>
                    </a:p>
                  </a:txBody>
                  <a:tcPr/>
                </a:tc>
                <a:tc>
                  <a:txBody>
                    <a:bodyPr/>
                    <a:lstStyle/>
                    <a:p>
                      <a:r>
                        <a:rPr lang="en-IN" sz="1400" dirty="0">
                          <a:solidFill>
                            <a:schemeClr val="tx2"/>
                          </a:solidFill>
                        </a:rPr>
                        <a:t>Boston</a:t>
                      </a:r>
                    </a:p>
                  </a:txBody>
                  <a:tcPr/>
                </a:tc>
                <a:extLst>
                  <a:ext uri="{0D108BD9-81ED-4DB2-BD59-A6C34878D82A}">
                    <a16:rowId xmlns:a16="http://schemas.microsoft.com/office/drawing/2014/main" val="10002"/>
                  </a:ext>
                </a:extLst>
              </a:tr>
              <a:tr h="381000">
                <a:tc>
                  <a:txBody>
                    <a:bodyPr/>
                    <a:lstStyle/>
                    <a:p>
                      <a:r>
                        <a:rPr lang="en-IN" sz="1400" dirty="0"/>
                        <a:t>112</a:t>
                      </a:r>
                    </a:p>
                  </a:txBody>
                  <a:tcPr/>
                </a:tc>
                <a:tc>
                  <a:txBody>
                    <a:bodyPr/>
                    <a:lstStyle/>
                    <a:p>
                      <a:r>
                        <a:rPr lang="en-IN" sz="1400" dirty="0"/>
                        <a:t>Peter</a:t>
                      </a:r>
                    </a:p>
                  </a:txBody>
                  <a:tcPr/>
                </a:tc>
                <a:tc>
                  <a:txBody>
                    <a:bodyPr/>
                    <a:lstStyle/>
                    <a:p>
                      <a:r>
                        <a:rPr lang="en-IN" sz="1400" dirty="0"/>
                        <a:t>6500</a:t>
                      </a:r>
                    </a:p>
                  </a:txBody>
                  <a:tcPr/>
                </a:tc>
                <a:tc>
                  <a:txBody>
                    <a:bodyPr/>
                    <a:lstStyle/>
                    <a:p>
                      <a:r>
                        <a:rPr lang="en-IN" sz="1400" dirty="0"/>
                        <a:t>Chicago</a:t>
                      </a:r>
                    </a:p>
                  </a:txBody>
                  <a:tcPr/>
                </a:tc>
                <a:tc>
                  <a:txBody>
                    <a:bodyPr/>
                    <a:lstStyle/>
                    <a:p>
                      <a:r>
                        <a:rPr lang="en-IN" sz="1400" dirty="0"/>
                        <a:t>20</a:t>
                      </a:r>
                    </a:p>
                  </a:txBody>
                  <a:tcPr/>
                </a:tc>
                <a:tc>
                  <a:txBody>
                    <a:bodyPr/>
                    <a:lstStyle/>
                    <a:p>
                      <a:r>
                        <a:rPr lang="en-IN" sz="1400" dirty="0"/>
                        <a:t>Accounts</a:t>
                      </a:r>
                    </a:p>
                  </a:txBody>
                  <a:tcPr/>
                </a:tc>
                <a:tc>
                  <a:txBody>
                    <a:bodyPr/>
                    <a:lstStyle/>
                    <a:p>
                      <a:r>
                        <a:rPr lang="en-IN" sz="1400" dirty="0"/>
                        <a:t>Chicago</a:t>
                      </a:r>
                    </a:p>
                  </a:txBody>
                  <a:tcPr/>
                </a:tc>
                <a:extLst>
                  <a:ext uri="{0D108BD9-81ED-4DB2-BD59-A6C34878D82A}">
                    <a16:rowId xmlns:a16="http://schemas.microsoft.com/office/drawing/2014/main" val="10003"/>
                  </a:ext>
                </a:extLst>
              </a:tr>
              <a:tr h="381000">
                <a:tc>
                  <a:txBody>
                    <a:bodyPr/>
                    <a:lstStyle/>
                    <a:p>
                      <a:r>
                        <a:rPr lang="en-IN" sz="1400" dirty="0">
                          <a:solidFill>
                            <a:srgbClr val="C00000"/>
                          </a:solidFill>
                        </a:rPr>
                        <a:t>113</a:t>
                      </a:r>
                    </a:p>
                  </a:txBody>
                  <a:tcPr/>
                </a:tc>
                <a:tc>
                  <a:txBody>
                    <a:bodyPr/>
                    <a:lstStyle/>
                    <a:p>
                      <a:r>
                        <a:rPr lang="en-IN" sz="1400" dirty="0">
                          <a:solidFill>
                            <a:srgbClr val="C00000"/>
                          </a:solidFill>
                        </a:rPr>
                        <a:t>Martin</a:t>
                      </a:r>
                    </a:p>
                  </a:txBody>
                  <a:tcPr/>
                </a:tc>
                <a:tc>
                  <a:txBody>
                    <a:bodyPr/>
                    <a:lstStyle/>
                    <a:p>
                      <a:r>
                        <a:rPr lang="en-IN" sz="1400" dirty="0">
                          <a:solidFill>
                            <a:srgbClr val="C00000"/>
                          </a:solidFill>
                        </a:rPr>
                        <a:t>4670</a:t>
                      </a:r>
                    </a:p>
                  </a:txBody>
                  <a:tcPr/>
                </a:tc>
                <a:tc>
                  <a:txBody>
                    <a:bodyPr/>
                    <a:lstStyle/>
                    <a:p>
                      <a:r>
                        <a:rPr lang="en-IN" sz="1400" dirty="0">
                          <a:solidFill>
                            <a:srgbClr val="C00000"/>
                          </a:solidFill>
                        </a:rPr>
                        <a:t>Boston</a:t>
                      </a:r>
                    </a:p>
                  </a:txBody>
                  <a:tcPr/>
                </a:tc>
                <a:tc>
                  <a:txBody>
                    <a:bodyPr/>
                    <a:lstStyle/>
                    <a:p>
                      <a:r>
                        <a:rPr lang="en-IN" sz="1400" dirty="0">
                          <a:solidFill>
                            <a:srgbClr val="C00000"/>
                          </a:solidFill>
                        </a:rPr>
                        <a:t>10</a:t>
                      </a:r>
                    </a:p>
                  </a:txBody>
                  <a:tcPr/>
                </a:tc>
                <a:tc>
                  <a:txBody>
                    <a:bodyPr/>
                    <a:lstStyle/>
                    <a:p>
                      <a:r>
                        <a:rPr lang="en-IN" sz="1400" dirty="0">
                          <a:solidFill>
                            <a:srgbClr val="C00000"/>
                          </a:solidFill>
                        </a:rPr>
                        <a:t>Sales</a:t>
                      </a:r>
                    </a:p>
                  </a:txBody>
                  <a:tcPr/>
                </a:tc>
                <a:tc>
                  <a:txBody>
                    <a:bodyPr/>
                    <a:lstStyle/>
                    <a:p>
                      <a:r>
                        <a:rPr lang="en-IN" sz="1400" dirty="0">
                          <a:solidFill>
                            <a:srgbClr val="C00000"/>
                          </a:solidFill>
                        </a:rPr>
                        <a:t>Boston</a:t>
                      </a:r>
                    </a:p>
                  </a:txBody>
                  <a:tcPr/>
                </a:tc>
                <a:extLst>
                  <a:ext uri="{0D108BD9-81ED-4DB2-BD59-A6C34878D82A}">
                    <a16:rowId xmlns:a16="http://schemas.microsoft.com/office/drawing/2014/main" val="10004"/>
                  </a:ext>
                </a:extLst>
              </a:tr>
              <a:tr h="381000">
                <a:tc>
                  <a:txBody>
                    <a:bodyPr/>
                    <a:lstStyle/>
                    <a:p>
                      <a:r>
                        <a:rPr lang="en-IN" sz="1400" dirty="0">
                          <a:solidFill>
                            <a:schemeClr val="tx1"/>
                          </a:solidFill>
                        </a:rPr>
                        <a:t>113</a:t>
                      </a:r>
                    </a:p>
                  </a:txBody>
                  <a:tcPr/>
                </a:tc>
                <a:tc>
                  <a:txBody>
                    <a:bodyPr/>
                    <a:lstStyle/>
                    <a:p>
                      <a:r>
                        <a:rPr lang="en-IN" sz="1400" dirty="0">
                          <a:solidFill>
                            <a:schemeClr val="tx1"/>
                          </a:solidFill>
                        </a:rPr>
                        <a:t>Martin</a:t>
                      </a:r>
                    </a:p>
                  </a:txBody>
                  <a:tcPr/>
                </a:tc>
                <a:tc>
                  <a:txBody>
                    <a:bodyPr/>
                    <a:lstStyle/>
                    <a:p>
                      <a:r>
                        <a:rPr lang="en-IN" sz="1400" dirty="0">
                          <a:solidFill>
                            <a:schemeClr val="tx1"/>
                          </a:solidFill>
                        </a:rPr>
                        <a:t>4670</a:t>
                      </a:r>
                    </a:p>
                  </a:txBody>
                  <a:tcPr/>
                </a:tc>
                <a:tc>
                  <a:txBody>
                    <a:bodyPr/>
                    <a:lstStyle/>
                    <a:p>
                      <a:r>
                        <a:rPr lang="en-IN" sz="1400" dirty="0">
                          <a:solidFill>
                            <a:schemeClr val="tx1"/>
                          </a:solidFill>
                        </a:rPr>
                        <a:t>Boston</a:t>
                      </a:r>
                    </a:p>
                  </a:txBody>
                  <a:tcPr/>
                </a:tc>
                <a:tc>
                  <a:txBody>
                    <a:bodyPr/>
                    <a:lstStyle/>
                    <a:p>
                      <a:r>
                        <a:rPr lang="en-IN" sz="1400" dirty="0">
                          <a:solidFill>
                            <a:schemeClr val="tx1"/>
                          </a:solidFill>
                        </a:rPr>
                        <a:t>30</a:t>
                      </a:r>
                    </a:p>
                  </a:txBody>
                  <a:tcPr/>
                </a:tc>
                <a:tc>
                  <a:txBody>
                    <a:bodyPr/>
                    <a:lstStyle/>
                    <a:p>
                      <a:r>
                        <a:rPr lang="en-IN" sz="1400" dirty="0">
                          <a:solidFill>
                            <a:schemeClr val="tx1"/>
                          </a:solidFill>
                        </a:rPr>
                        <a:t>Admin</a:t>
                      </a:r>
                    </a:p>
                  </a:txBody>
                  <a:tcPr/>
                </a:tc>
                <a:tc>
                  <a:txBody>
                    <a:bodyPr/>
                    <a:lstStyle/>
                    <a:p>
                      <a:r>
                        <a:rPr lang="en-IN" sz="1400" dirty="0">
                          <a:solidFill>
                            <a:schemeClr val="tx1"/>
                          </a:solidFill>
                        </a:rPr>
                        <a:t>Boston</a:t>
                      </a:r>
                    </a:p>
                  </a:txBody>
                  <a:tcPr/>
                </a:tc>
                <a:extLst>
                  <a:ext uri="{0D108BD9-81ED-4DB2-BD59-A6C34878D82A}">
                    <a16:rowId xmlns:a16="http://schemas.microsoft.com/office/drawing/2014/main" val="10005"/>
                  </a:ext>
                </a:extLst>
              </a:tr>
              <a:tr h="381000">
                <a:tc>
                  <a:txBody>
                    <a:bodyPr/>
                    <a:lstStyle/>
                    <a:p>
                      <a:r>
                        <a:rPr lang="en-IN" sz="1400" dirty="0"/>
                        <a:t>...</a:t>
                      </a:r>
                    </a:p>
                  </a:txBody>
                  <a:tcPr/>
                </a:tc>
                <a:tc>
                  <a:txBody>
                    <a:bodyPr/>
                    <a:lstStyle/>
                    <a:p>
                      <a:r>
                        <a:rPr lang="en-IN" sz="1400" dirty="0"/>
                        <a:t>...</a:t>
                      </a:r>
                    </a:p>
                  </a:txBody>
                  <a:tcPr/>
                </a:tc>
                <a:tc>
                  <a:txBody>
                    <a:bodyPr/>
                    <a:lstStyle/>
                    <a:p>
                      <a:r>
                        <a:rPr lang="en-IN" sz="1400" dirty="0"/>
                        <a:t>...</a:t>
                      </a:r>
                    </a:p>
                  </a:txBody>
                  <a:tcPr/>
                </a:tc>
                <a:tc>
                  <a:txBody>
                    <a:bodyPr/>
                    <a:lstStyle/>
                    <a:p>
                      <a:r>
                        <a:rPr lang="en-IN" sz="1400" dirty="0"/>
                        <a:t>...</a:t>
                      </a:r>
                    </a:p>
                  </a:txBody>
                  <a:tcPr/>
                </a:tc>
                <a:tc>
                  <a:txBody>
                    <a:bodyPr/>
                    <a:lstStyle/>
                    <a:p>
                      <a:endParaRPr lang="en-IN" sz="1400" dirty="0"/>
                    </a:p>
                  </a:txBody>
                  <a:tcPr/>
                </a:tc>
                <a:tc>
                  <a:txBody>
                    <a:bodyPr/>
                    <a:lstStyle/>
                    <a:p>
                      <a:endParaRPr lang="en-IN" sz="1400" dirty="0"/>
                    </a:p>
                  </a:txBody>
                  <a:tcPr/>
                </a:tc>
                <a:tc>
                  <a:txBody>
                    <a:bodyPr/>
                    <a:lstStyle/>
                    <a:p>
                      <a:endParaRPr lang="en-IN" sz="1400" dirty="0"/>
                    </a:p>
                  </a:txBody>
                  <a:tcPr/>
                </a:tc>
                <a:extLst>
                  <a:ext uri="{0D108BD9-81ED-4DB2-BD59-A6C34878D82A}">
                    <a16:rowId xmlns:a16="http://schemas.microsoft.com/office/drawing/2014/main" val="10006"/>
                  </a:ext>
                </a:extLst>
              </a:tr>
            </a:tbl>
          </a:graphicData>
        </a:graphic>
      </p:graphicFrame>
      <p:sp>
        <p:nvSpPr>
          <p:cNvPr id="8" name="TextBox 7"/>
          <p:cNvSpPr txBox="1"/>
          <p:nvPr/>
        </p:nvSpPr>
        <p:spPr>
          <a:xfrm>
            <a:off x="685800" y="152400"/>
            <a:ext cx="412292" cy="523220"/>
          </a:xfrm>
          <a:prstGeom prst="rect">
            <a:avLst/>
          </a:prstGeom>
          <a:noFill/>
        </p:spPr>
        <p:txBody>
          <a:bodyPr wrap="none" rtlCol="0">
            <a:spAutoFit/>
          </a:bodyPr>
          <a:lstStyle/>
          <a:p>
            <a:r>
              <a:rPr lang="en-IN" dirty="0">
                <a:latin typeface="Algerian" pitchFamily="82" charset="0"/>
              </a:rPr>
              <a:t>R</a:t>
            </a:r>
          </a:p>
        </p:txBody>
      </p:sp>
      <p:sp>
        <p:nvSpPr>
          <p:cNvPr id="2" name="TextBox 1"/>
          <p:cNvSpPr txBox="1"/>
          <p:nvPr/>
        </p:nvSpPr>
        <p:spPr>
          <a:xfrm>
            <a:off x="609600" y="2819400"/>
            <a:ext cx="5779916" cy="369332"/>
          </a:xfrm>
          <a:prstGeom prst="rect">
            <a:avLst/>
          </a:prstGeom>
          <a:noFill/>
        </p:spPr>
        <p:txBody>
          <a:bodyPr wrap="none" rtlCol="0">
            <a:spAutoFit/>
          </a:bodyPr>
          <a:lstStyle/>
          <a:p>
            <a:r>
              <a:rPr lang="en-IN" sz="1800" dirty="0">
                <a:solidFill>
                  <a:srgbClr val="00B050"/>
                </a:solidFill>
              </a:rPr>
              <a:t>Table after joining the splits: (</a:t>
            </a:r>
            <a:r>
              <a:rPr lang="en-IN" sz="1800" b="1" dirty="0" err="1">
                <a:solidFill>
                  <a:schemeClr val="accent5">
                    <a:lumMod val="75000"/>
                  </a:schemeClr>
                </a:solidFill>
              </a:rPr>
              <a:t>Lossy</a:t>
            </a:r>
            <a:r>
              <a:rPr lang="en-IN" sz="1800" b="1" dirty="0">
                <a:solidFill>
                  <a:schemeClr val="accent5">
                    <a:lumMod val="75000"/>
                  </a:schemeClr>
                </a:solidFill>
              </a:rPr>
              <a:t> Decomposition</a:t>
            </a:r>
            <a:r>
              <a:rPr lang="en-IN" sz="1800" dirty="0">
                <a:solidFill>
                  <a:srgbClr val="00B050"/>
                </a:solidFill>
              </a:rPr>
              <a:t>)</a:t>
            </a:r>
          </a:p>
        </p:txBody>
      </p:sp>
      <p:sp>
        <p:nvSpPr>
          <p:cNvPr id="9" name="TextBox 8"/>
          <p:cNvSpPr txBox="1"/>
          <p:nvPr/>
        </p:nvSpPr>
        <p:spPr>
          <a:xfrm>
            <a:off x="7696200" y="4114800"/>
            <a:ext cx="1186680" cy="1077218"/>
          </a:xfrm>
          <a:prstGeom prst="rect">
            <a:avLst/>
          </a:prstGeom>
          <a:noFill/>
        </p:spPr>
        <p:txBody>
          <a:bodyPr wrap="square" rtlCol="0">
            <a:spAutoFit/>
          </a:bodyPr>
          <a:lstStyle/>
          <a:p>
            <a:r>
              <a:rPr lang="en-IN" sz="1600" dirty="0">
                <a:solidFill>
                  <a:srgbClr val="00B050"/>
                </a:solidFill>
              </a:rPr>
              <a:t>Extra rows created (</a:t>
            </a:r>
            <a:r>
              <a:rPr lang="en-IN" sz="1600" b="1" dirty="0">
                <a:solidFill>
                  <a:schemeClr val="accent5">
                    <a:lumMod val="75000"/>
                  </a:schemeClr>
                </a:solidFill>
              </a:rPr>
              <a:t>Spurious tuples</a:t>
            </a:r>
            <a:r>
              <a:rPr lang="en-IN" sz="1600" dirty="0">
                <a:solidFill>
                  <a:srgbClr val="00B050"/>
                </a:solidFill>
              </a:rPr>
              <a:t>)</a:t>
            </a:r>
          </a:p>
        </p:txBody>
      </p:sp>
      <p:cxnSp>
        <p:nvCxnSpPr>
          <p:cNvPr id="10" name="Straight Arrow Connector 9"/>
          <p:cNvCxnSpPr/>
          <p:nvPr/>
        </p:nvCxnSpPr>
        <p:spPr>
          <a:xfrm flipH="1" flipV="1">
            <a:off x="7391400" y="4114801"/>
            <a:ext cx="381000" cy="6158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7391400" y="4730613"/>
            <a:ext cx="381000" cy="3016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29723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p:bldP spid="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53</a:t>
            </a:fld>
            <a:endParaRPr lang="en-US"/>
          </a:p>
        </p:txBody>
      </p:sp>
      <p:sp>
        <p:nvSpPr>
          <p:cNvPr id="6" name="Text Placeholder 2"/>
          <p:cNvSpPr txBox="1">
            <a:spLocks/>
          </p:cNvSpPr>
          <p:nvPr/>
        </p:nvSpPr>
        <p:spPr bwMode="auto">
          <a:xfrm>
            <a:off x="304800" y="533400"/>
            <a:ext cx="7696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US" sz="2800" b="1" dirty="0">
                <a:latin typeface="+mn-lt"/>
              </a:rPr>
              <a:t>lossless decomposition</a:t>
            </a:r>
            <a:endParaRPr lang="en-IN" sz="2800" b="1" dirty="0">
              <a:latin typeface="+mn-lt"/>
            </a:endParaRPr>
          </a:p>
        </p:txBody>
      </p:sp>
      <p:sp>
        <p:nvSpPr>
          <p:cNvPr id="5" name="Rectangle 4"/>
          <p:cNvSpPr/>
          <p:nvPr/>
        </p:nvSpPr>
        <p:spPr>
          <a:xfrm>
            <a:off x="270862" y="1447800"/>
            <a:ext cx="8229600" cy="369332"/>
          </a:xfrm>
          <a:prstGeom prst="rect">
            <a:avLst/>
          </a:prstGeom>
          <a:ln w="25400">
            <a:solidFill>
              <a:schemeClr val="bg1">
                <a:lumMod val="50000"/>
              </a:schemeClr>
            </a:solidFill>
          </a:ln>
        </p:spPr>
        <p:txBody>
          <a:bodyPr wrap="square">
            <a:spAutoFit/>
          </a:bodyPr>
          <a:lstStyle/>
          <a:p>
            <a:pPr marL="285750" lvl="0" indent="-285750">
              <a:buFont typeface="Wingdings" pitchFamily="2" charset="2"/>
              <a:buChar char="Ø"/>
            </a:pPr>
            <a:r>
              <a:rPr lang="en-IN" sz="1800" dirty="0"/>
              <a:t>The actual decomposition should have been:</a:t>
            </a:r>
          </a:p>
        </p:txBody>
      </p:sp>
      <p:graphicFrame>
        <p:nvGraphicFramePr>
          <p:cNvPr id="7" name="Table 6"/>
          <p:cNvGraphicFramePr>
            <a:graphicFrameLocks noGrp="1"/>
          </p:cNvGraphicFramePr>
          <p:nvPr>
            <p:extLst>
              <p:ext uri="{D42A27DB-BD31-4B8C-83A1-F6EECF244321}">
                <p14:modId xmlns:p14="http://schemas.microsoft.com/office/powerpoint/2010/main" val="1567504763"/>
              </p:ext>
            </p:extLst>
          </p:nvPr>
        </p:nvGraphicFramePr>
        <p:xfrm>
          <a:off x="897317" y="2057400"/>
          <a:ext cx="6988626" cy="495300"/>
        </p:xfrm>
        <a:graphic>
          <a:graphicData uri="http://schemas.openxmlformats.org/drawingml/2006/table">
            <a:tbl>
              <a:tblPr firstRow="1" bandRow="1">
                <a:tableStyleId>{5C22544A-7EE6-4342-B048-85BDC9FD1C3A}</a:tableStyleId>
              </a:tblPr>
              <a:tblGrid>
                <a:gridCol w="1164771">
                  <a:extLst>
                    <a:ext uri="{9D8B030D-6E8A-4147-A177-3AD203B41FA5}">
                      <a16:colId xmlns:a16="http://schemas.microsoft.com/office/drawing/2014/main" val="20000"/>
                    </a:ext>
                  </a:extLst>
                </a:gridCol>
                <a:gridCol w="1164771">
                  <a:extLst>
                    <a:ext uri="{9D8B030D-6E8A-4147-A177-3AD203B41FA5}">
                      <a16:colId xmlns:a16="http://schemas.microsoft.com/office/drawing/2014/main" val="20001"/>
                    </a:ext>
                  </a:extLst>
                </a:gridCol>
                <a:gridCol w="1164771">
                  <a:extLst>
                    <a:ext uri="{9D8B030D-6E8A-4147-A177-3AD203B41FA5}">
                      <a16:colId xmlns:a16="http://schemas.microsoft.com/office/drawing/2014/main" val="20002"/>
                    </a:ext>
                  </a:extLst>
                </a:gridCol>
                <a:gridCol w="1164771">
                  <a:extLst>
                    <a:ext uri="{9D8B030D-6E8A-4147-A177-3AD203B41FA5}">
                      <a16:colId xmlns:a16="http://schemas.microsoft.com/office/drawing/2014/main" val="20003"/>
                    </a:ext>
                  </a:extLst>
                </a:gridCol>
                <a:gridCol w="1164771">
                  <a:extLst>
                    <a:ext uri="{9D8B030D-6E8A-4147-A177-3AD203B41FA5}">
                      <a16:colId xmlns:a16="http://schemas.microsoft.com/office/drawing/2014/main" val="20004"/>
                    </a:ext>
                  </a:extLst>
                </a:gridCol>
                <a:gridCol w="1164771">
                  <a:extLst>
                    <a:ext uri="{9D8B030D-6E8A-4147-A177-3AD203B41FA5}">
                      <a16:colId xmlns:a16="http://schemas.microsoft.com/office/drawing/2014/main" val="20005"/>
                    </a:ext>
                  </a:extLst>
                </a:gridCol>
              </a:tblGrid>
              <a:tr h="495300">
                <a:tc>
                  <a:txBody>
                    <a:bodyPr/>
                    <a:lstStyle/>
                    <a:p>
                      <a:r>
                        <a:rPr lang="en-IN" dirty="0" err="1"/>
                        <a:t>Empno</a:t>
                      </a:r>
                      <a:endParaRPr lang="en-IN" dirty="0"/>
                    </a:p>
                  </a:txBody>
                  <a:tcPr/>
                </a:tc>
                <a:tc>
                  <a:txBody>
                    <a:bodyPr/>
                    <a:lstStyle/>
                    <a:p>
                      <a:r>
                        <a:rPr lang="en-IN" dirty="0" err="1"/>
                        <a:t>Ename</a:t>
                      </a:r>
                      <a:endParaRPr lang="en-IN" dirty="0"/>
                    </a:p>
                  </a:txBody>
                  <a:tcPr/>
                </a:tc>
                <a:tc>
                  <a:txBody>
                    <a:bodyPr/>
                    <a:lstStyle/>
                    <a:p>
                      <a:r>
                        <a:rPr lang="en-IN" dirty="0"/>
                        <a:t>Sal</a:t>
                      </a:r>
                    </a:p>
                  </a:txBody>
                  <a:tcPr/>
                </a:tc>
                <a:tc>
                  <a:txBody>
                    <a:bodyPr/>
                    <a:lstStyle/>
                    <a:p>
                      <a:r>
                        <a:rPr lang="en-IN" dirty="0" err="1"/>
                        <a:t>Deptno</a:t>
                      </a:r>
                      <a:endParaRPr lang="en-IN" dirty="0"/>
                    </a:p>
                  </a:txBody>
                  <a:tcPr/>
                </a:tc>
                <a:tc>
                  <a:txBody>
                    <a:bodyPr/>
                    <a:lstStyle/>
                    <a:p>
                      <a:r>
                        <a:rPr lang="en-IN" dirty="0" err="1"/>
                        <a:t>Dname</a:t>
                      </a:r>
                      <a:endParaRPr lang="en-IN" dirty="0"/>
                    </a:p>
                  </a:txBody>
                  <a:tcPr/>
                </a:tc>
                <a:tc>
                  <a:txBody>
                    <a:bodyPr/>
                    <a:lstStyle/>
                    <a:p>
                      <a:r>
                        <a:rPr lang="en-IN" dirty="0" err="1"/>
                        <a:t>Loc</a:t>
                      </a:r>
                      <a:r>
                        <a:rPr lang="en-IN" dirty="0"/>
                        <a:t> </a:t>
                      </a:r>
                    </a:p>
                  </a:txBody>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976803690"/>
              </p:ext>
            </p:extLst>
          </p:nvPr>
        </p:nvGraphicFramePr>
        <p:xfrm>
          <a:off x="1905000" y="3181350"/>
          <a:ext cx="4659084" cy="495300"/>
        </p:xfrm>
        <a:graphic>
          <a:graphicData uri="http://schemas.openxmlformats.org/drawingml/2006/table">
            <a:tbl>
              <a:tblPr firstRow="1" bandRow="1">
                <a:tableStyleId>{5C22544A-7EE6-4342-B048-85BDC9FD1C3A}</a:tableStyleId>
              </a:tblPr>
              <a:tblGrid>
                <a:gridCol w="1164771">
                  <a:extLst>
                    <a:ext uri="{9D8B030D-6E8A-4147-A177-3AD203B41FA5}">
                      <a16:colId xmlns:a16="http://schemas.microsoft.com/office/drawing/2014/main" val="20000"/>
                    </a:ext>
                  </a:extLst>
                </a:gridCol>
                <a:gridCol w="1164771">
                  <a:extLst>
                    <a:ext uri="{9D8B030D-6E8A-4147-A177-3AD203B41FA5}">
                      <a16:colId xmlns:a16="http://schemas.microsoft.com/office/drawing/2014/main" val="20001"/>
                    </a:ext>
                  </a:extLst>
                </a:gridCol>
                <a:gridCol w="1164771">
                  <a:extLst>
                    <a:ext uri="{9D8B030D-6E8A-4147-A177-3AD203B41FA5}">
                      <a16:colId xmlns:a16="http://schemas.microsoft.com/office/drawing/2014/main" val="20002"/>
                    </a:ext>
                  </a:extLst>
                </a:gridCol>
                <a:gridCol w="1164771">
                  <a:extLst>
                    <a:ext uri="{9D8B030D-6E8A-4147-A177-3AD203B41FA5}">
                      <a16:colId xmlns:a16="http://schemas.microsoft.com/office/drawing/2014/main" val="20003"/>
                    </a:ext>
                  </a:extLst>
                </a:gridCol>
              </a:tblGrid>
              <a:tr h="495300">
                <a:tc>
                  <a:txBody>
                    <a:bodyPr/>
                    <a:lstStyle/>
                    <a:p>
                      <a:r>
                        <a:rPr lang="en-IN" dirty="0" err="1">
                          <a:solidFill>
                            <a:schemeClr val="tx1"/>
                          </a:solidFill>
                        </a:rPr>
                        <a:t>Empno</a:t>
                      </a:r>
                      <a:endParaRPr lang="en-IN" dirty="0">
                        <a:solidFill>
                          <a:schemeClr val="tx1"/>
                        </a:solidFill>
                      </a:endParaRPr>
                    </a:p>
                  </a:txBody>
                  <a:tcPr>
                    <a:solidFill>
                      <a:schemeClr val="accent2">
                        <a:lumMod val="40000"/>
                        <a:lumOff val="60000"/>
                      </a:schemeClr>
                    </a:solidFill>
                  </a:tcPr>
                </a:tc>
                <a:tc>
                  <a:txBody>
                    <a:bodyPr/>
                    <a:lstStyle/>
                    <a:p>
                      <a:r>
                        <a:rPr lang="en-IN" dirty="0" err="1">
                          <a:solidFill>
                            <a:schemeClr val="tx1"/>
                          </a:solidFill>
                        </a:rPr>
                        <a:t>Ename</a:t>
                      </a:r>
                      <a:endParaRPr lang="en-IN" dirty="0">
                        <a:solidFill>
                          <a:schemeClr val="tx1"/>
                        </a:solidFill>
                      </a:endParaRPr>
                    </a:p>
                  </a:txBody>
                  <a:tcPr>
                    <a:solidFill>
                      <a:schemeClr val="accent2">
                        <a:lumMod val="40000"/>
                        <a:lumOff val="60000"/>
                      </a:schemeClr>
                    </a:solidFill>
                  </a:tcPr>
                </a:tc>
                <a:tc>
                  <a:txBody>
                    <a:bodyPr/>
                    <a:lstStyle/>
                    <a:p>
                      <a:r>
                        <a:rPr lang="en-IN" dirty="0">
                          <a:solidFill>
                            <a:schemeClr val="tx1"/>
                          </a:solidFill>
                        </a:rPr>
                        <a:t>Sal</a:t>
                      </a:r>
                    </a:p>
                  </a:txBody>
                  <a:tcPr>
                    <a:solidFill>
                      <a:schemeClr val="accent2">
                        <a:lumMod val="40000"/>
                        <a:lumOff val="60000"/>
                      </a:schemeClr>
                    </a:solidFill>
                  </a:tcPr>
                </a:tc>
                <a:tc>
                  <a:txBody>
                    <a:bodyPr/>
                    <a:lstStyle/>
                    <a:p>
                      <a:r>
                        <a:rPr lang="en-IN" dirty="0" err="1">
                          <a:solidFill>
                            <a:schemeClr val="tx1"/>
                          </a:solidFill>
                        </a:rPr>
                        <a:t>Deptno</a:t>
                      </a:r>
                      <a:endParaRPr lang="en-IN" dirty="0">
                        <a:solidFill>
                          <a:schemeClr val="tx1"/>
                        </a:solidFill>
                      </a:endParaRPr>
                    </a:p>
                  </a:txBody>
                  <a:tcPr>
                    <a:solidFill>
                      <a:schemeClr val="accent2">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659284625"/>
              </p:ext>
            </p:extLst>
          </p:nvPr>
        </p:nvGraphicFramePr>
        <p:xfrm>
          <a:off x="2514600" y="4262110"/>
          <a:ext cx="3494313" cy="495300"/>
        </p:xfrm>
        <a:graphic>
          <a:graphicData uri="http://schemas.openxmlformats.org/drawingml/2006/table">
            <a:tbl>
              <a:tblPr firstRow="1" bandRow="1">
                <a:tableStyleId>{5C22544A-7EE6-4342-B048-85BDC9FD1C3A}</a:tableStyleId>
              </a:tblPr>
              <a:tblGrid>
                <a:gridCol w="1164771">
                  <a:extLst>
                    <a:ext uri="{9D8B030D-6E8A-4147-A177-3AD203B41FA5}">
                      <a16:colId xmlns:a16="http://schemas.microsoft.com/office/drawing/2014/main" val="20000"/>
                    </a:ext>
                  </a:extLst>
                </a:gridCol>
                <a:gridCol w="1164771">
                  <a:extLst>
                    <a:ext uri="{9D8B030D-6E8A-4147-A177-3AD203B41FA5}">
                      <a16:colId xmlns:a16="http://schemas.microsoft.com/office/drawing/2014/main" val="20001"/>
                    </a:ext>
                  </a:extLst>
                </a:gridCol>
                <a:gridCol w="1164771">
                  <a:extLst>
                    <a:ext uri="{9D8B030D-6E8A-4147-A177-3AD203B41FA5}">
                      <a16:colId xmlns:a16="http://schemas.microsoft.com/office/drawing/2014/main" val="20002"/>
                    </a:ext>
                  </a:extLst>
                </a:gridCol>
              </a:tblGrid>
              <a:tr h="495300">
                <a:tc>
                  <a:txBody>
                    <a:bodyPr/>
                    <a:lstStyle/>
                    <a:p>
                      <a:r>
                        <a:rPr lang="en-IN" dirty="0" err="1">
                          <a:solidFill>
                            <a:schemeClr val="tx1"/>
                          </a:solidFill>
                        </a:rPr>
                        <a:t>Deptno</a:t>
                      </a:r>
                      <a:endParaRPr lang="en-IN" dirty="0">
                        <a:solidFill>
                          <a:schemeClr val="tx1"/>
                        </a:solidFill>
                      </a:endParaRPr>
                    </a:p>
                  </a:txBody>
                  <a:tcPr>
                    <a:solidFill>
                      <a:schemeClr val="tx2">
                        <a:lumMod val="40000"/>
                        <a:lumOff val="60000"/>
                      </a:schemeClr>
                    </a:solidFill>
                  </a:tcPr>
                </a:tc>
                <a:tc>
                  <a:txBody>
                    <a:bodyPr/>
                    <a:lstStyle/>
                    <a:p>
                      <a:r>
                        <a:rPr lang="en-IN" dirty="0" err="1">
                          <a:solidFill>
                            <a:schemeClr val="tx1"/>
                          </a:solidFill>
                        </a:rPr>
                        <a:t>Dname</a:t>
                      </a:r>
                      <a:endParaRPr lang="en-IN" dirty="0">
                        <a:solidFill>
                          <a:schemeClr val="tx1"/>
                        </a:solidFill>
                      </a:endParaRPr>
                    </a:p>
                  </a:txBody>
                  <a:tcPr>
                    <a:solidFill>
                      <a:schemeClr val="tx2">
                        <a:lumMod val="40000"/>
                        <a:lumOff val="60000"/>
                      </a:schemeClr>
                    </a:solidFill>
                  </a:tcPr>
                </a:tc>
                <a:tc>
                  <a:txBody>
                    <a:bodyPr/>
                    <a:lstStyle/>
                    <a:p>
                      <a:r>
                        <a:rPr lang="en-IN" dirty="0" err="1">
                          <a:solidFill>
                            <a:schemeClr val="tx1"/>
                          </a:solidFill>
                        </a:rPr>
                        <a:t>Loc</a:t>
                      </a:r>
                      <a:r>
                        <a:rPr lang="en-IN" dirty="0">
                          <a:solidFill>
                            <a:schemeClr val="tx1"/>
                          </a:solidFill>
                        </a:rPr>
                        <a:t> </a:t>
                      </a:r>
                    </a:p>
                  </a:txBody>
                  <a:tcPr>
                    <a:solidFill>
                      <a:schemeClr val="tx2">
                        <a:lumMod val="40000"/>
                        <a:lumOff val="60000"/>
                      </a:schemeClr>
                    </a:solidFill>
                  </a:tcPr>
                </a:tc>
                <a:extLst>
                  <a:ext uri="{0D108BD9-81ED-4DB2-BD59-A6C34878D82A}">
                    <a16:rowId xmlns:a16="http://schemas.microsoft.com/office/drawing/2014/main" val="10000"/>
                  </a:ext>
                </a:extLst>
              </a:tr>
            </a:tbl>
          </a:graphicData>
        </a:graphic>
      </p:graphicFrame>
      <p:sp>
        <p:nvSpPr>
          <p:cNvPr id="10" name="TextBox 9"/>
          <p:cNvSpPr txBox="1"/>
          <p:nvPr/>
        </p:nvSpPr>
        <p:spPr>
          <a:xfrm>
            <a:off x="304800" y="2057400"/>
            <a:ext cx="412292" cy="523220"/>
          </a:xfrm>
          <a:prstGeom prst="rect">
            <a:avLst/>
          </a:prstGeom>
          <a:noFill/>
        </p:spPr>
        <p:txBody>
          <a:bodyPr wrap="none" rtlCol="0">
            <a:spAutoFit/>
          </a:bodyPr>
          <a:lstStyle/>
          <a:p>
            <a:r>
              <a:rPr lang="en-IN" dirty="0">
                <a:latin typeface="Algerian" pitchFamily="82" charset="0"/>
              </a:rPr>
              <a:t>R</a:t>
            </a:r>
          </a:p>
        </p:txBody>
      </p:sp>
      <p:sp>
        <p:nvSpPr>
          <p:cNvPr id="11" name="TextBox 10"/>
          <p:cNvSpPr txBox="1"/>
          <p:nvPr/>
        </p:nvSpPr>
        <p:spPr>
          <a:xfrm>
            <a:off x="308642" y="4154822"/>
            <a:ext cx="627095" cy="523220"/>
          </a:xfrm>
          <a:prstGeom prst="rect">
            <a:avLst/>
          </a:prstGeom>
          <a:noFill/>
        </p:spPr>
        <p:txBody>
          <a:bodyPr wrap="none" rtlCol="0">
            <a:spAutoFit/>
          </a:bodyPr>
          <a:lstStyle/>
          <a:p>
            <a:r>
              <a:rPr lang="en-IN" dirty="0">
                <a:latin typeface="Algerian" pitchFamily="82" charset="0"/>
              </a:rPr>
              <a:t>R2</a:t>
            </a:r>
          </a:p>
        </p:txBody>
      </p:sp>
      <p:sp>
        <p:nvSpPr>
          <p:cNvPr id="12" name="TextBox 11"/>
          <p:cNvSpPr txBox="1"/>
          <p:nvPr/>
        </p:nvSpPr>
        <p:spPr>
          <a:xfrm>
            <a:off x="304800" y="3124200"/>
            <a:ext cx="627095" cy="523220"/>
          </a:xfrm>
          <a:prstGeom prst="rect">
            <a:avLst/>
          </a:prstGeom>
          <a:noFill/>
        </p:spPr>
        <p:txBody>
          <a:bodyPr wrap="none" rtlCol="0">
            <a:spAutoFit/>
          </a:bodyPr>
          <a:lstStyle/>
          <a:p>
            <a:r>
              <a:rPr lang="en-IN" dirty="0">
                <a:latin typeface="Algerian" pitchFamily="82" charset="0"/>
              </a:rPr>
              <a:t>R1</a:t>
            </a:r>
          </a:p>
        </p:txBody>
      </p:sp>
      <p:cxnSp>
        <p:nvCxnSpPr>
          <p:cNvPr id="13" name="Elbow Connector 12"/>
          <p:cNvCxnSpPr/>
          <p:nvPr/>
        </p:nvCxnSpPr>
        <p:spPr>
          <a:xfrm rot="5400000">
            <a:off x="6684663" y="2639690"/>
            <a:ext cx="768339" cy="723902"/>
          </a:xfrm>
          <a:prstGeom prst="bentConnector3">
            <a:avLst>
              <a:gd name="adj1" fmla="val 100004"/>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p:nvPr/>
        </p:nvCxnSpPr>
        <p:spPr>
          <a:xfrm rot="10800000" flipV="1">
            <a:off x="6058542" y="3385811"/>
            <a:ext cx="1372242" cy="1176010"/>
          </a:xfrm>
          <a:prstGeom prst="bentConnector3">
            <a:avLst>
              <a:gd name="adj1" fmla="val -397"/>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70862" y="5486400"/>
            <a:ext cx="8229600" cy="646331"/>
          </a:xfrm>
          <a:prstGeom prst="rect">
            <a:avLst/>
          </a:prstGeom>
          <a:ln w="25400">
            <a:solidFill>
              <a:schemeClr val="bg1">
                <a:lumMod val="50000"/>
              </a:schemeClr>
            </a:solidFill>
          </a:ln>
        </p:spPr>
        <p:txBody>
          <a:bodyPr wrap="square">
            <a:spAutoFit/>
          </a:bodyPr>
          <a:lstStyle/>
          <a:p>
            <a:pPr marL="285750" lvl="0" indent="-285750">
              <a:buFont typeface="Wingdings" pitchFamily="2" charset="2"/>
              <a:buChar char="Ø"/>
            </a:pPr>
            <a:r>
              <a:rPr lang="en-IN" sz="1800" dirty="0">
                <a:highlight>
                  <a:srgbClr val="FFFF00"/>
                </a:highlight>
              </a:rPr>
              <a:t>The </a:t>
            </a:r>
            <a:r>
              <a:rPr lang="en-IN" sz="1800" dirty="0" err="1">
                <a:highlight>
                  <a:srgbClr val="FFFF00"/>
                </a:highlight>
              </a:rPr>
              <a:t>lossy</a:t>
            </a:r>
            <a:r>
              <a:rPr lang="en-IN" sz="1800" dirty="0">
                <a:highlight>
                  <a:srgbClr val="FFFF00"/>
                </a:highlight>
              </a:rPr>
              <a:t> decomposition was due to the split containing </a:t>
            </a:r>
            <a:r>
              <a:rPr lang="en-IN" sz="1800" dirty="0" err="1">
                <a:highlight>
                  <a:srgbClr val="FFFF00"/>
                </a:highlight>
              </a:rPr>
              <a:t>Loc</a:t>
            </a:r>
            <a:r>
              <a:rPr lang="en-IN" sz="1800" dirty="0">
                <a:highlight>
                  <a:srgbClr val="FFFF00"/>
                </a:highlight>
              </a:rPr>
              <a:t> instead of </a:t>
            </a:r>
            <a:r>
              <a:rPr lang="en-IN" sz="1800" dirty="0" err="1">
                <a:highlight>
                  <a:srgbClr val="FFFF00"/>
                </a:highlight>
              </a:rPr>
              <a:t>Deptno</a:t>
            </a:r>
            <a:r>
              <a:rPr lang="en-IN" sz="1800" dirty="0">
                <a:highlight>
                  <a:srgbClr val="FFFF00"/>
                </a:highlight>
              </a:rPr>
              <a:t> i.e. the foreign key was not included</a:t>
            </a:r>
            <a:r>
              <a:rPr lang="en-IN" sz="1800" dirty="0"/>
              <a:t>.</a:t>
            </a:r>
          </a:p>
        </p:txBody>
      </p:sp>
    </p:spTree>
    <p:extLst>
      <p:ext uri="{BB962C8B-B14F-4D97-AF65-F5344CB8AC3E}">
        <p14:creationId xmlns:p14="http://schemas.microsoft.com/office/powerpoint/2010/main" val="33329723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p:bldP spid="11" grpId="0"/>
      <p:bldP spid="12" grpId="0"/>
      <p:bldP spid="15"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54</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4079035297"/>
              </p:ext>
            </p:extLst>
          </p:nvPr>
        </p:nvGraphicFramePr>
        <p:xfrm>
          <a:off x="457200" y="76200"/>
          <a:ext cx="3643949" cy="1905000"/>
        </p:xfrm>
        <a:graphic>
          <a:graphicData uri="http://schemas.openxmlformats.org/drawingml/2006/table">
            <a:tbl>
              <a:tblPr firstRow="1" bandRow="1">
                <a:tableStyleId>{5C22544A-7EE6-4342-B048-85BDC9FD1C3A}</a:tableStyleId>
              </a:tblPr>
              <a:tblGrid>
                <a:gridCol w="856648">
                  <a:extLst>
                    <a:ext uri="{9D8B030D-6E8A-4147-A177-3AD203B41FA5}">
                      <a16:colId xmlns:a16="http://schemas.microsoft.com/office/drawing/2014/main" val="20000"/>
                    </a:ext>
                  </a:extLst>
                </a:gridCol>
                <a:gridCol w="856648">
                  <a:extLst>
                    <a:ext uri="{9D8B030D-6E8A-4147-A177-3AD203B41FA5}">
                      <a16:colId xmlns:a16="http://schemas.microsoft.com/office/drawing/2014/main" val="20001"/>
                    </a:ext>
                  </a:extLst>
                </a:gridCol>
                <a:gridCol w="713874">
                  <a:extLst>
                    <a:ext uri="{9D8B030D-6E8A-4147-A177-3AD203B41FA5}">
                      <a16:colId xmlns:a16="http://schemas.microsoft.com/office/drawing/2014/main" val="20002"/>
                    </a:ext>
                  </a:extLst>
                </a:gridCol>
                <a:gridCol w="1216779">
                  <a:extLst>
                    <a:ext uri="{9D8B030D-6E8A-4147-A177-3AD203B41FA5}">
                      <a16:colId xmlns:a16="http://schemas.microsoft.com/office/drawing/2014/main" val="20003"/>
                    </a:ext>
                  </a:extLst>
                </a:gridCol>
              </a:tblGrid>
              <a:tr h="381000">
                <a:tc>
                  <a:txBody>
                    <a:bodyPr/>
                    <a:lstStyle/>
                    <a:p>
                      <a:r>
                        <a:rPr lang="en-IN" sz="1400" dirty="0" err="1"/>
                        <a:t>Empno</a:t>
                      </a:r>
                      <a:endParaRPr lang="en-IN" sz="1400" dirty="0"/>
                    </a:p>
                  </a:txBody>
                  <a:tcPr/>
                </a:tc>
                <a:tc>
                  <a:txBody>
                    <a:bodyPr/>
                    <a:lstStyle/>
                    <a:p>
                      <a:r>
                        <a:rPr lang="en-IN" sz="1400" dirty="0" err="1"/>
                        <a:t>Ename</a:t>
                      </a:r>
                      <a:endParaRPr lang="en-IN" sz="1400" dirty="0"/>
                    </a:p>
                  </a:txBody>
                  <a:tcPr/>
                </a:tc>
                <a:tc>
                  <a:txBody>
                    <a:bodyPr/>
                    <a:lstStyle/>
                    <a:p>
                      <a:r>
                        <a:rPr lang="en-IN" sz="1400" dirty="0"/>
                        <a:t>Sal</a:t>
                      </a:r>
                    </a:p>
                  </a:txBody>
                  <a:tcPr/>
                </a:tc>
                <a:tc>
                  <a:txBody>
                    <a:bodyPr/>
                    <a:lstStyle/>
                    <a:p>
                      <a:r>
                        <a:rPr lang="en-IN" sz="1400" dirty="0" err="1"/>
                        <a:t>Deptno</a:t>
                      </a:r>
                      <a:endParaRPr lang="en-IN" sz="1400" dirty="0"/>
                    </a:p>
                  </a:txBody>
                  <a:tcPr/>
                </a:tc>
                <a:extLst>
                  <a:ext uri="{0D108BD9-81ED-4DB2-BD59-A6C34878D82A}">
                    <a16:rowId xmlns:a16="http://schemas.microsoft.com/office/drawing/2014/main" val="10000"/>
                  </a:ext>
                </a:extLst>
              </a:tr>
              <a:tr h="381000">
                <a:tc>
                  <a:txBody>
                    <a:bodyPr/>
                    <a:lstStyle/>
                    <a:p>
                      <a:r>
                        <a:rPr lang="en-IN" sz="1400" dirty="0"/>
                        <a:t>111</a:t>
                      </a:r>
                    </a:p>
                  </a:txBody>
                  <a:tcPr/>
                </a:tc>
                <a:tc>
                  <a:txBody>
                    <a:bodyPr/>
                    <a:lstStyle/>
                    <a:p>
                      <a:r>
                        <a:rPr lang="en-IN" sz="1400" dirty="0"/>
                        <a:t>James</a:t>
                      </a:r>
                    </a:p>
                  </a:txBody>
                  <a:tcPr/>
                </a:tc>
                <a:tc>
                  <a:txBody>
                    <a:bodyPr/>
                    <a:lstStyle/>
                    <a:p>
                      <a:r>
                        <a:rPr lang="en-IN" sz="1400" dirty="0"/>
                        <a:t>5000</a:t>
                      </a:r>
                    </a:p>
                  </a:txBody>
                  <a:tcPr/>
                </a:tc>
                <a:tc>
                  <a:txBody>
                    <a:bodyPr/>
                    <a:lstStyle/>
                    <a:p>
                      <a:r>
                        <a:rPr lang="en-IN" sz="1400" dirty="0"/>
                        <a:t>10</a:t>
                      </a:r>
                    </a:p>
                  </a:txBody>
                  <a:tcPr/>
                </a:tc>
                <a:extLst>
                  <a:ext uri="{0D108BD9-81ED-4DB2-BD59-A6C34878D82A}">
                    <a16:rowId xmlns:a16="http://schemas.microsoft.com/office/drawing/2014/main" val="10001"/>
                  </a:ext>
                </a:extLst>
              </a:tr>
              <a:tr h="381000">
                <a:tc>
                  <a:txBody>
                    <a:bodyPr/>
                    <a:lstStyle/>
                    <a:p>
                      <a:r>
                        <a:rPr lang="en-IN" sz="1400" dirty="0"/>
                        <a:t>112</a:t>
                      </a:r>
                    </a:p>
                  </a:txBody>
                  <a:tcPr/>
                </a:tc>
                <a:tc>
                  <a:txBody>
                    <a:bodyPr/>
                    <a:lstStyle/>
                    <a:p>
                      <a:r>
                        <a:rPr lang="en-IN" sz="1400" dirty="0"/>
                        <a:t>Peter</a:t>
                      </a:r>
                    </a:p>
                  </a:txBody>
                  <a:tcPr/>
                </a:tc>
                <a:tc>
                  <a:txBody>
                    <a:bodyPr/>
                    <a:lstStyle/>
                    <a:p>
                      <a:r>
                        <a:rPr lang="en-IN" sz="1400" dirty="0"/>
                        <a:t>6500</a:t>
                      </a:r>
                    </a:p>
                  </a:txBody>
                  <a:tcPr/>
                </a:tc>
                <a:tc>
                  <a:txBody>
                    <a:bodyPr/>
                    <a:lstStyle/>
                    <a:p>
                      <a:r>
                        <a:rPr lang="en-IN" sz="1400" dirty="0"/>
                        <a:t>20</a:t>
                      </a:r>
                    </a:p>
                  </a:txBody>
                  <a:tcPr/>
                </a:tc>
                <a:extLst>
                  <a:ext uri="{0D108BD9-81ED-4DB2-BD59-A6C34878D82A}">
                    <a16:rowId xmlns:a16="http://schemas.microsoft.com/office/drawing/2014/main" val="10002"/>
                  </a:ext>
                </a:extLst>
              </a:tr>
              <a:tr h="381000">
                <a:tc>
                  <a:txBody>
                    <a:bodyPr/>
                    <a:lstStyle/>
                    <a:p>
                      <a:r>
                        <a:rPr lang="en-IN" sz="1400" dirty="0"/>
                        <a:t>113</a:t>
                      </a:r>
                    </a:p>
                  </a:txBody>
                  <a:tcPr/>
                </a:tc>
                <a:tc>
                  <a:txBody>
                    <a:bodyPr/>
                    <a:lstStyle/>
                    <a:p>
                      <a:r>
                        <a:rPr lang="en-IN" sz="1400" dirty="0"/>
                        <a:t>Martin</a:t>
                      </a:r>
                    </a:p>
                  </a:txBody>
                  <a:tcPr/>
                </a:tc>
                <a:tc>
                  <a:txBody>
                    <a:bodyPr/>
                    <a:lstStyle/>
                    <a:p>
                      <a:r>
                        <a:rPr lang="en-IN" sz="1400" dirty="0"/>
                        <a:t>4670</a:t>
                      </a:r>
                    </a:p>
                  </a:txBody>
                  <a:tcPr/>
                </a:tc>
                <a:tc>
                  <a:txBody>
                    <a:bodyPr/>
                    <a:lstStyle/>
                    <a:p>
                      <a:r>
                        <a:rPr lang="en-IN" sz="1400" dirty="0"/>
                        <a:t>30</a:t>
                      </a:r>
                    </a:p>
                  </a:txBody>
                  <a:tcPr/>
                </a:tc>
                <a:extLst>
                  <a:ext uri="{0D108BD9-81ED-4DB2-BD59-A6C34878D82A}">
                    <a16:rowId xmlns:a16="http://schemas.microsoft.com/office/drawing/2014/main" val="10003"/>
                  </a:ext>
                </a:extLst>
              </a:tr>
              <a:tr h="381000">
                <a:tc>
                  <a:txBody>
                    <a:bodyPr/>
                    <a:lstStyle/>
                    <a:p>
                      <a:r>
                        <a:rPr lang="en-IN" sz="1400" dirty="0"/>
                        <a:t>114</a:t>
                      </a:r>
                    </a:p>
                  </a:txBody>
                  <a:tcPr/>
                </a:tc>
                <a:tc>
                  <a:txBody>
                    <a:bodyPr/>
                    <a:lstStyle/>
                    <a:p>
                      <a:r>
                        <a:rPr lang="en-IN" sz="1400" dirty="0"/>
                        <a:t>John</a:t>
                      </a:r>
                    </a:p>
                  </a:txBody>
                  <a:tcPr/>
                </a:tc>
                <a:tc>
                  <a:txBody>
                    <a:bodyPr/>
                    <a:lstStyle/>
                    <a:p>
                      <a:r>
                        <a:rPr lang="en-IN" sz="1400" dirty="0"/>
                        <a:t>6540</a:t>
                      </a:r>
                    </a:p>
                  </a:txBody>
                  <a:tcPr/>
                </a:tc>
                <a:tc>
                  <a:txBody>
                    <a:bodyPr/>
                    <a:lstStyle/>
                    <a:p>
                      <a:r>
                        <a:rPr lang="en-IN" sz="1400" dirty="0"/>
                        <a:t>40</a:t>
                      </a:r>
                    </a:p>
                  </a:txBody>
                  <a:tcPr/>
                </a:tc>
                <a:extLst>
                  <a:ext uri="{0D108BD9-81ED-4DB2-BD59-A6C34878D82A}">
                    <a16:rowId xmlns:a16="http://schemas.microsoft.com/office/drawing/2014/main" val="1000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601666256"/>
              </p:ext>
            </p:extLst>
          </p:nvPr>
        </p:nvGraphicFramePr>
        <p:xfrm>
          <a:off x="5638800" y="76200"/>
          <a:ext cx="3137851" cy="1905000"/>
        </p:xfrm>
        <a:graphic>
          <a:graphicData uri="http://schemas.openxmlformats.org/drawingml/2006/table">
            <a:tbl>
              <a:tblPr firstRow="1" bandRow="1">
                <a:tableStyleId>{5C22544A-7EE6-4342-B048-85BDC9FD1C3A}</a:tableStyleId>
              </a:tblPr>
              <a:tblGrid>
                <a:gridCol w="853455">
                  <a:extLst>
                    <a:ext uri="{9D8B030D-6E8A-4147-A177-3AD203B41FA5}">
                      <a16:colId xmlns:a16="http://schemas.microsoft.com/office/drawing/2014/main" val="20000"/>
                    </a:ext>
                  </a:extLst>
                </a:gridCol>
                <a:gridCol w="988996">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381000">
                <a:tc>
                  <a:txBody>
                    <a:bodyPr/>
                    <a:lstStyle/>
                    <a:p>
                      <a:r>
                        <a:rPr lang="en-IN" sz="1400" dirty="0" err="1"/>
                        <a:t>Deptno</a:t>
                      </a:r>
                      <a:endParaRPr lang="en-IN" sz="1400" dirty="0"/>
                    </a:p>
                  </a:txBody>
                  <a:tcPr/>
                </a:tc>
                <a:tc>
                  <a:txBody>
                    <a:bodyPr/>
                    <a:lstStyle/>
                    <a:p>
                      <a:r>
                        <a:rPr lang="en-IN" sz="1400" dirty="0" err="1"/>
                        <a:t>Dname</a:t>
                      </a:r>
                      <a:endParaRPr lang="en-IN" sz="1400" dirty="0"/>
                    </a:p>
                  </a:txBody>
                  <a:tcPr/>
                </a:tc>
                <a:tc>
                  <a:txBody>
                    <a:bodyPr/>
                    <a:lstStyle/>
                    <a:p>
                      <a:r>
                        <a:rPr lang="en-IN" sz="1400" dirty="0" err="1"/>
                        <a:t>Loc</a:t>
                      </a:r>
                      <a:r>
                        <a:rPr lang="en-IN" sz="1400" dirty="0"/>
                        <a:t> </a:t>
                      </a:r>
                    </a:p>
                  </a:txBody>
                  <a:tcPr/>
                </a:tc>
                <a:extLst>
                  <a:ext uri="{0D108BD9-81ED-4DB2-BD59-A6C34878D82A}">
                    <a16:rowId xmlns:a16="http://schemas.microsoft.com/office/drawing/2014/main" val="10000"/>
                  </a:ext>
                </a:extLst>
              </a:tr>
              <a:tr h="381000">
                <a:tc>
                  <a:txBody>
                    <a:bodyPr/>
                    <a:lstStyle/>
                    <a:p>
                      <a:r>
                        <a:rPr lang="en-IN" sz="1400" dirty="0"/>
                        <a:t>10</a:t>
                      </a:r>
                    </a:p>
                  </a:txBody>
                  <a:tcPr/>
                </a:tc>
                <a:tc>
                  <a:txBody>
                    <a:bodyPr/>
                    <a:lstStyle/>
                    <a:p>
                      <a:r>
                        <a:rPr lang="en-IN" sz="1400" dirty="0"/>
                        <a:t>Sales</a:t>
                      </a:r>
                    </a:p>
                  </a:txBody>
                  <a:tcPr/>
                </a:tc>
                <a:tc>
                  <a:txBody>
                    <a:bodyPr/>
                    <a:lstStyle/>
                    <a:p>
                      <a:r>
                        <a:rPr lang="en-IN" sz="1400" dirty="0"/>
                        <a:t>Boston</a:t>
                      </a:r>
                    </a:p>
                  </a:txBody>
                  <a:tcPr/>
                </a:tc>
                <a:extLst>
                  <a:ext uri="{0D108BD9-81ED-4DB2-BD59-A6C34878D82A}">
                    <a16:rowId xmlns:a16="http://schemas.microsoft.com/office/drawing/2014/main" val="10001"/>
                  </a:ext>
                </a:extLst>
              </a:tr>
              <a:tr h="381000">
                <a:tc>
                  <a:txBody>
                    <a:bodyPr/>
                    <a:lstStyle/>
                    <a:p>
                      <a:r>
                        <a:rPr lang="en-IN" sz="1400" dirty="0"/>
                        <a:t>20</a:t>
                      </a:r>
                    </a:p>
                  </a:txBody>
                  <a:tcPr/>
                </a:tc>
                <a:tc>
                  <a:txBody>
                    <a:bodyPr/>
                    <a:lstStyle/>
                    <a:p>
                      <a:r>
                        <a:rPr lang="en-IN" sz="1400" dirty="0"/>
                        <a:t>Accounts</a:t>
                      </a:r>
                    </a:p>
                  </a:txBody>
                  <a:tcPr/>
                </a:tc>
                <a:tc>
                  <a:txBody>
                    <a:bodyPr/>
                    <a:lstStyle/>
                    <a:p>
                      <a:r>
                        <a:rPr lang="en-IN" sz="1400" dirty="0"/>
                        <a:t>Chicago</a:t>
                      </a:r>
                    </a:p>
                  </a:txBody>
                  <a:tcPr/>
                </a:tc>
                <a:extLst>
                  <a:ext uri="{0D108BD9-81ED-4DB2-BD59-A6C34878D82A}">
                    <a16:rowId xmlns:a16="http://schemas.microsoft.com/office/drawing/2014/main" val="10002"/>
                  </a:ext>
                </a:extLst>
              </a:tr>
              <a:tr h="381000">
                <a:tc>
                  <a:txBody>
                    <a:bodyPr/>
                    <a:lstStyle/>
                    <a:p>
                      <a:r>
                        <a:rPr lang="en-IN" sz="1400" dirty="0"/>
                        <a:t>30</a:t>
                      </a:r>
                    </a:p>
                  </a:txBody>
                  <a:tcPr/>
                </a:tc>
                <a:tc>
                  <a:txBody>
                    <a:bodyPr/>
                    <a:lstStyle/>
                    <a:p>
                      <a:r>
                        <a:rPr lang="en-IN" sz="1400" dirty="0"/>
                        <a:t>Admin</a:t>
                      </a:r>
                    </a:p>
                  </a:txBody>
                  <a:tcPr/>
                </a:tc>
                <a:tc>
                  <a:txBody>
                    <a:bodyPr/>
                    <a:lstStyle/>
                    <a:p>
                      <a:r>
                        <a:rPr lang="en-IN" sz="1400" dirty="0"/>
                        <a:t>Boston</a:t>
                      </a:r>
                    </a:p>
                  </a:txBody>
                  <a:tcPr/>
                </a:tc>
                <a:extLst>
                  <a:ext uri="{0D108BD9-81ED-4DB2-BD59-A6C34878D82A}">
                    <a16:rowId xmlns:a16="http://schemas.microsoft.com/office/drawing/2014/main" val="10003"/>
                  </a:ext>
                </a:extLst>
              </a:tr>
              <a:tr h="381000">
                <a:tc>
                  <a:txBody>
                    <a:bodyPr/>
                    <a:lstStyle/>
                    <a:p>
                      <a:r>
                        <a:rPr lang="en-IN" sz="1400" dirty="0"/>
                        <a:t>40</a:t>
                      </a:r>
                    </a:p>
                  </a:txBody>
                  <a:tcPr/>
                </a:tc>
                <a:tc>
                  <a:txBody>
                    <a:bodyPr/>
                    <a:lstStyle/>
                    <a:p>
                      <a:r>
                        <a:rPr lang="en-IN" sz="1400" dirty="0"/>
                        <a:t>Marketing</a:t>
                      </a:r>
                    </a:p>
                  </a:txBody>
                  <a:tcPr/>
                </a:tc>
                <a:tc>
                  <a:txBody>
                    <a:bodyPr/>
                    <a:lstStyle/>
                    <a:p>
                      <a:r>
                        <a:rPr lang="en-IN" sz="1400" dirty="0"/>
                        <a:t> null</a:t>
                      </a:r>
                    </a:p>
                  </a:txBody>
                  <a:tcPr/>
                </a:tc>
                <a:extLst>
                  <a:ext uri="{0D108BD9-81ED-4DB2-BD59-A6C34878D82A}">
                    <a16:rowId xmlns:a16="http://schemas.microsoft.com/office/drawing/2014/main" val="10004"/>
                  </a:ext>
                </a:extLst>
              </a:tr>
            </a:tbl>
          </a:graphicData>
        </a:graphic>
      </p:graphicFrame>
      <p:sp>
        <p:nvSpPr>
          <p:cNvPr id="2" name="Rectangle 1"/>
          <p:cNvSpPr/>
          <p:nvPr/>
        </p:nvSpPr>
        <p:spPr>
          <a:xfrm>
            <a:off x="4495800" y="1143000"/>
            <a:ext cx="654346" cy="646331"/>
          </a:xfrm>
          <a:prstGeom prst="rect">
            <a:avLst/>
          </a:prstGeom>
        </p:spPr>
        <p:txBody>
          <a:bodyPr wrap="none">
            <a:spAutoFit/>
          </a:bodyPr>
          <a:lstStyle/>
          <a:p>
            <a:r>
              <a:rPr lang="en-IN" sz="3600" b="1" dirty="0">
                <a:solidFill>
                  <a:schemeClr val="accent6">
                    <a:lumMod val="50000"/>
                  </a:schemeClr>
                </a:solidFill>
              </a:rPr>
              <a:t>⨝</a:t>
            </a:r>
            <a:endParaRPr lang="en-IN" sz="3600" b="1" dirty="0"/>
          </a:p>
        </p:txBody>
      </p:sp>
      <p:graphicFrame>
        <p:nvGraphicFramePr>
          <p:cNvPr id="8" name="Table 7"/>
          <p:cNvGraphicFramePr>
            <a:graphicFrameLocks noGrp="1"/>
          </p:cNvGraphicFramePr>
          <p:nvPr>
            <p:extLst>
              <p:ext uri="{D42A27DB-BD31-4B8C-83A1-F6EECF244321}">
                <p14:modId xmlns:p14="http://schemas.microsoft.com/office/powerpoint/2010/main" val="1986523900"/>
              </p:ext>
            </p:extLst>
          </p:nvPr>
        </p:nvGraphicFramePr>
        <p:xfrm>
          <a:off x="1219200" y="2971800"/>
          <a:ext cx="6781800" cy="2286000"/>
        </p:xfrm>
        <a:graphic>
          <a:graphicData uri="http://schemas.openxmlformats.org/drawingml/2006/table">
            <a:tbl>
              <a:tblPr firstRow="1" bandRow="1">
                <a:tableStyleId>{5C22544A-7EE6-4342-B048-85BDC9FD1C3A}</a:tableStyleId>
              </a:tblPr>
              <a:tblGrid>
                <a:gridCol w="856648">
                  <a:extLst>
                    <a:ext uri="{9D8B030D-6E8A-4147-A177-3AD203B41FA5}">
                      <a16:colId xmlns:a16="http://schemas.microsoft.com/office/drawing/2014/main" val="20000"/>
                    </a:ext>
                  </a:extLst>
                </a:gridCol>
                <a:gridCol w="856648">
                  <a:extLst>
                    <a:ext uri="{9D8B030D-6E8A-4147-A177-3AD203B41FA5}">
                      <a16:colId xmlns:a16="http://schemas.microsoft.com/office/drawing/2014/main" val="20001"/>
                    </a:ext>
                  </a:extLst>
                </a:gridCol>
                <a:gridCol w="713874">
                  <a:extLst>
                    <a:ext uri="{9D8B030D-6E8A-4147-A177-3AD203B41FA5}">
                      <a16:colId xmlns:a16="http://schemas.microsoft.com/office/drawing/2014/main" val="20002"/>
                    </a:ext>
                  </a:extLst>
                </a:gridCol>
                <a:gridCol w="1216779">
                  <a:extLst>
                    <a:ext uri="{9D8B030D-6E8A-4147-A177-3AD203B41FA5}">
                      <a16:colId xmlns:a16="http://schemas.microsoft.com/office/drawing/2014/main" val="20003"/>
                    </a:ext>
                  </a:extLst>
                </a:gridCol>
                <a:gridCol w="853455">
                  <a:extLst>
                    <a:ext uri="{9D8B030D-6E8A-4147-A177-3AD203B41FA5}">
                      <a16:colId xmlns:a16="http://schemas.microsoft.com/office/drawing/2014/main" val="20004"/>
                    </a:ext>
                  </a:extLst>
                </a:gridCol>
                <a:gridCol w="988996">
                  <a:extLst>
                    <a:ext uri="{9D8B030D-6E8A-4147-A177-3AD203B41FA5}">
                      <a16:colId xmlns:a16="http://schemas.microsoft.com/office/drawing/2014/main" val="20005"/>
                    </a:ext>
                  </a:extLst>
                </a:gridCol>
                <a:gridCol w="1295400">
                  <a:extLst>
                    <a:ext uri="{9D8B030D-6E8A-4147-A177-3AD203B41FA5}">
                      <a16:colId xmlns:a16="http://schemas.microsoft.com/office/drawing/2014/main" val="20006"/>
                    </a:ext>
                  </a:extLst>
                </a:gridCol>
              </a:tblGrid>
              <a:tr h="381000">
                <a:tc>
                  <a:txBody>
                    <a:bodyPr/>
                    <a:lstStyle/>
                    <a:p>
                      <a:r>
                        <a:rPr lang="en-IN" sz="1400" dirty="0" err="1"/>
                        <a:t>Empno</a:t>
                      </a:r>
                      <a:endParaRPr lang="en-IN" sz="1400" dirty="0"/>
                    </a:p>
                  </a:txBody>
                  <a:tcPr/>
                </a:tc>
                <a:tc>
                  <a:txBody>
                    <a:bodyPr/>
                    <a:lstStyle/>
                    <a:p>
                      <a:r>
                        <a:rPr lang="en-IN" sz="1400" dirty="0" err="1"/>
                        <a:t>Ename</a:t>
                      </a:r>
                      <a:endParaRPr lang="en-IN" sz="1400" dirty="0"/>
                    </a:p>
                  </a:txBody>
                  <a:tcPr/>
                </a:tc>
                <a:tc>
                  <a:txBody>
                    <a:bodyPr/>
                    <a:lstStyle/>
                    <a:p>
                      <a:r>
                        <a:rPr lang="en-IN" sz="1400" dirty="0"/>
                        <a:t>Sal</a:t>
                      </a:r>
                    </a:p>
                  </a:txBody>
                  <a:tcPr/>
                </a:tc>
                <a:tc>
                  <a:txBody>
                    <a:bodyPr/>
                    <a:lstStyle/>
                    <a:p>
                      <a:r>
                        <a:rPr lang="en-IN" sz="1400" dirty="0" err="1"/>
                        <a:t>Deptno</a:t>
                      </a:r>
                      <a:endParaRPr lang="en-IN" sz="1400" dirty="0"/>
                    </a:p>
                  </a:txBody>
                  <a:tcPr/>
                </a:tc>
                <a:tc>
                  <a:txBody>
                    <a:bodyPr/>
                    <a:lstStyle/>
                    <a:p>
                      <a:r>
                        <a:rPr lang="en-IN" sz="1400" dirty="0" err="1"/>
                        <a:t>Deptno</a:t>
                      </a:r>
                      <a:endParaRPr lang="en-IN" sz="1400" dirty="0"/>
                    </a:p>
                  </a:txBody>
                  <a:tcPr/>
                </a:tc>
                <a:tc>
                  <a:txBody>
                    <a:bodyPr/>
                    <a:lstStyle/>
                    <a:p>
                      <a:r>
                        <a:rPr lang="en-IN" sz="1400" dirty="0" err="1"/>
                        <a:t>Dname</a:t>
                      </a:r>
                      <a:endParaRPr lang="en-IN" sz="1400" dirty="0"/>
                    </a:p>
                  </a:txBody>
                  <a:tcPr/>
                </a:tc>
                <a:tc>
                  <a:txBody>
                    <a:bodyPr/>
                    <a:lstStyle/>
                    <a:p>
                      <a:r>
                        <a:rPr lang="en-IN" sz="1400" dirty="0" err="1"/>
                        <a:t>Loc</a:t>
                      </a:r>
                      <a:r>
                        <a:rPr lang="en-IN" sz="1400" dirty="0"/>
                        <a:t> </a:t>
                      </a:r>
                    </a:p>
                  </a:txBody>
                  <a:tcPr/>
                </a:tc>
                <a:extLst>
                  <a:ext uri="{0D108BD9-81ED-4DB2-BD59-A6C34878D82A}">
                    <a16:rowId xmlns:a16="http://schemas.microsoft.com/office/drawing/2014/main" val="10000"/>
                  </a:ext>
                </a:extLst>
              </a:tr>
              <a:tr h="381000">
                <a:tc>
                  <a:txBody>
                    <a:bodyPr/>
                    <a:lstStyle/>
                    <a:p>
                      <a:r>
                        <a:rPr lang="en-IN" sz="1400" dirty="0"/>
                        <a:t>111</a:t>
                      </a:r>
                    </a:p>
                  </a:txBody>
                  <a:tcPr/>
                </a:tc>
                <a:tc>
                  <a:txBody>
                    <a:bodyPr/>
                    <a:lstStyle/>
                    <a:p>
                      <a:r>
                        <a:rPr lang="en-IN" sz="1400" dirty="0"/>
                        <a:t>James</a:t>
                      </a:r>
                    </a:p>
                  </a:txBody>
                  <a:tcPr/>
                </a:tc>
                <a:tc>
                  <a:txBody>
                    <a:bodyPr/>
                    <a:lstStyle/>
                    <a:p>
                      <a:r>
                        <a:rPr lang="en-IN" sz="1400" dirty="0"/>
                        <a:t>5000</a:t>
                      </a:r>
                    </a:p>
                  </a:txBody>
                  <a:tcPr/>
                </a:tc>
                <a:tc>
                  <a:txBody>
                    <a:bodyPr/>
                    <a:lstStyle/>
                    <a:p>
                      <a:r>
                        <a:rPr lang="en-IN" sz="1400" dirty="0"/>
                        <a:t>10</a:t>
                      </a:r>
                    </a:p>
                  </a:txBody>
                  <a:tcPr/>
                </a:tc>
                <a:tc>
                  <a:txBody>
                    <a:bodyPr/>
                    <a:lstStyle/>
                    <a:p>
                      <a:r>
                        <a:rPr lang="en-IN" sz="1400" dirty="0"/>
                        <a:t>10</a:t>
                      </a:r>
                    </a:p>
                  </a:txBody>
                  <a:tcPr/>
                </a:tc>
                <a:tc>
                  <a:txBody>
                    <a:bodyPr/>
                    <a:lstStyle/>
                    <a:p>
                      <a:r>
                        <a:rPr lang="en-IN" sz="1400" dirty="0"/>
                        <a:t>Sales</a:t>
                      </a:r>
                    </a:p>
                  </a:txBody>
                  <a:tcPr/>
                </a:tc>
                <a:tc>
                  <a:txBody>
                    <a:bodyPr/>
                    <a:lstStyle/>
                    <a:p>
                      <a:r>
                        <a:rPr lang="en-IN" sz="1400" dirty="0"/>
                        <a:t>Boston</a:t>
                      </a:r>
                    </a:p>
                  </a:txBody>
                  <a:tcPr/>
                </a:tc>
                <a:extLst>
                  <a:ext uri="{0D108BD9-81ED-4DB2-BD59-A6C34878D82A}">
                    <a16:rowId xmlns:a16="http://schemas.microsoft.com/office/drawing/2014/main" val="10001"/>
                  </a:ext>
                </a:extLst>
              </a:tr>
              <a:tr h="381000">
                <a:tc>
                  <a:txBody>
                    <a:bodyPr/>
                    <a:lstStyle/>
                    <a:p>
                      <a:r>
                        <a:rPr lang="en-IN" sz="1400" dirty="0"/>
                        <a:t>112</a:t>
                      </a:r>
                    </a:p>
                  </a:txBody>
                  <a:tcPr/>
                </a:tc>
                <a:tc>
                  <a:txBody>
                    <a:bodyPr/>
                    <a:lstStyle/>
                    <a:p>
                      <a:r>
                        <a:rPr lang="en-IN" sz="1400" dirty="0"/>
                        <a:t>Peter</a:t>
                      </a:r>
                    </a:p>
                  </a:txBody>
                  <a:tcPr/>
                </a:tc>
                <a:tc>
                  <a:txBody>
                    <a:bodyPr/>
                    <a:lstStyle/>
                    <a:p>
                      <a:r>
                        <a:rPr lang="en-IN" sz="1400" dirty="0"/>
                        <a:t>6500</a:t>
                      </a:r>
                    </a:p>
                  </a:txBody>
                  <a:tcPr/>
                </a:tc>
                <a:tc>
                  <a:txBody>
                    <a:bodyPr/>
                    <a:lstStyle/>
                    <a:p>
                      <a:r>
                        <a:rPr lang="en-IN" sz="1400" dirty="0"/>
                        <a:t>20</a:t>
                      </a:r>
                    </a:p>
                  </a:txBody>
                  <a:tcPr/>
                </a:tc>
                <a:tc>
                  <a:txBody>
                    <a:bodyPr/>
                    <a:lstStyle/>
                    <a:p>
                      <a:r>
                        <a:rPr lang="en-IN" sz="1400" dirty="0"/>
                        <a:t>20</a:t>
                      </a:r>
                    </a:p>
                  </a:txBody>
                  <a:tcPr/>
                </a:tc>
                <a:tc>
                  <a:txBody>
                    <a:bodyPr/>
                    <a:lstStyle/>
                    <a:p>
                      <a:r>
                        <a:rPr lang="en-IN" sz="1400" dirty="0"/>
                        <a:t>Accounts</a:t>
                      </a:r>
                    </a:p>
                  </a:txBody>
                  <a:tcPr/>
                </a:tc>
                <a:tc>
                  <a:txBody>
                    <a:bodyPr/>
                    <a:lstStyle/>
                    <a:p>
                      <a:r>
                        <a:rPr lang="en-IN" sz="1400" dirty="0"/>
                        <a:t>Chicago</a:t>
                      </a:r>
                    </a:p>
                  </a:txBody>
                  <a:tcPr/>
                </a:tc>
                <a:extLst>
                  <a:ext uri="{0D108BD9-81ED-4DB2-BD59-A6C34878D82A}">
                    <a16:rowId xmlns:a16="http://schemas.microsoft.com/office/drawing/2014/main" val="10002"/>
                  </a:ext>
                </a:extLst>
              </a:tr>
              <a:tr h="381000">
                <a:tc>
                  <a:txBody>
                    <a:bodyPr/>
                    <a:lstStyle/>
                    <a:p>
                      <a:r>
                        <a:rPr lang="en-IN" sz="1400" dirty="0"/>
                        <a:t>113</a:t>
                      </a:r>
                    </a:p>
                  </a:txBody>
                  <a:tcPr/>
                </a:tc>
                <a:tc>
                  <a:txBody>
                    <a:bodyPr/>
                    <a:lstStyle/>
                    <a:p>
                      <a:r>
                        <a:rPr lang="en-IN" sz="1400" dirty="0"/>
                        <a:t>Martin</a:t>
                      </a:r>
                    </a:p>
                  </a:txBody>
                  <a:tcPr/>
                </a:tc>
                <a:tc>
                  <a:txBody>
                    <a:bodyPr/>
                    <a:lstStyle/>
                    <a:p>
                      <a:r>
                        <a:rPr lang="en-IN" sz="1400" dirty="0"/>
                        <a:t>4670</a:t>
                      </a:r>
                    </a:p>
                  </a:txBody>
                  <a:tcPr/>
                </a:tc>
                <a:tc>
                  <a:txBody>
                    <a:bodyPr/>
                    <a:lstStyle/>
                    <a:p>
                      <a:r>
                        <a:rPr lang="en-IN" sz="1400" dirty="0"/>
                        <a:t>30</a:t>
                      </a:r>
                    </a:p>
                  </a:txBody>
                  <a:tcPr/>
                </a:tc>
                <a:tc>
                  <a:txBody>
                    <a:bodyPr/>
                    <a:lstStyle/>
                    <a:p>
                      <a:r>
                        <a:rPr lang="en-IN" sz="1400" dirty="0"/>
                        <a:t>30</a:t>
                      </a:r>
                    </a:p>
                  </a:txBody>
                  <a:tcPr/>
                </a:tc>
                <a:tc>
                  <a:txBody>
                    <a:bodyPr/>
                    <a:lstStyle/>
                    <a:p>
                      <a:r>
                        <a:rPr lang="en-IN" sz="1400" dirty="0"/>
                        <a:t>Admin</a:t>
                      </a:r>
                    </a:p>
                  </a:txBody>
                  <a:tcPr/>
                </a:tc>
                <a:tc>
                  <a:txBody>
                    <a:bodyPr/>
                    <a:lstStyle/>
                    <a:p>
                      <a:r>
                        <a:rPr lang="en-IN" sz="1400" dirty="0"/>
                        <a:t>Boston</a:t>
                      </a:r>
                    </a:p>
                  </a:txBody>
                  <a:tcPr/>
                </a:tc>
                <a:extLst>
                  <a:ext uri="{0D108BD9-81ED-4DB2-BD59-A6C34878D82A}">
                    <a16:rowId xmlns:a16="http://schemas.microsoft.com/office/drawing/2014/main" val="10003"/>
                  </a:ext>
                </a:extLst>
              </a:tr>
              <a:tr h="381000">
                <a:tc>
                  <a:txBody>
                    <a:bodyPr/>
                    <a:lstStyle/>
                    <a:p>
                      <a:r>
                        <a:rPr lang="en-IN" sz="1400" dirty="0"/>
                        <a:t>114</a:t>
                      </a:r>
                    </a:p>
                  </a:txBody>
                  <a:tcPr/>
                </a:tc>
                <a:tc>
                  <a:txBody>
                    <a:bodyPr/>
                    <a:lstStyle/>
                    <a:p>
                      <a:r>
                        <a:rPr lang="en-IN" sz="1400" dirty="0"/>
                        <a:t>John</a:t>
                      </a:r>
                    </a:p>
                  </a:txBody>
                  <a:tcPr/>
                </a:tc>
                <a:tc>
                  <a:txBody>
                    <a:bodyPr/>
                    <a:lstStyle/>
                    <a:p>
                      <a:r>
                        <a:rPr lang="en-IN" sz="1400" dirty="0"/>
                        <a:t>6540</a:t>
                      </a:r>
                    </a:p>
                  </a:txBody>
                  <a:tcPr/>
                </a:tc>
                <a:tc>
                  <a:txBody>
                    <a:bodyPr/>
                    <a:lstStyle/>
                    <a:p>
                      <a:r>
                        <a:rPr lang="en-IN" sz="1400" dirty="0"/>
                        <a:t>40</a:t>
                      </a:r>
                    </a:p>
                  </a:txBody>
                  <a:tcPr/>
                </a:tc>
                <a:tc>
                  <a:txBody>
                    <a:bodyPr/>
                    <a:lstStyle/>
                    <a:p>
                      <a:r>
                        <a:rPr lang="en-IN" sz="1400" dirty="0"/>
                        <a:t>40</a:t>
                      </a:r>
                    </a:p>
                  </a:txBody>
                  <a:tcPr/>
                </a:tc>
                <a:tc>
                  <a:txBody>
                    <a:bodyPr/>
                    <a:lstStyle/>
                    <a:p>
                      <a:r>
                        <a:rPr lang="en-IN" sz="1400" dirty="0"/>
                        <a:t>Marketing</a:t>
                      </a:r>
                    </a:p>
                  </a:txBody>
                  <a:tcPr/>
                </a:tc>
                <a:tc>
                  <a:txBody>
                    <a:bodyPr/>
                    <a:lstStyle/>
                    <a:p>
                      <a:r>
                        <a:rPr lang="en-IN" sz="1400" dirty="0"/>
                        <a:t>null</a:t>
                      </a:r>
                    </a:p>
                  </a:txBody>
                  <a:tcPr/>
                </a:tc>
                <a:extLst>
                  <a:ext uri="{0D108BD9-81ED-4DB2-BD59-A6C34878D82A}">
                    <a16:rowId xmlns:a16="http://schemas.microsoft.com/office/drawing/2014/main" val="10004"/>
                  </a:ext>
                </a:extLst>
              </a:tr>
              <a:tr h="381000">
                <a:tc gridSpan="7">
                  <a:txBody>
                    <a:bodyPr/>
                    <a:lstStyle/>
                    <a:p>
                      <a:endParaRPr lang="en-IN" sz="1400" dirty="0">
                        <a:solidFill>
                          <a:schemeClr val="tx1"/>
                        </a:solidFill>
                      </a:endParaRPr>
                    </a:p>
                  </a:txBody>
                  <a:tcPr/>
                </a:tc>
                <a:tc hMerge="1">
                  <a:txBody>
                    <a:bodyPr/>
                    <a:lstStyle/>
                    <a:p>
                      <a:endParaRPr lang="en-IN" sz="1400" dirty="0">
                        <a:solidFill>
                          <a:schemeClr val="tx2"/>
                        </a:solidFill>
                      </a:endParaRPr>
                    </a:p>
                  </a:txBody>
                  <a:tcPr/>
                </a:tc>
                <a:tc hMerge="1">
                  <a:txBody>
                    <a:bodyPr/>
                    <a:lstStyle/>
                    <a:p>
                      <a:endParaRPr lang="en-IN" sz="1400" dirty="0">
                        <a:solidFill>
                          <a:schemeClr val="tx2"/>
                        </a:solidFill>
                      </a:endParaRPr>
                    </a:p>
                  </a:txBody>
                  <a:tcPr/>
                </a:tc>
                <a:tc hMerge="1">
                  <a:txBody>
                    <a:bodyPr/>
                    <a:lstStyle/>
                    <a:p>
                      <a:endParaRPr lang="en-IN" sz="1400" dirty="0">
                        <a:solidFill>
                          <a:schemeClr val="tx2"/>
                        </a:solidFill>
                      </a:endParaRPr>
                    </a:p>
                  </a:txBody>
                  <a:tcPr/>
                </a:tc>
                <a:tc hMerge="1">
                  <a:txBody>
                    <a:bodyPr/>
                    <a:lstStyle/>
                    <a:p>
                      <a:endParaRPr lang="en-IN" sz="1400" dirty="0">
                        <a:solidFill>
                          <a:schemeClr val="tx2"/>
                        </a:solidFill>
                      </a:endParaRPr>
                    </a:p>
                  </a:txBody>
                  <a:tcPr/>
                </a:tc>
                <a:tc hMerge="1">
                  <a:txBody>
                    <a:bodyPr/>
                    <a:lstStyle/>
                    <a:p>
                      <a:endParaRPr lang="en-IN" sz="1400" dirty="0">
                        <a:solidFill>
                          <a:schemeClr val="tx2"/>
                        </a:solidFill>
                      </a:endParaRPr>
                    </a:p>
                  </a:txBody>
                  <a:tcPr/>
                </a:tc>
                <a:tc hMerge="1">
                  <a:txBody>
                    <a:bodyPr/>
                    <a:lstStyle/>
                    <a:p>
                      <a:endParaRPr lang="en-IN" sz="1400" dirty="0">
                        <a:solidFill>
                          <a:schemeClr val="tx2"/>
                        </a:solidFill>
                      </a:endParaRPr>
                    </a:p>
                  </a:txBody>
                  <a:tcPr/>
                </a:tc>
                <a:extLst>
                  <a:ext uri="{0D108BD9-81ED-4DB2-BD59-A6C34878D82A}">
                    <a16:rowId xmlns:a16="http://schemas.microsoft.com/office/drawing/2014/main" val="10005"/>
                  </a:ext>
                </a:extLst>
              </a:tr>
            </a:tbl>
          </a:graphicData>
        </a:graphic>
      </p:graphicFrame>
      <p:sp>
        <p:nvSpPr>
          <p:cNvPr id="3" name="TextBox 2"/>
          <p:cNvSpPr txBox="1"/>
          <p:nvPr/>
        </p:nvSpPr>
        <p:spPr>
          <a:xfrm>
            <a:off x="1219200" y="5562600"/>
            <a:ext cx="2914003" cy="369332"/>
          </a:xfrm>
          <a:prstGeom prst="rect">
            <a:avLst/>
          </a:prstGeom>
          <a:noFill/>
        </p:spPr>
        <p:txBody>
          <a:bodyPr wrap="none" rtlCol="0">
            <a:spAutoFit/>
          </a:bodyPr>
          <a:lstStyle/>
          <a:p>
            <a:r>
              <a:rPr lang="en-IN" sz="1800" dirty="0"/>
              <a:t>We get the original table </a:t>
            </a:r>
            <a:r>
              <a:rPr lang="en-IN" sz="1800" dirty="0">
                <a:latin typeface="Algerian" pitchFamily="82" charset="0"/>
              </a:rPr>
              <a:t>R</a:t>
            </a:r>
          </a:p>
        </p:txBody>
      </p:sp>
    </p:spTree>
    <p:extLst>
      <p:ext uri="{BB962C8B-B14F-4D97-AF65-F5344CB8AC3E}">
        <p14:creationId xmlns:p14="http://schemas.microsoft.com/office/powerpoint/2010/main" val="34612323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55</a:t>
            </a:fld>
            <a:endParaRPr lang="en-US"/>
          </a:p>
        </p:txBody>
      </p:sp>
      <p:sp>
        <p:nvSpPr>
          <p:cNvPr id="6" name="Text Placeholder 2"/>
          <p:cNvSpPr txBox="1">
            <a:spLocks/>
          </p:cNvSpPr>
          <p:nvPr/>
        </p:nvSpPr>
        <p:spPr bwMode="auto">
          <a:xfrm>
            <a:off x="304800" y="533400"/>
            <a:ext cx="7696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US" sz="2400" b="1" dirty="0">
                <a:latin typeface="+mn-lt"/>
              </a:rPr>
              <a:t>Checking for lossless decomposition</a:t>
            </a:r>
            <a:endParaRPr lang="en-IN" sz="2400" b="1" dirty="0">
              <a:latin typeface="+mn-lt"/>
            </a:endParaRPr>
          </a:p>
        </p:txBody>
      </p:sp>
      <p:sp>
        <p:nvSpPr>
          <p:cNvPr id="2" name="Rectangle 1"/>
          <p:cNvSpPr/>
          <p:nvPr/>
        </p:nvSpPr>
        <p:spPr>
          <a:xfrm>
            <a:off x="381000" y="1371600"/>
            <a:ext cx="7848600" cy="4708981"/>
          </a:xfrm>
          <a:prstGeom prst="rect">
            <a:avLst/>
          </a:prstGeom>
        </p:spPr>
        <p:txBody>
          <a:bodyPr wrap="square">
            <a:spAutoFit/>
          </a:bodyPr>
          <a:lstStyle/>
          <a:p>
            <a:r>
              <a:rPr lang="en-IN" sz="2000" dirty="0"/>
              <a:t>If we decompose a relation R into relations R1 and R2,</a:t>
            </a:r>
          </a:p>
          <a:p>
            <a:pPr marL="342900" lvl="0" indent="-342900">
              <a:buFont typeface="Wingdings" pitchFamily="2" charset="2"/>
              <a:buChar char="Ø"/>
            </a:pPr>
            <a:r>
              <a:rPr lang="en-IN" sz="2000" b="1" dirty="0">
                <a:solidFill>
                  <a:srgbClr val="C00000"/>
                </a:solidFill>
              </a:rPr>
              <a:t>Decomposition is </a:t>
            </a:r>
            <a:r>
              <a:rPr lang="en-IN" sz="2000" b="1" dirty="0" err="1">
                <a:solidFill>
                  <a:srgbClr val="C00000"/>
                </a:solidFill>
              </a:rPr>
              <a:t>lossy</a:t>
            </a:r>
            <a:r>
              <a:rPr lang="en-IN" sz="2000" b="1" dirty="0">
                <a:solidFill>
                  <a:srgbClr val="C00000"/>
                </a:solidFill>
              </a:rPr>
              <a:t> </a:t>
            </a:r>
            <a:r>
              <a:rPr lang="en-IN" sz="2000" dirty="0"/>
              <a:t>if R ⸦ (R1 ⋈ R2)</a:t>
            </a:r>
          </a:p>
          <a:p>
            <a:pPr lvl="0"/>
            <a:r>
              <a:rPr lang="en-IN" sz="2000" dirty="0"/>
              <a:t>     i.e</a:t>
            </a:r>
            <a:r>
              <a:rPr lang="en-IN" sz="2000" dirty="0">
                <a:highlight>
                  <a:srgbClr val="FFFF00"/>
                </a:highlight>
              </a:rPr>
              <a:t>. the natural join after the splits contains more tuples than the    </a:t>
            </a:r>
          </a:p>
          <a:p>
            <a:pPr lvl="0"/>
            <a:r>
              <a:rPr lang="en-IN" sz="2000" dirty="0">
                <a:highlight>
                  <a:srgbClr val="FFFF00"/>
                </a:highlight>
              </a:rPr>
              <a:t>     original relation (spurious tuples exist). </a:t>
            </a:r>
          </a:p>
          <a:p>
            <a:pPr marL="342900" lvl="0" indent="-342900">
              <a:buFont typeface="Wingdings" pitchFamily="2" charset="2"/>
              <a:buChar char="Ø"/>
            </a:pPr>
            <a:r>
              <a:rPr lang="en-IN" sz="2000" b="1" dirty="0">
                <a:solidFill>
                  <a:srgbClr val="00B050"/>
                </a:solidFill>
              </a:rPr>
              <a:t>Decomposition is lossless </a:t>
            </a:r>
            <a:r>
              <a:rPr lang="en-IN" sz="2000" dirty="0"/>
              <a:t>if R1 ⋈ R2 = R</a:t>
            </a:r>
          </a:p>
          <a:p>
            <a:r>
              <a:rPr lang="en-IN" sz="2000" b="1" dirty="0"/>
              <a:t>To check for lossless join decomposition using FD set, following conditions must hold:</a:t>
            </a:r>
            <a:endParaRPr lang="en-IN" sz="2000" dirty="0"/>
          </a:p>
          <a:p>
            <a:pPr marL="457200" lvl="0" indent="-457200">
              <a:buFont typeface="+mj-lt"/>
              <a:buAutoNum type="arabicPeriod"/>
            </a:pPr>
            <a:r>
              <a:rPr lang="en-IN" sz="2000" dirty="0"/>
              <a:t>Union of Attributes of R1 and R2 must be equal to attribute of R. Each attribute of R must be either in R1 or in R2.</a:t>
            </a:r>
          </a:p>
          <a:p>
            <a:r>
              <a:rPr lang="en-IN" sz="2000" dirty="0"/>
              <a:t>      </a:t>
            </a:r>
            <a:r>
              <a:rPr lang="en-IN" sz="2000" dirty="0" err="1"/>
              <a:t>Att</a:t>
            </a:r>
            <a:r>
              <a:rPr lang="en-IN" sz="2000" dirty="0"/>
              <a:t>(R1) U </a:t>
            </a:r>
            <a:r>
              <a:rPr lang="en-IN" sz="2000" dirty="0" err="1"/>
              <a:t>Att</a:t>
            </a:r>
            <a:r>
              <a:rPr lang="en-IN" sz="2000" dirty="0"/>
              <a:t>(R2) = </a:t>
            </a:r>
            <a:r>
              <a:rPr lang="en-IN" sz="2000" dirty="0" err="1"/>
              <a:t>Att</a:t>
            </a:r>
            <a:r>
              <a:rPr lang="en-IN" sz="2000" dirty="0"/>
              <a:t>(R)</a:t>
            </a:r>
          </a:p>
          <a:p>
            <a:pPr marL="457200" lvl="0" indent="-457200">
              <a:buFont typeface="+mj-lt"/>
              <a:buAutoNum type="arabicPeriod" startAt="2"/>
            </a:pPr>
            <a:r>
              <a:rPr lang="en-IN" sz="2000" dirty="0"/>
              <a:t>Intersection of Attributes of R1 and R2 must not be NULL.</a:t>
            </a:r>
          </a:p>
          <a:p>
            <a:r>
              <a:rPr lang="en-IN" sz="2000" dirty="0"/>
              <a:t>      </a:t>
            </a:r>
            <a:r>
              <a:rPr lang="en-IN" sz="2000" dirty="0" err="1"/>
              <a:t>Att</a:t>
            </a:r>
            <a:r>
              <a:rPr lang="en-IN" sz="2000" dirty="0"/>
              <a:t>(R1) ∩ </a:t>
            </a:r>
            <a:r>
              <a:rPr lang="en-IN" sz="2000" dirty="0" err="1"/>
              <a:t>Att</a:t>
            </a:r>
            <a:r>
              <a:rPr lang="en-IN" sz="2000" dirty="0"/>
              <a:t>(R2) ≠ Φ (</a:t>
            </a:r>
            <a:r>
              <a:rPr lang="en-IN" sz="2000" dirty="0" err="1"/>
              <a:t>deptno</a:t>
            </a:r>
            <a:r>
              <a:rPr lang="en-IN" sz="2000" dirty="0"/>
              <a:t> is common in EMP and </a:t>
            </a:r>
            <a:r>
              <a:rPr lang="en-IN" sz="2000" dirty="0" err="1"/>
              <a:t>Dept</a:t>
            </a:r>
            <a:r>
              <a:rPr lang="en-IN" sz="2000" dirty="0"/>
              <a:t>)</a:t>
            </a:r>
          </a:p>
          <a:p>
            <a:pPr marL="457200" lvl="0" indent="-457200">
              <a:buFont typeface="+mj-lt"/>
              <a:buAutoNum type="arabicPeriod" startAt="3"/>
            </a:pPr>
            <a:r>
              <a:rPr lang="en-IN" sz="2000" dirty="0"/>
              <a:t>Common attribute must be a key for at least one relation (R1 or R2)</a:t>
            </a:r>
          </a:p>
          <a:p>
            <a:r>
              <a:rPr lang="en-IN" sz="2000" dirty="0"/>
              <a:t>     R1 ∩ R2 → key of (R1) or key of (R2)</a:t>
            </a:r>
          </a:p>
        </p:txBody>
      </p:sp>
    </p:spTree>
    <p:extLst>
      <p:ext uri="{BB962C8B-B14F-4D97-AF65-F5344CB8AC3E}">
        <p14:creationId xmlns:p14="http://schemas.microsoft.com/office/powerpoint/2010/main" val="33329723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xEl>
                                              <p:pRg st="10" end="1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56</a:t>
            </a:fld>
            <a:endParaRPr lang="en-US"/>
          </a:p>
        </p:txBody>
      </p:sp>
      <p:sp>
        <p:nvSpPr>
          <p:cNvPr id="6" name="Text Placeholder 2"/>
          <p:cNvSpPr txBox="1">
            <a:spLocks/>
          </p:cNvSpPr>
          <p:nvPr/>
        </p:nvSpPr>
        <p:spPr bwMode="auto">
          <a:xfrm>
            <a:off x="304800" y="533400"/>
            <a:ext cx="7696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US" sz="2800" b="1" dirty="0">
                <a:latin typeface="+mn-lt"/>
              </a:rPr>
              <a:t>Dependency preserving</a:t>
            </a:r>
            <a:endParaRPr lang="en-IN" sz="2800" b="1" dirty="0">
              <a:latin typeface="+mn-lt"/>
            </a:endParaRPr>
          </a:p>
        </p:txBody>
      </p:sp>
      <p:sp>
        <p:nvSpPr>
          <p:cNvPr id="2" name="Rectangle 1"/>
          <p:cNvSpPr/>
          <p:nvPr/>
        </p:nvSpPr>
        <p:spPr>
          <a:xfrm>
            <a:off x="457200" y="1524000"/>
            <a:ext cx="7696200" cy="4708981"/>
          </a:xfrm>
          <a:prstGeom prst="rect">
            <a:avLst/>
          </a:prstGeom>
        </p:spPr>
        <p:txBody>
          <a:bodyPr wrap="square">
            <a:spAutoFit/>
          </a:bodyPr>
          <a:lstStyle/>
          <a:p>
            <a:pPr lvl="0"/>
            <a:r>
              <a:rPr lang="en-IN" sz="2000" dirty="0"/>
              <a:t>The splits (the new relations) created due to normalization should satisfy the following:</a:t>
            </a:r>
          </a:p>
          <a:p>
            <a:pPr marL="342900" lvl="0" indent="-342900">
              <a:buFont typeface="Wingdings" pitchFamily="2" charset="2"/>
              <a:buChar char="Ø"/>
            </a:pPr>
            <a:r>
              <a:rPr lang="en-IN" sz="2000" dirty="0">
                <a:highlight>
                  <a:srgbClr val="FFFF00"/>
                </a:highlight>
              </a:rPr>
              <a:t>In the dependency preservation, at least one decomposed table must satisfy every dependency.</a:t>
            </a:r>
          </a:p>
          <a:p>
            <a:pPr marL="342900" lvl="0" indent="-342900">
              <a:buFont typeface="Wingdings" pitchFamily="2" charset="2"/>
              <a:buChar char="Ø"/>
            </a:pPr>
            <a:r>
              <a:rPr lang="en-IN" sz="2000" dirty="0"/>
              <a:t>If a relation R is decomposed into relation R1 and R2, then the functional dependencies </a:t>
            </a:r>
            <a:r>
              <a:rPr lang="en-IN" sz="2000" dirty="0">
                <a:highlight>
                  <a:srgbClr val="FFFF00"/>
                </a:highlight>
              </a:rPr>
              <a:t>of R either must be a part of R1 or R2 or must be derivable from the combination of functional </a:t>
            </a:r>
            <a:r>
              <a:rPr lang="en-IN" sz="2000" dirty="0"/>
              <a:t>dependencies of R1 and R2.</a:t>
            </a:r>
          </a:p>
          <a:p>
            <a:pPr lvl="1"/>
            <a:r>
              <a:rPr lang="en-IN" sz="2000" dirty="0"/>
              <a:t>For example, suppose there is a relation R (A, B, C, D) with functional dependency set (A → BC). </a:t>
            </a:r>
          </a:p>
          <a:p>
            <a:pPr lvl="1"/>
            <a:r>
              <a:rPr lang="en-IN" sz="2000" dirty="0"/>
              <a:t>The relational R is decomposed into R1(ABC) and R2(AD) which is dependency preserving because FD A → BC is a part of relation R1(ABC).</a:t>
            </a:r>
          </a:p>
          <a:p>
            <a:pPr marL="342900" lvl="0" indent="-342900">
              <a:buFont typeface="Wingdings" pitchFamily="2" charset="2"/>
              <a:buChar char="Ø"/>
            </a:pPr>
            <a:r>
              <a:rPr lang="en-IN" sz="2000" dirty="0"/>
              <a:t>So basically no functional dependency should be lost when tables/relations are split.</a:t>
            </a:r>
          </a:p>
        </p:txBody>
      </p:sp>
    </p:spTree>
    <p:extLst>
      <p:ext uri="{BB962C8B-B14F-4D97-AF65-F5344CB8AC3E}">
        <p14:creationId xmlns:p14="http://schemas.microsoft.com/office/powerpoint/2010/main" val="33329723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57</a:t>
            </a:fld>
            <a:endParaRPr lang="en-US"/>
          </a:p>
        </p:txBody>
      </p:sp>
      <p:sp>
        <p:nvSpPr>
          <p:cNvPr id="5" name="Text Placeholder 2"/>
          <p:cNvSpPr txBox="1">
            <a:spLocks/>
          </p:cNvSpPr>
          <p:nvPr/>
        </p:nvSpPr>
        <p:spPr bwMode="auto">
          <a:xfrm>
            <a:off x="304800" y="533400"/>
            <a:ext cx="7696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US" sz="2800" b="1" dirty="0">
                <a:latin typeface="+mn-lt"/>
              </a:rPr>
              <a:t>examples</a:t>
            </a:r>
            <a:endParaRPr lang="en-IN" sz="2800" b="1" dirty="0">
              <a:latin typeface="+mn-lt"/>
            </a:endParaRPr>
          </a:p>
        </p:txBody>
      </p:sp>
      <p:sp>
        <p:nvSpPr>
          <p:cNvPr id="2" name="Rectangle 1"/>
          <p:cNvSpPr/>
          <p:nvPr/>
        </p:nvSpPr>
        <p:spPr>
          <a:xfrm>
            <a:off x="381000" y="1371600"/>
            <a:ext cx="7848600" cy="5355312"/>
          </a:xfrm>
          <a:prstGeom prst="rect">
            <a:avLst/>
          </a:prstGeom>
        </p:spPr>
        <p:txBody>
          <a:bodyPr wrap="square">
            <a:spAutoFit/>
          </a:bodyPr>
          <a:lstStyle/>
          <a:p>
            <a:r>
              <a:rPr lang="en-US" sz="1800" dirty="0"/>
              <a:t>A relation R (ABCDE) with id set of FDs: </a:t>
            </a:r>
          </a:p>
          <a:p>
            <a:r>
              <a:rPr lang="en-US" sz="1800" dirty="0">
                <a:solidFill>
                  <a:schemeClr val="tx2"/>
                </a:solidFill>
              </a:rPr>
              <a:t>A → BC		1</a:t>
            </a:r>
            <a:endParaRPr lang="en-IN" sz="1800" dirty="0">
              <a:solidFill>
                <a:schemeClr val="tx2"/>
              </a:solidFill>
            </a:endParaRPr>
          </a:p>
          <a:p>
            <a:r>
              <a:rPr lang="en-US" sz="1800" dirty="0">
                <a:solidFill>
                  <a:schemeClr val="tx2"/>
                </a:solidFill>
              </a:rPr>
              <a:t>C → DE		2</a:t>
            </a:r>
            <a:endParaRPr lang="en-IN" sz="1800" dirty="0">
              <a:solidFill>
                <a:schemeClr val="tx2"/>
              </a:solidFill>
            </a:endParaRPr>
          </a:p>
          <a:p>
            <a:r>
              <a:rPr lang="en-US" sz="1800" dirty="0">
                <a:solidFill>
                  <a:schemeClr val="tx2"/>
                </a:solidFill>
              </a:rPr>
              <a:t>D → E	3</a:t>
            </a:r>
            <a:endParaRPr lang="en-IN" sz="1800" dirty="0">
              <a:solidFill>
                <a:schemeClr val="tx2"/>
              </a:solidFill>
            </a:endParaRPr>
          </a:p>
          <a:p>
            <a:r>
              <a:rPr lang="en-US" sz="1800" dirty="0"/>
              <a:t> </a:t>
            </a:r>
            <a:endParaRPr lang="en-IN" sz="1800" dirty="0"/>
          </a:p>
          <a:p>
            <a:r>
              <a:rPr lang="en-US" sz="1800" dirty="0"/>
              <a:t>And the decomposition: R1 (ABCD) &amp; R2 (DE)</a:t>
            </a:r>
          </a:p>
          <a:p>
            <a:r>
              <a:rPr lang="en-US" sz="1800" dirty="0"/>
              <a:t>Is it dependency preserving?</a:t>
            </a:r>
          </a:p>
          <a:p>
            <a:r>
              <a:rPr lang="en-US" sz="1800" dirty="0"/>
              <a:t>R1 (ABCD) would have FDs,</a:t>
            </a:r>
          </a:p>
          <a:p>
            <a:r>
              <a:rPr lang="en-US" sz="1800" dirty="0">
                <a:solidFill>
                  <a:schemeClr val="tx2"/>
                </a:solidFill>
              </a:rPr>
              <a:t>A → BC		4</a:t>
            </a:r>
          </a:p>
          <a:p>
            <a:r>
              <a:rPr lang="en-US" sz="1800" dirty="0"/>
              <a:t>C → D		5</a:t>
            </a:r>
          </a:p>
          <a:p>
            <a:r>
              <a:rPr lang="en-US" sz="1800" dirty="0"/>
              <a:t>R2 (DE) would have FDs,</a:t>
            </a:r>
          </a:p>
          <a:p>
            <a:r>
              <a:rPr lang="en-US" sz="1800" dirty="0">
                <a:solidFill>
                  <a:schemeClr val="tx2"/>
                </a:solidFill>
              </a:rPr>
              <a:t>D → E		6</a:t>
            </a:r>
          </a:p>
          <a:p>
            <a:r>
              <a:rPr lang="en-US" sz="1800" dirty="0"/>
              <a:t>Combining them we have 4, 5 and 6.</a:t>
            </a:r>
          </a:p>
          <a:p>
            <a:r>
              <a:rPr lang="en-US" sz="1800" dirty="0"/>
              <a:t>From 5, 6 and transitivity we have,</a:t>
            </a:r>
          </a:p>
          <a:p>
            <a:r>
              <a:rPr lang="en-US" sz="1800" dirty="0"/>
              <a:t>C → E		7</a:t>
            </a:r>
          </a:p>
          <a:p>
            <a:r>
              <a:rPr lang="en-US" sz="1800" dirty="0">
                <a:solidFill>
                  <a:schemeClr val="tx2"/>
                </a:solidFill>
              </a:rPr>
              <a:t>C → DE		8 </a:t>
            </a:r>
            <a:r>
              <a:rPr lang="en-US" sz="1800" dirty="0"/>
              <a:t>from 5, 7, union</a:t>
            </a:r>
          </a:p>
          <a:p>
            <a:r>
              <a:rPr lang="en-US" sz="1800" dirty="0"/>
              <a:t>Original FDs of R - 1, 2, 3 are same as 4, 8, 6 as derived from R1 and R2</a:t>
            </a:r>
          </a:p>
          <a:p>
            <a:r>
              <a:rPr lang="en-US" sz="1800" dirty="0"/>
              <a:t>Therefore it is dependency preserving.</a:t>
            </a:r>
          </a:p>
          <a:p>
            <a:endParaRPr lang="en-IN" sz="1800" dirty="0"/>
          </a:p>
        </p:txBody>
      </p:sp>
      <p:sp>
        <p:nvSpPr>
          <p:cNvPr id="6" name="TextBox 5">
            <a:extLst>
              <a:ext uri="{FF2B5EF4-FFF2-40B4-BE49-F238E27FC236}">
                <a16:creationId xmlns:a16="http://schemas.microsoft.com/office/drawing/2014/main" id="{F47356CC-7559-4EAE-B2EB-18F99FA07327}"/>
              </a:ext>
            </a:extLst>
          </p:cNvPr>
          <p:cNvSpPr txBox="1"/>
          <p:nvPr/>
        </p:nvSpPr>
        <p:spPr>
          <a:xfrm>
            <a:off x="2313992" y="3167390"/>
            <a:ext cx="4627982" cy="523220"/>
          </a:xfrm>
          <a:prstGeom prst="rect">
            <a:avLst/>
          </a:prstGeom>
          <a:noFill/>
        </p:spPr>
        <p:txBody>
          <a:bodyPr wrap="square">
            <a:spAutoFit/>
          </a:bodyPr>
          <a:lstStyle/>
          <a:p>
            <a:r>
              <a:rPr lang="en-US" sz="2800" dirty="0">
                <a:solidFill>
                  <a:schemeClr val="tx2"/>
                </a:solidFill>
              </a:rPr>
              <a:t>	</a:t>
            </a:r>
            <a:endParaRPr lang="en-IN" dirty="0"/>
          </a:p>
        </p:txBody>
      </p:sp>
    </p:spTree>
    <p:extLst>
      <p:ext uri="{BB962C8B-B14F-4D97-AF65-F5344CB8AC3E}">
        <p14:creationId xmlns:p14="http://schemas.microsoft.com/office/powerpoint/2010/main" val="9946903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3" end="13"/>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
                                            <p:txEl>
                                              <p:pRg st="16" end="16"/>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58</a:t>
            </a:fld>
            <a:endParaRPr lang="en-US"/>
          </a:p>
        </p:txBody>
      </p:sp>
      <p:sp>
        <p:nvSpPr>
          <p:cNvPr id="5" name="Text Placeholder 2"/>
          <p:cNvSpPr txBox="1">
            <a:spLocks/>
          </p:cNvSpPr>
          <p:nvPr/>
        </p:nvSpPr>
        <p:spPr bwMode="auto">
          <a:xfrm>
            <a:off x="304800" y="533400"/>
            <a:ext cx="7696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US" sz="2800" b="1" dirty="0">
                <a:latin typeface="+mn-lt"/>
              </a:rPr>
              <a:t>examples</a:t>
            </a:r>
            <a:endParaRPr lang="en-IN" sz="2800" b="1" dirty="0">
              <a:latin typeface="+mn-lt"/>
            </a:endParaRPr>
          </a:p>
        </p:txBody>
      </p:sp>
      <p:sp>
        <p:nvSpPr>
          <p:cNvPr id="2" name="Rectangle 1"/>
          <p:cNvSpPr/>
          <p:nvPr/>
        </p:nvSpPr>
        <p:spPr>
          <a:xfrm>
            <a:off x="381000" y="1371600"/>
            <a:ext cx="7848600" cy="4524315"/>
          </a:xfrm>
          <a:prstGeom prst="rect">
            <a:avLst/>
          </a:prstGeom>
        </p:spPr>
        <p:txBody>
          <a:bodyPr wrap="square">
            <a:spAutoFit/>
          </a:bodyPr>
          <a:lstStyle/>
          <a:p>
            <a:r>
              <a:rPr lang="en-US" sz="1800" dirty="0"/>
              <a:t>A relation R (ABCDE) with id set of FDs: </a:t>
            </a:r>
          </a:p>
          <a:p>
            <a:r>
              <a:rPr lang="en-US" sz="1800" dirty="0"/>
              <a:t>A → BC		1</a:t>
            </a:r>
            <a:endParaRPr lang="en-IN" sz="1800" dirty="0"/>
          </a:p>
          <a:p>
            <a:r>
              <a:rPr lang="en-US" sz="1800" dirty="0"/>
              <a:t>C → DE		2</a:t>
            </a:r>
            <a:endParaRPr lang="en-IN" sz="1800" dirty="0"/>
          </a:p>
          <a:p>
            <a:r>
              <a:rPr lang="en-US" sz="1800" dirty="0"/>
              <a:t>D → E		3</a:t>
            </a:r>
            <a:endParaRPr lang="en-IN" sz="1800" dirty="0"/>
          </a:p>
          <a:p>
            <a:r>
              <a:rPr lang="en-US" sz="1800" dirty="0"/>
              <a:t> </a:t>
            </a:r>
            <a:endParaRPr lang="en-IN" sz="1800" dirty="0"/>
          </a:p>
          <a:p>
            <a:r>
              <a:rPr lang="en-US" sz="1800" dirty="0"/>
              <a:t>And the decomposition: R1 (ABCD) &amp; R2 (DE)</a:t>
            </a:r>
          </a:p>
          <a:p>
            <a:r>
              <a:rPr lang="en-US" sz="1800" dirty="0"/>
              <a:t>Is it lossless decomposition?</a:t>
            </a:r>
          </a:p>
          <a:p>
            <a:r>
              <a:rPr lang="en-US" sz="1800" dirty="0"/>
              <a:t>R1 (ABCD) would have FDs,</a:t>
            </a:r>
          </a:p>
          <a:p>
            <a:r>
              <a:rPr lang="en-US" sz="1800" dirty="0"/>
              <a:t>A → BC		4</a:t>
            </a:r>
          </a:p>
          <a:p>
            <a:r>
              <a:rPr lang="en-US" sz="1800" dirty="0"/>
              <a:t>C → D		5</a:t>
            </a:r>
          </a:p>
          <a:p>
            <a:r>
              <a:rPr lang="en-US" sz="1800" dirty="0"/>
              <a:t>A → ABCD 		– A is key</a:t>
            </a:r>
          </a:p>
          <a:p>
            <a:r>
              <a:rPr lang="en-US" sz="1800" dirty="0"/>
              <a:t>R2 (DE) would have FDs,</a:t>
            </a:r>
          </a:p>
          <a:p>
            <a:r>
              <a:rPr lang="en-US" sz="1800" dirty="0"/>
              <a:t>D → E		6 	– D is key</a:t>
            </a:r>
          </a:p>
          <a:p>
            <a:r>
              <a:rPr lang="en-US" sz="1800" dirty="0"/>
              <a:t>For lossless decomposition,</a:t>
            </a:r>
          </a:p>
          <a:p>
            <a:r>
              <a:rPr lang="en-US" sz="1800" dirty="0"/>
              <a:t>R1 </a:t>
            </a:r>
            <a:r>
              <a:rPr lang="en-US" sz="1800" b="1" dirty="0"/>
              <a:t>∩ </a:t>
            </a:r>
            <a:r>
              <a:rPr lang="en-US" sz="1800" dirty="0"/>
              <a:t>R2  = D  (which is key of R2)</a:t>
            </a:r>
          </a:p>
          <a:p>
            <a:r>
              <a:rPr lang="en-US" sz="1800" b="1" dirty="0"/>
              <a:t>Hence it is lossless  decomposition.</a:t>
            </a:r>
          </a:p>
        </p:txBody>
      </p:sp>
    </p:spTree>
    <p:extLst>
      <p:ext uri="{BB962C8B-B14F-4D97-AF65-F5344CB8AC3E}">
        <p14:creationId xmlns:p14="http://schemas.microsoft.com/office/powerpoint/2010/main" val="23008266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59</a:t>
            </a:fld>
            <a:endParaRPr lang="en-US"/>
          </a:p>
        </p:txBody>
      </p:sp>
      <p:sp>
        <p:nvSpPr>
          <p:cNvPr id="5" name="Text Placeholder 2"/>
          <p:cNvSpPr txBox="1">
            <a:spLocks/>
          </p:cNvSpPr>
          <p:nvPr/>
        </p:nvSpPr>
        <p:spPr bwMode="auto">
          <a:xfrm>
            <a:off x="304800" y="533400"/>
            <a:ext cx="7696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US" sz="2800" b="1" dirty="0">
                <a:latin typeface="+mn-lt"/>
              </a:rPr>
              <a:t>examples</a:t>
            </a:r>
            <a:endParaRPr lang="en-IN" sz="2800" b="1" dirty="0">
              <a:latin typeface="+mn-lt"/>
            </a:endParaRPr>
          </a:p>
        </p:txBody>
      </p:sp>
      <p:sp>
        <p:nvSpPr>
          <p:cNvPr id="2" name="Rectangle 1"/>
          <p:cNvSpPr/>
          <p:nvPr/>
        </p:nvSpPr>
        <p:spPr>
          <a:xfrm>
            <a:off x="304800" y="1443841"/>
            <a:ext cx="8001000" cy="5324535"/>
          </a:xfrm>
          <a:prstGeom prst="rect">
            <a:avLst/>
          </a:prstGeom>
        </p:spPr>
        <p:txBody>
          <a:bodyPr wrap="square">
            <a:spAutoFit/>
          </a:bodyPr>
          <a:lstStyle/>
          <a:p>
            <a:r>
              <a:rPr lang="en-IN" sz="2000" dirty="0"/>
              <a:t>Consider a schema R(A,B,C,D) and functional dependencies </a:t>
            </a:r>
          </a:p>
          <a:p>
            <a:r>
              <a:rPr lang="en-IN" sz="2000" dirty="0"/>
              <a:t>A</a:t>
            </a:r>
            <a:r>
              <a:rPr lang="en-US" sz="2000" dirty="0"/>
              <a:t> → </a:t>
            </a:r>
            <a:r>
              <a:rPr lang="en-IN" sz="2000" dirty="0"/>
              <a:t>B		1</a:t>
            </a:r>
          </a:p>
          <a:p>
            <a:r>
              <a:rPr lang="en-IN" sz="2000" dirty="0"/>
              <a:t>C</a:t>
            </a:r>
            <a:r>
              <a:rPr lang="en-US" sz="2000" dirty="0"/>
              <a:t> → </a:t>
            </a:r>
            <a:r>
              <a:rPr lang="en-IN" sz="2000" dirty="0"/>
              <a:t>D		2</a:t>
            </a:r>
          </a:p>
          <a:p>
            <a:r>
              <a:rPr lang="en-IN" sz="2000" dirty="0"/>
              <a:t>Find whether the decomposition of R into R1(AB) and R2(CD) is lossless and dependency preserving.</a:t>
            </a:r>
          </a:p>
          <a:p>
            <a:endParaRPr lang="en-IN" sz="2000" dirty="0"/>
          </a:p>
          <a:p>
            <a:r>
              <a:rPr lang="en-IN" sz="2000" dirty="0"/>
              <a:t>R1(AB)</a:t>
            </a:r>
          </a:p>
          <a:p>
            <a:r>
              <a:rPr lang="en-IN" sz="2000" dirty="0"/>
              <a:t>A</a:t>
            </a:r>
            <a:r>
              <a:rPr lang="en-US" sz="2000" dirty="0"/>
              <a:t> → </a:t>
            </a:r>
            <a:r>
              <a:rPr lang="en-IN" sz="2000" dirty="0"/>
              <a:t>B		3  A is key</a:t>
            </a:r>
          </a:p>
          <a:p>
            <a:r>
              <a:rPr lang="en-IN" sz="2000" dirty="0"/>
              <a:t>R2(CD)</a:t>
            </a:r>
          </a:p>
          <a:p>
            <a:r>
              <a:rPr lang="en-IN" sz="2000" dirty="0"/>
              <a:t>C</a:t>
            </a:r>
            <a:r>
              <a:rPr lang="en-US" sz="2000" dirty="0"/>
              <a:t> → </a:t>
            </a:r>
            <a:r>
              <a:rPr lang="en-IN" sz="2000" dirty="0"/>
              <a:t>D		4  C is key</a:t>
            </a:r>
          </a:p>
          <a:p>
            <a:r>
              <a:rPr lang="en-IN" sz="2000" dirty="0"/>
              <a:t>R1 ∩ R2 = Ø 			- it is </a:t>
            </a:r>
            <a:r>
              <a:rPr lang="en-IN" sz="2000" dirty="0">
                <a:solidFill>
                  <a:srgbClr val="FF0000"/>
                </a:solidFill>
              </a:rPr>
              <a:t>NOT LOSSLESS (It is </a:t>
            </a:r>
            <a:r>
              <a:rPr lang="en-IN" sz="2000" dirty="0" err="1">
                <a:solidFill>
                  <a:srgbClr val="FF0000"/>
                </a:solidFill>
              </a:rPr>
              <a:t>lossy</a:t>
            </a:r>
            <a:r>
              <a:rPr lang="en-IN" sz="2000" dirty="0">
                <a:solidFill>
                  <a:srgbClr val="FF0000"/>
                </a:solidFill>
              </a:rPr>
              <a:t>)</a:t>
            </a:r>
          </a:p>
          <a:p>
            <a:endParaRPr lang="en-IN" sz="2000" dirty="0"/>
          </a:p>
          <a:p>
            <a:r>
              <a:rPr lang="en-IN" sz="2000" dirty="0"/>
              <a:t>FDs on R are 1 and 2 and combined FDs of R1 and R2 are 3 and 4.</a:t>
            </a:r>
          </a:p>
          <a:p>
            <a:endParaRPr lang="en-IN" sz="2000" dirty="0"/>
          </a:p>
          <a:p>
            <a:r>
              <a:rPr lang="en-IN" sz="2000" dirty="0"/>
              <a:t>1, 2 are same as 3, 4		- it is </a:t>
            </a:r>
            <a:r>
              <a:rPr lang="en-IN" sz="2000" dirty="0">
                <a:solidFill>
                  <a:srgbClr val="00B050"/>
                </a:solidFill>
              </a:rPr>
              <a:t>DEPENDENCY PRESERVING</a:t>
            </a:r>
          </a:p>
          <a:p>
            <a:endParaRPr lang="en-IN" sz="2000" dirty="0"/>
          </a:p>
          <a:p>
            <a:endParaRPr lang="en-IN" sz="2000" dirty="0"/>
          </a:p>
        </p:txBody>
      </p:sp>
    </p:spTree>
    <p:extLst>
      <p:ext uri="{BB962C8B-B14F-4D97-AF65-F5344CB8AC3E}">
        <p14:creationId xmlns:p14="http://schemas.microsoft.com/office/powerpoint/2010/main" val="9946903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6</a:t>
            </a:fld>
            <a:endParaRPr lang="en-US"/>
          </a:p>
        </p:txBody>
      </p:sp>
      <p:sp>
        <p:nvSpPr>
          <p:cNvPr id="5" name="Text Placeholder 2"/>
          <p:cNvSpPr>
            <a:spLocks noGrp="1"/>
          </p:cNvSpPr>
          <p:nvPr>
            <p:ph type="body" idx="1"/>
          </p:nvPr>
        </p:nvSpPr>
        <p:spPr>
          <a:xfrm>
            <a:off x="228600" y="533400"/>
            <a:ext cx="7772400" cy="609600"/>
          </a:xfrm>
        </p:spPr>
        <p:txBody>
          <a:bodyPr/>
          <a:lstStyle/>
          <a:p>
            <a:r>
              <a:rPr lang="en-US" sz="2800" b="1" dirty="0">
                <a:latin typeface="+mn-lt"/>
              </a:rPr>
              <a:t>functional dependencies</a:t>
            </a:r>
            <a:endParaRPr lang="en-IN" sz="2800" b="1" dirty="0">
              <a:latin typeface="+mn-lt"/>
            </a:endParaRPr>
          </a:p>
        </p:txBody>
      </p:sp>
      <p:sp>
        <p:nvSpPr>
          <p:cNvPr id="6" name="Rectangle 5"/>
          <p:cNvSpPr/>
          <p:nvPr/>
        </p:nvSpPr>
        <p:spPr>
          <a:xfrm>
            <a:off x="457200" y="1371600"/>
            <a:ext cx="7924800" cy="4462760"/>
          </a:xfrm>
          <a:prstGeom prst="rect">
            <a:avLst/>
          </a:prstGeom>
        </p:spPr>
        <p:txBody>
          <a:bodyPr wrap="square">
            <a:spAutoFit/>
          </a:bodyPr>
          <a:lstStyle/>
          <a:p>
            <a:pPr marL="285750" indent="-285750" fontAlgn="auto">
              <a:spcAft>
                <a:spcPts val="600"/>
              </a:spcAft>
              <a:buFont typeface="Wingdings" pitchFamily="2" charset="2"/>
              <a:buChar char="Ø"/>
              <a:defRPr/>
            </a:pPr>
            <a:r>
              <a:rPr lang="en-US" sz="1800" dirty="0">
                <a:ea typeface="Tahoma" pitchFamily="34" charset="0"/>
                <a:cs typeface="Tahoma" pitchFamily="34" charset="0"/>
              </a:rPr>
              <a:t>X </a:t>
            </a:r>
            <a:r>
              <a:rPr lang="en-US" sz="1800" dirty="0">
                <a:ea typeface="Tahoma" pitchFamily="34" charset="0"/>
                <a:cs typeface="Tahoma" pitchFamily="34" charset="0"/>
                <a:sym typeface="Wingdings" charset="0"/>
              </a:rPr>
              <a:t> </a:t>
            </a:r>
            <a:r>
              <a:rPr lang="en-US" sz="1800" dirty="0">
                <a:ea typeface="Tahoma" pitchFamily="34" charset="0"/>
                <a:cs typeface="Tahoma" pitchFamily="34" charset="0"/>
              </a:rPr>
              <a:t>Y holds, X is called the </a:t>
            </a:r>
            <a:r>
              <a:rPr lang="en-US" sz="1800" i="1" dirty="0">
                <a:solidFill>
                  <a:schemeClr val="tx2"/>
                </a:solidFill>
                <a:ea typeface="Tahoma" pitchFamily="34" charset="0"/>
                <a:cs typeface="Tahoma" pitchFamily="34" charset="0"/>
              </a:rPr>
              <a:t>determinant</a:t>
            </a:r>
            <a:r>
              <a:rPr lang="en-US" sz="1800" dirty="0">
                <a:ea typeface="Tahoma" pitchFamily="34" charset="0"/>
                <a:cs typeface="Tahoma" pitchFamily="34" charset="0"/>
              </a:rPr>
              <a:t>.</a:t>
            </a:r>
          </a:p>
          <a:p>
            <a:pPr marL="285750" indent="-285750">
              <a:buFont typeface="Wingdings" pitchFamily="2" charset="2"/>
              <a:buChar char="Ø"/>
            </a:pPr>
            <a:r>
              <a:rPr lang="en-US" sz="1800" dirty="0">
                <a:cs typeface="Times New Roman" pitchFamily="18" charset="0"/>
              </a:rPr>
              <a:t> </a:t>
            </a:r>
            <a:r>
              <a:rPr lang="en-US" sz="1800" dirty="0">
                <a:solidFill>
                  <a:schemeClr val="accent2"/>
                </a:solidFill>
                <a:cs typeface="Times New Roman" pitchFamily="18" charset="0"/>
              </a:rPr>
              <a:t>If K is a key of R</a:t>
            </a:r>
            <a:r>
              <a:rPr lang="en-US" sz="1800" dirty="0">
                <a:cs typeface="Times New Roman" pitchFamily="18" charset="0"/>
              </a:rPr>
              <a:t>, then </a:t>
            </a:r>
            <a:r>
              <a:rPr lang="en-US" sz="1800" dirty="0">
                <a:solidFill>
                  <a:schemeClr val="accent2"/>
                </a:solidFill>
                <a:cs typeface="Times New Roman" pitchFamily="18" charset="0"/>
              </a:rPr>
              <a:t>K functionally determines all attributes in R </a:t>
            </a:r>
            <a:r>
              <a:rPr lang="en-US" sz="1800" dirty="0">
                <a:cs typeface="Times New Roman" pitchFamily="18" charset="0"/>
              </a:rPr>
              <a:t>(since we never have two distinct tuples with t1[K]=t2[K])</a:t>
            </a:r>
          </a:p>
          <a:p>
            <a:pPr fontAlgn="auto">
              <a:spcAft>
                <a:spcPts val="600"/>
              </a:spcAft>
              <a:defRPr/>
            </a:pPr>
            <a:r>
              <a:rPr lang="en-US" sz="1800" dirty="0">
                <a:ea typeface="Tahoma" pitchFamily="34" charset="0"/>
                <a:cs typeface="Tahoma" pitchFamily="34" charset="0"/>
              </a:rPr>
              <a:t>    i.e. </a:t>
            </a:r>
            <a:r>
              <a:rPr lang="en-US" sz="1800" dirty="0" err="1">
                <a:ea typeface="Tahoma" pitchFamily="34" charset="0"/>
                <a:cs typeface="Tahoma" pitchFamily="34" charset="0"/>
              </a:rPr>
              <a:t>empno</a:t>
            </a:r>
            <a:r>
              <a:rPr lang="en-US" sz="1800" dirty="0">
                <a:ea typeface="Tahoma" pitchFamily="34" charset="0"/>
                <a:cs typeface="Tahoma" pitchFamily="34" charset="0"/>
                <a:sym typeface="Wingdings" charset="0"/>
              </a:rPr>
              <a:t>  </a:t>
            </a:r>
            <a:r>
              <a:rPr lang="en-US" sz="1800" dirty="0" err="1">
                <a:ea typeface="Tahoma" pitchFamily="34" charset="0"/>
                <a:cs typeface="Tahoma" pitchFamily="34" charset="0"/>
                <a:sym typeface="Wingdings" charset="0"/>
              </a:rPr>
              <a:t>ename,hiredate,sal,comm,job,deptno</a:t>
            </a:r>
            <a:r>
              <a:rPr lang="en-US" sz="1800" dirty="0">
                <a:ea typeface="Tahoma" pitchFamily="34" charset="0"/>
                <a:cs typeface="Tahoma" pitchFamily="34" charset="0"/>
                <a:sym typeface="Wingdings" charset="0"/>
              </a:rPr>
              <a:t> (</a:t>
            </a:r>
            <a:r>
              <a:rPr lang="en-US" sz="1800" dirty="0" err="1">
                <a:ea typeface="Tahoma" pitchFamily="34" charset="0"/>
                <a:cs typeface="Tahoma" pitchFamily="34" charset="0"/>
                <a:sym typeface="Wingdings" charset="0"/>
              </a:rPr>
              <a:t>empno</a:t>
            </a:r>
            <a:r>
              <a:rPr lang="en-US" sz="1800" dirty="0">
                <a:ea typeface="Tahoma" pitchFamily="34" charset="0"/>
                <a:cs typeface="Tahoma" pitchFamily="34" charset="0"/>
                <a:sym typeface="Wingdings" charset="0"/>
              </a:rPr>
              <a:t> is key)</a:t>
            </a:r>
          </a:p>
          <a:p>
            <a:pPr marL="285750" indent="-285750" fontAlgn="auto">
              <a:spcAft>
                <a:spcPts val="600"/>
              </a:spcAft>
              <a:buFont typeface="Wingdings" pitchFamily="2" charset="2"/>
              <a:buChar char="Ø"/>
              <a:defRPr/>
            </a:pPr>
            <a:r>
              <a:rPr lang="en-US" sz="1800" dirty="0">
                <a:ea typeface="Tahoma" pitchFamily="34" charset="0"/>
                <a:cs typeface="Tahoma" pitchFamily="34" charset="0"/>
                <a:sym typeface="Wingdings" charset="0"/>
              </a:rPr>
              <a:t>e.g. </a:t>
            </a:r>
            <a:r>
              <a:rPr lang="en-US" sz="1800" dirty="0" err="1">
                <a:ea typeface="Tahoma" pitchFamily="34" charset="0"/>
                <a:cs typeface="Tahoma" pitchFamily="34" charset="0"/>
                <a:sym typeface="Wingdings" charset="0"/>
              </a:rPr>
              <a:t>empno</a:t>
            </a:r>
            <a:r>
              <a:rPr lang="en-US" sz="1800" dirty="0">
                <a:ea typeface="Tahoma" pitchFamily="34" charset="0"/>
                <a:cs typeface="Tahoma" pitchFamily="34" charset="0"/>
                <a:sym typeface="Wingdings" charset="0"/>
              </a:rPr>
              <a:t>  </a:t>
            </a:r>
            <a:r>
              <a:rPr lang="en-US" sz="1800" dirty="0" err="1">
                <a:ea typeface="Tahoma" pitchFamily="34" charset="0"/>
                <a:cs typeface="Tahoma" pitchFamily="34" charset="0"/>
                <a:sym typeface="Wingdings" charset="0"/>
              </a:rPr>
              <a:t>hiredate</a:t>
            </a:r>
            <a:endParaRPr lang="en-US" sz="1800" dirty="0">
              <a:ea typeface="Tahoma" pitchFamily="34" charset="0"/>
              <a:cs typeface="Tahoma" pitchFamily="34" charset="0"/>
              <a:sym typeface="Wingdings" charset="0"/>
            </a:endParaRPr>
          </a:p>
          <a:p>
            <a:pPr fontAlgn="auto">
              <a:spcAft>
                <a:spcPts val="600"/>
              </a:spcAft>
              <a:defRPr/>
            </a:pPr>
            <a:r>
              <a:rPr lang="en-US" sz="1800" dirty="0">
                <a:ea typeface="Tahoma" pitchFamily="34" charset="0"/>
                <a:cs typeface="Tahoma" pitchFamily="34" charset="0"/>
                <a:sym typeface="Wingdings" charset="0"/>
              </a:rPr>
              <a:t>           </a:t>
            </a:r>
            <a:r>
              <a:rPr lang="en-US" sz="1800" dirty="0" err="1">
                <a:ea typeface="Tahoma" pitchFamily="34" charset="0"/>
                <a:cs typeface="Tahoma" pitchFamily="34" charset="0"/>
                <a:sym typeface="Wingdings" charset="0"/>
              </a:rPr>
              <a:t>empno,ename</a:t>
            </a:r>
            <a:r>
              <a:rPr lang="en-US" sz="1800" dirty="0">
                <a:ea typeface="Tahoma" pitchFamily="34" charset="0"/>
                <a:cs typeface="Tahoma" pitchFamily="34" charset="0"/>
                <a:sym typeface="Wingdings" charset="0"/>
              </a:rPr>
              <a:t>  </a:t>
            </a:r>
            <a:r>
              <a:rPr lang="en-US" sz="1800" dirty="0" err="1">
                <a:ea typeface="Tahoma" pitchFamily="34" charset="0"/>
                <a:cs typeface="Tahoma" pitchFamily="34" charset="0"/>
                <a:sym typeface="Wingdings" charset="0"/>
              </a:rPr>
              <a:t>hiredate</a:t>
            </a:r>
            <a:r>
              <a:rPr lang="en-US" sz="1800" dirty="0">
                <a:ea typeface="Tahoma" pitchFamily="34" charset="0"/>
                <a:cs typeface="Tahoma" pitchFamily="34" charset="0"/>
                <a:sym typeface="Wingdings" charset="0"/>
              </a:rPr>
              <a:t> (</a:t>
            </a:r>
            <a:r>
              <a:rPr lang="en-US" sz="1800" dirty="0" err="1">
                <a:ea typeface="Tahoma" pitchFamily="34" charset="0"/>
                <a:cs typeface="Tahoma" pitchFamily="34" charset="0"/>
                <a:sym typeface="Wingdings" charset="0"/>
              </a:rPr>
              <a:t>hiredate</a:t>
            </a:r>
            <a:r>
              <a:rPr lang="en-US" sz="1800" dirty="0">
                <a:ea typeface="Tahoma" pitchFamily="34" charset="0"/>
                <a:cs typeface="Tahoma" pitchFamily="34" charset="0"/>
                <a:sym typeface="Wingdings" charset="0"/>
              </a:rPr>
              <a:t> actually is not dependent on        </a:t>
            </a:r>
          </a:p>
          <a:p>
            <a:pPr fontAlgn="auto">
              <a:spcAft>
                <a:spcPts val="600"/>
              </a:spcAft>
              <a:defRPr/>
            </a:pPr>
            <a:r>
              <a:rPr lang="en-US" sz="1800" dirty="0">
                <a:ea typeface="Tahoma" pitchFamily="34" charset="0"/>
                <a:cs typeface="Tahoma" pitchFamily="34" charset="0"/>
                <a:sym typeface="Wingdings" charset="0"/>
              </a:rPr>
              <a:t>                                                  both)</a:t>
            </a:r>
          </a:p>
          <a:p>
            <a:pPr fontAlgn="auto">
              <a:spcAft>
                <a:spcPts val="600"/>
              </a:spcAft>
              <a:defRPr/>
            </a:pPr>
            <a:r>
              <a:rPr lang="en-US" sz="1800" dirty="0">
                <a:ea typeface="Tahoma" pitchFamily="34" charset="0"/>
                <a:cs typeface="Tahoma" pitchFamily="34" charset="0"/>
                <a:sym typeface="Wingdings" charset="0"/>
              </a:rPr>
              <a:t>    This is called </a:t>
            </a:r>
            <a:r>
              <a:rPr lang="en-US" sz="1800" b="1" dirty="0">
                <a:solidFill>
                  <a:srgbClr val="00B0F0"/>
                </a:solidFill>
                <a:ea typeface="Tahoma" pitchFamily="34" charset="0"/>
                <a:cs typeface="Tahoma" pitchFamily="34" charset="0"/>
                <a:sym typeface="Wingdings" charset="0"/>
              </a:rPr>
              <a:t>partial dependency</a:t>
            </a:r>
            <a:r>
              <a:rPr lang="en-US" sz="1800" dirty="0">
                <a:ea typeface="Tahoma" pitchFamily="34" charset="0"/>
                <a:cs typeface="Tahoma" pitchFamily="34" charset="0"/>
                <a:sym typeface="Wingdings" charset="0"/>
              </a:rPr>
              <a:t>.</a:t>
            </a:r>
          </a:p>
          <a:p>
            <a:pPr marL="285750" indent="-285750" fontAlgn="auto">
              <a:spcAft>
                <a:spcPts val="600"/>
              </a:spcAft>
              <a:buFont typeface="Wingdings" pitchFamily="2" charset="2"/>
              <a:buChar char="Ø"/>
              <a:defRPr/>
            </a:pPr>
            <a:r>
              <a:rPr lang="en-US" sz="1800" dirty="0">
                <a:ea typeface="Tahoma" pitchFamily="34" charset="0"/>
                <a:cs typeface="Tahoma" pitchFamily="34" charset="0"/>
                <a:sym typeface="Wingdings" charset="0"/>
              </a:rPr>
              <a:t>e.g. </a:t>
            </a:r>
            <a:r>
              <a:rPr lang="en-US" sz="1800" dirty="0" err="1">
                <a:ea typeface="Tahoma" pitchFamily="34" charset="0"/>
                <a:cs typeface="Tahoma" pitchFamily="34" charset="0"/>
                <a:sym typeface="Wingdings" charset="0"/>
              </a:rPr>
              <a:t>seatno,subno</a:t>
            </a:r>
            <a:r>
              <a:rPr lang="en-US" sz="1800" dirty="0">
                <a:ea typeface="Tahoma" pitchFamily="34" charset="0"/>
                <a:cs typeface="Tahoma" pitchFamily="34" charset="0"/>
                <a:sym typeface="Wingdings" charset="0"/>
              </a:rPr>
              <a:t>  </a:t>
            </a:r>
            <a:r>
              <a:rPr lang="en-US" sz="1800" dirty="0" err="1">
                <a:ea typeface="Tahoma" pitchFamily="34" charset="0"/>
                <a:cs typeface="Tahoma" pitchFamily="34" charset="0"/>
                <a:sym typeface="Wingdings" charset="0"/>
              </a:rPr>
              <a:t>marks_obt</a:t>
            </a:r>
            <a:r>
              <a:rPr lang="en-US" sz="1800" dirty="0">
                <a:ea typeface="Tahoma" pitchFamily="34" charset="0"/>
                <a:cs typeface="Tahoma" pitchFamily="34" charset="0"/>
                <a:sym typeface="Wingdings" charset="0"/>
              </a:rPr>
              <a:t> (</a:t>
            </a:r>
            <a:r>
              <a:rPr lang="en-US" sz="1800" dirty="0" err="1">
                <a:ea typeface="Tahoma" pitchFamily="34" charset="0"/>
                <a:cs typeface="Tahoma" pitchFamily="34" charset="0"/>
                <a:sym typeface="Wingdings" charset="0"/>
              </a:rPr>
              <a:t>marks_obt</a:t>
            </a:r>
            <a:r>
              <a:rPr lang="en-US" sz="1800" dirty="0">
                <a:ea typeface="Tahoma" pitchFamily="34" charset="0"/>
                <a:cs typeface="Tahoma" pitchFamily="34" charset="0"/>
                <a:sym typeface="Wingdings" charset="0"/>
              </a:rPr>
              <a:t> depends on both the </a:t>
            </a:r>
          </a:p>
          <a:p>
            <a:pPr fontAlgn="auto">
              <a:spcAft>
                <a:spcPts val="600"/>
              </a:spcAft>
              <a:defRPr/>
            </a:pPr>
            <a:r>
              <a:rPr lang="en-US" sz="1800" dirty="0">
                <a:ea typeface="Tahoma" pitchFamily="34" charset="0"/>
                <a:cs typeface="Tahoma" pitchFamily="34" charset="0"/>
                <a:sym typeface="Wingdings" charset="0"/>
              </a:rPr>
              <a:t> 				attributes)</a:t>
            </a:r>
          </a:p>
          <a:p>
            <a:pPr fontAlgn="auto">
              <a:spcAft>
                <a:spcPts val="600"/>
              </a:spcAft>
              <a:defRPr/>
            </a:pPr>
            <a:r>
              <a:rPr lang="en-US" sz="1800" dirty="0">
                <a:ea typeface="Tahoma" pitchFamily="34" charset="0"/>
                <a:cs typeface="Tahoma" pitchFamily="34" charset="0"/>
                <a:sym typeface="Wingdings" charset="0"/>
              </a:rPr>
              <a:t>    This is called </a:t>
            </a:r>
            <a:r>
              <a:rPr lang="en-US" sz="1800" b="1" dirty="0">
                <a:solidFill>
                  <a:srgbClr val="00B0F0"/>
                </a:solidFill>
                <a:ea typeface="Tahoma" pitchFamily="34" charset="0"/>
                <a:cs typeface="Tahoma" pitchFamily="34" charset="0"/>
                <a:sym typeface="Wingdings" charset="0"/>
              </a:rPr>
              <a:t>Fully Functionally Dependent (FFD).</a:t>
            </a:r>
          </a:p>
          <a:p>
            <a:pPr marL="285750" indent="-285750" fontAlgn="auto">
              <a:spcAft>
                <a:spcPts val="600"/>
              </a:spcAft>
              <a:buFont typeface="Wingdings" pitchFamily="2" charset="2"/>
              <a:buChar char="Ø"/>
              <a:defRPr/>
            </a:pPr>
            <a:r>
              <a:rPr lang="en-IN" sz="1800" dirty="0">
                <a:ea typeface="Tahoma" pitchFamily="34" charset="0"/>
                <a:cs typeface="Tahoma" pitchFamily="34" charset="0"/>
                <a:sym typeface="Wingdings" charset="0"/>
              </a:rPr>
              <a:t>A </a:t>
            </a:r>
            <a:r>
              <a:rPr lang="en-IN" sz="1800" b="1" dirty="0">
                <a:solidFill>
                  <a:srgbClr val="00B0F0"/>
                </a:solidFill>
                <a:ea typeface="Tahoma" pitchFamily="34" charset="0"/>
                <a:cs typeface="Tahoma" pitchFamily="34" charset="0"/>
                <a:sym typeface="Wingdings" charset="0"/>
              </a:rPr>
              <a:t>trivial dependency </a:t>
            </a:r>
            <a:r>
              <a:rPr lang="en-IN" sz="1800" dirty="0">
                <a:ea typeface="Tahoma" pitchFamily="34" charset="0"/>
                <a:cs typeface="Tahoma" pitchFamily="34" charset="0"/>
                <a:sym typeface="Wingdings" charset="0"/>
              </a:rPr>
              <a:t>X </a:t>
            </a:r>
            <a:r>
              <a:rPr lang="en-US" sz="1800" dirty="0">
                <a:ea typeface="Tahoma" pitchFamily="34" charset="0"/>
                <a:cs typeface="Tahoma" pitchFamily="34" charset="0"/>
                <a:sym typeface="Wingdings" charset="0"/>
              </a:rPr>
              <a:t> </a:t>
            </a:r>
            <a:r>
              <a:rPr lang="en-IN" sz="1800" dirty="0">
                <a:ea typeface="Tahoma" pitchFamily="34" charset="0"/>
                <a:cs typeface="Tahoma" pitchFamily="34" charset="0"/>
                <a:sym typeface="Wingdings" charset="0"/>
              </a:rPr>
              <a:t>Y is one where Y is a subset of X.</a:t>
            </a:r>
          </a:p>
          <a:p>
            <a:pPr fontAlgn="auto">
              <a:spcAft>
                <a:spcPts val="600"/>
              </a:spcAft>
              <a:defRPr/>
            </a:pPr>
            <a:r>
              <a:rPr lang="en-IN" sz="1800" dirty="0">
                <a:ea typeface="Tahoma" pitchFamily="34" charset="0"/>
                <a:cs typeface="Tahoma" pitchFamily="34" charset="0"/>
                <a:sym typeface="Wingdings" charset="0"/>
              </a:rPr>
              <a:t>    e.g. </a:t>
            </a:r>
            <a:r>
              <a:rPr lang="en-US" sz="1800" dirty="0" err="1">
                <a:ea typeface="Tahoma" pitchFamily="34" charset="0"/>
                <a:cs typeface="Tahoma" pitchFamily="34" charset="0"/>
                <a:sym typeface="Wingdings" charset="0"/>
              </a:rPr>
              <a:t>seatno,subno</a:t>
            </a:r>
            <a:r>
              <a:rPr lang="en-US" sz="1800" dirty="0">
                <a:ea typeface="Tahoma" pitchFamily="34" charset="0"/>
                <a:cs typeface="Tahoma" pitchFamily="34" charset="0"/>
                <a:sym typeface="Wingdings" charset="0"/>
              </a:rPr>
              <a:t>  </a:t>
            </a:r>
            <a:r>
              <a:rPr lang="en-US" sz="1800" dirty="0" err="1">
                <a:ea typeface="Tahoma" pitchFamily="34" charset="0"/>
                <a:cs typeface="Tahoma" pitchFamily="34" charset="0"/>
                <a:sym typeface="Wingdings" charset="0"/>
              </a:rPr>
              <a:t>subno</a:t>
            </a:r>
            <a:endParaRPr lang="en-US" sz="1800" dirty="0">
              <a:ea typeface="Tahoma" pitchFamily="34" charset="0"/>
              <a:cs typeface="Tahoma" pitchFamily="34" charset="0"/>
            </a:endParaRPr>
          </a:p>
        </p:txBody>
      </p:sp>
    </p:spTree>
    <p:extLst>
      <p:ext uri="{BB962C8B-B14F-4D97-AF65-F5344CB8AC3E}">
        <p14:creationId xmlns:p14="http://schemas.microsoft.com/office/powerpoint/2010/main" val="40172537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60</a:t>
            </a:fld>
            <a:endParaRPr lang="en-US"/>
          </a:p>
        </p:txBody>
      </p:sp>
      <p:sp>
        <p:nvSpPr>
          <p:cNvPr id="3" name="Text Placeholder 2"/>
          <p:cNvSpPr txBox="1">
            <a:spLocks/>
          </p:cNvSpPr>
          <p:nvPr/>
        </p:nvSpPr>
        <p:spPr bwMode="auto">
          <a:xfrm>
            <a:off x="304800" y="533400"/>
            <a:ext cx="7696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US" sz="2800" b="1" dirty="0">
                <a:latin typeface="+mn-lt"/>
              </a:rPr>
              <a:t>effects of normalization</a:t>
            </a:r>
            <a:endParaRPr lang="en-IN" sz="2800" b="1" dirty="0">
              <a:latin typeface="+mn-lt"/>
            </a:endParaRPr>
          </a:p>
        </p:txBody>
      </p:sp>
      <p:sp>
        <p:nvSpPr>
          <p:cNvPr id="2" name="Rectangle 1"/>
          <p:cNvSpPr/>
          <p:nvPr/>
        </p:nvSpPr>
        <p:spPr>
          <a:xfrm>
            <a:off x="457200" y="1295400"/>
            <a:ext cx="8001000" cy="5016758"/>
          </a:xfrm>
          <a:prstGeom prst="rect">
            <a:avLst/>
          </a:prstGeom>
        </p:spPr>
        <p:txBody>
          <a:bodyPr wrap="square">
            <a:spAutoFit/>
          </a:bodyPr>
          <a:lstStyle/>
          <a:p>
            <a:pPr marL="342900" indent="-342900" eaLnBrk="1" hangingPunct="1">
              <a:buFont typeface="Wingdings" pitchFamily="2" charset="2"/>
              <a:buChar char="Ø"/>
            </a:pPr>
            <a:r>
              <a:rPr lang="en-US" sz="2000" dirty="0">
                <a:highlight>
                  <a:srgbClr val="FFFF00"/>
                </a:highlight>
                <a:ea typeface="Tahoma" pitchFamily="34" charset="0"/>
                <a:cs typeface="Tahoma" pitchFamily="34" charset="0"/>
              </a:rPr>
              <a:t>Normalization is performed to reduce or eliminate Insertion, Deletion or Update anomalies.</a:t>
            </a:r>
          </a:p>
          <a:p>
            <a:pPr marL="342900" indent="-342900" eaLnBrk="1" hangingPunct="1">
              <a:buFont typeface="Wingdings" pitchFamily="2" charset="2"/>
              <a:buChar char="Ø"/>
            </a:pPr>
            <a:r>
              <a:rPr lang="en-US" sz="2000" dirty="0">
                <a:ea typeface="Tahoma" pitchFamily="34" charset="0"/>
                <a:cs typeface="Tahoma" pitchFamily="34" charset="0"/>
              </a:rPr>
              <a:t>However, a completely normalized database may </a:t>
            </a:r>
            <a:r>
              <a:rPr lang="en-US" sz="2000" dirty="0">
                <a:highlight>
                  <a:srgbClr val="FFFF00"/>
                </a:highlight>
                <a:ea typeface="Tahoma" pitchFamily="34" charset="0"/>
                <a:cs typeface="Tahoma" pitchFamily="34" charset="0"/>
              </a:rPr>
              <a:t>not be the most efficient or effective implementation.</a:t>
            </a:r>
          </a:p>
          <a:p>
            <a:pPr marL="342900" indent="-342900" eaLnBrk="1" hangingPunct="1">
              <a:buFont typeface="Wingdings" pitchFamily="2" charset="2"/>
              <a:buChar char="Ø"/>
            </a:pPr>
            <a:r>
              <a:rPr lang="ja-JP" altLang="en-US" sz="2000" dirty="0">
                <a:ea typeface="MS Gothic" pitchFamily="49" charset="-128"/>
                <a:cs typeface="Tahoma" pitchFamily="34" charset="0"/>
              </a:rPr>
              <a:t>“</a:t>
            </a:r>
            <a:r>
              <a:rPr lang="en-US" altLang="ja-JP" sz="2000" dirty="0" err="1">
                <a:solidFill>
                  <a:schemeClr val="accent2"/>
                </a:solidFill>
                <a:highlight>
                  <a:srgbClr val="000000"/>
                </a:highlight>
                <a:ea typeface="Tahoma" pitchFamily="34" charset="0"/>
                <a:cs typeface="Tahoma" pitchFamily="34" charset="0"/>
              </a:rPr>
              <a:t>Denormalization</a:t>
            </a:r>
            <a:r>
              <a:rPr lang="ja-JP" altLang="en-US" sz="2000" dirty="0">
                <a:highlight>
                  <a:srgbClr val="000000"/>
                </a:highlight>
                <a:ea typeface="MS Gothic" pitchFamily="49" charset="-128"/>
                <a:cs typeface="Tahoma" pitchFamily="34" charset="0"/>
              </a:rPr>
              <a:t>”</a:t>
            </a:r>
            <a:r>
              <a:rPr lang="en-US" altLang="ja-JP" sz="2000" dirty="0">
                <a:highlight>
                  <a:srgbClr val="000000"/>
                </a:highlight>
                <a:ea typeface="Tahoma" pitchFamily="34" charset="0"/>
                <a:cs typeface="Tahoma" pitchFamily="34" charset="0"/>
              </a:rPr>
              <a:t> is sometimes used to improve efficiency.</a:t>
            </a:r>
          </a:p>
          <a:p>
            <a:pPr marL="342900" indent="-342900" eaLnBrk="1" hangingPunct="1">
              <a:buFont typeface="Wingdings" pitchFamily="2" charset="2"/>
              <a:buChar char="Ø"/>
            </a:pPr>
            <a:r>
              <a:rPr lang="en-US" sz="2000" dirty="0"/>
              <a:t>Normalization splits database information across multiple tables.</a:t>
            </a:r>
          </a:p>
          <a:p>
            <a:pPr marL="342900" indent="-342900" eaLnBrk="1" hangingPunct="1">
              <a:buFont typeface="Wingdings" pitchFamily="2" charset="2"/>
              <a:buChar char="Ø"/>
            </a:pPr>
            <a:r>
              <a:rPr lang="en-US" sz="2000" dirty="0">
                <a:highlight>
                  <a:srgbClr val="FFFF00"/>
                </a:highlight>
              </a:rPr>
              <a:t>To retrieve complete information from a normalized database, the JOIN operation must be used.</a:t>
            </a:r>
          </a:p>
          <a:p>
            <a:pPr marL="342900" indent="-342900" eaLnBrk="1" hangingPunct="1">
              <a:buFont typeface="Wingdings" pitchFamily="2" charset="2"/>
              <a:buChar char="Ø"/>
            </a:pPr>
            <a:r>
              <a:rPr lang="en-US" sz="2000" dirty="0">
                <a:highlight>
                  <a:srgbClr val="FFFF00"/>
                </a:highlight>
              </a:rPr>
              <a:t>JOIN tends to be expensive in terms of processing time, and very large joins are very expensive.</a:t>
            </a:r>
          </a:p>
          <a:p>
            <a:pPr eaLnBrk="1" hangingPunct="1"/>
            <a:endParaRPr lang="en-US" sz="2000" dirty="0"/>
          </a:p>
          <a:p>
            <a:pPr eaLnBrk="1" hangingPunct="1"/>
            <a:r>
              <a:rPr lang="en-US" altLang="ja-JP" sz="2000" b="1" dirty="0" err="1">
                <a:solidFill>
                  <a:schemeClr val="accent2"/>
                </a:solidFill>
                <a:ea typeface="Tahoma" pitchFamily="34" charset="0"/>
                <a:cs typeface="Tahoma" pitchFamily="34" charset="0"/>
              </a:rPr>
              <a:t>Denormalization</a:t>
            </a:r>
            <a:endParaRPr lang="en-US" sz="2000" b="1" dirty="0">
              <a:solidFill>
                <a:schemeClr val="accent2"/>
              </a:solidFill>
            </a:endParaRPr>
          </a:p>
          <a:p>
            <a:pPr marL="342900" indent="-342900" eaLnBrk="1" hangingPunct="1">
              <a:buFont typeface="Wingdings" pitchFamily="2" charset="2"/>
              <a:buChar char="Ø"/>
            </a:pPr>
            <a:r>
              <a:rPr lang="en-US" sz="2000" dirty="0"/>
              <a:t>Usually driven by the need </a:t>
            </a:r>
            <a:r>
              <a:rPr lang="en-US" sz="2000" dirty="0">
                <a:highlight>
                  <a:srgbClr val="FFFF00"/>
                </a:highlight>
              </a:rPr>
              <a:t>to improve query speed</a:t>
            </a:r>
          </a:p>
          <a:p>
            <a:pPr marL="342900" indent="-342900" eaLnBrk="1" hangingPunct="1">
              <a:buFont typeface="Wingdings" pitchFamily="2" charset="2"/>
              <a:buChar char="Ø"/>
            </a:pPr>
            <a:r>
              <a:rPr lang="en-US" sz="2000" dirty="0"/>
              <a:t>Query speed is improved at the expense of more complex or problematic DML (Data manipulation language) for updates, deletions and insertions.</a:t>
            </a:r>
            <a:endParaRPr lang="en-US" sz="2000" dirty="0">
              <a:ea typeface="Tahoma" pitchFamily="34" charset="0"/>
              <a:cs typeface="Tahoma" pitchFamily="34" charset="0"/>
            </a:endParaRPr>
          </a:p>
        </p:txBody>
      </p:sp>
    </p:spTree>
    <p:extLst>
      <p:ext uri="{BB962C8B-B14F-4D97-AF65-F5344CB8AC3E}">
        <p14:creationId xmlns:p14="http://schemas.microsoft.com/office/powerpoint/2010/main" val="4894025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7</a:t>
            </a:fld>
            <a:endParaRPr lang="en-US"/>
          </a:p>
        </p:txBody>
      </p:sp>
      <p:sp>
        <p:nvSpPr>
          <p:cNvPr id="5" name="Text Placeholder 2"/>
          <p:cNvSpPr>
            <a:spLocks noGrp="1"/>
          </p:cNvSpPr>
          <p:nvPr>
            <p:ph type="body" idx="1"/>
          </p:nvPr>
        </p:nvSpPr>
        <p:spPr>
          <a:xfrm>
            <a:off x="228600" y="533400"/>
            <a:ext cx="7772400" cy="609600"/>
          </a:xfrm>
        </p:spPr>
        <p:txBody>
          <a:bodyPr/>
          <a:lstStyle/>
          <a:p>
            <a:r>
              <a:rPr lang="en-US" sz="2800" b="1" dirty="0">
                <a:latin typeface="+mn-lt"/>
              </a:rPr>
              <a:t>inference rules of </a:t>
            </a:r>
            <a:r>
              <a:rPr lang="en-US" sz="2800" b="1" dirty="0" err="1">
                <a:latin typeface="+mn-lt"/>
              </a:rPr>
              <a:t>fd</a:t>
            </a:r>
            <a:r>
              <a:rPr lang="en-US" sz="2800" b="1" cap="none" dirty="0" err="1">
                <a:latin typeface="+mn-lt"/>
              </a:rPr>
              <a:t>s</a:t>
            </a:r>
            <a:endParaRPr lang="en-IN" sz="2800" b="1" cap="none" dirty="0">
              <a:latin typeface="+mn-lt"/>
            </a:endParaRPr>
          </a:p>
        </p:txBody>
      </p:sp>
      <p:sp>
        <p:nvSpPr>
          <p:cNvPr id="6" name="Rectangle 5"/>
          <p:cNvSpPr/>
          <p:nvPr/>
        </p:nvSpPr>
        <p:spPr>
          <a:xfrm>
            <a:off x="304800" y="1295400"/>
            <a:ext cx="8534400" cy="5647700"/>
          </a:xfrm>
          <a:prstGeom prst="rect">
            <a:avLst/>
          </a:prstGeom>
        </p:spPr>
        <p:txBody>
          <a:bodyPr wrap="square">
            <a:spAutoFit/>
          </a:bodyPr>
          <a:lstStyle/>
          <a:p>
            <a:pPr marL="285750" indent="-285750">
              <a:spcAft>
                <a:spcPts val="600"/>
              </a:spcAft>
              <a:buFont typeface="Wingdings" pitchFamily="2" charset="2"/>
              <a:buChar char="Ø"/>
            </a:pPr>
            <a:r>
              <a:rPr lang="en-US" sz="1800" dirty="0">
                <a:ea typeface="Tahoma" pitchFamily="34" charset="0"/>
                <a:cs typeface="Tahoma" pitchFamily="34" charset="0"/>
              </a:rPr>
              <a:t>Given a set of FDs F, we can </a:t>
            </a:r>
            <a:r>
              <a:rPr lang="en-US" sz="1800" i="1" dirty="0">
                <a:ea typeface="Tahoma" pitchFamily="34" charset="0"/>
                <a:cs typeface="Tahoma" pitchFamily="34" charset="0"/>
              </a:rPr>
              <a:t>infer</a:t>
            </a:r>
            <a:r>
              <a:rPr lang="en-US" sz="1800" dirty="0">
                <a:ea typeface="Tahoma" pitchFamily="34" charset="0"/>
                <a:cs typeface="Tahoma" pitchFamily="34" charset="0"/>
              </a:rPr>
              <a:t> additional FDs that hold whenever the FDs in F hold</a:t>
            </a:r>
          </a:p>
          <a:p>
            <a:pPr>
              <a:spcAft>
                <a:spcPts val="600"/>
              </a:spcAft>
            </a:pPr>
            <a:r>
              <a:rPr lang="en-US" sz="1800" b="1" u="sng" dirty="0">
                <a:solidFill>
                  <a:schemeClr val="accent2"/>
                </a:solidFill>
                <a:ea typeface="Tahoma" pitchFamily="34" charset="0"/>
                <a:cs typeface="Tahoma" pitchFamily="34" charset="0"/>
              </a:rPr>
              <a:t>Armstrong's inference rules</a:t>
            </a:r>
            <a:r>
              <a:rPr lang="en-US" sz="1800" b="1" dirty="0">
                <a:solidFill>
                  <a:schemeClr val="accent2"/>
                </a:solidFill>
                <a:ea typeface="Tahoma" pitchFamily="34" charset="0"/>
                <a:cs typeface="Tahoma" pitchFamily="34" charset="0"/>
              </a:rPr>
              <a:t> (Armstrong’s Axioms)</a:t>
            </a:r>
          </a:p>
          <a:p>
            <a:pPr lvl="1">
              <a:spcAft>
                <a:spcPts val="600"/>
              </a:spcAft>
              <a:buFont typeface="Wingdings" pitchFamily="2" charset="2"/>
              <a:buNone/>
            </a:pPr>
            <a:r>
              <a:rPr lang="en-US" sz="1800" dirty="0">
                <a:ea typeface="Tahoma" pitchFamily="34" charset="0"/>
                <a:cs typeface="Tahoma" pitchFamily="34" charset="0"/>
              </a:rPr>
              <a:t>A1. </a:t>
            </a:r>
            <a:r>
              <a:rPr lang="en-US" sz="1800" b="1" dirty="0">
                <a:solidFill>
                  <a:srgbClr val="00B050"/>
                </a:solidFill>
                <a:ea typeface="Tahoma" pitchFamily="34" charset="0"/>
                <a:cs typeface="Tahoma" pitchFamily="34" charset="0"/>
              </a:rPr>
              <a:t>Reflexive</a:t>
            </a:r>
            <a:r>
              <a:rPr lang="en-US" sz="1800" dirty="0">
                <a:ea typeface="Tahoma" pitchFamily="34" charset="0"/>
                <a:cs typeface="Tahoma" pitchFamily="34" charset="0"/>
              </a:rPr>
              <a:t> - If Y is a subset-of X, then X </a:t>
            </a:r>
            <a:r>
              <a:rPr lang="en-US" sz="1800" dirty="0">
                <a:ea typeface="Tahoma" pitchFamily="34" charset="0"/>
                <a:cs typeface="Tahoma" pitchFamily="34" charset="0"/>
                <a:sym typeface="Wingdings" pitchFamily="2" charset="2"/>
              </a:rPr>
              <a:t></a:t>
            </a:r>
            <a:r>
              <a:rPr lang="en-US" sz="1800" dirty="0">
                <a:ea typeface="Tahoma" pitchFamily="34" charset="0"/>
                <a:cs typeface="Tahoma" pitchFamily="34" charset="0"/>
              </a:rPr>
              <a:t> Y</a:t>
            </a:r>
          </a:p>
          <a:p>
            <a:pPr lvl="1">
              <a:spcAft>
                <a:spcPts val="600"/>
              </a:spcAft>
              <a:buFont typeface="Wingdings" pitchFamily="2" charset="2"/>
              <a:buNone/>
            </a:pPr>
            <a:r>
              <a:rPr lang="en-US" sz="1800" dirty="0">
                <a:ea typeface="Tahoma" pitchFamily="34" charset="0"/>
                <a:cs typeface="Tahoma" pitchFamily="34" charset="0"/>
              </a:rPr>
              <a:t>	e.g. </a:t>
            </a:r>
            <a:r>
              <a:rPr lang="en-US" sz="1800" dirty="0" err="1">
                <a:ea typeface="Tahoma" pitchFamily="34" charset="0"/>
                <a:cs typeface="Tahoma" pitchFamily="34" charset="0"/>
              </a:rPr>
              <a:t>empno,ename</a:t>
            </a:r>
            <a:r>
              <a:rPr lang="en-US" sz="1800" dirty="0">
                <a:ea typeface="Tahoma" pitchFamily="34" charset="0"/>
                <a:cs typeface="Tahoma" pitchFamily="34" charset="0"/>
              </a:rPr>
              <a:t> </a:t>
            </a:r>
            <a:r>
              <a:rPr lang="en-US" sz="1800" dirty="0">
                <a:ea typeface="Tahoma" pitchFamily="34" charset="0"/>
                <a:cs typeface="Tahoma" pitchFamily="34" charset="0"/>
                <a:sym typeface="Wingdings" pitchFamily="2" charset="2"/>
              </a:rPr>
              <a:t> </a:t>
            </a:r>
            <a:r>
              <a:rPr lang="en-US" sz="1800" dirty="0" err="1">
                <a:ea typeface="Tahoma" pitchFamily="34" charset="0"/>
                <a:cs typeface="Tahoma" pitchFamily="34" charset="0"/>
                <a:sym typeface="Wingdings" pitchFamily="2" charset="2"/>
              </a:rPr>
              <a:t>ename</a:t>
            </a:r>
            <a:r>
              <a:rPr lang="en-US" sz="1800" dirty="0">
                <a:ea typeface="Tahoma" pitchFamily="34" charset="0"/>
                <a:cs typeface="Tahoma" pitchFamily="34" charset="0"/>
                <a:sym typeface="Wingdings" pitchFamily="2" charset="2"/>
              </a:rPr>
              <a:t>, </a:t>
            </a:r>
            <a:r>
              <a:rPr lang="en-US" sz="1800" dirty="0" err="1">
                <a:ea typeface="Tahoma" pitchFamily="34" charset="0"/>
                <a:cs typeface="Tahoma" pitchFamily="34" charset="0"/>
                <a:sym typeface="Wingdings" pitchFamily="2" charset="2"/>
              </a:rPr>
              <a:t>empno</a:t>
            </a:r>
            <a:r>
              <a:rPr lang="en-US" sz="1800" dirty="0">
                <a:ea typeface="Tahoma" pitchFamily="34" charset="0"/>
                <a:cs typeface="Tahoma" pitchFamily="34" charset="0"/>
                <a:sym typeface="Wingdings" pitchFamily="2" charset="2"/>
              </a:rPr>
              <a:t>  </a:t>
            </a:r>
            <a:r>
              <a:rPr lang="en-US" sz="1800" dirty="0" err="1">
                <a:ea typeface="Tahoma" pitchFamily="34" charset="0"/>
                <a:cs typeface="Tahoma" pitchFamily="34" charset="0"/>
                <a:sym typeface="Wingdings" pitchFamily="2" charset="2"/>
              </a:rPr>
              <a:t>empno</a:t>
            </a:r>
            <a:endParaRPr lang="en-US" sz="1800" dirty="0">
              <a:ea typeface="Tahoma" pitchFamily="34" charset="0"/>
              <a:cs typeface="Tahoma" pitchFamily="34" charset="0"/>
            </a:endParaRPr>
          </a:p>
          <a:p>
            <a:pPr lvl="1">
              <a:spcAft>
                <a:spcPts val="600"/>
              </a:spcAft>
              <a:buFont typeface="Wingdings" pitchFamily="2" charset="2"/>
              <a:buNone/>
            </a:pPr>
            <a:r>
              <a:rPr lang="en-US" sz="1800" dirty="0">
                <a:ea typeface="Tahoma" pitchFamily="34" charset="0"/>
                <a:cs typeface="Tahoma" pitchFamily="34" charset="0"/>
              </a:rPr>
              <a:t>A2. </a:t>
            </a:r>
            <a:r>
              <a:rPr lang="en-US" sz="1800" b="1" dirty="0">
                <a:solidFill>
                  <a:srgbClr val="00B050"/>
                </a:solidFill>
                <a:ea typeface="Tahoma" pitchFamily="34" charset="0"/>
                <a:cs typeface="Tahoma" pitchFamily="34" charset="0"/>
              </a:rPr>
              <a:t>Augmentation</a:t>
            </a:r>
            <a:r>
              <a:rPr lang="en-US" sz="1800" dirty="0">
                <a:ea typeface="Tahoma" pitchFamily="34" charset="0"/>
                <a:cs typeface="Tahoma" pitchFamily="34" charset="0"/>
              </a:rPr>
              <a:t> - If X </a:t>
            </a:r>
            <a:r>
              <a:rPr lang="en-US" sz="1800" dirty="0">
                <a:ea typeface="Tahoma" pitchFamily="34" charset="0"/>
                <a:cs typeface="Tahoma" pitchFamily="34" charset="0"/>
                <a:sym typeface="Wingdings" pitchFamily="2" charset="2"/>
              </a:rPr>
              <a:t></a:t>
            </a:r>
            <a:r>
              <a:rPr lang="en-US" sz="1800" dirty="0">
                <a:ea typeface="Tahoma" pitchFamily="34" charset="0"/>
                <a:cs typeface="Tahoma" pitchFamily="34" charset="0"/>
              </a:rPr>
              <a:t> Y, then XZ </a:t>
            </a:r>
            <a:r>
              <a:rPr lang="en-US" sz="1800" dirty="0">
                <a:ea typeface="Tahoma" pitchFamily="34" charset="0"/>
                <a:cs typeface="Tahoma" pitchFamily="34" charset="0"/>
                <a:sym typeface="Wingdings" pitchFamily="2" charset="2"/>
              </a:rPr>
              <a:t></a:t>
            </a:r>
            <a:r>
              <a:rPr lang="en-US" sz="1800" dirty="0">
                <a:ea typeface="Tahoma" pitchFamily="34" charset="0"/>
                <a:cs typeface="Tahoma" pitchFamily="34" charset="0"/>
              </a:rPr>
              <a:t> YZ (Notation: XZ stands for X U Z)</a:t>
            </a:r>
          </a:p>
          <a:p>
            <a:pPr lvl="1">
              <a:spcAft>
                <a:spcPts val="600"/>
              </a:spcAft>
              <a:buFont typeface="Wingdings" pitchFamily="2" charset="2"/>
              <a:buNone/>
            </a:pPr>
            <a:r>
              <a:rPr lang="en-US" sz="1800" dirty="0">
                <a:ea typeface="Tahoma" pitchFamily="34" charset="0"/>
                <a:cs typeface="Tahoma" pitchFamily="34" charset="0"/>
              </a:rPr>
              <a:t>	e.g. if </a:t>
            </a:r>
            <a:r>
              <a:rPr lang="en-US" sz="1800" dirty="0" err="1">
                <a:ea typeface="Tahoma" pitchFamily="34" charset="0"/>
                <a:cs typeface="Tahoma" pitchFamily="34" charset="0"/>
              </a:rPr>
              <a:t>empno</a:t>
            </a:r>
            <a:r>
              <a:rPr lang="en-US" sz="1800" dirty="0">
                <a:ea typeface="Tahoma" pitchFamily="34" charset="0"/>
                <a:cs typeface="Tahoma" pitchFamily="34" charset="0"/>
              </a:rPr>
              <a:t> </a:t>
            </a:r>
            <a:r>
              <a:rPr lang="en-US" sz="1800" dirty="0">
                <a:ea typeface="Tahoma" pitchFamily="34" charset="0"/>
                <a:cs typeface="Tahoma" pitchFamily="34" charset="0"/>
                <a:sym typeface="Wingdings" pitchFamily="2" charset="2"/>
              </a:rPr>
              <a:t> </a:t>
            </a:r>
            <a:r>
              <a:rPr lang="en-US" sz="1800" dirty="0" err="1">
                <a:ea typeface="Tahoma" pitchFamily="34" charset="0"/>
                <a:cs typeface="Tahoma" pitchFamily="34" charset="0"/>
                <a:sym typeface="Wingdings" pitchFamily="2" charset="2"/>
              </a:rPr>
              <a:t>sal</a:t>
            </a:r>
            <a:endParaRPr lang="en-US" sz="1800" dirty="0">
              <a:ea typeface="Tahoma" pitchFamily="34" charset="0"/>
              <a:cs typeface="Tahoma" pitchFamily="34" charset="0"/>
              <a:sym typeface="Wingdings" pitchFamily="2" charset="2"/>
            </a:endParaRPr>
          </a:p>
          <a:p>
            <a:pPr lvl="1">
              <a:spcAft>
                <a:spcPts val="600"/>
              </a:spcAft>
              <a:buFont typeface="Wingdings" pitchFamily="2" charset="2"/>
              <a:buNone/>
            </a:pPr>
            <a:r>
              <a:rPr lang="en-US" sz="1800" dirty="0">
                <a:ea typeface="Tahoma" pitchFamily="34" charset="0"/>
                <a:cs typeface="Tahoma" pitchFamily="34" charset="0"/>
                <a:sym typeface="Wingdings" pitchFamily="2" charset="2"/>
              </a:rPr>
              <a:t>	then </a:t>
            </a:r>
            <a:r>
              <a:rPr lang="en-US" sz="1800" dirty="0" err="1">
                <a:ea typeface="Tahoma" pitchFamily="34" charset="0"/>
                <a:cs typeface="Tahoma" pitchFamily="34" charset="0"/>
                <a:sym typeface="Wingdings" pitchFamily="2" charset="2"/>
              </a:rPr>
              <a:t>empno,ename</a:t>
            </a:r>
            <a:r>
              <a:rPr lang="en-US" sz="1800" dirty="0">
                <a:ea typeface="Tahoma" pitchFamily="34" charset="0"/>
                <a:cs typeface="Tahoma" pitchFamily="34" charset="0"/>
                <a:sym typeface="Wingdings" pitchFamily="2" charset="2"/>
              </a:rPr>
              <a:t>  </a:t>
            </a:r>
            <a:r>
              <a:rPr lang="en-US" sz="1800" dirty="0" err="1">
                <a:ea typeface="Tahoma" pitchFamily="34" charset="0"/>
                <a:cs typeface="Tahoma" pitchFamily="34" charset="0"/>
                <a:sym typeface="Wingdings" pitchFamily="2" charset="2"/>
              </a:rPr>
              <a:t>sal,ename</a:t>
            </a:r>
            <a:endParaRPr lang="en-US" sz="1800" dirty="0">
              <a:ea typeface="Tahoma" pitchFamily="34" charset="0"/>
              <a:cs typeface="Tahoma" pitchFamily="34" charset="0"/>
            </a:endParaRPr>
          </a:p>
          <a:p>
            <a:pPr lvl="1">
              <a:spcAft>
                <a:spcPts val="600"/>
              </a:spcAft>
              <a:buFont typeface="Wingdings" pitchFamily="2" charset="2"/>
              <a:buNone/>
            </a:pPr>
            <a:r>
              <a:rPr lang="en-US" sz="1800" dirty="0">
                <a:ea typeface="Tahoma" pitchFamily="34" charset="0"/>
                <a:cs typeface="Tahoma" pitchFamily="34" charset="0"/>
              </a:rPr>
              <a:t>A3. </a:t>
            </a:r>
            <a:r>
              <a:rPr lang="en-US" sz="1800" b="1" dirty="0">
                <a:solidFill>
                  <a:srgbClr val="00B050"/>
                </a:solidFill>
                <a:ea typeface="Tahoma" pitchFamily="34" charset="0"/>
                <a:cs typeface="Tahoma" pitchFamily="34" charset="0"/>
              </a:rPr>
              <a:t>Transitive</a:t>
            </a:r>
            <a:r>
              <a:rPr lang="en-US" sz="1800" dirty="0">
                <a:ea typeface="Tahoma" pitchFamily="34" charset="0"/>
                <a:cs typeface="Tahoma" pitchFamily="34" charset="0"/>
              </a:rPr>
              <a:t> - If X </a:t>
            </a:r>
            <a:r>
              <a:rPr lang="en-US" sz="1800" dirty="0">
                <a:ea typeface="Tahoma" pitchFamily="34" charset="0"/>
                <a:cs typeface="Tahoma" pitchFamily="34" charset="0"/>
                <a:sym typeface="Wingdings" pitchFamily="2" charset="2"/>
              </a:rPr>
              <a:t></a:t>
            </a:r>
            <a:r>
              <a:rPr lang="en-US" sz="1800" dirty="0">
                <a:ea typeface="Tahoma" pitchFamily="34" charset="0"/>
                <a:cs typeface="Tahoma" pitchFamily="34" charset="0"/>
              </a:rPr>
              <a:t> Y and Y </a:t>
            </a:r>
            <a:r>
              <a:rPr lang="en-US" sz="1800" dirty="0">
                <a:ea typeface="Tahoma" pitchFamily="34" charset="0"/>
                <a:cs typeface="Tahoma" pitchFamily="34" charset="0"/>
                <a:sym typeface="Wingdings" pitchFamily="2" charset="2"/>
              </a:rPr>
              <a:t></a:t>
            </a:r>
            <a:r>
              <a:rPr lang="en-US" sz="1800" dirty="0">
                <a:ea typeface="Tahoma" pitchFamily="34" charset="0"/>
                <a:cs typeface="Tahoma" pitchFamily="34" charset="0"/>
              </a:rPr>
              <a:t> Z, then X </a:t>
            </a:r>
            <a:r>
              <a:rPr lang="en-US" sz="1800" dirty="0">
                <a:ea typeface="Tahoma" pitchFamily="34" charset="0"/>
                <a:cs typeface="Tahoma" pitchFamily="34" charset="0"/>
                <a:sym typeface="Wingdings" pitchFamily="2" charset="2"/>
              </a:rPr>
              <a:t></a:t>
            </a:r>
            <a:r>
              <a:rPr lang="en-US" sz="1800" dirty="0">
                <a:ea typeface="Tahoma" pitchFamily="34" charset="0"/>
                <a:cs typeface="Tahoma" pitchFamily="34" charset="0"/>
              </a:rPr>
              <a:t> Z</a:t>
            </a:r>
          </a:p>
          <a:p>
            <a:pPr lvl="1">
              <a:spcAft>
                <a:spcPts val="600"/>
              </a:spcAft>
              <a:buFont typeface="Wingdings" pitchFamily="2" charset="2"/>
              <a:buNone/>
            </a:pPr>
            <a:r>
              <a:rPr lang="en-US" sz="1800" dirty="0">
                <a:ea typeface="Tahoma" pitchFamily="34" charset="0"/>
                <a:cs typeface="Tahoma" pitchFamily="34" charset="0"/>
              </a:rPr>
              <a:t>	e.g. if </a:t>
            </a:r>
            <a:r>
              <a:rPr lang="en-US" sz="1800" dirty="0" err="1">
                <a:ea typeface="Tahoma" pitchFamily="34" charset="0"/>
                <a:cs typeface="Tahoma" pitchFamily="34" charset="0"/>
              </a:rPr>
              <a:t>empno</a:t>
            </a:r>
            <a:r>
              <a:rPr lang="en-US" sz="1800" dirty="0">
                <a:ea typeface="Tahoma" pitchFamily="34" charset="0"/>
                <a:cs typeface="Tahoma" pitchFamily="34" charset="0"/>
              </a:rPr>
              <a:t> </a:t>
            </a:r>
            <a:r>
              <a:rPr lang="en-US" sz="1800" dirty="0">
                <a:ea typeface="Tahoma" pitchFamily="34" charset="0"/>
                <a:cs typeface="Tahoma" pitchFamily="34" charset="0"/>
                <a:sym typeface="Wingdings" pitchFamily="2" charset="2"/>
              </a:rPr>
              <a:t> </a:t>
            </a:r>
            <a:r>
              <a:rPr lang="en-US" sz="1800" dirty="0" err="1">
                <a:ea typeface="Tahoma" pitchFamily="34" charset="0"/>
                <a:cs typeface="Tahoma" pitchFamily="34" charset="0"/>
                <a:sym typeface="Wingdings" pitchFamily="2" charset="2"/>
              </a:rPr>
              <a:t>sal</a:t>
            </a:r>
            <a:r>
              <a:rPr lang="en-US" sz="1800" dirty="0">
                <a:ea typeface="Tahoma" pitchFamily="34" charset="0"/>
                <a:cs typeface="Tahoma" pitchFamily="34" charset="0"/>
                <a:sym typeface="Wingdings" pitchFamily="2" charset="2"/>
              </a:rPr>
              <a:t> and </a:t>
            </a:r>
            <a:r>
              <a:rPr lang="en-US" sz="1800" dirty="0" err="1">
                <a:ea typeface="Tahoma" pitchFamily="34" charset="0"/>
                <a:cs typeface="Tahoma" pitchFamily="34" charset="0"/>
                <a:sym typeface="Wingdings" pitchFamily="2" charset="2"/>
              </a:rPr>
              <a:t>sal</a:t>
            </a:r>
            <a:r>
              <a:rPr lang="en-US" sz="1800" dirty="0">
                <a:ea typeface="Tahoma" pitchFamily="34" charset="0"/>
                <a:cs typeface="Tahoma" pitchFamily="34" charset="0"/>
                <a:sym typeface="Wingdings" pitchFamily="2" charset="2"/>
              </a:rPr>
              <a:t>  </a:t>
            </a:r>
            <a:r>
              <a:rPr lang="en-US" sz="1800" dirty="0" err="1">
                <a:ea typeface="Tahoma" pitchFamily="34" charset="0"/>
                <a:cs typeface="Tahoma" pitchFamily="34" charset="0"/>
                <a:sym typeface="Wingdings" pitchFamily="2" charset="2"/>
              </a:rPr>
              <a:t>comm</a:t>
            </a:r>
            <a:endParaRPr lang="en-US" sz="1800" dirty="0">
              <a:ea typeface="Tahoma" pitchFamily="34" charset="0"/>
              <a:cs typeface="Tahoma" pitchFamily="34" charset="0"/>
              <a:sym typeface="Wingdings" pitchFamily="2" charset="2"/>
            </a:endParaRPr>
          </a:p>
          <a:p>
            <a:pPr lvl="1">
              <a:spcAft>
                <a:spcPts val="600"/>
              </a:spcAft>
              <a:buFont typeface="Wingdings" pitchFamily="2" charset="2"/>
              <a:buNone/>
            </a:pPr>
            <a:r>
              <a:rPr lang="en-US" sz="1800" dirty="0">
                <a:ea typeface="Tahoma" pitchFamily="34" charset="0"/>
                <a:cs typeface="Tahoma" pitchFamily="34" charset="0"/>
                <a:sym typeface="Wingdings" pitchFamily="2" charset="2"/>
              </a:rPr>
              <a:t>	then </a:t>
            </a:r>
            <a:r>
              <a:rPr lang="en-US" sz="1800" dirty="0" err="1">
                <a:ea typeface="Tahoma" pitchFamily="34" charset="0"/>
                <a:cs typeface="Tahoma" pitchFamily="34" charset="0"/>
                <a:sym typeface="Wingdings" pitchFamily="2" charset="2"/>
              </a:rPr>
              <a:t>empno</a:t>
            </a:r>
            <a:r>
              <a:rPr lang="en-US" sz="1800" dirty="0">
                <a:ea typeface="Tahoma" pitchFamily="34" charset="0"/>
                <a:cs typeface="Tahoma" pitchFamily="34" charset="0"/>
                <a:sym typeface="Wingdings" pitchFamily="2" charset="2"/>
              </a:rPr>
              <a:t>  </a:t>
            </a:r>
            <a:r>
              <a:rPr lang="en-US" sz="1800" dirty="0" err="1">
                <a:ea typeface="Tahoma" pitchFamily="34" charset="0"/>
                <a:cs typeface="Tahoma" pitchFamily="34" charset="0"/>
                <a:sym typeface="Wingdings" pitchFamily="2" charset="2"/>
              </a:rPr>
              <a:t>comm</a:t>
            </a:r>
            <a:endParaRPr lang="en-US" sz="1800" dirty="0">
              <a:ea typeface="Tahoma" pitchFamily="34" charset="0"/>
              <a:cs typeface="Tahoma" pitchFamily="34" charset="0"/>
            </a:endParaRPr>
          </a:p>
          <a:p>
            <a:pPr marL="285750" indent="-285750">
              <a:spcAft>
                <a:spcPts val="600"/>
              </a:spcAft>
              <a:buFont typeface="Wingdings" pitchFamily="2" charset="2"/>
              <a:buChar char="Ø"/>
            </a:pPr>
            <a:r>
              <a:rPr lang="en-US" sz="1800" dirty="0">
                <a:ea typeface="Tahoma" pitchFamily="34" charset="0"/>
                <a:cs typeface="Tahoma" pitchFamily="34" charset="0"/>
              </a:rPr>
              <a:t>A1, A2, A3 form a </a:t>
            </a:r>
            <a:r>
              <a:rPr lang="en-US" sz="1800" i="1" dirty="0">
                <a:ea typeface="Tahoma" pitchFamily="34" charset="0"/>
                <a:cs typeface="Tahoma" pitchFamily="34" charset="0"/>
              </a:rPr>
              <a:t>sound</a:t>
            </a:r>
            <a:r>
              <a:rPr lang="en-US" sz="1800" dirty="0">
                <a:ea typeface="Tahoma" pitchFamily="34" charset="0"/>
                <a:cs typeface="Tahoma" pitchFamily="34" charset="0"/>
              </a:rPr>
              <a:t>  and</a:t>
            </a:r>
            <a:r>
              <a:rPr lang="en-US" sz="1800" i="1" dirty="0">
                <a:ea typeface="Tahoma" pitchFamily="34" charset="0"/>
                <a:cs typeface="Tahoma" pitchFamily="34" charset="0"/>
              </a:rPr>
              <a:t> complete</a:t>
            </a:r>
            <a:r>
              <a:rPr lang="en-US" sz="1800" dirty="0">
                <a:ea typeface="Tahoma" pitchFamily="34" charset="0"/>
                <a:cs typeface="Tahoma" pitchFamily="34" charset="0"/>
              </a:rPr>
              <a:t>  set of inference rules </a:t>
            </a:r>
          </a:p>
          <a:p>
            <a:pPr lvl="1"/>
            <a:r>
              <a:rPr lang="en-US" sz="1800" dirty="0">
                <a:solidFill>
                  <a:schemeClr val="tx2"/>
                </a:solidFill>
                <a:sym typeface="Greek Symbols" pitchFamily="18" charset="2"/>
              </a:rPr>
              <a:t>sound</a:t>
            </a:r>
            <a:r>
              <a:rPr lang="en-US" sz="1800" dirty="0">
                <a:sym typeface="Greek Symbols" pitchFamily="18" charset="2"/>
              </a:rPr>
              <a:t> (generate only functional dependencies that actually hold) and </a:t>
            </a:r>
          </a:p>
          <a:p>
            <a:pPr lvl="1"/>
            <a:r>
              <a:rPr lang="en-US" sz="1800" dirty="0">
                <a:solidFill>
                  <a:schemeClr val="tx2"/>
                </a:solidFill>
                <a:sym typeface="Greek Symbols" pitchFamily="18" charset="2"/>
              </a:rPr>
              <a:t>complete</a:t>
            </a:r>
            <a:r>
              <a:rPr lang="en-US" sz="1800" dirty="0">
                <a:sym typeface="Greek Symbols" pitchFamily="18" charset="2"/>
              </a:rPr>
              <a:t> (generate all functional dependencies that hold).</a:t>
            </a:r>
          </a:p>
          <a:p>
            <a:pPr lvl="1"/>
            <a:endParaRPr lang="en-US" sz="1800" dirty="0">
              <a:sym typeface="Greek Symbols" pitchFamily="18" charset="2"/>
            </a:endParaRPr>
          </a:p>
          <a:p>
            <a:pPr marL="285750" indent="-285750">
              <a:buFont typeface="Wingdings" pitchFamily="2" charset="2"/>
              <a:buChar char="Ø"/>
            </a:pPr>
            <a:r>
              <a:rPr lang="en-US" sz="1800" dirty="0">
                <a:ea typeface="Tahoma" pitchFamily="34" charset="0"/>
                <a:cs typeface="Tahoma" pitchFamily="34" charset="0"/>
              </a:rPr>
              <a:t>There are three other rules which are derived from these basic rules.</a:t>
            </a:r>
          </a:p>
          <a:p>
            <a:pPr lvl="1"/>
            <a:endParaRPr lang="en-US" sz="1800" dirty="0">
              <a:ea typeface="Tahoma" pitchFamily="34" charset="0"/>
              <a:cs typeface="Tahoma" pitchFamily="34" charset="0"/>
            </a:endParaRPr>
          </a:p>
        </p:txBody>
      </p:sp>
    </p:spTree>
    <p:extLst>
      <p:ext uri="{BB962C8B-B14F-4D97-AF65-F5344CB8AC3E}">
        <p14:creationId xmlns:p14="http://schemas.microsoft.com/office/powerpoint/2010/main" val="32600985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8</a:t>
            </a:fld>
            <a:endParaRPr lang="en-US" dirty="0"/>
          </a:p>
        </p:txBody>
      </p:sp>
      <p:sp>
        <p:nvSpPr>
          <p:cNvPr id="5" name="Text Placeholder 2"/>
          <p:cNvSpPr>
            <a:spLocks noGrp="1"/>
          </p:cNvSpPr>
          <p:nvPr>
            <p:ph type="body" idx="1"/>
          </p:nvPr>
        </p:nvSpPr>
        <p:spPr>
          <a:xfrm>
            <a:off x="228600" y="533400"/>
            <a:ext cx="7772400" cy="609600"/>
          </a:xfrm>
        </p:spPr>
        <p:txBody>
          <a:bodyPr/>
          <a:lstStyle/>
          <a:p>
            <a:r>
              <a:rPr lang="en-US" sz="2800" b="1" dirty="0">
                <a:latin typeface="+mn-lt"/>
              </a:rPr>
              <a:t>additional inference rules</a:t>
            </a:r>
            <a:endParaRPr lang="en-IN" sz="2800" b="1" cap="none" dirty="0">
              <a:latin typeface="+mn-lt"/>
            </a:endParaRPr>
          </a:p>
        </p:txBody>
      </p:sp>
      <p:sp>
        <p:nvSpPr>
          <p:cNvPr id="6" name="Rectangle 5"/>
          <p:cNvSpPr/>
          <p:nvPr/>
        </p:nvSpPr>
        <p:spPr>
          <a:xfrm>
            <a:off x="381000" y="1295400"/>
            <a:ext cx="8458200" cy="5401479"/>
          </a:xfrm>
          <a:prstGeom prst="rect">
            <a:avLst/>
          </a:prstGeom>
        </p:spPr>
        <p:txBody>
          <a:bodyPr wrap="square">
            <a:spAutoFit/>
          </a:bodyPr>
          <a:lstStyle/>
          <a:p>
            <a:pPr marL="285750" indent="-285750">
              <a:spcAft>
                <a:spcPts val="600"/>
              </a:spcAft>
              <a:buFont typeface="Wingdings" pitchFamily="2" charset="2"/>
              <a:buChar char="Ø"/>
            </a:pPr>
            <a:r>
              <a:rPr lang="en-US" sz="1600" b="1" u="sng" dirty="0">
                <a:solidFill>
                  <a:schemeClr val="accent2"/>
                </a:solidFill>
                <a:ea typeface="Tahoma" pitchFamily="34" charset="0"/>
                <a:cs typeface="Tahoma" pitchFamily="34" charset="0"/>
              </a:rPr>
              <a:t>Armstrong's inference rules</a:t>
            </a:r>
            <a:r>
              <a:rPr lang="en-US" sz="1600" b="1" dirty="0">
                <a:solidFill>
                  <a:schemeClr val="accent2"/>
                </a:solidFill>
                <a:ea typeface="Tahoma" pitchFamily="34" charset="0"/>
                <a:cs typeface="Tahoma" pitchFamily="34" charset="0"/>
              </a:rPr>
              <a:t> (Armstrong’s Axioms)</a:t>
            </a:r>
          </a:p>
          <a:p>
            <a:pPr lvl="1">
              <a:spcAft>
                <a:spcPts val="600"/>
              </a:spcAft>
              <a:buFont typeface="Wingdings" pitchFamily="2" charset="2"/>
              <a:buNone/>
            </a:pPr>
            <a:r>
              <a:rPr lang="en-US" sz="1600" dirty="0">
                <a:ea typeface="Tahoma" pitchFamily="34" charset="0"/>
                <a:cs typeface="Tahoma" pitchFamily="34" charset="0"/>
              </a:rPr>
              <a:t>	A1. </a:t>
            </a:r>
            <a:r>
              <a:rPr lang="en-US" sz="1600" b="1" dirty="0">
                <a:solidFill>
                  <a:srgbClr val="00B050"/>
                </a:solidFill>
                <a:ea typeface="Tahoma" pitchFamily="34" charset="0"/>
                <a:cs typeface="Tahoma" pitchFamily="34" charset="0"/>
              </a:rPr>
              <a:t>Reflexive</a:t>
            </a:r>
            <a:r>
              <a:rPr lang="en-US" sz="1600" dirty="0">
                <a:ea typeface="Tahoma" pitchFamily="34" charset="0"/>
                <a:cs typeface="Tahoma" pitchFamily="34" charset="0"/>
              </a:rPr>
              <a:t> - If Y is a subset-of X, then X </a:t>
            </a:r>
            <a:r>
              <a:rPr lang="en-US" sz="1600" dirty="0">
                <a:ea typeface="Tahoma" pitchFamily="34" charset="0"/>
                <a:cs typeface="Tahoma" pitchFamily="34" charset="0"/>
                <a:sym typeface="Wingdings" pitchFamily="2" charset="2"/>
              </a:rPr>
              <a:t></a:t>
            </a:r>
            <a:r>
              <a:rPr lang="en-US" sz="1600" dirty="0">
                <a:ea typeface="Tahoma" pitchFamily="34" charset="0"/>
                <a:cs typeface="Tahoma" pitchFamily="34" charset="0"/>
              </a:rPr>
              <a:t> Y</a:t>
            </a:r>
          </a:p>
          <a:p>
            <a:pPr lvl="1">
              <a:spcAft>
                <a:spcPts val="600"/>
              </a:spcAft>
              <a:buFont typeface="Wingdings" pitchFamily="2" charset="2"/>
              <a:buNone/>
            </a:pPr>
            <a:r>
              <a:rPr lang="en-US" sz="1600" dirty="0">
                <a:ea typeface="Tahoma" pitchFamily="34" charset="0"/>
                <a:cs typeface="Tahoma" pitchFamily="34" charset="0"/>
              </a:rPr>
              <a:t>	A2. </a:t>
            </a:r>
            <a:r>
              <a:rPr lang="en-US" sz="1600" b="1" dirty="0">
                <a:solidFill>
                  <a:srgbClr val="00B050"/>
                </a:solidFill>
                <a:ea typeface="Tahoma" pitchFamily="34" charset="0"/>
                <a:cs typeface="Tahoma" pitchFamily="34" charset="0"/>
              </a:rPr>
              <a:t>Augmentation</a:t>
            </a:r>
            <a:r>
              <a:rPr lang="en-US" sz="1600" dirty="0">
                <a:ea typeface="Tahoma" pitchFamily="34" charset="0"/>
                <a:cs typeface="Tahoma" pitchFamily="34" charset="0"/>
              </a:rPr>
              <a:t> - If X </a:t>
            </a:r>
            <a:r>
              <a:rPr lang="en-US" sz="1600" dirty="0">
                <a:ea typeface="Tahoma" pitchFamily="34" charset="0"/>
                <a:cs typeface="Tahoma" pitchFamily="34" charset="0"/>
                <a:sym typeface="Wingdings" pitchFamily="2" charset="2"/>
              </a:rPr>
              <a:t></a:t>
            </a:r>
            <a:r>
              <a:rPr lang="en-US" sz="1600" dirty="0">
                <a:ea typeface="Tahoma" pitchFamily="34" charset="0"/>
                <a:cs typeface="Tahoma" pitchFamily="34" charset="0"/>
              </a:rPr>
              <a:t> Y, then XZ </a:t>
            </a:r>
            <a:r>
              <a:rPr lang="en-US" sz="1600" dirty="0">
                <a:ea typeface="Tahoma" pitchFamily="34" charset="0"/>
                <a:cs typeface="Tahoma" pitchFamily="34" charset="0"/>
                <a:sym typeface="Wingdings" pitchFamily="2" charset="2"/>
              </a:rPr>
              <a:t></a:t>
            </a:r>
            <a:r>
              <a:rPr lang="en-US" sz="1600" dirty="0">
                <a:ea typeface="Tahoma" pitchFamily="34" charset="0"/>
                <a:cs typeface="Tahoma" pitchFamily="34" charset="0"/>
              </a:rPr>
              <a:t> YZ </a:t>
            </a:r>
          </a:p>
          <a:p>
            <a:pPr lvl="1">
              <a:spcAft>
                <a:spcPts val="600"/>
              </a:spcAft>
              <a:buFont typeface="Wingdings" pitchFamily="2" charset="2"/>
              <a:buNone/>
            </a:pPr>
            <a:r>
              <a:rPr lang="en-US" sz="1600" dirty="0">
                <a:ea typeface="Tahoma" pitchFamily="34" charset="0"/>
                <a:cs typeface="Tahoma" pitchFamily="34" charset="0"/>
              </a:rPr>
              <a:t>	A3. </a:t>
            </a:r>
            <a:r>
              <a:rPr lang="en-US" sz="1600" b="1" dirty="0">
                <a:solidFill>
                  <a:srgbClr val="00B050"/>
                </a:solidFill>
                <a:ea typeface="Tahoma" pitchFamily="34" charset="0"/>
                <a:cs typeface="Tahoma" pitchFamily="34" charset="0"/>
              </a:rPr>
              <a:t>Transitive</a:t>
            </a:r>
            <a:r>
              <a:rPr lang="en-US" sz="1600" dirty="0">
                <a:ea typeface="Tahoma" pitchFamily="34" charset="0"/>
                <a:cs typeface="Tahoma" pitchFamily="34" charset="0"/>
              </a:rPr>
              <a:t> - If X </a:t>
            </a:r>
            <a:r>
              <a:rPr lang="en-US" sz="1600" dirty="0">
                <a:ea typeface="Tahoma" pitchFamily="34" charset="0"/>
                <a:cs typeface="Tahoma" pitchFamily="34" charset="0"/>
                <a:sym typeface="Wingdings" pitchFamily="2" charset="2"/>
              </a:rPr>
              <a:t></a:t>
            </a:r>
            <a:r>
              <a:rPr lang="en-US" sz="1600" dirty="0">
                <a:ea typeface="Tahoma" pitchFamily="34" charset="0"/>
                <a:cs typeface="Tahoma" pitchFamily="34" charset="0"/>
              </a:rPr>
              <a:t> Y and Y </a:t>
            </a:r>
            <a:r>
              <a:rPr lang="en-US" sz="1600" dirty="0">
                <a:ea typeface="Tahoma" pitchFamily="34" charset="0"/>
                <a:cs typeface="Tahoma" pitchFamily="34" charset="0"/>
                <a:sym typeface="Wingdings" pitchFamily="2" charset="2"/>
              </a:rPr>
              <a:t></a:t>
            </a:r>
            <a:r>
              <a:rPr lang="en-US" sz="1600" dirty="0">
                <a:ea typeface="Tahoma" pitchFamily="34" charset="0"/>
                <a:cs typeface="Tahoma" pitchFamily="34" charset="0"/>
              </a:rPr>
              <a:t> Z, then X </a:t>
            </a:r>
            <a:r>
              <a:rPr lang="en-US" sz="1600" dirty="0">
                <a:ea typeface="Tahoma" pitchFamily="34" charset="0"/>
                <a:cs typeface="Tahoma" pitchFamily="34" charset="0"/>
                <a:sym typeface="Wingdings" pitchFamily="2" charset="2"/>
              </a:rPr>
              <a:t></a:t>
            </a:r>
            <a:r>
              <a:rPr lang="en-US" sz="1600" dirty="0">
                <a:ea typeface="Tahoma" pitchFamily="34" charset="0"/>
                <a:cs typeface="Tahoma" pitchFamily="34" charset="0"/>
              </a:rPr>
              <a:t> Z</a:t>
            </a:r>
          </a:p>
          <a:p>
            <a:pPr marL="285750" indent="-285750">
              <a:spcAft>
                <a:spcPts val="600"/>
              </a:spcAft>
              <a:buFont typeface="Wingdings" pitchFamily="2" charset="2"/>
              <a:buChar char="Ø"/>
            </a:pPr>
            <a:r>
              <a:rPr lang="en-US" sz="1600" b="1" dirty="0">
                <a:solidFill>
                  <a:schemeClr val="accent2"/>
                </a:solidFill>
                <a:ea typeface="Tahoma" pitchFamily="34" charset="0"/>
                <a:cs typeface="Tahoma" pitchFamily="34" charset="0"/>
              </a:rPr>
              <a:t>Additional Armstrong’s Axioms:</a:t>
            </a:r>
          </a:p>
          <a:p>
            <a:r>
              <a:rPr lang="en-US" sz="1600" dirty="0">
                <a:ea typeface="Tahoma" pitchFamily="34" charset="0"/>
                <a:cs typeface="Tahoma" pitchFamily="34" charset="0"/>
              </a:rPr>
              <a:t>	A4. </a:t>
            </a:r>
            <a:r>
              <a:rPr lang="en-US" sz="1600" b="1" dirty="0">
                <a:solidFill>
                  <a:srgbClr val="00B050"/>
                </a:solidFill>
                <a:ea typeface="Tahoma" pitchFamily="34" charset="0"/>
                <a:cs typeface="Tahoma" pitchFamily="34" charset="0"/>
              </a:rPr>
              <a:t>Decomposition</a:t>
            </a:r>
            <a:r>
              <a:rPr lang="en-US" sz="1600" dirty="0">
                <a:ea typeface="Tahoma" pitchFamily="34" charset="0"/>
                <a:cs typeface="Tahoma" pitchFamily="34" charset="0"/>
              </a:rPr>
              <a:t> - If X </a:t>
            </a:r>
            <a:r>
              <a:rPr lang="en-US" sz="1600" dirty="0">
                <a:ea typeface="Tahoma" pitchFamily="34" charset="0"/>
                <a:cs typeface="Tahoma" pitchFamily="34" charset="0"/>
                <a:sym typeface="Wingdings" pitchFamily="2" charset="2"/>
              </a:rPr>
              <a:t></a:t>
            </a:r>
            <a:r>
              <a:rPr lang="en-US" sz="1600" dirty="0">
                <a:ea typeface="Tahoma" pitchFamily="34" charset="0"/>
                <a:cs typeface="Tahoma" pitchFamily="34" charset="0"/>
              </a:rPr>
              <a:t> YZ, then X </a:t>
            </a:r>
            <a:r>
              <a:rPr lang="en-US" sz="1600" dirty="0">
                <a:ea typeface="Tahoma" pitchFamily="34" charset="0"/>
                <a:cs typeface="Tahoma" pitchFamily="34" charset="0"/>
                <a:sym typeface="Wingdings" pitchFamily="2" charset="2"/>
              </a:rPr>
              <a:t></a:t>
            </a:r>
            <a:r>
              <a:rPr lang="en-US" sz="1600" dirty="0">
                <a:ea typeface="Tahoma" pitchFamily="34" charset="0"/>
                <a:cs typeface="Tahoma" pitchFamily="34" charset="0"/>
              </a:rPr>
              <a:t> Y and X </a:t>
            </a:r>
            <a:r>
              <a:rPr lang="en-US" sz="1600" dirty="0">
                <a:ea typeface="Tahoma" pitchFamily="34" charset="0"/>
                <a:cs typeface="Tahoma" pitchFamily="34" charset="0"/>
                <a:sym typeface="Wingdings" pitchFamily="2" charset="2"/>
              </a:rPr>
              <a:t></a:t>
            </a:r>
            <a:r>
              <a:rPr lang="en-US" sz="1600" dirty="0">
                <a:ea typeface="Tahoma" pitchFamily="34" charset="0"/>
                <a:cs typeface="Tahoma" pitchFamily="34" charset="0"/>
              </a:rPr>
              <a:t> Z</a:t>
            </a:r>
          </a:p>
          <a:p>
            <a:r>
              <a:rPr lang="en-US" sz="1600" dirty="0">
                <a:ea typeface="Tahoma" pitchFamily="34" charset="0"/>
                <a:cs typeface="Tahoma" pitchFamily="34" charset="0"/>
              </a:rPr>
              <a:t>	      e.g. if </a:t>
            </a:r>
            <a:r>
              <a:rPr lang="en-US" sz="1600" dirty="0" err="1">
                <a:ea typeface="Tahoma" pitchFamily="34" charset="0"/>
                <a:cs typeface="Tahoma" pitchFamily="34" charset="0"/>
              </a:rPr>
              <a:t>empno</a:t>
            </a:r>
            <a:r>
              <a:rPr lang="en-US" sz="1600" dirty="0">
                <a:ea typeface="Tahoma" pitchFamily="34" charset="0"/>
                <a:cs typeface="Tahoma" pitchFamily="34" charset="0"/>
              </a:rPr>
              <a:t> </a:t>
            </a:r>
            <a:r>
              <a:rPr lang="en-US" sz="1600" dirty="0">
                <a:ea typeface="Tahoma" pitchFamily="34" charset="0"/>
                <a:cs typeface="Tahoma" pitchFamily="34" charset="0"/>
                <a:sym typeface="Wingdings" pitchFamily="2" charset="2"/>
              </a:rPr>
              <a:t> </a:t>
            </a:r>
            <a:r>
              <a:rPr lang="en-US" sz="1600" dirty="0" err="1">
                <a:ea typeface="Tahoma" pitchFamily="34" charset="0"/>
                <a:cs typeface="Tahoma" pitchFamily="34" charset="0"/>
                <a:sym typeface="Wingdings" pitchFamily="2" charset="2"/>
              </a:rPr>
              <a:t>ename,sal</a:t>
            </a:r>
            <a:r>
              <a:rPr lang="en-US" sz="1600" dirty="0">
                <a:ea typeface="Tahoma" pitchFamily="34" charset="0"/>
                <a:cs typeface="Tahoma" pitchFamily="34" charset="0"/>
                <a:sym typeface="Wingdings" pitchFamily="2" charset="2"/>
              </a:rPr>
              <a:t> then </a:t>
            </a:r>
          </a:p>
          <a:p>
            <a:r>
              <a:rPr lang="en-US" sz="1600" dirty="0">
                <a:ea typeface="Tahoma" pitchFamily="34" charset="0"/>
                <a:cs typeface="Tahoma" pitchFamily="34" charset="0"/>
                <a:sym typeface="Wingdings" pitchFamily="2" charset="2"/>
              </a:rPr>
              <a:t>		 </a:t>
            </a:r>
            <a:r>
              <a:rPr lang="en-US" sz="1600" dirty="0" err="1">
                <a:ea typeface="Tahoma" pitchFamily="34" charset="0"/>
                <a:cs typeface="Tahoma" pitchFamily="34" charset="0"/>
                <a:sym typeface="Wingdings" pitchFamily="2" charset="2"/>
              </a:rPr>
              <a:t>empno</a:t>
            </a:r>
            <a:r>
              <a:rPr lang="en-US" sz="1600" dirty="0">
                <a:ea typeface="Tahoma" pitchFamily="34" charset="0"/>
                <a:cs typeface="Tahoma" pitchFamily="34" charset="0"/>
                <a:sym typeface="Wingdings" pitchFamily="2" charset="2"/>
              </a:rPr>
              <a:t>  </a:t>
            </a:r>
            <a:r>
              <a:rPr lang="en-US" sz="1600" dirty="0" err="1">
                <a:ea typeface="Tahoma" pitchFamily="34" charset="0"/>
                <a:cs typeface="Tahoma" pitchFamily="34" charset="0"/>
                <a:sym typeface="Wingdings" pitchFamily="2" charset="2"/>
              </a:rPr>
              <a:t>ename</a:t>
            </a:r>
            <a:r>
              <a:rPr lang="en-US" sz="1600" dirty="0">
                <a:ea typeface="Tahoma" pitchFamily="34" charset="0"/>
                <a:cs typeface="Tahoma" pitchFamily="34" charset="0"/>
                <a:sym typeface="Wingdings" pitchFamily="2" charset="2"/>
              </a:rPr>
              <a:t> and </a:t>
            </a:r>
            <a:r>
              <a:rPr lang="en-US" sz="1600" dirty="0" err="1">
                <a:ea typeface="Tahoma" pitchFamily="34" charset="0"/>
                <a:cs typeface="Tahoma" pitchFamily="34" charset="0"/>
                <a:sym typeface="Wingdings" pitchFamily="2" charset="2"/>
              </a:rPr>
              <a:t>empno</a:t>
            </a:r>
            <a:r>
              <a:rPr lang="en-US" sz="1600" dirty="0">
                <a:ea typeface="Tahoma" pitchFamily="34" charset="0"/>
                <a:cs typeface="Tahoma" pitchFamily="34" charset="0"/>
                <a:sym typeface="Wingdings" pitchFamily="2" charset="2"/>
              </a:rPr>
              <a:t>  </a:t>
            </a:r>
            <a:r>
              <a:rPr lang="en-US" sz="1600" dirty="0" err="1">
                <a:ea typeface="Tahoma" pitchFamily="34" charset="0"/>
                <a:cs typeface="Tahoma" pitchFamily="34" charset="0"/>
                <a:sym typeface="Wingdings" pitchFamily="2" charset="2"/>
              </a:rPr>
              <a:t>sal</a:t>
            </a:r>
            <a:endParaRPr lang="en-US" sz="1600" dirty="0">
              <a:ea typeface="Tahoma" pitchFamily="34" charset="0"/>
              <a:cs typeface="Tahoma" pitchFamily="34" charset="0"/>
            </a:endParaRPr>
          </a:p>
          <a:p>
            <a:r>
              <a:rPr lang="en-US" sz="1600" dirty="0">
                <a:ea typeface="Tahoma" pitchFamily="34" charset="0"/>
                <a:cs typeface="Tahoma" pitchFamily="34" charset="0"/>
              </a:rPr>
              <a:t>	A5. </a:t>
            </a:r>
            <a:r>
              <a:rPr lang="en-US" sz="1600" b="1" dirty="0">
                <a:solidFill>
                  <a:srgbClr val="00B050"/>
                </a:solidFill>
                <a:ea typeface="Tahoma" pitchFamily="34" charset="0"/>
                <a:cs typeface="Tahoma" pitchFamily="34" charset="0"/>
              </a:rPr>
              <a:t>Union</a:t>
            </a:r>
            <a:r>
              <a:rPr lang="en-US" sz="1600" dirty="0">
                <a:ea typeface="Tahoma" pitchFamily="34" charset="0"/>
                <a:cs typeface="Tahoma" pitchFamily="34" charset="0"/>
              </a:rPr>
              <a:t> - If X </a:t>
            </a:r>
            <a:r>
              <a:rPr lang="en-US" sz="1600" dirty="0">
                <a:ea typeface="Tahoma" pitchFamily="34" charset="0"/>
                <a:cs typeface="Tahoma" pitchFamily="34" charset="0"/>
                <a:sym typeface="Wingdings" pitchFamily="2" charset="2"/>
              </a:rPr>
              <a:t></a:t>
            </a:r>
            <a:r>
              <a:rPr lang="en-US" sz="1600" dirty="0">
                <a:ea typeface="Tahoma" pitchFamily="34" charset="0"/>
                <a:cs typeface="Tahoma" pitchFamily="34" charset="0"/>
              </a:rPr>
              <a:t> Y and X </a:t>
            </a:r>
            <a:r>
              <a:rPr lang="en-US" sz="1600" dirty="0">
                <a:ea typeface="Tahoma" pitchFamily="34" charset="0"/>
                <a:cs typeface="Tahoma" pitchFamily="34" charset="0"/>
                <a:sym typeface="Wingdings" pitchFamily="2" charset="2"/>
              </a:rPr>
              <a:t></a:t>
            </a:r>
            <a:r>
              <a:rPr lang="en-US" sz="1600" dirty="0">
                <a:ea typeface="Tahoma" pitchFamily="34" charset="0"/>
                <a:cs typeface="Tahoma" pitchFamily="34" charset="0"/>
              </a:rPr>
              <a:t> Z, then X </a:t>
            </a:r>
            <a:r>
              <a:rPr lang="en-US" sz="1600" dirty="0">
                <a:ea typeface="Tahoma" pitchFamily="34" charset="0"/>
                <a:cs typeface="Tahoma" pitchFamily="34" charset="0"/>
                <a:sym typeface="Wingdings" pitchFamily="2" charset="2"/>
              </a:rPr>
              <a:t></a:t>
            </a:r>
            <a:r>
              <a:rPr lang="en-US" sz="1600" dirty="0">
                <a:ea typeface="Tahoma" pitchFamily="34" charset="0"/>
                <a:cs typeface="Tahoma" pitchFamily="34" charset="0"/>
              </a:rPr>
              <a:t> YZ</a:t>
            </a:r>
          </a:p>
          <a:p>
            <a:r>
              <a:rPr lang="en-US" sz="1600" dirty="0">
                <a:ea typeface="Tahoma" pitchFamily="34" charset="0"/>
                <a:cs typeface="Tahoma" pitchFamily="34" charset="0"/>
              </a:rPr>
              <a:t>	      e.g. if </a:t>
            </a:r>
            <a:r>
              <a:rPr lang="en-US" sz="1600" dirty="0" err="1">
                <a:ea typeface="Tahoma" pitchFamily="34" charset="0"/>
                <a:cs typeface="Tahoma" pitchFamily="34" charset="0"/>
                <a:sym typeface="Wingdings" pitchFamily="2" charset="2"/>
              </a:rPr>
              <a:t>empno</a:t>
            </a:r>
            <a:r>
              <a:rPr lang="en-US" sz="1600" dirty="0">
                <a:ea typeface="Tahoma" pitchFamily="34" charset="0"/>
                <a:cs typeface="Tahoma" pitchFamily="34" charset="0"/>
                <a:sym typeface="Wingdings" pitchFamily="2" charset="2"/>
              </a:rPr>
              <a:t>  </a:t>
            </a:r>
            <a:r>
              <a:rPr lang="en-US" sz="1600" dirty="0" err="1">
                <a:ea typeface="Tahoma" pitchFamily="34" charset="0"/>
                <a:cs typeface="Tahoma" pitchFamily="34" charset="0"/>
                <a:sym typeface="Wingdings" pitchFamily="2" charset="2"/>
              </a:rPr>
              <a:t>ename</a:t>
            </a:r>
            <a:endParaRPr lang="en-US" sz="1600" dirty="0">
              <a:ea typeface="Tahoma" pitchFamily="34" charset="0"/>
              <a:cs typeface="Tahoma" pitchFamily="34" charset="0"/>
              <a:sym typeface="Wingdings" pitchFamily="2" charset="2"/>
            </a:endParaRPr>
          </a:p>
          <a:p>
            <a:r>
              <a:rPr lang="en-US" sz="1600" dirty="0">
                <a:ea typeface="Tahoma" pitchFamily="34" charset="0"/>
                <a:cs typeface="Tahoma" pitchFamily="34" charset="0"/>
                <a:sym typeface="Wingdings" pitchFamily="2" charset="2"/>
              </a:rPr>
              <a:t>	         and </a:t>
            </a:r>
            <a:r>
              <a:rPr lang="en-US" sz="1600" dirty="0" err="1">
                <a:ea typeface="Tahoma" pitchFamily="34" charset="0"/>
                <a:cs typeface="Tahoma" pitchFamily="34" charset="0"/>
                <a:sym typeface="Wingdings" pitchFamily="2" charset="2"/>
              </a:rPr>
              <a:t>empno</a:t>
            </a:r>
            <a:r>
              <a:rPr lang="en-US" sz="1600" dirty="0">
                <a:ea typeface="Tahoma" pitchFamily="34" charset="0"/>
                <a:cs typeface="Tahoma" pitchFamily="34" charset="0"/>
                <a:sym typeface="Wingdings" pitchFamily="2" charset="2"/>
              </a:rPr>
              <a:t>  </a:t>
            </a:r>
            <a:r>
              <a:rPr lang="en-US" sz="1600" dirty="0" err="1">
                <a:ea typeface="Tahoma" pitchFamily="34" charset="0"/>
                <a:cs typeface="Tahoma" pitchFamily="34" charset="0"/>
                <a:sym typeface="Wingdings" pitchFamily="2" charset="2"/>
              </a:rPr>
              <a:t>sal</a:t>
            </a:r>
            <a:r>
              <a:rPr lang="en-US" sz="1600" dirty="0">
                <a:ea typeface="Tahoma" pitchFamily="34" charset="0"/>
                <a:cs typeface="Tahoma" pitchFamily="34" charset="0"/>
                <a:sym typeface="Wingdings" pitchFamily="2" charset="2"/>
              </a:rPr>
              <a:t> </a:t>
            </a:r>
          </a:p>
          <a:p>
            <a:r>
              <a:rPr lang="en-US" sz="1600" dirty="0">
                <a:ea typeface="Tahoma" pitchFamily="34" charset="0"/>
                <a:cs typeface="Tahoma" pitchFamily="34" charset="0"/>
                <a:sym typeface="Wingdings" pitchFamily="2" charset="2"/>
              </a:rPr>
              <a:t>	        then </a:t>
            </a:r>
            <a:r>
              <a:rPr lang="en-US" sz="1600" dirty="0" err="1">
                <a:ea typeface="Tahoma" pitchFamily="34" charset="0"/>
                <a:cs typeface="Tahoma" pitchFamily="34" charset="0"/>
              </a:rPr>
              <a:t>empno</a:t>
            </a:r>
            <a:r>
              <a:rPr lang="en-US" sz="1600" dirty="0">
                <a:ea typeface="Tahoma" pitchFamily="34" charset="0"/>
                <a:cs typeface="Tahoma" pitchFamily="34" charset="0"/>
              </a:rPr>
              <a:t> </a:t>
            </a:r>
            <a:r>
              <a:rPr lang="en-US" sz="1600" dirty="0">
                <a:ea typeface="Tahoma" pitchFamily="34" charset="0"/>
                <a:cs typeface="Tahoma" pitchFamily="34" charset="0"/>
                <a:sym typeface="Wingdings" pitchFamily="2" charset="2"/>
              </a:rPr>
              <a:t> </a:t>
            </a:r>
            <a:r>
              <a:rPr lang="en-US" sz="1600" dirty="0" err="1">
                <a:ea typeface="Tahoma" pitchFamily="34" charset="0"/>
                <a:cs typeface="Tahoma" pitchFamily="34" charset="0"/>
                <a:sym typeface="Wingdings" pitchFamily="2" charset="2"/>
              </a:rPr>
              <a:t>ename,sal</a:t>
            </a:r>
            <a:r>
              <a:rPr lang="en-US" sz="1600" dirty="0">
                <a:ea typeface="Tahoma" pitchFamily="34" charset="0"/>
                <a:cs typeface="Tahoma" pitchFamily="34" charset="0"/>
                <a:sym typeface="Wingdings" pitchFamily="2" charset="2"/>
              </a:rPr>
              <a:t> </a:t>
            </a:r>
            <a:endParaRPr lang="en-US" sz="1600" dirty="0">
              <a:ea typeface="Tahoma" pitchFamily="34" charset="0"/>
              <a:cs typeface="Tahoma" pitchFamily="34" charset="0"/>
            </a:endParaRPr>
          </a:p>
          <a:p>
            <a:r>
              <a:rPr lang="en-US" sz="1600" dirty="0">
                <a:ea typeface="Tahoma" pitchFamily="34" charset="0"/>
                <a:cs typeface="Tahoma" pitchFamily="34" charset="0"/>
              </a:rPr>
              <a:t>	A6. </a:t>
            </a:r>
            <a:r>
              <a:rPr lang="en-US" sz="1600" b="1" dirty="0" err="1">
                <a:solidFill>
                  <a:srgbClr val="00B050"/>
                </a:solidFill>
                <a:ea typeface="Tahoma" pitchFamily="34" charset="0"/>
                <a:cs typeface="Tahoma" pitchFamily="34" charset="0"/>
              </a:rPr>
              <a:t>Psuedotransitivity</a:t>
            </a:r>
            <a:r>
              <a:rPr lang="en-US" sz="1600" dirty="0">
                <a:ea typeface="Tahoma" pitchFamily="34" charset="0"/>
                <a:cs typeface="Tahoma" pitchFamily="34" charset="0"/>
              </a:rPr>
              <a:t> - If X </a:t>
            </a:r>
            <a:r>
              <a:rPr lang="en-US" sz="1600" dirty="0">
                <a:ea typeface="Tahoma" pitchFamily="34" charset="0"/>
                <a:cs typeface="Tahoma" pitchFamily="34" charset="0"/>
                <a:sym typeface="Wingdings" pitchFamily="2" charset="2"/>
              </a:rPr>
              <a:t></a:t>
            </a:r>
            <a:r>
              <a:rPr lang="en-US" sz="1600" dirty="0">
                <a:ea typeface="Tahoma" pitchFamily="34" charset="0"/>
                <a:cs typeface="Tahoma" pitchFamily="34" charset="0"/>
              </a:rPr>
              <a:t> Y and WY </a:t>
            </a:r>
            <a:r>
              <a:rPr lang="en-US" sz="1600" dirty="0">
                <a:ea typeface="Tahoma" pitchFamily="34" charset="0"/>
                <a:cs typeface="Tahoma" pitchFamily="34" charset="0"/>
                <a:sym typeface="Wingdings" pitchFamily="2" charset="2"/>
              </a:rPr>
              <a:t></a:t>
            </a:r>
            <a:r>
              <a:rPr lang="en-US" sz="1600" dirty="0">
                <a:ea typeface="Tahoma" pitchFamily="34" charset="0"/>
                <a:cs typeface="Tahoma" pitchFamily="34" charset="0"/>
              </a:rPr>
              <a:t> Z, then WX </a:t>
            </a:r>
            <a:r>
              <a:rPr lang="en-US" sz="1600" dirty="0">
                <a:ea typeface="Tahoma" pitchFamily="34" charset="0"/>
                <a:cs typeface="Tahoma" pitchFamily="34" charset="0"/>
                <a:sym typeface="Wingdings" pitchFamily="2" charset="2"/>
              </a:rPr>
              <a:t></a:t>
            </a:r>
            <a:r>
              <a:rPr lang="en-US" sz="1600" dirty="0">
                <a:ea typeface="Tahoma" pitchFamily="34" charset="0"/>
                <a:cs typeface="Tahoma" pitchFamily="34" charset="0"/>
              </a:rPr>
              <a:t> Z </a:t>
            </a:r>
          </a:p>
          <a:p>
            <a:r>
              <a:rPr lang="en-US" sz="1600" dirty="0">
                <a:ea typeface="Tahoma" pitchFamily="34" charset="0"/>
                <a:cs typeface="Tahoma" pitchFamily="34" charset="0"/>
              </a:rPr>
              <a:t>	      e.g. if </a:t>
            </a:r>
            <a:r>
              <a:rPr lang="en-US" sz="1600" dirty="0" err="1">
                <a:ea typeface="Tahoma" pitchFamily="34" charset="0"/>
                <a:cs typeface="Tahoma" pitchFamily="34" charset="0"/>
              </a:rPr>
              <a:t>empno</a:t>
            </a:r>
            <a:r>
              <a:rPr lang="en-US" sz="1600" dirty="0">
                <a:ea typeface="Tahoma" pitchFamily="34" charset="0"/>
                <a:cs typeface="Tahoma" pitchFamily="34" charset="0"/>
                <a:sym typeface="Wingdings" pitchFamily="2" charset="2"/>
              </a:rPr>
              <a:t>  </a:t>
            </a:r>
            <a:r>
              <a:rPr lang="en-US" sz="1600" dirty="0" err="1">
                <a:ea typeface="Tahoma" pitchFamily="34" charset="0"/>
                <a:cs typeface="Tahoma" pitchFamily="34" charset="0"/>
                <a:sym typeface="Wingdings" pitchFamily="2" charset="2"/>
              </a:rPr>
              <a:t>sal</a:t>
            </a:r>
            <a:r>
              <a:rPr lang="en-US" sz="1600" dirty="0">
                <a:ea typeface="Tahoma" pitchFamily="34" charset="0"/>
                <a:cs typeface="Tahoma" pitchFamily="34" charset="0"/>
                <a:sym typeface="Wingdings" pitchFamily="2" charset="2"/>
              </a:rPr>
              <a:t> </a:t>
            </a:r>
          </a:p>
          <a:p>
            <a:r>
              <a:rPr lang="en-US" sz="1600" dirty="0">
                <a:ea typeface="Tahoma" pitchFamily="34" charset="0"/>
                <a:cs typeface="Tahoma" pitchFamily="34" charset="0"/>
                <a:sym typeface="Wingdings" pitchFamily="2" charset="2"/>
              </a:rPr>
              <a:t>	         and </a:t>
            </a:r>
            <a:r>
              <a:rPr lang="en-US" sz="1600" dirty="0" err="1">
                <a:ea typeface="Tahoma" pitchFamily="34" charset="0"/>
                <a:cs typeface="Tahoma" pitchFamily="34" charset="0"/>
                <a:sym typeface="Wingdings" pitchFamily="2" charset="2"/>
              </a:rPr>
              <a:t>sal,comm</a:t>
            </a:r>
            <a:r>
              <a:rPr lang="en-US" sz="1600" dirty="0">
                <a:ea typeface="Tahoma" pitchFamily="34" charset="0"/>
                <a:cs typeface="Tahoma" pitchFamily="34" charset="0"/>
                <a:sym typeface="Wingdings" pitchFamily="2" charset="2"/>
              </a:rPr>
              <a:t>  </a:t>
            </a:r>
            <a:r>
              <a:rPr lang="en-US" sz="1600" dirty="0" err="1">
                <a:ea typeface="Tahoma" pitchFamily="34" charset="0"/>
                <a:cs typeface="Tahoma" pitchFamily="34" charset="0"/>
                <a:sym typeface="Wingdings" pitchFamily="2" charset="2"/>
              </a:rPr>
              <a:t>netpay</a:t>
            </a:r>
            <a:r>
              <a:rPr lang="en-US" sz="1600" dirty="0">
                <a:ea typeface="Tahoma" pitchFamily="34" charset="0"/>
                <a:cs typeface="Tahoma" pitchFamily="34" charset="0"/>
                <a:sym typeface="Wingdings" pitchFamily="2" charset="2"/>
              </a:rPr>
              <a:t> </a:t>
            </a:r>
          </a:p>
          <a:p>
            <a:r>
              <a:rPr lang="en-US" sz="1600" dirty="0">
                <a:ea typeface="Tahoma" pitchFamily="34" charset="0"/>
                <a:cs typeface="Tahoma" pitchFamily="34" charset="0"/>
                <a:sym typeface="Wingdings" pitchFamily="2" charset="2"/>
              </a:rPr>
              <a:t>	        then </a:t>
            </a:r>
            <a:r>
              <a:rPr lang="en-US" sz="1600" dirty="0" err="1">
                <a:ea typeface="Tahoma" pitchFamily="34" charset="0"/>
                <a:cs typeface="Tahoma" pitchFamily="34" charset="0"/>
                <a:sym typeface="Wingdings" pitchFamily="2" charset="2"/>
              </a:rPr>
              <a:t>empno,comm</a:t>
            </a:r>
            <a:r>
              <a:rPr lang="en-US" sz="1600" dirty="0">
                <a:ea typeface="Tahoma" pitchFamily="34" charset="0"/>
                <a:cs typeface="Tahoma" pitchFamily="34" charset="0"/>
                <a:sym typeface="Wingdings" pitchFamily="2" charset="2"/>
              </a:rPr>
              <a:t>  </a:t>
            </a:r>
            <a:r>
              <a:rPr lang="en-US" sz="1600" dirty="0" err="1">
                <a:ea typeface="Tahoma" pitchFamily="34" charset="0"/>
                <a:cs typeface="Tahoma" pitchFamily="34" charset="0"/>
                <a:sym typeface="Wingdings" pitchFamily="2" charset="2"/>
              </a:rPr>
              <a:t>netpay</a:t>
            </a:r>
            <a:endParaRPr lang="en-US" sz="1600" dirty="0">
              <a:ea typeface="Tahoma" pitchFamily="34" charset="0"/>
              <a:cs typeface="Tahoma" pitchFamily="34" charset="0"/>
              <a:sym typeface="Wingdings" pitchFamily="2" charset="2"/>
            </a:endParaRPr>
          </a:p>
          <a:p>
            <a:endParaRPr lang="en-US" sz="1600" dirty="0">
              <a:ea typeface="Tahoma" pitchFamily="34" charset="0"/>
              <a:cs typeface="Tahoma" pitchFamily="34" charset="0"/>
            </a:endParaRPr>
          </a:p>
          <a:p>
            <a:pPr marL="285750" indent="-285750">
              <a:buFont typeface="Wingdings" pitchFamily="2" charset="2"/>
              <a:buChar char="Ø"/>
            </a:pPr>
            <a:r>
              <a:rPr lang="en-US" sz="1600" b="1" dirty="0">
                <a:ea typeface="Tahoma" pitchFamily="34" charset="0"/>
                <a:cs typeface="Tahoma" pitchFamily="34" charset="0"/>
              </a:rPr>
              <a:t>Closure</a:t>
            </a:r>
            <a:r>
              <a:rPr lang="en-US" sz="1600" dirty="0">
                <a:ea typeface="Tahoma" pitchFamily="34" charset="0"/>
                <a:cs typeface="Tahoma" pitchFamily="34" charset="0"/>
              </a:rPr>
              <a:t> of a set F of FDs is the set F+ of all FDs that can be inferred from F</a:t>
            </a:r>
          </a:p>
          <a:p>
            <a:pPr marL="285750" indent="-285750">
              <a:buFont typeface="Wingdings" pitchFamily="2" charset="2"/>
              <a:buChar char="Ø"/>
            </a:pPr>
            <a:endParaRPr lang="en-US" sz="1600" dirty="0">
              <a:ea typeface="Tahoma" pitchFamily="34" charset="0"/>
              <a:cs typeface="Tahoma" pitchFamily="34" charset="0"/>
            </a:endParaRPr>
          </a:p>
          <a:p>
            <a:pPr marL="285750" indent="-285750">
              <a:buFont typeface="Wingdings" pitchFamily="2" charset="2"/>
              <a:buChar char="Ø"/>
            </a:pPr>
            <a:r>
              <a:rPr lang="en-US" sz="1600" dirty="0">
                <a:ea typeface="Tahoma" pitchFamily="34" charset="0"/>
                <a:cs typeface="Tahoma" pitchFamily="34" charset="0"/>
                <a:hlinkClick r:id="rId2" action="ppaction://hlinksldjump"/>
              </a:rPr>
              <a:t>GoToSlide38</a:t>
            </a:r>
            <a:endParaRPr lang="en-US" sz="1600" dirty="0">
              <a:ea typeface="Tahoma" pitchFamily="34" charset="0"/>
              <a:cs typeface="Tahoma" pitchFamily="34" charset="0"/>
            </a:endParaRPr>
          </a:p>
        </p:txBody>
      </p:sp>
    </p:spTree>
    <p:extLst>
      <p:ext uri="{BB962C8B-B14F-4D97-AF65-F5344CB8AC3E}">
        <p14:creationId xmlns:p14="http://schemas.microsoft.com/office/powerpoint/2010/main" val="8215765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6">
                                            <p:txEl>
                                              <p:pRg st="17" end="17"/>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6">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9</a:t>
            </a:fld>
            <a:endParaRPr lang="en-US"/>
          </a:p>
        </p:txBody>
      </p:sp>
      <p:sp>
        <p:nvSpPr>
          <p:cNvPr id="7" name="Text Placeholder 2"/>
          <p:cNvSpPr>
            <a:spLocks noGrp="1"/>
          </p:cNvSpPr>
          <p:nvPr>
            <p:ph type="body" idx="1"/>
          </p:nvPr>
        </p:nvSpPr>
        <p:spPr>
          <a:xfrm>
            <a:off x="304800" y="533400"/>
            <a:ext cx="7696200" cy="609600"/>
          </a:xfrm>
        </p:spPr>
        <p:txBody>
          <a:bodyPr/>
          <a:lstStyle/>
          <a:p>
            <a:r>
              <a:rPr lang="en-US" sz="2800" b="1" dirty="0">
                <a:latin typeface="+mn-lt"/>
              </a:rPr>
              <a:t>the 1</a:t>
            </a:r>
            <a:r>
              <a:rPr lang="en-US" sz="2800" b="1" baseline="30000" dirty="0">
                <a:latin typeface="+mn-lt"/>
              </a:rPr>
              <a:t>st</a:t>
            </a:r>
            <a:r>
              <a:rPr lang="en-US" sz="2800" b="1" dirty="0">
                <a:latin typeface="+mn-lt"/>
              </a:rPr>
              <a:t> normal form</a:t>
            </a:r>
            <a:endParaRPr lang="en-IN" sz="2800" b="1" dirty="0">
              <a:latin typeface="+mn-lt"/>
            </a:endParaRPr>
          </a:p>
        </p:txBody>
      </p:sp>
      <p:sp>
        <p:nvSpPr>
          <p:cNvPr id="8" name="Rectangle 7"/>
          <p:cNvSpPr/>
          <p:nvPr/>
        </p:nvSpPr>
        <p:spPr>
          <a:xfrm>
            <a:off x="381000" y="1323809"/>
            <a:ext cx="8305800" cy="2779222"/>
          </a:xfrm>
          <a:prstGeom prst="rect">
            <a:avLst/>
          </a:prstGeom>
        </p:spPr>
        <p:txBody>
          <a:bodyPr wrap="square">
            <a:spAutoFit/>
          </a:bodyPr>
          <a:lstStyle/>
          <a:p>
            <a:pPr marL="285750" indent="-285750">
              <a:lnSpc>
                <a:spcPct val="90000"/>
              </a:lnSpc>
              <a:buFont typeface="Wingdings" pitchFamily="2" charset="2"/>
              <a:buChar char="Ø"/>
            </a:pPr>
            <a:r>
              <a:rPr lang="en-US" sz="1800" b="1" dirty="0">
                <a:cs typeface="Times New Roman" pitchFamily="18" charset="0"/>
              </a:rPr>
              <a:t>Normal form</a:t>
            </a:r>
            <a:r>
              <a:rPr lang="en-US" sz="1800" dirty="0">
                <a:cs typeface="Times New Roman" pitchFamily="18" charset="0"/>
              </a:rPr>
              <a:t>: Condition using keys and FDs of a relation to certify whether a relation schema is in a particular normal form.</a:t>
            </a:r>
          </a:p>
          <a:p>
            <a:pPr marL="285750" indent="-285750">
              <a:buFont typeface="Wingdings" pitchFamily="2" charset="2"/>
              <a:buChar char="Ø"/>
            </a:pPr>
            <a:r>
              <a:rPr lang="en-US" sz="1800" b="1" dirty="0">
                <a:solidFill>
                  <a:srgbClr val="00B050"/>
                </a:solidFill>
              </a:rPr>
              <a:t>The First Normal Form </a:t>
            </a:r>
            <a:r>
              <a:rPr lang="en-US" sz="1800" dirty="0"/>
              <a:t>says that a relation is in the 1NF </a:t>
            </a:r>
            <a:r>
              <a:rPr lang="en-US" sz="1800" i="1" dirty="0" err="1"/>
              <a:t>iff</a:t>
            </a:r>
            <a:r>
              <a:rPr lang="en-US" sz="1800" i="1" dirty="0"/>
              <a:t> :</a:t>
            </a:r>
          </a:p>
          <a:p>
            <a:pPr marL="742950" lvl="1" indent="-285750">
              <a:buFont typeface="Wingdings" pitchFamily="2" charset="2"/>
              <a:buChar char="§"/>
            </a:pPr>
            <a:r>
              <a:rPr lang="en-IN" sz="1800" dirty="0"/>
              <a:t>The domain of each attribute contains only atomic values, and</a:t>
            </a:r>
          </a:p>
          <a:p>
            <a:pPr marL="742950" lvl="1" indent="-285750">
              <a:buFont typeface="Wingdings" pitchFamily="2" charset="2"/>
              <a:buChar char="§"/>
            </a:pPr>
            <a:r>
              <a:rPr lang="en-IN" sz="1800" dirty="0"/>
              <a:t>The value of each attribute contains only a single value from that domain. </a:t>
            </a:r>
          </a:p>
          <a:p>
            <a:pPr marL="742950" lvl="1" indent="-285750">
              <a:buFont typeface="Wingdings" pitchFamily="2" charset="2"/>
              <a:buChar char="§"/>
            </a:pPr>
            <a:r>
              <a:rPr lang="en-US" sz="1800" dirty="0"/>
              <a:t>There should not be repeating groups.</a:t>
            </a:r>
          </a:p>
          <a:p>
            <a:pPr lvl="1"/>
            <a:r>
              <a:rPr lang="en-US" sz="1800" dirty="0"/>
              <a:t>e.g.</a:t>
            </a:r>
          </a:p>
          <a:p>
            <a:pPr marL="742950" lvl="1" indent="-285750">
              <a:buFont typeface="Wingdings" pitchFamily="2" charset="2"/>
              <a:buChar char="§"/>
            </a:pPr>
            <a:endParaRPr lang="en-US" sz="1800" dirty="0"/>
          </a:p>
          <a:p>
            <a:pPr>
              <a:lnSpc>
                <a:spcPct val="90000"/>
              </a:lnSpc>
            </a:pPr>
            <a:endParaRPr lang="en-US" sz="1800" dirty="0">
              <a:cs typeface="Times New Roman" pitchFamily="18" charset="0"/>
            </a:endParaRPr>
          </a:p>
        </p:txBody>
      </p:sp>
      <p:graphicFrame>
        <p:nvGraphicFramePr>
          <p:cNvPr id="10" name="Group 39"/>
          <p:cNvGraphicFramePr>
            <a:graphicFrameLocks/>
          </p:cNvGraphicFramePr>
          <p:nvPr>
            <p:extLst>
              <p:ext uri="{D42A27DB-BD31-4B8C-83A1-F6EECF244321}">
                <p14:modId xmlns:p14="http://schemas.microsoft.com/office/powerpoint/2010/main" val="2221414839"/>
              </p:ext>
            </p:extLst>
          </p:nvPr>
        </p:nvGraphicFramePr>
        <p:xfrm>
          <a:off x="1066800" y="4191000"/>
          <a:ext cx="3009900" cy="991665"/>
        </p:xfrm>
        <a:graphic>
          <a:graphicData uri="http://schemas.openxmlformats.org/drawingml/2006/table">
            <a:tbl>
              <a:tblPr/>
              <a:tblGrid>
                <a:gridCol w="1005493">
                  <a:extLst>
                    <a:ext uri="{9D8B030D-6E8A-4147-A177-3AD203B41FA5}">
                      <a16:colId xmlns:a16="http://schemas.microsoft.com/office/drawing/2014/main" val="20000"/>
                    </a:ext>
                  </a:extLst>
                </a:gridCol>
                <a:gridCol w="2004407">
                  <a:extLst>
                    <a:ext uri="{9D8B030D-6E8A-4147-A177-3AD203B41FA5}">
                      <a16:colId xmlns:a16="http://schemas.microsoft.com/office/drawing/2014/main" val="20001"/>
                    </a:ext>
                  </a:extLst>
                </a:gridCol>
              </a:tblGrid>
              <a:tr h="335123">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1400" b="0" i="0" u="sng" strike="noStrike" cap="none" normalizeH="0" baseline="0" dirty="0" err="1">
                          <a:ln>
                            <a:noFill/>
                          </a:ln>
                          <a:solidFill>
                            <a:schemeClr val="tx1"/>
                          </a:solidFill>
                          <a:effectLst/>
                          <a:latin typeface="Tahoma" pitchFamily="34" charset="0"/>
                          <a:ea typeface="Tahoma" pitchFamily="34" charset="0"/>
                          <a:cs typeface="Tahoma" pitchFamily="34" charset="0"/>
                        </a:rPr>
                        <a:t>Mem_ID</a:t>
                      </a:r>
                      <a:endParaRPr kumimoji="0" lang="en-US" altLang="en-US" sz="1400" b="0" i="0" u="sng" strike="noStrike" cap="none" normalizeH="0" baseline="0" dirty="0">
                        <a:ln>
                          <a:noFill/>
                        </a:ln>
                        <a:solidFill>
                          <a:schemeClr val="tx1"/>
                        </a:solidFill>
                        <a:effectLst/>
                        <a:latin typeface="Tahoma" pitchFamily="34" charset="0"/>
                        <a:ea typeface="Tahoma" pitchFamily="34" charset="0"/>
                        <a:cs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1400" b="0" i="0" u="none" strike="noStrike" cap="none" normalizeH="0" baseline="0">
                          <a:ln>
                            <a:noFill/>
                          </a:ln>
                          <a:solidFill>
                            <a:schemeClr val="tx1"/>
                          </a:solidFill>
                          <a:effectLst/>
                          <a:latin typeface="Tahoma" pitchFamily="34" charset="0"/>
                          <a:ea typeface="Tahoma" pitchFamily="34" charset="0"/>
                          <a:cs typeface="Tahoma" pitchFamily="34" charset="0"/>
                        </a:rPr>
                        <a:t>Borrowed books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1742">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1400" b="0" i="0" u="none" strike="noStrike" cap="none" normalizeH="0" baseline="0">
                          <a:ln>
                            <a:noFill/>
                          </a:ln>
                          <a:solidFill>
                            <a:schemeClr val="tx1"/>
                          </a:solidFill>
                          <a:effectLst/>
                          <a:latin typeface="Tahoma" pitchFamily="34" charset="0"/>
                          <a:ea typeface="Tahoma" pitchFamily="34" charset="0"/>
                          <a:cs typeface="Tahoma" pitchFamily="34" charset="0"/>
                        </a:rPr>
                        <a:t>C45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1400" b="0" i="0" u="none" strike="noStrike" cap="none" normalizeH="0" baseline="0" dirty="0">
                          <a:ln>
                            <a:noFill/>
                          </a:ln>
                          <a:solidFill>
                            <a:schemeClr val="tx1"/>
                          </a:solidFill>
                          <a:effectLst/>
                          <a:latin typeface="Tahoma" pitchFamily="34" charset="0"/>
                          <a:ea typeface="Tahoma" pitchFamily="34" charset="0"/>
                          <a:cs typeface="Tahoma" pitchFamily="34" charset="0"/>
                        </a:rPr>
                        <a:t>B33, B44, B55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1"/>
                  </a:ext>
                </a:extLst>
              </a:tr>
              <a:tr h="303734">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1400" b="0" i="0" u="none" strike="noStrike" cap="none" normalizeH="0" baseline="0">
                          <a:ln>
                            <a:noFill/>
                          </a:ln>
                          <a:solidFill>
                            <a:schemeClr val="tx1"/>
                          </a:solidFill>
                          <a:effectLst/>
                          <a:latin typeface="Tahoma" pitchFamily="34" charset="0"/>
                          <a:ea typeface="Tahoma" pitchFamily="34" charset="0"/>
                          <a:cs typeface="Tahoma" pitchFamily="34" charset="0"/>
                        </a:rPr>
                        <a:t>C12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1400" b="0" i="0" u="none" strike="noStrike" cap="none" normalizeH="0" baseline="0" dirty="0">
                          <a:ln>
                            <a:noFill/>
                          </a:ln>
                          <a:solidFill>
                            <a:schemeClr val="tx1"/>
                          </a:solidFill>
                          <a:effectLst/>
                          <a:latin typeface="Tahoma" pitchFamily="34" charset="0"/>
                          <a:ea typeface="Tahoma" pitchFamily="34" charset="0"/>
                          <a:cs typeface="Tahoma" pitchFamily="34" charset="0"/>
                        </a:rPr>
                        <a:t>B56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cxnSp>
        <p:nvCxnSpPr>
          <p:cNvPr id="12" name="Straight Arrow Connector 11"/>
          <p:cNvCxnSpPr/>
          <p:nvPr/>
        </p:nvCxnSpPr>
        <p:spPr>
          <a:xfrm>
            <a:off x="4285488" y="4724400"/>
            <a:ext cx="4572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800600" y="4539734"/>
            <a:ext cx="1266693" cy="369332"/>
          </a:xfrm>
          <a:prstGeom prst="rect">
            <a:avLst/>
          </a:prstGeom>
          <a:noFill/>
        </p:spPr>
        <p:txBody>
          <a:bodyPr wrap="none" rtlCol="0">
            <a:spAutoFit/>
          </a:bodyPr>
          <a:lstStyle/>
          <a:p>
            <a:r>
              <a:rPr lang="en-IN" sz="1800" dirty="0"/>
              <a:t>Not in 1NF</a:t>
            </a:r>
          </a:p>
        </p:txBody>
      </p:sp>
      <p:graphicFrame>
        <p:nvGraphicFramePr>
          <p:cNvPr id="14" name="Group 28"/>
          <p:cNvGraphicFramePr>
            <a:graphicFrameLocks/>
          </p:cNvGraphicFramePr>
          <p:nvPr>
            <p:extLst>
              <p:ext uri="{D42A27DB-BD31-4B8C-83A1-F6EECF244321}">
                <p14:modId xmlns:p14="http://schemas.microsoft.com/office/powerpoint/2010/main" val="967832092"/>
              </p:ext>
            </p:extLst>
          </p:nvPr>
        </p:nvGraphicFramePr>
        <p:xfrm>
          <a:off x="6172200" y="3276600"/>
          <a:ext cx="2590800" cy="2464395"/>
        </p:xfrm>
        <a:graphic>
          <a:graphicData uri="http://schemas.openxmlformats.org/drawingml/2006/table">
            <a:tbl>
              <a:tblPr/>
              <a:tblGrid>
                <a:gridCol w="1167053">
                  <a:extLst>
                    <a:ext uri="{9D8B030D-6E8A-4147-A177-3AD203B41FA5}">
                      <a16:colId xmlns:a16="http://schemas.microsoft.com/office/drawing/2014/main" val="20000"/>
                    </a:ext>
                  </a:extLst>
                </a:gridCol>
                <a:gridCol w="1423747">
                  <a:extLst>
                    <a:ext uri="{9D8B030D-6E8A-4147-A177-3AD203B41FA5}">
                      <a16:colId xmlns:a16="http://schemas.microsoft.com/office/drawing/2014/main" val="20001"/>
                    </a:ext>
                  </a:extLst>
                </a:gridCol>
              </a:tblGrid>
              <a:tr h="406995">
                <a:tc gridSpan="2">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1600" b="0" i="0" u="none" strike="noStrike" cap="none" normalizeH="0" baseline="0" dirty="0">
                          <a:ln>
                            <a:noFill/>
                          </a:ln>
                          <a:solidFill>
                            <a:schemeClr val="bg1"/>
                          </a:solidFill>
                          <a:effectLst/>
                          <a:latin typeface="Tahoma" pitchFamily="34" charset="0"/>
                          <a:ea typeface="Tahoma" pitchFamily="34" charset="0"/>
                          <a:cs typeface="Tahoma" pitchFamily="34" charset="0"/>
                        </a:rPr>
                        <a:t>1NF</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hMerge="1">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en-US" sz="1400" b="0" i="0" u="none" strike="noStrike" cap="none" normalizeH="0" baseline="0" dirty="0">
                        <a:ln>
                          <a:noFill/>
                        </a:ln>
                        <a:solidFill>
                          <a:schemeClr val="tx1"/>
                        </a:solidFill>
                        <a:effectLst/>
                        <a:latin typeface="Tahoma" pitchFamily="34" charset="0"/>
                        <a:ea typeface="Tahoma" pitchFamily="34" charset="0"/>
                        <a:cs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406995">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1400" b="0" i="0" u="none" strike="noStrike" cap="none" normalizeH="0" baseline="0" dirty="0" err="1">
                          <a:ln>
                            <a:noFill/>
                          </a:ln>
                          <a:solidFill>
                            <a:schemeClr val="tx1"/>
                          </a:solidFill>
                          <a:effectLst/>
                          <a:latin typeface="Tahoma" pitchFamily="34" charset="0"/>
                          <a:ea typeface="Tahoma" pitchFamily="34" charset="0"/>
                          <a:cs typeface="Tahoma" pitchFamily="34" charset="0"/>
                        </a:rPr>
                        <a:t>Mem_ID</a:t>
                      </a:r>
                      <a:endParaRPr kumimoji="0" lang="en-US" altLang="en-US" sz="1400" b="0" i="0" u="none" strike="noStrike" cap="none" normalizeH="0" baseline="0" dirty="0">
                        <a:ln>
                          <a:noFill/>
                        </a:ln>
                        <a:solidFill>
                          <a:schemeClr val="tx1"/>
                        </a:solidFill>
                        <a:effectLst/>
                        <a:latin typeface="Tahoma" pitchFamily="34" charset="0"/>
                        <a:ea typeface="Tahoma" pitchFamily="34" charset="0"/>
                        <a:cs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1400" b="0" i="0" u="none" strike="noStrike" cap="none" normalizeH="0" baseline="0" dirty="0">
                          <a:ln>
                            <a:noFill/>
                          </a:ln>
                          <a:solidFill>
                            <a:schemeClr val="tx1"/>
                          </a:solidFill>
                          <a:effectLst/>
                          <a:latin typeface="Tahoma" pitchFamily="34" charset="0"/>
                          <a:ea typeface="Tahoma" pitchFamily="34" charset="0"/>
                          <a:cs typeface="Tahoma" pitchFamily="34" charset="0"/>
                        </a:rPr>
                        <a:t>Borrowed book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7177">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1400" b="0" i="0" u="none" strike="noStrike" cap="none" normalizeH="0" baseline="0">
                          <a:ln>
                            <a:noFill/>
                          </a:ln>
                          <a:solidFill>
                            <a:schemeClr val="tx1"/>
                          </a:solidFill>
                          <a:effectLst/>
                          <a:latin typeface="Tahoma" pitchFamily="34" charset="0"/>
                          <a:ea typeface="Tahoma" pitchFamily="34" charset="0"/>
                          <a:cs typeface="Tahoma" pitchFamily="34" charset="0"/>
                        </a:rPr>
                        <a:t>C45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1400" b="0" i="0" u="none" strike="noStrike" cap="none" normalizeH="0" baseline="0" dirty="0">
                          <a:ln>
                            <a:noFill/>
                          </a:ln>
                          <a:solidFill>
                            <a:schemeClr val="tx1"/>
                          </a:solidFill>
                          <a:effectLst/>
                          <a:latin typeface="Tahoma" pitchFamily="34" charset="0"/>
                          <a:ea typeface="Tahoma" pitchFamily="34" charset="0"/>
                          <a:cs typeface="Tahoma" pitchFamily="34" charset="0"/>
                        </a:rPr>
                        <a:t>B33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27177">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1400" b="0" i="0" u="none" strike="noStrike" cap="none" normalizeH="0" baseline="0">
                          <a:ln>
                            <a:noFill/>
                          </a:ln>
                          <a:solidFill>
                            <a:schemeClr val="tx1"/>
                          </a:solidFill>
                          <a:effectLst/>
                          <a:latin typeface="Tahoma" pitchFamily="34" charset="0"/>
                          <a:ea typeface="Tahoma" pitchFamily="34" charset="0"/>
                          <a:cs typeface="Tahoma" pitchFamily="34" charset="0"/>
                        </a:rPr>
                        <a:t>C45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1400" b="0" i="0" u="none" strike="noStrike" cap="none" normalizeH="0" baseline="0">
                          <a:ln>
                            <a:noFill/>
                          </a:ln>
                          <a:solidFill>
                            <a:schemeClr val="tx1"/>
                          </a:solidFill>
                          <a:effectLst/>
                          <a:latin typeface="Tahoma" pitchFamily="34" charset="0"/>
                          <a:ea typeface="Tahoma" pitchFamily="34" charset="0"/>
                          <a:cs typeface="Tahoma" pitchFamily="34" charset="0"/>
                        </a:rPr>
                        <a:t>B44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427177">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1400" b="0" i="0" u="none" strike="noStrike" cap="none" normalizeH="0" baseline="0">
                          <a:ln>
                            <a:noFill/>
                          </a:ln>
                          <a:solidFill>
                            <a:schemeClr val="tx1"/>
                          </a:solidFill>
                          <a:effectLst/>
                          <a:latin typeface="Tahoma" pitchFamily="34" charset="0"/>
                          <a:ea typeface="Tahoma" pitchFamily="34" charset="0"/>
                          <a:cs typeface="Tahoma" pitchFamily="34" charset="0"/>
                        </a:rPr>
                        <a:t>C45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1400" b="0" i="0" u="none" strike="noStrike" cap="none" normalizeH="0" baseline="0" dirty="0">
                          <a:ln>
                            <a:noFill/>
                          </a:ln>
                          <a:solidFill>
                            <a:schemeClr val="tx1"/>
                          </a:solidFill>
                          <a:effectLst/>
                          <a:latin typeface="Tahoma" pitchFamily="34" charset="0"/>
                          <a:ea typeface="Tahoma" pitchFamily="34" charset="0"/>
                          <a:cs typeface="Tahoma" pitchFamily="34" charset="0"/>
                        </a:rPr>
                        <a:t>B55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68874">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1400" b="0" i="0" u="none" strike="noStrike" cap="none" normalizeH="0" baseline="0">
                          <a:ln>
                            <a:noFill/>
                          </a:ln>
                          <a:solidFill>
                            <a:schemeClr val="tx1"/>
                          </a:solidFill>
                          <a:effectLst/>
                          <a:latin typeface="Tahoma" pitchFamily="34" charset="0"/>
                          <a:ea typeface="Tahoma" pitchFamily="34" charset="0"/>
                          <a:cs typeface="Tahoma" pitchFamily="34" charset="0"/>
                        </a:rPr>
                        <a:t>C12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1400" b="0" i="0" u="none" strike="noStrike" cap="none" normalizeH="0" baseline="0" dirty="0">
                          <a:ln>
                            <a:noFill/>
                          </a:ln>
                          <a:solidFill>
                            <a:schemeClr val="tx1"/>
                          </a:solidFill>
                          <a:effectLst/>
                          <a:latin typeface="Tahoma" pitchFamily="34" charset="0"/>
                          <a:ea typeface="Tahoma" pitchFamily="34" charset="0"/>
                          <a:cs typeface="Tahoma" pitchFamily="34" charset="0"/>
                        </a:rPr>
                        <a:t>B56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cxnSp>
        <p:nvCxnSpPr>
          <p:cNvPr id="3" name="Straight Connector 2"/>
          <p:cNvCxnSpPr/>
          <p:nvPr/>
        </p:nvCxnSpPr>
        <p:spPr>
          <a:xfrm>
            <a:off x="6248400" y="3962400"/>
            <a:ext cx="2362200"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26385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Custom 3">
      <a:dk1>
        <a:srgbClr val="3C5184"/>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B26934BCC31DF488B3DDEEB109D8F95" ma:contentTypeVersion="12" ma:contentTypeDescription="Create a new document." ma:contentTypeScope="" ma:versionID="d4814a6c23e60eead6aa28e00f437943">
  <xsd:schema xmlns:xsd="http://www.w3.org/2001/XMLSchema" xmlns:xs="http://www.w3.org/2001/XMLSchema" xmlns:p="http://schemas.microsoft.com/office/2006/metadata/properties" xmlns:ns2="80aefa66-4b42-4264-b046-00d7c33af591" xmlns:ns3="fbcd1169-79ea-4090-bc5e-f1bd66edc7ba" targetNamespace="http://schemas.microsoft.com/office/2006/metadata/properties" ma:root="true" ma:fieldsID="02fa384cc967e5ba65789d8401606116" ns2:_="" ns3:_="">
    <xsd:import namespace="80aefa66-4b42-4264-b046-00d7c33af591"/>
    <xsd:import namespace="fbcd1169-79ea-4090-bc5e-f1bd66edc7b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aefa66-4b42-4264-b046-00d7c33af59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bcd1169-79ea-4090-bc5e-f1bd66edc7ba"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72ECE79-6373-44B2-A832-B098F2B85A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0aefa66-4b42-4264-b046-00d7c33af591"/>
    <ds:schemaRef ds:uri="fbcd1169-79ea-4090-bc5e-f1bd66edc7b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CDB332-B383-4F92-BDA4-CB795C69C7B6}">
  <ds:schemaRefs>
    <ds:schemaRef ds:uri="http://schemas.microsoft.com/sharepoint/v3/contenttype/forms"/>
  </ds:schemaRefs>
</ds:datastoreItem>
</file>

<file path=customXml/itemProps3.xml><?xml version="1.0" encoding="utf-8"?>
<ds:datastoreItem xmlns:ds="http://schemas.openxmlformats.org/officeDocument/2006/customXml" ds:itemID="{23B4EEC6-120C-4C01-867C-5F645D9FCB0A}">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10317</TotalTime>
  <Words>7037</Words>
  <Application>Microsoft Office PowerPoint</Application>
  <PresentationFormat>On-screen Show (4:3)</PresentationFormat>
  <Paragraphs>1246</Paragraphs>
  <Slides>60</Slides>
  <Notes>4</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60</vt:i4>
      </vt:variant>
    </vt:vector>
  </HeadingPairs>
  <TitlesOfParts>
    <vt:vector size="72" baseType="lpstr">
      <vt:lpstr>Algerian</vt:lpstr>
      <vt:lpstr>Arial</vt:lpstr>
      <vt:lpstr>Arial Black</vt:lpstr>
      <vt:lpstr>Calibri</vt:lpstr>
      <vt:lpstr>Monotype Sorts</vt:lpstr>
      <vt:lpstr>Snap ITC</vt:lpstr>
      <vt:lpstr>Tahoma</vt:lpstr>
      <vt:lpstr>Times New Roman</vt:lpstr>
      <vt:lpstr>Webdings</vt:lpstr>
      <vt:lpstr>Wingdings</vt:lpstr>
      <vt:lpstr>Essential</vt:lpstr>
      <vt:lpstr>Clip</vt:lpstr>
      <vt:lpstr>normalization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SFU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cs412slides</dc:title>
  <dc:creator>Jiawei Han</dc:creator>
  <cp:lastModifiedBy>Gautam Maiyani</cp:lastModifiedBy>
  <cp:revision>1152</cp:revision>
  <cp:lastPrinted>2010-08-20T16:00:24Z</cp:lastPrinted>
  <dcterms:created xsi:type="dcterms:W3CDTF">1999-12-01T22:01:55Z</dcterms:created>
  <dcterms:modified xsi:type="dcterms:W3CDTF">2022-04-21T19:16:43Z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0x0101001B26934BCC31DF488B3DDEEB109D8F95</vt:lpwstr>
  </property>
</Properties>
</file>