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2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7" r:id="rId1"/>
  </p:sldMasterIdLst>
  <p:notesMasterIdLst>
    <p:notesMasterId r:id="rId38"/>
  </p:notesMasterIdLst>
  <p:handoutMasterIdLst>
    <p:handoutMasterId r:id="rId39"/>
  </p:handoutMasterIdLst>
  <p:sldIdLst>
    <p:sldId id="768" r:id="rId2"/>
    <p:sldId id="769" r:id="rId3"/>
    <p:sldId id="877" r:id="rId4"/>
    <p:sldId id="884" r:id="rId5"/>
    <p:sldId id="887" r:id="rId6"/>
    <p:sldId id="888" r:id="rId7"/>
    <p:sldId id="889" r:id="rId8"/>
    <p:sldId id="890" r:id="rId9"/>
    <p:sldId id="885" r:id="rId10"/>
    <p:sldId id="891" r:id="rId11"/>
    <p:sldId id="886" r:id="rId12"/>
    <p:sldId id="892" r:id="rId13"/>
    <p:sldId id="893" r:id="rId14"/>
    <p:sldId id="894" r:id="rId15"/>
    <p:sldId id="878" r:id="rId16"/>
    <p:sldId id="896" r:id="rId17"/>
    <p:sldId id="895" r:id="rId18"/>
    <p:sldId id="879" r:id="rId19"/>
    <p:sldId id="880" r:id="rId20"/>
    <p:sldId id="928" r:id="rId21"/>
    <p:sldId id="929" r:id="rId22"/>
    <p:sldId id="912" r:id="rId23"/>
    <p:sldId id="881" r:id="rId24"/>
    <p:sldId id="930" r:id="rId25"/>
    <p:sldId id="914" r:id="rId26"/>
    <p:sldId id="915" r:id="rId27"/>
    <p:sldId id="882" r:id="rId28"/>
    <p:sldId id="916" r:id="rId29"/>
    <p:sldId id="917" r:id="rId30"/>
    <p:sldId id="918" r:id="rId31"/>
    <p:sldId id="919" r:id="rId32"/>
    <p:sldId id="920" r:id="rId33"/>
    <p:sldId id="899" r:id="rId34"/>
    <p:sldId id="900" r:id="rId35"/>
    <p:sldId id="901" r:id="rId36"/>
    <p:sldId id="903" r:id="rId37"/>
  </p:sldIdLst>
  <p:sldSz cx="9144000" cy="6858000" type="screen4x3"/>
  <p:notesSz cx="7010400" cy="9296400"/>
  <p:defaultTextStyle>
    <a:defPPr>
      <a:defRPr lang="en-US"/>
    </a:defPPr>
    <a:lvl1pPr algn="l" rtl="0" fontAlgn="base">
      <a:spcBef>
        <a:spcPct val="0"/>
      </a:spcBef>
      <a:spcAft>
        <a:spcPct val="0"/>
      </a:spcAft>
      <a:defRPr sz="2800" kern="1200">
        <a:solidFill>
          <a:schemeClr val="tx1"/>
        </a:solidFill>
        <a:latin typeface="Tahoma" pitchFamily="34" charset="0"/>
        <a:ea typeface="+mn-ea"/>
        <a:cs typeface="+mn-cs"/>
      </a:defRPr>
    </a:lvl1pPr>
    <a:lvl2pPr marL="457200" algn="l" rtl="0" fontAlgn="base">
      <a:spcBef>
        <a:spcPct val="0"/>
      </a:spcBef>
      <a:spcAft>
        <a:spcPct val="0"/>
      </a:spcAft>
      <a:defRPr sz="2800" kern="1200">
        <a:solidFill>
          <a:schemeClr val="tx1"/>
        </a:solidFill>
        <a:latin typeface="Tahoma" pitchFamily="34" charset="0"/>
        <a:ea typeface="+mn-ea"/>
        <a:cs typeface="+mn-cs"/>
      </a:defRPr>
    </a:lvl2pPr>
    <a:lvl3pPr marL="914400" algn="l" rtl="0" fontAlgn="base">
      <a:spcBef>
        <a:spcPct val="0"/>
      </a:spcBef>
      <a:spcAft>
        <a:spcPct val="0"/>
      </a:spcAft>
      <a:defRPr sz="2800" kern="1200">
        <a:solidFill>
          <a:schemeClr val="tx1"/>
        </a:solidFill>
        <a:latin typeface="Tahoma" pitchFamily="34" charset="0"/>
        <a:ea typeface="+mn-ea"/>
        <a:cs typeface="+mn-cs"/>
      </a:defRPr>
    </a:lvl3pPr>
    <a:lvl4pPr marL="1371600" algn="l" rtl="0" fontAlgn="base">
      <a:spcBef>
        <a:spcPct val="0"/>
      </a:spcBef>
      <a:spcAft>
        <a:spcPct val="0"/>
      </a:spcAft>
      <a:defRPr sz="2800" kern="1200">
        <a:solidFill>
          <a:schemeClr val="tx1"/>
        </a:solidFill>
        <a:latin typeface="Tahoma" pitchFamily="34" charset="0"/>
        <a:ea typeface="+mn-ea"/>
        <a:cs typeface="+mn-cs"/>
      </a:defRPr>
    </a:lvl4pPr>
    <a:lvl5pPr marL="1828800" algn="l" rtl="0" fontAlgn="base">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462B"/>
    <a:srgbClr val="422640"/>
    <a:srgbClr val="990000"/>
    <a:srgbClr val="500FF1"/>
    <a:srgbClr val="003300"/>
    <a:srgbClr val="05070B"/>
    <a:srgbClr val="3E6A54"/>
    <a:srgbClr val="DDDDDD"/>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05" autoAdjust="0"/>
    <p:restoredTop sz="79565" autoAdjust="0"/>
  </p:normalViewPr>
  <p:slideViewPr>
    <p:cSldViewPr>
      <p:cViewPr>
        <p:scale>
          <a:sx n="99" d="100"/>
          <a:sy n="99" d="100"/>
        </p:scale>
        <p:origin x="-1152" y="3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5" d="100"/>
          <a:sy n="65" d="100"/>
        </p:scale>
        <p:origin x="-3173" y="-9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4898" name="Rectangle 2"/>
          <p:cNvSpPr>
            <a:spLocks noGrp="1" noChangeArrowheads="1"/>
          </p:cNvSpPr>
          <p:nvPr>
            <p:ph type="hdr" sz="quarter"/>
          </p:nvPr>
        </p:nvSpPr>
        <p:spPr bwMode="auto">
          <a:xfrm>
            <a:off x="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defTabSz="935038">
              <a:defRPr sz="1200"/>
            </a:lvl1pPr>
          </a:lstStyle>
          <a:p>
            <a:pPr>
              <a:defRPr/>
            </a:pPr>
            <a:endParaRPr lang="en-US"/>
          </a:p>
        </p:txBody>
      </p:sp>
      <p:sp>
        <p:nvSpPr>
          <p:cNvPr id="464899" name="Rectangle 3"/>
          <p:cNvSpPr>
            <a:spLocks noGrp="1" noChangeArrowheads="1"/>
          </p:cNvSpPr>
          <p:nvPr>
            <p:ph type="dt" sz="quarter" idx="1"/>
          </p:nvPr>
        </p:nvSpPr>
        <p:spPr bwMode="auto">
          <a:xfrm>
            <a:off x="3987800" y="0"/>
            <a:ext cx="3049588" cy="466725"/>
          </a:xfrm>
          <a:prstGeom prst="rect">
            <a:avLst/>
          </a:prstGeom>
          <a:noFill/>
          <a:ln w="28575">
            <a:noFill/>
            <a:miter lim="800000"/>
            <a:headEnd/>
            <a:tailEnd/>
          </a:ln>
          <a:effectLst/>
        </p:spPr>
        <p:txBody>
          <a:bodyPr vert="horz" wrap="none" lIns="93488" tIns="46744" rIns="93488" bIns="46744" numCol="1" anchor="t" anchorCtr="0" compatLnSpc="1">
            <a:prstTxWarp prst="textNoShape">
              <a:avLst/>
            </a:prstTxWarp>
          </a:bodyPr>
          <a:lstStyle>
            <a:lvl1pPr algn="r" defTabSz="935038">
              <a:defRPr sz="1200"/>
            </a:lvl1pPr>
          </a:lstStyle>
          <a:p>
            <a:pPr>
              <a:defRPr/>
            </a:pPr>
            <a:endParaRPr lang="en-US"/>
          </a:p>
        </p:txBody>
      </p:sp>
      <p:sp>
        <p:nvSpPr>
          <p:cNvPr id="464900" name="Rectangle 4"/>
          <p:cNvSpPr>
            <a:spLocks noGrp="1" noChangeArrowheads="1"/>
          </p:cNvSpPr>
          <p:nvPr>
            <p:ph type="ftr" sz="quarter" idx="2"/>
          </p:nvPr>
        </p:nvSpPr>
        <p:spPr bwMode="auto">
          <a:xfrm>
            <a:off x="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defTabSz="935038">
              <a:defRPr sz="1200"/>
            </a:lvl1pPr>
          </a:lstStyle>
          <a:p>
            <a:pPr>
              <a:defRPr/>
            </a:pPr>
            <a:endParaRPr lang="en-US"/>
          </a:p>
        </p:txBody>
      </p:sp>
      <p:sp>
        <p:nvSpPr>
          <p:cNvPr id="464901" name="Rectangle 5"/>
          <p:cNvSpPr>
            <a:spLocks noGrp="1" noChangeArrowheads="1"/>
          </p:cNvSpPr>
          <p:nvPr>
            <p:ph type="sldNum" sz="quarter" idx="3"/>
          </p:nvPr>
        </p:nvSpPr>
        <p:spPr bwMode="auto">
          <a:xfrm>
            <a:off x="3987800" y="8858250"/>
            <a:ext cx="3049588" cy="465138"/>
          </a:xfrm>
          <a:prstGeom prst="rect">
            <a:avLst/>
          </a:prstGeom>
          <a:noFill/>
          <a:ln w="28575">
            <a:noFill/>
            <a:miter lim="800000"/>
            <a:headEnd/>
            <a:tailEnd/>
          </a:ln>
          <a:effectLst/>
        </p:spPr>
        <p:txBody>
          <a:bodyPr vert="horz" wrap="none" lIns="93488" tIns="46744" rIns="93488" bIns="46744" numCol="1" anchor="b" anchorCtr="0" compatLnSpc="1">
            <a:prstTxWarp prst="textNoShape">
              <a:avLst/>
            </a:prstTxWarp>
          </a:bodyPr>
          <a:lstStyle>
            <a:lvl1pPr algn="r" defTabSz="935038">
              <a:defRPr sz="1200"/>
            </a:lvl1pPr>
          </a:lstStyle>
          <a:p>
            <a:pPr>
              <a:defRPr/>
            </a:pPr>
            <a:fld id="{60F8B543-E635-43DD-9C47-F428C1FE9C3D}" type="slidenum">
              <a:rPr lang="en-US"/>
              <a:pPr>
                <a:defRPr/>
              </a:pPr>
              <a:t>‹#›</a:t>
            </a:fld>
            <a:endParaRPr lang="en-US"/>
          </a:p>
        </p:txBody>
      </p:sp>
    </p:spTree>
    <p:extLst>
      <p:ext uri="{BB962C8B-B14F-4D97-AF65-F5344CB8AC3E}">
        <p14:creationId xmlns:p14="http://schemas.microsoft.com/office/powerpoint/2010/main" val="30704891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a:defRPr sz="1200"/>
            </a:lvl1pPr>
          </a:lstStyle>
          <a:p>
            <a:pPr>
              <a:defRPr/>
            </a:pPr>
            <a:endParaRPr lang="en-US"/>
          </a:p>
        </p:txBody>
      </p:sp>
      <p:sp>
        <p:nvSpPr>
          <p:cNvPr id="4301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a:defRPr sz="1200"/>
            </a:lvl1pPr>
          </a:lstStyle>
          <a:p>
            <a:pPr>
              <a:defRPr/>
            </a:pPr>
            <a:endParaRPr lang="en-US"/>
          </a:p>
        </p:txBody>
      </p:sp>
      <p:sp>
        <p:nvSpPr>
          <p:cNvPr id="409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301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a:defRPr sz="1200"/>
            </a:lvl1pPr>
          </a:lstStyle>
          <a:p>
            <a:pPr>
              <a:defRPr/>
            </a:pPr>
            <a:endParaRPr lang="en-US"/>
          </a:p>
        </p:txBody>
      </p:sp>
      <p:sp>
        <p:nvSpPr>
          <p:cNvPr id="4301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vl1pPr>
          </a:lstStyle>
          <a:p>
            <a:pPr>
              <a:defRPr/>
            </a:pPr>
            <a:fld id="{4FF97FE0-BFC1-4E88-A110-1CCDFAA4B1EB}" type="slidenum">
              <a:rPr lang="en-US"/>
              <a:pPr>
                <a:defRPr/>
              </a:pPr>
              <a:t>‹#›</a:t>
            </a:fld>
            <a:endParaRPr lang="en-US"/>
          </a:p>
        </p:txBody>
      </p:sp>
    </p:spTree>
    <p:extLst>
      <p:ext uri="{BB962C8B-B14F-4D97-AF65-F5344CB8AC3E}">
        <p14:creationId xmlns:p14="http://schemas.microsoft.com/office/powerpoint/2010/main" val="2962206612"/>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noChangeArrowheads="1"/>
          </p:cNvSpPr>
          <p:nvPr/>
        </p:nvSpPr>
        <p:spPr bwMode="auto">
          <a:xfrm>
            <a:off x="3971925" y="8831263"/>
            <a:ext cx="303847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800">
                <a:solidFill>
                  <a:schemeClr val="tx1"/>
                </a:solidFill>
                <a:latin typeface="Tahoma" pitchFamily="34" charset="0"/>
              </a:defRPr>
            </a:lvl1pPr>
            <a:lvl2pPr marL="742950" indent="-285750" defTabSz="931863" eaLnBrk="0" hangingPunct="0">
              <a:defRPr sz="2800">
                <a:solidFill>
                  <a:schemeClr val="tx1"/>
                </a:solidFill>
                <a:latin typeface="Tahoma" pitchFamily="34" charset="0"/>
              </a:defRPr>
            </a:lvl2pPr>
            <a:lvl3pPr marL="1143000" indent="-228600" defTabSz="931863" eaLnBrk="0" hangingPunct="0">
              <a:defRPr sz="2800">
                <a:solidFill>
                  <a:schemeClr val="tx1"/>
                </a:solidFill>
                <a:latin typeface="Tahoma" pitchFamily="34" charset="0"/>
              </a:defRPr>
            </a:lvl3pPr>
            <a:lvl4pPr marL="1600200" indent="-228600" defTabSz="931863" eaLnBrk="0" hangingPunct="0">
              <a:defRPr sz="2800">
                <a:solidFill>
                  <a:schemeClr val="tx1"/>
                </a:solidFill>
                <a:latin typeface="Tahoma" pitchFamily="34" charset="0"/>
              </a:defRPr>
            </a:lvl4pPr>
            <a:lvl5pPr marL="2057400" indent="-228600" defTabSz="931863" eaLnBrk="0" hangingPunct="0">
              <a:defRPr sz="2800">
                <a:solidFill>
                  <a:schemeClr val="tx1"/>
                </a:solidFill>
                <a:latin typeface="Tahoma" pitchFamily="34" charset="0"/>
              </a:defRPr>
            </a:lvl5pPr>
            <a:lvl6pPr marL="2514600" indent="-228600" defTabSz="931863" eaLnBrk="0" fontAlgn="base" hangingPunct="0">
              <a:spcBef>
                <a:spcPct val="0"/>
              </a:spcBef>
              <a:spcAft>
                <a:spcPct val="0"/>
              </a:spcAft>
              <a:defRPr sz="2800">
                <a:solidFill>
                  <a:schemeClr val="tx1"/>
                </a:solidFill>
                <a:latin typeface="Tahoma" pitchFamily="34" charset="0"/>
              </a:defRPr>
            </a:lvl6pPr>
            <a:lvl7pPr marL="2971800" indent="-228600" defTabSz="931863" eaLnBrk="0" fontAlgn="base" hangingPunct="0">
              <a:spcBef>
                <a:spcPct val="0"/>
              </a:spcBef>
              <a:spcAft>
                <a:spcPct val="0"/>
              </a:spcAft>
              <a:defRPr sz="2800">
                <a:solidFill>
                  <a:schemeClr val="tx1"/>
                </a:solidFill>
                <a:latin typeface="Tahoma" pitchFamily="34" charset="0"/>
              </a:defRPr>
            </a:lvl7pPr>
            <a:lvl8pPr marL="3429000" indent="-228600" defTabSz="931863" eaLnBrk="0" fontAlgn="base" hangingPunct="0">
              <a:spcBef>
                <a:spcPct val="0"/>
              </a:spcBef>
              <a:spcAft>
                <a:spcPct val="0"/>
              </a:spcAft>
              <a:defRPr sz="2800">
                <a:solidFill>
                  <a:schemeClr val="tx1"/>
                </a:solidFill>
                <a:latin typeface="Tahoma" pitchFamily="34" charset="0"/>
              </a:defRPr>
            </a:lvl8pPr>
            <a:lvl9pPr marL="3886200" indent="-228600" defTabSz="931863" eaLnBrk="0" fontAlgn="base" hangingPunct="0">
              <a:spcBef>
                <a:spcPct val="0"/>
              </a:spcBef>
              <a:spcAft>
                <a:spcPct val="0"/>
              </a:spcAft>
              <a:defRPr sz="2800">
                <a:solidFill>
                  <a:schemeClr val="tx1"/>
                </a:solidFill>
                <a:latin typeface="Tahoma" pitchFamily="34" charset="0"/>
              </a:defRPr>
            </a:lvl9pPr>
          </a:lstStyle>
          <a:p>
            <a:pPr algn="r"/>
            <a:fld id="{E20FA400-0319-4550-9320-13886793D647}" type="slidenum">
              <a:rPr lang="zh-CN" altLang="en-US" sz="1200">
                <a:latin typeface="Times New Roman" pitchFamily="18" charset="0"/>
              </a:rPr>
              <a:pPr algn="r"/>
              <a:t>1</a:t>
            </a:fld>
            <a:endParaRPr lang="en-US" altLang="zh-CN" sz="1200">
              <a:latin typeface="Times New Roman"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student(</a:t>
            </a:r>
            <a:r>
              <a:rPr lang="en-IN" dirty="0" err="1" smtClean="0"/>
              <a:t>rollno</a:t>
            </a:r>
            <a:r>
              <a:rPr lang="en-IN" dirty="0" smtClean="0"/>
              <a:t>,</a:t>
            </a:r>
            <a:r>
              <a:rPr lang="en-IN" baseline="0" dirty="0" smtClean="0"/>
              <a:t> name, phone, birthdate, hobbies, </a:t>
            </a:r>
            <a:r>
              <a:rPr lang="en-IN" baseline="0" dirty="0" err="1" smtClean="0"/>
              <a:t>deptno</a:t>
            </a:r>
            <a:r>
              <a:rPr lang="en-IN" baseline="0" dirty="0" smtClean="0"/>
              <a:t>)</a:t>
            </a:r>
          </a:p>
          <a:p>
            <a:r>
              <a:rPr lang="en-IN" baseline="0" dirty="0" smtClean="0"/>
              <a:t>phone and hobbies are not atomic</a:t>
            </a:r>
            <a:endParaRPr lang="en-IN" dirty="0"/>
          </a:p>
        </p:txBody>
      </p:sp>
    </p:spTree>
    <p:extLst>
      <p:ext uri="{BB962C8B-B14F-4D97-AF65-F5344CB8AC3E}">
        <p14:creationId xmlns:p14="http://schemas.microsoft.com/office/powerpoint/2010/main" val="2842176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property(</a:t>
            </a:r>
            <a:r>
              <a:rPr lang="en-IN" dirty="0" err="1" smtClean="0"/>
              <a:t>pid</a:t>
            </a:r>
            <a:r>
              <a:rPr lang="en-IN" dirty="0" smtClean="0"/>
              <a:t>, district,</a:t>
            </a:r>
            <a:r>
              <a:rPr lang="en-IN" baseline="0" dirty="0" smtClean="0"/>
              <a:t> </a:t>
            </a:r>
            <a:r>
              <a:rPr lang="en-IN" baseline="0" dirty="0" err="1" smtClean="0"/>
              <a:t>lotno</a:t>
            </a:r>
            <a:r>
              <a:rPr lang="en-IN" baseline="0" dirty="0" smtClean="0"/>
              <a:t>, area, price, tax)</a:t>
            </a:r>
          </a:p>
          <a:p>
            <a:pPr marL="228600" indent="-228600">
              <a:buAutoNum type="arabicPeriod"/>
            </a:pPr>
            <a:r>
              <a:rPr lang="en-IN" baseline="0" dirty="0" smtClean="0"/>
              <a:t>For every district, </a:t>
            </a:r>
            <a:r>
              <a:rPr lang="en-IN" baseline="0" dirty="0" err="1" smtClean="0"/>
              <a:t>lotno</a:t>
            </a:r>
            <a:r>
              <a:rPr lang="en-IN" baseline="0" dirty="0" smtClean="0"/>
              <a:t> starts from 1</a:t>
            </a:r>
          </a:p>
          <a:p>
            <a:pPr marL="228600" indent="-228600">
              <a:buAutoNum type="arabicPeriod"/>
            </a:pPr>
            <a:r>
              <a:rPr lang="en-IN" baseline="0" dirty="0" smtClean="0"/>
              <a:t>Price depends on area</a:t>
            </a:r>
          </a:p>
          <a:p>
            <a:pPr marL="228600" indent="-228600">
              <a:buAutoNum type="arabicPeriod"/>
            </a:pPr>
            <a:r>
              <a:rPr lang="en-IN" baseline="0" dirty="0" smtClean="0"/>
              <a:t>tax depends on district</a:t>
            </a:r>
          </a:p>
          <a:p>
            <a:pPr marL="228600" indent="-228600">
              <a:buAutoNum type="arabicPeriod"/>
            </a:pPr>
            <a:endParaRPr lang="en-IN" baseline="0" dirty="0" smtClean="0"/>
          </a:p>
          <a:p>
            <a:pPr marL="0" indent="0">
              <a:buNone/>
            </a:pPr>
            <a:r>
              <a:rPr lang="en-IN" baseline="0" dirty="0" smtClean="0"/>
              <a:t>Keys: </a:t>
            </a:r>
            <a:r>
              <a:rPr lang="en-IN" baseline="0" dirty="0" err="1" smtClean="0"/>
              <a:t>pid</a:t>
            </a:r>
            <a:r>
              <a:rPr lang="en-IN" baseline="0" dirty="0" smtClean="0"/>
              <a:t> and </a:t>
            </a:r>
            <a:r>
              <a:rPr lang="en-IN" baseline="0" dirty="0" err="1" smtClean="0"/>
              <a:t>district+lotno</a:t>
            </a:r>
            <a:endParaRPr lang="en-IN" baseline="0" dirty="0" smtClean="0"/>
          </a:p>
          <a:p>
            <a:pPr marL="0" indent="0">
              <a:buNone/>
            </a:pPr>
            <a:r>
              <a:rPr lang="en-IN" baseline="0" dirty="0" smtClean="0"/>
              <a:t>FDs: area </a:t>
            </a:r>
            <a:r>
              <a:rPr lang="en-IN" sz="1200" dirty="0" smtClean="0"/>
              <a:t>→ price	(1)</a:t>
            </a:r>
          </a:p>
          <a:p>
            <a:pPr marL="0" indent="0">
              <a:buNone/>
            </a:pPr>
            <a:r>
              <a:rPr lang="en-IN" sz="1200" baseline="0" dirty="0" smtClean="0"/>
              <a:t>       district </a:t>
            </a:r>
            <a:r>
              <a:rPr lang="en-IN" sz="1200" dirty="0" smtClean="0"/>
              <a:t>→ tax	(2)</a:t>
            </a:r>
          </a:p>
          <a:p>
            <a:pPr marL="0" indent="0">
              <a:buNone/>
            </a:pPr>
            <a:endParaRPr lang="en-IN" sz="120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property(</a:t>
            </a:r>
            <a:r>
              <a:rPr lang="en-IN" u="sng" dirty="0" err="1" smtClean="0"/>
              <a:t>pid</a:t>
            </a:r>
            <a:r>
              <a:rPr lang="en-IN" dirty="0" smtClean="0"/>
              <a:t>, </a:t>
            </a:r>
            <a:r>
              <a:rPr lang="en-IN" u="sng" dirty="0" smtClean="0"/>
              <a:t>district,</a:t>
            </a:r>
            <a:r>
              <a:rPr lang="en-IN" u="sng" baseline="0" dirty="0" smtClean="0"/>
              <a:t> </a:t>
            </a:r>
            <a:r>
              <a:rPr lang="en-IN" u="sng" baseline="0" dirty="0" err="1" smtClean="0"/>
              <a:t>lotno</a:t>
            </a:r>
            <a:r>
              <a:rPr lang="en-IN" baseline="0" dirty="0" smtClean="0"/>
              <a:t>, area, price, tax) – 2 candidate keys</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IN" baseline="0" dirty="0" smtClean="0"/>
              <a:t>it is 1NF</a:t>
            </a:r>
          </a:p>
          <a:p>
            <a:pPr marL="171450" marR="0" indent="-171450" algn="l" defTabSz="914400" rtl="0" eaLnBrk="0" fontAlgn="base" latinLnBrk="0" hangingPunct="0">
              <a:lnSpc>
                <a:spcPct val="100000"/>
              </a:lnSpc>
              <a:spcBef>
                <a:spcPct val="30000"/>
              </a:spcBef>
              <a:spcAft>
                <a:spcPct val="0"/>
              </a:spcAft>
              <a:buClrTx/>
              <a:buSzTx/>
              <a:buFontTx/>
              <a:buChar char="-"/>
              <a:tabLst/>
              <a:defRPr/>
            </a:pPr>
            <a:r>
              <a:rPr lang="en-IN" baseline="0" dirty="0" smtClean="0"/>
              <a:t>Not in 2NF because of (2) – partial dependency</a:t>
            </a:r>
          </a:p>
          <a:p>
            <a:pPr marL="171450" marR="0" indent="-171450" algn="l" defTabSz="914400" rtl="0" eaLnBrk="0" fontAlgn="base" latinLnBrk="0" hangingPunct="0">
              <a:lnSpc>
                <a:spcPct val="100000"/>
              </a:lnSpc>
              <a:spcBef>
                <a:spcPct val="30000"/>
              </a:spcBef>
              <a:spcAft>
                <a:spcPct val="0"/>
              </a:spcAft>
              <a:buClrTx/>
              <a:buSzTx/>
              <a:buFontTx/>
              <a:buChar char="-"/>
              <a:tabLst/>
              <a:defRPr/>
            </a:pP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property(</a:t>
            </a:r>
            <a:r>
              <a:rPr lang="en-IN" u="sng" dirty="0" err="1" smtClean="0"/>
              <a:t>pid</a:t>
            </a:r>
            <a:r>
              <a:rPr lang="en-IN" dirty="0" smtClean="0"/>
              <a:t>, </a:t>
            </a:r>
            <a:r>
              <a:rPr lang="en-IN" u="sng" dirty="0" smtClean="0"/>
              <a:t>district,</a:t>
            </a:r>
            <a:r>
              <a:rPr lang="en-IN" u="sng" baseline="0" dirty="0" smtClean="0"/>
              <a:t> </a:t>
            </a:r>
            <a:r>
              <a:rPr lang="en-IN" u="sng" baseline="0" dirty="0" err="1" smtClean="0"/>
              <a:t>lotno</a:t>
            </a:r>
            <a:r>
              <a:rPr lang="en-IN" baseline="0" dirty="0" smtClean="0"/>
              <a:t>, area, price), </a:t>
            </a:r>
            <a:r>
              <a:rPr lang="en-IN" baseline="0" dirty="0" err="1" smtClean="0"/>
              <a:t>taxdetails</a:t>
            </a:r>
            <a:r>
              <a:rPr lang="en-IN" dirty="0" smtClean="0"/>
              <a:t>(</a:t>
            </a:r>
            <a:r>
              <a:rPr lang="en-IN" u="sng" dirty="0" smtClean="0"/>
              <a:t>district</a:t>
            </a:r>
            <a:r>
              <a:rPr lang="en-IN" baseline="0" dirty="0" smtClean="0"/>
              <a:t>, tax)  - In 2NF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smtClean="0"/>
              <a:t>Not in 3NF because of (1) – transitivity present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property(</a:t>
            </a:r>
            <a:r>
              <a:rPr lang="en-IN" u="sng" dirty="0" err="1" smtClean="0"/>
              <a:t>pid</a:t>
            </a:r>
            <a:r>
              <a:rPr lang="en-IN" dirty="0" smtClean="0"/>
              <a:t>, </a:t>
            </a:r>
            <a:r>
              <a:rPr lang="en-IN" u="sng" dirty="0" smtClean="0"/>
              <a:t>district,</a:t>
            </a:r>
            <a:r>
              <a:rPr lang="en-IN" u="sng" baseline="0" dirty="0" smtClean="0"/>
              <a:t> </a:t>
            </a:r>
            <a:r>
              <a:rPr lang="en-IN" u="sng" baseline="0" dirty="0" err="1" smtClean="0"/>
              <a:t>lotno</a:t>
            </a:r>
            <a:r>
              <a:rPr lang="en-IN" baseline="0" dirty="0" smtClean="0"/>
              <a:t>, area), </a:t>
            </a:r>
            <a:r>
              <a:rPr lang="en-IN" baseline="0" dirty="0" err="1" smtClean="0"/>
              <a:t>Pricetable</a:t>
            </a:r>
            <a:r>
              <a:rPr lang="en-IN" dirty="0" smtClean="0"/>
              <a:t>(</a:t>
            </a:r>
            <a:r>
              <a:rPr lang="en-IN" u="sng" baseline="0" dirty="0" smtClean="0"/>
              <a:t>area</a:t>
            </a:r>
            <a:r>
              <a:rPr lang="en-IN" baseline="0" dirty="0" smtClean="0"/>
              <a:t>, price) – In 3NF now</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1" baseline="0" dirty="0" smtClean="0"/>
              <a:t>Final normalized tables(</a:t>
            </a:r>
            <a:r>
              <a:rPr lang="en-IN" b="1" baseline="0" dirty="0" err="1" smtClean="0"/>
              <a:t>upto</a:t>
            </a:r>
            <a:r>
              <a:rPr lang="en-IN" b="1" baseline="0" dirty="0" smtClean="0"/>
              <a:t> 3NF):</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IN" dirty="0" smtClean="0"/>
              <a:t>property(</a:t>
            </a:r>
            <a:r>
              <a:rPr lang="en-IN" u="sng" dirty="0" err="1" smtClean="0"/>
              <a:t>pid</a:t>
            </a:r>
            <a:r>
              <a:rPr lang="en-IN" dirty="0" smtClean="0"/>
              <a:t>, </a:t>
            </a:r>
            <a:r>
              <a:rPr lang="en-IN" u="sng" dirty="0" smtClean="0"/>
              <a:t>district,</a:t>
            </a:r>
            <a:r>
              <a:rPr lang="en-IN" u="sng" baseline="0" dirty="0" smtClean="0"/>
              <a:t> </a:t>
            </a:r>
            <a:r>
              <a:rPr lang="en-IN" u="sng" baseline="0" dirty="0" err="1" smtClean="0"/>
              <a:t>lotno</a:t>
            </a:r>
            <a:r>
              <a:rPr lang="en-IN" baseline="0" dirty="0" smtClean="0"/>
              <a:t>, area)</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IN" baseline="0" dirty="0" err="1" smtClean="0"/>
              <a:t>Pricetable</a:t>
            </a:r>
            <a:r>
              <a:rPr lang="en-IN" dirty="0" smtClean="0"/>
              <a:t>(</a:t>
            </a:r>
            <a:r>
              <a:rPr lang="en-IN" u="sng" baseline="0" dirty="0" smtClean="0"/>
              <a:t>area</a:t>
            </a:r>
            <a:r>
              <a:rPr lang="en-IN" baseline="0" dirty="0" smtClean="0"/>
              <a:t>, price) </a:t>
            </a:r>
          </a:p>
          <a:p>
            <a:pPr marL="228600" marR="0" indent="-228600" algn="l" defTabSz="914400" rtl="0" eaLnBrk="0" fontAlgn="base" latinLnBrk="0" hangingPunct="0">
              <a:lnSpc>
                <a:spcPct val="100000"/>
              </a:lnSpc>
              <a:spcBef>
                <a:spcPct val="30000"/>
              </a:spcBef>
              <a:spcAft>
                <a:spcPct val="0"/>
              </a:spcAft>
              <a:buClrTx/>
              <a:buSzTx/>
              <a:buFontTx/>
              <a:buAutoNum type="arabicPeriod"/>
              <a:tabLst/>
              <a:defRPr/>
            </a:pPr>
            <a:r>
              <a:rPr lang="en-IN" baseline="0" dirty="0" err="1" smtClean="0"/>
              <a:t>taxdetails</a:t>
            </a:r>
            <a:r>
              <a:rPr lang="en-IN" dirty="0" smtClean="0"/>
              <a:t>(</a:t>
            </a:r>
            <a:r>
              <a:rPr lang="en-IN" u="sng" dirty="0" smtClean="0"/>
              <a:t>district</a:t>
            </a:r>
            <a:r>
              <a:rPr lang="en-IN" baseline="0" dirty="0" smtClean="0"/>
              <a:t>, tax)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smtClean="0"/>
              <a:t>If according to the data available we find that if area is,</a:t>
            </a:r>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smtClean="0"/>
              <a:t>500, 1500, 2500, etc. district is Abad</a:t>
            </a:r>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smtClean="0"/>
              <a:t>1000, 2000, 3000, etc. district is </a:t>
            </a:r>
            <a:r>
              <a:rPr lang="en-IN" baseline="0" dirty="0" err="1" smtClean="0"/>
              <a:t>Surat</a:t>
            </a: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smtClean="0"/>
              <a:t>200, 1200, 2200, etc. district is </a:t>
            </a:r>
            <a:r>
              <a:rPr lang="en-IN" baseline="0" dirty="0" err="1" smtClean="0"/>
              <a:t>Vda</a:t>
            </a: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err="1" smtClean="0"/>
              <a:t>i.e</a:t>
            </a:r>
            <a:r>
              <a:rPr lang="en-IN" baseline="0" dirty="0" smtClean="0"/>
              <a:t> FD now is area </a:t>
            </a:r>
            <a:r>
              <a:rPr lang="en-IN" sz="1200" dirty="0" smtClean="0"/>
              <a:t>→ district</a:t>
            </a:r>
          </a:p>
          <a:p>
            <a:pPr marL="0" marR="0" indent="0" algn="l" defTabSz="914400" rtl="0" eaLnBrk="0" fontAlgn="base" latinLnBrk="0" hangingPunct="0">
              <a:lnSpc>
                <a:spcPct val="100000"/>
              </a:lnSpc>
              <a:spcBef>
                <a:spcPct val="30000"/>
              </a:spcBef>
              <a:spcAft>
                <a:spcPct val="0"/>
              </a:spcAft>
              <a:buClrTx/>
              <a:buSzTx/>
              <a:buFontTx/>
              <a:buNone/>
              <a:tabLst/>
              <a:defRPr/>
            </a:pPr>
            <a:r>
              <a:rPr lang="en-IN" sz="1200" baseline="0" dirty="0" smtClean="0"/>
              <a:t>In table-1, non-prime identifies prime attribute so relation is not in BCNF.</a:t>
            </a:r>
          </a:p>
          <a:p>
            <a:pPr marL="0" marR="0" indent="0" algn="l" defTabSz="914400" rtl="0" eaLnBrk="0" fontAlgn="base" latinLnBrk="0" hangingPunct="0">
              <a:lnSpc>
                <a:spcPct val="100000"/>
              </a:lnSpc>
              <a:spcBef>
                <a:spcPct val="30000"/>
              </a:spcBef>
              <a:spcAft>
                <a:spcPct val="0"/>
              </a:spcAft>
              <a:buClrTx/>
              <a:buSzTx/>
              <a:buFontTx/>
              <a:buNone/>
              <a:tabLst/>
              <a:defRPr/>
            </a:pPr>
            <a:r>
              <a:rPr lang="en-IN" sz="1200" baseline="0" dirty="0" smtClean="0"/>
              <a:t>Split the table-1,</a:t>
            </a:r>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property(</a:t>
            </a:r>
            <a:r>
              <a:rPr lang="en-IN" u="sng" dirty="0" err="1" smtClean="0"/>
              <a:t>pid</a:t>
            </a:r>
            <a:r>
              <a:rPr lang="en-IN" dirty="0" smtClean="0"/>
              <a:t>, </a:t>
            </a:r>
            <a:r>
              <a:rPr lang="en-IN" u="sng" dirty="0" smtClean="0"/>
              <a:t>district,</a:t>
            </a:r>
            <a:r>
              <a:rPr lang="en-IN" u="sng" baseline="0" dirty="0" smtClean="0"/>
              <a:t> </a:t>
            </a:r>
            <a:r>
              <a:rPr lang="en-IN" u="sng" baseline="0" dirty="0" err="1" smtClean="0"/>
              <a:t>lotno</a:t>
            </a:r>
            <a:r>
              <a:rPr lang="en-IN" baseline="0" dirty="0" smtClean="0"/>
              <a:t>, area) into – </a:t>
            </a:r>
          </a:p>
          <a:p>
            <a:pPr marL="0" marR="0" indent="0" algn="l" defTabSz="914400" rtl="0" eaLnBrk="0" fontAlgn="base" latinLnBrk="0" hangingPunct="0">
              <a:lnSpc>
                <a:spcPct val="100000"/>
              </a:lnSpc>
              <a:spcBef>
                <a:spcPct val="30000"/>
              </a:spcBef>
              <a:spcAft>
                <a:spcPct val="0"/>
              </a:spcAft>
              <a:buClrTx/>
              <a:buSzTx/>
              <a:buFontTx/>
              <a:buNone/>
              <a:tabLst/>
              <a:defRPr/>
            </a:pPr>
            <a:r>
              <a:rPr lang="en-IN" dirty="0" smtClean="0"/>
              <a:t>4. property(</a:t>
            </a:r>
            <a:r>
              <a:rPr lang="en-IN" u="sng" dirty="0" err="1" smtClean="0"/>
              <a:t>pid</a:t>
            </a:r>
            <a:r>
              <a:rPr lang="en-IN" dirty="0" smtClean="0"/>
              <a:t>, </a:t>
            </a:r>
            <a:r>
              <a:rPr lang="en-IN" u="none" baseline="0" dirty="0" err="1" smtClean="0"/>
              <a:t>lotno</a:t>
            </a:r>
            <a:r>
              <a:rPr lang="en-IN" baseline="0" dirty="0" smtClean="0"/>
              <a:t>, area)</a:t>
            </a:r>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smtClean="0"/>
              <a:t>5. </a:t>
            </a:r>
            <a:r>
              <a:rPr lang="en-IN" dirty="0" err="1" smtClean="0"/>
              <a:t>areatable</a:t>
            </a:r>
            <a:r>
              <a:rPr lang="en-IN" dirty="0" smtClean="0"/>
              <a:t>(</a:t>
            </a:r>
            <a:r>
              <a:rPr lang="en-IN" u="sng" baseline="0" dirty="0" smtClean="0"/>
              <a:t>area</a:t>
            </a:r>
            <a:r>
              <a:rPr lang="en-IN" dirty="0" smtClean="0"/>
              <a:t>, </a:t>
            </a:r>
            <a:r>
              <a:rPr lang="en-IN" u="none" dirty="0" smtClean="0"/>
              <a:t>district</a:t>
            </a:r>
            <a:r>
              <a:rPr lang="en-IN"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smtClean="0"/>
              <a:t>We can join table-2 and table-5 (</a:t>
            </a:r>
            <a:r>
              <a:rPr lang="en-IN" baseline="0" dirty="0" err="1" smtClean="0"/>
              <a:t>denormalization</a:t>
            </a:r>
            <a:r>
              <a:rPr lang="en-IN" baseline="0"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err="1" smtClean="0"/>
              <a:t>a_p_table</a:t>
            </a:r>
            <a:r>
              <a:rPr lang="en-IN" baseline="0" dirty="0" smtClean="0"/>
              <a:t>(</a:t>
            </a:r>
            <a:r>
              <a:rPr lang="en-IN" u="sng" baseline="0" dirty="0" smtClean="0"/>
              <a:t>area</a:t>
            </a:r>
            <a:r>
              <a:rPr lang="en-IN" baseline="0" dirty="0" smtClean="0"/>
              <a:t>, price, district)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IN" baseline="0" dirty="0" smtClean="0"/>
              <a:t>Final tables after normalizing till BCNF:</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IN" dirty="0" smtClean="0"/>
              <a:t>property(</a:t>
            </a:r>
            <a:r>
              <a:rPr lang="en-IN" u="sng" dirty="0" err="1" smtClean="0"/>
              <a:t>pid</a:t>
            </a:r>
            <a:r>
              <a:rPr lang="en-IN" dirty="0" smtClean="0"/>
              <a:t>, </a:t>
            </a:r>
            <a:r>
              <a:rPr lang="en-IN" u="none" baseline="0" dirty="0" err="1" smtClean="0"/>
              <a:t>lotno</a:t>
            </a:r>
            <a:r>
              <a:rPr lang="en-IN" baseline="0" dirty="0" smtClean="0"/>
              <a:t>, area)</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IN" baseline="0" dirty="0" err="1" smtClean="0"/>
              <a:t>taxdetails</a:t>
            </a:r>
            <a:r>
              <a:rPr lang="en-IN" dirty="0" smtClean="0"/>
              <a:t>(</a:t>
            </a:r>
            <a:r>
              <a:rPr lang="en-IN" u="sng" dirty="0" smtClean="0"/>
              <a:t>district</a:t>
            </a:r>
            <a:r>
              <a:rPr lang="en-IN" baseline="0" dirty="0" smtClean="0"/>
              <a:t>, tax) </a:t>
            </a:r>
          </a:p>
          <a:p>
            <a:pPr marL="228600" marR="0" indent="-228600" algn="l" defTabSz="914400" rtl="0" eaLnBrk="0" fontAlgn="base" latinLnBrk="0" hangingPunct="0">
              <a:lnSpc>
                <a:spcPct val="100000"/>
              </a:lnSpc>
              <a:spcBef>
                <a:spcPct val="30000"/>
              </a:spcBef>
              <a:spcAft>
                <a:spcPct val="0"/>
              </a:spcAft>
              <a:buClrTx/>
              <a:buSzTx/>
              <a:buFont typeface="+mj-lt"/>
              <a:buAutoNum type="arabicPeriod"/>
              <a:tabLst/>
              <a:defRPr/>
            </a:pPr>
            <a:r>
              <a:rPr lang="en-IN" baseline="0" dirty="0" err="1" smtClean="0"/>
              <a:t>a_p_table</a:t>
            </a:r>
            <a:r>
              <a:rPr lang="en-IN" baseline="0" dirty="0" smtClean="0"/>
              <a:t>(</a:t>
            </a:r>
            <a:r>
              <a:rPr lang="en-IN" u="sng" baseline="0" dirty="0" smtClean="0"/>
              <a:t>area</a:t>
            </a:r>
            <a:r>
              <a:rPr lang="en-IN" baseline="0" dirty="0" smtClean="0"/>
              <a:t>, price, district)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IN" baseline="0" dirty="0" smtClean="0"/>
          </a:p>
          <a:p>
            <a:pPr marL="0" indent="0">
              <a:buNone/>
            </a:pPr>
            <a:r>
              <a:rPr lang="en-IN" baseline="0" dirty="0" smtClean="0"/>
              <a:t> </a:t>
            </a:r>
          </a:p>
          <a:p>
            <a:pPr marL="228600" indent="-228600">
              <a:buAutoNum type="arabicPeriod"/>
            </a:pPr>
            <a:endParaRPr lang="en-IN" dirty="0"/>
          </a:p>
        </p:txBody>
      </p:sp>
    </p:spTree>
    <p:extLst>
      <p:ext uri="{BB962C8B-B14F-4D97-AF65-F5344CB8AC3E}">
        <p14:creationId xmlns:p14="http://schemas.microsoft.com/office/powerpoint/2010/main" val="4009579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smtClean="0"/>
              <a:t>trivial dependency – FDs that include the LHS on the RHS.</a:t>
            </a:r>
          </a:p>
          <a:p>
            <a:pPr marL="0" marR="0" indent="0" algn="l" defTabSz="914400" rtl="0" eaLnBrk="0" fontAlgn="base" latinLnBrk="0" hangingPunct="0">
              <a:lnSpc>
                <a:spcPct val="100000"/>
              </a:lnSpc>
              <a:spcBef>
                <a:spcPct val="30000"/>
              </a:spcBef>
              <a:spcAft>
                <a:spcPct val="0"/>
              </a:spcAft>
              <a:buClrTx/>
              <a:buSzTx/>
              <a:buFontTx/>
              <a:buNone/>
              <a:tabLst/>
              <a:defRPr/>
            </a:pPr>
            <a:r>
              <a:rPr lang="en-IN" sz="1200" b="0" i="0" kern="1200" dirty="0" smtClean="0">
                <a:solidFill>
                  <a:schemeClr val="tx1"/>
                </a:solidFill>
                <a:effectLst/>
                <a:latin typeface="Times New Roman" pitchFamily="18" charset="0"/>
                <a:ea typeface="+mn-ea"/>
                <a:cs typeface="+mn-cs"/>
              </a:rPr>
              <a:t>A </a:t>
            </a:r>
            <a:r>
              <a:rPr lang="en-IN" sz="1200" b="1" i="0" kern="1200" dirty="0" smtClean="0">
                <a:solidFill>
                  <a:schemeClr val="tx1"/>
                </a:solidFill>
                <a:effectLst/>
                <a:latin typeface="Times New Roman" pitchFamily="18" charset="0"/>
                <a:ea typeface="+mn-ea"/>
                <a:cs typeface="+mn-cs"/>
              </a:rPr>
              <a:t>trivial functional dependency</a:t>
            </a:r>
            <a:r>
              <a:rPr lang="en-IN" sz="1200" b="0" i="0" kern="1200" dirty="0" smtClean="0">
                <a:solidFill>
                  <a:schemeClr val="tx1"/>
                </a:solidFill>
                <a:effectLst/>
                <a:latin typeface="Times New Roman" pitchFamily="18" charset="0"/>
                <a:ea typeface="+mn-ea"/>
                <a:cs typeface="+mn-cs"/>
              </a:rPr>
              <a:t> is a database </a:t>
            </a:r>
            <a:r>
              <a:rPr lang="en-IN" sz="1200" b="1" i="0" kern="1200" dirty="0" smtClean="0">
                <a:solidFill>
                  <a:schemeClr val="tx1"/>
                </a:solidFill>
                <a:effectLst/>
                <a:latin typeface="Times New Roman" pitchFamily="18" charset="0"/>
                <a:ea typeface="+mn-ea"/>
                <a:cs typeface="+mn-cs"/>
              </a:rPr>
              <a:t>dependency</a:t>
            </a:r>
            <a:r>
              <a:rPr lang="en-IN" sz="1200" b="0" i="0" kern="1200" dirty="0" smtClean="0">
                <a:solidFill>
                  <a:schemeClr val="tx1"/>
                </a:solidFill>
                <a:effectLst/>
                <a:latin typeface="Times New Roman" pitchFamily="18" charset="0"/>
                <a:ea typeface="+mn-ea"/>
                <a:cs typeface="+mn-cs"/>
              </a:rPr>
              <a:t> that occurs when you describe a </a:t>
            </a:r>
            <a:r>
              <a:rPr lang="en-IN" sz="1200" b="1" i="0" kern="1200" dirty="0" smtClean="0">
                <a:solidFill>
                  <a:schemeClr val="tx1"/>
                </a:solidFill>
                <a:effectLst/>
                <a:latin typeface="Times New Roman" pitchFamily="18" charset="0"/>
                <a:ea typeface="+mn-ea"/>
                <a:cs typeface="+mn-cs"/>
              </a:rPr>
              <a:t>functional dependency</a:t>
            </a:r>
            <a:r>
              <a:rPr lang="en-IN" sz="1200" b="0" i="0" kern="1200" dirty="0" smtClean="0">
                <a:solidFill>
                  <a:schemeClr val="tx1"/>
                </a:solidFill>
                <a:effectLst/>
                <a:latin typeface="Times New Roman" pitchFamily="18" charset="0"/>
                <a:ea typeface="+mn-ea"/>
                <a:cs typeface="+mn-cs"/>
              </a:rPr>
              <a:t> of an attribute or of a collection of attributes that includes the original attribute.</a:t>
            </a:r>
            <a:endParaRPr lang="en-US" sz="1200" dirty="0" smtClean="0"/>
          </a:p>
          <a:p>
            <a:endParaRPr lang="en-IN" dirty="0"/>
          </a:p>
        </p:txBody>
      </p:sp>
    </p:spTree>
    <p:extLst>
      <p:ext uri="{BB962C8B-B14F-4D97-AF65-F5344CB8AC3E}">
        <p14:creationId xmlns:p14="http://schemas.microsoft.com/office/powerpoint/2010/main" val="2486634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1FE4FB01-FE4C-44CB-BF50-E31B09D74F59}" type="datetime4">
              <a:rPr lang="en-US" smtClean="0"/>
              <a:t>April 2, 2022</a:t>
            </a:fld>
            <a:endParaRPr lang="en-US"/>
          </a:p>
        </p:txBody>
      </p:sp>
      <p:sp>
        <p:nvSpPr>
          <p:cNvPr id="7"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3197C8B2-2FCC-46F0-95D6-AA23674C6B71}" type="slidenum">
              <a:rPr lang="en-US"/>
              <a:pPr>
                <a:defRPr/>
              </a:pPr>
              <a:t>‹#›</a:t>
            </a:fld>
            <a:endParaRPr lang="en-US"/>
          </a:p>
        </p:txBody>
      </p:sp>
    </p:spTree>
    <p:extLst>
      <p:ext uri="{BB962C8B-B14F-4D97-AF65-F5344CB8AC3E}">
        <p14:creationId xmlns:p14="http://schemas.microsoft.com/office/powerpoint/2010/main" val="3681032615"/>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931D882-89A7-470F-B5AD-403828EF9D35}" type="datetime4">
              <a:rPr lang="en-US" smtClean="0"/>
              <a:t>April 2,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3C38D6FB-F6F5-4D54-8910-FF6695DA825A}" type="slidenum">
              <a:rPr lang="en-US"/>
              <a:pPr>
                <a:defRPr/>
              </a:pPr>
              <a:t>‹#›</a:t>
            </a:fld>
            <a:endParaRPr lang="en-US"/>
          </a:p>
        </p:txBody>
      </p:sp>
    </p:spTree>
    <p:extLst>
      <p:ext uri="{BB962C8B-B14F-4D97-AF65-F5344CB8AC3E}">
        <p14:creationId xmlns:p14="http://schemas.microsoft.com/office/powerpoint/2010/main" val="970063932"/>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7A68969-C8DE-4471-AA71-35A3F57C4657}" type="datetime4">
              <a:rPr lang="en-US" smtClean="0"/>
              <a:t>April 2,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D54BE04C-79BF-4ECC-B21D-43FCE4D0AA0F}" type="slidenum">
              <a:rPr lang="en-US"/>
              <a:pPr>
                <a:defRPr/>
              </a:pPr>
              <a:t>‹#›</a:t>
            </a:fld>
            <a:endParaRPr lang="en-US"/>
          </a:p>
        </p:txBody>
      </p:sp>
    </p:spTree>
    <p:extLst>
      <p:ext uri="{BB962C8B-B14F-4D97-AF65-F5344CB8AC3E}">
        <p14:creationId xmlns:p14="http://schemas.microsoft.com/office/powerpoint/2010/main" val="179700453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68C81B3-6540-4F33-A021-2E5BA8D336E5}" type="datetime4">
              <a:rPr lang="en-US" smtClean="0"/>
              <a:t>April 2,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C11D7420-7627-40E2-8915-B8E4ABF3F024}" type="slidenum">
              <a:rPr lang="en-US"/>
              <a:pPr>
                <a:defRPr/>
              </a:pPr>
              <a:t>‹#›</a:t>
            </a:fld>
            <a:endParaRPr lang="en-US"/>
          </a:p>
        </p:txBody>
      </p:sp>
    </p:spTree>
    <p:extLst>
      <p:ext uri="{BB962C8B-B14F-4D97-AF65-F5344CB8AC3E}">
        <p14:creationId xmlns:p14="http://schemas.microsoft.com/office/powerpoint/2010/main" val="328223141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C92584FB-12A7-48F4-BD7D-63BF81478351}" type="datetime4">
              <a:rPr lang="en-US" smtClean="0"/>
              <a:t>April 2, 2022</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6" name="Slide Number Placeholder 5"/>
          <p:cNvSpPr>
            <a:spLocks noGrp="1"/>
          </p:cNvSpPr>
          <p:nvPr>
            <p:ph type="sldNum" sz="quarter" idx="12"/>
          </p:nvPr>
        </p:nvSpPr>
        <p:spPr/>
        <p:txBody>
          <a:bodyPr/>
          <a:lstStyle>
            <a:lvl1pPr>
              <a:defRPr/>
            </a:lvl1pPr>
          </a:lstStyle>
          <a:p>
            <a:pPr>
              <a:defRPr/>
            </a:pPr>
            <a:fld id="{99C3E8BF-197B-4499-B055-2C14D8BD49C3}" type="slidenum">
              <a:rPr lang="en-US"/>
              <a:pPr>
                <a:defRPr/>
              </a:pPr>
              <a:t>‹#›</a:t>
            </a:fld>
            <a:endParaRPr lang="en-US"/>
          </a:p>
        </p:txBody>
      </p:sp>
    </p:spTree>
    <p:extLst>
      <p:ext uri="{BB962C8B-B14F-4D97-AF65-F5344CB8AC3E}">
        <p14:creationId xmlns:p14="http://schemas.microsoft.com/office/powerpoint/2010/main" val="3393526106"/>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38F1D832-03F9-4ABE-AD33-A19387C65EAC}" type="datetime4">
              <a:rPr lang="en-US" smtClean="0"/>
              <a:t>April 2, 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6C347BDF-832E-45EA-95AB-4740F821884E}" type="slidenum">
              <a:rPr lang="en-US"/>
              <a:pPr>
                <a:defRPr/>
              </a:pPr>
              <a:t>‹#›</a:t>
            </a:fld>
            <a:endParaRPr lang="en-US"/>
          </a:p>
        </p:txBody>
      </p:sp>
    </p:spTree>
    <p:extLst>
      <p:ext uri="{BB962C8B-B14F-4D97-AF65-F5344CB8AC3E}">
        <p14:creationId xmlns:p14="http://schemas.microsoft.com/office/powerpoint/2010/main" val="302228140"/>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066C7CF-07D8-4BA6-A5BF-D4C94CEAC17B}" type="datetime4">
              <a:rPr lang="en-US" smtClean="0"/>
              <a:t>April 2, 2022</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9" name="Slide Number Placeholder 5"/>
          <p:cNvSpPr>
            <a:spLocks noGrp="1"/>
          </p:cNvSpPr>
          <p:nvPr>
            <p:ph type="sldNum" sz="quarter" idx="12"/>
          </p:nvPr>
        </p:nvSpPr>
        <p:spPr/>
        <p:txBody>
          <a:bodyPr/>
          <a:lstStyle>
            <a:lvl1pPr>
              <a:defRPr/>
            </a:lvl1pPr>
          </a:lstStyle>
          <a:p>
            <a:pPr>
              <a:defRPr/>
            </a:pPr>
            <a:fld id="{C7E16879-CE13-4A79-A717-243C87D0842B}" type="slidenum">
              <a:rPr lang="en-US"/>
              <a:pPr>
                <a:defRPr/>
              </a:pPr>
              <a:t>‹#›</a:t>
            </a:fld>
            <a:endParaRPr lang="en-US"/>
          </a:p>
        </p:txBody>
      </p:sp>
    </p:spTree>
    <p:extLst>
      <p:ext uri="{BB962C8B-B14F-4D97-AF65-F5344CB8AC3E}">
        <p14:creationId xmlns:p14="http://schemas.microsoft.com/office/powerpoint/2010/main" val="2955999050"/>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EF565E3-ABBD-4953-83C5-F0552753D884}" type="datetime4">
              <a:rPr lang="en-US" smtClean="0"/>
              <a:t>April 2, 2022</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5" name="Slide Number Placeholder 5"/>
          <p:cNvSpPr>
            <a:spLocks noGrp="1"/>
          </p:cNvSpPr>
          <p:nvPr>
            <p:ph type="sldNum" sz="quarter" idx="12"/>
          </p:nvPr>
        </p:nvSpPr>
        <p:spPr/>
        <p:txBody>
          <a:bodyPr/>
          <a:lstStyle>
            <a:lvl1pPr>
              <a:defRPr/>
            </a:lvl1pPr>
          </a:lstStyle>
          <a:p>
            <a:pPr>
              <a:defRPr/>
            </a:pPr>
            <a:fld id="{6ED07C65-7C02-41A9-9DB6-703313EE3CB6}" type="slidenum">
              <a:rPr lang="en-US"/>
              <a:pPr>
                <a:defRPr/>
              </a:pPr>
              <a:t>‹#›</a:t>
            </a:fld>
            <a:endParaRPr lang="en-US"/>
          </a:p>
        </p:txBody>
      </p:sp>
    </p:spTree>
    <p:extLst>
      <p:ext uri="{BB962C8B-B14F-4D97-AF65-F5344CB8AC3E}">
        <p14:creationId xmlns:p14="http://schemas.microsoft.com/office/powerpoint/2010/main" val="3777387863"/>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3636FC-3594-4D0C-B4F1-52D807DCAE8A}" type="datetime4">
              <a:rPr lang="en-US" smtClean="0"/>
              <a:t>April 2, 2022</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4" name="Slide Number Placeholder 5"/>
          <p:cNvSpPr>
            <a:spLocks noGrp="1"/>
          </p:cNvSpPr>
          <p:nvPr>
            <p:ph type="sldNum" sz="quarter" idx="12"/>
          </p:nvPr>
        </p:nvSpPr>
        <p:spPr/>
        <p:txBody>
          <a:bodyPr/>
          <a:lstStyle>
            <a:lvl1pPr>
              <a:defRPr/>
            </a:lvl1pPr>
          </a:lstStyle>
          <a:p>
            <a:pPr>
              <a:defRPr/>
            </a:pPr>
            <a:fld id="{A2FDB580-F53F-4020-9300-9E2CD13BE540}" type="slidenum">
              <a:rPr lang="en-US"/>
              <a:pPr>
                <a:defRPr/>
              </a:pPr>
              <a:t>‹#›</a:t>
            </a:fld>
            <a:endParaRPr lang="en-US"/>
          </a:p>
        </p:txBody>
      </p:sp>
    </p:spTree>
    <p:extLst>
      <p:ext uri="{BB962C8B-B14F-4D97-AF65-F5344CB8AC3E}">
        <p14:creationId xmlns:p14="http://schemas.microsoft.com/office/powerpoint/2010/main" val="3748387480"/>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D8FE065C-E849-425E-AEC1-629FEDF14A79}" type="datetime4">
              <a:rPr lang="en-US" smtClean="0"/>
              <a:t>April 2, 2022</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Data Mining: Concepts and Techniques</a:t>
            </a:r>
          </a:p>
        </p:txBody>
      </p:sp>
      <p:sp>
        <p:nvSpPr>
          <p:cNvPr id="7" name="Slide Number Placeholder 5"/>
          <p:cNvSpPr>
            <a:spLocks noGrp="1"/>
          </p:cNvSpPr>
          <p:nvPr>
            <p:ph type="sldNum" sz="quarter" idx="12"/>
          </p:nvPr>
        </p:nvSpPr>
        <p:spPr/>
        <p:txBody>
          <a:bodyPr/>
          <a:lstStyle>
            <a:lvl1pPr>
              <a:defRPr/>
            </a:lvl1pPr>
          </a:lstStyle>
          <a:p>
            <a:pPr>
              <a:defRPr/>
            </a:pPr>
            <a:fld id="{7D3F9558-0E78-422D-92E7-ECBD59E1D2A2}" type="slidenum">
              <a:rPr lang="en-US"/>
              <a:pPr>
                <a:defRPr/>
              </a:pPr>
              <a:t>‹#›</a:t>
            </a:fld>
            <a:endParaRPr lang="en-US"/>
          </a:p>
        </p:txBody>
      </p:sp>
    </p:spTree>
    <p:extLst>
      <p:ext uri="{BB962C8B-B14F-4D97-AF65-F5344CB8AC3E}">
        <p14:creationId xmlns:p14="http://schemas.microsoft.com/office/powerpoint/2010/main" val="207780120"/>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B4A4C32C-FC5C-43A0-AFE1-2A6DC0C9EB90}" type="datetime4">
              <a:rPr lang="en-US" smtClean="0"/>
              <a:t>April 2, 2022</a:t>
            </a:fld>
            <a:endParaRPr lang="en-US"/>
          </a:p>
        </p:txBody>
      </p:sp>
      <p:sp>
        <p:nvSpPr>
          <p:cNvPr id="9" name="Footer Placeholder 5"/>
          <p:cNvSpPr>
            <a:spLocks noGrp="1"/>
          </p:cNvSpPr>
          <p:nvPr>
            <p:ph type="ftr" sz="quarter" idx="11"/>
          </p:nvPr>
        </p:nvSpPr>
        <p:spPr/>
        <p:txBody>
          <a:bodyPr/>
          <a:lstStyle>
            <a:lvl1pPr>
              <a:defRPr/>
            </a:lvl1pPr>
          </a:lstStyle>
          <a:p>
            <a:pPr>
              <a:defRPr/>
            </a:pPr>
            <a:r>
              <a:rPr lang="en-US"/>
              <a:t>Data Mining: Concepts and Techniques</a:t>
            </a:r>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0C7E2FBF-9118-4E94-98B8-1CC6DBD776DC}" type="slidenum">
              <a:rPr lang="en-US"/>
              <a:pPr>
                <a:defRPr/>
              </a:pPr>
              <a:t>‹#›</a:t>
            </a:fld>
            <a:endParaRPr lang="en-US"/>
          </a:p>
        </p:txBody>
      </p:sp>
    </p:spTree>
    <p:extLst>
      <p:ext uri="{BB962C8B-B14F-4D97-AF65-F5344CB8AC3E}">
        <p14:creationId xmlns:p14="http://schemas.microsoft.com/office/powerpoint/2010/main" val="3297423714"/>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172200"/>
            <a:ext cx="3429000" cy="304800"/>
          </a:xfrm>
          <a:prstGeom prst="rect">
            <a:avLst/>
          </a:prstGeom>
        </p:spPr>
        <p:txBody>
          <a:bodyPr vert="horz" lIns="91440" tIns="45720" rIns="91440" bIns="0" rtlCol="0" anchor="b"/>
          <a:lstStyle>
            <a:lvl1pPr algn="l">
              <a:defRPr sz="1000">
                <a:solidFill>
                  <a:schemeClr val="tx1"/>
                </a:solidFill>
              </a:defRPr>
            </a:lvl1pPr>
          </a:lstStyle>
          <a:p>
            <a:pPr>
              <a:defRPr/>
            </a:pPr>
            <a:fld id="{5D4134ED-8B42-451A-9643-31F3B6A89756}" type="datetime4">
              <a:rPr lang="en-US" smtClean="0"/>
              <a:t>April 2, 2022</a:t>
            </a:fld>
            <a:endParaRPr lang="en-US"/>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defRPr>
            </a:lvl1pPr>
          </a:lstStyle>
          <a:p>
            <a:pPr>
              <a:defRPr/>
            </a:pPr>
            <a:r>
              <a:rPr lang="en-US"/>
              <a:t>Data Mining: Concepts and Techniques</a:t>
            </a:r>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lIns="91440" tIns="45720" rIns="91440" bIns="45720" rtlCol="0" anchor="ctr"/>
          <a:lstStyle>
            <a:lvl1pPr algn="l">
              <a:defRPr sz="2400" b="1">
                <a:solidFill>
                  <a:schemeClr val="tx2"/>
                </a:solidFill>
              </a:defRPr>
            </a:lvl1pPr>
          </a:lstStyle>
          <a:p>
            <a:pPr>
              <a:defRPr/>
            </a:pPr>
            <a:fld id="{EF5FA86A-B157-4CE4-B5B3-AF7D86E7FF61}" type="slidenum">
              <a:rPr lang="en-US"/>
              <a:pPr>
                <a:defRPr/>
              </a:pPr>
              <a:t>‹#›</a:t>
            </a:fld>
            <a:endParaRPr lang="en-US"/>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1033" name="Object 23"/>
          <p:cNvGraphicFramePr>
            <a:graphicFrameLocks/>
          </p:cNvGraphicFramePr>
          <p:nvPr userDrawn="1"/>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763" name="Clip" r:id="rId14" imgW="6857143" imgH="48963" progId="MS_ClipArt_Gallery.5">
                  <p:embed/>
                </p:oleObj>
              </mc:Choice>
              <mc:Fallback>
                <p:oleObj name="Clip" r:id="rId14" imgW="6857143" imgH="48963" progId="MS_ClipArt_Gallery.5">
                  <p:embed/>
                  <p:pic>
                    <p:nvPicPr>
                      <p:cNvPr id="0" name="Object 23"/>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92" r:id="rId1"/>
    <p:sldLayoutId id="2147483883" r:id="rId2"/>
    <p:sldLayoutId id="2147483884" r:id="rId3"/>
    <p:sldLayoutId id="2147483885" r:id="rId4"/>
    <p:sldLayoutId id="2147483886" r:id="rId5"/>
    <p:sldLayoutId id="2147483887" r:id="rId6"/>
    <p:sldLayoutId id="2147483888" r:id="rId7"/>
    <p:sldLayoutId id="2147483889" r:id="rId8"/>
    <p:sldLayoutId id="2147483893" r:id="rId9"/>
    <p:sldLayoutId id="2147483890" r:id="rId10"/>
    <p:sldLayoutId id="2147483891" r:id="rId11"/>
  </p:sldLayoutIdLst>
  <p:transition>
    <p:zoom/>
  </p:transition>
  <p:timing>
    <p:tnLst>
      <p:par>
        <p:cTn id="1" dur="indefinite" restart="never" nodeType="tmRoot"/>
      </p:par>
    </p:tnLst>
  </p:timing>
  <p:hf hdr="0" ftr="0" dt="0"/>
  <p:txStyles>
    <p:titleStyle>
      <a:lvl1pPr algn="l" rtl="0" eaLnBrk="0" fontAlgn="base" hangingPunct="0">
        <a:spcBef>
          <a:spcPct val="0"/>
        </a:spcBef>
        <a:spcAft>
          <a:spcPct val="0"/>
        </a:spcAft>
        <a:defRPr sz="3600" kern="1200" cap="all" spc="-6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Black" pitchFamily="34" charset="0"/>
        </a:defRPr>
      </a:lvl2pPr>
      <a:lvl3pPr algn="l" rtl="0" eaLnBrk="0" fontAlgn="base" hangingPunct="0">
        <a:spcBef>
          <a:spcPct val="0"/>
        </a:spcBef>
        <a:spcAft>
          <a:spcPct val="0"/>
        </a:spcAft>
        <a:defRPr sz="3600">
          <a:solidFill>
            <a:schemeClr val="tx2"/>
          </a:solidFill>
          <a:latin typeface="Arial Black" pitchFamily="34" charset="0"/>
        </a:defRPr>
      </a:lvl3pPr>
      <a:lvl4pPr algn="l" rtl="0" eaLnBrk="0" fontAlgn="base" hangingPunct="0">
        <a:spcBef>
          <a:spcPct val="0"/>
        </a:spcBef>
        <a:spcAft>
          <a:spcPct val="0"/>
        </a:spcAft>
        <a:defRPr sz="3600">
          <a:solidFill>
            <a:schemeClr val="tx2"/>
          </a:solidFill>
          <a:latin typeface="Arial Black" pitchFamily="34" charset="0"/>
        </a:defRPr>
      </a:lvl4pPr>
      <a:lvl5pPr algn="l" rtl="0" eaLnBrk="0" fontAlgn="base" hangingPunct="0">
        <a:spcBef>
          <a:spcPct val="0"/>
        </a:spcBef>
        <a:spcAft>
          <a:spcPct val="0"/>
        </a:spcAft>
        <a:defRPr sz="3600">
          <a:solidFill>
            <a:schemeClr val="tx2"/>
          </a:solidFill>
          <a:latin typeface="Arial Black" pitchFamily="34" charset="0"/>
        </a:defRPr>
      </a:lvl5pPr>
      <a:lvl6pPr marL="457200" algn="l" rtl="0" fontAlgn="base">
        <a:spcBef>
          <a:spcPct val="0"/>
        </a:spcBef>
        <a:spcAft>
          <a:spcPct val="0"/>
        </a:spcAft>
        <a:defRPr sz="3600">
          <a:solidFill>
            <a:schemeClr val="tx2"/>
          </a:solidFill>
          <a:latin typeface="Arial Black" pitchFamily="34" charset="0"/>
        </a:defRPr>
      </a:lvl6pPr>
      <a:lvl7pPr marL="914400" algn="l" rtl="0" fontAlgn="base">
        <a:spcBef>
          <a:spcPct val="0"/>
        </a:spcBef>
        <a:spcAft>
          <a:spcPct val="0"/>
        </a:spcAft>
        <a:defRPr sz="3600">
          <a:solidFill>
            <a:schemeClr val="tx2"/>
          </a:solidFill>
          <a:latin typeface="Arial Black" pitchFamily="34" charset="0"/>
        </a:defRPr>
      </a:lvl7pPr>
      <a:lvl8pPr marL="1371600" algn="l" rtl="0" fontAlgn="base">
        <a:spcBef>
          <a:spcPct val="0"/>
        </a:spcBef>
        <a:spcAft>
          <a:spcPct val="0"/>
        </a:spcAft>
        <a:defRPr sz="3600">
          <a:solidFill>
            <a:schemeClr val="tx2"/>
          </a:solidFill>
          <a:latin typeface="Arial Black" pitchFamily="34" charset="0"/>
        </a:defRPr>
      </a:lvl8pPr>
      <a:lvl9pPr marL="1828800" algn="l" rtl="0" fontAlgn="base">
        <a:spcBef>
          <a:spcPct val="0"/>
        </a:spcBef>
        <a:spcAft>
          <a:spcPct val="0"/>
        </a:spcAft>
        <a:defRPr sz="3600">
          <a:solidFill>
            <a:schemeClr val="tx2"/>
          </a:solidFill>
          <a:latin typeface="Arial Black" pitchFamily="34" charset="0"/>
        </a:defRPr>
      </a:lvl9pPr>
    </p:titleStyle>
    <p:bodyStyle>
      <a:lvl1pPr marL="342900" indent="-342900" algn="l" rtl="0" eaLnBrk="0" fontAlgn="base" hangingPunct="0">
        <a:spcBef>
          <a:spcPct val="20000"/>
        </a:spcBef>
        <a:spcAft>
          <a:spcPts val="600"/>
        </a:spcAft>
        <a:buFont typeface="Arial" pitchFamily="34" charset="0"/>
        <a:defRPr sz="2000" b="1" kern="1200">
          <a:solidFill>
            <a:schemeClr val="tx1"/>
          </a:solidFill>
          <a:latin typeface="+mn-lt"/>
          <a:ea typeface="+mn-ea"/>
          <a:cs typeface="+mn-cs"/>
        </a:defRPr>
      </a:lvl1pPr>
      <a:lvl2pPr marL="457200" indent="-182563" algn="l" rtl="0" eaLnBrk="0" fontAlgn="base" hangingPunct="0">
        <a:spcBef>
          <a:spcPct val="20000"/>
        </a:spcBef>
        <a:spcAft>
          <a:spcPct val="0"/>
        </a:spcAft>
        <a:buClr>
          <a:schemeClr val="tx2"/>
        </a:buClr>
        <a:buFont typeface="Arial" pitchFamily="34" charset="0"/>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Font typeface="Arial" pitchFamily="34" charset="0"/>
        <a:buChar char="•"/>
        <a:defRPr kern="120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idx="4294967295"/>
          </p:nvPr>
        </p:nvSpPr>
        <p:spPr>
          <a:xfrm>
            <a:off x="7620" y="2209800"/>
            <a:ext cx="8686800" cy="1752600"/>
          </a:xfrm>
        </p:spPr>
        <p:txBody>
          <a:bodyPr>
            <a:normAutofit/>
          </a:bodyPr>
          <a:lstStyle/>
          <a:p>
            <a:pPr eaLnBrk="1" fontAlgn="auto" hangingPunct="1">
              <a:spcAft>
                <a:spcPts val="0"/>
              </a:spcAft>
              <a:defRPr/>
            </a:pPr>
            <a:r>
              <a:rPr lang="en-US" sz="4800" dirty="0" smtClean="0"/>
              <a:t>normalization</a:t>
            </a:r>
          </a:p>
        </p:txBody>
      </p:sp>
      <p:sp>
        <p:nvSpPr>
          <p:cNvPr id="2" name="Rectangle 1"/>
          <p:cNvSpPr/>
          <p:nvPr/>
        </p:nvSpPr>
        <p:spPr>
          <a:xfrm>
            <a:off x="152400" y="5791200"/>
            <a:ext cx="4572000" cy="861774"/>
          </a:xfrm>
          <a:prstGeom prst="rect">
            <a:avLst/>
          </a:prstGeom>
        </p:spPr>
        <p:txBody>
          <a:bodyPr>
            <a:spAutoFit/>
          </a:bodyPr>
          <a:lstStyle/>
          <a:p>
            <a:r>
              <a:rPr lang="en-US" sz="1000" spc="-60" dirty="0">
                <a:solidFill>
                  <a:srgbClr val="3C5184"/>
                </a:solidFill>
                <a:latin typeface="+mn-lt"/>
                <a:ea typeface="+mj-ea"/>
                <a:cs typeface="+mj-cs"/>
              </a:rPr>
              <a:t>Courtesy:</a:t>
            </a:r>
            <a:br>
              <a:rPr lang="en-US" sz="1000" spc="-60" dirty="0">
                <a:solidFill>
                  <a:srgbClr val="3C5184"/>
                </a:solidFill>
                <a:latin typeface="+mn-lt"/>
                <a:ea typeface="+mj-ea"/>
                <a:cs typeface="+mj-cs"/>
              </a:rPr>
            </a:br>
            <a:r>
              <a:rPr lang="en-US" sz="1000" spc="-60" dirty="0" err="1" smtClean="0">
                <a:solidFill>
                  <a:srgbClr val="3C5184"/>
                </a:solidFill>
                <a:latin typeface="+mn-lt"/>
                <a:ea typeface="+mj-ea"/>
                <a:cs typeface="+mj-cs"/>
              </a:rPr>
              <a:t>Silberschatz</a:t>
            </a:r>
            <a:r>
              <a:rPr lang="en-US" sz="1000" spc="-60" dirty="0" smtClean="0">
                <a:solidFill>
                  <a:srgbClr val="3C5184"/>
                </a:solidFill>
                <a:latin typeface="+mn-lt"/>
                <a:ea typeface="+mj-ea"/>
                <a:cs typeface="+mj-cs"/>
              </a:rPr>
              <a:t> </a:t>
            </a:r>
            <a:r>
              <a:rPr lang="en-US" sz="1000" spc="-60" dirty="0" err="1" smtClean="0">
                <a:solidFill>
                  <a:srgbClr val="3C5184"/>
                </a:solidFill>
                <a:latin typeface="+mn-lt"/>
                <a:ea typeface="+mj-ea"/>
                <a:cs typeface="+mj-cs"/>
              </a:rPr>
              <a:t>Korth</a:t>
            </a:r>
            <a:r>
              <a:rPr lang="en-US" sz="1000" spc="-60" dirty="0" smtClean="0">
                <a:solidFill>
                  <a:srgbClr val="3C5184"/>
                </a:solidFill>
                <a:latin typeface="+mn-lt"/>
                <a:ea typeface="+mj-ea"/>
                <a:cs typeface="+mj-cs"/>
              </a:rPr>
              <a:t> and </a:t>
            </a:r>
            <a:r>
              <a:rPr lang="en-US" sz="1000" spc="-60" dirty="0" err="1" smtClean="0">
                <a:solidFill>
                  <a:srgbClr val="3C5184"/>
                </a:solidFill>
                <a:latin typeface="+mn-lt"/>
                <a:ea typeface="+mj-ea"/>
                <a:cs typeface="+mj-cs"/>
              </a:rPr>
              <a:t>Sudarshan</a:t>
            </a:r>
            <a:r>
              <a:rPr lang="en-US" sz="1000" spc="-60" dirty="0" smtClean="0">
                <a:solidFill>
                  <a:srgbClr val="3C5184"/>
                </a:solidFill>
                <a:latin typeface="+mn-lt"/>
                <a:ea typeface="+mj-ea"/>
                <a:cs typeface="+mj-cs"/>
              </a:rPr>
              <a:t>, </a:t>
            </a:r>
            <a:r>
              <a:rPr lang="en-US" sz="1000" spc="-60" dirty="0" err="1" smtClean="0">
                <a:solidFill>
                  <a:srgbClr val="3C5184"/>
                </a:solidFill>
                <a:latin typeface="+mn-lt"/>
                <a:ea typeface="+mj-ea"/>
                <a:cs typeface="+mj-cs"/>
              </a:rPr>
              <a:t>Ramakrishnan</a:t>
            </a:r>
            <a:r>
              <a:rPr lang="en-US" sz="1000" spc="-60" dirty="0" smtClean="0">
                <a:solidFill>
                  <a:srgbClr val="3C5184"/>
                </a:solidFill>
                <a:latin typeface="+mn-lt"/>
                <a:ea typeface="+mj-ea"/>
                <a:cs typeface="+mj-cs"/>
              </a:rPr>
              <a:t> and </a:t>
            </a:r>
            <a:r>
              <a:rPr lang="en-US" sz="1000" spc="-60" dirty="0" err="1" smtClean="0">
                <a:solidFill>
                  <a:srgbClr val="3C5184"/>
                </a:solidFill>
                <a:latin typeface="+mn-lt"/>
                <a:ea typeface="+mj-ea"/>
                <a:cs typeface="+mj-cs"/>
              </a:rPr>
              <a:t>Gehrke</a:t>
            </a:r>
            <a:endParaRPr lang="en-US" sz="1000" spc="-60" dirty="0" smtClean="0">
              <a:solidFill>
                <a:srgbClr val="3C5184"/>
              </a:solidFill>
              <a:latin typeface="+mn-lt"/>
              <a:ea typeface="+mj-ea"/>
              <a:cs typeface="+mj-cs"/>
            </a:endParaRPr>
          </a:p>
          <a:p>
            <a:r>
              <a:rPr lang="en-US" sz="1000" dirty="0" smtClean="0">
                <a:latin typeface="+mn-lt"/>
              </a:rPr>
              <a:t>courses.ischool.berkeley.edu, Pratik </a:t>
            </a:r>
            <a:r>
              <a:rPr lang="en-US" sz="1000" dirty="0" err="1" smtClean="0">
                <a:latin typeface="+mn-lt"/>
              </a:rPr>
              <a:t>Parimal</a:t>
            </a:r>
            <a:r>
              <a:rPr lang="en-US" sz="1000" dirty="0" smtClean="0">
                <a:latin typeface="+mn-lt"/>
              </a:rPr>
              <a:t>, tutorial point</a:t>
            </a:r>
          </a:p>
          <a:p>
            <a:r>
              <a:rPr lang="en-US" sz="1000" dirty="0" err="1" smtClean="0">
                <a:latin typeface="+mn-lt"/>
              </a:rPr>
              <a:t>geeksforgeeks</a:t>
            </a:r>
            <a:r>
              <a:rPr lang="en-US" sz="1000" dirty="0" smtClean="0">
                <a:latin typeface="+mn-lt"/>
              </a:rPr>
              <a:t>, </a:t>
            </a:r>
            <a:r>
              <a:rPr lang="en-US" sz="1000" dirty="0" err="1" smtClean="0">
                <a:latin typeface="+mn-lt"/>
              </a:rPr>
              <a:t>javapoint</a:t>
            </a:r>
            <a:r>
              <a:rPr lang="en-US" sz="1000" spc="-60" dirty="0">
                <a:solidFill>
                  <a:srgbClr val="3C5184"/>
                </a:solidFill>
                <a:latin typeface="+mn-lt"/>
                <a:ea typeface="+mj-ea"/>
                <a:cs typeface="+mj-cs"/>
              </a:rPr>
              <a:t/>
            </a:r>
            <a:br>
              <a:rPr lang="en-US" sz="1000" spc="-60" dirty="0">
                <a:solidFill>
                  <a:srgbClr val="3C5184"/>
                </a:solidFill>
                <a:latin typeface="+mn-lt"/>
                <a:ea typeface="+mj-ea"/>
                <a:cs typeface="+mj-cs"/>
              </a:rPr>
            </a:br>
            <a:r>
              <a:rPr lang="en-US" sz="1000" spc="-60" dirty="0">
                <a:solidFill>
                  <a:srgbClr val="3C5184"/>
                </a:solidFill>
                <a:latin typeface="+mn-lt"/>
                <a:ea typeface="+mj-ea"/>
                <a:cs typeface="+mj-cs"/>
              </a:rPr>
              <a:t>Anjali Jivani</a:t>
            </a:r>
            <a:endParaRPr lang="en-IN" dirty="0">
              <a:latin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10</a:t>
            </a:fld>
            <a:endParaRPr lang="en-US"/>
          </a:p>
        </p:txBody>
      </p:sp>
      <p:sp>
        <p:nvSpPr>
          <p:cNvPr id="7" name="Text Placeholder 2"/>
          <p:cNvSpPr>
            <a:spLocks noGrp="1"/>
          </p:cNvSpPr>
          <p:nvPr>
            <p:ph type="body" idx="1"/>
          </p:nvPr>
        </p:nvSpPr>
        <p:spPr>
          <a:xfrm>
            <a:off x="304800" y="533400"/>
            <a:ext cx="7696200" cy="609600"/>
          </a:xfrm>
        </p:spPr>
        <p:txBody>
          <a:bodyPr/>
          <a:lstStyle/>
          <a:p>
            <a:r>
              <a:rPr lang="en-US" sz="2800" b="1" dirty="0" smtClean="0">
                <a:latin typeface="+mn-lt"/>
              </a:rPr>
              <a:t>the 1</a:t>
            </a:r>
            <a:r>
              <a:rPr lang="en-US" sz="2800" b="1" baseline="30000" dirty="0" smtClean="0">
                <a:latin typeface="+mn-lt"/>
              </a:rPr>
              <a:t>st</a:t>
            </a:r>
            <a:r>
              <a:rPr lang="en-US" sz="2800" b="1" dirty="0" smtClean="0">
                <a:latin typeface="+mn-lt"/>
              </a:rPr>
              <a:t> normal form</a:t>
            </a:r>
            <a:endParaRPr lang="en-IN" sz="2800" b="1" dirty="0">
              <a:latin typeface="+mn-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371600"/>
            <a:ext cx="3596952" cy="3162574"/>
          </a:xfrm>
          <a:prstGeom prst="rect">
            <a:avLst/>
          </a:prstGeom>
          <a:ln w="25400">
            <a:solidFill>
              <a:schemeClr val="accent1">
                <a:shade val="95000"/>
                <a:satMod val="105000"/>
              </a:schemeClr>
            </a:solidFill>
          </a:ln>
        </p:spPr>
      </p:pic>
      <p:sp>
        <p:nvSpPr>
          <p:cNvPr id="5" name="Rectangle 4"/>
          <p:cNvSpPr/>
          <p:nvPr/>
        </p:nvSpPr>
        <p:spPr>
          <a:xfrm>
            <a:off x="381000" y="4648200"/>
            <a:ext cx="3596952" cy="830997"/>
          </a:xfrm>
          <a:prstGeom prst="rect">
            <a:avLst/>
          </a:prstGeom>
        </p:spPr>
        <p:txBody>
          <a:bodyPr wrap="square">
            <a:spAutoFit/>
          </a:bodyPr>
          <a:lstStyle/>
          <a:p>
            <a:r>
              <a:rPr lang="en-IN" sz="1600" dirty="0">
                <a:solidFill>
                  <a:srgbClr val="00B050"/>
                </a:solidFill>
              </a:rPr>
              <a:t>This table is not in first </a:t>
            </a:r>
            <a:r>
              <a:rPr lang="en-IN" sz="1600" dirty="0" smtClean="0">
                <a:solidFill>
                  <a:srgbClr val="00B050"/>
                </a:solidFill>
              </a:rPr>
              <a:t>normal form </a:t>
            </a:r>
            <a:r>
              <a:rPr lang="en-IN" sz="1600" dirty="0">
                <a:solidFill>
                  <a:srgbClr val="00B050"/>
                </a:solidFill>
              </a:rPr>
              <a:t>because the “Colour</a:t>
            </a:r>
            <a:r>
              <a:rPr lang="en-IN" sz="1600" dirty="0" smtClean="0">
                <a:solidFill>
                  <a:srgbClr val="00B050"/>
                </a:solidFill>
              </a:rPr>
              <a:t>” column </a:t>
            </a:r>
            <a:r>
              <a:rPr lang="en-IN" sz="1600" dirty="0">
                <a:solidFill>
                  <a:srgbClr val="00B050"/>
                </a:solidFill>
              </a:rPr>
              <a:t>contains </a:t>
            </a:r>
            <a:r>
              <a:rPr lang="en-IN" sz="1600" dirty="0" smtClean="0">
                <a:solidFill>
                  <a:srgbClr val="00B050"/>
                </a:solidFill>
              </a:rPr>
              <a:t>multiple Values</a:t>
            </a:r>
            <a:r>
              <a:rPr lang="en-IN" sz="1600" dirty="0">
                <a:solidFill>
                  <a:srgbClr val="00B050"/>
                </a:solidFill>
              </a:rPr>
              <a:t>. </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799" y="1380520"/>
            <a:ext cx="4765215" cy="3161339"/>
          </a:xfrm>
          <a:prstGeom prst="rect">
            <a:avLst/>
          </a:prstGeom>
          <a:ln w="25400">
            <a:solidFill>
              <a:schemeClr val="accent1">
                <a:shade val="95000"/>
                <a:satMod val="105000"/>
              </a:schemeClr>
            </a:solidFill>
          </a:ln>
        </p:spPr>
      </p:pic>
      <p:cxnSp>
        <p:nvCxnSpPr>
          <p:cNvPr id="11" name="Straight Connector 10"/>
          <p:cNvCxnSpPr/>
          <p:nvPr/>
        </p:nvCxnSpPr>
        <p:spPr>
          <a:xfrm>
            <a:off x="4191000" y="2438400"/>
            <a:ext cx="685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553200" y="2416629"/>
            <a:ext cx="1676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333500" y="5562600"/>
            <a:ext cx="6400800" cy="1089529"/>
          </a:xfrm>
          <a:prstGeom prst="rect">
            <a:avLst/>
          </a:prstGeom>
          <a:ln w="25400">
            <a:solidFill>
              <a:schemeClr val="accent1"/>
            </a:solidFill>
          </a:ln>
        </p:spPr>
        <p:txBody>
          <a:bodyPr wrap="square">
            <a:spAutoFit/>
          </a:bodyPr>
          <a:lstStyle/>
          <a:p>
            <a:pPr marL="285750" indent="-285750">
              <a:lnSpc>
                <a:spcPct val="90000"/>
              </a:lnSpc>
              <a:buFont typeface="Wingdings" pitchFamily="2" charset="2"/>
              <a:buChar char="Ø"/>
            </a:pPr>
            <a:r>
              <a:rPr lang="en-IN" sz="1800" dirty="0"/>
              <a:t>First normal form enforces these criteria:</a:t>
            </a:r>
          </a:p>
          <a:p>
            <a:pPr marL="742950" lvl="1" indent="-285750">
              <a:lnSpc>
                <a:spcPct val="90000"/>
              </a:lnSpc>
              <a:buFont typeface="Wingdings" pitchFamily="2" charset="2"/>
              <a:buChar char="§"/>
            </a:pPr>
            <a:r>
              <a:rPr lang="en-IN" sz="1800" dirty="0"/>
              <a:t>Eliminate repeating groups in individual tables.</a:t>
            </a:r>
          </a:p>
          <a:p>
            <a:pPr marL="742950" lvl="1" indent="-285750">
              <a:lnSpc>
                <a:spcPct val="90000"/>
              </a:lnSpc>
              <a:buFont typeface="Wingdings" pitchFamily="2" charset="2"/>
              <a:buChar char="§"/>
            </a:pPr>
            <a:r>
              <a:rPr lang="en-IN" sz="1800" dirty="0"/>
              <a:t>Create a separate table for each set of related data.</a:t>
            </a:r>
          </a:p>
          <a:p>
            <a:pPr marL="742950" lvl="1" indent="-285750">
              <a:lnSpc>
                <a:spcPct val="90000"/>
              </a:lnSpc>
              <a:buFont typeface="Wingdings" pitchFamily="2" charset="2"/>
              <a:buChar char="§"/>
            </a:pPr>
            <a:r>
              <a:rPr lang="en-IN" sz="1800" dirty="0"/>
              <a:t>Identify each set of related data with a primary key.</a:t>
            </a:r>
            <a:endParaRPr lang="en-US" sz="1800" dirty="0">
              <a:cs typeface="Times New Roman" pitchFamily="18" charset="0"/>
            </a:endParaRPr>
          </a:p>
        </p:txBody>
      </p:sp>
    </p:spTree>
    <p:extLst>
      <p:ext uri="{BB962C8B-B14F-4D97-AF65-F5344CB8AC3E}">
        <p14:creationId xmlns:p14="http://schemas.microsoft.com/office/powerpoint/2010/main" val="42858315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11</a:t>
            </a:fld>
            <a:endParaRPr lang="en-US"/>
          </a:p>
        </p:txBody>
      </p:sp>
      <p:sp>
        <p:nvSpPr>
          <p:cNvPr id="7"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2</a:t>
            </a:r>
            <a:r>
              <a:rPr lang="en-US" sz="2800" b="1" cap="none" baseline="30000" dirty="0" smtClean="0">
                <a:latin typeface="+mn-lt"/>
              </a:rPr>
              <a:t>nd</a:t>
            </a:r>
            <a:r>
              <a:rPr lang="en-US" sz="2800" b="1" dirty="0" smtClean="0">
                <a:latin typeface="+mn-lt"/>
              </a:rPr>
              <a:t>  normal form</a:t>
            </a:r>
            <a:endParaRPr lang="en-IN" sz="2800" b="1" dirty="0">
              <a:latin typeface="+mn-lt"/>
            </a:endParaRPr>
          </a:p>
        </p:txBody>
      </p:sp>
      <p:sp>
        <p:nvSpPr>
          <p:cNvPr id="2" name="Rectangle 1"/>
          <p:cNvSpPr/>
          <p:nvPr/>
        </p:nvSpPr>
        <p:spPr>
          <a:xfrm>
            <a:off x="457200" y="1600200"/>
            <a:ext cx="8153400" cy="4708981"/>
          </a:xfrm>
          <a:prstGeom prst="rect">
            <a:avLst/>
          </a:prstGeom>
        </p:spPr>
        <p:txBody>
          <a:bodyPr wrap="square">
            <a:spAutoFit/>
          </a:bodyPr>
          <a:lstStyle/>
          <a:p>
            <a:pPr marL="285750" indent="-285750">
              <a:buFont typeface="Wingdings" pitchFamily="2" charset="2"/>
              <a:buChar char="Ø"/>
            </a:pPr>
            <a:r>
              <a:rPr lang="en-US" sz="2000" b="1" dirty="0">
                <a:solidFill>
                  <a:srgbClr val="00B050"/>
                </a:solidFill>
              </a:rPr>
              <a:t>The </a:t>
            </a:r>
            <a:r>
              <a:rPr lang="en-US" sz="2000" b="1" dirty="0" smtClean="0">
                <a:solidFill>
                  <a:srgbClr val="00B050"/>
                </a:solidFill>
              </a:rPr>
              <a:t>Second </a:t>
            </a:r>
            <a:r>
              <a:rPr lang="en-US" sz="2000" b="1" dirty="0">
                <a:solidFill>
                  <a:srgbClr val="00B050"/>
                </a:solidFill>
              </a:rPr>
              <a:t>Normal Form </a:t>
            </a:r>
            <a:r>
              <a:rPr lang="en-US" sz="2000" dirty="0"/>
              <a:t>says that a relation is in the </a:t>
            </a:r>
            <a:r>
              <a:rPr lang="en-US" sz="2000" dirty="0" smtClean="0"/>
              <a:t>2NF </a:t>
            </a:r>
            <a:r>
              <a:rPr lang="en-US" sz="2000" i="1" dirty="0" err="1"/>
              <a:t>iff</a:t>
            </a:r>
            <a:r>
              <a:rPr lang="en-US" sz="2000" i="1" dirty="0"/>
              <a:t> :</a:t>
            </a:r>
          </a:p>
          <a:p>
            <a:pPr marL="742950" lvl="1" indent="-285750">
              <a:buFont typeface="Wingdings" pitchFamily="2" charset="2"/>
              <a:buChar char="§"/>
            </a:pPr>
            <a:r>
              <a:rPr lang="en-IN" sz="2000" dirty="0"/>
              <a:t>The </a:t>
            </a:r>
            <a:r>
              <a:rPr lang="en-IN" sz="2000" dirty="0" smtClean="0"/>
              <a:t>relation should be in 1NF</a:t>
            </a:r>
          </a:p>
          <a:p>
            <a:pPr marL="742950" lvl="1" indent="-285750">
              <a:buFont typeface="Wingdings" pitchFamily="2" charset="2"/>
              <a:buChar char="§"/>
            </a:pPr>
            <a:r>
              <a:rPr lang="en-IN" sz="2000" dirty="0" smtClean="0"/>
              <a:t>Every </a:t>
            </a:r>
            <a:r>
              <a:rPr lang="en-IN" sz="2000" dirty="0"/>
              <a:t>non-key </a:t>
            </a:r>
            <a:r>
              <a:rPr lang="en-IN" sz="2000" dirty="0" smtClean="0"/>
              <a:t>(non-prime) attribute </a:t>
            </a:r>
            <a:r>
              <a:rPr lang="en-IN" sz="2000" dirty="0"/>
              <a:t>is fully </a:t>
            </a:r>
            <a:r>
              <a:rPr lang="en-IN" sz="2000" dirty="0" smtClean="0"/>
              <a:t>functionally dependent </a:t>
            </a:r>
            <a:r>
              <a:rPr lang="en-IN" sz="2000" dirty="0"/>
              <a:t>on each candidate key. (That is, we don’t have any partial functional dependency</a:t>
            </a:r>
            <a:r>
              <a:rPr lang="en-IN" sz="2000" dirty="0" smtClean="0"/>
              <a:t>.)</a:t>
            </a:r>
          </a:p>
          <a:p>
            <a:pPr algn="ctr"/>
            <a:r>
              <a:rPr lang="en-IN" sz="2000" b="1" u="sng" dirty="0" smtClean="0"/>
              <a:t>OR</a:t>
            </a:r>
            <a:endParaRPr lang="en-IN" sz="2000" b="1" u="sng" dirty="0"/>
          </a:p>
          <a:p>
            <a:pPr marL="285750" indent="-285750">
              <a:buFont typeface="Wingdings" pitchFamily="2" charset="2"/>
              <a:buChar char="Ø"/>
            </a:pPr>
            <a:r>
              <a:rPr lang="en-IN" sz="2000" dirty="0"/>
              <a:t>A table is said to be in </a:t>
            </a:r>
            <a:r>
              <a:rPr lang="en-IN" sz="2000" b="1" dirty="0">
                <a:solidFill>
                  <a:srgbClr val="00B050"/>
                </a:solidFill>
              </a:rPr>
              <a:t>2NF</a:t>
            </a:r>
            <a:r>
              <a:rPr lang="en-IN" sz="2000" dirty="0"/>
              <a:t> if both the following conditions hold</a:t>
            </a:r>
            <a:r>
              <a:rPr lang="en-IN" sz="2000" dirty="0" smtClean="0"/>
              <a:t>:</a:t>
            </a:r>
          </a:p>
          <a:p>
            <a:pPr marL="742950" lvl="1" indent="-285750">
              <a:buFont typeface="Wingdings" pitchFamily="2" charset="2"/>
              <a:buChar char="§"/>
            </a:pPr>
            <a:r>
              <a:rPr lang="en-IN" sz="2000" dirty="0" smtClean="0"/>
              <a:t>Table </a:t>
            </a:r>
            <a:r>
              <a:rPr lang="en-IN" sz="2000" dirty="0"/>
              <a:t>is in 1NF (First normal form</a:t>
            </a:r>
            <a:r>
              <a:rPr lang="en-IN" sz="2000" dirty="0" smtClean="0"/>
              <a:t>)</a:t>
            </a:r>
          </a:p>
          <a:p>
            <a:pPr marL="742950" lvl="1" indent="-285750">
              <a:buFont typeface="Wingdings" pitchFamily="2" charset="2"/>
              <a:buChar char="§"/>
            </a:pPr>
            <a:r>
              <a:rPr lang="en-IN" sz="2000" dirty="0" smtClean="0"/>
              <a:t>No </a:t>
            </a:r>
            <a:r>
              <a:rPr lang="en-IN" sz="2000" dirty="0"/>
              <a:t>non-prime attribute is dependent on the proper subset of any </a:t>
            </a:r>
            <a:r>
              <a:rPr lang="en-IN" sz="2000" dirty="0" smtClean="0"/>
              <a:t>candidate key </a:t>
            </a:r>
            <a:r>
              <a:rPr lang="en-IN" sz="2000" dirty="0"/>
              <a:t>of table</a:t>
            </a:r>
            <a:r>
              <a:rPr lang="en-IN" sz="2000" dirty="0" smtClean="0"/>
              <a:t>.</a:t>
            </a:r>
          </a:p>
          <a:p>
            <a:pPr marL="285750" indent="-285750">
              <a:buFont typeface="Wingdings" pitchFamily="2" charset="2"/>
              <a:buChar char="Ø"/>
            </a:pPr>
            <a:endParaRPr lang="en-IN" sz="2000" dirty="0" smtClean="0"/>
          </a:p>
          <a:p>
            <a:pPr marL="285750" indent="-285750">
              <a:buFont typeface="Wingdings" pitchFamily="2" charset="2"/>
              <a:buChar char="Ø"/>
            </a:pPr>
            <a:r>
              <a:rPr lang="en-IN" sz="2000" dirty="0"/>
              <a:t>An attribute that is a part of one of the candidate keys is known as </a:t>
            </a:r>
            <a:r>
              <a:rPr lang="en-IN" sz="2000" dirty="0">
                <a:solidFill>
                  <a:srgbClr val="00B050"/>
                </a:solidFill>
              </a:rPr>
              <a:t>prime attribute. </a:t>
            </a:r>
          </a:p>
          <a:p>
            <a:pPr marL="285750" indent="-285750">
              <a:buFont typeface="Wingdings" pitchFamily="2" charset="2"/>
              <a:buChar char="Ø"/>
            </a:pPr>
            <a:r>
              <a:rPr lang="en-IN" sz="2000" dirty="0" smtClean="0"/>
              <a:t>An </a:t>
            </a:r>
            <a:r>
              <a:rPr lang="en-IN" sz="2000" dirty="0"/>
              <a:t>attribute that is not part of any candidate key is known as </a:t>
            </a:r>
            <a:r>
              <a:rPr lang="en-IN" sz="2000" dirty="0" smtClean="0">
                <a:solidFill>
                  <a:schemeClr val="tx2"/>
                </a:solidFill>
              </a:rPr>
              <a:t>non-prime attribute</a:t>
            </a:r>
            <a:r>
              <a:rPr lang="en-IN" sz="2000" dirty="0"/>
              <a:t>. </a:t>
            </a:r>
            <a:endParaRPr lang="en-IN" sz="2000" dirty="0" smtClean="0"/>
          </a:p>
        </p:txBody>
      </p:sp>
    </p:spTree>
    <p:extLst>
      <p:ext uri="{BB962C8B-B14F-4D97-AF65-F5344CB8AC3E}">
        <p14:creationId xmlns:p14="http://schemas.microsoft.com/office/powerpoint/2010/main" val="4065611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12</a:t>
            </a:fld>
            <a:endParaRPr lang="en-US"/>
          </a:p>
        </p:txBody>
      </p:sp>
      <p:sp>
        <p:nvSpPr>
          <p:cNvPr id="7"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2</a:t>
            </a:r>
            <a:r>
              <a:rPr lang="en-US" sz="2800" b="1" cap="none" baseline="30000" dirty="0" smtClean="0">
                <a:latin typeface="+mn-lt"/>
              </a:rPr>
              <a:t>nd</a:t>
            </a:r>
            <a:r>
              <a:rPr lang="en-US" sz="2800" b="1" dirty="0" smtClean="0">
                <a:latin typeface="+mn-lt"/>
              </a:rPr>
              <a:t>  normal form</a:t>
            </a:r>
            <a:endParaRPr lang="en-IN" sz="2800" b="1" dirty="0">
              <a:latin typeface="+mn-lt"/>
            </a:endParaRPr>
          </a:p>
        </p:txBody>
      </p:sp>
      <p:sp>
        <p:nvSpPr>
          <p:cNvPr id="2" name="Rectangle 1"/>
          <p:cNvSpPr/>
          <p:nvPr/>
        </p:nvSpPr>
        <p:spPr>
          <a:xfrm>
            <a:off x="4724400" y="1371600"/>
            <a:ext cx="4191000" cy="1569660"/>
          </a:xfrm>
          <a:prstGeom prst="rect">
            <a:avLst/>
          </a:prstGeom>
          <a:ln w="25400">
            <a:noFill/>
          </a:ln>
        </p:spPr>
        <p:txBody>
          <a:bodyPr wrap="square">
            <a:spAutoFit/>
          </a:bodyPr>
          <a:lstStyle/>
          <a:p>
            <a:pPr marL="285750" indent="-285750">
              <a:buFont typeface="Wingdings" pitchFamily="2" charset="2"/>
              <a:buChar char="Ø"/>
            </a:pPr>
            <a:r>
              <a:rPr lang="en-IN" sz="1600" dirty="0" smtClean="0"/>
              <a:t>Candidate key is SNO+PNO</a:t>
            </a:r>
          </a:p>
          <a:p>
            <a:pPr marL="285750" indent="-285750">
              <a:buFont typeface="Wingdings" pitchFamily="2" charset="2"/>
              <a:buChar char="Ø"/>
            </a:pPr>
            <a:r>
              <a:rPr lang="en-IN" sz="1600" b="1" dirty="0" smtClean="0">
                <a:solidFill>
                  <a:srgbClr val="00B050"/>
                </a:solidFill>
              </a:rPr>
              <a:t>SNO,PNO </a:t>
            </a:r>
            <a:r>
              <a:rPr lang="en-US" sz="1600" b="1" dirty="0" smtClean="0">
                <a:solidFill>
                  <a:srgbClr val="00B050"/>
                </a:solidFill>
                <a:ea typeface="Tahoma" pitchFamily="34" charset="0"/>
                <a:cs typeface="Tahoma" pitchFamily="34" charset="0"/>
                <a:sym typeface="Wingdings" charset="0"/>
              </a:rPr>
              <a:t> SNAME,SADDR,PRICE</a:t>
            </a:r>
          </a:p>
          <a:p>
            <a:pPr marL="285750" indent="-285750">
              <a:buFont typeface="Wingdings" pitchFamily="2" charset="2"/>
              <a:buChar char="Ø"/>
            </a:pPr>
            <a:r>
              <a:rPr lang="en-US" sz="1600" dirty="0" smtClean="0">
                <a:ea typeface="Tahoma" pitchFamily="34" charset="0"/>
                <a:cs typeface="Tahoma" pitchFamily="34" charset="0"/>
                <a:sym typeface="Wingdings" charset="0"/>
              </a:rPr>
              <a:t>The table is in 1NF</a:t>
            </a:r>
          </a:p>
          <a:p>
            <a:pPr marL="285750" indent="-285750">
              <a:buFont typeface="Wingdings" pitchFamily="2" charset="2"/>
              <a:buChar char="Ø"/>
            </a:pPr>
            <a:r>
              <a:rPr lang="en-US" sz="1600" dirty="0" smtClean="0">
                <a:ea typeface="Tahoma" pitchFamily="34" charset="0"/>
                <a:cs typeface="Tahoma" pitchFamily="34" charset="0"/>
                <a:sym typeface="Wingdings" charset="0"/>
              </a:rPr>
              <a:t>Partial dependency:</a:t>
            </a:r>
          </a:p>
          <a:p>
            <a:r>
              <a:rPr lang="en-US" sz="1600" dirty="0">
                <a:ea typeface="Tahoma" pitchFamily="34" charset="0"/>
                <a:cs typeface="Tahoma" pitchFamily="34" charset="0"/>
                <a:sym typeface="Wingdings" charset="0"/>
              </a:rPr>
              <a:t> </a:t>
            </a:r>
            <a:r>
              <a:rPr lang="en-US" sz="1600" dirty="0" smtClean="0">
                <a:ea typeface="Tahoma" pitchFamily="34" charset="0"/>
                <a:cs typeface="Tahoma" pitchFamily="34" charset="0"/>
                <a:sym typeface="Wingdings" charset="0"/>
              </a:rPr>
              <a:t>    SNAME and SADDR depend only on SNO</a:t>
            </a:r>
          </a:p>
          <a:p>
            <a:pPr marL="285750" indent="-285750">
              <a:buFont typeface="Wingdings" pitchFamily="2" charset="2"/>
              <a:buChar char="Ø"/>
            </a:pPr>
            <a:r>
              <a:rPr lang="en-US" sz="1600" dirty="0" smtClean="0">
                <a:ea typeface="Tahoma" pitchFamily="34" charset="0"/>
                <a:cs typeface="Tahoma" pitchFamily="34" charset="0"/>
                <a:sym typeface="Wingdings" charset="0"/>
              </a:rPr>
              <a:t>Table is not in 2NF</a:t>
            </a:r>
            <a:endParaRPr lang="en-IN" sz="1600" dirty="0" smtClean="0"/>
          </a:p>
        </p:txBody>
      </p:sp>
      <p:graphicFrame>
        <p:nvGraphicFramePr>
          <p:cNvPr id="3" name="Table 2"/>
          <p:cNvGraphicFramePr>
            <a:graphicFrameLocks noGrp="1"/>
          </p:cNvGraphicFramePr>
          <p:nvPr>
            <p:extLst>
              <p:ext uri="{D42A27DB-BD31-4B8C-83A1-F6EECF244321}">
                <p14:modId xmlns:p14="http://schemas.microsoft.com/office/powerpoint/2010/main" val="2484281568"/>
              </p:ext>
            </p:extLst>
          </p:nvPr>
        </p:nvGraphicFramePr>
        <p:xfrm>
          <a:off x="152400" y="1295400"/>
          <a:ext cx="4419600" cy="1905000"/>
        </p:xfrm>
        <a:graphic>
          <a:graphicData uri="http://schemas.openxmlformats.org/drawingml/2006/table">
            <a:tbl>
              <a:tblPr firstRow="1" bandRow="1">
                <a:tableStyleId>{5C22544A-7EE6-4342-B048-85BDC9FD1C3A}</a:tableStyleId>
              </a:tblPr>
              <a:tblGrid>
                <a:gridCol w="685800"/>
                <a:gridCol w="685800"/>
                <a:gridCol w="1219200"/>
                <a:gridCol w="990600"/>
                <a:gridCol w="838200"/>
              </a:tblGrid>
              <a:tr h="221916">
                <a:tc>
                  <a:txBody>
                    <a:bodyPr/>
                    <a:lstStyle/>
                    <a:p>
                      <a:r>
                        <a:rPr lang="en-IN" sz="1400" u="none" dirty="0" smtClean="0">
                          <a:solidFill>
                            <a:schemeClr val="accent2"/>
                          </a:solidFill>
                          <a:latin typeface="Tahoma" pitchFamily="34" charset="0"/>
                          <a:ea typeface="Tahoma" pitchFamily="34" charset="0"/>
                          <a:cs typeface="Tahoma" pitchFamily="34" charset="0"/>
                        </a:rPr>
                        <a:t>SNO</a:t>
                      </a:r>
                      <a:endParaRPr lang="en-IN" sz="1400" u="none" dirty="0">
                        <a:solidFill>
                          <a:schemeClr val="accent2"/>
                        </a:solidFill>
                        <a:latin typeface="Tahoma" pitchFamily="34" charset="0"/>
                        <a:ea typeface="Tahoma" pitchFamily="34" charset="0"/>
                        <a:cs typeface="Tahoma" pitchFamily="34" charset="0"/>
                      </a:endParaRPr>
                    </a:p>
                  </a:txBody>
                  <a:tcPr/>
                </a:tc>
                <a:tc>
                  <a:txBody>
                    <a:bodyPr/>
                    <a:lstStyle/>
                    <a:p>
                      <a:r>
                        <a:rPr lang="en-IN" sz="1400" u="none" dirty="0" smtClean="0">
                          <a:solidFill>
                            <a:schemeClr val="accent2"/>
                          </a:solidFill>
                          <a:latin typeface="Tahoma" pitchFamily="34" charset="0"/>
                          <a:ea typeface="Tahoma" pitchFamily="34" charset="0"/>
                          <a:cs typeface="Tahoma" pitchFamily="34" charset="0"/>
                        </a:rPr>
                        <a:t>PNO</a:t>
                      </a:r>
                      <a:endParaRPr lang="en-IN" sz="1400" u="none" dirty="0">
                        <a:solidFill>
                          <a:schemeClr val="accent2"/>
                        </a:solidFill>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SNAME</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SADDR</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PRICE</a:t>
                      </a:r>
                      <a:endParaRPr lang="en-IN" sz="1400" dirty="0">
                        <a:latin typeface="Tahoma" pitchFamily="34" charset="0"/>
                        <a:ea typeface="Tahoma" pitchFamily="34" charset="0"/>
                        <a:cs typeface="Tahoma" pitchFamily="34" charset="0"/>
                      </a:endParaRPr>
                    </a:p>
                  </a:txBody>
                  <a:tcPr/>
                </a:tc>
              </a:tr>
              <a:tr h="377257">
                <a:tc>
                  <a:txBody>
                    <a:bodyPr/>
                    <a:lstStyle/>
                    <a:p>
                      <a:r>
                        <a:rPr lang="en-IN" sz="1400" dirty="0" smtClean="0">
                          <a:latin typeface="Tahoma" pitchFamily="34" charset="0"/>
                          <a:ea typeface="Tahoma" pitchFamily="34" charset="0"/>
                          <a:cs typeface="Tahoma" pitchFamily="34" charset="0"/>
                        </a:rPr>
                        <a:t>S1</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P1</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ACCENTURE</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AKOTA</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78</a:t>
                      </a:r>
                      <a:endParaRPr lang="en-IN" sz="1400" dirty="0">
                        <a:latin typeface="Tahoma" pitchFamily="34" charset="0"/>
                        <a:ea typeface="Tahoma" pitchFamily="34" charset="0"/>
                        <a:cs typeface="Tahoma" pitchFamily="34" charset="0"/>
                      </a:endParaRPr>
                    </a:p>
                  </a:txBody>
                  <a:tcPr/>
                </a:tc>
              </a:tr>
              <a:tr h="308543">
                <a:tc>
                  <a:txBody>
                    <a:bodyPr/>
                    <a:lstStyle/>
                    <a:p>
                      <a:r>
                        <a:rPr lang="en-IN" sz="1400" dirty="0" smtClean="0">
                          <a:latin typeface="Tahoma" pitchFamily="34" charset="0"/>
                          <a:ea typeface="Tahoma" pitchFamily="34" charset="0"/>
                          <a:cs typeface="Tahoma" pitchFamily="34" charset="0"/>
                        </a:rPr>
                        <a:t>S1</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P2</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ACCENTURE</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AKOTA</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50</a:t>
                      </a:r>
                      <a:endParaRPr lang="en-IN" sz="1400" dirty="0">
                        <a:latin typeface="Tahoma" pitchFamily="34" charset="0"/>
                        <a:ea typeface="Tahoma" pitchFamily="34" charset="0"/>
                        <a:cs typeface="Tahoma" pitchFamily="34" charset="0"/>
                      </a:endParaRPr>
                    </a:p>
                  </a:txBody>
                  <a:tcPr/>
                </a:tc>
              </a:tr>
              <a:tr h="228600">
                <a:tc>
                  <a:txBody>
                    <a:bodyPr/>
                    <a:lstStyle/>
                    <a:p>
                      <a:r>
                        <a:rPr lang="en-IN" sz="1400" dirty="0" smtClean="0">
                          <a:latin typeface="Tahoma" pitchFamily="34" charset="0"/>
                          <a:ea typeface="Tahoma" pitchFamily="34" charset="0"/>
                          <a:cs typeface="Tahoma" pitchFamily="34" charset="0"/>
                        </a:rPr>
                        <a:t>...</a:t>
                      </a:r>
                      <a:endParaRPr lang="en-IN" sz="1400" dirty="0">
                        <a:latin typeface="Tahoma" pitchFamily="34" charset="0"/>
                        <a:ea typeface="Tahoma" pitchFamily="34" charset="0"/>
                        <a:cs typeface="Tahoma" pitchFamily="34" charset="0"/>
                      </a:endParaRPr>
                    </a:p>
                  </a:txBody>
                  <a:tcPr/>
                </a:tc>
                <a:tc>
                  <a:txBody>
                    <a:bodyPr/>
                    <a:lstStyle/>
                    <a:p>
                      <a:endParaRPr lang="en-IN" sz="1400" dirty="0">
                        <a:latin typeface="Tahoma" pitchFamily="34" charset="0"/>
                        <a:ea typeface="Tahoma" pitchFamily="34" charset="0"/>
                        <a:cs typeface="Tahoma" pitchFamily="34" charset="0"/>
                      </a:endParaRPr>
                    </a:p>
                  </a:txBody>
                  <a:tcPr/>
                </a:tc>
                <a:tc>
                  <a:txBody>
                    <a:bodyPr/>
                    <a:lstStyle/>
                    <a:p>
                      <a:endParaRPr lang="en-IN" sz="1400" dirty="0">
                        <a:latin typeface="Tahoma" pitchFamily="34" charset="0"/>
                        <a:ea typeface="Tahoma" pitchFamily="34" charset="0"/>
                        <a:cs typeface="Tahoma" pitchFamily="34" charset="0"/>
                      </a:endParaRPr>
                    </a:p>
                  </a:txBody>
                  <a:tcPr/>
                </a:tc>
                <a:tc>
                  <a:txBody>
                    <a:bodyPr/>
                    <a:lstStyle/>
                    <a:p>
                      <a:endParaRPr lang="en-IN" sz="1400" dirty="0">
                        <a:latin typeface="Tahoma" pitchFamily="34" charset="0"/>
                        <a:ea typeface="Tahoma" pitchFamily="34" charset="0"/>
                        <a:cs typeface="Tahoma" pitchFamily="34" charset="0"/>
                      </a:endParaRPr>
                    </a:p>
                  </a:txBody>
                  <a:tcPr/>
                </a:tc>
                <a:tc>
                  <a:txBody>
                    <a:bodyPr/>
                    <a:lstStyle/>
                    <a:p>
                      <a:endParaRPr lang="en-IN" sz="1400" dirty="0">
                        <a:latin typeface="Tahoma" pitchFamily="34" charset="0"/>
                        <a:ea typeface="Tahoma" pitchFamily="34" charset="0"/>
                        <a:cs typeface="Tahoma" pitchFamily="34" charset="0"/>
                      </a:endParaRPr>
                    </a:p>
                  </a:txBody>
                  <a:tcPr/>
                </a:tc>
              </a:tr>
              <a:tr h="228600">
                <a:tc>
                  <a:txBody>
                    <a:bodyPr/>
                    <a:lstStyle/>
                    <a:p>
                      <a:r>
                        <a:rPr lang="en-IN" sz="1400" dirty="0" smtClean="0">
                          <a:latin typeface="Tahoma" pitchFamily="34" charset="0"/>
                          <a:ea typeface="Tahoma" pitchFamily="34" charset="0"/>
                          <a:cs typeface="Tahoma" pitchFamily="34" charset="0"/>
                        </a:rPr>
                        <a:t>S2</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P1</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EDUSOFT</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ALKAPURI</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67</a:t>
                      </a:r>
                      <a:endParaRPr lang="en-IN" sz="1400" dirty="0">
                        <a:latin typeface="Tahoma" pitchFamily="34" charset="0"/>
                        <a:ea typeface="Tahoma" pitchFamily="34" charset="0"/>
                        <a:cs typeface="Tahoma" pitchFamily="34" charset="0"/>
                      </a:endParaRPr>
                    </a:p>
                  </a:txBody>
                  <a:tcPr/>
                </a:tc>
              </a:tr>
              <a:tr h="304800">
                <a:tc>
                  <a:txBody>
                    <a:bodyPr/>
                    <a:lstStyle/>
                    <a:p>
                      <a:r>
                        <a:rPr lang="en-IN" sz="1400" dirty="0" smtClean="0">
                          <a:latin typeface="Tahoma" pitchFamily="34" charset="0"/>
                          <a:ea typeface="Tahoma" pitchFamily="34" charset="0"/>
                          <a:cs typeface="Tahoma" pitchFamily="34" charset="0"/>
                        </a:rPr>
                        <a:t>S2</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P4</a:t>
                      </a:r>
                      <a:endParaRPr lang="en-IN" sz="14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ahoma" pitchFamily="34" charset="0"/>
                          <a:ea typeface="Tahoma" pitchFamily="34" charset="0"/>
                          <a:cs typeface="Tahoma" pitchFamily="34" charset="0"/>
                        </a:rPr>
                        <a:t>EDUSOFT</a:t>
                      </a:r>
                      <a:endParaRPr lang="en-IN" sz="1400" dirty="0">
                        <a:latin typeface="Tahoma" pitchFamily="34" charset="0"/>
                        <a:ea typeface="Tahoma" pitchFamily="34" charset="0"/>
                        <a:cs typeface="Tahoma"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smtClean="0">
                          <a:latin typeface="Tahoma" pitchFamily="34" charset="0"/>
                          <a:ea typeface="Tahoma" pitchFamily="34" charset="0"/>
                          <a:cs typeface="Tahoma" pitchFamily="34" charset="0"/>
                        </a:rPr>
                        <a:t>ALKAPURI</a:t>
                      </a:r>
                      <a:endParaRPr lang="en-IN" sz="1400" dirty="0">
                        <a:latin typeface="Tahoma" pitchFamily="34" charset="0"/>
                        <a:ea typeface="Tahoma" pitchFamily="34" charset="0"/>
                        <a:cs typeface="Tahoma" pitchFamily="34" charset="0"/>
                      </a:endParaRPr>
                    </a:p>
                  </a:txBody>
                  <a:tcPr/>
                </a:tc>
                <a:tc>
                  <a:txBody>
                    <a:bodyPr/>
                    <a:lstStyle/>
                    <a:p>
                      <a:r>
                        <a:rPr lang="en-IN" sz="1400" dirty="0" smtClean="0">
                          <a:latin typeface="Tahoma" pitchFamily="34" charset="0"/>
                          <a:ea typeface="Tahoma" pitchFamily="34" charset="0"/>
                          <a:cs typeface="Tahoma" pitchFamily="34" charset="0"/>
                        </a:rPr>
                        <a:t>45</a:t>
                      </a:r>
                      <a:endParaRPr lang="en-IN" sz="1400" dirty="0">
                        <a:latin typeface="Tahoma" pitchFamily="34" charset="0"/>
                        <a:ea typeface="Tahoma" pitchFamily="34" charset="0"/>
                        <a:cs typeface="Tahoma" pitchFamily="34" charset="0"/>
                      </a:endParaRPr>
                    </a:p>
                  </a:txBody>
                  <a:tcPr/>
                </a:tc>
              </a:tr>
            </a:tbl>
          </a:graphicData>
        </a:graphic>
      </p:graphicFrame>
      <p:sp>
        <p:nvSpPr>
          <p:cNvPr id="6" name="Rectangle 5"/>
          <p:cNvSpPr/>
          <p:nvPr/>
        </p:nvSpPr>
        <p:spPr>
          <a:xfrm>
            <a:off x="228600" y="3429000"/>
            <a:ext cx="8534400" cy="1569660"/>
          </a:xfrm>
          <a:prstGeom prst="rect">
            <a:avLst/>
          </a:prstGeom>
          <a:ln w="25400">
            <a:solidFill>
              <a:schemeClr val="tx1"/>
            </a:solidFill>
          </a:ln>
        </p:spPr>
        <p:txBody>
          <a:bodyPr wrap="square">
            <a:spAutoFit/>
          </a:bodyPr>
          <a:lstStyle/>
          <a:p>
            <a:pPr marL="285750" indent="-285750">
              <a:buFont typeface="Wingdings" pitchFamily="2" charset="2"/>
              <a:buChar char="Ø"/>
            </a:pPr>
            <a:r>
              <a:rPr lang="en-IN" sz="1600" b="1" dirty="0" smtClean="0"/>
              <a:t>What are the anomalies?</a:t>
            </a:r>
          </a:p>
          <a:p>
            <a:pPr marL="285750" indent="-285750">
              <a:buFont typeface="Wingdings" pitchFamily="2" charset="2"/>
              <a:buChar char="Ø"/>
            </a:pPr>
            <a:r>
              <a:rPr lang="en-IN" sz="1600" b="1" dirty="0" smtClean="0">
                <a:solidFill>
                  <a:schemeClr val="accent2"/>
                </a:solidFill>
              </a:rPr>
              <a:t>Insertion Anomaly: </a:t>
            </a:r>
            <a:r>
              <a:rPr lang="en-IN" sz="1600" dirty="0" smtClean="0"/>
              <a:t>Cannot insert new supplier details till supplier supplies a part</a:t>
            </a:r>
          </a:p>
          <a:p>
            <a:pPr marL="285750" indent="-285750">
              <a:buFont typeface="Wingdings" pitchFamily="2" charset="2"/>
              <a:buChar char="Ø"/>
            </a:pPr>
            <a:r>
              <a:rPr lang="en-IN" sz="1600" b="1" dirty="0" err="1" smtClean="0">
                <a:solidFill>
                  <a:schemeClr val="accent2"/>
                </a:solidFill>
              </a:rPr>
              <a:t>Updation</a:t>
            </a:r>
            <a:r>
              <a:rPr lang="en-IN" sz="1600" b="1" dirty="0" smtClean="0">
                <a:solidFill>
                  <a:schemeClr val="accent2"/>
                </a:solidFill>
              </a:rPr>
              <a:t> Anomaly: </a:t>
            </a:r>
            <a:r>
              <a:rPr lang="en-IN" sz="1600" dirty="0" smtClean="0"/>
              <a:t>If supplier address changes, have to change multiple records</a:t>
            </a:r>
          </a:p>
          <a:p>
            <a:pPr marL="285750" indent="-285750">
              <a:buFont typeface="Wingdings" pitchFamily="2" charset="2"/>
              <a:buChar char="Ø"/>
            </a:pPr>
            <a:r>
              <a:rPr lang="en-IN" sz="1600" b="1" dirty="0" smtClean="0">
                <a:solidFill>
                  <a:schemeClr val="accent2"/>
                </a:solidFill>
              </a:rPr>
              <a:t>Deletion Anomaly: </a:t>
            </a:r>
            <a:r>
              <a:rPr lang="en-IN" sz="1600" dirty="0" smtClean="0"/>
              <a:t>Assume a supplier is supplying only one part e.g. S1 is supplying only part P2. If for some reason S1 stops supplying P2, removing this record would result in loosing information about S1 too.  </a:t>
            </a:r>
          </a:p>
        </p:txBody>
      </p:sp>
      <p:sp>
        <p:nvSpPr>
          <p:cNvPr id="8" name="Rectangle 7"/>
          <p:cNvSpPr/>
          <p:nvPr/>
        </p:nvSpPr>
        <p:spPr>
          <a:xfrm>
            <a:off x="235644" y="5105400"/>
            <a:ext cx="8527356" cy="1569660"/>
          </a:xfrm>
          <a:prstGeom prst="rect">
            <a:avLst/>
          </a:prstGeom>
          <a:ln w="25400">
            <a:solidFill>
              <a:schemeClr val="tx1"/>
            </a:solidFill>
          </a:ln>
        </p:spPr>
        <p:txBody>
          <a:bodyPr wrap="square">
            <a:spAutoFit/>
          </a:bodyPr>
          <a:lstStyle/>
          <a:p>
            <a:r>
              <a:rPr lang="en-IN" sz="1600" b="1" dirty="0" smtClean="0">
                <a:solidFill>
                  <a:srgbClr val="00B0F0"/>
                </a:solidFill>
              </a:rPr>
              <a:t>2NF:</a:t>
            </a:r>
          </a:p>
          <a:p>
            <a:r>
              <a:rPr lang="en-IN" sz="1600" dirty="0" smtClean="0"/>
              <a:t>Split the table: SUPPLIER(</a:t>
            </a:r>
            <a:r>
              <a:rPr lang="en-IN" sz="1600" u="sng" dirty="0" smtClean="0"/>
              <a:t>SNO</a:t>
            </a:r>
            <a:r>
              <a:rPr lang="en-IN" sz="1600" dirty="0" smtClean="0"/>
              <a:t>,SNAME,SADDR), SUPPLY(</a:t>
            </a:r>
            <a:r>
              <a:rPr lang="en-IN" sz="1600" u="sng" dirty="0" smtClean="0"/>
              <a:t>SNO,PNO</a:t>
            </a:r>
            <a:r>
              <a:rPr lang="en-IN" sz="1600" dirty="0" smtClean="0"/>
              <a:t>,PRICE)</a:t>
            </a:r>
          </a:p>
          <a:p>
            <a:r>
              <a:rPr lang="en-IN" sz="1600" dirty="0" smtClean="0"/>
              <a:t>Anomalies resolved:</a:t>
            </a:r>
          </a:p>
          <a:p>
            <a:r>
              <a:rPr lang="en-IN" sz="1600" b="1" dirty="0" smtClean="0"/>
              <a:t>Insertion:</a:t>
            </a:r>
            <a:r>
              <a:rPr lang="en-IN" sz="1600" dirty="0" smtClean="0"/>
              <a:t> Can insert new supplier anytime in SUPPLIER table</a:t>
            </a:r>
          </a:p>
          <a:p>
            <a:r>
              <a:rPr lang="en-IN" sz="1600" b="1" dirty="0" err="1" smtClean="0"/>
              <a:t>Updation</a:t>
            </a:r>
            <a:r>
              <a:rPr lang="en-IN" sz="1600" b="1" dirty="0" smtClean="0"/>
              <a:t>:</a:t>
            </a:r>
            <a:r>
              <a:rPr lang="en-IN" sz="1600" dirty="0" smtClean="0"/>
              <a:t> Only one record to be updated if address changes</a:t>
            </a:r>
          </a:p>
          <a:p>
            <a:r>
              <a:rPr lang="en-IN" sz="1600" b="1" dirty="0" smtClean="0"/>
              <a:t>Deletion:</a:t>
            </a:r>
            <a:r>
              <a:rPr lang="en-IN" sz="1600" dirty="0" smtClean="0"/>
              <a:t> If S1 stops supplying P1, a record deleted from SUPPLY table, S1 details remain. </a:t>
            </a:r>
          </a:p>
        </p:txBody>
      </p:sp>
      <p:cxnSp>
        <p:nvCxnSpPr>
          <p:cNvPr id="9" name="Straight Connector 8"/>
          <p:cNvCxnSpPr/>
          <p:nvPr/>
        </p:nvCxnSpPr>
        <p:spPr>
          <a:xfrm>
            <a:off x="235644" y="1579069"/>
            <a:ext cx="1143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195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13</a:t>
            </a:fld>
            <a:endParaRPr lang="en-US"/>
          </a:p>
        </p:txBody>
      </p:sp>
      <p:sp>
        <p:nvSpPr>
          <p:cNvPr id="7"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2</a:t>
            </a:r>
            <a:r>
              <a:rPr lang="en-US" sz="2800" b="1" cap="none" baseline="30000" dirty="0" smtClean="0">
                <a:latin typeface="+mn-lt"/>
              </a:rPr>
              <a:t>nd</a:t>
            </a:r>
            <a:r>
              <a:rPr lang="en-US" sz="2800" b="1" dirty="0" smtClean="0">
                <a:latin typeface="+mn-lt"/>
              </a:rPr>
              <a:t>  normal form</a:t>
            </a:r>
            <a:endParaRPr lang="en-IN" sz="2800" b="1"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832671791"/>
              </p:ext>
            </p:extLst>
          </p:nvPr>
        </p:nvGraphicFramePr>
        <p:xfrm>
          <a:off x="533400" y="1905000"/>
          <a:ext cx="8153400" cy="780214"/>
        </p:xfrm>
        <a:graphic>
          <a:graphicData uri="http://schemas.openxmlformats.org/drawingml/2006/table">
            <a:tbl>
              <a:tblPr firstRow="1" bandRow="1">
                <a:tableStyleId>{5C22544A-7EE6-4342-B048-85BDC9FD1C3A}</a:tableStyleId>
              </a:tblPr>
              <a:tblGrid>
                <a:gridCol w="937342"/>
                <a:gridCol w="630202"/>
                <a:gridCol w="947056"/>
                <a:gridCol w="914400"/>
                <a:gridCol w="1143000"/>
                <a:gridCol w="1143000"/>
                <a:gridCol w="1219200"/>
                <a:gridCol w="1219200"/>
              </a:tblGrid>
              <a:tr h="780214">
                <a:tc>
                  <a:txBody>
                    <a:bodyPr/>
                    <a:lstStyle/>
                    <a:p>
                      <a:r>
                        <a:rPr lang="en-IN" sz="1400" u="none" dirty="0" err="1" smtClean="0">
                          <a:solidFill>
                            <a:schemeClr val="accent2"/>
                          </a:solidFill>
                          <a:latin typeface="Tahoma" pitchFamily="34" charset="0"/>
                          <a:ea typeface="Tahoma" pitchFamily="34" charset="0"/>
                          <a:cs typeface="Tahoma" pitchFamily="34" charset="0"/>
                        </a:rPr>
                        <a:t>Seatno</a:t>
                      </a:r>
                      <a:endParaRPr lang="en-IN" sz="1400" u="none" dirty="0">
                        <a:solidFill>
                          <a:schemeClr val="accent2"/>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u="none" dirty="0" err="1" smtClean="0">
                          <a:solidFill>
                            <a:schemeClr val="accent2"/>
                          </a:solidFill>
                          <a:latin typeface="Tahoma" pitchFamily="34" charset="0"/>
                          <a:ea typeface="Tahoma" pitchFamily="34" charset="0"/>
                          <a:cs typeface="Tahoma" pitchFamily="34" charset="0"/>
                        </a:rPr>
                        <a:t>Sno</a:t>
                      </a:r>
                      <a:endParaRPr lang="en-IN" sz="1400" u="none" dirty="0">
                        <a:solidFill>
                          <a:schemeClr val="accent2"/>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smtClean="0">
                          <a:latin typeface="Tahoma" pitchFamily="34" charset="0"/>
                          <a:ea typeface="Tahoma" pitchFamily="34" charset="0"/>
                          <a:cs typeface="Tahoma" pitchFamily="34" charset="0"/>
                        </a:rPr>
                        <a:t>Name</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Bdate</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Subname</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Maxmarks</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Passmarks</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Marks_obt</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r>
            </a:tbl>
          </a:graphicData>
        </a:graphic>
      </p:graphicFrame>
      <p:grpSp>
        <p:nvGrpSpPr>
          <p:cNvPr id="2" name="Group 1"/>
          <p:cNvGrpSpPr/>
          <p:nvPr/>
        </p:nvGrpSpPr>
        <p:grpSpPr>
          <a:xfrm>
            <a:off x="990600" y="2648786"/>
            <a:ext cx="2514600" cy="475414"/>
            <a:chOff x="990600" y="2648786"/>
            <a:chExt cx="2514600" cy="475414"/>
          </a:xfrm>
        </p:grpSpPr>
        <p:cxnSp>
          <p:nvCxnSpPr>
            <p:cNvPr id="20" name="Straight Connector 19"/>
            <p:cNvCxnSpPr/>
            <p:nvPr/>
          </p:nvCxnSpPr>
          <p:spPr>
            <a:xfrm>
              <a:off x="990600" y="26670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flipV="1">
              <a:off x="991240" y="2657893"/>
              <a:ext cx="1676400" cy="457200"/>
            </a:xfrm>
            <a:prstGeom prst="bentConnector3">
              <a:avLst>
                <a:gd name="adj1" fmla="val 9996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2682368" y="3105986"/>
              <a:ext cx="822832" cy="91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3505200" y="2648786"/>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1752600" y="2634378"/>
            <a:ext cx="5105400" cy="838200"/>
            <a:chOff x="1752600" y="2634378"/>
            <a:chExt cx="5105400" cy="838200"/>
          </a:xfrm>
        </p:grpSpPr>
        <p:cxnSp>
          <p:nvCxnSpPr>
            <p:cNvPr id="53" name="Straight Arrow Connector 52"/>
            <p:cNvCxnSpPr/>
            <p:nvPr/>
          </p:nvCxnSpPr>
          <p:spPr>
            <a:xfrm flipV="1">
              <a:off x="4495800" y="2667000"/>
              <a:ext cx="0" cy="78925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nvGrpSpPr>
            <p:cNvPr id="70" name="Group 69"/>
            <p:cNvGrpSpPr/>
            <p:nvPr/>
          </p:nvGrpSpPr>
          <p:grpSpPr>
            <a:xfrm>
              <a:off x="1752600" y="2634378"/>
              <a:ext cx="5105400" cy="838200"/>
              <a:chOff x="1752600" y="2286000"/>
              <a:chExt cx="5105400" cy="838200"/>
            </a:xfrm>
          </p:grpSpPr>
          <p:cxnSp>
            <p:nvCxnSpPr>
              <p:cNvPr id="60" name="Straight Connector 59"/>
              <p:cNvCxnSpPr/>
              <p:nvPr/>
            </p:nvCxnSpPr>
            <p:spPr>
              <a:xfrm>
                <a:off x="1752600" y="2286000"/>
                <a:ext cx="0" cy="83820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752600" y="3124200"/>
                <a:ext cx="51054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6858000" y="2286000"/>
                <a:ext cx="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638800" y="2286000"/>
                <a:ext cx="0" cy="838200"/>
              </a:xfrm>
              <a:prstGeom prst="straightConnector1">
                <a:avLst/>
              </a:prstGeom>
              <a:ln w="38100">
                <a:solidFill>
                  <a:schemeClr val="accent3"/>
                </a:solidFill>
                <a:tailEnd type="arrow"/>
              </a:ln>
            </p:spPr>
            <p:style>
              <a:lnRef idx="1">
                <a:schemeClr val="accent1"/>
              </a:lnRef>
              <a:fillRef idx="0">
                <a:schemeClr val="accent1"/>
              </a:fillRef>
              <a:effectRef idx="0">
                <a:schemeClr val="accent1"/>
              </a:effectRef>
              <a:fontRef idx="minor">
                <a:schemeClr val="tx1"/>
              </a:fontRef>
            </p:style>
          </p:cxnSp>
        </p:grpSp>
      </p:grpSp>
      <p:grpSp>
        <p:nvGrpSpPr>
          <p:cNvPr id="6" name="Group 5"/>
          <p:cNvGrpSpPr/>
          <p:nvPr/>
        </p:nvGrpSpPr>
        <p:grpSpPr>
          <a:xfrm>
            <a:off x="990600" y="1295400"/>
            <a:ext cx="7010400" cy="609600"/>
            <a:chOff x="990600" y="1295400"/>
            <a:chExt cx="7010400" cy="609600"/>
          </a:xfrm>
        </p:grpSpPr>
        <p:cxnSp>
          <p:nvCxnSpPr>
            <p:cNvPr id="75" name="Straight Connector 74"/>
            <p:cNvCxnSpPr/>
            <p:nvPr/>
          </p:nvCxnSpPr>
          <p:spPr>
            <a:xfrm flipV="1">
              <a:off x="990600" y="1600200"/>
              <a:ext cx="0" cy="30480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flipV="1">
              <a:off x="1752600" y="1600200"/>
              <a:ext cx="0" cy="30480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990600" y="1600200"/>
              <a:ext cx="7620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1371600" y="1295400"/>
              <a:ext cx="0" cy="30480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371600" y="1295400"/>
              <a:ext cx="6629400" cy="0"/>
            </a:xfrm>
            <a:prstGeom prst="line">
              <a:avLst/>
            </a:prstGeom>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8001000" y="1295400"/>
              <a:ext cx="0" cy="609600"/>
            </a:xfrm>
            <a:prstGeom prst="straightConnector1">
              <a:avLst/>
            </a:prstGeom>
            <a:ln w="38100">
              <a:solidFill>
                <a:schemeClr val="accent5">
                  <a:lumMod val="75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p:cNvCxnSpPr/>
          <p:nvPr/>
        </p:nvCxnSpPr>
        <p:spPr>
          <a:xfrm flipH="1">
            <a:off x="1143000" y="3657600"/>
            <a:ext cx="3352800" cy="990600"/>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495800" y="3657600"/>
            <a:ext cx="0" cy="990600"/>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495800" y="3657600"/>
            <a:ext cx="2819400" cy="990600"/>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2929120901"/>
              </p:ext>
            </p:extLst>
          </p:nvPr>
        </p:nvGraphicFramePr>
        <p:xfrm>
          <a:off x="336177" y="4724400"/>
          <a:ext cx="2362199" cy="533400"/>
        </p:xfrm>
        <a:graphic>
          <a:graphicData uri="http://schemas.openxmlformats.org/drawingml/2006/table">
            <a:tbl>
              <a:tblPr firstRow="1" bandRow="1">
                <a:tableStyleId>{5C22544A-7EE6-4342-B048-85BDC9FD1C3A}</a:tableStyleId>
              </a:tblPr>
              <a:tblGrid>
                <a:gridCol w="838200"/>
                <a:gridCol w="759759"/>
                <a:gridCol w="764240"/>
              </a:tblGrid>
              <a:tr h="533400">
                <a:tc>
                  <a:txBody>
                    <a:bodyPr/>
                    <a:lstStyle/>
                    <a:p>
                      <a:r>
                        <a:rPr lang="en-IN" sz="1200" u="sng" dirty="0" err="1" smtClean="0">
                          <a:solidFill>
                            <a:schemeClr val="accent2"/>
                          </a:solidFill>
                          <a:latin typeface="Tahoma" pitchFamily="34" charset="0"/>
                          <a:ea typeface="Tahoma" pitchFamily="34" charset="0"/>
                          <a:cs typeface="Tahoma" pitchFamily="34" charset="0"/>
                        </a:rPr>
                        <a:t>Seatno</a:t>
                      </a:r>
                      <a:endParaRPr lang="en-IN" sz="1200" u="sng" dirty="0">
                        <a:solidFill>
                          <a:schemeClr val="accent2"/>
                        </a:solidFill>
                        <a:latin typeface="Tahoma" pitchFamily="34" charset="0"/>
                        <a:ea typeface="Tahoma" pitchFamily="34" charset="0"/>
                        <a:cs typeface="Tahoma" pitchFamily="34" charset="0"/>
                      </a:endParaRPr>
                    </a:p>
                  </a:txBody>
                  <a:tcPr>
                    <a:solidFill>
                      <a:srgbClr val="0070C0"/>
                    </a:solidFill>
                  </a:tcPr>
                </a:tc>
                <a:tc>
                  <a:txBody>
                    <a:bodyPr/>
                    <a:lstStyle/>
                    <a:p>
                      <a:r>
                        <a:rPr lang="en-IN" sz="1200" dirty="0" smtClean="0">
                          <a:latin typeface="Tahoma" pitchFamily="34" charset="0"/>
                          <a:ea typeface="Tahoma" pitchFamily="34" charset="0"/>
                          <a:cs typeface="Tahoma" pitchFamily="34" charset="0"/>
                        </a:rPr>
                        <a:t>Name</a:t>
                      </a:r>
                      <a:endParaRPr lang="en-IN" sz="1200" dirty="0">
                        <a:latin typeface="Tahoma" pitchFamily="34" charset="0"/>
                        <a:ea typeface="Tahoma" pitchFamily="34" charset="0"/>
                        <a:cs typeface="Tahoma" pitchFamily="34" charset="0"/>
                      </a:endParaRPr>
                    </a:p>
                  </a:txBody>
                  <a:tcPr>
                    <a:solidFill>
                      <a:srgbClr val="0070C0"/>
                    </a:solidFill>
                  </a:tcPr>
                </a:tc>
                <a:tc>
                  <a:txBody>
                    <a:bodyPr/>
                    <a:lstStyle/>
                    <a:p>
                      <a:r>
                        <a:rPr lang="en-IN" sz="1200" dirty="0" err="1" smtClean="0">
                          <a:latin typeface="Tahoma" pitchFamily="34" charset="0"/>
                          <a:ea typeface="Tahoma" pitchFamily="34" charset="0"/>
                          <a:cs typeface="Tahoma" pitchFamily="34" charset="0"/>
                        </a:rPr>
                        <a:t>Bdate</a:t>
                      </a:r>
                      <a:endParaRPr lang="en-IN" sz="1200" dirty="0">
                        <a:latin typeface="Tahoma" pitchFamily="34" charset="0"/>
                        <a:ea typeface="Tahoma" pitchFamily="34" charset="0"/>
                        <a:cs typeface="Tahoma" pitchFamily="34" charset="0"/>
                      </a:endParaRPr>
                    </a:p>
                  </a:txBody>
                  <a:tcPr>
                    <a:solidFill>
                      <a:srgbClr val="0070C0"/>
                    </a:solidFill>
                  </a:tcPr>
                </a:tc>
              </a:tr>
            </a:tbl>
          </a:graphicData>
        </a:graphic>
      </p:graphicFrame>
      <p:graphicFrame>
        <p:nvGraphicFramePr>
          <p:cNvPr id="95" name="Table 94"/>
          <p:cNvGraphicFramePr>
            <a:graphicFrameLocks noGrp="1"/>
          </p:cNvGraphicFramePr>
          <p:nvPr>
            <p:extLst>
              <p:ext uri="{D42A27DB-BD31-4B8C-83A1-F6EECF244321}">
                <p14:modId xmlns:p14="http://schemas.microsoft.com/office/powerpoint/2010/main" val="3240915932"/>
              </p:ext>
            </p:extLst>
          </p:nvPr>
        </p:nvGraphicFramePr>
        <p:xfrm>
          <a:off x="6324600" y="4724400"/>
          <a:ext cx="2362199" cy="533400"/>
        </p:xfrm>
        <a:graphic>
          <a:graphicData uri="http://schemas.openxmlformats.org/drawingml/2006/table">
            <a:tbl>
              <a:tblPr firstRow="1" bandRow="1">
                <a:tableStyleId>{5C22544A-7EE6-4342-B048-85BDC9FD1C3A}</a:tableStyleId>
              </a:tblPr>
              <a:tblGrid>
                <a:gridCol w="762000"/>
                <a:gridCol w="533400"/>
                <a:gridCol w="1066799"/>
              </a:tblGrid>
              <a:tr h="533400">
                <a:tc>
                  <a:txBody>
                    <a:bodyPr/>
                    <a:lstStyle/>
                    <a:p>
                      <a:r>
                        <a:rPr lang="en-IN" sz="1200" u="none" dirty="0" err="1" smtClean="0">
                          <a:solidFill>
                            <a:schemeClr val="accent2"/>
                          </a:solidFill>
                          <a:latin typeface="Tahoma" pitchFamily="34" charset="0"/>
                          <a:ea typeface="Tahoma" pitchFamily="34" charset="0"/>
                          <a:cs typeface="Tahoma" pitchFamily="34" charset="0"/>
                        </a:rPr>
                        <a:t>Seatno</a:t>
                      </a:r>
                      <a:endParaRPr lang="en-IN" sz="1200" u="none" dirty="0">
                        <a:solidFill>
                          <a:schemeClr val="accent2"/>
                        </a:solidFill>
                        <a:latin typeface="Tahoma" pitchFamily="34" charset="0"/>
                        <a:ea typeface="Tahoma" pitchFamily="34" charset="0"/>
                        <a:cs typeface="Tahoma" pitchFamily="34" charset="0"/>
                      </a:endParaRPr>
                    </a:p>
                  </a:txBody>
                  <a:tcPr>
                    <a:solidFill>
                      <a:schemeClr val="accent5">
                        <a:lumMod val="75000"/>
                      </a:schemeClr>
                    </a:solidFill>
                  </a:tcPr>
                </a:tc>
                <a:tc>
                  <a:txBody>
                    <a:bodyPr/>
                    <a:lstStyle/>
                    <a:p>
                      <a:r>
                        <a:rPr lang="en-IN" sz="1200" u="none" dirty="0" err="1" smtClean="0">
                          <a:solidFill>
                            <a:schemeClr val="accent2"/>
                          </a:solidFill>
                          <a:latin typeface="Tahoma" pitchFamily="34" charset="0"/>
                          <a:ea typeface="Tahoma" pitchFamily="34" charset="0"/>
                          <a:cs typeface="Tahoma" pitchFamily="34" charset="0"/>
                        </a:rPr>
                        <a:t>Sno</a:t>
                      </a:r>
                      <a:endParaRPr lang="en-IN" sz="1200" u="none" dirty="0">
                        <a:solidFill>
                          <a:schemeClr val="accent2"/>
                        </a:solidFill>
                        <a:latin typeface="Tahoma" pitchFamily="34" charset="0"/>
                        <a:ea typeface="Tahoma" pitchFamily="34" charset="0"/>
                        <a:cs typeface="Tahoma" pitchFamily="34" charset="0"/>
                      </a:endParaRPr>
                    </a:p>
                  </a:txBody>
                  <a:tcPr>
                    <a:solidFill>
                      <a:schemeClr val="accent5">
                        <a:lumMod val="75000"/>
                      </a:schemeClr>
                    </a:solidFill>
                  </a:tcPr>
                </a:tc>
                <a:tc>
                  <a:txBody>
                    <a:bodyPr/>
                    <a:lstStyle/>
                    <a:p>
                      <a:r>
                        <a:rPr lang="en-IN" sz="1200" dirty="0" err="1" smtClean="0">
                          <a:latin typeface="Tahoma" pitchFamily="34" charset="0"/>
                          <a:ea typeface="Tahoma" pitchFamily="34" charset="0"/>
                          <a:cs typeface="Tahoma" pitchFamily="34" charset="0"/>
                        </a:rPr>
                        <a:t>Marks_obt</a:t>
                      </a:r>
                      <a:endParaRPr lang="en-IN" sz="1200" dirty="0">
                        <a:latin typeface="Tahoma" pitchFamily="34" charset="0"/>
                        <a:ea typeface="Tahoma" pitchFamily="34" charset="0"/>
                        <a:cs typeface="Tahoma" pitchFamily="34" charset="0"/>
                      </a:endParaRPr>
                    </a:p>
                  </a:txBody>
                  <a:tcPr>
                    <a:solidFill>
                      <a:schemeClr val="accent5">
                        <a:lumMod val="75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683512548"/>
              </p:ext>
            </p:extLst>
          </p:nvPr>
        </p:nvGraphicFramePr>
        <p:xfrm>
          <a:off x="2895599" y="4724400"/>
          <a:ext cx="3276600" cy="533400"/>
        </p:xfrm>
        <a:graphic>
          <a:graphicData uri="http://schemas.openxmlformats.org/drawingml/2006/table">
            <a:tbl>
              <a:tblPr firstRow="1" bandRow="1">
                <a:tableStyleId>{5C22544A-7EE6-4342-B048-85BDC9FD1C3A}</a:tableStyleId>
              </a:tblPr>
              <a:tblGrid>
                <a:gridCol w="496105"/>
                <a:gridCol w="922986"/>
                <a:gridCol w="922986"/>
                <a:gridCol w="934523"/>
              </a:tblGrid>
              <a:tr h="533400">
                <a:tc>
                  <a:txBody>
                    <a:bodyPr/>
                    <a:lstStyle/>
                    <a:p>
                      <a:pPr algn="l">
                        <a:lnSpc>
                          <a:spcPct val="115000"/>
                        </a:lnSpc>
                        <a:spcAft>
                          <a:spcPts val="0"/>
                        </a:spcAft>
                      </a:pPr>
                      <a:r>
                        <a:rPr lang="en-IN" sz="1200" u="sng" kern="1200" dirty="0" err="1">
                          <a:effectLst/>
                        </a:rPr>
                        <a:t>Sno</a:t>
                      </a:r>
                      <a:endParaRPr lang="en-IN" sz="1100" dirty="0">
                        <a:effectLst/>
                        <a:latin typeface="Calibri"/>
                        <a:ea typeface="Calibri"/>
                        <a:cs typeface="Times New Roman"/>
                      </a:endParaRPr>
                    </a:p>
                  </a:txBody>
                  <a:tcPr marL="36000" marR="36000" marT="36000" marB="36000">
                    <a:solidFill>
                      <a:schemeClr val="tx2">
                        <a:lumMod val="75000"/>
                      </a:schemeClr>
                    </a:solidFill>
                  </a:tcPr>
                </a:tc>
                <a:tc>
                  <a:txBody>
                    <a:bodyPr/>
                    <a:lstStyle/>
                    <a:p>
                      <a:pPr algn="l">
                        <a:lnSpc>
                          <a:spcPct val="115000"/>
                        </a:lnSpc>
                        <a:spcAft>
                          <a:spcPts val="0"/>
                        </a:spcAft>
                      </a:pPr>
                      <a:r>
                        <a:rPr lang="en-IN" sz="1200" kern="1200" dirty="0" err="1">
                          <a:effectLst/>
                        </a:rPr>
                        <a:t>Subname</a:t>
                      </a:r>
                      <a:endParaRPr lang="en-IN" sz="1100" dirty="0">
                        <a:effectLst/>
                        <a:latin typeface="Calibri"/>
                        <a:ea typeface="Calibri"/>
                        <a:cs typeface="Times New Roman"/>
                      </a:endParaRPr>
                    </a:p>
                  </a:txBody>
                  <a:tcPr marL="36000" marR="36000" marT="36000" marB="36000">
                    <a:solidFill>
                      <a:schemeClr val="tx2">
                        <a:lumMod val="75000"/>
                      </a:schemeClr>
                    </a:solidFill>
                  </a:tcPr>
                </a:tc>
                <a:tc>
                  <a:txBody>
                    <a:bodyPr/>
                    <a:lstStyle/>
                    <a:p>
                      <a:pPr algn="l">
                        <a:lnSpc>
                          <a:spcPct val="115000"/>
                        </a:lnSpc>
                        <a:spcAft>
                          <a:spcPts val="0"/>
                        </a:spcAft>
                      </a:pPr>
                      <a:r>
                        <a:rPr lang="en-IN" sz="1200" kern="1200" dirty="0" err="1">
                          <a:effectLst/>
                        </a:rPr>
                        <a:t>Maxmarks</a:t>
                      </a:r>
                      <a:endParaRPr lang="en-IN" sz="1100" dirty="0">
                        <a:effectLst/>
                        <a:latin typeface="Calibri"/>
                        <a:ea typeface="Calibri"/>
                        <a:cs typeface="Times New Roman"/>
                      </a:endParaRPr>
                    </a:p>
                  </a:txBody>
                  <a:tcPr marL="36000" marR="36000" marT="36000" marB="36000">
                    <a:solidFill>
                      <a:schemeClr val="tx2">
                        <a:lumMod val="75000"/>
                      </a:schemeClr>
                    </a:solidFill>
                  </a:tcPr>
                </a:tc>
                <a:tc>
                  <a:txBody>
                    <a:bodyPr/>
                    <a:lstStyle/>
                    <a:p>
                      <a:pPr algn="l">
                        <a:lnSpc>
                          <a:spcPct val="115000"/>
                        </a:lnSpc>
                        <a:spcAft>
                          <a:spcPts val="0"/>
                        </a:spcAft>
                      </a:pPr>
                      <a:r>
                        <a:rPr lang="en-IN" sz="1200" kern="1200" dirty="0" err="1">
                          <a:effectLst/>
                        </a:rPr>
                        <a:t>Passmarks</a:t>
                      </a:r>
                      <a:endParaRPr lang="en-IN" sz="1100" dirty="0">
                        <a:effectLst/>
                        <a:latin typeface="Calibri"/>
                        <a:ea typeface="Calibri"/>
                        <a:cs typeface="Times New Roman"/>
                      </a:endParaRPr>
                    </a:p>
                  </a:txBody>
                  <a:tcPr marL="36000" marR="36000" marT="36000" marB="36000">
                    <a:solidFill>
                      <a:schemeClr val="tx2">
                        <a:lumMod val="75000"/>
                      </a:schemeClr>
                    </a:solidFill>
                  </a:tcPr>
                </a:tc>
              </a:tr>
            </a:tbl>
          </a:graphicData>
        </a:graphic>
      </p:graphicFrame>
      <p:sp>
        <p:nvSpPr>
          <p:cNvPr id="33" name="TextBox 32"/>
          <p:cNvSpPr txBox="1"/>
          <p:nvPr/>
        </p:nvSpPr>
        <p:spPr>
          <a:xfrm>
            <a:off x="291993" y="5791201"/>
            <a:ext cx="8662949" cy="369332"/>
          </a:xfrm>
          <a:prstGeom prst="rect">
            <a:avLst/>
          </a:prstGeom>
          <a:noFill/>
          <a:ln>
            <a:solidFill>
              <a:schemeClr val="tx1"/>
            </a:solidFill>
          </a:ln>
        </p:spPr>
        <p:txBody>
          <a:bodyPr wrap="none" rtlCol="0">
            <a:spAutoFit/>
          </a:bodyPr>
          <a:lstStyle/>
          <a:p>
            <a:pPr marL="285750" indent="-285750">
              <a:buFont typeface="Wingdings" pitchFamily="2" charset="2"/>
              <a:buChar char="Ø"/>
            </a:pPr>
            <a:r>
              <a:rPr lang="en-IN" sz="1800" b="1" dirty="0" smtClean="0">
                <a:solidFill>
                  <a:schemeClr val="accent1">
                    <a:lumMod val="50000"/>
                  </a:schemeClr>
                </a:solidFill>
              </a:rPr>
              <a:t>Check for 2NF only if the key is concatenated. (Else FFD will not occur)</a:t>
            </a:r>
            <a:endParaRPr lang="en-IN" sz="1800" b="1" dirty="0">
              <a:solidFill>
                <a:schemeClr val="accent1">
                  <a:lumMod val="50000"/>
                </a:schemeClr>
              </a:solidFill>
            </a:endParaRPr>
          </a:p>
        </p:txBody>
      </p:sp>
      <p:cxnSp>
        <p:nvCxnSpPr>
          <p:cNvPr id="31" name="Straight Connector 30"/>
          <p:cNvCxnSpPr/>
          <p:nvPr/>
        </p:nvCxnSpPr>
        <p:spPr>
          <a:xfrm>
            <a:off x="609600" y="2209800"/>
            <a:ext cx="1371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400800" y="4953000"/>
            <a:ext cx="106680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195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14</a:t>
            </a:fld>
            <a:endParaRPr lang="en-US"/>
          </a:p>
        </p:txBody>
      </p:sp>
      <p:sp>
        <p:nvSpPr>
          <p:cNvPr id="7"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2</a:t>
            </a:r>
            <a:r>
              <a:rPr lang="en-US" sz="2800" b="1" cap="none" baseline="30000" dirty="0" smtClean="0">
                <a:latin typeface="+mn-lt"/>
              </a:rPr>
              <a:t>nd</a:t>
            </a:r>
            <a:r>
              <a:rPr lang="en-US" sz="2800" b="1" dirty="0" smtClean="0">
                <a:latin typeface="+mn-lt"/>
              </a:rPr>
              <a:t>  normal form</a:t>
            </a:r>
            <a:endParaRPr lang="en-IN" sz="2800" b="1"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3330262" cy="268062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1371600"/>
            <a:ext cx="4191000" cy="155461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933" y="4114800"/>
            <a:ext cx="7087214" cy="2400508"/>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2900" y="3097946"/>
            <a:ext cx="4586927" cy="628691"/>
          </a:xfrm>
          <a:prstGeom prst="rect">
            <a:avLst/>
          </a:prstGeom>
        </p:spPr>
      </p:pic>
      <p:cxnSp>
        <p:nvCxnSpPr>
          <p:cNvPr id="32" name="Straight Arrow Connector 31"/>
          <p:cNvCxnSpPr/>
          <p:nvPr/>
        </p:nvCxnSpPr>
        <p:spPr>
          <a:xfrm flipH="1">
            <a:off x="2133600" y="3726637"/>
            <a:ext cx="141132" cy="4643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2286000" y="3726637"/>
            <a:ext cx="3505200" cy="464363"/>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00420" y="1981200"/>
            <a:ext cx="171418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286713" y="4800600"/>
            <a:ext cx="742487"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800420" y="4800600"/>
            <a:ext cx="232378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5080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15</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3</a:t>
            </a:r>
            <a:r>
              <a:rPr lang="en-US" sz="2800" b="1" cap="none" baseline="30000" dirty="0" smtClean="0">
                <a:latin typeface="+mn-lt"/>
              </a:rPr>
              <a:t>rd</a:t>
            </a:r>
            <a:r>
              <a:rPr lang="en-US" sz="2800" b="1" dirty="0" smtClean="0">
                <a:latin typeface="+mn-lt"/>
              </a:rPr>
              <a:t> normal form</a:t>
            </a:r>
            <a:endParaRPr lang="en-IN" sz="2800" b="1" dirty="0">
              <a:latin typeface="+mn-lt"/>
            </a:endParaRPr>
          </a:p>
        </p:txBody>
      </p:sp>
      <p:sp>
        <p:nvSpPr>
          <p:cNvPr id="3" name="Rectangle 2"/>
          <p:cNvSpPr/>
          <p:nvPr/>
        </p:nvSpPr>
        <p:spPr>
          <a:xfrm>
            <a:off x="481533" y="1447800"/>
            <a:ext cx="8001000" cy="4708981"/>
          </a:xfrm>
          <a:prstGeom prst="rect">
            <a:avLst/>
          </a:prstGeom>
        </p:spPr>
        <p:txBody>
          <a:bodyPr wrap="square">
            <a:spAutoFit/>
          </a:bodyPr>
          <a:lstStyle/>
          <a:p>
            <a:pPr marL="342900" indent="-342900">
              <a:buFont typeface="Wingdings" pitchFamily="2" charset="2"/>
              <a:buChar char="Ø"/>
            </a:pPr>
            <a:r>
              <a:rPr lang="en-US" sz="2000" b="1" dirty="0">
                <a:solidFill>
                  <a:srgbClr val="00B050"/>
                </a:solidFill>
              </a:rPr>
              <a:t>The </a:t>
            </a:r>
            <a:r>
              <a:rPr lang="en-US" sz="2000" b="1" dirty="0" smtClean="0">
                <a:solidFill>
                  <a:srgbClr val="00B050"/>
                </a:solidFill>
              </a:rPr>
              <a:t>Third </a:t>
            </a:r>
            <a:r>
              <a:rPr lang="en-US" sz="2000" b="1" dirty="0">
                <a:solidFill>
                  <a:srgbClr val="00B050"/>
                </a:solidFill>
              </a:rPr>
              <a:t>Normal Form </a:t>
            </a:r>
            <a:r>
              <a:rPr lang="en-US" sz="2000" dirty="0"/>
              <a:t>says that a relation is in the </a:t>
            </a:r>
            <a:r>
              <a:rPr lang="en-US" sz="2000" dirty="0" smtClean="0"/>
              <a:t>3NF </a:t>
            </a:r>
            <a:r>
              <a:rPr lang="en-US" sz="2000" i="1" dirty="0" err="1"/>
              <a:t>iff</a:t>
            </a:r>
            <a:r>
              <a:rPr lang="en-US" sz="2000" i="1" dirty="0"/>
              <a:t> :</a:t>
            </a:r>
          </a:p>
          <a:p>
            <a:pPr marL="800100" lvl="1" indent="-342900">
              <a:buFont typeface="Wingdings" pitchFamily="2" charset="2"/>
              <a:buChar char="§"/>
            </a:pPr>
            <a:r>
              <a:rPr lang="en-IN" sz="2000" dirty="0" smtClean="0"/>
              <a:t>The Relation </a:t>
            </a:r>
            <a:r>
              <a:rPr lang="en-IN" sz="2000" dirty="0"/>
              <a:t>must be in </a:t>
            </a:r>
            <a:r>
              <a:rPr lang="en-IN" sz="2000" dirty="0" smtClean="0"/>
              <a:t>2NF</a:t>
            </a:r>
          </a:p>
          <a:p>
            <a:pPr marL="800100" lvl="1" indent="-342900">
              <a:buFont typeface="Wingdings" pitchFamily="2" charset="2"/>
              <a:buChar char="§"/>
            </a:pPr>
            <a:r>
              <a:rPr lang="en-IN" sz="2000" dirty="0" smtClean="0"/>
              <a:t>Transitive </a:t>
            </a:r>
            <a:r>
              <a:rPr lang="en-IN" sz="2000" dirty="0"/>
              <a:t>functional dependency of non-prime attribute on any </a:t>
            </a:r>
            <a:r>
              <a:rPr lang="en-IN" sz="2000" dirty="0" smtClean="0"/>
              <a:t>candidate </a:t>
            </a:r>
            <a:r>
              <a:rPr lang="en-IN" sz="2000" dirty="0"/>
              <a:t>key </a:t>
            </a:r>
            <a:r>
              <a:rPr lang="en-IN" sz="2000" dirty="0" smtClean="0"/>
              <a:t>should be </a:t>
            </a:r>
            <a:r>
              <a:rPr lang="en-IN" sz="2000" dirty="0"/>
              <a:t>removed</a:t>
            </a:r>
            <a:r>
              <a:rPr lang="en-IN" sz="2000" dirty="0" smtClean="0"/>
              <a:t>.</a:t>
            </a:r>
          </a:p>
          <a:p>
            <a:pPr lvl="1" algn="ctr"/>
            <a:r>
              <a:rPr lang="en-IN" sz="2000" b="1" dirty="0" smtClean="0"/>
              <a:t>OR</a:t>
            </a:r>
            <a:endParaRPr lang="en-IN" sz="2000" b="1" dirty="0"/>
          </a:p>
          <a:p>
            <a:pPr marL="342900" indent="-342900">
              <a:buFont typeface="Wingdings" pitchFamily="2" charset="2"/>
              <a:buChar char="Ø"/>
            </a:pPr>
            <a:r>
              <a:rPr lang="en-IN" sz="2000" dirty="0" smtClean="0"/>
              <a:t>A </a:t>
            </a:r>
            <a:r>
              <a:rPr lang="en-IN" sz="2000" dirty="0"/>
              <a:t>table is in 3NF </a:t>
            </a:r>
            <a:r>
              <a:rPr lang="en-IN" sz="2000" dirty="0" smtClean="0"/>
              <a:t>if,</a:t>
            </a:r>
          </a:p>
          <a:p>
            <a:pPr marL="800100" lvl="1" indent="-342900">
              <a:buFont typeface="Wingdings" pitchFamily="2" charset="2"/>
              <a:buChar char="§"/>
            </a:pPr>
            <a:r>
              <a:rPr lang="en-IN" sz="2000" dirty="0" smtClean="0"/>
              <a:t> </a:t>
            </a:r>
            <a:r>
              <a:rPr lang="en-IN" sz="2000" dirty="0"/>
              <a:t>I</a:t>
            </a:r>
            <a:r>
              <a:rPr lang="en-IN" sz="2000" dirty="0" smtClean="0"/>
              <a:t>t </a:t>
            </a:r>
            <a:r>
              <a:rPr lang="en-IN" sz="2000" dirty="0"/>
              <a:t>is in 2NF </a:t>
            </a:r>
            <a:endParaRPr lang="en-IN" sz="2000" dirty="0" smtClean="0"/>
          </a:p>
          <a:p>
            <a:pPr marL="800100" lvl="1" indent="-342900">
              <a:buFont typeface="Wingdings" pitchFamily="2" charset="2"/>
              <a:buChar char="§"/>
            </a:pPr>
            <a:r>
              <a:rPr lang="en-IN" sz="2000" dirty="0" smtClean="0"/>
              <a:t>All non-prime attributes are non-transitively dependent on every candidate key. i.e.</a:t>
            </a:r>
          </a:p>
          <a:p>
            <a:pPr marL="342900" indent="-342900">
              <a:buFont typeface="Wingdings" pitchFamily="2" charset="2"/>
              <a:buChar char="Ø"/>
            </a:pPr>
            <a:endParaRPr lang="en-IN" sz="2000" dirty="0" smtClean="0">
              <a:solidFill>
                <a:schemeClr val="accent2">
                  <a:lumMod val="50000"/>
                </a:schemeClr>
              </a:solidFill>
            </a:endParaRPr>
          </a:p>
          <a:p>
            <a:pPr marL="342900" indent="-342900">
              <a:buFont typeface="Wingdings" pitchFamily="2" charset="2"/>
              <a:buChar char="Ø"/>
            </a:pPr>
            <a:r>
              <a:rPr lang="en-IN" sz="2000" dirty="0" smtClean="0">
                <a:solidFill>
                  <a:schemeClr val="accent2">
                    <a:lumMod val="50000"/>
                  </a:schemeClr>
                </a:solidFill>
              </a:rPr>
              <a:t>Basically, if A </a:t>
            </a:r>
            <a:r>
              <a:rPr lang="en-US" sz="2000" dirty="0" smtClean="0">
                <a:solidFill>
                  <a:schemeClr val="accent2">
                    <a:lumMod val="50000"/>
                  </a:schemeClr>
                </a:solidFill>
                <a:ea typeface="Tahoma" pitchFamily="34" charset="0"/>
                <a:cs typeface="Tahoma" pitchFamily="34" charset="0"/>
                <a:sym typeface="Wingdings" pitchFamily="2" charset="2"/>
              </a:rPr>
              <a:t> B and B  C then A  C should not exist if A is a candidate key and B and C are non-prime.</a:t>
            </a:r>
          </a:p>
          <a:p>
            <a:pPr marL="342900" indent="-342900">
              <a:buFont typeface="Wingdings" pitchFamily="2" charset="2"/>
              <a:buChar char="Ø"/>
            </a:pPr>
            <a:endParaRPr lang="en-US" sz="2000" dirty="0" smtClean="0">
              <a:solidFill>
                <a:schemeClr val="accent2">
                  <a:lumMod val="50000"/>
                </a:schemeClr>
              </a:solidFill>
              <a:ea typeface="Tahoma" pitchFamily="34" charset="0"/>
              <a:cs typeface="Tahoma" pitchFamily="34" charset="0"/>
              <a:sym typeface="Wingdings" pitchFamily="2" charset="2"/>
            </a:endParaRPr>
          </a:p>
          <a:p>
            <a:pPr marL="342900" indent="-342900">
              <a:buFont typeface="Wingdings" pitchFamily="2" charset="2"/>
              <a:buChar char="Ø"/>
            </a:pPr>
            <a:r>
              <a:rPr lang="en-IN" sz="2000" b="1" dirty="0">
                <a:solidFill>
                  <a:schemeClr val="accent1">
                    <a:lumMod val="50000"/>
                  </a:schemeClr>
                </a:solidFill>
              </a:rPr>
              <a:t>Check for </a:t>
            </a:r>
            <a:r>
              <a:rPr lang="en-IN" sz="2000" b="1" dirty="0" smtClean="0">
                <a:solidFill>
                  <a:schemeClr val="accent1">
                    <a:lumMod val="50000"/>
                  </a:schemeClr>
                </a:solidFill>
              </a:rPr>
              <a:t>3NF </a:t>
            </a:r>
            <a:r>
              <a:rPr lang="en-IN" sz="2000" b="1" dirty="0">
                <a:solidFill>
                  <a:schemeClr val="accent1">
                    <a:lumMod val="50000"/>
                  </a:schemeClr>
                </a:solidFill>
              </a:rPr>
              <a:t>only if </a:t>
            </a:r>
            <a:r>
              <a:rPr lang="en-IN" sz="2000" b="1" dirty="0" smtClean="0">
                <a:solidFill>
                  <a:schemeClr val="accent1">
                    <a:lumMod val="50000"/>
                  </a:schemeClr>
                </a:solidFill>
              </a:rPr>
              <a:t>there are at least two non-prime attributes. </a:t>
            </a:r>
            <a:r>
              <a:rPr lang="en-IN" sz="2000" b="1" dirty="0">
                <a:solidFill>
                  <a:schemeClr val="accent1">
                    <a:lumMod val="50000"/>
                  </a:schemeClr>
                </a:solidFill>
              </a:rPr>
              <a:t>(Else </a:t>
            </a:r>
            <a:r>
              <a:rPr lang="en-IN" sz="2000" b="1" dirty="0" smtClean="0">
                <a:solidFill>
                  <a:schemeClr val="accent1">
                    <a:lumMod val="50000"/>
                  </a:schemeClr>
                </a:solidFill>
              </a:rPr>
              <a:t>transitivity </a:t>
            </a:r>
            <a:r>
              <a:rPr lang="en-IN" sz="2000" b="1" dirty="0">
                <a:solidFill>
                  <a:schemeClr val="accent1">
                    <a:lumMod val="50000"/>
                  </a:schemeClr>
                </a:solidFill>
              </a:rPr>
              <a:t>will not occur</a:t>
            </a:r>
            <a:r>
              <a:rPr lang="en-IN" sz="2000" b="1" dirty="0" smtClean="0">
                <a:solidFill>
                  <a:schemeClr val="accent1">
                    <a:lumMod val="50000"/>
                  </a:schemeClr>
                </a:solidFill>
              </a:rPr>
              <a:t>)</a:t>
            </a:r>
            <a:endParaRPr lang="en-IN" sz="2000" dirty="0">
              <a:solidFill>
                <a:schemeClr val="accent2">
                  <a:lumMod val="50000"/>
                </a:schemeClr>
              </a:solidFill>
            </a:endParaRPr>
          </a:p>
        </p:txBody>
      </p:sp>
    </p:spTree>
    <p:extLst>
      <p:ext uri="{BB962C8B-B14F-4D97-AF65-F5344CB8AC3E}">
        <p14:creationId xmlns:p14="http://schemas.microsoft.com/office/powerpoint/2010/main" val="2719916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16</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3</a:t>
            </a:r>
            <a:r>
              <a:rPr lang="en-US" sz="2800" b="1" cap="none" baseline="30000" dirty="0" smtClean="0">
                <a:latin typeface="+mn-lt"/>
              </a:rPr>
              <a:t>rd</a:t>
            </a:r>
            <a:r>
              <a:rPr lang="en-US" sz="2800" b="1" dirty="0" smtClean="0">
                <a:latin typeface="+mn-lt"/>
              </a:rPr>
              <a:t> normal form</a:t>
            </a:r>
            <a:endParaRPr lang="en-IN" sz="2800" b="1"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612439511"/>
              </p:ext>
            </p:extLst>
          </p:nvPr>
        </p:nvGraphicFramePr>
        <p:xfrm>
          <a:off x="381000" y="1447800"/>
          <a:ext cx="8265749" cy="457200"/>
        </p:xfrm>
        <a:graphic>
          <a:graphicData uri="http://schemas.openxmlformats.org/drawingml/2006/table">
            <a:tbl>
              <a:tblPr firstRow="1" bandRow="1">
                <a:tableStyleId>{5C22544A-7EE6-4342-B048-85BDC9FD1C3A}</a:tableStyleId>
              </a:tblPr>
              <a:tblGrid>
                <a:gridCol w="1143000"/>
                <a:gridCol w="914400"/>
                <a:gridCol w="838200"/>
                <a:gridCol w="838200"/>
                <a:gridCol w="1143000"/>
                <a:gridCol w="1143000"/>
                <a:gridCol w="1026749"/>
                <a:gridCol w="1219200"/>
              </a:tblGrid>
              <a:tr h="457200">
                <a:tc>
                  <a:txBody>
                    <a:bodyPr/>
                    <a:lstStyle/>
                    <a:p>
                      <a:r>
                        <a:rPr lang="en-IN" sz="1400" u="sng" dirty="0" err="1" smtClean="0">
                          <a:solidFill>
                            <a:schemeClr val="accent2"/>
                          </a:solidFill>
                          <a:latin typeface="Tahoma" pitchFamily="34" charset="0"/>
                          <a:ea typeface="Tahoma" pitchFamily="34" charset="0"/>
                          <a:cs typeface="Tahoma" pitchFamily="34" charset="0"/>
                        </a:rPr>
                        <a:t>Empno</a:t>
                      </a:r>
                      <a:endParaRPr lang="en-IN" sz="1400" u="sng" dirty="0">
                        <a:solidFill>
                          <a:schemeClr val="accent2"/>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u="none" dirty="0" err="1" smtClean="0">
                          <a:solidFill>
                            <a:schemeClr val="bg1"/>
                          </a:solidFill>
                          <a:latin typeface="Tahoma" pitchFamily="34" charset="0"/>
                          <a:ea typeface="Tahoma" pitchFamily="34" charset="0"/>
                          <a:cs typeface="Tahoma" pitchFamily="34" charset="0"/>
                        </a:rPr>
                        <a:t>Ename</a:t>
                      </a:r>
                      <a:endParaRPr lang="en-IN" sz="1400" u="none" dirty="0">
                        <a:solidFill>
                          <a:schemeClr val="bg1"/>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smtClean="0">
                          <a:latin typeface="Tahoma" pitchFamily="34" charset="0"/>
                          <a:ea typeface="Tahoma" pitchFamily="34" charset="0"/>
                          <a:cs typeface="Tahoma" pitchFamily="34" charset="0"/>
                        </a:rPr>
                        <a:t>Sal</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smtClean="0">
                          <a:latin typeface="Tahoma" pitchFamily="34" charset="0"/>
                          <a:ea typeface="Tahoma" pitchFamily="34" charset="0"/>
                          <a:cs typeface="Tahoma" pitchFamily="34" charset="0"/>
                        </a:rPr>
                        <a:t>Job</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ProjNo</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Comp_dt</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Comm</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Deptno</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r>
            </a:tbl>
          </a:graphicData>
        </a:graphic>
      </p:graphicFrame>
      <p:sp>
        <p:nvSpPr>
          <p:cNvPr id="7" name="TextBox 6"/>
          <p:cNvSpPr txBox="1"/>
          <p:nvPr/>
        </p:nvSpPr>
        <p:spPr>
          <a:xfrm>
            <a:off x="381000" y="1981200"/>
            <a:ext cx="8077200" cy="2800767"/>
          </a:xfrm>
          <a:prstGeom prst="rect">
            <a:avLst/>
          </a:prstGeom>
          <a:noFill/>
          <a:ln w="25400">
            <a:solidFill>
              <a:schemeClr val="tx1"/>
            </a:solidFill>
          </a:ln>
        </p:spPr>
        <p:txBody>
          <a:bodyPr wrap="square" rtlCol="0">
            <a:spAutoFit/>
          </a:bodyPr>
          <a:lstStyle/>
          <a:p>
            <a:pPr marL="285750" indent="-285750">
              <a:buFont typeface="Wingdings" pitchFamily="2" charset="2"/>
              <a:buChar char="Ø"/>
            </a:pPr>
            <a:r>
              <a:rPr lang="en-IN" sz="1600" dirty="0" smtClean="0"/>
              <a:t>Conditions:</a:t>
            </a:r>
          </a:p>
          <a:p>
            <a:pPr marL="800100" lvl="1" indent="-342900">
              <a:buFont typeface="+mj-lt"/>
              <a:buAutoNum type="arabicPeriod"/>
            </a:pPr>
            <a:r>
              <a:rPr lang="en-IN" sz="1600" dirty="0" smtClean="0"/>
              <a:t>Every employee works on only one project.</a:t>
            </a:r>
          </a:p>
          <a:p>
            <a:pPr marL="800100" lvl="1" indent="-342900">
              <a:buFont typeface="+mj-lt"/>
              <a:buAutoNum type="arabicPeriod"/>
            </a:pPr>
            <a:r>
              <a:rPr lang="en-IN" sz="1600" dirty="0" smtClean="0"/>
              <a:t>Every project has a completion date</a:t>
            </a:r>
          </a:p>
          <a:p>
            <a:pPr marL="285750" indent="-285750">
              <a:buFont typeface="Wingdings" pitchFamily="2" charset="2"/>
              <a:buChar char="Ø"/>
            </a:pPr>
            <a:r>
              <a:rPr lang="en-IN" sz="1600" dirty="0" smtClean="0"/>
              <a:t>FDs based on the conditions:</a:t>
            </a:r>
          </a:p>
          <a:p>
            <a:pPr lvl="1"/>
            <a:r>
              <a:rPr lang="en-IN" sz="1600" dirty="0" err="1" smtClean="0"/>
              <a:t>empno</a:t>
            </a:r>
            <a:r>
              <a:rPr lang="en-IN" sz="1600" dirty="0" smtClean="0"/>
              <a:t> </a:t>
            </a:r>
            <a:r>
              <a:rPr lang="en-US" sz="1600" dirty="0" smtClean="0">
                <a:ea typeface="Tahoma" pitchFamily="34" charset="0"/>
                <a:cs typeface="Tahoma" pitchFamily="34" charset="0"/>
                <a:sym typeface="Wingdings" pitchFamily="2" charset="2"/>
              </a:rPr>
              <a:t> </a:t>
            </a:r>
            <a:r>
              <a:rPr lang="en-US" sz="1600" dirty="0" err="1" smtClean="0">
                <a:ea typeface="Tahoma" pitchFamily="34" charset="0"/>
                <a:cs typeface="Tahoma" pitchFamily="34" charset="0"/>
                <a:sym typeface="Wingdings" pitchFamily="2" charset="2"/>
              </a:rPr>
              <a:t>projno</a:t>
            </a:r>
            <a:endParaRPr lang="en-US" sz="1600" dirty="0" smtClean="0">
              <a:ea typeface="Tahoma" pitchFamily="34" charset="0"/>
              <a:cs typeface="Tahoma" pitchFamily="34" charset="0"/>
              <a:sym typeface="Wingdings" pitchFamily="2" charset="2"/>
            </a:endParaRPr>
          </a:p>
          <a:p>
            <a:pPr lvl="1"/>
            <a:r>
              <a:rPr lang="en-US" sz="1600" dirty="0" err="1" smtClean="0">
                <a:ea typeface="Tahoma" pitchFamily="34" charset="0"/>
                <a:cs typeface="Tahoma" pitchFamily="34" charset="0"/>
                <a:sym typeface="Wingdings" pitchFamily="2" charset="2"/>
              </a:rPr>
              <a:t>projno</a:t>
            </a:r>
            <a:r>
              <a:rPr lang="en-US" sz="1600" dirty="0" smtClean="0">
                <a:ea typeface="Tahoma" pitchFamily="34" charset="0"/>
                <a:cs typeface="Tahoma" pitchFamily="34" charset="0"/>
                <a:sym typeface="Wingdings" pitchFamily="2" charset="2"/>
              </a:rPr>
              <a:t>  </a:t>
            </a:r>
            <a:r>
              <a:rPr lang="en-US" sz="1600" dirty="0" err="1" smtClean="0">
                <a:ea typeface="Tahoma" pitchFamily="34" charset="0"/>
                <a:cs typeface="Tahoma" pitchFamily="34" charset="0"/>
                <a:sym typeface="Wingdings" pitchFamily="2" charset="2"/>
              </a:rPr>
              <a:t>comp_dt</a:t>
            </a:r>
            <a:endParaRPr lang="en-US" sz="1600" dirty="0" smtClean="0">
              <a:ea typeface="Tahoma" pitchFamily="34" charset="0"/>
              <a:cs typeface="Tahoma" pitchFamily="34" charset="0"/>
              <a:sym typeface="Wingdings" pitchFamily="2" charset="2"/>
            </a:endParaRPr>
          </a:p>
          <a:p>
            <a:pPr lvl="1"/>
            <a:r>
              <a:rPr lang="en-US" sz="1600" dirty="0" smtClean="0">
                <a:ea typeface="Tahoma" pitchFamily="34" charset="0"/>
                <a:cs typeface="Tahoma" pitchFamily="34" charset="0"/>
                <a:sym typeface="Wingdings" pitchFamily="2" charset="2"/>
              </a:rPr>
              <a:t>⸫ </a:t>
            </a:r>
            <a:r>
              <a:rPr lang="en-US" sz="1600" dirty="0" err="1" smtClean="0">
                <a:ea typeface="Tahoma" pitchFamily="34" charset="0"/>
                <a:cs typeface="Tahoma" pitchFamily="34" charset="0"/>
                <a:sym typeface="Wingdings" pitchFamily="2" charset="2"/>
              </a:rPr>
              <a:t>empno</a:t>
            </a:r>
            <a:r>
              <a:rPr lang="en-US" sz="1600" dirty="0" smtClean="0">
                <a:ea typeface="Tahoma" pitchFamily="34" charset="0"/>
                <a:cs typeface="Tahoma" pitchFamily="34" charset="0"/>
                <a:sym typeface="Wingdings" pitchFamily="2" charset="2"/>
              </a:rPr>
              <a:t>  </a:t>
            </a:r>
            <a:r>
              <a:rPr lang="en-US" sz="1600" dirty="0" err="1" smtClean="0">
                <a:ea typeface="Tahoma" pitchFamily="34" charset="0"/>
                <a:cs typeface="Tahoma" pitchFamily="34" charset="0"/>
                <a:sym typeface="Wingdings" pitchFamily="2" charset="2"/>
              </a:rPr>
              <a:t>compl_dt</a:t>
            </a:r>
            <a:r>
              <a:rPr lang="en-US" sz="1600" dirty="0" smtClean="0">
                <a:ea typeface="Tahoma" pitchFamily="34" charset="0"/>
                <a:cs typeface="Tahoma" pitchFamily="34" charset="0"/>
                <a:sym typeface="Wingdings" pitchFamily="2" charset="2"/>
              </a:rPr>
              <a:t>  (transitivity)</a:t>
            </a:r>
          </a:p>
          <a:p>
            <a:pPr marL="285750" indent="-285750">
              <a:buFont typeface="Wingdings" pitchFamily="2" charset="2"/>
              <a:buChar char="Ø"/>
            </a:pPr>
            <a:r>
              <a:rPr lang="en-US" sz="1600" dirty="0" smtClean="0">
                <a:ea typeface="Tahoma" pitchFamily="34" charset="0"/>
                <a:cs typeface="Tahoma" pitchFamily="34" charset="0"/>
                <a:sym typeface="Wingdings" pitchFamily="2" charset="2"/>
              </a:rPr>
              <a:t>Is this relation in the 3NF?</a:t>
            </a:r>
          </a:p>
          <a:p>
            <a:pPr marL="800100" lvl="1" indent="-342900">
              <a:buFont typeface="+mj-lt"/>
              <a:buAutoNum type="arabicPeriod"/>
            </a:pPr>
            <a:r>
              <a:rPr lang="en-US" sz="1600" dirty="0" smtClean="0">
                <a:ea typeface="Tahoma" pitchFamily="34" charset="0"/>
                <a:cs typeface="Tahoma" pitchFamily="34" charset="0"/>
                <a:sym typeface="Wingdings" pitchFamily="2" charset="2"/>
              </a:rPr>
              <a:t>Relation is in 2NF as there are no concatenated keys (first condition satisfied)</a:t>
            </a:r>
          </a:p>
          <a:p>
            <a:pPr marL="800100" lvl="1" indent="-342900">
              <a:buFont typeface="+mj-lt"/>
              <a:buAutoNum type="arabicPeriod"/>
            </a:pPr>
            <a:r>
              <a:rPr lang="en-US" sz="1600" dirty="0" smtClean="0">
                <a:ea typeface="Tahoma" pitchFamily="34" charset="0"/>
                <a:cs typeface="Tahoma" pitchFamily="34" charset="0"/>
                <a:sym typeface="Wingdings" pitchFamily="2" charset="2"/>
              </a:rPr>
              <a:t>Transitivity present (second condition not satisfied)</a:t>
            </a:r>
          </a:p>
          <a:p>
            <a:pPr lvl="1"/>
            <a:r>
              <a:rPr lang="en-US" sz="1600" dirty="0" smtClean="0">
                <a:solidFill>
                  <a:srgbClr val="FF0000"/>
                </a:solidFill>
                <a:ea typeface="Tahoma" pitchFamily="34" charset="0"/>
                <a:cs typeface="Tahoma" pitchFamily="34" charset="0"/>
                <a:sym typeface="Wingdings" pitchFamily="2" charset="2"/>
              </a:rPr>
              <a:t>Relation is not in 3NF.</a:t>
            </a:r>
            <a:endParaRPr lang="en-IN" sz="1600" dirty="0" smtClean="0">
              <a:solidFill>
                <a:srgbClr val="FF0000"/>
              </a:solidFill>
            </a:endParaRPr>
          </a:p>
        </p:txBody>
      </p:sp>
      <p:sp>
        <p:nvSpPr>
          <p:cNvPr id="8" name="Rectangle 7"/>
          <p:cNvSpPr/>
          <p:nvPr/>
        </p:nvSpPr>
        <p:spPr>
          <a:xfrm>
            <a:off x="152400" y="4858648"/>
            <a:ext cx="8534400" cy="1815882"/>
          </a:xfrm>
          <a:prstGeom prst="rect">
            <a:avLst/>
          </a:prstGeom>
          <a:ln w="25400">
            <a:solidFill>
              <a:schemeClr val="tx1"/>
            </a:solidFill>
          </a:ln>
        </p:spPr>
        <p:txBody>
          <a:bodyPr wrap="square">
            <a:spAutoFit/>
          </a:bodyPr>
          <a:lstStyle/>
          <a:p>
            <a:pPr marL="285750" indent="-285750">
              <a:buFont typeface="Wingdings" pitchFamily="2" charset="2"/>
              <a:buChar char="Ø"/>
            </a:pPr>
            <a:r>
              <a:rPr lang="en-IN" sz="1600" b="1" dirty="0" smtClean="0"/>
              <a:t>What are the anomalies?</a:t>
            </a:r>
          </a:p>
          <a:p>
            <a:pPr marL="285750" indent="-285750">
              <a:buFont typeface="Wingdings" pitchFamily="2" charset="2"/>
              <a:buChar char="Ø"/>
            </a:pPr>
            <a:r>
              <a:rPr lang="en-IN" sz="1600" b="1" dirty="0" smtClean="0">
                <a:solidFill>
                  <a:schemeClr val="accent2"/>
                </a:solidFill>
              </a:rPr>
              <a:t>Insertion Anomaly: </a:t>
            </a:r>
            <a:r>
              <a:rPr lang="en-IN" sz="1600" dirty="0" smtClean="0"/>
              <a:t>Cannot insert new project details till an employee works on it.</a:t>
            </a:r>
          </a:p>
          <a:p>
            <a:pPr marL="285750" indent="-285750">
              <a:buFont typeface="Wingdings" pitchFamily="2" charset="2"/>
              <a:buChar char="Ø"/>
            </a:pPr>
            <a:r>
              <a:rPr lang="en-IN" sz="1600" b="1" dirty="0" err="1" smtClean="0">
                <a:solidFill>
                  <a:schemeClr val="accent2"/>
                </a:solidFill>
              </a:rPr>
              <a:t>Updation</a:t>
            </a:r>
            <a:r>
              <a:rPr lang="en-IN" sz="1600" b="1" dirty="0" smtClean="0">
                <a:solidFill>
                  <a:schemeClr val="accent2"/>
                </a:solidFill>
              </a:rPr>
              <a:t> Anomaly: </a:t>
            </a:r>
            <a:r>
              <a:rPr lang="en-IN" sz="1600" dirty="0" smtClean="0"/>
              <a:t>If completion date of a project changes, have to change multiple records.</a:t>
            </a:r>
          </a:p>
          <a:p>
            <a:pPr marL="285750" indent="-285750">
              <a:buFont typeface="Wingdings" pitchFamily="2" charset="2"/>
              <a:buChar char="Ø"/>
            </a:pPr>
            <a:r>
              <a:rPr lang="en-IN" sz="1600" b="1" dirty="0" smtClean="0">
                <a:solidFill>
                  <a:schemeClr val="accent2"/>
                </a:solidFill>
              </a:rPr>
              <a:t>Deletion Anomaly: </a:t>
            </a:r>
            <a:r>
              <a:rPr lang="en-IN" sz="1600" dirty="0" smtClean="0"/>
              <a:t>Assume a project has only one employee working on it. If that employee leaves, removing the employee record would result in loosing information about the project too.  </a:t>
            </a:r>
          </a:p>
        </p:txBody>
      </p:sp>
    </p:spTree>
    <p:extLst>
      <p:ext uri="{BB962C8B-B14F-4D97-AF65-F5344CB8AC3E}">
        <p14:creationId xmlns:p14="http://schemas.microsoft.com/office/powerpoint/2010/main" val="38261077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17</a:t>
            </a:fld>
            <a:endParaRPr lang="en-US"/>
          </a:p>
        </p:txBody>
      </p:sp>
      <p:sp>
        <p:nvSpPr>
          <p:cNvPr id="7"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3</a:t>
            </a:r>
            <a:r>
              <a:rPr lang="en-US" sz="2800" b="1" cap="none" baseline="30000" dirty="0" smtClean="0">
                <a:latin typeface="+mn-lt"/>
              </a:rPr>
              <a:t>rd</a:t>
            </a:r>
            <a:r>
              <a:rPr lang="en-US" sz="2800" b="1" dirty="0" smtClean="0">
                <a:latin typeface="+mn-lt"/>
              </a:rPr>
              <a:t> normal form</a:t>
            </a:r>
            <a:endParaRPr lang="en-IN" sz="2800" b="1"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370358868"/>
              </p:ext>
            </p:extLst>
          </p:nvPr>
        </p:nvGraphicFramePr>
        <p:xfrm>
          <a:off x="533400" y="1905000"/>
          <a:ext cx="8265749" cy="457200"/>
        </p:xfrm>
        <a:graphic>
          <a:graphicData uri="http://schemas.openxmlformats.org/drawingml/2006/table">
            <a:tbl>
              <a:tblPr firstRow="1" bandRow="1">
                <a:tableStyleId>{5C22544A-7EE6-4342-B048-85BDC9FD1C3A}</a:tableStyleId>
              </a:tblPr>
              <a:tblGrid>
                <a:gridCol w="838200"/>
                <a:gridCol w="841693"/>
                <a:gridCol w="947056"/>
                <a:gridCol w="914400"/>
                <a:gridCol w="1143000"/>
                <a:gridCol w="1143000"/>
                <a:gridCol w="1219200"/>
                <a:gridCol w="1219200"/>
              </a:tblGrid>
              <a:tr h="457200">
                <a:tc>
                  <a:txBody>
                    <a:bodyPr/>
                    <a:lstStyle/>
                    <a:p>
                      <a:r>
                        <a:rPr lang="en-IN" sz="1400" u="sng" dirty="0" err="1" smtClean="0">
                          <a:solidFill>
                            <a:schemeClr val="accent2"/>
                          </a:solidFill>
                          <a:latin typeface="Tahoma" pitchFamily="34" charset="0"/>
                          <a:ea typeface="Tahoma" pitchFamily="34" charset="0"/>
                          <a:cs typeface="Tahoma" pitchFamily="34" charset="0"/>
                        </a:rPr>
                        <a:t>Empno</a:t>
                      </a:r>
                      <a:endParaRPr lang="en-IN" sz="1400" u="sng" dirty="0">
                        <a:solidFill>
                          <a:schemeClr val="accent2"/>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u="none" dirty="0" err="1" smtClean="0">
                          <a:solidFill>
                            <a:schemeClr val="bg1"/>
                          </a:solidFill>
                          <a:latin typeface="Tahoma" pitchFamily="34" charset="0"/>
                          <a:ea typeface="Tahoma" pitchFamily="34" charset="0"/>
                          <a:cs typeface="Tahoma" pitchFamily="34" charset="0"/>
                        </a:rPr>
                        <a:t>Ename</a:t>
                      </a:r>
                      <a:endParaRPr lang="en-IN" sz="1400" u="none" dirty="0">
                        <a:solidFill>
                          <a:schemeClr val="bg1"/>
                        </a:solidFill>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smtClean="0">
                          <a:latin typeface="Tahoma" pitchFamily="34" charset="0"/>
                          <a:ea typeface="Tahoma" pitchFamily="34" charset="0"/>
                          <a:cs typeface="Tahoma" pitchFamily="34" charset="0"/>
                        </a:rPr>
                        <a:t>Sal</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smtClean="0">
                          <a:latin typeface="Tahoma" pitchFamily="34" charset="0"/>
                          <a:ea typeface="Tahoma" pitchFamily="34" charset="0"/>
                          <a:cs typeface="Tahoma" pitchFamily="34" charset="0"/>
                        </a:rPr>
                        <a:t>Job</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ProjNo</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Comp_dt</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Comm</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c>
                  <a:txBody>
                    <a:bodyPr/>
                    <a:lstStyle/>
                    <a:p>
                      <a:r>
                        <a:rPr lang="en-IN" sz="1400" dirty="0" err="1" smtClean="0">
                          <a:latin typeface="Tahoma" pitchFamily="34" charset="0"/>
                          <a:ea typeface="Tahoma" pitchFamily="34" charset="0"/>
                          <a:cs typeface="Tahoma" pitchFamily="34" charset="0"/>
                        </a:rPr>
                        <a:t>Deptno</a:t>
                      </a:r>
                      <a:endParaRPr lang="en-IN" sz="1400" dirty="0">
                        <a:latin typeface="Tahoma" pitchFamily="34" charset="0"/>
                        <a:ea typeface="Tahoma" pitchFamily="34" charset="0"/>
                        <a:cs typeface="Tahoma" pitchFamily="34" charset="0"/>
                      </a:endParaRPr>
                    </a:p>
                  </a:txBody>
                  <a:tcPr>
                    <a:solidFill>
                      <a:schemeClr val="accent2">
                        <a:lumMod val="75000"/>
                      </a:schemeClr>
                    </a:solidFill>
                  </a:tcPr>
                </a:tc>
              </a:tr>
            </a:tbl>
          </a:graphicData>
        </a:graphic>
      </p:graphicFrame>
      <p:cxnSp>
        <p:nvCxnSpPr>
          <p:cNvPr id="88" name="Straight Arrow Connector 87"/>
          <p:cNvCxnSpPr/>
          <p:nvPr/>
        </p:nvCxnSpPr>
        <p:spPr>
          <a:xfrm flipH="1">
            <a:off x="1752600" y="3412991"/>
            <a:ext cx="2667000" cy="77800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4397188" y="3412991"/>
            <a:ext cx="3188714" cy="77800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5" name="Table 94"/>
          <p:cNvGraphicFramePr>
            <a:graphicFrameLocks noGrp="1"/>
          </p:cNvGraphicFramePr>
          <p:nvPr>
            <p:extLst>
              <p:ext uri="{D42A27DB-BD31-4B8C-83A1-F6EECF244321}">
                <p14:modId xmlns:p14="http://schemas.microsoft.com/office/powerpoint/2010/main" val="2542670627"/>
              </p:ext>
            </p:extLst>
          </p:nvPr>
        </p:nvGraphicFramePr>
        <p:xfrm>
          <a:off x="6172200" y="4281927"/>
          <a:ext cx="2362199" cy="533400"/>
        </p:xfrm>
        <a:graphic>
          <a:graphicData uri="http://schemas.openxmlformats.org/drawingml/2006/table">
            <a:tbl>
              <a:tblPr firstRow="1" bandRow="1">
                <a:tableStyleId>{5C22544A-7EE6-4342-B048-85BDC9FD1C3A}</a:tableStyleId>
              </a:tblPr>
              <a:tblGrid>
                <a:gridCol w="1143000"/>
                <a:gridCol w="1219199"/>
              </a:tblGrid>
              <a:tr h="533400">
                <a:tc>
                  <a:txBody>
                    <a:bodyPr/>
                    <a:lstStyle/>
                    <a:p>
                      <a:r>
                        <a:rPr lang="en-IN" sz="1400" u="sng" dirty="0" err="1" smtClean="0">
                          <a:solidFill>
                            <a:schemeClr val="accent2"/>
                          </a:solidFill>
                          <a:latin typeface="Tahoma" pitchFamily="34" charset="0"/>
                          <a:ea typeface="Tahoma" pitchFamily="34" charset="0"/>
                          <a:cs typeface="Tahoma" pitchFamily="34" charset="0"/>
                        </a:rPr>
                        <a:t>ProjNo</a:t>
                      </a:r>
                      <a:endParaRPr lang="en-IN" sz="1400" u="sng" dirty="0">
                        <a:solidFill>
                          <a:schemeClr val="accent2"/>
                        </a:solidFill>
                        <a:latin typeface="Tahoma" pitchFamily="34" charset="0"/>
                        <a:ea typeface="Tahoma" pitchFamily="34" charset="0"/>
                        <a:cs typeface="Tahoma" pitchFamily="34" charset="0"/>
                      </a:endParaRPr>
                    </a:p>
                  </a:txBody>
                  <a:tcPr>
                    <a:solidFill>
                      <a:schemeClr val="accent5">
                        <a:lumMod val="75000"/>
                      </a:schemeClr>
                    </a:solidFill>
                  </a:tcPr>
                </a:tc>
                <a:tc>
                  <a:txBody>
                    <a:bodyPr/>
                    <a:lstStyle/>
                    <a:p>
                      <a:r>
                        <a:rPr lang="en-IN" sz="1400" dirty="0" err="1" smtClean="0">
                          <a:latin typeface="Tahoma" pitchFamily="34" charset="0"/>
                          <a:ea typeface="Tahoma" pitchFamily="34" charset="0"/>
                          <a:cs typeface="Tahoma" pitchFamily="34" charset="0"/>
                        </a:rPr>
                        <a:t>Comp_dt</a:t>
                      </a:r>
                      <a:endParaRPr lang="en-IN" sz="1400" dirty="0">
                        <a:latin typeface="Tahoma" pitchFamily="34" charset="0"/>
                        <a:ea typeface="Tahoma" pitchFamily="34" charset="0"/>
                        <a:cs typeface="Tahoma" pitchFamily="34" charset="0"/>
                      </a:endParaRPr>
                    </a:p>
                  </a:txBody>
                  <a:tcPr>
                    <a:solidFill>
                      <a:schemeClr val="accent5">
                        <a:lumMod val="75000"/>
                      </a:schemeClr>
                    </a:solidFill>
                  </a:tcPr>
                </a:tc>
              </a:tr>
            </a:tbl>
          </a:graphicData>
        </a:graphic>
      </p:graphicFrame>
      <p:sp>
        <p:nvSpPr>
          <p:cNvPr id="2" name="TextBox 1"/>
          <p:cNvSpPr txBox="1"/>
          <p:nvPr/>
        </p:nvSpPr>
        <p:spPr>
          <a:xfrm>
            <a:off x="579326" y="1318843"/>
            <a:ext cx="4583627" cy="369332"/>
          </a:xfrm>
          <a:prstGeom prst="rect">
            <a:avLst/>
          </a:prstGeom>
          <a:noFill/>
          <a:ln>
            <a:solidFill>
              <a:schemeClr val="tx1"/>
            </a:solidFill>
          </a:ln>
        </p:spPr>
        <p:txBody>
          <a:bodyPr wrap="none" rtlCol="0">
            <a:spAutoFit/>
          </a:bodyPr>
          <a:lstStyle/>
          <a:p>
            <a:r>
              <a:rPr lang="en-IN" sz="1800" dirty="0" smtClean="0"/>
              <a:t>Every employee works on only one project.</a:t>
            </a:r>
            <a:endParaRPr lang="en-IN" sz="1800" dirty="0"/>
          </a:p>
        </p:txBody>
      </p:sp>
      <p:grpSp>
        <p:nvGrpSpPr>
          <p:cNvPr id="6" name="Group 5"/>
          <p:cNvGrpSpPr/>
          <p:nvPr/>
        </p:nvGrpSpPr>
        <p:grpSpPr>
          <a:xfrm>
            <a:off x="4572000" y="2353093"/>
            <a:ext cx="1234568" cy="469295"/>
            <a:chOff x="4572000" y="2353093"/>
            <a:chExt cx="1234568" cy="469295"/>
          </a:xfrm>
        </p:grpSpPr>
        <p:cxnSp>
          <p:nvCxnSpPr>
            <p:cNvPr id="48" name="Straight Connector 47"/>
            <p:cNvCxnSpPr/>
            <p:nvPr/>
          </p:nvCxnSpPr>
          <p:spPr>
            <a:xfrm>
              <a:off x="4572000" y="2819400"/>
              <a:ext cx="1234568" cy="29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5791200" y="2353093"/>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4572000" y="2362200"/>
              <a:ext cx="0" cy="448093"/>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 name="Group 2"/>
          <p:cNvGrpSpPr/>
          <p:nvPr/>
        </p:nvGrpSpPr>
        <p:grpSpPr>
          <a:xfrm>
            <a:off x="914400" y="2362200"/>
            <a:ext cx="3352800" cy="457200"/>
            <a:chOff x="914400" y="2362200"/>
            <a:chExt cx="3352800" cy="457200"/>
          </a:xfrm>
        </p:grpSpPr>
        <p:cxnSp>
          <p:nvCxnSpPr>
            <p:cNvPr id="20" name="Straight Connector 19"/>
            <p:cNvCxnSpPr/>
            <p:nvPr/>
          </p:nvCxnSpPr>
          <p:spPr>
            <a:xfrm>
              <a:off x="914400" y="23622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14400" y="2810863"/>
              <a:ext cx="3352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267200" y="2362200"/>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sp>
        <p:nvSpPr>
          <p:cNvPr id="21" name="AutoShape 2" descr="Flashcard of a math symbol for Therefore | ClipArt ETC | Clip art,  Flashcards, Symbol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9" name="Group 8"/>
          <p:cNvGrpSpPr/>
          <p:nvPr/>
        </p:nvGrpSpPr>
        <p:grpSpPr>
          <a:xfrm>
            <a:off x="367931" y="2885994"/>
            <a:ext cx="5438637" cy="710132"/>
            <a:chOff x="367931" y="2885994"/>
            <a:chExt cx="5438637" cy="710132"/>
          </a:xfrm>
        </p:grpSpPr>
        <p:cxnSp>
          <p:nvCxnSpPr>
            <p:cNvPr id="43" name="Straight Connector 42"/>
            <p:cNvCxnSpPr/>
            <p:nvPr/>
          </p:nvCxnSpPr>
          <p:spPr>
            <a:xfrm>
              <a:off x="928487" y="2919932"/>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14400" y="3377132"/>
              <a:ext cx="48921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791200" y="2919932"/>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307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7931" y="2885994"/>
              <a:ext cx="546469" cy="71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50" name="Table 49"/>
          <p:cNvGraphicFramePr>
            <a:graphicFrameLocks noGrp="1"/>
          </p:cNvGraphicFramePr>
          <p:nvPr>
            <p:extLst>
              <p:ext uri="{D42A27DB-BD31-4B8C-83A1-F6EECF244321}">
                <p14:modId xmlns:p14="http://schemas.microsoft.com/office/powerpoint/2010/main" val="3485794694"/>
              </p:ext>
            </p:extLst>
          </p:nvPr>
        </p:nvGraphicFramePr>
        <p:xfrm>
          <a:off x="235644" y="4267200"/>
          <a:ext cx="5100966" cy="533400"/>
        </p:xfrm>
        <a:graphic>
          <a:graphicData uri="http://schemas.openxmlformats.org/drawingml/2006/table">
            <a:tbl>
              <a:tblPr firstRow="1" bandRow="1">
                <a:tableStyleId>{5C22544A-7EE6-4342-B048-85BDC9FD1C3A}</a:tableStyleId>
              </a:tblPr>
              <a:tblGrid>
                <a:gridCol w="833766"/>
                <a:gridCol w="838200"/>
                <a:gridCol w="457200"/>
                <a:gridCol w="533400"/>
                <a:gridCol w="762000"/>
                <a:gridCol w="838200"/>
                <a:gridCol w="838200"/>
              </a:tblGrid>
              <a:tr h="533400">
                <a:tc>
                  <a:txBody>
                    <a:bodyPr/>
                    <a:lstStyle/>
                    <a:p>
                      <a:r>
                        <a:rPr lang="en-IN" sz="1400" u="sng" dirty="0" err="1" smtClean="0">
                          <a:solidFill>
                            <a:schemeClr val="accent2"/>
                          </a:solidFill>
                          <a:latin typeface="Tahoma" pitchFamily="34" charset="0"/>
                          <a:ea typeface="Tahoma" pitchFamily="34" charset="0"/>
                          <a:cs typeface="Tahoma" pitchFamily="34" charset="0"/>
                        </a:rPr>
                        <a:t>Empno</a:t>
                      </a:r>
                      <a:endParaRPr lang="en-IN" sz="1400" u="sng" dirty="0">
                        <a:solidFill>
                          <a:schemeClr val="accent2"/>
                        </a:solidFill>
                        <a:latin typeface="Tahoma" pitchFamily="34" charset="0"/>
                        <a:ea typeface="Tahoma" pitchFamily="34" charset="0"/>
                        <a:cs typeface="Tahoma" pitchFamily="34" charset="0"/>
                      </a:endParaRPr>
                    </a:p>
                  </a:txBody>
                  <a:tcPr>
                    <a:solidFill>
                      <a:schemeClr val="bg2">
                        <a:lumMod val="50000"/>
                      </a:schemeClr>
                    </a:solidFill>
                  </a:tcPr>
                </a:tc>
                <a:tc>
                  <a:txBody>
                    <a:bodyPr/>
                    <a:lstStyle/>
                    <a:p>
                      <a:r>
                        <a:rPr lang="en-IN" sz="1400" u="none" dirty="0" err="1" smtClean="0">
                          <a:solidFill>
                            <a:schemeClr val="bg1"/>
                          </a:solidFill>
                          <a:latin typeface="Tahoma" pitchFamily="34" charset="0"/>
                          <a:ea typeface="Tahoma" pitchFamily="34" charset="0"/>
                          <a:cs typeface="Tahoma" pitchFamily="34" charset="0"/>
                        </a:rPr>
                        <a:t>Ename</a:t>
                      </a:r>
                      <a:endParaRPr lang="en-IN" sz="1400" u="none" dirty="0">
                        <a:solidFill>
                          <a:schemeClr val="bg1"/>
                        </a:solidFill>
                        <a:latin typeface="Tahoma" pitchFamily="34" charset="0"/>
                        <a:ea typeface="Tahoma" pitchFamily="34" charset="0"/>
                        <a:cs typeface="Tahoma" pitchFamily="34" charset="0"/>
                      </a:endParaRPr>
                    </a:p>
                  </a:txBody>
                  <a:tcPr>
                    <a:solidFill>
                      <a:schemeClr val="bg2">
                        <a:lumMod val="50000"/>
                      </a:schemeClr>
                    </a:solidFill>
                  </a:tcPr>
                </a:tc>
                <a:tc>
                  <a:txBody>
                    <a:bodyPr/>
                    <a:lstStyle/>
                    <a:p>
                      <a:r>
                        <a:rPr lang="en-IN" sz="1400" dirty="0" smtClean="0">
                          <a:latin typeface="Tahoma" pitchFamily="34" charset="0"/>
                          <a:ea typeface="Tahoma" pitchFamily="34" charset="0"/>
                          <a:cs typeface="Tahoma" pitchFamily="34" charset="0"/>
                        </a:rPr>
                        <a:t>Sal</a:t>
                      </a:r>
                      <a:endParaRPr lang="en-IN" sz="1400" dirty="0">
                        <a:latin typeface="Tahoma" pitchFamily="34" charset="0"/>
                        <a:ea typeface="Tahoma" pitchFamily="34" charset="0"/>
                        <a:cs typeface="Tahoma" pitchFamily="34" charset="0"/>
                      </a:endParaRPr>
                    </a:p>
                  </a:txBody>
                  <a:tcPr>
                    <a:solidFill>
                      <a:schemeClr val="bg2">
                        <a:lumMod val="50000"/>
                      </a:schemeClr>
                    </a:solidFill>
                  </a:tcPr>
                </a:tc>
                <a:tc>
                  <a:txBody>
                    <a:bodyPr/>
                    <a:lstStyle/>
                    <a:p>
                      <a:r>
                        <a:rPr lang="en-IN" sz="1400" dirty="0" smtClean="0">
                          <a:latin typeface="Tahoma" pitchFamily="34" charset="0"/>
                          <a:ea typeface="Tahoma" pitchFamily="34" charset="0"/>
                          <a:cs typeface="Tahoma" pitchFamily="34" charset="0"/>
                        </a:rPr>
                        <a:t>Job</a:t>
                      </a:r>
                      <a:endParaRPr lang="en-IN" sz="1400" dirty="0">
                        <a:latin typeface="Tahoma" pitchFamily="34" charset="0"/>
                        <a:ea typeface="Tahoma" pitchFamily="34" charset="0"/>
                        <a:cs typeface="Tahoma" pitchFamily="34" charset="0"/>
                      </a:endParaRP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err="1" smtClean="0">
                          <a:latin typeface="Tahoma" pitchFamily="34" charset="0"/>
                          <a:ea typeface="Tahoma" pitchFamily="34" charset="0"/>
                          <a:cs typeface="Tahoma" pitchFamily="34" charset="0"/>
                        </a:rPr>
                        <a:t>Comm</a:t>
                      </a:r>
                      <a:endParaRPr lang="en-IN" sz="1400" dirty="0" smtClean="0">
                        <a:latin typeface="Tahoma" pitchFamily="34" charset="0"/>
                        <a:ea typeface="Tahoma" pitchFamily="34" charset="0"/>
                        <a:cs typeface="Tahoma" pitchFamily="34" charset="0"/>
                      </a:endParaRPr>
                    </a:p>
                    <a:p>
                      <a:endParaRPr lang="en-IN" sz="1400" dirty="0">
                        <a:latin typeface="Tahoma" pitchFamily="34" charset="0"/>
                        <a:ea typeface="Tahoma" pitchFamily="34" charset="0"/>
                        <a:cs typeface="Tahoma" pitchFamily="34" charset="0"/>
                      </a:endParaRPr>
                    </a:p>
                  </a:txBody>
                  <a:tcPr>
                    <a:solidFill>
                      <a:schemeClr val="bg2">
                        <a:lumMod val="50000"/>
                      </a:schemeClr>
                    </a:solidFill>
                  </a:tcPr>
                </a:tc>
                <a:tc>
                  <a:txBody>
                    <a:bodyPr/>
                    <a:lstStyle/>
                    <a:p>
                      <a:r>
                        <a:rPr lang="en-IN" sz="1400" dirty="0" err="1" smtClean="0">
                          <a:latin typeface="Tahoma" pitchFamily="34" charset="0"/>
                          <a:ea typeface="Tahoma" pitchFamily="34" charset="0"/>
                          <a:cs typeface="Tahoma" pitchFamily="34" charset="0"/>
                        </a:rPr>
                        <a:t>Deptno</a:t>
                      </a:r>
                      <a:endParaRPr lang="en-IN" sz="1400" dirty="0">
                        <a:latin typeface="Tahoma" pitchFamily="34" charset="0"/>
                        <a:ea typeface="Tahoma" pitchFamily="34" charset="0"/>
                        <a:cs typeface="Tahoma" pitchFamily="34" charset="0"/>
                      </a:endParaRPr>
                    </a:p>
                  </a:txBody>
                  <a:tcPr>
                    <a:solidFill>
                      <a:schemeClr val="bg2">
                        <a:lumMod val="5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err="1" smtClean="0">
                          <a:latin typeface="Tahoma" pitchFamily="34" charset="0"/>
                          <a:ea typeface="Tahoma" pitchFamily="34" charset="0"/>
                          <a:cs typeface="Tahoma" pitchFamily="34" charset="0"/>
                        </a:rPr>
                        <a:t>ProjNo</a:t>
                      </a:r>
                      <a:endParaRPr lang="en-IN" sz="1400" dirty="0" smtClean="0">
                        <a:latin typeface="Tahoma" pitchFamily="34" charset="0"/>
                        <a:ea typeface="Tahoma" pitchFamily="34" charset="0"/>
                        <a:cs typeface="Tahoma" pitchFamily="34" charset="0"/>
                      </a:endParaRPr>
                    </a:p>
                    <a:p>
                      <a:endParaRPr lang="en-IN" sz="1400" dirty="0">
                        <a:latin typeface="Tahoma" pitchFamily="34" charset="0"/>
                        <a:ea typeface="Tahoma" pitchFamily="34" charset="0"/>
                        <a:cs typeface="Tahoma" pitchFamily="34" charset="0"/>
                      </a:endParaRPr>
                    </a:p>
                  </a:txBody>
                  <a:tcPr>
                    <a:solidFill>
                      <a:schemeClr val="bg2">
                        <a:lumMod val="50000"/>
                      </a:schemeClr>
                    </a:solidFill>
                  </a:tcPr>
                </a:tc>
              </a:tr>
            </a:tbl>
          </a:graphicData>
        </a:graphic>
      </p:graphicFrame>
      <p:sp>
        <p:nvSpPr>
          <p:cNvPr id="52" name="Rectangle 51"/>
          <p:cNvSpPr/>
          <p:nvPr/>
        </p:nvSpPr>
        <p:spPr>
          <a:xfrm>
            <a:off x="76200" y="4953000"/>
            <a:ext cx="8686800" cy="1538883"/>
          </a:xfrm>
          <a:prstGeom prst="rect">
            <a:avLst/>
          </a:prstGeom>
          <a:ln w="25400">
            <a:solidFill>
              <a:schemeClr val="tx1"/>
            </a:solidFill>
          </a:ln>
        </p:spPr>
        <p:txBody>
          <a:bodyPr wrap="square">
            <a:spAutoFit/>
          </a:bodyPr>
          <a:lstStyle/>
          <a:p>
            <a:r>
              <a:rPr lang="en-IN" sz="1600" b="1" dirty="0" smtClean="0">
                <a:solidFill>
                  <a:srgbClr val="00B0F0"/>
                </a:solidFill>
              </a:rPr>
              <a:t>3NF:</a:t>
            </a:r>
          </a:p>
          <a:p>
            <a:r>
              <a:rPr lang="en-IN" sz="1400" dirty="0" smtClean="0"/>
              <a:t>Split the table: </a:t>
            </a:r>
            <a:r>
              <a:rPr lang="en-IN" sz="1400" b="1" dirty="0" smtClean="0">
                <a:solidFill>
                  <a:schemeClr val="bg2">
                    <a:lumMod val="50000"/>
                  </a:schemeClr>
                </a:solidFill>
              </a:rPr>
              <a:t>EMP</a:t>
            </a:r>
            <a:r>
              <a:rPr lang="en-IN" sz="1400" dirty="0" smtClean="0">
                <a:solidFill>
                  <a:schemeClr val="bg2">
                    <a:lumMod val="50000"/>
                  </a:schemeClr>
                </a:solidFill>
              </a:rPr>
              <a:t>(</a:t>
            </a:r>
            <a:r>
              <a:rPr lang="en-IN" sz="1400" u="sng" dirty="0" smtClean="0">
                <a:solidFill>
                  <a:schemeClr val="bg2">
                    <a:lumMod val="50000"/>
                  </a:schemeClr>
                </a:solidFill>
              </a:rPr>
              <a:t>EMPNO</a:t>
            </a:r>
            <a:r>
              <a:rPr lang="en-IN" sz="1400" dirty="0" smtClean="0">
                <a:solidFill>
                  <a:schemeClr val="bg2">
                    <a:lumMod val="50000"/>
                  </a:schemeClr>
                </a:solidFill>
              </a:rPr>
              <a:t>,ENAME,SAL,JOB,COMM,DEPTNO,PROJNO)</a:t>
            </a:r>
            <a:r>
              <a:rPr lang="en-IN" sz="1400" dirty="0" smtClean="0"/>
              <a:t>, </a:t>
            </a:r>
            <a:r>
              <a:rPr lang="en-IN" sz="1400" b="1" dirty="0" smtClean="0">
                <a:solidFill>
                  <a:schemeClr val="accent5"/>
                </a:solidFill>
              </a:rPr>
              <a:t>PROJECT</a:t>
            </a:r>
            <a:r>
              <a:rPr lang="en-IN" sz="1400" dirty="0" smtClean="0">
                <a:solidFill>
                  <a:schemeClr val="accent5"/>
                </a:solidFill>
              </a:rPr>
              <a:t>(</a:t>
            </a:r>
            <a:r>
              <a:rPr lang="en-IN" sz="1400" u="sng" dirty="0" smtClean="0">
                <a:solidFill>
                  <a:schemeClr val="accent5"/>
                </a:solidFill>
              </a:rPr>
              <a:t>PROJNO</a:t>
            </a:r>
            <a:r>
              <a:rPr lang="en-IN" sz="1400" dirty="0" smtClean="0">
                <a:solidFill>
                  <a:schemeClr val="accent5"/>
                </a:solidFill>
              </a:rPr>
              <a:t>,COMP_DT)</a:t>
            </a:r>
          </a:p>
          <a:p>
            <a:r>
              <a:rPr lang="en-IN" sz="1600" dirty="0" smtClean="0"/>
              <a:t>Anomalies resolved:</a:t>
            </a:r>
          </a:p>
          <a:p>
            <a:r>
              <a:rPr lang="en-IN" sz="1600" b="1" dirty="0" smtClean="0"/>
              <a:t>Insertion:</a:t>
            </a:r>
            <a:r>
              <a:rPr lang="en-IN" sz="1600" dirty="0" smtClean="0"/>
              <a:t> Can insert new project anytime in PROJECT table</a:t>
            </a:r>
          </a:p>
          <a:p>
            <a:r>
              <a:rPr lang="en-IN" sz="1600" b="1" dirty="0" err="1" smtClean="0"/>
              <a:t>Updation</a:t>
            </a:r>
            <a:r>
              <a:rPr lang="en-IN" sz="1600" b="1" dirty="0" smtClean="0"/>
              <a:t>:</a:t>
            </a:r>
            <a:r>
              <a:rPr lang="en-IN" sz="1600" dirty="0" smtClean="0"/>
              <a:t> Only one record to be updated if </a:t>
            </a:r>
            <a:r>
              <a:rPr lang="en-IN" sz="1600" dirty="0" err="1" smtClean="0"/>
              <a:t>compl_dt</a:t>
            </a:r>
            <a:r>
              <a:rPr lang="en-IN" sz="1600" dirty="0" smtClean="0"/>
              <a:t> changes</a:t>
            </a:r>
          </a:p>
          <a:p>
            <a:r>
              <a:rPr lang="en-IN" sz="1600" b="1" dirty="0" smtClean="0"/>
              <a:t>Deletion:</a:t>
            </a:r>
            <a:r>
              <a:rPr lang="en-IN" sz="1600" dirty="0" smtClean="0"/>
              <a:t> Even if </a:t>
            </a:r>
            <a:r>
              <a:rPr lang="en-IN" sz="1600" dirty="0" err="1" smtClean="0"/>
              <a:t>emp</a:t>
            </a:r>
            <a:r>
              <a:rPr lang="en-IN" sz="1600" dirty="0" smtClean="0"/>
              <a:t> leaves, project details remain. </a:t>
            </a:r>
          </a:p>
        </p:txBody>
      </p:sp>
    </p:spTree>
    <p:extLst>
      <p:ext uri="{BB962C8B-B14F-4D97-AF65-F5344CB8AC3E}">
        <p14:creationId xmlns:p14="http://schemas.microsoft.com/office/powerpoint/2010/main" val="2565986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18</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3</a:t>
            </a:r>
            <a:r>
              <a:rPr lang="en-US" sz="2800" b="1" cap="none" baseline="30000" dirty="0" smtClean="0">
                <a:latin typeface="+mn-lt"/>
              </a:rPr>
              <a:t>rd</a:t>
            </a:r>
            <a:r>
              <a:rPr lang="en-US" sz="2800" b="1" dirty="0" smtClean="0">
                <a:latin typeface="+mn-lt"/>
              </a:rPr>
              <a:t> normal form</a:t>
            </a:r>
            <a:endParaRPr lang="en-IN" sz="2800" b="1"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95399"/>
            <a:ext cx="3352799" cy="2454045"/>
          </a:xfrm>
          <a:prstGeom prst="rect">
            <a:avLst/>
          </a:prstGeom>
        </p:spPr>
      </p:pic>
      <p:sp>
        <p:nvSpPr>
          <p:cNvPr id="6" name="TextBox 5"/>
          <p:cNvSpPr txBox="1"/>
          <p:nvPr/>
        </p:nvSpPr>
        <p:spPr>
          <a:xfrm>
            <a:off x="7239000" y="2112405"/>
            <a:ext cx="295835" cy="307777"/>
          </a:xfrm>
          <a:prstGeom prst="rect">
            <a:avLst/>
          </a:prstGeom>
          <a:solidFill>
            <a:schemeClr val="bg1"/>
          </a:solidFill>
        </p:spPr>
        <p:txBody>
          <a:bodyPr wrap="square" rtlCol="0">
            <a:spAutoFit/>
          </a:bodyPr>
          <a:lstStyle/>
          <a:p>
            <a:r>
              <a:rPr lang="en-IN" sz="1400" dirty="0">
                <a:solidFill>
                  <a:schemeClr val="bg1"/>
                </a:solidFill>
              </a:rPr>
              <a:t>y</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557962"/>
            <a:ext cx="4451203" cy="556400"/>
          </a:xfrm>
          <a:prstGeom prst="rect">
            <a:avLst/>
          </a:prstGeom>
        </p:spPr>
      </p:pic>
      <p:cxnSp>
        <p:nvCxnSpPr>
          <p:cNvPr id="9" name="Straight Connector 8"/>
          <p:cNvCxnSpPr/>
          <p:nvPr/>
        </p:nvCxnSpPr>
        <p:spPr>
          <a:xfrm>
            <a:off x="381000" y="1972235"/>
            <a:ext cx="742790"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983" y="4267200"/>
            <a:ext cx="7018628" cy="2377646"/>
          </a:xfrm>
          <a:prstGeom prst="rect">
            <a:avLst/>
          </a:prstGeom>
        </p:spPr>
      </p:pic>
      <p:cxnSp>
        <p:nvCxnSpPr>
          <p:cNvPr id="17" name="Straight Connector 16"/>
          <p:cNvCxnSpPr/>
          <p:nvPr/>
        </p:nvCxnSpPr>
        <p:spPr>
          <a:xfrm>
            <a:off x="868936" y="4953000"/>
            <a:ext cx="924005"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4419600" y="4950120"/>
            <a:ext cx="914400" cy="288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04079" y="1393832"/>
            <a:ext cx="4118435" cy="1815882"/>
          </a:xfrm>
          <a:prstGeom prst="rect">
            <a:avLst/>
          </a:prstGeom>
          <a:solidFill>
            <a:schemeClr val="bg2">
              <a:lumMod val="60000"/>
              <a:lumOff val="40000"/>
            </a:schemeClr>
          </a:solidFill>
          <a:ln w="38100">
            <a:solidFill>
              <a:schemeClr val="accent1"/>
            </a:solidFill>
          </a:ln>
        </p:spPr>
        <p:txBody>
          <a:bodyPr wrap="none" rtlCol="0">
            <a:spAutoFit/>
          </a:bodyPr>
          <a:lstStyle/>
          <a:p>
            <a:r>
              <a:rPr lang="en-IN" sz="1600" b="1" dirty="0" smtClean="0"/>
              <a:t>In the given table there is transitivity.</a:t>
            </a:r>
          </a:p>
          <a:p>
            <a:endParaRPr lang="en-IN" sz="1600" b="1" dirty="0" smtClean="0"/>
          </a:p>
          <a:p>
            <a:r>
              <a:rPr lang="en-IN" sz="1600" b="1" dirty="0" err="1" smtClean="0"/>
              <a:t>Book_id</a:t>
            </a:r>
            <a:r>
              <a:rPr lang="en-IN" sz="1600" b="1" dirty="0" smtClean="0"/>
              <a:t> → </a:t>
            </a:r>
            <a:r>
              <a:rPr lang="en-IN" sz="1600" b="1" dirty="0" err="1" smtClean="0"/>
              <a:t>Genre_id</a:t>
            </a:r>
            <a:endParaRPr lang="en-IN" sz="1600" b="1" dirty="0" smtClean="0"/>
          </a:p>
          <a:p>
            <a:r>
              <a:rPr lang="en-IN" sz="1600" b="1" dirty="0" err="1" smtClean="0"/>
              <a:t>Genre_id</a:t>
            </a:r>
            <a:r>
              <a:rPr lang="en-IN" sz="1600" b="1" dirty="0" smtClean="0"/>
              <a:t> → </a:t>
            </a:r>
            <a:r>
              <a:rPr lang="en-IN" sz="1600" b="1" dirty="0" err="1" smtClean="0"/>
              <a:t>Genre_type</a:t>
            </a:r>
            <a:endParaRPr lang="en-IN" sz="1600" b="1" dirty="0" smtClean="0"/>
          </a:p>
          <a:p>
            <a:r>
              <a:rPr lang="en-US" sz="1600" b="1" dirty="0" smtClean="0">
                <a:ea typeface="Tahoma" pitchFamily="34" charset="0"/>
                <a:cs typeface="Tahoma" pitchFamily="34" charset="0"/>
                <a:sym typeface="Wingdings" pitchFamily="2" charset="2"/>
              </a:rPr>
              <a:t>⸫ </a:t>
            </a:r>
            <a:r>
              <a:rPr lang="en-IN" sz="1600" b="1" dirty="0" err="1"/>
              <a:t>Book_id</a:t>
            </a:r>
            <a:r>
              <a:rPr lang="en-IN" sz="1600" b="1" dirty="0"/>
              <a:t> </a:t>
            </a:r>
            <a:r>
              <a:rPr lang="en-IN" sz="1600" b="1" dirty="0" smtClean="0"/>
              <a:t>→ </a:t>
            </a:r>
            <a:r>
              <a:rPr lang="en-IN" sz="1600" b="1" dirty="0" err="1"/>
              <a:t>Genre_type</a:t>
            </a:r>
            <a:endParaRPr lang="en-IN" sz="1600" b="1" dirty="0"/>
          </a:p>
          <a:p>
            <a:endParaRPr lang="en-IN" sz="1600" b="1" dirty="0" smtClean="0"/>
          </a:p>
          <a:p>
            <a:r>
              <a:rPr lang="en-IN" sz="1600" b="1" dirty="0" smtClean="0"/>
              <a:t>Table is not in the 3rd Normal Form.</a:t>
            </a:r>
            <a:endParaRPr lang="en-IN" sz="1600" b="1" dirty="0"/>
          </a:p>
        </p:txBody>
      </p:sp>
    </p:spTree>
    <p:extLst>
      <p:ext uri="{BB962C8B-B14F-4D97-AF65-F5344CB8AC3E}">
        <p14:creationId xmlns:p14="http://schemas.microsoft.com/office/powerpoint/2010/main" val="2206849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19</a:t>
            </a:fld>
            <a:endParaRPr lang="en-US"/>
          </a:p>
        </p:txBody>
      </p:sp>
      <p:sp>
        <p:nvSpPr>
          <p:cNvPr id="3" name="Text Placeholder 2"/>
          <p:cNvSpPr txBox="1">
            <a:spLocks/>
          </p:cNvSpPr>
          <p:nvPr/>
        </p:nvSpPr>
        <p:spPr bwMode="auto">
          <a:xfrm>
            <a:off x="228600" y="536602"/>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a:t>
            </a:r>
            <a:r>
              <a:rPr lang="en-US" sz="2800" b="1" dirty="0" err="1" smtClean="0">
                <a:latin typeface="+mn-lt"/>
              </a:rPr>
              <a:t>boyce</a:t>
            </a:r>
            <a:r>
              <a:rPr lang="en-US" sz="2800" b="1" dirty="0" smtClean="0">
                <a:latin typeface="+mn-lt"/>
              </a:rPr>
              <a:t> </a:t>
            </a:r>
            <a:r>
              <a:rPr lang="en-US" sz="2800" b="1" dirty="0" err="1" smtClean="0">
                <a:latin typeface="+mn-lt"/>
              </a:rPr>
              <a:t>codd</a:t>
            </a:r>
            <a:r>
              <a:rPr lang="en-US" sz="2800" b="1" dirty="0" smtClean="0">
                <a:latin typeface="+mn-lt"/>
              </a:rPr>
              <a:t> normal form (BCNF)</a:t>
            </a:r>
            <a:endParaRPr lang="en-IN" sz="2800" b="1" dirty="0">
              <a:latin typeface="+mn-lt"/>
            </a:endParaRPr>
          </a:p>
        </p:txBody>
      </p:sp>
      <p:sp>
        <p:nvSpPr>
          <p:cNvPr id="2" name="Rectangle 1"/>
          <p:cNvSpPr/>
          <p:nvPr/>
        </p:nvSpPr>
        <p:spPr>
          <a:xfrm>
            <a:off x="498182" y="1524000"/>
            <a:ext cx="7848600" cy="5247590"/>
          </a:xfrm>
          <a:prstGeom prst="rect">
            <a:avLst/>
          </a:prstGeom>
        </p:spPr>
        <p:txBody>
          <a:bodyPr wrap="square">
            <a:spAutoFit/>
          </a:bodyPr>
          <a:lstStyle/>
          <a:p>
            <a:pPr marL="342900" indent="-342900">
              <a:spcBef>
                <a:spcPts val="600"/>
              </a:spcBef>
              <a:spcAft>
                <a:spcPts val="600"/>
              </a:spcAft>
              <a:buFont typeface="Wingdings" pitchFamily="2" charset="2"/>
              <a:buChar char="Ø"/>
            </a:pPr>
            <a:r>
              <a:rPr lang="en-IN" sz="2000" smtClean="0"/>
              <a:t>A </a:t>
            </a:r>
            <a:r>
              <a:rPr lang="en-IN" sz="2000" dirty="0"/>
              <a:t>table is in BCNF </a:t>
            </a:r>
            <a:r>
              <a:rPr lang="en-IN" sz="2000" dirty="0" smtClean="0"/>
              <a:t>if,</a:t>
            </a:r>
          </a:p>
          <a:p>
            <a:pPr marL="800100" lvl="1" indent="-342900">
              <a:spcBef>
                <a:spcPts val="600"/>
              </a:spcBef>
              <a:spcAft>
                <a:spcPts val="600"/>
              </a:spcAft>
              <a:buFont typeface="Wingdings" pitchFamily="2" charset="2"/>
              <a:buChar char="Ø"/>
            </a:pPr>
            <a:r>
              <a:rPr lang="en-IN" sz="2000" dirty="0" smtClean="0"/>
              <a:t>It is in the 3NF and,</a:t>
            </a:r>
          </a:p>
          <a:p>
            <a:pPr marL="800100" lvl="1" indent="-342900">
              <a:spcBef>
                <a:spcPts val="600"/>
              </a:spcBef>
              <a:spcAft>
                <a:spcPts val="600"/>
              </a:spcAft>
              <a:buFont typeface="Wingdings" pitchFamily="2" charset="2"/>
              <a:buChar char="Ø"/>
            </a:pPr>
            <a:r>
              <a:rPr lang="en-IN" sz="2000" dirty="0" smtClean="0"/>
              <a:t>for every </a:t>
            </a:r>
            <a:r>
              <a:rPr lang="en-IN" sz="2000" dirty="0"/>
              <a:t>functional dependency X → Y, X is the super key of the </a:t>
            </a:r>
            <a:r>
              <a:rPr lang="en-IN" sz="2000" dirty="0" smtClean="0"/>
              <a:t>table i.e. X cannot be non-prime if Y is prime.</a:t>
            </a:r>
          </a:p>
          <a:p>
            <a:pPr>
              <a:spcBef>
                <a:spcPts val="600"/>
              </a:spcBef>
              <a:spcAft>
                <a:spcPts val="600"/>
              </a:spcAft>
            </a:pPr>
            <a:r>
              <a:rPr lang="en-IN" sz="2000" b="1" i="1" dirty="0" smtClean="0">
                <a:solidFill>
                  <a:schemeClr val="accent5"/>
                </a:solidFill>
              </a:rPr>
              <a:t>‘A </a:t>
            </a:r>
            <a:r>
              <a:rPr lang="en-IN" sz="2000" b="1" i="1" dirty="0">
                <a:solidFill>
                  <a:schemeClr val="accent5"/>
                </a:solidFill>
              </a:rPr>
              <a:t>relation is in BCNF, if and only if, every determinant is a </a:t>
            </a:r>
            <a:r>
              <a:rPr lang="en-IN" sz="2000" b="1" i="1" dirty="0" smtClean="0">
                <a:solidFill>
                  <a:schemeClr val="accent5"/>
                </a:solidFill>
              </a:rPr>
              <a:t>candidate </a:t>
            </a:r>
            <a:r>
              <a:rPr lang="en-IN" sz="2000" b="1" i="1" dirty="0">
                <a:solidFill>
                  <a:schemeClr val="accent5"/>
                </a:solidFill>
              </a:rPr>
              <a:t>key</a:t>
            </a:r>
            <a:r>
              <a:rPr lang="en-IN" sz="2000" b="1" i="1" dirty="0" smtClean="0">
                <a:solidFill>
                  <a:schemeClr val="accent5"/>
                </a:solidFill>
              </a:rPr>
              <a:t>.’</a:t>
            </a:r>
            <a:endParaRPr lang="en-IN" sz="2000" b="1" dirty="0" smtClean="0">
              <a:solidFill>
                <a:schemeClr val="accent5"/>
              </a:solidFill>
            </a:endParaRPr>
          </a:p>
          <a:p>
            <a:pPr marL="342900" indent="-342900" eaLnBrk="1" fontAlgn="auto" hangingPunct="1">
              <a:spcBef>
                <a:spcPts val="600"/>
              </a:spcBef>
              <a:spcAft>
                <a:spcPts val="600"/>
              </a:spcAft>
              <a:buFont typeface="Wingdings" pitchFamily="2" charset="2"/>
              <a:buChar char="Ø"/>
              <a:defRPr/>
            </a:pPr>
            <a:r>
              <a:rPr lang="en-US" sz="2000" dirty="0"/>
              <a:t>A 3NF relation is NOT in BCNF if:</a:t>
            </a:r>
          </a:p>
          <a:p>
            <a:pPr marL="800100" lvl="1" indent="-342900" eaLnBrk="1" fontAlgn="auto" hangingPunct="1">
              <a:spcBef>
                <a:spcPts val="600"/>
              </a:spcBef>
              <a:spcAft>
                <a:spcPts val="600"/>
              </a:spcAft>
              <a:buClr>
                <a:schemeClr val="tx1">
                  <a:lumMod val="75000"/>
                </a:schemeClr>
              </a:buClr>
              <a:buFont typeface="Wingdings" pitchFamily="2" charset="2"/>
              <a:buChar char="§"/>
              <a:defRPr/>
            </a:pPr>
            <a:r>
              <a:rPr lang="en-US" sz="2000" dirty="0"/>
              <a:t>Candidate keys in the relation are composite keys (they are not single attributes)</a:t>
            </a:r>
          </a:p>
          <a:p>
            <a:pPr marL="800100" lvl="1" indent="-342900" eaLnBrk="1" fontAlgn="auto" hangingPunct="1">
              <a:spcBef>
                <a:spcPts val="600"/>
              </a:spcBef>
              <a:spcAft>
                <a:spcPts val="600"/>
              </a:spcAft>
              <a:buClr>
                <a:schemeClr val="tx1">
                  <a:lumMod val="75000"/>
                </a:schemeClr>
              </a:buClr>
              <a:buFont typeface="Wingdings" pitchFamily="2" charset="2"/>
              <a:buChar char="§"/>
              <a:defRPr/>
            </a:pPr>
            <a:r>
              <a:rPr lang="en-US" sz="2000" dirty="0"/>
              <a:t>There is more than one candidate key in the relation, and</a:t>
            </a:r>
          </a:p>
          <a:p>
            <a:pPr marL="1257300" lvl="2" indent="-342900" fontAlgn="auto">
              <a:spcBef>
                <a:spcPts val="600"/>
              </a:spcBef>
              <a:spcAft>
                <a:spcPts val="600"/>
              </a:spcAft>
              <a:buClr>
                <a:schemeClr val="tx1">
                  <a:lumMod val="75000"/>
                </a:schemeClr>
              </a:buClr>
              <a:buFont typeface="Wingdings" pitchFamily="2" charset="2"/>
              <a:buChar char="ü"/>
              <a:defRPr/>
            </a:pPr>
            <a:r>
              <a:rPr lang="en-US" sz="2000" dirty="0"/>
              <a:t>The keys are not disjoint, that is, some attributes in the keys are </a:t>
            </a:r>
            <a:r>
              <a:rPr lang="en-US" sz="2000" dirty="0" smtClean="0"/>
              <a:t>common</a:t>
            </a:r>
            <a:endParaRPr lang="en-IN" sz="2000" dirty="0"/>
          </a:p>
          <a:p>
            <a:pPr fontAlgn="auto">
              <a:spcAft>
                <a:spcPts val="0"/>
              </a:spcAft>
              <a:buClr>
                <a:schemeClr val="tx1">
                  <a:lumMod val="75000"/>
                </a:schemeClr>
              </a:buClr>
              <a:defRPr/>
            </a:pPr>
            <a:endParaRPr lang="en-US" sz="2000" dirty="0"/>
          </a:p>
        </p:txBody>
      </p:sp>
    </p:spTree>
    <p:extLst>
      <p:ext uri="{BB962C8B-B14F-4D97-AF65-F5344CB8AC3E}">
        <p14:creationId xmlns:p14="http://schemas.microsoft.com/office/powerpoint/2010/main" val="1390976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8600" y="533400"/>
            <a:ext cx="7772400" cy="609600"/>
          </a:xfrm>
        </p:spPr>
        <p:txBody>
          <a:bodyPr/>
          <a:lstStyle/>
          <a:p>
            <a:r>
              <a:rPr lang="en-US" sz="2800" b="1" dirty="0" smtClean="0">
                <a:latin typeface="+mn-lt"/>
              </a:rPr>
              <a:t>what is normalization?</a:t>
            </a:r>
            <a:endParaRPr lang="en-IN" sz="2800" b="1" dirty="0">
              <a:latin typeface="+mn-lt"/>
            </a:endParaRPr>
          </a:p>
        </p:txBody>
      </p:sp>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a:t>
            </a:fld>
            <a:endParaRPr lang="en-US"/>
          </a:p>
        </p:txBody>
      </p:sp>
      <p:sp>
        <p:nvSpPr>
          <p:cNvPr id="2" name="Rectangle 1"/>
          <p:cNvSpPr/>
          <p:nvPr/>
        </p:nvSpPr>
        <p:spPr>
          <a:xfrm>
            <a:off x="228600" y="1745696"/>
            <a:ext cx="4267200" cy="4093428"/>
          </a:xfrm>
          <a:prstGeom prst="rect">
            <a:avLst/>
          </a:prstGeom>
        </p:spPr>
        <p:txBody>
          <a:bodyPr wrap="square">
            <a:spAutoFit/>
          </a:bodyPr>
          <a:lstStyle/>
          <a:p>
            <a:pPr marL="342900" indent="-342900">
              <a:buFont typeface="Wingdings" pitchFamily="2" charset="2"/>
              <a:buChar char="Ø"/>
            </a:pPr>
            <a:r>
              <a:rPr lang="en-IN" sz="2000" b="1" dirty="0"/>
              <a:t>Normalization</a:t>
            </a:r>
            <a:r>
              <a:rPr lang="en-IN" sz="2000" dirty="0"/>
              <a:t> </a:t>
            </a:r>
            <a:r>
              <a:rPr lang="en-IN" sz="2000" b="1" dirty="0" smtClean="0"/>
              <a:t>is</a:t>
            </a:r>
          </a:p>
          <a:p>
            <a:pPr marL="800100" lvl="1" indent="-342900">
              <a:buFont typeface="Wingdings" pitchFamily="2" charset="2"/>
              <a:buChar char="§"/>
            </a:pPr>
            <a:r>
              <a:rPr lang="en-IN" sz="2000" dirty="0" smtClean="0"/>
              <a:t>a process </a:t>
            </a:r>
            <a:r>
              <a:rPr lang="en-IN" sz="2000" dirty="0"/>
              <a:t>of organizing the data in the database.</a:t>
            </a:r>
          </a:p>
          <a:p>
            <a:pPr marL="800100" lvl="1" indent="-342900">
              <a:buFont typeface="Wingdings" pitchFamily="2" charset="2"/>
              <a:buChar char="§"/>
            </a:pPr>
            <a:r>
              <a:rPr lang="en-IN" sz="2000" dirty="0" smtClean="0"/>
              <a:t>used </a:t>
            </a:r>
            <a:r>
              <a:rPr lang="en-IN" sz="2000" dirty="0"/>
              <a:t>to minimize the redundancy from a relation or set of relations. </a:t>
            </a:r>
            <a:endParaRPr lang="en-IN" sz="2000" dirty="0" smtClean="0"/>
          </a:p>
          <a:p>
            <a:pPr marL="800100" lvl="1" indent="-342900">
              <a:buFont typeface="Wingdings" pitchFamily="2" charset="2"/>
              <a:buChar char="§"/>
            </a:pPr>
            <a:r>
              <a:rPr lang="en-IN" sz="2000" dirty="0" smtClean="0"/>
              <a:t>used </a:t>
            </a:r>
            <a:r>
              <a:rPr lang="en-IN" sz="2000" dirty="0"/>
              <a:t>to eliminate the undesirable characteristics like Insertion, Update and Deletion Anomalies.</a:t>
            </a:r>
          </a:p>
          <a:p>
            <a:pPr marL="800100" lvl="1" indent="-342900">
              <a:buFont typeface="Wingdings" pitchFamily="2" charset="2"/>
              <a:buChar char="§"/>
            </a:pPr>
            <a:r>
              <a:rPr lang="en-IN" sz="2000" dirty="0" smtClean="0"/>
              <a:t>divides </a:t>
            </a:r>
            <a:r>
              <a:rPr lang="en-IN" sz="2000" dirty="0"/>
              <a:t>the larger table into the smaller table and links them using relationship</a:t>
            </a:r>
            <a:r>
              <a:rPr lang="en-IN" sz="2000" dirty="0" smtClean="0"/>
              <a:t>.</a:t>
            </a:r>
            <a:endParaRPr lang="en-IN" sz="2000" dirty="0"/>
          </a:p>
        </p:txBody>
      </p:sp>
      <p:grpSp>
        <p:nvGrpSpPr>
          <p:cNvPr id="18" name="Group 17"/>
          <p:cNvGrpSpPr/>
          <p:nvPr/>
        </p:nvGrpSpPr>
        <p:grpSpPr>
          <a:xfrm>
            <a:off x="4724400" y="1686645"/>
            <a:ext cx="4191000" cy="3752370"/>
            <a:chOff x="2514600" y="3210164"/>
            <a:chExt cx="4191000" cy="3752370"/>
          </a:xfrm>
        </p:grpSpPr>
        <p:sp>
          <p:nvSpPr>
            <p:cNvPr id="11" name="Flowchart: Connector 10"/>
            <p:cNvSpPr/>
            <p:nvPr/>
          </p:nvSpPr>
          <p:spPr>
            <a:xfrm>
              <a:off x="2514600" y="3210164"/>
              <a:ext cx="4191000" cy="3752370"/>
            </a:xfrm>
            <a:prstGeom prst="flowChartConnector">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Connector 8"/>
            <p:cNvSpPr/>
            <p:nvPr/>
          </p:nvSpPr>
          <p:spPr>
            <a:xfrm>
              <a:off x="2895600" y="3505200"/>
              <a:ext cx="3429000" cy="3162300"/>
            </a:xfrm>
            <a:prstGeom prst="flowChartConnector">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Connector 7"/>
            <p:cNvSpPr/>
            <p:nvPr/>
          </p:nvSpPr>
          <p:spPr>
            <a:xfrm>
              <a:off x="3314700" y="3829050"/>
              <a:ext cx="2590800" cy="2514600"/>
            </a:xfrm>
            <a:prstGeom prst="flowChartConnector">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Connector 6"/>
            <p:cNvSpPr/>
            <p:nvPr/>
          </p:nvSpPr>
          <p:spPr>
            <a:xfrm>
              <a:off x="3657600" y="4133850"/>
              <a:ext cx="1905000" cy="1905000"/>
            </a:xfrm>
            <a:prstGeom prst="flowChartConnector">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IN" sz="1000" dirty="0"/>
            </a:p>
          </p:txBody>
        </p:sp>
        <p:sp>
          <p:nvSpPr>
            <p:cNvPr id="6" name="Flowchart: Connector 5"/>
            <p:cNvSpPr/>
            <p:nvPr/>
          </p:nvSpPr>
          <p:spPr>
            <a:xfrm>
              <a:off x="3981450" y="4438650"/>
              <a:ext cx="1257300" cy="1295400"/>
            </a:xfrm>
            <a:prstGeom prst="flowChartConnector">
              <a:avLst/>
            </a:prstGeom>
            <a:solidFill>
              <a:schemeClr val="tx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rtlCol="0" anchor="t"/>
            <a:lstStyle/>
            <a:p>
              <a:endParaRPr lang="en-IN" sz="1000" dirty="0"/>
            </a:p>
          </p:txBody>
        </p:sp>
        <p:sp>
          <p:nvSpPr>
            <p:cNvPr id="5" name="Flowchart: Connector 4"/>
            <p:cNvSpPr/>
            <p:nvPr/>
          </p:nvSpPr>
          <p:spPr>
            <a:xfrm>
              <a:off x="4305300" y="4786352"/>
              <a:ext cx="609600" cy="599995"/>
            </a:xfrm>
            <a:prstGeom prst="flowChartConnector">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dirty="0"/>
            </a:p>
          </p:txBody>
        </p:sp>
        <p:sp>
          <p:nvSpPr>
            <p:cNvPr id="10" name="TextBox 9"/>
            <p:cNvSpPr txBox="1"/>
            <p:nvPr/>
          </p:nvSpPr>
          <p:spPr>
            <a:xfrm>
              <a:off x="4324510" y="3562830"/>
              <a:ext cx="545342" cy="261610"/>
            </a:xfrm>
            <a:prstGeom prst="rect">
              <a:avLst/>
            </a:prstGeom>
            <a:noFill/>
          </p:spPr>
          <p:txBody>
            <a:bodyPr wrap="none" rtlCol="0">
              <a:spAutoFit/>
            </a:bodyPr>
            <a:lstStyle/>
            <a:p>
              <a:r>
                <a:rPr lang="en-IN" sz="1100" dirty="0">
                  <a:latin typeface="Snap ITC" pitchFamily="82" charset="0"/>
                </a:rPr>
                <a:t>4</a:t>
              </a:r>
              <a:r>
                <a:rPr lang="en-IN" sz="1100" dirty="0" smtClean="0">
                  <a:latin typeface="Snap ITC" pitchFamily="82" charset="0"/>
                </a:rPr>
                <a:t>NF</a:t>
              </a:r>
              <a:endParaRPr lang="en-IN" sz="1100" dirty="0">
                <a:latin typeface="Snap ITC" pitchFamily="82" charset="0"/>
              </a:endParaRPr>
            </a:p>
          </p:txBody>
        </p:sp>
        <p:sp>
          <p:nvSpPr>
            <p:cNvPr id="12" name="TextBox 11"/>
            <p:cNvSpPr txBox="1"/>
            <p:nvPr/>
          </p:nvSpPr>
          <p:spPr>
            <a:xfrm>
              <a:off x="4339833" y="4955544"/>
              <a:ext cx="492443" cy="261610"/>
            </a:xfrm>
            <a:prstGeom prst="rect">
              <a:avLst/>
            </a:prstGeom>
            <a:noFill/>
          </p:spPr>
          <p:txBody>
            <a:bodyPr wrap="none" rtlCol="0">
              <a:spAutoFit/>
            </a:bodyPr>
            <a:lstStyle/>
            <a:p>
              <a:r>
                <a:rPr lang="en-IN" sz="1100" dirty="0">
                  <a:latin typeface="Snap ITC" pitchFamily="82" charset="0"/>
                </a:rPr>
                <a:t>1</a:t>
              </a:r>
              <a:r>
                <a:rPr lang="en-IN" sz="1100" dirty="0" smtClean="0">
                  <a:latin typeface="Snap ITC" pitchFamily="82" charset="0"/>
                </a:rPr>
                <a:t>NF</a:t>
              </a:r>
              <a:endParaRPr lang="en-IN" sz="1100" dirty="0">
                <a:latin typeface="Snap ITC" pitchFamily="82" charset="0"/>
              </a:endParaRPr>
            </a:p>
          </p:txBody>
        </p:sp>
        <p:sp>
          <p:nvSpPr>
            <p:cNvPr id="13" name="TextBox 12"/>
            <p:cNvSpPr txBox="1"/>
            <p:nvPr/>
          </p:nvSpPr>
          <p:spPr>
            <a:xfrm>
              <a:off x="4322319" y="3846035"/>
              <a:ext cx="643125" cy="261610"/>
            </a:xfrm>
            <a:prstGeom prst="rect">
              <a:avLst/>
            </a:prstGeom>
            <a:noFill/>
          </p:spPr>
          <p:txBody>
            <a:bodyPr wrap="none" rtlCol="0">
              <a:spAutoFit/>
            </a:bodyPr>
            <a:lstStyle/>
            <a:p>
              <a:r>
                <a:rPr lang="en-IN" sz="1100" dirty="0" smtClean="0">
                  <a:latin typeface="Snap ITC" pitchFamily="82" charset="0"/>
                </a:rPr>
                <a:t>BCNF</a:t>
              </a:r>
              <a:endParaRPr lang="en-IN" sz="1100" dirty="0">
                <a:latin typeface="Snap ITC" pitchFamily="82" charset="0"/>
              </a:endParaRPr>
            </a:p>
          </p:txBody>
        </p:sp>
        <p:sp>
          <p:nvSpPr>
            <p:cNvPr id="14" name="TextBox 13"/>
            <p:cNvSpPr txBox="1"/>
            <p:nvPr/>
          </p:nvSpPr>
          <p:spPr>
            <a:xfrm>
              <a:off x="4305300" y="4179441"/>
              <a:ext cx="537327" cy="261610"/>
            </a:xfrm>
            <a:prstGeom prst="rect">
              <a:avLst/>
            </a:prstGeom>
            <a:noFill/>
          </p:spPr>
          <p:txBody>
            <a:bodyPr wrap="none" rtlCol="0">
              <a:spAutoFit/>
            </a:bodyPr>
            <a:lstStyle/>
            <a:p>
              <a:r>
                <a:rPr lang="en-IN" sz="1100" dirty="0">
                  <a:latin typeface="Snap ITC" pitchFamily="82" charset="0"/>
                </a:rPr>
                <a:t>3</a:t>
              </a:r>
              <a:r>
                <a:rPr lang="en-IN" sz="1100" dirty="0" smtClean="0">
                  <a:latin typeface="Snap ITC" pitchFamily="82" charset="0"/>
                </a:rPr>
                <a:t>NF</a:t>
              </a:r>
              <a:endParaRPr lang="en-IN" sz="1100" dirty="0">
                <a:latin typeface="Snap ITC" pitchFamily="82" charset="0"/>
              </a:endParaRPr>
            </a:p>
          </p:txBody>
        </p:sp>
        <p:sp>
          <p:nvSpPr>
            <p:cNvPr id="15" name="TextBox 14"/>
            <p:cNvSpPr txBox="1"/>
            <p:nvPr/>
          </p:nvSpPr>
          <p:spPr>
            <a:xfrm>
              <a:off x="4339832" y="4510654"/>
              <a:ext cx="529312" cy="261610"/>
            </a:xfrm>
            <a:prstGeom prst="rect">
              <a:avLst/>
            </a:prstGeom>
            <a:noFill/>
          </p:spPr>
          <p:txBody>
            <a:bodyPr wrap="none" rtlCol="0">
              <a:spAutoFit/>
            </a:bodyPr>
            <a:lstStyle/>
            <a:p>
              <a:r>
                <a:rPr lang="en-IN" sz="1100" dirty="0">
                  <a:latin typeface="Snap ITC" pitchFamily="82" charset="0"/>
                </a:rPr>
                <a:t>2</a:t>
              </a:r>
              <a:r>
                <a:rPr lang="en-IN" sz="1100" dirty="0" smtClean="0">
                  <a:latin typeface="Snap ITC" pitchFamily="82" charset="0"/>
                </a:rPr>
                <a:t>NF</a:t>
              </a:r>
              <a:endParaRPr lang="en-IN" sz="1100" dirty="0">
                <a:latin typeface="Snap ITC" pitchFamily="82" charset="0"/>
              </a:endParaRPr>
            </a:p>
          </p:txBody>
        </p:sp>
        <p:sp>
          <p:nvSpPr>
            <p:cNvPr id="17" name="TextBox 16"/>
            <p:cNvSpPr txBox="1"/>
            <p:nvPr/>
          </p:nvSpPr>
          <p:spPr>
            <a:xfrm>
              <a:off x="4339832" y="3226460"/>
              <a:ext cx="540533" cy="261610"/>
            </a:xfrm>
            <a:prstGeom prst="rect">
              <a:avLst/>
            </a:prstGeom>
            <a:noFill/>
          </p:spPr>
          <p:txBody>
            <a:bodyPr wrap="none" rtlCol="0">
              <a:spAutoFit/>
            </a:bodyPr>
            <a:lstStyle/>
            <a:p>
              <a:r>
                <a:rPr lang="en-IN" sz="1100" dirty="0">
                  <a:latin typeface="Snap ITC" pitchFamily="82" charset="0"/>
                </a:rPr>
                <a:t>5</a:t>
              </a:r>
              <a:r>
                <a:rPr lang="en-IN" sz="1100" dirty="0" smtClean="0">
                  <a:latin typeface="Snap ITC" pitchFamily="82" charset="0"/>
                </a:rPr>
                <a:t>NF</a:t>
              </a:r>
              <a:endParaRPr lang="en-IN" sz="1100" dirty="0">
                <a:latin typeface="Snap ITC" pitchFamily="82" charset="0"/>
              </a:endParaRPr>
            </a:p>
          </p:txBody>
        </p:sp>
      </p:grpSp>
    </p:spTree>
    <p:extLst>
      <p:ext uri="{BB962C8B-B14F-4D97-AF65-F5344CB8AC3E}">
        <p14:creationId xmlns:p14="http://schemas.microsoft.com/office/powerpoint/2010/main" val="2525544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20</a:t>
            </a:fld>
            <a:endParaRPr lang="en-US"/>
          </a:p>
        </p:txBody>
      </p:sp>
      <p:sp>
        <p:nvSpPr>
          <p:cNvPr id="5" name="Text Placeholder 2"/>
          <p:cNvSpPr txBox="1">
            <a:spLocks/>
          </p:cNvSpPr>
          <p:nvPr/>
        </p:nvSpPr>
        <p:spPr bwMode="auto">
          <a:xfrm>
            <a:off x="228600" y="536602"/>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BCNF</a:t>
            </a:r>
            <a:endParaRPr lang="en-IN" sz="2800" b="1"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2610839459"/>
              </p:ext>
            </p:extLst>
          </p:nvPr>
        </p:nvGraphicFramePr>
        <p:xfrm>
          <a:off x="4876800" y="1398494"/>
          <a:ext cx="3810000" cy="2377440"/>
        </p:xfrm>
        <a:graphic>
          <a:graphicData uri="http://schemas.openxmlformats.org/drawingml/2006/table">
            <a:tbl>
              <a:tblPr/>
              <a:tblGrid>
                <a:gridCol w="1371600"/>
                <a:gridCol w="1295400"/>
                <a:gridCol w="1143000"/>
              </a:tblGrid>
              <a:tr h="0">
                <a:tc>
                  <a:txBody>
                    <a:bodyPr/>
                    <a:lstStyle/>
                    <a:p>
                      <a:pPr algn="l" fontAlgn="t"/>
                      <a:r>
                        <a:rPr lang="en-IN" dirty="0" err="1">
                          <a:effectLst/>
                        </a:rPr>
                        <a:t>student_id</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dirty="0">
                          <a:effectLst/>
                        </a:rPr>
                        <a:t>subject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a:effectLst/>
                        </a:rPr>
                        <a:t>professor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0">
                <a:tc>
                  <a:txBody>
                    <a:bodyPr/>
                    <a:lstStyle/>
                    <a:p>
                      <a:pPr fontAlgn="t"/>
                      <a:r>
                        <a:rPr lang="en-IN">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smtClean="0">
                          <a:effectLst/>
                        </a:rPr>
                        <a:t>P.Java1</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0">
                <a:tc>
                  <a:txBody>
                    <a:bodyPr/>
                    <a:lstStyle/>
                    <a:p>
                      <a:pPr fontAlgn="t"/>
                      <a:r>
                        <a:rPr lang="en-IN"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P.Cpp</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0">
                <a:tc>
                  <a:txBody>
                    <a:bodyPr/>
                    <a:lstStyle/>
                    <a:p>
                      <a:pPr fontAlgn="t"/>
                      <a:r>
                        <a:rPr lang="en-IN">
                          <a:effectLst/>
                        </a:rPr>
                        <a:t>102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P.Java2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0">
                <a:tc>
                  <a:txBody>
                    <a:bodyPr/>
                    <a:lstStyle/>
                    <a:p>
                      <a:pPr fontAlgn="t"/>
                      <a:r>
                        <a:rPr lang="en-IN">
                          <a:effectLst/>
                        </a:rPr>
                        <a:t>103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P.Chash</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0">
                <a:tc>
                  <a:txBody>
                    <a:bodyPr/>
                    <a:lstStyle/>
                    <a:p>
                      <a:pPr fontAlgn="t"/>
                      <a:r>
                        <a:rPr lang="en-IN">
                          <a:effectLst/>
                        </a:rPr>
                        <a:t>104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smtClean="0">
                          <a:effectLst/>
                        </a:rPr>
                        <a:t>P.Java1</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bl>
          </a:graphicData>
        </a:graphic>
      </p:graphicFrame>
      <p:sp>
        <p:nvSpPr>
          <p:cNvPr id="9" name="Rectangle 8"/>
          <p:cNvSpPr/>
          <p:nvPr/>
        </p:nvSpPr>
        <p:spPr>
          <a:xfrm>
            <a:off x="304800" y="1371600"/>
            <a:ext cx="4038600" cy="4939814"/>
          </a:xfrm>
          <a:prstGeom prst="rect">
            <a:avLst/>
          </a:prstGeom>
          <a:ln w="25400">
            <a:solidFill>
              <a:schemeClr val="accent1"/>
            </a:solidFill>
          </a:ln>
        </p:spPr>
        <p:txBody>
          <a:bodyPr wrap="square">
            <a:spAutoFit/>
          </a:bodyPr>
          <a:lstStyle/>
          <a:p>
            <a:pPr eaLnBrk="1" fontAlgn="auto" hangingPunct="1">
              <a:spcBef>
                <a:spcPts val="600"/>
              </a:spcBef>
              <a:spcAft>
                <a:spcPts val="600"/>
              </a:spcAft>
              <a:defRPr/>
            </a:pPr>
            <a:r>
              <a:rPr lang="en-US" sz="1800" dirty="0" smtClean="0"/>
              <a:t>For the college enrollment table given on the RHS, the FDs are:</a:t>
            </a:r>
          </a:p>
          <a:p>
            <a:pPr marL="342900" indent="-342900">
              <a:buFont typeface="+mj-lt"/>
              <a:buAutoNum type="arabicPeriod"/>
            </a:pPr>
            <a:r>
              <a:rPr lang="en-IN" sz="1800" dirty="0"/>
              <a:t>One student can </a:t>
            </a:r>
            <a:r>
              <a:rPr lang="en-IN" sz="1800" dirty="0" smtClean="0"/>
              <a:t>enrol for </a:t>
            </a:r>
            <a:r>
              <a:rPr lang="en-IN" sz="1800" dirty="0"/>
              <a:t>multiple subjects.</a:t>
            </a:r>
          </a:p>
          <a:p>
            <a:pPr marL="342900" indent="-342900">
              <a:buFont typeface="+mj-lt"/>
              <a:buAutoNum type="arabicPeriod"/>
            </a:pPr>
            <a:r>
              <a:rPr lang="en-IN" sz="1800" dirty="0"/>
              <a:t>For each subject, a professor is assigned to the student.</a:t>
            </a:r>
          </a:p>
          <a:p>
            <a:pPr marL="342900" indent="-342900">
              <a:buFont typeface="+mj-lt"/>
              <a:buAutoNum type="arabicPeriod"/>
            </a:pPr>
            <a:r>
              <a:rPr lang="en-IN" sz="1800" dirty="0"/>
              <a:t>And, there can be multiple professors teaching one subject like we have for Java</a:t>
            </a:r>
            <a:r>
              <a:rPr lang="en-IN" sz="1800" dirty="0" smtClean="0"/>
              <a:t>.</a:t>
            </a:r>
          </a:p>
          <a:p>
            <a:pPr marL="342900" indent="-342900">
              <a:buFont typeface="+mj-lt"/>
              <a:buAutoNum type="arabicPeriod"/>
            </a:pPr>
            <a:r>
              <a:rPr lang="en-IN" sz="1800" dirty="0" smtClean="0"/>
              <a:t>One professor can teach only one subject</a:t>
            </a:r>
          </a:p>
          <a:p>
            <a:r>
              <a:rPr lang="en-IN" sz="1800" b="1" dirty="0" smtClean="0">
                <a:solidFill>
                  <a:schemeClr val="accent2"/>
                </a:solidFill>
              </a:rPr>
              <a:t>Primary key??</a:t>
            </a:r>
          </a:p>
          <a:p>
            <a:r>
              <a:rPr lang="en-IN" sz="1800" dirty="0" smtClean="0"/>
              <a:t>Case 1. </a:t>
            </a:r>
          </a:p>
          <a:p>
            <a:r>
              <a:rPr lang="en-IN" sz="1800" dirty="0" err="1" smtClean="0"/>
              <a:t>student_id</a:t>
            </a:r>
            <a:r>
              <a:rPr lang="en-IN" sz="1800" dirty="0" smtClean="0"/>
              <a:t> + subject </a:t>
            </a:r>
            <a:r>
              <a:rPr lang="en-IN" sz="2000" dirty="0" smtClean="0"/>
              <a:t>→ </a:t>
            </a:r>
            <a:r>
              <a:rPr lang="en-IN" sz="1800" dirty="0" smtClean="0"/>
              <a:t>professor</a:t>
            </a:r>
          </a:p>
          <a:p>
            <a:r>
              <a:rPr lang="en-IN" sz="1800" dirty="0" smtClean="0"/>
              <a:t>                      </a:t>
            </a:r>
            <a:r>
              <a:rPr lang="en-IN" sz="1800" b="1" dirty="0" smtClean="0">
                <a:solidFill>
                  <a:schemeClr val="tx2"/>
                </a:solidFill>
              </a:rPr>
              <a:t>or</a:t>
            </a:r>
          </a:p>
          <a:p>
            <a:r>
              <a:rPr lang="en-IN" sz="1800" dirty="0" smtClean="0"/>
              <a:t>Case 2. </a:t>
            </a:r>
          </a:p>
          <a:p>
            <a:r>
              <a:rPr lang="en-IN" sz="1800" dirty="0" err="1" smtClean="0"/>
              <a:t>student_id</a:t>
            </a:r>
            <a:r>
              <a:rPr lang="en-IN" sz="1800" dirty="0" smtClean="0"/>
              <a:t> + professor </a:t>
            </a:r>
            <a:r>
              <a:rPr lang="en-IN" sz="2000" dirty="0" smtClean="0"/>
              <a:t>→ </a:t>
            </a:r>
            <a:r>
              <a:rPr lang="en-IN" sz="1800" dirty="0" smtClean="0"/>
              <a:t>subject</a:t>
            </a:r>
          </a:p>
        </p:txBody>
      </p:sp>
      <p:sp>
        <p:nvSpPr>
          <p:cNvPr id="10" name="Rectangle 9"/>
          <p:cNvSpPr/>
          <p:nvPr/>
        </p:nvSpPr>
        <p:spPr>
          <a:xfrm>
            <a:off x="4495800" y="3971773"/>
            <a:ext cx="4267200" cy="2308324"/>
          </a:xfrm>
          <a:prstGeom prst="rect">
            <a:avLst/>
          </a:prstGeom>
          <a:ln w="25400">
            <a:solidFill>
              <a:schemeClr val="accent1"/>
            </a:solidFill>
          </a:ln>
        </p:spPr>
        <p:txBody>
          <a:bodyPr wrap="square">
            <a:spAutoFit/>
          </a:bodyPr>
          <a:lstStyle/>
          <a:p>
            <a:r>
              <a:rPr lang="en-IN" sz="1800" dirty="0"/>
              <a:t>Case 1. </a:t>
            </a:r>
          </a:p>
          <a:p>
            <a:r>
              <a:rPr lang="en-IN" sz="1800" dirty="0" err="1"/>
              <a:t>student_id</a:t>
            </a:r>
            <a:r>
              <a:rPr lang="en-IN" sz="1800" dirty="0"/>
              <a:t> + subject → </a:t>
            </a:r>
            <a:r>
              <a:rPr lang="en-IN" sz="1800" dirty="0" smtClean="0"/>
              <a:t>professor</a:t>
            </a:r>
          </a:p>
          <a:p>
            <a:r>
              <a:rPr lang="en-IN" sz="1800" dirty="0" smtClean="0">
                <a:solidFill>
                  <a:schemeClr val="tx2"/>
                </a:solidFill>
              </a:rPr>
              <a:t>but, professor → subject</a:t>
            </a:r>
          </a:p>
          <a:p>
            <a:r>
              <a:rPr lang="en-IN" sz="1800" dirty="0" smtClean="0"/>
              <a:t>i.e. non-prime identifies prime</a:t>
            </a:r>
            <a:endParaRPr lang="en-IN" sz="1800" dirty="0"/>
          </a:p>
          <a:p>
            <a:r>
              <a:rPr lang="en-IN" sz="1800" dirty="0"/>
              <a:t>                      </a:t>
            </a:r>
            <a:r>
              <a:rPr lang="en-IN" sz="1800" b="1" dirty="0">
                <a:solidFill>
                  <a:schemeClr val="tx2"/>
                </a:solidFill>
              </a:rPr>
              <a:t>or</a:t>
            </a:r>
          </a:p>
          <a:p>
            <a:r>
              <a:rPr lang="en-IN" sz="1800" dirty="0"/>
              <a:t>Case 2. </a:t>
            </a:r>
          </a:p>
          <a:p>
            <a:r>
              <a:rPr lang="en-IN" sz="1800" dirty="0" err="1"/>
              <a:t>student_id</a:t>
            </a:r>
            <a:r>
              <a:rPr lang="en-IN" sz="1800" dirty="0"/>
              <a:t> + professor → </a:t>
            </a:r>
            <a:r>
              <a:rPr lang="en-IN" sz="1800" dirty="0" smtClean="0"/>
              <a:t>subject</a:t>
            </a:r>
          </a:p>
          <a:p>
            <a:r>
              <a:rPr lang="en-IN" sz="1800" dirty="0" smtClean="0"/>
              <a:t>(Better option)</a:t>
            </a:r>
          </a:p>
        </p:txBody>
      </p:sp>
    </p:spTree>
    <p:extLst>
      <p:ext uri="{BB962C8B-B14F-4D97-AF65-F5344CB8AC3E}">
        <p14:creationId xmlns:p14="http://schemas.microsoft.com/office/powerpoint/2010/main" val="2873842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0">
                                            <p:txEl>
                                              <p:pRg st="4" end="4"/>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6" end="6"/>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21</a:t>
            </a:fld>
            <a:endParaRPr lang="en-US"/>
          </a:p>
        </p:txBody>
      </p:sp>
      <p:sp>
        <p:nvSpPr>
          <p:cNvPr id="5" name="Text Placeholder 2"/>
          <p:cNvSpPr txBox="1">
            <a:spLocks/>
          </p:cNvSpPr>
          <p:nvPr/>
        </p:nvSpPr>
        <p:spPr bwMode="auto">
          <a:xfrm>
            <a:off x="228600" y="536602"/>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BCNF</a:t>
            </a:r>
            <a:endParaRPr lang="en-IN" sz="2800" b="1" dirty="0">
              <a:latin typeface="+mn-lt"/>
            </a:endParaRPr>
          </a:p>
        </p:txBody>
      </p:sp>
      <p:graphicFrame>
        <p:nvGraphicFramePr>
          <p:cNvPr id="6" name="Table 5"/>
          <p:cNvGraphicFramePr>
            <a:graphicFrameLocks noGrp="1"/>
          </p:cNvGraphicFramePr>
          <p:nvPr>
            <p:extLst>
              <p:ext uri="{D42A27DB-BD31-4B8C-83A1-F6EECF244321}">
                <p14:modId xmlns:p14="http://schemas.microsoft.com/office/powerpoint/2010/main" val="448592877"/>
              </p:ext>
            </p:extLst>
          </p:nvPr>
        </p:nvGraphicFramePr>
        <p:xfrm>
          <a:off x="2476500" y="1315378"/>
          <a:ext cx="4038600" cy="2377440"/>
        </p:xfrm>
        <a:graphic>
          <a:graphicData uri="http://schemas.openxmlformats.org/drawingml/2006/table">
            <a:tbl>
              <a:tblPr/>
              <a:tblGrid>
                <a:gridCol w="1453896"/>
                <a:gridCol w="1373124"/>
                <a:gridCol w="1211580"/>
              </a:tblGrid>
              <a:tr h="346934">
                <a:tc>
                  <a:txBody>
                    <a:bodyPr/>
                    <a:lstStyle/>
                    <a:p>
                      <a:pPr algn="ctr" fontAlgn="t"/>
                      <a:r>
                        <a:rPr lang="en-IN" b="1" dirty="0" err="1">
                          <a:solidFill>
                            <a:schemeClr val="tx2"/>
                          </a:solidFill>
                          <a:effectLst/>
                        </a:rPr>
                        <a:t>student_id</a:t>
                      </a:r>
                      <a:endParaRPr lang="en-IN" b="1"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b="1" dirty="0">
                          <a:solidFill>
                            <a:schemeClr val="tx2"/>
                          </a:solidFill>
                          <a:effectLst/>
                        </a:rPr>
                        <a:t>subject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b="1" dirty="0">
                          <a:solidFill>
                            <a:schemeClr val="tx2"/>
                          </a:solidFill>
                          <a:effectLst/>
                        </a:rPr>
                        <a:t>professor</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0">
                <a:tc>
                  <a:txBody>
                    <a:bodyPr/>
                    <a:lstStyle/>
                    <a:p>
                      <a:pPr algn="ctr" fontAlgn="t"/>
                      <a:r>
                        <a:rPr lang="en-IN">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0">
                <a:tc>
                  <a:txBody>
                    <a:bodyPr/>
                    <a:lstStyle/>
                    <a:p>
                      <a:pPr algn="ctr" fontAlgn="t"/>
                      <a:r>
                        <a:rPr lang="en-IN"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err="1">
                          <a:effectLst/>
                        </a:rPr>
                        <a:t>P.Cpp</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0">
                <a:tc>
                  <a:txBody>
                    <a:bodyPr/>
                    <a:lstStyle/>
                    <a:p>
                      <a:pPr algn="ctr" fontAlgn="t"/>
                      <a:r>
                        <a:rPr lang="en-IN" dirty="0">
                          <a:effectLst/>
                        </a:rPr>
                        <a:t>102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P.Java2</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0">
                <a:tc>
                  <a:txBody>
                    <a:bodyPr/>
                    <a:lstStyle/>
                    <a:p>
                      <a:pPr algn="ctr" fontAlgn="t"/>
                      <a:r>
                        <a:rPr lang="en-IN">
                          <a:effectLst/>
                        </a:rPr>
                        <a:t>103</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C#</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a:effectLst/>
                        </a:rPr>
                        <a:t>P.Chash</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0">
                <a:tc>
                  <a:txBody>
                    <a:bodyPr/>
                    <a:lstStyle/>
                    <a:p>
                      <a:pPr algn="ctr" fontAlgn="t"/>
                      <a:r>
                        <a:rPr lang="en-IN" dirty="0">
                          <a:effectLst/>
                        </a:rPr>
                        <a:t>104</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a:effectLst/>
                        </a:rPr>
                        <a:t>Java</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err="1">
                          <a:effectLst/>
                        </a:rPr>
                        <a:t>P.Java</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56455036"/>
              </p:ext>
            </p:extLst>
          </p:nvPr>
        </p:nvGraphicFramePr>
        <p:xfrm>
          <a:off x="1219200" y="4511809"/>
          <a:ext cx="2514600" cy="2194560"/>
        </p:xfrm>
        <a:graphic>
          <a:graphicData uri="http://schemas.openxmlformats.org/drawingml/2006/table">
            <a:tbl>
              <a:tblPr/>
              <a:tblGrid>
                <a:gridCol w="1371600"/>
                <a:gridCol w="1143000"/>
              </a:tblGrid>
              <a:tr h="304800">
                <a:tc>
                  <a:txBody>
                    <a:bodyPr/>
                    <a:lstStyle/>
                    <a:p>
                      <a:pPr algn="ctr" fontAlgn="t"/>
                      <a:r>
                        <a:rPr lang="en-IN" sz="1600" b="1" u="none" dirty="0" err="1">
                          <a:solidFill>
                            <a:schemeClr val="tx2"/>
                          </a:solidFill>
                          <a:effectLst/>
                        </a:rPr>
                        <a:t>student_id</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b="1" u="none" dirty="0" smtClean="0">
                          <a:solidFill>
                            <a:schemeClr val="tx2"/>
                          </a:solidFill>
                          <a:effectLst/>
                        </a:rPr>
                        <a:t>professor</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304800">
                <a:tc>
                  <a:txBody>
                    <a:bodyPr/>
                    <a:lstStyle/>
                    <a:p>
                      <a:pPr algn="ctr" fontAlgn="t"/>
                      <a:r>
                        <a:rPr lang="en-IN" sz="1600" dirty="0" smtClean="0">
                          <a:effectLst/>
                        </a:rPr>
                        <a:t>101</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smtClean="0">
                          <a:effectLst/>
                        </a:rPr>
                        <a:t>P.Java1</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304800">
                <a:tc>
                  <a:txBody>
                    <a:bodyPr/>
                    <a:lstStyle/>
                    <a:p>
                      <a:pPr algn="ctr" fontAlgn="t"/>
                      <a:r>
                        <a:rPr lang="en-IN" sz="1600" dirty="0" smtClean="0">
                          <a:effectLst/>
                        </a:rPr>
                        <a:t>101</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err="1" smtClean="0">
                          <a:effectLst/>
                        </a:rPr>
                        <a:t>P.Cpp</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304800">
                <a:tc>
                  <a:txBody>
                    <a:bodyPr/>
                    <a:lstStyle/>
                    <a:p>
                      <a:pPr algn="ctr" fontAlgn="t"/>
                      <a:r>
                        <a:rPr lang="en-IN" sz="1600" dirty="0" smtClean="0">
                          <a:effectLst/>
                        </a:rPr>
                        <a:t>102</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smtClean="0">
                          <a:effectLst/>
                        </a:rPr>
                        <a:t>P.Java2</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304800">
                <a:tc>
                  <a:txBody>
                    <a:bodyPr/>
                    <a:lstStyle/>
                    <a:p>
                      <a:pPr algn="ctr" fontAlgn="t"/>
                      <a:r>
                        <a:rPr lang="en-IN" sz="1600" dirty="0" smtClean="0">
                          <a:effectLst/>
                        </a:rPr>
                        <a:t>103</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err="1" smtClean="0">
                          <a:effectLst/>
                        </a:rPr>
                        <a:t>P.Chash</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304800">
                <a:tc>
                  <a:txBody>
                    <a:bodyPr/>
                    <a:lstStyle/>
                    <a:p>
                      <a:pPr algn="ctr" fontAlgn="t"/>
                      <a:r>
                        <a:rPr lang="en-IN" sz="1600" dirty="0" smtClean="0">
                          <a:effectLst/>
                        </a:rPr>
                        <a:t>104</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smtClean="0">
                          <a:effectLst/>
                        </a:rPr>
                        <a:t>P. Java1</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bl>
          </a:graphicData>
        </a:graphic>
      </p:graphicFrame>
      <p:cxnSp>
        <p:nvCxnSpPr>
          <p:cNvPr id="11" name="Straight Arrow Connector 10"/>
          <p:cNvCxnSpPr>
            <a:endCxn id="2" idx="0"/>
          </p:cNvCxnSpPr>
          <p:nvPr/>
        </p:nvCxnSpPr>
        <p:spPr>
          <a:xfrm flipH="1">
            <a:off x="2476500" y="3657600"/>
            <a:ext cx="1991766" cy="85420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468266" y="3657600"/>
            <a:ext cx="2313534" cy="85420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059538595"/>
              </p:ext>
            </p:extLst>
          </p:nvPr>
        </p:nvGraphicFramePr>
        <p:xfrm>
          <a:off x="5486400" y="4528458"/>
          <a:ext cx="2286000" cy="1828800"/>
        </p:xfrm>
        <a:graphic>
          <a:graphicData uri="http://schemas.openxmlformats.org/drawingml/2006/table">
            <a:tbl>
              <a:tblPr/>
              <a:tblGrid>
                <a:gridCol w="1246909"/>
                <a:gridCol w="1039091"/>
              </a:tblGrid>
              <a:tr h="304800">
                <a:tc>
                  <a:txBody>
                    <a:bodyPr/>
                    <a:lstStyle/>
                    <a:p>
                      <a:pPr algn="l" fontAlgn="t"/>
                      <a:r>
                        <a:rPr lang="en-IN" sz="1600" b="1" u="none" dirty="0" smtClean="0">
                          <a:solidFill>
                            <a:schemeClr val="tx2"/>
                          </a:solidFill>
                          <a:effectLst/>
                        </a:rPr>
                        <a:t>professor</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b="1" u="none" dirty="0" smtClean="0">
                          <a:solidFill>
                            <a:schemeClr val="tx2"/>
                          </a:solidFill>
                          <a:effectLst/>
                        </a:rPr>
                        <a:t>subject</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304800">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rPr>
                        <a:t>P.Java1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smtClean="0">
                          <a:effectLst/>
                        </a:rPr>
                        <a:t>Java</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304800">
                <a:tc>
                  <a:txBody>
                    <a:bodyPr/>
                    <a:lstStyle/>
                    <a:p>
                      <a:pPr algn="l" fontAlgn="t"/>
                      <a:r>
                        <a:rPr lang="en-IN" sz="1600" dirty="0" err="1" smtClean="0">
                          <a:effectLst/>
                        </a:rPr>
                        <a:t>P.Cpp</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smtClean="0">
                          <a:effectLst/>
                        </a:rPr>
                        <a:t>C++</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304800">
                <a:tc>
                  <a:txBody>
                    <a:bodyPr/>
                    <a:lstStyle/>
                    <a:p>
                      <a:pPr algn="l" fontAlgn="t"/>
                      <a:r>
                        <a:rPr lang="en-IN" sz="1600" dirty="0" smtClean="0">
                          <a:effectLst/>
                        </a:rPr>
                        <a:t>P.Java2</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smtClean="0">
                          <a:effectLst/>
                        </a:rPr>
                        <a:t>Java</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304800">
                <a:tc>
                  <a:txBody>
                    <a:bodyPr/>
                    <a:lstStyle/>
                    <a:p>
                      <a:pPr algn="l" fontAlgn="t"/>
                      <a:r>
                        <a:rPr lang="en-IN" sz="1600" dirty="0" err="1" smtClean="0">
                          <a:effectLst/>
                        </a:rPr>
                        <a:t>P.Chash</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smtClean="0">
                          <a:effectLst/>
                        </a:rPr>
                        <a:t>C#</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bl>
          </a:graphicData>
        </a:graphic>
      </p:graphicFrame>
      <p:cxnSp>
        <p:nvCxnSpPr>
          <p:cNvPr id="9" name="Straight Connector 8"/>
          <p:cNvCxnSpPr/>
          <p:nvPr/>
        </p:nvCxnSpPr>
        <p:spPr>
          <a:xfrm flipV="1">
            <a:off x="5562600" y="4800600"/>
            <a:ext cx="990600" cy="448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4800600"/>
            <a:ext cx="22098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969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22</a:t>
            </a:fld>
            <a:endParaRPr lang="en-US"/>
          </a:p>
        </p:txBody>
      </p:sp>
      <p:sp>
        <p:nvSpPr>
          <p:cNvPr id="3" name="Text Placeholder 2"/>
          <p:cNvSpPr txBox="1">
            <a:spLocks/>
          </p:cNvSpPr>
          <p:nvPr/>
        </p:nvSpPr>
        <p:spPr bwMode="auto">
          <a:xfrm>
            <a:off x="228600" y="536602"/>
            <a:ext cx="8534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a:t>
            </a:r>
            <a:r>
              <a:rPr lang="en-US" sz="2800" b="1" dirty="0" err="1" smtClean="0">
                <a:latin typeface="+mn-lt"/>
              </a:rPr>
              <a:t>boyce</a:t>
            </a:r>
            <a:r>
              <a:rPr lang="en-US" sz="2800" b="1" dirty="0" smtClean="0">
                <a:latin typeface="+mn-lt"/>
              </a:rPr>
              <a:t> </a:t>
            </a:r>
            <a:r>
              <a:rPr lang="en-US" sz="2800" b="1" dirty="0" err="1" smtClean="0">
                <a:latin typeface="+mn-lt"/>
              </a:rPr>
              <a:t>codd</a:t>
            </a:r>
            <a:r>
              <a:rPr lang="en-US" sz="2800" b="1" dirty="0" smtClean="0">
                <a:latin typeface="+mn-lt"/>
              </a:rPr>
              <a:t> normal form (BCNF)</a:t>
            </a:r>
            <a:endParaRPr lang="en-IN" sz="2800" b="1" dirty="0">
              <a:latin typeface="+mn-lt"/>
            </a:endParaRPr>
          </a:p>
        </p:txBody>
      </p:sp>
      <p:sp>
        <p:nvSpPr>
          <p:cNvPr id="6" name="Rectangle 5"/>
          <p:cNvSpPr/>
          <p:nvPr/>
        </p:nvSpPr>
        <p:spPr>
          <a:xfrm>
            <a:off x="309923" y="1524000"/>
            <a:ext cx="8229600" cy="4524315"/>
          </a:xfrm>
          <a:prstGeom prst="rect">
            <a:avLst/>
          </a:prstGeom>
          <a:ln w="25400">
            <a:solidFill>
              <a:schemeClr val="tx1"/>
            </a:solidFill>
          </a:ln>
        </p:spPr>
        <p:txBody>
          <a:bodyPr wrap="square">
            <a:spAutoFit/>
          </a:bodyPr>
          <a:lstStyle/>
          <a:p>
            <a:r>
              <a:rPr lang="en-IN" sz="1800" dirty="0" smtClean="0"/>
              <a:t>Consider </a:t>
            </a:r>
            <a:r>
              <a:rPr lang="en-IN" sz="1800" dirty="0"/>
              <a:t>a relation </a:t>
            </a:r>
            <a:r>
              <a:rPr lang="en-IN" sz="1800" dirty="0" smtClean="0"/>
              <a:t>R(A,B,C,D) </a:t>
            </a:r>
            <a:r>
              <a:rPr lang="en-IN" sz="1800" dirty="0"/>
              <a:t>with FDs</a:t>
            </a:r>
          </a:p>
          <a:p>
            <a:r>
              <a:rPr lang="en-IN" sz="1800" dirty="0" smtClean="0"/>
              <a:t>A</a:t>
            </a:r>
            <a:r>
              <a:rPr lang="en-IN" sz="1800" dirty="0"/>
              <a:t>→</a:t>
            </a:r>
            <a:r>
              <a:rPr lang="en-IN" sz="1800" dirty="0" smtClean="0"/>
              <a:t>BCD</a:t>
            </a:r>
            <a:r>
              <a:rPr lang="en-IN" sz="1800" dirty="0"/>
              <a:t>	(1)</a:t>
            </a:r>
          </a:p>
          <a:p>
            <a:r>
              <a:rPr lang="en-IN" sz="1800" dirty="0"/>
              <a:t>BC→</a:t>
            </a:r>
            <a:r>
              <a:rPr lang="en-IN" sz="1800" dirty="0" smtClean="0"/>
              <a:t>AD</a:t>
            </a:r>
            <a:r>
              <a:rPr lang="en-IN" sz="1800" dirty="0"/>
              <a:t>	(2)</a:t>
            </a:r>
          </a:p>
          <a:p>
            <a:r>
              <a:rPr lang="en-IN" sz="1800" dirty="0"/>
              <a:t>D</a:t>
            </a:r>
            <a:r>
              <a:rPr lang="en-IN" sz="1800" dirty="0" smtClean="0"/>
              <a:t>→B</a:t>
            </a:r>
            <a:r>
              <a:rPr lang="en-IN" sz="1800" dirty="0"/>
              <a:t>	</a:t>
            </a:r>
            <a:r>
              <a:rPr lang="en-IN" sz="1800" dirty="0" smtClean="0"/>
              <a:t>(</a:t>
            </a:r>
            <a:r>
              <a:rPr lang="en-IN" sz="1800" dirty="0"/>
              <a:t>3)</a:t>
            </a:r>
          </a:p>
          <a:p>
            <a:r>
              <a:rPr lang="en-IN" sz="1800" b="1" dirty="0" smtClean="0"/>
              <a:t>Find the key(s) and normal form.</a:t>
            </a:r>
          </a:p>
          <a:p>
            <a:r>
              <a:rPr lang="en-IN" sz="1800" dirty="0" smtClean="0"/>
              <a:t>A</a:t>
            </a:r>
            <a:r>
              <a:rPr lang="en-IN" sz="1800" dirty="0"/>
              <a:t>→</a:t>
            </a:r>
            <a:r>
              <a:rPr lang="en-IN" sz="1800" dirty="0" smtClean="0"/>
              <a:t>A 		(4) </a:t>
            </a:r>
            <a:r>
              <a:rPr lang="en-IN" sz="1800" dirty="0" smtClean="0">
                <a:solidFill>
                  <a:schemeClr val="tx2">
                    <a:lumMod val="75000"/>
                  </a:schemeClr>
                </a:solidFill>
              </a:rPr>
              <a:t>reflexivity</a:t>
            </a:r>
            <a:endParaRPr lang="en-IN" sz="1800" dirty="0">
              <a:solidFill>
                <a:schemeClr val="tx2">
                  <a:lumMod val="75000"/>
                </a:schemeClr>
              </a:solidFill>
            </a:endParaRPr>
          </a:p>
          <a:p>
            <a:r>
              <a:rPr lang="en-IN" sz="1800" dirty="0" smtClean="0"/>
              <a:t>A</a:t>
            </a:r>
            <a:r>
              <a:rPr lang="en-IN" sz="1800" dirty="0"/>
              <a:t>→</a:t>
            </a:r>
            <a:r>
              <a:rPr lang="en-IN" sz="1800" dirty="0" smtClean="0"/>
              <a:t>ABCD	 </a:t>
            </a:r>
            <a:r>
              <a:rPr lang="en-IN" sz="1800" dirty="0" smtClean="0">
                <a:solidFill>
                  <a:schemeClr val="tx2">
                    <a:lumMod val="75000"/>
                  </a:schemeClr>
                </a:solidFill>
              </a:rPr>
              <a:t>from </a:t>
            </a:r>
            <a:r>
              <a:rPr lang="en-IN" sz="1800" dirty="0">
                <a:solidFill>
                  <a:schemeClr val="tx2">
                    <a:lumMod val="75000"/>
                  </a:schemeClr>
                </a:solidFill>
              </a:rPr>
              <a:t>(</a:t>
            </a:r>
            <a:r>
              <a:rPr lang="en-IN" sz="1800" dirty="0" smtClean="0">
                <a:solidFill>
                  <a:schemeClr val="tx2">
                    <a:lumMod val="75000"/>
                  </a:schemeClr>
                </a:solidFill>
              </a:rPr>
              <a:t>1), (4), union, </a:t>
            </a:r>
            <a:r>
              <a:rPr lang="en-IN" sz="1800" b="1" dirty="0" smtClean="0">
                <a:solidFill>
                  <a:srgbClr val="00B050"/>
                </a:solidFill>
              </a:rPr>
              <a:t>A </a:t>
            </a:r>
            <a:r>
              <a:rPr lang="en-IN" sz="1800" b="1" dirty="0">
                <a:solidFill>
                  <a:srgbClr val="00B050"/>
                </a:solidFill>
              </a:rPr>
              <a:t>is the key </a:t>
            </a:r>
            <a:endParaRPr lang="en-IN" sz="1800" b="1" dirty="0" smtClean="0">
              <a:solidFill>
                <a:srgbClr val="00B050"/>
              </a:solidFill>
            </a:endParaRPr>
          </a:p>
          <a:p>
            <a:r>
              <a:rPr lang="en-IN" sz="1800" dirty="0" smtClean="0"/>
              <a:t>BC</a:t>
            </a:r>
            <a:r>
              <a:rPr lang="en-IN" sz="1800" dirty="0"/>
              <a:t>→</a:t>
            </a:r>
            <a:r>
              <a:rPr lang="en-IN" sz="1800" dirty="0" smtClean="0"/>
              <a:t>ABCD 	</a:t>
            </a:r>
            <a:r>
              <a:rPr lang="en-IN" sz="1800" dirty="0" smtClean="0">
                <a:solidFill>
                  <a:schemeClr val="tx2">
                    <a:lumMod val="75000"/>
                  </a:schemeClr>
                </a:solidFill>
              </a:rPr>
              <a:t>(</a:t>
            </a:r>
            <a:r>
              <a:rPr lang="en-IN" sz="1800" dirty="0">
                <a:solidFill>
                  <a:schemeClr val="tx2">
                    <a:lumMod val="75000"/>
                  </a:schemeClr>
                </a:solidFill>
              </a:rPr>
              <a:t>2</a:t>
            </a:r>
            <a:r>
              <a:rPr lang="en-IN" sz="1800" dirty="0" smtClean="0">
                <a:solidFill>
                  <a:schemeClr val="tx2">
                    <a:lumMod val="75000"/>
                  </a:schemeClr>
                </a:solidFill>
              </a:rPr>
              <a:t>), </a:t>
            </a:r>
            <a:r>
              <a:rPr lang="en-IN" sz="1800" dirty="0">
                <a:solidFill>
                  <a:schemeClr val="tx2">
                    <a:lumMod val="75000"/>
                  </a:schemeClr>
                </a:solidFill>
              </a:rPr>
              <a:t>reflexivity</a:t>
            </a:r>
            <a:r>
              <a:rPr lang="en-IN" sz="1800" dirty="0" smtClean="0">
                <a:solidFill>
                  <a:schemeClr val="tx2">
                    <a:lumMod val="75000"/>
                  </a:schemeClr>
                </a:solidFill>
              </a:rPr>
              <a:t>, union, </a:t>
            </a:r>
            <a:r>
              <a:rPr lang="en-IN" sz="1800" b="1" dirty="0">
                <a:solidFill>
                  <a:srgbClr val="00B050"/>
                </a:solidFill>
              </a:rPr>
              <a:t>BC is </a:t>
            </a:r>
            <a:r>
              <a:rPr lang="en-IN" sz="1800" b="1" dirty="0" smtClean="0">
                <a:solidFill>
                  <a:srgbClr val="00B050"/>
                </a:solidFill>
              </a:rPr>
              <a:t>key</a:t>
            </a:r>
          </a:p>
          <a:p>
            <a:r>
              <a:rPr lang="en-IN" sz="1800" dirty="0" smtClean="0"/>
              <a:t>R(</a:t>
            </a:r>
            <a:r>
              <a:rPr lang="en-IN" sz="1800" u="sng" dirty="0" smtClean="0">
                <a:solidFill>
                  <a:srgbClr val="C00000"/>
                </a:solidFill>
              </a:rPr>
              <a:t>A</a:t>
            </a:r>
            <a:r>
              <a:rPr lang="en-IN" sz="1800" dirty="0" smtClean="0">
                <a:solidFill>
                  <a:srgbClr val="C00000"/>
                </a:solidFill>
              </a:rPr>
              <a:t> </a:t>
            </a:r>
            <a:r>
              <a:rPr lang="en-IN" sz="1800" u="sng" dirty="0" smtClean="0">
                <a:solidFill>
                  <a:srgbClr val="00B050"/>
                </a:solidFill>
              </a:rPr>
              <a:t>BC</a:t>
            </a:r>
            <a:r>
              <a:rPr lang="en-IN" sz="1800" dirty="0" smtClean="0">
                <a:solidFill>
                  <a:srgbClr val="00B050"/>
                </a:solidFill>
              </a:rPr>
              <a:t> </a:t>
            </a:r>
            <a:r>
              <a:rPr lang="en-IN" sz="1800" dirty="0" smtClean="0"/>
              <a:t>D)</a:t>
            </a:r>
          </a:p>
          <a:p>
            <a:endParaRPr lang="en-IN" sz="1800" dirty="0"/>
          </a:p>
          <a:p>
            <a:pPr marL="285750" indent="-285750">
              <a:buFont typeface="Wingdings" pitchFamily="2" charset="2"/>
              <a:buChar char="Ø"/>
            </a:pPr>
            <a:r>
              <a:rPr lang="en-IN" sz="1800" dirty="0" smtClean="0"/>
              <a:t>Only one non-prime attribute, no transitivity, so it is in 3NF.</a:t>
            </a:r>
          </a:p>
          <a:p>
            <a:pPr marL="285750" indent="-285750">
              <a:buFont typeface="Wingdings" pitchFamily="2" charset="2"/>
              <a:buChar char="Ø"/>
            </a:pPr>
            <a:r>
              <a:rPr lang="en-IN" sz="1800" dirty="0" smtClean="0"/>
              <a:t>But from (3), </a:t>
            </a:r>
            <a:r>
              <a:rPr lang="en-IN" sz="1800" dirty="0"/>
              <a:t>D→</a:t>
            </a:r>
            <a:r>
              <a:rPr lang="en-IN" sz="1800" dirty="0" smtClean="0"/>
              <a:t>B, non-prime attribute identifies prime attribute. So relation is not in BCNF.</a:t>
            </a:r>
          </a:p>
          <a:p>
            <a:pPr marL="285750" indent="-285750">
              <a:buFont typeface="Wingdings" pitchFamily="2" charset="2"/>
              <a:buChar char="Ø"/>
            </a:pPr>
            <a:r>
              <a:rPr lang="en-IN" sz="1800" dirty="0" smtClean="0"/>
              <a:t>So split the table,</a:t>
            </a:r>
          </a:p>
          <a:p>
            <a:pPr marL="800100" lvl="1" indent="-342900">
              <a:buFont typeface="+mj-lt"/>
              <a:buAutoNum type="arabicPeriod"/>
            </a:pPr>
            <a:r>
              <a:rPr lang="en-IN" sz="1800" dirty="0" smtClean="0"/>
              <a:t>R1 (</a:t>
            </a:r>
            <a:r>
              <a:rPr lang="en-IN" sz="1800" u="sng" dirty="0" smtClean="0"/>
              <a:t>A</a:t>
            </a:r>
            <a:r>
              <a:rPr lang="en-IN" sz="1800" dirty="0" smtClean="0"/>
              <a:t>, D, C)</a:t>
            </a:r>
          </a:p>
          <a:p>
            <a:pPr marL="800100" lvl="1" indent="-342900">
              <a:buFont typeface="+mj-lt"/>
              <a:buAutoNum type="arabicPeriod"/>
            </a:pPr>
            <a:r>
              <a:rPr lang="en-IN" sz="1800" dirty="0" smtClean="0"/>
              <a:t>R2 (</a:t>
            </a:r>
            <a:r>
              <a:rPr lang="en-IN" sz="1800" u="sng" dirty="0" smtClean="0"/>
              <a:t>D</a:t>
            </a:r>
            <a:r>
              <a:rPr lang="en-IN" sz="1800" dirty="0" smtClean="0"/>
              <a:t>, B)</a:t>
            </a:r>
            <a:endParaRPr lang="en-IN" sz="1800" dirty="0"/>
          </a:p>
        </p:txBody>
      </p:sp>
    </p:spTree>
    <p:extLst>
      <p:ext uri="{BB962C8B-B14F-4D97-AF65-F5344CB8AC3E}">
        <p14:creationId xmlns:p14="http://schemas.microsoft.com/office/powerpoint/2010/main" val="219140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23</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4</a:t>
            </a:r>
            <a:r>
              <a:rPr lang="en-US" sz="2800" b="1" cap="none" baseline="30000" dirty="0" smtClean="0">
                <a:latin typeface="+mn-lt"/>
              </a:rPr>
              <a:t>th</a:t>
            </a:r>
            <a:r>
              <a:rPr lang="en-US" sz="2800" b="1" cap="none" dirty="0" smtClean="0">
                <a:latin typeface="+mn-lt"/>
              </a:rPr>
              <a:t> </a:t>
            </a:r>
            <a:r>
              <a:rPr lang="en-US" sz="2800" b="1" dirty="0" smtClean="0">
                <a:latin typeface="+mn-lt"/>
              </a:rPr>
              <a:t>normal form</a:t>
            </a:r>
            <a:endParaRPr lang="en-IN" sz="2800" b="1" dirty="0">
              <a:latin typeface="+mn-lt"/>
            </a:endParaRPr>
          </a:p>
        </p:txBody>
      </p:sp>
      <p:sp>
        <p:nvSpPr>
          <p:cNvPr id="2" name="Rectangle 1"/>
          <p:cNvSpPr/>
          <p:nvPr/>
        </p:nvSpPr>
        <p:spPr>
          <a:xfrm>
            <a:off x="381000" y="1554658"/>
            <a:ext cx="3276600" cy="4708981"/>
          </a:xfrm>
          <a:prstGeom prst="rect">
            <a:avLst/>
          </a:prstGeom>
        </p:spPr>
        <p:txBody>
          <a:bodyPr wrap="square">
            <a:spAutoFit/>
          </a:bodyPr>
          <a:lstStyle/>
          <a:p>
            <a:pPr marL="342900" indent="-342900" eaLnBrk="1" hangingPunct="1">
              <a:buFont typeface="Wingdings" pitchFamily="2" charset="2"/>
              <a:buChar char="Ø"/>
            </a:pPr>
            <a:r>
              <a:rPr lang="en-US" sz="2000" dirty="0"/>
              <a:t>Any relation is in Fourth Normal Form if it is BCNF </a:t>
            </a:r>
            <a:r>
              <a:rPr lang="en-US" sz="2000" i="1" dirty="0"/>
              <a:t>and</a:t>
            </a:r>
            <a:r>
              <a:rPr lang="en-US" sz="2000" dirty="0"/>
              <a:t> any multivalued dependencies are trivial</a:t>
            </a:r>
          </a:p>
          <a:p>
            <a:pPr marL="342900" indent="-342900" eaLnBrk="1" hangingPunct="1">
              <a:buFont typeface="Wingdings" pitchFamily="2" charset="2"/>
              <a:buChar char="Ø"/>
            </a:pPr>
            <a:r>
              <a:rPr lang="en-US" sz="2000" dirty="0" smtClean="0"/>
              <a:t>Eliminate </a:t>
            </a:r>
            <a:r>
              <a:rPr lang="en-US" sz="2000" dirty="0"/>
              <a:t>non-trivial multivalued dependencies by projecting into simpler </a:t>
            </a:r>
            <a:r>
              <a:rPr lang="en-US" sz="2000" dirty="0" smtClean="0"/>
              <a:t>tables</a:t>
            </a:r>
          </a:p>
          <a:p>
            <a:pPr marL="342900" indent="-342900" eaLnBrk="1" hangingPunct="1">
              <a:buFont typeface="Wingdings" pitchFamily="2" charset="2"/>
              <a:buChar char="Ø"/>
            </a:pPr>
            <a:r>
              <a:rPr lang="en-US" sz="2000" dirty="0" smtClean="0"/>
              <a:t>e.g. one employee can work on many projects and one employee can have zero or more dependents</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2335168617"/>
              </p:ext>
            </p:extLst>
          </p:nvPr>
        </p:nvGraphicFramePr>
        <p:xfrm>
          <a:off x="4267200" y="1315251"/>
          <a:ext cx="4495800" cy="1981200"/>
        </p:xfrm>
        <a:graphic>
          <a:graphicData uri="http://schemas.openxmlformats.org/drawingml/2006/table">
            <a:tbl>
              <a:tblPr/>
              <a:tblGrid>
                <a:gridCol w="1618488"/>
                <a:gridCol w="1528572"/>
                <a:gridCol w="1348740"/>
              </a:tblGrid>
              <a:tr h="361149">
                <a:tc>
                  <a:txBody>
                    <a:bodyPr/>
                    <a:lstStyle/>
                    <a:p>
                      <a:pPr algn="ctr" fontAlgn="t"/>
                      <a:r>
                        <a:rPr lang="en-IN" b="1" u="none" dirty="0" err="1" smtClean="0">
                          <a:solidFill>
                            <a:schemeClr val="tx2"/>
                          </a:solidFill>
                          <a:effectLst/>
                        </a:rPr>
                        <a:t>Empno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b="1" u="none" dirty="0" err="1" smtClean="0">
                          <a:solidFill>
                            <a:schemeClr val="tx2"/>
                          </a:solidFill>
                          <a:effectLst/>
                        </a:rPr>
                        <a:t>Projno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b="1" u="none" dirty="0" smtClean="0">
                          <a:solidFill>
                            <a:schemeClr val="tx2"/>
                          </a:solidFill>
                          <a:effectLst/>
                        </a:rPr>
                        <a:t>dependent</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380391">
                <a:tc>
                  <a:txBody>
                    <a:bodyPr/>
                    <a:lstStyle/>
                    <a:p>
                      <a:pPr algn="ctr" fontAlgn="t"/>
                      <a:r>
                        <a:rPr lang="en-IN">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smtClean="0">
                          <a:effectLst/>
                        </a:rPr>
                        <a:t>P1</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smtClean="0">
                          <a:effectLst/>
                        </a:rPr>
                        <a:t>D1</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380391">
                <a:tc>
                  <a:txBody>
                    <a:bodyPr/>
                    <a:lstStyle/>
                    <a:p>
                      <a:pPr algn="ctr" fontAlgn="t"/>
                      <a:r>
                        <a:rPr lang="en-IN"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smtClean="0">
                          <a:effectLst/>
                        </a:rPr>
                        <a:t>P2</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smtClean="0">
                          <a:effectLst/>
                        </a:rPr>
                        <a:t>D2</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380391">
                <a:tc>
                  <a:txBody>
                    <a:bodyPr/>
                    <a:lstStyle/>
                    <a:p>
                      <a:pPr algn="ctr" fontAlgn="t"/>
                      <a:r>
                        <a:rPr lang="en-IN" dirty="0" smtClean="0">
                          <a:effectLst/>
                        </a:rPr>
                        <a:t>101</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smtClean="0">
                          <a:effectLst/>
                        </a:rPr>
                        <a:t>P1</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smtClean="0">
                          <a:effectLst/>
                        </a:rPr>
                        <a:t>D3</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376389">
                <a:tc>
                  <a:txBody>
                    <a:bodyPr/>
                    <a:lstStyle/>
                    <a:p>
                      <a:pPr algn="ctr" fontAlgn="t"/>
                      <a:r>
                        <a:rPr lang="en-IN" dirty="0" smtClean="0">
                          <a:effectLst/>
                        </a:rPr>
                        <a:t>102</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smtClean="0">
                          <a:effectLst/>
                        </a:rPr>
                        <a:t>P5</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dirty="0" err="1" smtClean="0">
                          <a:effectLst/>
                        </a:rPr>
                        <a:t>Dnull</a:t>
                      </a:r>
                      <a:endParaRPr lang="en-IN"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71276396"/>
              </p:ext>
            </p:extLst>
          </p:nvPr>
        </p:nvGraphicFramePr>
        <p:xfrm>
          <a:off x="3886200" y="4495800"/>
          <a:ext cx="2258466" cy="1828800"/>
        </p:xfrm>
        <a:graphic>
          <a:graphicData uri="http://schemas.openxmlformats.org/drawingml/2006/table">
            <a:tbl>
              <a:tblPr/>
              <a:tblGrid>
                <a:gridCol w="1231891"/>
                <a:gridCol w="1026575"/>
              </a:tblGrid>
              <a:tr h="276732">
                <a:tc>
                  <a:txBody>
                    <a:bodyPr/>
                    <a:lstStyle/>
                    <a:p>
                      <a:pPr algn="ctr" fontAlgn="t"/>
                      <a:r>
                        <a:rPr lang="en-IN" sz="1600" b="1" u="none" dirty="0" err="1" smtClean="0">
                          <a:solidFill>
                            <a:schemeClr val="tx2"/>
                          </a:solidFill>
                          <a:effectLst/>
                        </a:rPr>
                        <a:t>Empno</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b="1" u="none" dirty="0" err="1" smtClean="0">
                          <a:solidFill>
                            <a:schemeClr val="tx2"/>
                          </a:solidFill>
                          <a:effectLst/>
                        </a:rPr>
                        <a:t>Projno</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276732">
                <a:tc>
                  <a:txBody>
                    <a:bodyPr/>
                    <a:lstStyle/>
                    <a:p>
                      <a:pPr algn="ctr" fontAlgn="t"/>
                      <a:r>
                        <a:rPr lang="en-IN" sz="1600" dirty="0" smtClean="0">
                          <a:effectLst/>
                        </a:rPr>
                        <a:t>101</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smtClean="0">
                          <a:effectLst/>
                        </a:rPr>
                        <a:t>P1</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276732">
                <a:tc>
                  <a:txBody>
                    <a:bodyPr/>
                    <a:lstStyle/>
                    <a:p>
                      <a:pPr algn="ctr" fontAlgn="t"/>
                      <a:r>
                        <a:rPr lang="en-IN" sz="1600" dirty="0" smtClean="0">
                          <a:effectLst/>
                        </a:rPr>
                        <a:t>101</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smtClean="0">
                          <a:effectLst/>
                        </a:rPr>
                        <a:t>P2</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276732">
                <a:tc>
                  <a:txBody>
                    <a:bodyPr/>
                    <a:lstStyle/>
                    <a:p>
                      <a:pPr algn="ctr" fontAlgn="t"/>
                      <a:r>
                        <a:rPr lang="en-IN" sz="1600" dirty="0" smtClean="0">
                          <a:effectLst/>
                        </a:rPr>
                        <a:t>102</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smtClean="0">
                          <a:effectLst/>
                        </a:rPr>
                        <a:t>P5</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276732">
                <a:tc>
                  <a:txBody>
                    <a:bodyPr/>
                    <a:lstStyle/>
                    <a:p>
                      <a:pPr algn="ctr" fontAlgn="t"/>
                      <a:r>
                        <a:rPr lang="en-IN" sz="1600" dirty="0" smtClean="0">
                          <a:effectLst/>
                        </a:rPr>
                        <a:t>…</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600" dirty="0" smtClean="0">
                          <a:effectLst/>
                        </a:rPr>
                        <a:t>…</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bl>
          </a:graphicData>
        </a:graphic>
      </p:graphicFrame>
      <p:cxnSp>
        <p:nvCxnSpPr>
          <p:cNvPr id="7" name="Straight Arrow Connector 6"/>
          <p:cNvCxnSpPr>
            <a:endCxn id="6" idx="0"/>
          </p:cNvCxnSpPr>
          <p:nvPr/>
        </p:nvCxnSpPr>
        <p:spPr>
          <a:xfrm flipH="1">
            <a:off x="5015433" y="3336151"/>
            <a:ext cx="1537767" cy="115964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553200" y="3352800"/>
            <a:ext cx="1156767" cy="1112699"/>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9" name="Table 8"/>
          <p:cNvGraphicFramePr>
            <a:graphicFrameLocks noGrp="1"/>
          </p:cNvGraphicFramePr>
          <p:nvPr>
            <p:extLst>
              <p:ext uri="{D42A27DB-BD31-4B8C-83A1-F6EECF244321}">
                <p14:modId xmlns:p14="http://schemas.microsoft.com/office/powerpoint/2010/main" val="3359402923"/>
              </p:ext>
            </p:extLst>
          </p:nvPr>
        </p:nvGraphicFramePr>
        <p:xfrm>
          <a:off x="6553200" y="4511809"/>
          <a:ext cx="2209799" cy="1828800"/>
        </p:xfrm>
        <a:graphic>
          <a:graphicData uri="http://schemas.openxmlformats.org/drawingml/2006/table">
            <a:tbl>
              <a:tblPr/>
              <a:tblGrid>
                <a:gridCol w="990600"/>
                <a:gridCol w="1219199"/>
              </a:tblGrid>
              <a:tr h="276732">
                <a:tc>
                  <a:txBody>
                    <a:bodyPr/>
                    <a:lstStyle/>
                    <a:p>
                      <a:pPr algn="l" fontAlgn="t"/>
                      <a:r>
                        <a:rPr lang="en-IN" sz="1600" b="1" u="none" dirty="0" err="1" smtClean="0">
                          <a:solidFill>
                            <a:schemeClr val="tx2"/>
                          </a:solidFill>
                          <a:effectLst/>
                        </a:rPr>
                        <a:t>Empno</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b="1" u="none" dirty="0" smtClean="0">
                          <a:solidFill>
                            <a:schemeClr val="tx2"/>
                          </a:solidFill>
                          <a:effectLst/>
                        </a:rPr>
                        <a:t>dependent</a:t>
                      </a:r>
                      <a:endParaRPr lang="en-IN" sz="16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276732">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smtClean="0">
                          <a:effectLst/>
                        </a:rPr>
                        <a:t>D1</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276732">
                <a:tc>
                  <a:txBody>
                    <a:bodyPr/>
                    <a:lstStyle/>
                    <a:p>
                      <a:pPr algn="l" fontAlgn="t"/>
                      <a:r>
                        <a:rPr lang="en-IN" sz="1600" dirty="0" smtClean="0">
                          <a:effectLst/>
                        </a:rPr>
                        <a:t>101</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smtClean="0">
                          <a:effectLst/>
                        </a:rPr>
                        <a:t>D2</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276732">
                <a:tc>
                  <a:txBody>
                    <a:bodyPr/>
                    <a:lstStyle/>
                    <a:p>
                      <a:pPr algn="l" fontAlgn="t"/>
                      <a:r>
                        <a:rPr lang="en-IN" sz="1600" dirty="0" smtClean="0">
                          <a:effectLst/>
                        </a:rPr>
                        <a:t>101</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smtClean="0">
                          <a:effectLst/>
                        </a:rPr>
                        <a:t>D3</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276732">
                <a:tc>
                  <a:txBody>
                    <a:bodyPr/>
                    <a:lstStyle/>
                    <a:p>
                      <a:pPr algn="l" fontAlgn="t"/>
                      <a:r>
                        <a:rPr lang="en-IN" sz="1600" dirty="0" smtClean="0">
                          <a:effectLst/>
                        </a:rPr>
                        <a:t>…</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600" dirty="0" smtClean="0">
                          <a:effectLst/>
                        </a:rPr>
                        <a:t>…</a:t>
                      </a:r>
                      <a:endParaRPr lang="en-IN" sz="16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bl>
          </a:graphicData>
        </a:graphic>
      </p:graphicFrame>
      <p:cxnSp>
        <p:nvCxnSpPr>
          <p:cNvPr id="11" name="Straight Connector 10"/>
          <p:cNvCxnSpPr/>
          <p:nvPr/>
        </p:nvCxnSpPr>
        <p:spPr>
          <a:xfrm>
            <a:off x="4648200" y="1662313"/>
            <a:ext cx="3962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52900" y="4800600"/>
            <a:ext cx="163141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629400" y="4800600"/>
            <a:ext cx="19812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6974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24</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4</a:t>
            </a:r>
            <a:r>
              <a:rPr lang="en-US" sz="2800" b="1" cap="none" baseline="30000" dirty="0" smtClean="0">
                <a:latin typeface="+mn-lt"/>
              </a:rPr>
              <a:t>th</a:t>
            </a:r>
            <a:r>
              <a:rPr lang="en-US" sz="2800" b="1" cap="none" dirty="0" smtClean="0">
                <a:latin typeface="+mn-lt"/>
              </a:rPr>
              <a:t> </a:t>
            </a:r>
            <a:r>
              <a:rPr lang="en-US" sz="2800" b="1" dirty="0" smtClean="0">
                <a:latin typeface="+mn-lt"/>
              </a:rPr>
              <a:t>normal form</a:t>
            </a:r>
            <a:endParaRPr lang="en-IN" sz="2800" b="1"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388256494"/>
              </p:ext>
            </p:extLst>
          </p:nvPr>
        </p:nvGraphicFramePr>
        <p:xfrm>
          <a:off x="609600" y="1524001"/>
          <a:ext cx="2743200" cy="1704920"/>
        </p:xfrm>
        <a:graphic>
          <a:graphicData uri="http://schemas.openxmlformats.org/drawingml/2006/table">
            <a:tbl>
              <a:tblPr/>
              <a:tblGrid>
                <a:gridCol w="938463"/>
                <a:gridCol w="721895"/>
                <a:gridCol w="1082842"/>
              </a:tblGrid>
              <a:tr h="306761">
                <a:tc>
                  <a:txBody>
                    <a:bodyPr/>
                    <a:lstStyle/>
                    <a:p>
                      <a:pPr algn="ctr" fontAlgn="t"/>
                      <a:r>
                        <a:rPr lang="en-IN" sz="1400" b="1" dirty="0" err="1" smtClean="0">
                          <a:solidFill>
                            <a:schemeClr val="tx2"/>
                          </a:solidFill>
                          <a:effectLst/>
                        </a:rPr>
                        <a:t>Empno</a:t>
                      </a:r>
                      <a:endParaRPr lang="en-IN" sz="1400" b="1"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sz="1400" b="1" dirty="0" err="1" smtClean="0">
                          <a:solidFill>
                            <a:schemeClr val="tx2"/>
                          </a:solidFill>
                          <a:effectLst/>
                        </a:rPr>
                        <a:t>Projno</a:t>
                      </a:r>
                      <a:endParaRPr lang="en-IN" sz="1400" b="1"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l" fontAlgn="t"/>
                      <a:r>
                        <a:rPr lang="en-IN" sz="1400" b="1" dirty="0" smtClean="0">
                          <a:solidFill>
                            <a:schemeClr val="tx2"/>
                          </a:solidFill>
                          <a:effectLst/>
                        </a:rPr>
                        <a:t>dependent</a:t>
                      </a:r>
                      <a:endParaRPr lang="en-IN" sz="1400" b="1"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343313">
                <a:tc>
                  <a:txBody>
                    <a:bodyPr/>
                    <a:lstStyle/>
                    <a:p>
                      <a:pPr algn="ctr" fontAlgn="t"/>
                      <a:r>
                        <a:rPr lang="en-IN" sz="140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smtClean="0">
                          <a:effectLst/>
                        </a:rPr>
                        <a:t>P1</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smtClean="0">
                          <a:effectLst/>
                        </a:rPr>
                        <a:t>D1</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343313">
                <a:tc>
                  <a:txBody>
                    <a:bodyPr/>
                    <a:lstStyle/>
                    <a:p>
                      <a:pPr algn="ctr" fontAlgn="t"/>
                      <a:r>
                        <a:rPr lang="en-IN" sz="1400" dirty="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smtClean="0">
                          <a:effectLst/>
                        </a:rPr>
                        <a:t>P2</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smtClean="0">
                          <a:effectLst/>
                        </a:rPr>
                        <a:t>D2</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343313">
                <a:tc>
                  <a:txBody>
                    <a:bodyPr/>
                    <a:lstStyle/>
                    <a:p>
                      <a:pPr algn="ctr" fontAlgn="t"/>
                      <a:r>
                        <a:rPr lang="en-IN" sz="1400" dirty="0" smtClean="0">
                          <a:effectLst/>
                        </a:rPr>
                        <a:t>101</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smtClean="0">
                          <a:effectLst/>
                        </a:rPr>
                        <a:t>P1</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smtClean="0">
                          <a:effectLst/>
                        </a:rPr>
                        <a:t>D3</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r h="339701">
                <a:tc>
                  <a:txBody>
                    <a:bodyPr/>
                    <a:lstStyle/>
                    <a:p>
                      <a:pPr algn="ctr" fontAlgn="t"/>
                      <a:r>
                        <a:rPr lang="en-IN" sz="1400" dirty="0" smtClean="0">
                          <a:effectLst/>
                        </a:rPr>
                        <a:t>102</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smtClean="0">
                          <a:effectLst/>
                        </a:rPr>
                        <a:t>P5</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fontAlgn="t"/>
                      <a:r>
                        <a:rPr lang="en-IN" sz="1400" dirty="0" err="1" smtClean="0">
                          <a:effectLst/>
                        </a:rPr>
                        <a:t>Dnull</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bl>
          </a:graphicData>
        </a:graphic>
      </p:graphicFrame>
      <p:sp>
        <p:nvSpPr>
          <p:cNvPr id="10" name="Rectangle 9"/>
          <p:cNvSpPr/>
          <p:nvPr/>
        </p:nvSpPr>
        <p:spPr>
          <a:xfrm>
            <a:off x="304800" y="4191000"/>
            <a:ext cx="8534400" cy="2062103"/>
          </a:xfrm>
          <a:prstGeom prst="rect">
            <a:avLst/>
          </a:prstGeom>
          <a:ln w="25400">
            <a:solidFill>
              <a:schemeClr val="tx1"/>
            </a:solidFill>
          </a:ln>
        </p:spPr>
        <p:txBody>
          <a:bodyPr wrap="square">
            <a:spAutoFit/>
          </a:bodyPr>
          <a:lstStyle/>
          <a:p>
            <a:pPr marL="285750" indent="-285750">
              <a:buFont typeface="Wingdings" pitchFamily="2" charset="2"/>
              <a:buChar char="Ø"/>
            </a:pPr>
            <a:r>
              <a:rPr lang="en-IN" sz="1600" b="1" dirty="0" smtClean="0"/>
              <a:t>What are the anomalies?</a:t>
            </a:r>
          </a:p>
          <a:p>
            <a:pPr marL="285750" indent="-285750">
              <a:buFont typeface="Wingdings" pitchFamily="2" charset="2"/>
              <a:buChar char="Ø"/>
            </a:pPr>
            <a:r>
              <a:rPr lang="en-IN" sz="1600" b="1" dirty="0" smtClean="0">
                <a:solidFill>
                  <a:schemeClr val="accent2"/>
                </a:solidFill>
              </a:rPr>
              <a:t>Insertion Anomaly: </a:t>
            </a:r>
            <a:r>
              <a:rPr lang="en-IN" sz="1600" dirty="0" smtClean="0"/>
              <a:t>To insert a project for an employee, a dependent is required and to insert a dependent project is required .</a:t>
            </a:r>
          </a:p>
          <a:p>
            <a:pPr marL="285750" indent="-285750">
              <a:buFont typeface="Wingdings" pitchFamily="2" charset="2"/>
              <a:buChar char="Ø"/>
            </a:pPr>
            <a:r>
              <a:rPr lang="en-IN" sz="1600" b="1" dirty="0" err="1" smtClean="0">
                <a:solidFill>
                  <a:schemeClr val="accent2"/>
                </a:solidFill>
              </a:rPr>
              <a:t>Updation</a:t>
            </a:r>
            <a:r>
              <a:rPr lang="en-IN" sz="1600" b="1" dirty="0" smtClean="0">
                <a:solidFill>
                  <a:schemeClr val="accent2"/>
                </a:solidFill>
              </a:rPr>
              <a:t> Anomaly: </a:t>
            </a:r>
            <a:r>
              <a:rPr lang="en-IN" sz="1600" dirty="0" smtClean="0"/>
              <a:t>If a project number changes, multiple records to be changes. e.g. if P1 changes to P6 for </a:t>
            </a:r>
            <a:r>
              <a:rPr lang="en-IN" sz="1600" dirty="0" err="1" smtClean="0"/>
              <a:t>empno</a:t>
            </a:r>
            <a:r>
              <a:rPr lang="en-IN" sz="1600" dirty="0" smtClean="0"/>
              <a:t> 101, then two records to be updated.</a:t>
            </a:r>
          </a:p>
          <a:p>
            <a:pPr marL="285750" indent="-285750">
              <a:buFont typeface="Wingdings" pitchFamily="2" charset="2"/>
              <a:buChar char="Ø"/>
            </a:pPr>
            <a:r>
              <a:rPr lang="en-IN" sz="1600" b="1" dirty="0" smtClean="0">
                <a:solidFill>
                  <a:schemeClr val="accent2"/>
                </a:solidFill>
              </a:rPr>
              <a:t>Deletion Anomaly: </a:t>
            </a:r>
            <a:r>
              <a:rPr lang="en-IN" sz="1600" dirty="0" smtClean="0"/>
              <a:t>If an employee stops working on a project, deleting that record could result in losing information about the dependent and vice-versa. E.g. if 101 stops working on P1, deleting that record results in deleting information about D1 and D3.  </a:t>
            </a:r>
          </a:p>
        </p:txBody>
      </p:sp>
      <p:graphicFrame>
        <p:nvGraphicFramePr>
          <p:cNvPr id="12" name="Table 11"/>
          <p:cNvGraphicFramePr>
            <a:graphicFrameLocks noGrp="1"/>
          </p:cNvGraphicFramePr>
          <p:nvPr>
            <p:extLst>
              <p:ext uri="{D42A27DB-BD31-4B8C-83A1-F6EECF244321}">
                <p14:modId xmlns:p14="http://schemas.microsoft.com/office/powerpoint/2010/main" val="281218163"/>
              </p:ext>
            </p:extLst>
          </p:nvPr>
        </p:nvGraphicFramePr>
        <p:xfrm>
          <a:off x="4191000" y="1524000"/>
          <a:ext cx="1752600" cy="1676400"/>
        </p:xfrm>
        <a:graphic>
          <a:graphicData uri="http://schemas.openxmlformats.org/drawingml/2006/table">
            <a:tbl>
              <a:tblPr/>
              <a:tblGrid>
                <a:gridCol w="1051560"/>
                <a:gridCol w="701040"/>
              </a:tblGrid>
              <a:tr h="289560">
                <a:tc>
                  <a:txBody>
                    <a:bodyPr/>
                    <a:lstStyle/>
                    <a:p>
                      <a:pPr algn="ctr" fontAlgn="t"/>
                      <a:r>
                        <a:rPr lang="en-IN" sz="1400" b="1" u="none" dirty="0" err="1" smtClean="0">
                          <a:solidFill>
                            <a:schemeClr val="tx2"/>
                          </a:solidFill>
                          <a:effectLst/>
                        </a:rPr>
                        <a:t>Empno</a:t>
                      </a:r>
                      <a:endParaRPr lang="en-IN" sz="14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400" b="1" u="none" dirty="0" err="1" smtClean="0">
                          <a:solidFill>
                            <a:schemeClr val="tx2"/>
                          </a:solidFill>
                          <a:effectLst/>
                        </a:rPr>
                        <a:t>Projno</a:t>
                      </a:r>
                      <a:endParaRPr lang="en-IN" sz="14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289560">
                <a:tc>
                  <a:txBody>
                    <a:bodyPr/>
                    <a:lstStyle/>
                    <a:p>
                      <a:pPr algn="ctr" fontAlgn="t"/>
                      <a:r>
                        <a:rPr lang="en-IN" sz="1400" dirty="0" smtClean="0">
                          <a:effectLst/>
                        </a:rPr>
                        <a:t>101</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400" dirty="0" smtClean="0">
                          <a:effectLst/>
                        </a:rPr>
                        <a:t>P1</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289560">
                <a:tc>
                  <a:txBody>
                    <a:bodyPr/>
                    <a:lstStyle/>
                    <a:p>
                      <a:pPr algn="ctr" fontAlgn="t"/>
                      <a:r>
                        <a:rPr lang="en-IN" sz="1400" dirty="0" smtClean="0">
                          <a:effectLst/>
                        </a:rPr>
                        <a:t>101</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400" dirty="0" smtClean="0">
                          <a:effectLst/>
                        </a:rPr>
                        <a:t>P2</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289560">
                <a:tc>
                  <a:txBody>
                    <a:bodyPr/>
                    <a:lstStyle/>
                    <a:p>
                      <a:pPr algn="ctr" fontAlgn="t"/>
                      <a:r>
                        <a:rPr lang="en-IN" sz="1400" dirty="0" smtClean="0">
                          <a:effectLst/>
                        </a:rPr>
                        <a:t>102</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400" dirty="0" smtClean="0">
                          <a:effectLst/>
                        </a:rPr>
                        <a:t>P5</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r h="289560">
                <a:tc>
                  <a:txBody>
                    <a:bodyPr/>
                    <a:lstStyle/>
                    <a:p>
                      <a:pPr algn="ctr" fontAlgn="t"/>
                      <a:r>
                        <a:rPr lang="en-IN" sz="1400" dirty="0" smtClean="0">
                          <a:effectLst/>
                        </a:rPr>
                        <a:t>…</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l" fontAlgn="t"/>
                      <a:r>
                        <a:rPr lang="en-IN" sz="1400" dirty="0" smtClean="0">
                          <a:effectLst/>
                        </a:rPr>
                        <a:t>…</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29803775"/>
              </p:ext>
            </p:extLst>
          </p:nvPr>
        </p:nvGraphicFramePr>
        <p:xfrm>
          <a:off x="6781800" y="1524000"/>
          <a:ext cx="1905000" cy="1676400"/>
        </p:xfrm>
        <a:graphic>
          <a:graphicData uri="http://schemas.openxmlformats.org/drawingml/2006/table">
            <a:tbl>
              <a:tblPr/>
              <a:tblGrid>
                <a:gridCol w="838200"/>
                <a:gridCol w="1066800"/>
              </a:tblGrid>
              <a:tr h="276732">
                <a:tc>
                  <a:txBody>
                    <a:bodyPr/>
                    <a:lstStyle/>
                    <a:p>
                      <a:pPr algn="l" fontAlgn="t"/>
                      <a:r>
                        <a:rPr lang="en-IN" sz="1400" b="1" u="none" dirty="0" err="1" smtClean="0">
                          <a:solidFill>
                            <a:schemeClr val="tx2"/>
                          </a:solidFill>
                          <a:effectLst/>
                        </a:rPr>
                        <a:t>Empno</a:t>
                      </a:r>
                      <a:endParaRPr lang="en-IN" sz="14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400" b="1" u="none" dirty="0" smtClean="0">
                          <a:solidFill>
                            <a:schemeClr val="tx2"/>
                          </a:solidFill>
                          <a:effectLst/>
                        </a:rPr>
                        <a:t>dependent</a:t>
                      </a:r>
                      <a:endParaRPr lang="en-IN" sz="1400"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276732">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400" dirty="0" smtClean="0">
                          <a:effectLst/>
                        </a:rPr>
                        <a:t>101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400" dirty="0" smtClean="0">
                          <a:effectLst/>
                        </a:rPr>
                        <a:t>D1</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276732">
                <a:tc>
                  <a:txBody>
                    <a:bodyPr/>
                    <a:lstStyle/>
                    <a:p>
                      <a:pPr algn="l" fontAlgn="t"/>
                      <a:r>
                        <a:rPr lang="en-IN" sz="1400" dirty="0" smtClean="0">
                          <a:effectLst/>
                        </a:rPr>
                        <a:t>101</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400" dirty="0" smtClean="0">
                          <a:effectLst/>
                        </a:rPr>
                        <a:t>D2</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276732">
                <a:tc>
                  <a:txBody>
                    <a:bodyPr/>
                    <a:lstStyle/>
                    <a:p>
                      <a:pPr algn="l" fontAlgn="t"/>
                      <a:r>
                        <a:rPr lang="en-IN" sz="1400" dirty="0" smtClean="0">
                          <a:effectLst/>
                        </a:rPr>
                        <a:t>101</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400" dirty="0" smtClean="0">
                          <a:effectLst/>
                        </a:rPr>
                        <a:t>D3</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r h="276732">
                <a:tc>
                  <a:txBody>
                    <a:bodyPr/>
                    <a:lstStyle/>
                    <a:p>
                      <a:pPr algn="l" fontAlgn="t"/>
                      <a:r>
                        <a:rPr lang="en-IN" sz="1400" dirty="0" smtClean="0">
                          <a:effectLst/>
                        </a:rPr>
                        <a:t>…</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c>
                  <a:txBody>
                    <a:bodyPr/>
                    <a:lstStyle/>
                    <a:p>
                      <a:pPr algn="l" fontAlgn="t"/>
                      <a:r>
                        <a:rPr lang="en-IN" sz="1400" dirty="0" smtClean="0">
                          <a:effectLst/>
                        </a:rPr>
                        <a:t>…</a:t>
                      </a:r>
                      <a:endParaRPr lang="en-IN" sz="1400" dirty="0">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accent3">
                        <a:lumMod val="40000"/>
                        <a:lumOff val="60000"/>
                      </a:schemeClr>
                    </a:solidFill>
                  </a:tcPr>
                </a:tc>
              </a:tr>
            </a:tbl>
          </a:graphicData>
        </a:graphic>
      </p:graphicFrame>
      <p:grpSp>
        <p:nvGrpSpPr>
          <p:cNvPr id="14" name="Group 13"/>
          <p:cNvGrpSpPr/>
          <p:nvPr/>
        </p:nvGrpSpPr>
        <p:grpSpPr>
          <a:xfrm>
            <a:off x="1828800" y="3200400"/>
            <a:ext cx="3352800" cy="304800"/>
            <a:chOff x="914400" y="2286000"/>
            <a:chExt cx="3352800" cy="533400"/>
          </a:xfrm>
        </p:grpSpPr>
        <p:cxnSp>
          <p:nvCxnSpPr>
            <p:cNvPr id="15" name="Straight Connector 14"/>
            <p:cNvCxnSpPr/>
            <p:nvPr/>
          </p:nvCxnSpPr>
          <p:spPr>
            <a:xfrm>
              <a:off x="914400" y="2362200"/>
              <a:ext cx="0" cy="4572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14400" y="2810863"/>
              <a:ext cx="3352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67200" y="2286000"/>
              <a:ext cx="0" cy="5334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1828800" y="3243943"/>
            <a:ext cx="5867400" cy="561179"/>
            <a:chOff x="914400" y="1837337"/>
            <a:chExt cx="3352800" cy="982063"/>
          </a:xfrm>
        </p:grpSpPr>
        <p:cxnSp>
          <p:nvCxnSpPr>
            <p:cNvPr id="20" name="Straight Connector 19"/>
            <p:cNvCxnSpPr/>
            <p:nvPr/>
          </p:nvCxnSpPr>
          <p:spPr>
            <a:xfrm>
              <a:off x="914400" y="2286000"/>
              <a:ext cx="0" cy="5334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14400" y="2810863"/>
              <a:ext cx="3352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267200" y="1837337"/>
              <a:ext cx="0" cy="98206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cxnSp>
        <p:nvCxnSpPr>
          <p:cNvPr id="11" name="Straight Connector 10"/>
          <p:cNvCxnSpPr/>
          <p:nvPr/>
        </p:nvCxnSpPr>
        <p:spPr>
          <a:xfrm>
            <a:off x="762000" y="1828800"/>
            <a:ext cx="24384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419600" y="1828800"/>
            <a:ext cx="14478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858000" y="1828800"/>
            <a:ext cx="17526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537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25</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4</a:t>
            </a:r>
            <a:r>
              <a:rPr lang="en-US" sz="2800" b="1" cap="none" baseline="30000" dirty="0" smtClean="0">
                <a:latin typeface="+mn-lt"/>
              </a:rPr>
              <a:t>th</a:t>
            </a:r>
            <a:r>
              <a:rPr lang="en-US" sz="2800" b="1" cap="none" dirty="0" smtClean="0">
                <a:latin typeface="+mn-lt"/>
              </a:rPr>
              <a:t> </a:t>
            </a:r>
            <a:r>
              <a:rPr lang="en-US" sz="2800" b="1" dirty="0" smtClean="0">
                <a:latin typeface="+mn-lt"/>
              </a:rPr>
              <a:t>normal form</a:t>
            </a:r>
            <a:endParaRPr lang="en-IN" sz="28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219200"/>
            <a:ext cx="6096000" cy="3517198"/>
          </a:xfrm>
          <a:prstGeom prst="rect">
            <a:avLst/>
          </a:prstGeom>
        </p:spPr>
      </p:pic>
      <p:sp>
        <p:nvSpPr>
          <p:cNvPr id="7" name="Rectangle 6"/>
          <p:cNvSpPr/>
          <p:nvPr/>
        </p:nvSpPr>
        <p:spPr>
          <a:xfrm>
            <a:off x="1066800" y="4648200"/>
            <a:ext cx="6705600" cy="2031325"/>
          </a:xfrm>
          <a:prstGeom prst="rect">
            <a:avLst/>
          </a:prstGeom>
          <a:solidFill>
            <a:schemeClr val="accent2">
              <a:lumMod val="40000"/>
              <a:lumOff val="60000"/>
            </a:schemeClr>
          </a:solidFill>
          <a:ln w="28575">
            <a:solidFill>
              <a:schemeClr val="accent5">
                <a:lumMod val="50000"/>
              </a:schemeClr>
            </a:solidFill>
          </a:ln>
        </p:spPr>
        <p:txBody>
          <a:bodyPr wrap="square">
            <a:spAutoFit/>
          </a:bodyPr>
          <a:lstStyle/>
          <a:p>
            <a:pPr marL="285750" indent="-285750" eaLnBrk="1" hangingPunct="1">
              <a:buFont typeface="Wingdings" pitchFamily="2" charset="2"/>
              <a:buChar char="Ø"/>
            </a:pPr>
            <a:r>
              <a:rPr lang="en-US" altLang="en-US" sz="1800" dirty="0"/>
              <a:t>The table has no non-key attributes </a:t>
            </a:r>
          </a:p>
          <a:p>
            <a:pPr marL="742950" lvl="1" indent="-285750" eaLnBrk="1" hangingPunct="1">
              <a:buFont typeface="Wingdings" pitchFamily="2" charset="2"/>
              <a:buChar char="§"/>
            </a:pPr>
            <a:r>
              <a:rPr lang="en-US" altLang="en-US" sz="1800" dirty="0"/>
              <a:t>Key is { Restaurant, Pizza, </a:t>
            </a:r>
            <a:r>
              <a:rPr lang="en-US" altLang="en-US" sz="1800" dirty="0" err="1"/>
              <a:t>DeliveryArea</a:t>
            </a:r>
            <a:r>
              <a:rPr lang="en-US" altLang="en-US" sz="1800" dirty="0"/>
              <a:t>}</a:t>
            </a:r>
          </a:p>
          <a:p>
            <a:pPr marL="285750" indent="-285750" eaLnBrk="1" hangingPunct="1">
              <a:buFont typeface="Wingdings" pitchFamily="2" charset="2"/>
              <a:buChar char="Ø"/>
            </a:pPr>
            <a:r>
              <a:rPr lang="en-US" altLang="en-US" sz="1800" dirty="0"/>
              <a:t>Two non-trivial multivalued dependencies </a:t>
            </a:r>
          </a:p>
          <a:p>
            <a:pPr marL="742950" lvl="1" indent="-285750" eaLnBrk="1" hangingPunct="1">
              <a:buFont typeface="Wingdings" pitchFamily="2" charset="2"/>
              <a:buChar char="§"/>
            </a:pPr>
            <a:r>
              <a:rPr lang="en-US" altLang="en-US" sz="1800" dirty="0"/>
              <a:t>Restaurant </a:t>
            </a:r>
            <a:r>
              <a:rPr lang="en-US" sz="1800" dirty="0" smtClean="0">
                <a:ea typeface="Tahoma" pitchFamily="34" charset="0"/>
                <a:cs typeface="Tahoma" pitchFamily="34" charset="0"/>
                <a:sym typeface="Wingdings" pitchFamily="2" charset="2"/>
              </a:rPr>
              <a:t></a:t>
            </a:r>
            <a:r>
              <a:rPr lang="en-US" sz="1800" dirty="0">
                <a:ea typeface="Tahoma" pitchFamily="34" charset="0"/>
                <a:cs typeface="Tahoma" pitchFamily="34" charset="0"/>
                <a:sym typeface="Wingdings" pitchFamily="2" charset="2"/>
              </a:rPr>
              <a:t> </a:t>
            </a:r>
            <a:r>
              <a:rPr lang="en-US" altLang="en-US" sz="1800" dirty="0" smtClean="0"/>
              <a:t> </a:t>
            </a:r>
            <a:r>
              <a:rPr lang="en-US" altLang="en-US" sz="1800" dirty="0"/>
              <a:t>Pizza</a:t>
            </a:r>
          </a:p>
          <a:p>
            <a:pPr marL="742950" lvl="1" indent="-285750" eaLnBrk="1" hangingPunct="1">
              <a:buFont typeface="Wingdings" pitchFamily="2" charset="2"/>
              <a:buChar char="§"/>
            </a:pPr>
            <a:r>
              <a:rPr lang="en-US" altLang="en-US" sz="1800" dirty="0"/>
              <a:t>Restaurant </a:t>
            </a:r>
            <a:r>
              <a:rPr lang="en-US" sz="1800" dirty="0" smtClean="0">
                <a:ea typeface="Tahoma" pitchFamily="34" charset="0"/>
                <a:cs typeface="Tahoma" pitchFamily="34" charset="0"/>
                <a:sym typeface="Wingdings" pitchFamily="2" charset="2"/>
              </a:rPr>
              <a:t></a:t>
            </a:r>
            <a:r>
              <a:rPr lang="en-US" sz="1800" dirty="0">
                <a:ea typeface="Tahoma" pitchFamily="34" charset="0"/>
                <a:cs typeface="Tahoma" pitchFamily="34" charset="0"/>
                <a:sym typeface="Wingdings" pitchFamily="2" charset="2"/>
              </a:rPr>
              <a:t> </a:t>
            </a:r>
            <a:r>
              <a:rPr lang="en-US" altLang="en-US" sz="1800" dirty="0" smtClean="0"/>
              <a:t> </a:t>
            </a:r>
            <a:r>
              <a:rPr lang="en-US" altLang="en-US" sz="1800" dirty="0" err="1"/>
              <a:t>DeliveryArea</a:t>
            </a:r>
            <a:endParaRPr lang="en-US" altLang="en-US" sz="1800" dirty="0"/>
          </a:p>
          <a:p>
            <a:pPr lvl="1"/>
            <a:r>
              <a:rPr lang="en-US" altLang="en-US" sz="1800" dirty="0" smtClean="0"/>
              <a:t>since </a:t>
            </a:r>
            <a:r>
              <a:rPr lang="en-US" altLang="en-US" sz="1800" dirty="0"/>
              <a:t>each restaurant delivers the same pizzas to all its delivery areas</a:t>
            </a:r>
          </a:p>
        </p:txBody>
      </p:sp>
      <p:cxnSp>
        <p:nvCxnSpPr>
          <p:cNvPr id="6" name="Straight Connector 5"/>
          <p:cNvCxnSpPr/>
          <p:nvPr/>
        </p:nvCxnSpPr>
        <p:spPr>
          <a:xfrm>
            <a:off x="1295400" y="2365080"/>
            <a:ext cx="4572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10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26</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4</a:t>
            </a:r>
            <a:r>
              <a:rPr lang="en-US" sz="2800" b="1" cap="none" baseline="30000" dirty="0" smtClean="0">
                <a:latin typeface="+mn-lt"/>
              </a:rPr>
              <a:t>th</a:t>
            </a:r>
            <a:r>
              <a:rPr lang="en-US" sz="2800" b="1" cap="none" dirty="0" smtClean="0">
                <a:latin typeface="+mn-lt"/>
              </a:rPr>
              <a:t> </a:t>
            </a:r>
            <a:r>
              <a:rPr lang="en-US" sz="2800" b="1" dirty="0" smtClean="0">
                <a:latin typeface="+mn-lt"/>
              </a:rPr>
              <a:t>normal form</a:t>
            </a:r>
            <a:endParaRPr lang="en-IN" sz="28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503509"/>
            <a:ext cx="6925866" cy="4800600"/>
          </a:xfrm>
          <a:prstGeom prst="rect">
            <a:avLst/>
          </a:prstGeom>
        </p:spPr>
      </p:pic>
      <p:cxnSp>
        <p:nvCxnSpPr>
          <p:cNvPr id="6" name="Straight Connector 5"/>
          <p:cNvCxnSpPr/>
          <p:nvPr/>
        </p:nvCxnSpPr>
        <p:spPr>
          <a:xfrm>
            <a:off x="4267200" y="1981200"/>
            <a:ext cx="31242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267200" y="4267200"/>
            <a:ext cx="24384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107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27</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5</a:t>
            </a:r>
            <a:r>
              <a:rPr lang="en-US" sz="2800" b="1" cap="none" baseline="30000" dirty="0" smtClean="0">
                <a:latin typeface="+mn-lt"/>
              </a:rPr>
              <a:t>th</a:t>
            </a:r>
            <a:r>
              <a:rPr lang="en-US" sz="2800" b="1" dirty="0" smtClean="0">
                <a:latin typeface="+mn-lt"/>
              </a:rPr>
              <a:t> normal form</a:t>
            </a:r>
            <a:endParaRPr lang="en-IN" sz="2800" b="1" dirty="0">
              <a:latin typeface="+mn-lt"/>
            </a:endParaRPr>
          </a:p>
        </p:txBody>
      </p:sp>
      <p:sp>
        <p:nvSpPr>
          <p:cNvPr id="2" name="Rectangle 1"/>
          <p:cNvSpPr/>
          <p:nvPr/>
        </p:nvSpPr>
        <p:spPr>
          <a:xfrm>
            <a:off x="457200" y="1371600"/>
            <a:ext cx="8001000" cy="1938992"/>
          </a:xfrm>
          <a:prstGeom prst="rect">
            <a:avLst/>
          </a:prstGeom>
          <a:ln w="25400">
            <a:solidFill>
              <a:schemeClr val="accent1"/>
            </a:solidFill>
          </a:ln>
        </p:spPr>
        <p:txBody>
          <a:bodyPr wrap="square">
            <a:spAutoFit/>
          </a:bodyPr>
          <a:lstStyle/>
          <a:p>
            <a:pPr marL="342900" indent="-342900" eaLnBrk="1" hangingPunct="1">
              <a:buFont typeface="Wingdings" pitchFamily="2" charset="2"/>
              <a:buChar char="Ø"/>
            </a:pPr>
            <a:r>
              <a:rPr lang="en-US" sz="2000" dirty="0"/>
              <a:t>A relation is in 5NF if every join dependency in the relation is implied by the keys of the relation</a:t>
            </a:r>
          </a:p>
          <a:p>
            <a:pPr marL="342900" indent="-342900" eaLnBrk="1" hangingPunct="1">
              <a:buFont typeface="Wingdings" pitchFamily="2" charset="2"/>
              <a:buChar char="Ø"/>
            </a:pPr>
            <a:r>
              <a:rPr lang="en-US" sz="2000" dirty="0" smtClean="0"/>
              <a:t>Implies </a:t>
            </a:r>
            <a:r>
              <a:rPr lang="en-US" sz="2000" dirty="0"/>
              <a:t>that relations that have been decomposed in previous normal forms can be recombined via natural joins to recreate the original relation</a:t>
            </a:r>
            <a:r>
              <a:rPr lang="en-US" sz="2000" dirty="0" smtClean="0"/>
              <a:t>.</a:t>
            </a:r>
          </a:p>
          <a:p>
            <a:pPr marL="342900" indent="-342900" eaLnBrk="1" hangingPunct="1">
              <a:buFont typeface="Wingdings" pitchFamily="2" charset="2"/>
              <a:buChar char="Ø"/>
            </a:pPr>
            <a:r>
              <a:rPr lang="en-US" sz="2000" dirty="0" smtClean="0"/>
              <a:t>Also called the Project-Join Normal form</a:t>
            </a:r>
            <a:endParaRPr lang="en-US" sz="2000" dirty="0"/>
          </a:p>
        </p:txBody>
      </p:sp>
      <p:graphicFrame>
        <p:nvGraphicFramePr>
          <p:cNvPr id="5" name="Table 4"/>
          <p:cNvGraphicFramePr>
            <a:graphicFrameLocks noGrp="1"/>
          </p:cNvGraphicFramePr>
          <p:nvPr>
            <p:extLst>
              <p:ext uri="{D42A27DB-BD31-4B8C-83A1-F6EECF244321}">
                <p14:modId xmlns:p14="http://schemas.microsoft.com/office/powerpoint/2010/main" val="475504122"/>
              </p:ext>
            </p:extLst>
          </p:nvPr>
        </p:nvGraphicFramePr>
        <p:xfrm>
          <a:off x="2209800" y="3505200"/>
          <a:ext cx="4495800" cy="396240"/>
        </p:xfrm>
        <a:graphic>
          <a:graphicData uri="http://schemas.openxmlformats.org/drawingml/2006/table">
            <a:tbl>
              <a:tblPr/>
              <a:tblGrid>
                <a:gridCol w="1618488"/>
                <a:gridCol w="1528572"/>
                <a:gridCol w="1348740"/>
              </a:tblGrid>
              <a:tr h="361149">
                <a:tc>
                  <a:txBody>
                    <a:bodyPr/>
                    <a:lstStyle/>
                    <a:p>
                      <a:pPr algn="ctr" fontAlgn="t"/>
                      <a:r>
                        <a:rPr lang="en-IN" b="1" u="none" dirty="0" smtClean="0">
                          <a:solidFill>
                            <a:schemeClr val="tx2"/>
                          </a:solidFill>
                          <a:effectLst/>
                        </a:rPr>
                        <a:t>SNO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ctr" fontAlgn="t"/>
                      <a:r>
                        <a:rPr lang="en-IN" b="1" u="none" dirty="0" smtClean="0">
                          <a:solidFill>
                            <a:schemeClr val="tx2"/>
                          </a:solidFill>
                          <a:effectLst/>
                        </a:rPr>
                        <a:t>PNO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c>
                  <a:txBody>
                    <a:bodyPr/>
                    <a:lstStyle/>
                    <a:p>
                      <a:pPr algn="ctr" fontAlgn="t"/>
                      <a:r>
                        <a:rPr lang="en-IN" b="1" u="none" dirty="0" smtClean="0">
                          <a:solidFill>
                            <a:schemeClr val="tx2"/>
                          </a:solidFill>
                          <a:effectLst/>
                        </a:rPr>
                        <a:t>JNO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bg2"/>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26315060"/>
              </p:ext>
            </p:extLst>
          </p:nvPr>
        </p:nvGraphicFramePr>
        <p:xfrm>
          <a:off x="914400" y="4648200"/>
          <a:ext cx="2258466" cy="396240"/>
        </p:xfrm>
        <a:graphic>
          <a:graphicData uri="http://schemas.openxmlformats.org/drawingml/2006/table">
            <a:tbl>
              <a:tblPr/>
              <a:tblGrid>
                <a:gridCol w="1231891"/>
                <a:gridCol w="1026575"/>
              </a:tblGrid>
              <a:tr h="276732">
                <a:tc>
                  <a:txBody>
                    <a:bodyPr/>
                    <a:lstStyle/>
                    <a:p>
                      <a:pPr algn="ctr" fontAlgn="t"/>
                      <a:r>
                        <a:rPr lang="en-IN" b="1" u="none" dirty="0" smtClean="0">
                          <a:solidFill>
                            <a:schemeClr val="tx2"/>
                          </a:solidFill>
                          <a:effectLst/>
                        </a:rPr>
                        <a:t>SNO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ctr" fontAlgn="t"/>
                      <a:r>
                        <a:rPr lang="en-IN" b="1" u="none" dirty="0" smtClean="0">
                          <a:solidFill>
                            <a:schemeClr val="tx2"/>
                          </a:solidFill>
                          <a:effectLst/>
                        </a:rPr>
                        <a:t>PNO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1952444"/>
              </p:ext>
            </p:extLst>
          </p:nvPr>
        </p:nvGraphicFramePr>
        <p:xfrm>
          <a:off x="3505200" y="4648200"/>
          <a:ext cx="2258466" cy="396240"/>
        </p:xfrm>
        <a:graphic>
          <a:graphicData uri="http://schemas.openxmlformats.org/drawingml/2006/table">
            <a:tbl>
              <a:tblPr/>
              <a:tblGrid>
                <a:gridCol w="1231891"/>
                <a:gridCol w="1026575"/>
              </a:tblGrid>
              <a:tr h="276732">
                <a:tc>
                  <a:txBody>
                    <a:bodyPr/>
                    <a:lstStyle/>
                    <a:p>
                      <a:pPr algn="ctr" fontAlgn="t"/>
                      <a:r>
                        <a:rPr lang="en-IN" b="1" u="none" dirty="0" smtClean="0">
                          <a:solidFill>
                            <a:schemeClr val="tx2"/>
                          </a:solidFill>
                          <a:effectLst/>
                        </a:rPr>
                        <a:t>PNO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ctr" fontAlgn="t"/>
                      <a:r>
                        <a:rPr lang="en-IN" b="1" u="none" dirty="0" smtClean="0">
                          <a:solidFill>
                            <a:schemeClr val="tx2"/>
                          </a:solidFill>
                          <a:effectLst/>
                        </a:rPr>
                        <a:t>JNO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431151533"/>
              </p:ext>
            </p:extLst>
          </p:nvPr>
        </p:nvGraphicFramePr>
        <p:xfrm>
          <a:off x="6199734" y="4648200"/>
          <a:ext cx="2258466" cy="396240"/>
        </p:xfrm>
        <a:graphic>
          <a:graphicData uri="http://schemas.openxmlformats.org/drawingml/2006/table">
            <a:tbl>
              <a:tblPr/>
              <a:tblGrid>
                <a:gridCol w="1231891"/>
                <a:gridCol w="1026575"/>
              </a:tblGrid>
              <a:tr h="276732">
                <a:tc>
                  <a:txBody>
                    <a:bodyPr/>
                    <a:lstStyle/>
                    <a:p>
                      <a:pPr algn="ctr" fontAlgn="t"/>
                      <a:r>
                        <a:rPr lang="en-IN" b="1" u="none" dirty="0" smtClean="0">
                          <a:solidFill>
                            <a:schemeClr val="tx2"/>
                          </a:solidFill>
                          <a:effectLst/>
                        </a:rPr>
                        <a:t>JNO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c>
                  <a:txBody>
                    <a:bodyPr/>
                    <a:lstStyle/>
                    <a:p>
                      <a:pPr algn="ctr" fontAlgn="t"/>
                      <a:r>
                        <a:rPr lang="en-IN" b="1" u="none" dirty="0" smtClean="0">
                          <a:solidFill>
                            <a:schemeClr val="tx2"/>
                          </a:solidFill>
                          <a:effectLst/>
                        </a:rPr>
                        <a:t>SNO</a:t>
                      </a:r>
                      <a:endParaRPr lang="en-IN" b="1" u="none" dirty="0">
                        <a:solidFill>
                          <a:schemeClr val="tx2"/>
                        </a:solidFill>
                        <a:effectLst/>
                      </a:endParaRP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chemeClr val="tx2">
                        <a:lumMod val="40000"/>
                        <a:lumOff val="60000"/>
                      </a:schemeClr>
                    </a:solidFill>
                  </a:tcPr>
                </a:tc>
              </a:tr>
            </a:tbl>
          </a:graphicData>
        </a:graphic>
      </p:graphicFrame>
      <p:sp>
        <p:nvSpPr>
          <p:cNvPr id="10" name="Rectangle 9"/>
          <p:cNvSpPr/>
          <p:nvPr/>
        </p:nvSpPr>
        <p:spPr>
          <a:xfrm>
            <a:off x="447595" y="5334000"/>
            <a:ext cx="8001000" cy="1015663"/>
          </a:xfrm>
          <a:prstGeom prst="rect">
            <a:avLst/>
          </a:prstGeom>
          <a:ln w="25400">
            <a:solidFill>
              <a:schemeClr val="accent1"/>
            </a:solidFill>
          </a:ln>
        </p:spPr>
        <p:txBody>
          <a:bodyPr wrap="square">
            <a:spAutoFit/>
          </a:bodyPr>
          <a:lstStyle/>
          <a:p>
            <a:pPr marL="342900" indent="-342900" eaLnBrk="1" hangingPunct="1">
              <a:buFont typeface="Wingdings" pitchFamily="2" charset="2"/>
              <a:buChar char="Ø"/>
            </a:pPr>
            <a:r>
              <a:rPr lang="en-US" sz="2000" dirty="0" smtClean="0"/>
              <a:t>Top down is projection and bottom up is join</a:t>
            </a:r>
          </a:p>
          <a:p>
            <a:pPr marL="342900" indent="-342900" eaLnBrk="1" hangingPunct="1">
              <a:buFont typeface="Wingdings" pitchFamily="2" charset="2"/>
              <a:buChar char="Ø"/>
            </a:pPr>
            <a:r>
              <a:rPr lang="en-US" sz="2000" dirty="0" smtClean="0"/>
              <a:t>Split the table in such a way that a natural join on the bottom relations gives the original top relation</a:t>
            </a:r>
            <a:endParaRPr lang="en-US" sz="2000" dirty="0"/>
          </a:p>
        </p:txBody>
      </p:sp>
      <p:cxnSp>
        <p:nvCxnSpPr>
          <p:cNvPr id="11" name="Straight Arrow Connector 10"/>
          <p:cNvCxnSpPr/>
          <p:nvPr/>
        </p:nvCxnSpPr>
        <p:spPr>
          <a:xfrm flipH="1">
            <a:off x="2133600" y="3886200"/>
            <a:ext cx="2314495" cy="762000"/>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448095" y="3900287"/>
            <a:ext cx="1" cy="747913"/>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p:cNvCxnSpPr>
          <p:nvPr/>
        </p:nvCxnSpPr>
        <p:spPr>
          <a:xfrm>
            <a:off x="4457700" y="3901440"/>
            <a:ext cx="3009900" cy="746760"/>
          </a:xfrm>
          <a:prstGeom prst="straightConnector1">
            <a:avLst/>
          </a:prstGeom>
          <a:ln w="3810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705100" y="3816403"/>
            <a:ext cx="3505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553200" y="4982455"/>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810000" y="4963245"/>
            <a:ext cx="1676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257300" y="4953000"/>
            <a:ext cx="16002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51769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28</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5</a:t>
            </a:r>
            <a:r>
              <a:rPr lang="en-US" sz="2800" b="1" cap="none" baseline="30000" dirty="0" smtClean="0">
                <a:latin typeface="+mn-lt"/>
              </a:rPr>
              <a:t>th</a:t>
            </a:r>
            <a:r>
              <a:rPr lang="en-US" sz="2800" b="1" dirty="0" smtClean="0">
                <a:latin typeface="+mn-lt"/>
              </a:rPr>
              <a:t> normal form</a:t>
            </a:r>
            <a:endParaRPr lang="en-IN" sz="28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255" y="1219200"/>
            <a:ext cx="4419600" cy="2609733"/>
          </a:xfrm>
          <a:prstGeom prst="rect">
            <a:avLst/>
          </a:prstGeom>
        </p:spPr>
      </p:pic>
      <p:sp>
        <p:nvSpPr>
          <p:cNvPr id="6" name="Rectangle 5"/>
          <p:cNvSpPr/>
          <p:nvPr/>
        </p:nvSpPr>
        <p:spPr>
          <a:xfrm>
            <a:off x="5029200" y="1967591"/>
            <a:ext cx="3352800" cy="923330"/>
          </a:xfrm>
          <a:prstGeom prst="rect">
            <a:avLst/>
          </a:prstGeom>
        </p:spPr>
        <p:txBody>
          <a:bodyPr wrap="square">
            <a:spAutoFit/>
          </a:bodyPr>
          <a:lstStyle/>
          <a:p>
            <a:pPr marL="285750" indent="-285750">
              <a:buFont typeface="Wingdings" pitchFamily="2" charset="2"/>
              <a:buChar char="Ø"/>
            </a:pPr>
            <a:r>
              <a:rPr lang="en-US" sz="1800" dirty="0"/>
              <a:t>Note that Circuit City sells Apple tablets and phones but only Toshiba laptops</a:t>
            </a:r>
            <a:endParaRPr lang="en-IN" sz="18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819328"/>
            <a:ext cx="5288560" cy="2931159"/>
          </a:xfrm>
          <a:prstGeom prst="rect">
            <a:avLst/>
          </a:prstGeom>
        </p:spPr>
      </p:pic>
    </p:spTree>
    <p:extLst>
      <p:ext uri="{BB962C8B-B14F-4D97-AF65-F5344CB8AC3E}">
        <p14:creationId xmlns:p14="http://schemas.microsoft.com/office/powerpoint/2010/main" val="239528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29</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5</a:t>
            </a:r>
            <a:r>
              <a:rPr lang="en-US" sz="2800" b="1" cap="none" baseline="30000" dirty="0" smtClean="0">
                <a:latin typeface="+mn-lt"/>
              </a:rPr>
              <a:t>th</a:t>
            </a:r>
            <a:r>
              <a:rPr lang="en-US" sz="2800" b="1" dirty="0" smtClean="0">
                <a:latin typeface="+mn-lt"/>
              </a:rPr>
              <a:t> normal form</a:t>
            </a:r>
            <a:endParaRPr lang="en-IN" sz="28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361735"/>
            <a:ext cx="4267200" cy="320203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71600"/>
            <a:ext cx="5243014" cy="1783235"/>
          </a:xfrm>
          <a:prstGeom prst="rect">
            <a:avLst/>
          </a:prstGeom>
        </p:spPr>
      </p:pic>
      <p:sp>
        <p:nvSpPr>
          <p:cNvPr id="7" name="Rectangle 6"/>
          <p:cNvSpPr/>
          <p:nvPr/>
        </p:nvSpPr>
        <p:spPr>
          <a:xfrm>
            <a:off x="5105400" y="5105400"/>
            <a:ext cx="3352800" cy="646331"/>
          </a:xfrm>
          <a:prstGeom prst="rect">
            <a:avLst/>
          </a:prstGeom>
        </p:spPr>
        <p:txBody>
          <a:bodyPr wrap="square">
            <a:spAutoFit/>
          </a:bodyPr>
          <a:lstStyle/>
          <a:p>
            <a:pPr marL="285750" indent="-285750" eaLnBrk="1" hangingPunct="1">
              <a:buFont typeface="Wingdings" pitchFamily="2" charset="2"/>
              <a:buChar char="Ø"/>
            </a:pPr>
            <a:r>
              <a:rPr lang="en-US" sz="1800" dirty="0"/>
              <a:t>Introduces two spurious </a:t>
            </a:r>
            <a:r>
              <a:rPr lang="en-US" sz="1800" dirty="0" smtClean="0"/>
              <a:t>tuples (Extra)</a:t>
            </a:r>
            <a:endParaRPr lang="en-US" sz="1800" dirty="0"/>
          </a:p>
        </p:txBody>
      </p:sp>
    </p:spTree>
    <p:extLst>
      <p:ext uri="{BB962C8B-B14F-4D97-AF65-F5344CB8AC3E}">
        <p14:creationId xmlns:p14="http://schemas.microsoft.com/office/powerpoint/2010/main" val="239528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a:t>
            </a:fld>
            <a:endParaRPr lang="en-US"/>
          </a:p>
        </p:txBody>
      </p:sp>
      <p:pic>
        <p:nvPicPr>
          <p:cNvPr id="34818" name="Picture 2" descr="Normalization Process in DBMS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543800" cy="5534854"/>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2"/>
          <p:cNvSpPr>
            <a:spLocks noGrp="1"/>
          </p:cNvSpPr>
          <p:nvPr>
            <p:ph type="body" idx="1"/>
          </p:nvPr>
        </p:nvSpPr>
        <p:spPr>
          <a:xfrm>
            <a:off x="228600" y="533400"/>
            <a:ext cx="7772400" cy="609600"/>
          </a:xfrm>
        </p:spPr>
        <p:txBody>
          <a:bodyPr/>
          <a:lstStyle/>
          <a:p>
            <a:r>
              <a:rPr lang="en-US" sz="2800" b="1" dirty="0" smtClean="0">
                <a:latin typeface="+mn-lt"/>
              </a:rPr>
              <a:t>normal forms</a:t>
            </a:r>
            <a:endParaRPr lang="en-IN" sz="2800" b="1" dirty="0">
              <a:latin typeface="+mn-lt"/>
            </a:endParaRPr>
          </a:p>
        </p:txBody>
      </p:sp>
    </p:spTree>
    <p:extLst>
      <p:ext uri="{BB962C8B-B14F-4D97-AF65-F5344CB8AC3E}">
        <p14:creationId xmlns:p14="http://schemas.microsoft.com/office/powerpoint/2010/main" val="3169155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30</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5</a:t>
            </a:r>
            <a:r>
              <a:rPr lang="en-US" sz="2800" b="1" cap="none" baseline="30000" dirty="0" smtClean="0">
                <a:latin typeface="+mn-lt"/>
              </a:rPr>
              <a:t>th</a:t>
            </a:r>
            <a:r>
              <a:rPr lang="en-US" sz="2800" b="1" dirty="0" smtClean="0">
                <a:latin typeface="+mn-lt"/>
              </a:rPr>
              <a:t> normal form</a:t>
            </a:r>
            <a:endParaRPr lang="en-IN" sz="2800" b="1" dirty="0">
              <a:latin typeface="+mn-l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980" y="1371600"/>
            <a:ext cx="6462020" cy="4768412"/>
          </a:xfrm>
          <a:prstGeom prst="rect">
            <a:avLst/>
          </a:prstGeom>
        </p:spPr>
      </p:pic>
    </p:spTree>
    <p:extLst>
      <p:ext uri="{BB962C8B-B14F-4D97-AF65-F5344CB8AC3E}">
        <p14:creationId xmlns:p14="http://schemas.microsoft.com/office/powerpoint/2010/main" val="2395280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31</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5</a:t>
            </a:r>
            <a:r>
              <a:rPr lang="en-US" sz="2800" b="1" cap="none" baseline="30000" dirty="0" smtClean="0">
                <a:latin typeface="+mn-lt"/>
              </a:rPr>
              <a:t>th</a:t>
            </a:r>
            <a:r>
              <a:rPr lang="en-US" sz="2800" b="1" dirty="0" smtClean="0">
                <a:latin typeface="+mn-lt"/>
              </a:rPr>
              <a:t> normal form</a:t>
            </a:r>
            <a:endParaRPr lang="en-IN" sz="2800" b="1"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371600"/>
            <a:ext cx="4953000" cy="2192215"/>
          </a:xfrm>
          <a:prstGeom prst="rect">
            <a:avLst/>
          </a:prstGeom>
        </p:spPr>
      </p:pic>
      <p:sp>
        <p:nvSpPr>
          <p:cNvPr id="6" name="Rectangle 5"/>
          <p:cNvSpPr/>
          <p:nvPr/>
        </p:nvSpPr>
        <p:spPr>
          <a:xfrm>
            <a:off x="5410200" y="2559348"/>
            <a:ext cx="3214688" cy="646331"/>
          </a:xfrm>
          <a:prstGeom prst="rect">
            <a:avLst/>
          </a:prstGeom>
        </p:spPr>
        <p:txBody>
          <a:bodyPr wrap="square">
            <a:spAutoFit/>
          </a:bodyPr>
          <a:lstStyle/>
          <a:p>
            <a:pPr lvl="0"/>
            <a:r>
              <a:rPr lang="en-US" sz="1800" dirty="0">
                <a:solidFill>
                  <a:srgbClr val="3C5184"/>
                </a:solidFill>
              </a:rPr>
              <a:t>Let see what happens when we do a natural </a:t>
            </a:r>
            <a:r>
              <a:rPr lang="en-US" sz="1800" dirty="0" smtClean="0">
                <a:solidFill>
                  <a:srgbClr val="3C5184"/>
                </a:solidFill>
              </a:rPr>
              <a:t>join:</a:t>
            </a:r>
            <a:endParaRPr lang="en-US" sz="1800" dirty="0">
              <a:solidFill>
                <a:srgbClr val="3C5184"/>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739" y="3733800"/>
            <a:ext cx="3928462" cy="2888047"/>
          </a:xfrm>
          <a:prstGeom prst="rect">
            <a:avLst/>
          </a:prstGeom>
        </p:spPr>
      </p:pic>
      <p:sp>
        <p:nvSpPr>
          <p:cNvPr id="8" name="Rectangle 7"/>
          <p:cNvSpPr/>
          <p:nvPr/>
        </p:nvSpPr>
        <p:spPr>
          <a:xfrm>
            <a:off x="4566806" y="5486400"/>
            <a:ext cx="3106363" cy="400110"/>
          </a:xfrm>
          <a:prstGeom prst="rect">
            <a:avLst/>
          </a:prstGeom>
        </p:spPr>
        <p:txBody>
          <a:bodyPr wrap="none">
            <a:spAutoFit/>
          </a:bodyPr>
          <a:lstStyle/>
          <a:p>
            <a:pPr marL="342900" indent="-342900" eaLnBrk="1" hangingPunct="1">
              <a:buFont typeface="Wingdings" pitchFamily="2" charset="2"/>
              <a:buChar char="Ø"/>
            </a:pPr>
            <a:r>
              <a:rPr lang="en-US" sz="2000" dirty="0"/>
              <a:t>Still one spurious tuple</a:t>
            </a:r>
          </a:p>
        </p:txBody>
      </p:sp>
    </p:spTree>
    <p:extLst>
      <p:ext uri="{BB962C8B-B14F-4D97-AF65-F5344CB8AC3E}">
        <p14:creationId xmlns:p14="http://schemas.microsoft.com/office/powerpoint/2010/main" val="3933807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32</a:t>
            </a:fld>
            <a:endParaRPr lang="en-US"/>
          </a:p>
        </p:txBody>
      </p:sp>
      <p:sp>
        <p:nvSpPr>
          <p:cNvPr id="3"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the 5</a:t>
            </a:r>
            <a:r>
              <a:rPr lang="en-US" sz="2800" b="1" cap="none" baseline="30000" dirty="0" smtClean="0">
                <a:latin typeface="+mn-lt"/>
              </a:rPr>
              <a:t>th</a:t>
            </a:r>
            <a:r>
              <a:rPr lang="en-US" sz="2800" b="1" dirty="0" smtClean="0">
                <a:latin typeface="+mn-lt"/>
              </a:rPr>
              <a:t> normal form</a:t>
            </a:r>
            <a:endParaRPr lang="en-IN" sz="2800" b="1" dirty="0">
              <a:latin typeface="+mn-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219200"/>
            <a:ext cx="6485182" cy="4473328"/>
          </a:xfrm>
          <a:prstGeom prst="rect">
            <a:avLst/>
          </a:prstGeom>
        </p:spPr>
      </p:pic>
      <p:sp>
        <p:nvSpPr>
          <p:cNvPr id="5" name="Rectangle 4"/>
          <p:cNvSpPr/>
          <p:nvPr/>
        </p:nvSpPr>
        <p:spPr>
          <a:xfrm>
            <a:off x="3886200" y="4495800"/>
            <a:ext cx="4800600" cy="1015663"/>
          </a:xfrm>
          <a:prstGeom prst="rect">
            <a:avLst/>
          </a:prstGeom>
          <a:ln w="25400">
            <a:solidFill>
              <a:schemeClr val="accent1">
                <a:shade val="95000"/>
                <a:satMod val="105000"/>
              </a:schemeClr>
            </a:solidFill>
          </a:ln>
        </p:spPr>
        <p:txBody>
          <a:bodyPr wrap="square">
            <a:spAutoFit/>
          </a:bodyPr>
          <a:lstStyle/>
          <a:p>
            <a:pPr marL="342900" indent="-342900" eaLnBrk="1" hangingPunct="1">
              <a:buFont typeface="Wingdings" pitchFamily="2" charset="2"/>
              <a:buChar char="Ø"/>
            </a:pPr>
            <a:r>
              <a:rPr lang="en-US" sz="2000" dirty="0"/>
              <a:t>The first "big" table was 5NF</a:t>
            </a:r>
          </a:p>
          <a:p>
            <a:pPr marL="342900" indent="-342900" eaLnBrk="1" hangingPunct="1">
              <a:buFont typeface="Wingdings" pitchFamily="2" charset="2"/>
              <a:buChar char="Ø"/>
            </a:pPr>
            <a:r>
              <a:rPr lang="en-US" sz="2000" dirty="0" smtClean="0"/>
              <a:t>A natural join between these three tables will give the original one</a:t>
            </a:r>
            <a:endParaRPr lang="en-US" sz="2000" dirty="0"/>
          </a:p>
        </p:txBody>
      </p:sp>
    </p:spTree>
    <p:extLst>
      <p:ext uri="{BB962C8B-B14F-4D97-AF65-F5344CB8AC3E}">
        <p14:creationId xmlns:p14="http://schemas.microsoft.com/office/powerpoint/2010/main" val="3933807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33</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examples</a:t>
            </a:r>
            <a:endParaRPr lang="en-IN" sz="2800" b="1" dirty="0">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295400"/>
            <a:ext cx="5879254" cy="1828800"/>
          </a:xfrm>
          <a:prstGeom prst="rect">
            <a:avLst/>
          </a:prstGeom>
        </p:spPr>
      </p:pic>
      <p:sp>
        <p:nvSpPr>
          <p:cNvPr id="7" name="Rectangle 6"/>
          <p:cNvSpPr/>
          <p:nvPr/>
        </p:nvSpPr>
        <p:spPr>
          <a:xfrm>
            <a:off x="6059502" y="1828800"/>
            <a:ext cx="2819400" cy="1200329"/>
          </a:xfrm>
          <a:prstGeom prst="rect">
            <a:avLst/>
          </a:prstGeom>
        </p:spPr>
        <p:txBody>
          <a:bodyPr wrap="square">
            <a:spAutoFit/>
          </a:bodyPr>
          <a:lstStyle/>
          <a:p>
            <a:pPr eaLnBrk="1" hangingPunct="1">
              <a:buSzPct val="75000"/>
            </a:pPr>
            <a:r>
              <a:rPr lang="en-US" altLang="en-US" sz="1800" dirty="0"/>
              <a:t>Candidate </a:t>
            </a:r>
            <a:r>
              <a:rPr lang="en-US" altLang="en-US" sz="1800" dirty="0" smtClean="0"/>
              <a:t>key?</a:t>
            </a:r>
          </a:p>
          <a:p>
            <a:pPr eaLnBrk="1" hangingPunct="1">
              <a:buSzPct val="75000"/>
            </a:pPr>
            <a:r>
              <a:rPr lang="en-US" altLang="en-US" sz="1800" b="1" dirty="0" err="1" smtClean="0"/>
              <a:t>BookNo</a:t>
            </a:r>
            <a:endParaRPr lang="en-US" altLang="en-US" sz="1800" b="1" dirty="0"/>
          </a:p>
          <a:p>
            <a:pPr eaLnBrk="1" hangingPunct="1">
              <a:buSzPct val="75000"/>
            </a:pPr>
            <a:r>
              <a:rPr lang="en-US" altLang="en-US" sz="1800" dirty="0"/>
              <a:t>Patron  → </a:t>
            </a:r>
            <a:r>
              <a:rPr lang="en-US" altLang="en-US" sz="1800" dirty="0" smtClean="0"/>
              <a:t>Address</a:t>
            </a:r>
          </a:p>
          <a:p>
            <a:pPr eaLnBrk="1" hangingPunct="1">
              <a:buSzPct val="75000"/>
            </a:pPr>
            <a:r>
              <a:rPr lang="en-US" altLang="en-US" sz="1800" dirty="0" smtClean="0"/>
              <a:t>Transitivity present</a:t>
            </a:r>
            <a:endParaRPr lang="en-US" altLang="en-US" sz="18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582" y="3352800"/>
            <a:ext cx="5093130" cy="2514600"/>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2399" y="4579621"/>
            <a:ext cx="4693002" cy="1378161"/>
          </a:xfrm>
          <a:prstGeom prst="rect">
            <a:avLst/>
          </a:prstGeom>
        </p:spPr>
      </p:pic>
      <p:cxnSp>
        <p:nvCxnSpPr>
          <p:cNvPr id="12" name="Straight Connector 11"/>
          <p:cNvCxnSpPr/>
          <p:nvPr/>
        </p:nvCxnSpPr>
        <p:spPr>
          <a:xfrm>
            <a:off x="762000" y="4974130"/>
            <a:ext cx="762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4974130"/>
            <a:ext cx="7620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485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34</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examples</a:t>
            </a:r>
            <a:endParaRPr lang="en-IN" sz="2800" b="1" dirty="0">
              <a:latin typeface="+mn-l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284514"/>
            <a:ext cx="6172200" cy="2464594"/>
          </a:xfrm>
          <a:prstGeom prst="rect">
            <a:avLst/>
          </a:prstGeom>
        </p:spPr>
      </p:pic>
      <p:sp>
        <p:nvSpPr>
          <p:cNvPr id="7" name="Rectangle 6"/>
          <p:cNvSpPr/>
          <p:nvPr/>
        </p:nvSpPr>
        <p:spPr>
          <a:xfrm>
            <a:off x="609600" y="3731727"/>
            <a:ext cx="8001000" cy="3046988"/>
          </a:xfrm>
          <a:prstGeom prst="rect">
            <a:avLst/>
          </a:prstGeom>
        </p:spPr>
        <p:txBody>
          <a:bodyPr wrap="square">
            <a:spAutoFit/>
          </a:bodyPr>
          <a:lstStyle/>
          <a:p>
            <a:pPr marL="285750" indent="-285750" eaLnBrk="1" hangingPunct="1">
              <a:buFont typeface="Wingdings" pitchFamily="2" charset="2"/>
              <a:buChar char="Ø"/>
            </a:pPr>
            <a:r>
              <a:rPr lang="en-US" altLang="en-US" sz="1600" dirty="0"/>
              <a:t>K</a:t>
            </a:r>
            <a:r>
              <a:rPr lang="en-US" altLang="en-US" sz="1600" dirty="0" smtClean="0"/>
              <a:t>ey </a:t>
            </a:r>
            <a:r>
              <a:rPr lang="en-US" altLang="en-US" sz="1600" dirty="0"/>
              <a:t>is {Tournament, Year</a:t>
            </a:r>
            <a:r>
              <a:rPr lang="en-US" altLang="en-US" sz="1600" dirty="0" smtClean="0"/>
              <a:t>}</a:t>
            </a:r>
          </a:p>
          <a:p>
            <a:pPr marL="285750" indent="-285750" eaLnBrk="1" hangingPunct="1">
              <a:buFont typeface="Wingdings" pitchFamily="2" charset="2"/>
              <a:buChar char="Ø"/>
            </a:pPr>
            <a:r>
              <a:rPr lang="en-US" altLang="en-US" sz="1600" dirty="0" smtClean="0"/>
              <a:t>Normal Form??</a:t>
            </a:r>
          </a:p>
          <a:p>
            <a:pPr eaLnBrk="1" hangingPunct="1"/>
            <a:r>
              <a:rPr lang="en-US" altLang="en-US" sz="1600" b="1" dirty="0" smtClean="0">
                <a:solidFill>
                  <a:srgbClr val="00B050"/>
                </a:solidFill>
              </a:rPr>
              <a:t>     It is in 1NF</a:t>
            </a:r>
          </a:p>
          <a:p>
            <a:pPr marL="285750" indent="-285750" eaLnBrk="1" hangingPunct="1">
              <a:buFont typeface="Wingdings" pitchFamily="2" charset="2"/>
              <a:buChar char="Ø"/>
            </a:pPr>
            <a:r>
              <a:rPr lang="en-US" altLang="en-US" sz="1600" dirty="0" smtClean="0"/>
              <a:t>All non-prime attributes – Winner and DOB depend on the whole key (FFD)</a:t>
            </a:r>
          </a:p>
          <a:p>
            <a:pPr eaLnBrk="1" hangingPunct="1"/>
            <a:r>
              <a:rPr lang="en-US" altLang="en-US" sz="1600" b="1" dirty="0" smtClean="0">
                <a:solidFill>
                  <a:srgbClr val="00B050"/>
                </a:solidFill>
              </a:rPr>
              <a:t>     It is in 2NF </a:t>
            </a:r>
            <a:endParaRPr lang="en-US" altLang="en-US" sz="1600" b="1" dirty="0">
              <a:solidFill>
                <a:srgbClr val="00B050"/>
              </a:solidFill>
            </a:endParaRPr>
          </a:p>
          <a:p>
            <a:pPr marL="285750" indent="-285750" eaLnBrk="1" hangingPunct="1">
              <a:buFont typeface="Wingdings" pitchFamily="2" charset="2"/>
              <a:buChar char="Ø"/>
            </a:pPr>
            <a:r>
              <a:rPr lang="en-US" altLang="en-US" sz="1600" dirty="0"/>
              <a:t>Winner </a:t>
            </a:r>
            <a:r>
              <a:rPr lang="en-US" sz="1600" dirty="0">
                <a:ea typeface="Tahoma" pitchFamily="34" charset="0"/>
                <a:cs typeface="Tahoma" pitchFamily="34" charset="0"/>
                <a:sym typeface="Wingdings" pitchFamily="2" charset="2"/>
              </a:rPr>
              <a:t></a:t>
            </a:r>
            <a:r>
              <a:rPr lang="en-US" altLang="en-US" sz="1600" dirty="0" smtClean="0"/>
              <a:t> DOB</a:t>
            </a:r>
          </a:p>
          <a:p>
            <a:pPr eaLnBrk="1" hangingPunct="1"/>
            <a:r>
              <a:rPr lang="en-US" altLang="en-US" sz="1600" b="1" dirty="0" smtClean="0">
                <a:solidFill>
                  <a:schemeClr val="tx2"/>
                </a:solidFill>
              </a:rPr>
              <a:t>     Not in 3NF</a:t>
            </a:r>
          </a:p>
          <a:p>
            <a:pPr marL="742950" lvl="1" indent="-285750">
              <a:buFont typeface="Arial" pitchFamily="34" charset="0"/>
              <a:buChar char="•"/>
            </a:pPr>
            <a:r>
              <a:rPr lang="en-US" altLang="en-US" sz="1600" dirty="0"/>
              <a:t>Tournament, </a:t>
            </a:r>
            <a:r>
              <a:rPr lang="en-US" altLang="en-US" sz="1600" dirty="0" smtClean="0"/>
              <a:t>Year </a:t>
            </a:r>
            <a:r>
              <a:rPr lang="en-US" sz="1600" dirty="0" smtClean="0">
                <a:ea typeface="Tahoma" pitchFamily="34" charset="0"/>
                <a:cs typeface="Tahoma" pitchFamily="34" charset="0"/>
                <a:sym typeface="Wingdings" pitchFamily="2" charset="2"/>
              </a:rPr>
              <a:t> Winner</a:t>
            </a:r>
          </a:p>
          <a:p>
            <a:pPr marL="742950" lvl="1" indent="-285750">
              <a:buFont typeface="Arial" pitchFamily="34" charset="0"/>
              <a:buChar char="•"/>
            </a:pPr>
            <a:r>
              <a:rPr lang="en-US" altLang="en-US" sz="1600" dirty="0" smtClean="0">
                <a:ea typeface="Tahoma" pitchFamily="34" charset="0"/>
                <a:cs typeface="Tahoma" pitchFamily="34" charset="0"/>
                <a:sym typeface="Wingdings" pitchFamily="2" charset="2"/>
              </a:rPr>
              <a:t>Winner </a:t>
            </a:r>
            <a:r>
              <a:rPr lang="en-US" sz="1600" dirty="0" smtClean="0">
                <a:ea typeface="Tahoma" pitchFamily="34" charset="0"/>
                <a:cs typeface="Tahoma" pitchFamily="34" charset="0"/>
                <a:sym typeface="Wingdings" pitchFamily="2" charset="2"/>
              </a:rPr>
              <a:t> DOB</a:t>
            </a:r>
          </a:p>
          <a:p>
            <a:pPr marL="742950" lvl="1" indent="-285750">
              <a:buFont typeface="Arial" pitchFamily="34" charset="0"/>
              <a:buChar char="•"/>
            </a:pPr>
            <a:r>
              <a:rPr lang="en-US" altLang="en-US" sz="1600" dirty="0"/>
              <a:t>Tournament, Year </a:t>
            </a:r>
            <a:r>
              <a:rPr lang="en-US" sz="1600" dirty="0" smtClean="0">
                <a:ea typeface="Tahoma" pitchFamily="34" charset="0"/>
                <a:cs typeface="Tahoma" pitchFamily="34" charset="0"/>
                <a:sym typeface="Wingdings" pitchFamily="2" charset="2"/>
              </a:rPr>
              <a:t>DOB (Transitivity)</a:t>
            </a:r>
          </a:p>
          <a:p>
            <a:pPr marL="285750" indent="-285750">
              <a:buFont typeface="Wingdings" pitchFamily="2" charset="2"/>
              <a:buChar char="Ø"/>
            </a:pPr>
            <a:r>
              <a:rPr lang="en-US" sz="1600" b="1" dirty="0" err="1" smtClean="0">
                <a:solidFill>
                  <a:srgbClr val="00B0F0"/>
                </a:solidFill>
                <a:ea typeface="Tahoma" pitchFamily="34" charset="0"/>
                <a:cs typeface="Tahoma" pitchFamily="34" charset="0"/>
                <a:sym typeface="Wingdings" pitchFamily="2" charset="2"/>
              </a:rPr>
              <a:t>Tournament_Winner</a:t>
            </a:r>
            <a:r>
              <a:rPr lang="en-US" sz="1600" b="1" dirty="0" smtClean="0">
                <a:solidFill>
                  <a:srgbClr val="00B0F0"/>
                </a:solidFill>
                <a:ea typeface="Tahoma" pitchFamily="34" charset="0"/>
                <a:cs typeface="Tahoma" pitchFamily="34" charset="0"/>
                <a:sym typeface="Wingdings" pitchFamily="2" charset="2"/>
              </a:rPr>
              <a:t>(</a:t>
            </a:r>
            <a:r>
              <a:rPr lang="en-US" altLang="en-US" sz="1600" b="1" u="sng" dirty="0">
                <a:solidFill>
                  <a:srgbClr val="00B0F0"/>
                </a:solidFill>
              </a:rPr>
              <a:t>Tournament, </a:t>
            </a:r>
            <a:r>
              <a:rPr lang="en-US" altLang="en-US" sz="1600" b="1" u="sng" dirty="0" smtClean="0">
                <a:solidFill>
                  <a:srgbClr val="00B0F0"/>
                </a:solidFill>
              </a:rPr>
              <a:t>Year</a:t>
            </a:r>
            <a:r>
              <a:rPr lang="en-US" altLang="en-US" sz="1600" b="1" dirty="0" smtClean="0">
                <a:solidFill>
                  <a:srgbClr val="00B0F0"/>
                </a:solidFill>
              </a:rPr>
              <a:t>, </a:t>
            </a:r>
            <a:r>
              <a:rPr lang="en-US" sz="1600" b="1" dirty="0" smtClean="0">
                <a:solidFill>
                  <a:srgbClr val="00B0F0"/>
                </a:solidFill>
                <a:ea typeface="Tahoma" pitchFamily="34" charset="0"/>
                <a:cs typeface="Tahoma" pitchFamily="34" charset="0"/>
                <a:sym typeface="Wingdings" pitchFamily="2" charset="2"/>
              </a:rPr>
              <a:t>Winner)</a:t>
            </a:r>
          </a:p>
          <a:p>
            <a:pPr marL="285750" indent="-285750">
              <a:buFont typeface="Wingdings" pitchFamily="2" charset="2"/>
              <a:buChar char="Ø"/>
            </a:pPr>
            <a:r>
              <a:rPr lang="en-US" sz="1600" b="1" dirty="0" err="1" smtClean="0">
                <a:solidFill>
                  <a:srgbClr val="00B0F0"/>
                </a:solidFill>
                <a:ea typeface="Tahoma" pitchFamily="34" charset="0"/>
                <a:cs typeface="Tahoma" pitchFamily="34" charset="0"/>
                <a:sym typeface="Wingdings" pitchFamily="2" charset="2"/>
              </a:rPr>
              <a:t>Winner_details</a:t>
            </a:r>
            <a:r>
              <a:rPr lang="en-US" sz="1600" b="1" dirty="0" smtClean="0">
                <a:solidFill>
                  <a:srgbClr val="00B0F0"/>
                </a:solidFill>
                <a:ea typeface="Tahoma" pitchFamily="34" charset="0"/>
                <a:cs typeface="Tahoma" pitchFamily="34" charset="0"/>
                <a:sym typeface="Wingdings" pitchFamily="2" charset="2"/>
              </a:rPr>
              <a:t>(</a:t>
            </a:r>
            <a:r>
              <a:rPr lang="en-US" sz="1600" b="1" u="sng" dirty="0" smtClean="0">
                <a:solidFill>
                  <a:srgbClr val="00B0F0"/>
                </a:solidFill>
                <a:ea typeface="Tahoma" pitchFamily="34" charset="0"/>
                <a:cs typeface="Tahoma" pitchFamily="34" charset="0"/>
                <a:sym typeface="Wingdings" pitchFamily="2" charset="2"/>
              </a:rPr>
              <a:t>Winner</a:t>
            </a:r>
            <a:r>
              <a:rPr lang="en-US" sz="1600" b="1" dirty="0" smtClean="0">
                <a:solidFill>
                  <a:srgbClr val="00B0F0"/>
                </a:solidFill>
                <a:ea typeface="Tahoma" pitchFamily="34" charset="0"/>
                <a:cs typeface="Tahoma" pitchFamily="34" charset="0"/>
                <a:sym typeface="Wingdings" pitchFamily="2" charset="2"/>
              </a:rPr>
              <a:t>, DOB)</a:t>
            </a:r>
            <a:endParaRPr lang="en-US" altLang="en-US" sz="1600" b="1" dirty="0">
              <a:solidFill>
                <a:srgbClr val="00B0F0"/>
              </a:solidFill>
            </a:endParaRPr>
          </a:p>
        </p:txBody>
      </p:sp>
      <p:sp>
        <p:nvSpPr>
          <p:cNvPr id="8" name="Right Brace 7"/>
          <p:cNvSpPr/>
          <p:nvPr/>
        </p:nvSpPr>
        <p:spPr>
          <a:xfrm>
            <a:off x="6096000" y="6248400"/>
            <a:ext cx="533400" cy="45720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TextBox 9"/>
          <p:cNvSpPr txBox="1"/>
          <p:nvPr/>
        </p:nvSpPr>
        <p:spPr>
          <a:xfrm>
            <a:off x="6705600" y="6177257"/>
            <a:ext cx="808235" cy="523220"/>
          </a:xfrm>
          <a:prstGeom prst="rect">
            <a:avLst/>
          </a:prstGeom>
          <a:noFill/>
        </p:spPr>
        <p:txBody>
          <a:bodyPr wrap="none" rtlCol="0">
            <a:spAutoFit/>
          </a:bodyPr>
          <a:lstStyle/>
          <a:p>
            <a:r>
              <a:rPr lang="en-IN" dirty="0" smtClean="0"/>
              <a:t>3NF</a:t>
            </a:r>
            <a:endParaRPr lang="en-IN" dirty="0"/>
          </a:p>
        </p:txBody>
      </p:sp>
    </p:spTree>
    <p:extLst>
      <p:ext uri="{BB962C8B-B14F-4D97-AF65-F5344CB8AC3E}">
        <p14:creationId xmlns:p14="http://schemas.microsoft.com/office/powerpoint/2010/main" val="36823830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35</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examples</a:t>
            </a:r>
            <a:endParaRPr lang="en-IN" sz="2800" b="1" dirty="0">
              <a:latin typeface="+mn-lt"/>
            </a:endParaRPr>
          </a:p>
        </p:txBody>
      </p:sp>
      <p:sp>
        <p:nvSpPr>
          <p:cNvPr id="7" name="Rectangle 6"/>
          <p:cNvSpPr/>
          <p:nvPr/>
        </p:nvSpPr>
        <p:spPr>
          <a:xfrm>
            <a:off x="309923" y="1295400"/>
            <a:ext cx="8229600" cy="3046988"/>
          </a:xfrm>
          <a:prstGeom prst="rect">
            <a:avLst/>
          </a:prstGeom>
          <a:ln w="25400">
            <a:solidFill>
              <a:schemeClr val="tx1"/>
            </a:solidFill>
          </a:ln>
        </p:spPr>
        <p:txBody>
          <a:bodyPr wrap="square">
            <a:spAutoFit/>
          </a:bodyPr>
          <a:lstStyle/>
          <a:p>
            <a:r>
              <a:rPr lang="en-IN" sz="1600" dirty="0" smtClean="0"/>
              <a:t>Consider </a:t>
            </a:r>
            <a:r>
              <a:rPr lang="en-IN" sz="1600" dirty="0"/>
              <a:t>a relation R(A,B,C,D,E) with FDs</a:t>
            </a:r>
          </a:p>
          <a:p>
            <a:r>
              <a:rPr lang="en-IN" sz="1600" dirty="0" smtClean="0"/>
              <a:t>A</a:t>
            </a:r>
            <a:r>
              <a:rPr lang="en-IN" sz="1600" dirty="0"/>
              <a:t>→BCDE	(1)</a:t>
            </a:r>
          </a:p>
          <a:p>
            <a:r>
              <a:rPr lang="en-IN" sz="1600" dirty="0"/>
              <a:t>BC→ADE	(2)</a:t>
            </a:r>
          </a:p>
          <a:p>
            <a:r>
              <a:rPr lang="en-IN" sz="1600" dirty="0"/>
              <a:t>D→E	</a:t>
            </a:r>
            <a:r>
              <a:rPr lang="en-IN" sz="1600" dirty="0" smtClean="0"/>
              <a:t>(</a:t>
            </a:r>
            <a:r>
              <a:rPr lang="en-IN" sz="1600" dirty="0"/>
              <a:t>3)</a:t>
            </a:r>
          </a:p>
          <a:p>
            <a:r>
              <a:rPr lang="en-IN" sz="1600" b="1" dirty="0" smtClean="0"/>
              <a:t>Find the key(s) and normal form. </a:t>
            </a:r>
            <a:r>
              <a:rPr lang="en-IN" sz="1600" b="1" dirty="0" smtClean="0">
                <a:solidFill>
                  <a:schemeClr val="tx2"/>
                </a:solidFill>
                <a:hlinkClick r:id="rId2" action="ppaction://hlinksldjump"/>
              </a:rPr>
              <a:t>Armstrong</a:t>
            </a:r>
            <a:endParaRPr lang="en-IN" sz="1600" b="1" dirty="0" smtClean="0">
              <a:solidFill>
                <a:schemeClr val="tx2"/>
              </a:solidFill>
            </a:endParaRPr>
          </a:p>
          <a:p>
            <a:r>
              <a:rPr lang="en-IN" sz="1600" dirty="0" smtClean="0"/>
              <a:t>A</a:t>
            </a:r>
            <a:r>
              <a:rPr lang="en-IN" sz="1600" dirty="0"/>
              <a:t>→</a:t>
            </a:r>
            <a:r>
              <a:rPr lang="en-IN" sz="1600" dirty="0" smtClean="0"/>
              <a:t>A 		(4) </a:t>
            </a:r>
            <a:r>
              <a:rPr lang="en-IN" sz="1600" dirty="0" smtClean="0">
                <a:solidFill>
                  <a:schemeClr val="tx2">
                    <a:lumMod val="75000"/>
                  </a:schemeClr>
                </a:solidFill>
              </a:rPr>
              <a:t>reflexivity</a:t>
            </a:r>
            <a:endParaRPr lang="en-IN" sz="1600" dirty="0">
              <a:solidFill>
                <a:schemeClr val="tx2">
                  <a:lumMod val="75000"/>
                </a:schemeClr>
              </a:solidFill>
            </a:endParaRPr>
          </a:p>
          <a:p>
            <a:r>
              <a:rPr lang="en-IN" sz="1600" dirty="0" smtClean="0"/>
              <a:t>A</a:t>
            </a:r>
            <a:r>
              <a:rPr lang="en-IN" sz="1600" dirty="0"/>
              <a:t>→ABCDE </a:t>
            </a:r>
            <a:r>
              <a:rPr lang="en-IN" sz="1600" dirty="0" smtClean="0"/>
              <a:t>	</a:t>
            </a:r>
            <a:r>
              <a:rPr lang="en-IN" sz="1600" dirty="0" smtClean="0">
                <a:solidFill>
                  <a:schemeClr val="tx2">
                    <a:lumMod val="75000"/>
                  </a:schemeClr>
                </a:solidFill>
              </a:rPr>
              <a:t>from </a:t>
            </a:r>
            <a:r>
              <a:rPr lang="en-IN" sz="1600" dirty="0">
                <a:solidFill>
                  <a:schemeClr val="tx2">
                    <a:lumMod val="75000"/>
                  </a:schemeClr>
                </a:solidFill>
              </a:rPr>
              <a:t>(</a:t>
            </a:r>
            <a:r>
              <a:rPr lang="en-IN" sz="1600" dirty="0" smtClean="0">
                <a:solidFill>
                  <a:schemeClr val="tx2">
                    <a:lumMod val="75000"/>
                  </a:schemeClr>
                </a:solidFill>
              </a:rPr>
              <a:t>1), (4), union, </a:t>
            </a:r>
            <a:r>
              <a:rPr lang="en-IN" sz="1600" b="1" dirty="0" smtClean="0">
                <a:solidFill>
                  <a:srgbClr val="00B050"/>
                </a:solidFill>
              </a:rPr>
              <a:t>A </a:t>
            </a:r>
            <a:r>
              <a:rPr lang="en-IN" sz="1600" b="1" dirty="0">
                <a:solidFill>
                  <a:srgbClr val="00B050"/>
                </a:solidFill>
              </a:rPr>
              <a:t>is the key </a:t>
            </a:r>
            <a:endParaRPr lang="en-IN" sz="1600" b="1" dirty="0" smtClean="0">
              <a:solidFill>
                <a:srgbClr val="00B050"/>
              </a:solidFill>
            </a:endParaRPr>
          </a:p>
          <a:p>
            <a:r>
              <a:rPr lang="en-IN" sz="1600" dirty="0" smtClean="0"/>
              <a:t>BC</a:t>
            </a:r>
            <a:r>
              <a:rPr lang="en-IN" sz="1600" dirty="0"/>
              <a:t>→ABCDE </a:t>
            </a:r>
            <a:r>
              <a:rPr lang="en-IN" sz="1600" dirty="0" smtClean="0"/>
              <a:t>	</a:t>
            </a:r>
            <a:r>
              <a:rPr lang="en-IN" sz="1600" dirty="0" smtClean="0">
                <a:solidFill>
                  <a:schemeClr val="tx2">
                    <a:lumMod val="75000"/>
                  </a:schemeClr>
                </a:solidFill>
              </a:rPr>
              <a:t>(</a:t>
            </a:r>
            <a:r>
              <a:rPr lang="en-IN" sz="1600" dirty="0">
                <a:solidFill>
                  <a:schemeClr val="tx2">
                    <a:lumMod val="75000"/>
                  </a:schemeClr>
                </a:solidFill>
              </a:rPr>
              <a:t>2</a:t>
            </a:r>
            <a:r>
              <a:rPr lang="en-IN" sz="1600" dirty="0" smtClean="0">
                <a:solidFill>
                  <a:schemeClr val="tx2">
                    <a:lumMod val="75000"/>
                  </a:schemeClr>
                </a:solidFill>
              </a:rPr>
              <a:t>), </a:t>
            </a:r>
            <a:r>
              <a:rPr lang="en-IN" sz="1600" dirty="0">
                <a:solidFill>
                  <a:schemeClr val="tx2">
                    <a:lumMod val="75000"/>
                  </a:schemeClr>
                </a:solidFill>
              </a:rPr>
              <a:t>reflexivity</a:t>
            </a:r>
            <a:r>
              <a:rPr lang="en-IN" sz="1600" dirty="0" smtClean="0">
                <a:solidFill>
                  <a:schemeClr val="tx2">
                    <a:lumMod val="75000"/>
                  </a:schemeClr>
                </a:solidFill>
              </a:rPr>
              <a:t>, union, </a:t>
            </a:r>
            <a:r>
              <a:rPr lang="en-IN" sz="1600" b="1" dirty="0">
                <a:solidFill>
                  <a:srgbClr val="00B050"/>
                </a:solidFill>
              </a:rPr>
              <a:t>BC is </a:t>
            </a:r>
            <a:r>
              <a:rPr lang="en-IN" sz="1600" b="1" dirty="0" smtClean="0">
                <a:solidFill>
                  <a:srgbClr val="00B050"/>
                </a:solidFill>
              </a:rPr>
              <a:t>key</a:t>
            </a:r>
          </a:p>
          <a:p>
            <a:r>
              <a:rPr lang="en-IN" sz="1600" dirty="0" smtClean="0"/>
              <a:t>R(</a:t>
            </a:r>
            <a:r>
              <a:rPr lang="en-IN" sz="1600" u="sng" dirty="0" smtClean="0">
                <a:solidFill>
                  <a:srgbClr val="C00000"/>
                </a:solidFill>
              </a:rPr>
              <a:t>A</a:t>
            </a:r>
            <a:r>
              <a:rPr lang="en-IN" sz="1600" dirty="0" smtClean="0">
                <a:solidFill>
                  <a:srgbClr val="C00000"/>
                </a:solidFill>
              </a:rPr>
              <a:t> </a:t>
            </a:r>
            <a:r>
              <a:rPr lang="en-IN" sz="1600" u="sng" dirty="0" smtClean="0">
                <a:solidFill>
                  <a:srgbClr val="00B050"/>
                </a:solidFill>
              </a:rPr>
              <a:t>BC</a:t>
            </a:r>
            <a:r>
              <a:rPr lang="en-IN" sz="1600" dirty="0" smtClean="0">
                <a:solidFill>
                  <a:srgbClr val="00B050"/>
                </a:solidFill>
              </a:rPr>
              <a:t> </a:t>
            </a:r>
            <a:r>
              <a:rPr lang="en-IN" sz="1600" dirty="0" smtClean="0"/>
              <a:t>DE)</a:t>
            </a:r>
            <a:endParaRPr lang="en-IN" sz="1600" dirty="0"/>
          </a:p>
          <a:p>
            <a:r>
              <a:rPr lang="en-IN" sz="1600" dirty="0" smtClean="0"/>
              <a:t>From </a:t>
            </a:r>
            <a:r>
              <a:rPr lang="en-IN" sz="1600" dirty="0"/>
              <a:t>(3), there is transitivity hence it is not in 3NF.</a:t>
            </a:r>
          </a:p>
          <a:p>
            <a:r>
              <a:rPr lang="en-IN" sz="1600" dirty="0"/>
              <a:t>BC is key and all the rest are fully functionally dependent on both, hence </a:t>
            </a:r>
            <a:r>
              <a:rPr lang="en-IN" sz="1600" b="1" dirty="0">
                <a:solidFill>
                  <a:srgbClr val="00B0F0"/>
                </a:solidFill>
              </a:rPr>
              <a:t>relation is in 2NF</a:t>
            </a:r>
            <a:r>
              <a:rPr lang="en-IN" sz="1600" dirty="0"/>
              <a:t>.</a:t>
            </a:r>
          </a:p>
        </p:txBody>
      </p:sp>
      <p:sp>
        <p:nvSpPr>
          <p:cNvPr id="8" name="Rectangle 7"/>
          <p:cNvSpPr/>
          <p:nvPr/>
        </p:nvSpPr>
        <p:spPr>
          <a:xfrm>
            <a:off x="424223" y="4419600"/>
            <a:ext cx="8001000" cy="2308324"/>
          </a:xfrm>
          <a:prstGeom prst="rect">
            <a:avLst/>
          </a:prstGeom>
          <a:ln w="25400">
            <a:solidFill>
              <a:schemeClr val="tx1"/>
            </a:solidFill>
          </a:ln>
        </p:spPr>
        <p:txBody>
          <a:bodyPr wrap="square">
            <a:spAutoFit/>
          </a:bodyPr>
          <a:lstStyle/>
          <a:p>
            <a:r>
              <a:rPr lang="en-US" sz="1600" dirty="0"/>
              <a:t>Consider a relation R(</a:t>
            </a:r>
            <a:r>
              <a:rPr lang="en-US" sz="1600" dirty="0" err="1"/>
              <a:t>city,street,zip</a:t>
            </a:r>
            <a:r>
              <a:rPr lang="en-US" sz="1600" dirty="0"/>
              <a:t>) or R(C,S,Z) and FDs,</a:t>
            </a:r>
            <a:endParaRPr lang="en-IN" sz="1600" dirty="0"/>
          </a:p>
          <a:p>
            <a:r>
              <a:rPr lang="en-US" sz="1600" dirty="0"/>
              <a:t>CS→Z	(1)</a:t>
            </a:r>
            <a:endParaRPr lang="en-IN" sz="1600" dirty="0"/>
          </a:p>
          <a:p>
            <a:r>
              <a:rPr lang="en-US" sz="1600" dirty="0"/>
              <a:t>Z→C	(2</a:t>
            </a:r>
            <a:r>
              <a:rPr lang="en-US" sz="1600" dirty="0" smtClean="0"/>
              <a:t>)</a:t>
            </a:r>
          </a:p>
          <a:p>
            <a:r>
              <a:rPr lang="en-US" sz="1600" b="1" dirty="0" smtClean="0"/>
              <a:t>Find the key(s) and normal </a:t>
            </a:r>
            <a:r>
              <a:rPr lang="en-US" sz="1600" b="1" dirty="0"/>
              <a:t>f</a:t>
            </a:r>
            <a:r>
              <a:rPr lang="en-US" sz="1600" b="1" dirty="0" smtClean="0"/>
              <a:t>orm.</a:t>
            </a:r>
          </a:p>
          <a:p>
            <a:r>
              <a:rPr lang="en-US" sz="1600" dirty="0"/>
              <a:t>CS→</a:t>
            </a:r>
            <a:r>
              <a:rPr lang="en-US" sz="1600" dirty="0" smtClean="0"/>
              <a:t>CS		(3) </a:t>
            </a:r>
            <a:r>
              <a:rPr lang="en-US" sz="1600" dirty="0" smtClean="0">
                <a:solidFill>
                  <a:schemeClr val="tx2">
                    <a:lumMod val="75000"/>
                  </a:schemeClr>
                </a:solidFill>
              </a:rPr>
              <a:t>reflexivity</a:t>
            </a:r>
          </a:p>
          <a:p>
            <a:r>
              <a:rPr lang="en-US" sz="1600" dirty="0"/>
              <a:t>CS</a:t>
            </a:r>
            <a:r>
              <a:rPr lang="en-US" sz="1600" dirty="0" smtClean="0"/>
              <a:t>→CSZ		(4) </a:t>
            </a:r>
            <a:r>
              <a:rPr lang="en-US" sz="1600" dirty="0" smtClean="0">
                <a:solidFill>
                  <a:schemeClr val="tx2">
                    <a:lumMod val="75000"/>
                  </a:schemeClr>
                </a:solidFill>
              </a:rPr>
              <a:t>from (1), (3), union  </a:t>
            </a:r>
            <a:r>
              <a:rPr lang="en-US" sz="1600" b="1" dirty="0" smtClean="0">
                <a:solidFill>
                  <a:srgbClr val="00B050"/>
                </a:solidFill>
              </a:rPr>
              <a:t>CS is a key</a:t>
            </a:r>
          </a:p>
          <a:p>
            <a:r>
              <a:rPr lang="en-US" sz="1600" dirty="0"/>
              <a:t>ZS</a:t>
            </a:r>
            <a:r>
              <a:rPr lang="en-US" sz="1600" dirty="0" smtClean="0"/>
              <a:t>→CS		(5) </a:t>
            </a:r>
            <a:r>
              <a:rPr lang="en-US" sz="1600" dirty="0" smtClean="0">
                <a:solidFill>
                  <a:schemeClr val="tx2">
                    <a:lumMod val="75000"/>
                  </a:schemeClr>
                </a:solidFill>
              </a:rPr>
              <a:t>from (2), augmentation</a:t>
            </a:r>
          </a:p>
          <a:p>
            <a:r>
              <a:rPr lang="en-US" sz="1600" dirty="0"/>
              <a:t>ZS→</a:t>
            </a:r>
            <a:r>
              <a:rPr lang="en-US" sz="1600" dirty="0" smtClean="0"/>
              <a:t>CSZ		</a:t>
            </a:r>
            <a:r>
              <a:rPr lang="en-US" sz="1600" dirty="0" smtClean="0">
                <a:solidFill>
                  <a:schemeClr val="tx2">
                    <a:lumMod val="75000"/>
                  </a:schemeClr>
                </a:solidFill>
              </a:rPr>
              <a:t>from (5), (4), transitivity  </a:t>
            </a:r>
            <a:r>
              <a:rPr lang="en-US" sz="1600" b="1" dirty="0" smtClean="0">
                <a:solidFill>
                  <a:srgbClr val="00B050"/>
                </a:solidFill>
              </a:rPr>
              <a:t>ZS is a key</a:t>
            </a:r>
          </a:p>
          <a:p>
            <a:r>
              <a:rPr lang="en-US" sz="1600" b="1" dirty="0" smtClean="0">
                <a:solidFill>
                  <a:srgbClr val="00B0F0"/>
                </a:solidFill>
              </a:rPr>
              <a:t>There are no non-prime attributes so it is in 3NF. </a:t>
            </a:r>
            <a:r>
              <a:rPr lang="en-US" sz="1600" b="1" dirty="0" smtClean="0">
                <a:solidFill>
                  <a:srgbClr val="FF0000"/>
                </a:solidFill>
              </a:rPr>
              <a:t>(Not in BCNF)</a:t>
            </a:r>
            <a:endParaRPr lang="en-IN" sz="1600" b="1" dirty="0">
              <a:solidFill>
                <a:srgbClr val="FF0000"/>
              </a:solidFill>
            </a:endParaRPr>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36</a:t>
            </a:fld>
            <a:endParaRPr lang="en-US"/>
          </a:p>
        </p:txBody>
      </p:sp>
      <p:sp>
        <p:nvSpPr>
          <p:cNvPr id="5" name="Text Placeholder 2"/>
          <p:cNvSpPr txBox="1">
            <a:spLocks/>
          </p:cNvSpPr>
          <p:nvPr/>
        </p:nvSpPr>
        <p:spPr bwMode="auto">
          <a:xfrm>
            <a:off x="304800" y="533400"/>
            <a:ext cx="7696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marL="0" indent="0" algn="l" rtl="0" eaLnBrk="0" fontAlgn="base" hangingPunct="0">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l" rtl="0" eaLnBrk="0" fontAlgn="base" hangingPunct="0">
              <a:spcBef>
                <a:spcPct val="20000"/>
              </a:spcBef>
              <a:spcAft>
                <a:spcPct val="0"/>
              </a:spcAft>
              <a:buClr>
                <a:schemeClr val="tx2"/>
              </a:buClr>
              <a:buFont typeface="Arial" pitchFamily="34" charset="0"/>
              <a:buNone/>
              <a:defRPr sz="1800" kern="1200">
                <a:solidFill>
                  <a:schemeClr val="tx1">
                    <a:tint val="75000"/>
                  </a:schemeClr>
                </a:solidFill>
                <a:latin typeface="+mn-lt"/>
                <a:ea typeface="+mn-ea"/>
                <a:cs typeface="+mn-cs"/>
              </a:defRPr>
            </a:lvl2pPr>
            <a:lvl3pPr marL="914400" indent="0" algn="l" rtl="0" eaLnBrk="0" fontAlgn="base" hangingPunct="0">
              <a:spcBef>
                <a:spcPct val="20000"/>
              </a:spcBef>
              <a:spcAft>
                <a:spcPct val="0"/>
              </a:spcAft>
              <a:buClr>
                <a:schemeClr val="tx2"/>
              </a:buClr>
              <a:buFont typeface="Arial" pitchFamily="34" charset="0"/>
              <a:buNone/>
              <a:defRPr sz="1600" kern="1200">
                <a:solidFill>
                  <a:schemeClr val="tx1">
                    <a:tint val="75000"/>
                  </a:schemeClr>
                </a:solidFill>
                <a:latin typeface="+mn-lt"/>
                <a:ea typeface="+mn-ea"/>
                <a:cs typeface="+mn-cs"/>
              </a:defRPr>
            </a:lvl3pPr>
            <a:lvl4pPr marL="13716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4pPr>
            <a:lvl5pPr marL="1828800" indent="0" algn="l" rtl="0" eaLnBrk="0" fontAlgn="base" hangingPunct="0">
              <a:spcBef>
                <a:spcPct val="20000"/>
              </a:spcBef>
              <a:spcAft>
                <a:spcPct val="0"/>
              </a:spcAft>
              <a:buClr>
                <a:schemeClr val="tx2"/>
              </a:buClr>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Clr>
                <a:schemeClr val="tx2"/>
              </a:buClr>
              <a:buFont typeface="Arial" pitchFamily="34" charset="0"/>
              <a:buNone/>
              <a:defRPr sz="1400" kern="1200">
                <a:solidFill>
                  <a:schemeClr val="tx1">
                    <a:tint val="75000"/>
                  </a:schemeClr>
                </a:solidFill>
                <a:latin typeface="+mn-lt"/>
                <a:ea typeface="+mn-ea"/>
                <a:cs typeface="+mn-cs"/>
              </a:defRPr>
            </a:lvl9pPr>
          </a:lstStyle>
          <a:p>
            <a:r>
              <a:rPr lang="en-US" sz="2800" b="1" dirty="0" smtClean="0">
                <a:latin typeface="+mn-lt"/>
              </a:rPr>
              <a:t>examples</a:t>
            </a:r>
            <a:endParaRPr lang="en-IN" sz="2800" b="1" dirty="0">
              <a:latin typeface="+mn-lt"/>
            </a:endParaRPr>
          </a:p>
        </p:txBody>
      </p:sp>
      <p:sp>
        <p:nvSpPr>
          <p:cNvPr id="6" name="Rectangle 5"/>
          <p:cNvSpPr/>
          <p:nvPr/>
        </p:nvSpPr>
        <p:spPr>
          <a:xfrm>
            <a:off x="381000" y="1447800"/>
            <a:ext cx="8001000" cy="5355312"/>
          </a:xfrm>
          <a:prstGeom prst="rect">
            <a:avLst/>
          </a:prstGeom>
        </p:spPr>
        <p:txBody>
          <a:bodyPr wrap="square">
            <a:spAutoFit/>
          </a:bodyPr>
          <a:lstStyle/>
          <a:p>
            <a:r>
              <a:rPr lang="en-US" sz="1800" dirty="0"/>
              <a:t>Consider the relation </a:t>
            </a:r>
            <a:r>
              <a:rPr lang="en-US" sz="1800" dirty="0" smtClean="0"/>
              <a:t>R(ABCDEFGHIJ) </a:t>
            </a:r>
            <a:r>
              <a:rPr lang="en-US" sz="1800" dirty="0"/>
              <a:t>and FDs are: </a:t>
            </a:r>
            <a:endParaRPr lang="en-US" sz="1800" dirty="0" smtClean="0"/>
          </a:p>
          <a:p>
            <a:r>
              <a:rPr lang="en-US" sz="1800" dirty="0" smtClean="0"/>
              <a:t>AB</a:t>
            </a:r>
            <a:r>
              <a:rPr lang="en-US" sz="1800" dirty="0"/>
              <a:t>→C	(1)</a:t>
            </a:r>
            <a:endParaRPr lang="en-IN" sz="1800" dirty="0"/>
          </a:p>
          <a:p>
            <a:r>
              <a:rPr lang="en-US" sz="1800" dirty="0"/>
              <a:t>A→DE	(2)</a:t>
            </a:r>
            <a:endParaRPr lang="en-IN" sz="1800" dirty="0"/>
          </a:p>
          <a:p>
            <a:r>
              <a:rPr lang="en-US" sz="1800" dirty="0"/>
              <a:t>B→F	(3)</a:t>
            </a:r>
            <a:endParaRPr lang="en-IN" sz="1800" dirty="0"/>
          </a:p>
          <a:p>
            <a:r>
              <a:rPr lang="en-US" sz="1800" dirty="0"/>
              <a:t>F→GH	(4)</a:t>
            </a:r>
            <a:endParaRPr lang="en-IN" sz="1800" dirty="0"/>
          </a:p>
          <a:p>
            <a:r>
              <a:rPr lang="en-US" sz="1800" dirty="0"/>
              <a:t>D→IJ	(5)</a:t>
            </a:r>
            <a:endParaRPr lang="en-IN" sz="1800" dirty="0"/>
          </a:p>
          <a:p>
            <a:r>
              <a:rPr lang="en-US" sz="1800" dirty="0" smtClean="0"/>
              <a:t>---------------------------------------------------------------------</a:t>
            </a:r>
            <a:r>
              <a:rPr lang="en-US" sz="1800" dirty="0"/>
              <a:t>  </a:t>
            </a:r>
            <a:endParaRPr lang="en-IN" sz="1800" dirty="0"/>
          </a:p>
          <a:p>
            <a:r>
              <a:rPr lang="en-US" sz="1800" dirty="0"/>
              <a:t>AB→ABC </a:t>
            </a:r>
            <a:r>
              <a:rPr lang="en-US" sz="1800" dirty="0" smtClean="0"/>
              <a:t>	(6) </a:t>
            </a:r>
            <a:r>
              <a:rPr lang="en-US" sz="1800" dirty="0" smtClean="0">
                <a:solidFill>
                  <a:srgbClr val="990000"/>
                </a:solidFill>
              </a:rPr>
              <a:t>from reflexivity</a:t>
            </a:r>
            <a:r>
              <a:rPr lang="en-US" sz="1800" dirty="0">
                <a:solidFill>
                  <a:srgbClr val="990000"/>
                </a:solidFill>
              </a:rPr>
              <a:t>, (1)	</a:t>
            </a:r>
            <a:endParaRPr lang="en-IN" sz="1800" dirty="0">
              <a:solidFill>
                <a:srgbClr val="990000"/>
              </a:solidFill>
            </a:endParaRPr>
          </a:p>
          <a:p>
            <a:r>
              <a:rPr lang="en-US" sz="1800" dirty="0"/>
              <a:t>AB→ABCDE </a:t>
            </a:r>
            <a:r>
              <a:rPr lang="en-US" sz="1800" dirty="0" smtClean="0"/>
              <a:t>	(7) </a:t>
            </a:r>
            <a:r>
              <a:rPr lang="en-US" sz="1800" dirty="0" smtClean="0">
                <a:solidFill>
                  <a:srgbClr val="990000"/>
                </a:solidFill>
              </a:rPr>
              <a:t>from (2), (6) union (AB→A and A→DE, so </a:t>
            </a:r>
            <a:r>
              <a:rPr lang="en-US" sz="1800" dirty="0">
                <a:solidFill>
                  <a:srgbClr val="990000"/>
                </a:solidFill>
              </a:rPr>
              <a:t>AB</a:t>
            </a:r>
            <a:r>
              <a:rPr lang="en-US" sz="1800" dirty="0" smtClean="0">
                <a:solidFill>
                  <a:srgbClr val="990000"/>
                </a:solidFill>
              </a:rPr>
              <a:t>→DE) </a:t>
            </a:r>
            <a:r>
              <a:rPr lang="en-US" sz="1800" dirty="0">
                <a:solidFill>
                  <a:srgbClr val="990000"/>
                </a:solidFill>
              </a:rPr>
              <a:t>	</a:t>
            </a:r>
            <a:endParaRPr lang="en-IN" sz="1800" dirty="0">
              <a:solidFill>
                <a:srgbClr val="990000"/>
              </a:solidFill>
            </a:endParaRPr>
          </a:p>
          <a:p>
            <a:r>
              <a:rPr lang="en-US" sz="1800" dirty="0"/>
              <a:t>AB→F  </a:t>
            </a:r>
            <a:r>
              <a:rPr lang="en-US" sz="1800" dirty="0" smtClean="0"/>
              <a:t>		(8) </a:t>
            </a:r>
            <a:r>
              <a:rPr lang="en-US" sz="1800" dirty="0" smtClean="0">
                <a:solidFill>
                  <a:srgbClr val="990000"/>
                </a:solidFill>
              </a:rPr>
              <a:t>from (6), (</a:t>
            </a:r>
            <a:r>
              <a:rPr lang="en-US" sz="1800" dirty="0">
                <a:solidFill>
                  <a:srgbClr val="990000"/>
                </a:solidFill>
              </a:rPr>
              <a:t>3), transitivity</a:t>
            </a:r>
            <a:r>
              <a:rPr lang="en-US" sz="1800" dirty="0"/>
              <a:t>	</a:t>
            </a:r>
            <a:endParaRPr lang="en-IN" sz="1800" dirty="0"/>
          </a:p>
          <a:p>
            <a:r>
              <a:rPr lang="en-US" sz="1800" dirty="0"/>
              <a:t>AB→GH	</a:t>
            </a:r>
            <a:r>
              <a:rPr lang="en-US" sz="1800" dirty="0" smtClean="0"/>
              <a:t> 	(9) </a:t>
            </a:r>
            <a:r>
              <a:rPr lang="en-US" sz="1800" dirty="0" smtClean="0">
                <a:solidFill>
                  <a:srgbClr val="990000"/>
                </a:solidFill>
              </a:rPr>
              <a:t>from (8</a:t>
            </a:r>
            <a:r>
              <a:rPr lang="en-US" sz="1800" dirty="0">
                <a:solidFill>
                  <a:srgbClr val="990000"/>
                </a:solidFill>
              </a:rPr>
              <a:t>), (4), transitivity</a:t>
            </a:r>
            <a:r>
              <a:rPr lang="en-US" sz="1800" dirty="0"/>
              <a:t>	</a:t>
            </a:r>
            <a:endParaRPr lang="en-US" sz="1800" dirty="0" smtClean="0"/>
          </a:p>
          <a:p>
            <a:r>
              <a:rPr lang="en-US" sz="1800" dirty="0" smtClean="0"/>
              <a:t>AB→IJ		(10) </a:t>
            </a:r>
            <a:r>
              <a:rPr lang="en-US" sz="1800" dirty="0" smtClean="0">
                <a:solidFill>
                  <a:srgbClr val="990000"/>
                </a:solidFill>
              </a:rPr>
              <a:t>from (7), (5), transitivity </a:t>
            </a:r>
            <a:endParaRPr lang="en-IN" sz="1800" dirty="0" smtClean="0">
              <a:solidFill>
                <a:srgbClr val="990000"/>
              </a:solidFill>
            </a:endParaRPr>
          </a:p>
          <a:p>
            <a:r>
              <a:rPr lang="en-US" sz="1800" dirty="0" smtClean="0"/>
              <a:t>AB</a:t>
            </a:r>
            <a:r>
              <a:rPr lang="en-US" sz="1800" dirty="0"/>
              <a:t>→</a:t>
            </a:r>
            <a:r>
              <a:rPr lang="en-US" sz="1800" dirty="0" smtClean="0"/>
              <a:t>ABCDEFGHIJ</a:t>
            </a:r>
            <a:r>
              <a:rPr lang="en-US" sz="1800" dirty="0"/>
              <a:t>	</a:t>
            </a:r>
            <a:r>
              <a:rPr lang="en-US" sz="1800" dirty="0">
                <a:solidFill>
                  <a:srgbClr val="990000"/>
                </a:solidFill>
              </a:rPr>
              <a:t> </a:t>
            </a:r>
            <a:r>
              <a:rPr lang="en-US" sz="1800" dirty="0" smtClean="0">
                <a:solidFill>
                  <a:srgbClr val="990000"/>
                </a:solidFill>
              </a:rPr>
              <a:t>from (7</a:t>
            </a:r>
            <a:r>
              <a:rPr lang="en-US" sz="1800" dirty="0">
                <a:solidFill>
                  <a:srgbClr val="990000"/>
                </a:solidFill>
              </a:rPr>
              <a:t>),(8),(9),(10), u</a:t>
            </a:r>
            <a:r>
              <a:rPr lang="en-US" sz="1800" dirty="0" smtClean="0">
                <a:solidFill>
                  <a:srgbClr val="990000"/>
                </a:solidFill>
              </a:rPr>
              <a:t>nion  </a:t>
            </a:r>
            <a:r>
              <a:rPr lang="en-US" sz="1800" b="1" dirty="0" smtClean="0">
                <a:solidFill>
                  <a:srgbClr val="00B050"/>
                </a:solidFill>
              </a:rPr>
              <a:t>AB </a:t>
            </a:r>
            <a:r>
              <a:rPr lang="en-US" sz="1800" b="1" dirty="0">
                <a:solidFill>
                  <a:srgbClr val="00B050"/>
                </a:solidFill>
              </a:rPr>
              <a:t>is the </a:t>
            </a:r>
            <a:r>
              <a:rPr lang="en-US" sz="1800" b="1" dirty="0" smtClean="0">
                <a:solidFill>
                  <a:srgbClr val="00B050"/>
                </a:solidFill>
              </a:rPr>
              <a:t>key</a:t>
            </a:r>
          </a:p>
          <a:p>
            <a:r>
              <a:rPr lang="en-US" sz="1800" dirty="0" smtClean="0"/>
              <a:t>----------------------------------------------------------------------</a:t>
            </a:r>
          </a:p>
          <a:p>
            <a:r>
              <a:rPr lang="en-US" sz="1800" smtClean="0"/>
              <a:t>R(</a:t>
            </a:r>
            <a:r>
              <a:rPr lang="en-US" sz="1800" u="sng" smtClean="0">
                <a:solidFill>
                  <a:srgbClr val="00B050"/>
                </a:solidFill>
              </a:rPr>
              <a:t>AB</a:t>
            </a:r>
            <a:r>
              <a:rPr lang="en-US" sz="1800" smtClean="0"/>
              <a:t>CDEFGHIJ)</a:t>
            </a:r>
            <a:endParaRPr lang="en-US" sz="1800" dirty="0" smtClean="0"/>
          </a:p>
          <a:p>
            <a:r>
              <a:rPr lang="en-US" sz="1800" dirty="0"/>
              <a:t>A→DE	(2</a:t>
            </a:r>
            <a:r>
              <a:rPr lang="en-US" sz="1800" dirty="0" smtClean="0"/>
              <a:t>), which means D and E depend on only A and not AB (not FFD)</a:t>
            </a:r>
          </a:p>
          <a:p>
            <a:r>
              <a:rPr lang="en-US" sz="1800" dirty="0" smtClean="0"/>
              <a:t>So R is not in 2NF.</a:t>
            </a:r>
          </a:p>
          <a:p>
            <a:r>
              <a:rPr lang="en-US" sz="1800" b="1" dirty="0" smtClean="0">
                <a:solidFill>
                  <a:srgbClr val="00B0F0"/>
                </a:solidFill>
              </a:rPr>
              <a:t>R is in 1NF.</a:t>
            </a:r>
            <a:endParaRPr lang="en-IN" sz="1800" b="1" dirty="0">
              <a:solidFill>
                <a:srgbClr val="00B0F0"/>
              </a:solidFill>
            </a:endParaRPr>
          </a:p>
        </p:txBody>
      </p:sp>
    </p:spTree>
    <p:extLst>
      <p:ext uri="{BB962C8B-B14F-4D97-AF65-F5344CB8AC3E}">
        <p14:creationId xmlns:p14="http://schemas.microsoft.com/office/powerpoint/2010/main" val="994690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6" end="1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4</a:t>
            </a:fld>
            <a:endParaRPr lang="en-US"/>
          </a:p>
        </p:txBody>
      </p:sp>
      <p:sp>
        <p:nvSpPr>
          <p:cNvPr id="5" name="Text Placeholder 2"/>
          <p:cNvSpPr>
            <a:spLocks noGrp="1"/>
          </p:cNvSpPr>
          <p:nvPr>
            <p:ph type="body" idx="1"/>
          </p:nvPr>
        </p:nvSpPr>
        <p:spPr>
          <a:xfrm>
            <a:off x="228600" y="533400"/>
            <a:ext cx="7772400" cy="609600"/>
          </a:xfrm>
        </p:spPr>
        <p:txBody>
          <a:bodyPr/>
          <a:lstStyle/>
          <a:p>
            <a:r>
              <a:rPr lang="en-US" sz="2800" b="1" dirty="0" smtClean="0">
                <a:latin typeface="+mn-lt"/>
              </a:rPr>
              <a:t>functional dependencies</a:t>
            </a:r>
            <a:endParaRPr lang="en-IN" sz="2800" b="1" dirty="0">
              <a:latin typeface="+mn-lt"/>
            </a:endParaRPr>
          </a:p>
        </p:txBody>
      </p:sp>
      <p:sp>
        <p:nvSpPr>
          <p:cNvPr id="6" name="Rectangle 5"/>
          <p:cNvSpPr/>
          <p:nvPr/>
        </p:nvSpPr>
        <p:spPr>
          <a:xfrm>
            <a:off x="457200" y="1371600"/>
            <a:ext cx="7924800" cy="4785926"/>
          </a:xfrm>
          <a:prstGeom prst="rect">
            <a:avLst/>
          </a:prstGeom>
        </p:spPr>
        <p:txBody>
          <a:bodyPr wrap="square">
            <a:spAutoFit/>
          </a:bodyPr>
          <a:lstStyle/>
          <a:p>
            <a:pPr marL="342900" indent="-342900">
              <a:spcAft>
                <a:spcPts val="600"/>
              </a:spcAft>
              <a:buFont typeface="Wingdings" pitchFamily="2" charset="2"/>
              <a:buChar char="Ø"/>
            </a:pPr>
            <a:r>
              <a:rPr lang="en-US" sz="2000" dirty="0">
                <a:ea typeface="Tahoma" pitchFamily="34" charset="0"/>
                <a:cs typeface="Tahoma" pitchFamily="34" charset="0"/>
              </a:rPr>
              <a:t>Functional dependencies (FDs) are used to specify </a:t>
            </a:r>
            <a:r>
              <a:rPr lang="en-US" sz="2000" i="1" dirty="0">
                <a:ea typeface="Tahoma" pitchFamily="34" charset="0"/>
                <a:cs typeface="Tahoma" pitchFamily="34" charset="0"/>
              </a:rPr>
              <a:t>formal measures</a:t>
            </a:r>
            <a:r>
              <a:rPr lang="en-US" sz="2000" dirty="0">
                <a:ea typeface="Tahoma" pitchFamily="34" charset="0"/>
                <a:cs typeface="Tahoma" pitchFamily="34" charset="0"/>
              </a:rPr>
              <a:t>  of the "goodness" of relational </a:t>
            </a:r>
            <a:r>
              <a:rPr lang="en-US" sz="2000" dirty="0" smtClean="0">
                <a:ea typeface="Tahoma" pitchFamily="34" charset="0"/>
                <a:cs typeface="Tahoma" pitchFamily="34" charset="0"/>
              </a:rPr>
              <a:t>designs.</a:t>
            </a:r>
          </a:p>
          <a:p>
            <a:pPr marL="342900" indent="-342900">
              <a:spcAft>
                <a:spcPts val="600"/>
              </a:spcAft>
              <a:buFont typeface="Wingdings" pitchFamily="2" charset="2"/>
              <a:buChar char="Ø"/>
            </a:pPr>
            <a:r>
              <a:rPr lang="en-US" sz="2000" dirty="0" smtClean="0">
                <a:ea typeface="Tahoma" pitchFamily="34" charset="0"/>
                <a:cs typeface="Tahoma" pitchFamily="34" charset="0"/>
              </a:rPr>
              <a:t>FDs </a:t>
            </a:r>
            <a:r>
              <a:rPr lang="en-US" sz="2000" dirty="0">
                <a:ea typeface="Tahoma" pitchFamily="34" charset="0"/>
                <a:cs typeface="Tahoma" pitchFamily="34" charset="0"/>
              </a:rPr>
              <a:t>and keys are used to define </a:t>
            </a:r>
            <a:r>
              <a:rPr lang="en-US" sz="2000" b="1" dirty="0">
                <a:ea typeface="Tahoma" pitchFamily="34" charset="0"/>
                <a:cs typeface="Tahoma" pitchFamily="34" charset="0"/>
              </a:rPr>
              <a:t>normal forms</a:t>
            </a:r>
            <a:r>
              <a:rPr lang="en-US" sz="2000" dirty="0">
                <a:ea typeface="Tahoma" pitchFamily="34" charset="0"/>
                <a:cs typeface="Tahoma" pitchFamily="34" charset="0"/>
              </a:rPr>
              <a:t> for </a:t>
            </a:r>
            <a:r>
              <a:rPr lang="en-US" sz="2000" dirty="0" smtClean="0">
                <a:ea typeface="Tahoma" pitchFamily="34" charset="0"/>
                <a:cs typeface="Tahoma" pitchFamily="34" charset="0"/>
              </a:rPr>
              <a:t>relations.</a:t>
            </a:r>
          </a:p>
          <a:p>
            <a:pPr marL="342900" indent="-342900">
              <a:spcAft>
                <a:spcPts val="600"/>
              </a:spcAft>
              <a:buFont typeface="Wingdings" pitchFamily="2" charset="2"/>
              <a:buChar char="Ø"/>
            </a:pPr>
            <a:r>
              <a:rPr lang="en-US" sz="2000" dirty="0" smtClean="0">
                <a:ea typeface="Tahoma" pitchFamily="34" charset="0"/>
                <a:cs typeface="Tahoma" pitchFamily="34" charset="0"/>
              </a:rPr>
              <a:t>FDs </a:t>
            </a:r>
            <a:r>
              <a:rPr lang="en-US" sz="2000" dirty="0">
                <a:ea typeface="Tahoma" pitchFamily="34" charset="0"/>
                <a:cs typeface="Tahoma" pitchFamily="34" charset="0"/>
              </a:rPr>
              <a:t>are </a:t>
            </a:r>
            <a:r>
              <a:rPr lang="en-US" sz="2000" b="1" dirty="0">
                <a:ea typeface="Tahoma" pitchFamily="34" charset="0"/>
                <a:cs typeface="Tahoma" pitchFamily="34" charset="0"/>
              </a:rPr>
              <a:t>constraints</a:t>
            </a:r>
            <a:r>
              <a:rPr lang="en-US" sz="2000" dirty="0">
                <a:ea typeface="Tahoma" pitchFamily="34" charset="0"/>
                <a:cs typeface="Tahoma" pitchFamily="34" charset="0"/>
              </a:rPr>
              <a:t> that are derived from the </a:t>
            </a:r>
            <a:r>
              <a:rPr lang="en-US" sz="2000" i="1" dirty="0">
                <a:ea typeface="Tahoma" pitchFamily="34" charset="0"/>
                <a:cs typeface="Tahoma" pitchFamily="34" charset="0"/>
              </a:rPr>
              <a:t>meaning</a:t>
            </a:r>
            <a:r>
              <a:rPr lang="en-US" sz="2000" dirty="0">
                <a:ea typeface="Tahoma" pitchFamily="34" charset="0"/>
                <a:cs typeface="Tahoma" pitchFamily="34" charset="0"/>
              </a:rPr>
              <a:t>  and </a:t>
            </a:r>
            <a:r>
              <a:rPr lang="en-US" sz="2000" i="1" dirty="0">
                <a:ea typeface="Tahoma" pitchFamily="34" charset="0"/>
                <a:cs typeface="Tahoma" pitchFamily="34" charset="0"/>
              </a:rPr>
              <a:t>interrelationships</a:t>
            </a:r>
            <a:r>
              <a:rPr lang="en-US" sz="2000" dirty="0">
                <a:ea typeface="Tahoma" pitchFamily="34" charset="0"/>
                <a:cs typeface="Tahoma" pitchFamily="34" charset="0"/>
              </a:rPr>
              <a:t>  of the data </a:t>
            </a:r>
            <a:r>
              <a:rPr lang="en-US" sz="2000" dirty="0" smtClean="0">
                <a:ea typeface="Tahoma" pitchFamily="34" charset="0"/>
                <a:cs typeface="Tahoma" pitchFamily="34" charset="0"/>
              </a:rPr>
              <a:t>attributes.</a:t>
            </a:r>
          </a:p>
          <a:p>
            <a:pPr>
              <a:spcAft>
                <a:spcPts val="600"/>
              </a:spcAft>
            </a:pPr>
            <a:r>
              <a:rPr lang="en-US" sz="2000" b="1" dirty="0" smtClean="0">
                <a:solidFill>
                  <a:schemeClr val="accent2"/>
                </a:solidFill>
                <a:ea typeface="Tahoma" pitchFamily="34" charset="0"/>
                <a:cs typeface="Tahoma" pitchFamily="34" charset="0"/>
              </a:rPr>
              <a:t>Definition:</a:t>
            </a:r>
          </a:p>
          <a:p>
            <a:pPr marL="342900" indent="-342900" fontAlgn="auto">
              <a:spcAft>
                <a:spcPts val="600"/>
              </a:spcAft>
              <a:buFont typeface="Wingdings" pitchFamily="2" charset="2"/>
              <a:buChar char="Ø"/>
              <a:defRPr/>
            </a:pPr>
            <a:r>
              <a:rPr lang="en-US" sz="2000" dirty="0">
                <a:ea typeface="Tahoma" pitchFamily="34" charset="0"/>
                <a:cs typeface="Tahoma" pitchFamily="34" charset="0"/>
              </a:rPr>
              <a:t>A set of attributes X </a:t>
            </a:r>
            <a:r>
              <a:rPr lang="en-US" sz="2000" i="1" dirty="0">
                <a:ea typeface="Tahoma" pitchFamily="34" charset="0"/>
                <a:cs typeface="Tahoma" pitchFamily="34" charset="0"/>
              </a:rPr>
              <a:t>functionally determines</a:t>
            </a:r>
            <a:r>
              <a:rPr lang="en-US" sz="2000" dirty="0">
                <a:ea typeface="Tahoma" pitchFamily="34" charset="0"/>
                <a:cs typeface="Tahoma" pitchFamily="34" charset="0"/>
              </a:rPr>
              <a:t>  a set of attributes Y if the value of X determines a unique value for </a:t>
            </a:r>
            <a:r>
              <a:rPr lang="en-US" sz="2000" dirty="0" smtClean="0">
                <a:ea typeface="Tahoma" pitchFamily="34" charset="0"/>
                <a:cs typeface="Tahoma" pitchFamily="34" charset="0"/>
              </a:rPr>
              <a:t>Y.</a:t>
            </a:r>
          </a:p>
          <a:p>
            <a:pPr lvl="1" fontAlgn="auto">
              <a:spcAft>
                <a:spcPts val="600"/>
              </a:spcAft>
              <a:defRPr/>
            </a:pPr>
            <a:r>
              <a:rPr lang="en-US" sz="2000" dirty="0" smtClean="0">
                <a:ea typeface="Tahoma" pitchFamily="34" charset="0"/>
                <a:cs typeface="Tahoma" pitchFamily="34" charset="0"/>
              </a:rPr>
              <a:t>e.g. </a:t>
            </a:r>
            <a:r>
              <a:rPr lang="en-US" sz="2000" dirty="0" err="1" smtClean="0">
                <a:ea typeface="Tahoma" pitchFamily="34" charset="0"/>
                <a:cs typeface="Tahoma" pitchFamily="34" charset="0"/>
              </a:rPr>
              <a:t>empno</a:t>
            </a:r>
            <a:r>
              <a:rPr lang="en-US" sz="2000" dirty="0" smtClean="0">
                <a:ea typeface="Tahoma" pitchFamily="34" charset="0"/>
                <a:cs typeface="Tahoma" pitchFamily="34" charset="0"/>
              </a:rPr>
              <a:t> </a:t>
            </a:r>
            <a:r>
              <a:rPr lang="en-US" sz="2000" dirty="0" smtClean="0">
                <a:ea typeface="Tahoma" pitchFamily="34" charset="0"/>
                <a:cs typeface="Tahoma" pitchFamily="34" charset="0"/>
                <a:sym typeface="Wingdings" charset="0"/>
              </a:rPr>
              <a:t> </a:t>
            </a:r>
            <a:r>
              <a:rPr lang="en-US" sz="2000" dirty="0" err="1" smtClean="0">
                <a:ea typeface="Tahoma" pitchFamily="34" charset="0"/>
                <a:cs typeface="Tahoma" pitchFamily="34" charset="0"/>
                <a:sym typeface="Wingdings" charset="0"/>
              </a:rPr>
              <a:t>sal</a:t>
            </a:r>
            <a:r>
              <a:rPr lang="en-US" sz="2000" dirty="0" smtClean="0">
                <a:ea typeface="Tahoma" pitchFamily="34" charset="0"/>
                <a:cs typeface="Tahoma" pitchFamily="34" charset="0"/>
                <a:sym typeface="Wingdings" charset="0"/>
              </a:rPr>
              <a:t>, </a:t>
            </a:r>
            <a:r>
              <a:rPr lang="en-US" sz="2000" dirty="0" err="1" smtClean="0">
                <a:ea typeface="Tahoma" pitchFamily="34" charset="0"/>
                <a:cs typeface="Tahoma" pitchFamily="34" charset="0"/>
                <a:sym typeface="Wingdings" charset="0"/>
              </a:rPr>
              <a:t>passportno</a:t>
            </a:r>
            <a:r>
              <a:rPr lang="en-US" sz="2000" dirty="0" smtClean="0">
                <a:ea typeface="Tahoma" pitchFamily="34" charset="0"/>
                <a:cs typeface="Tahoma" pitchFamily="34" charset="0"/>
                <a:sym typeface="Wingdings" charset="0"/>
              </a:rPr>
              <a:t>  name, </a:t>
            </a:r>
            <a:r>
              <a:rPr lang="en-US" sz="2000" dirty="0" err="1" smtClean="0">
                <a:ea typeface="Tahoma" pitchFamily="34" charset="0"/>
                <a:cs typeface="Tahoma" pitchFamily="34" charset="0"/>
                <a:sym typeface="Wingdings" charset="0"/>
              </a:rPr>
              <a:t>rollno</a:t>
            </a:r>
            <a:r>
              <a:rPr lang="en-US" sz="2000" dirty="0" smtClean="0">
                <a:ea typeface="Tahoma" pitchFamily="34" charset="0"/>
                <a:cs typeface="Tahoma" pitchFamily="34" charset="0"/>
                <a:sym typeface="Wingdings" charset="0"/>
              </a:rPr>
              <a:t>  birthdate,</a:t>
            </a:r>
          </a:p>
          <a:p>
            <a:pPr lvl="1" fontAlgn="auto">
              <a:spcAft>
                <a:spcPts val="600"/>
              </a:spcAft>
              <a:defRPr/>
            </a:pPr>
            <a:r>
              <a:rPr lang="en-US" sz="2000" dirty="0">
                <a:ea typeface="Tahoma" pitchFamily="34" charset="0"/>
                <a:cs typeface="Tahoma" pitchFamily="34" charset="0"/>
                <a:sym typeface="Wingdings" charset="0"/>
              </a:rPr>
              <a:t> </a:t>
            </a:r>
            <a:r>
              <a:rPr lang="en-US" sz="2000" dirty="0" smtClean="0">
                <a:ea typeface="Tahoma" pitchFamily="34" charset="0"/>
                <a:cs typeface="Tahoma" pitchFamily="34" charset="0"/>
                <a:sym typeface="Wingdings" charset="0"/>
              </a:rPr>
              <a:t>     </a:t>
            </a:r>
            <a:r>
              <a:rPr lang="en-US" sz="2000" dirty="0" err="1" smtClean="0">
                <a:ea typeface="Tahoma" pitchFamily="34" charset="0"/>
                <a:cs typeface="Tahoma" pitchFamily="34" charset="0"/>
                <a:sym typeface="Wingdings" charset="0"/>
              </a:rPr>
              <a:t>empno,ename</a:t>
            </a:r>
            <a:r>
              <a:rPr lang="en-US" sz="2000" dirty="0" smtClean="0">
                <a:ea typeface="Tahoma" pitchFamily="34" charset="0"/>
                <a:cs typeface="Tahoma" pitchFamily="34" charset="0"/>
                <a:sym typeface="Wingdings" charset="0"/>
              </a:rPr>
              <a:t>  </a:t>
            </a:r>
            <a:r>
              <a:rPr lang="en-US" sz="2000" dirty="0" err="1" smtClean="0">
                <a:ea typeface="Tahoma" pitchFamily="34" charset="0"/>
                <a:cs typeface="Tahoma" pitchFamily="34" charset="0"/>
                <a:sym typeface="Wingdings" charset="0"/>
              </a:rPr>
              <a:t>sal,comm</a:t>
            </a:r>
            <a:endParaRPr lang="en-US" sz="2000" dirty="0" smtClean="0">
              <a:ea typeface="Tahoma" pitchFamily="34" charset="0"/>
              <a:cs typeface="Tahoma" pitchFamily="34" charset="0"/>
              <a:sym typeface="Wingdings" charset="0"/>
            </a:endParaRPr>
          </a:p>
          <a:p>
            <a:pPr lvl="1" fontAlgn="auto">
              <a:spcAft>
                <a:spcPts val="600"/>
              </a:spcAft>
              <a:defRPr/>
            </a:pPr>
            <a:r>
              <a:rPr lang="en-US" sz="2000" dirty="0" smtClean="0">
                <a:ea typeface="Tahoma" pitchFamily="34" charset="0"/>
                <a:cs typeface="Tahoma" pitchFamily="34" charset="0"/>
                <a:sym typeface="Wingdings" charset="0"/>
              </a:rPr>
              <a:t>For a value of LHS, only one value for RHS.</a:t>
            </a:r>
          </a:p>
          <a:p>
            <a:pPr lvl="1" fontAlgn="auto">
              <a:spcAft>
                <a:spcPts val="600"/>
              </a:spcAft>
              <a:defRPr/>
            </a:pPr>
            <a:r>
              <a:rPr lang="en-US" sz="2000" dirty="0" smtClean="0">
                <a:ea typeface="Tahoma" pitchFamily="34" charset="0"/>
                <a:cs typeface="Tahoma" pitchFamily="34" charset="0"/>
                <a:sym typeface="Wingdings" charset="0"/>
              </a:rPr>
              <a:t>e.g. </a:t>
            </a:r>
            <a:r>
              <a:rPr lang="en-US" sz="2000" dirty="0" err="1" smtClean="0">
                <a:solidFill>
                  <a:schemeClr val="tx2"/>
                </a:solidFill>
                <a:ea typeface="Tahoma" pitchFamily="34" charset="0"/>
                <a:cs typeface="Tahoma" pitchFamily="34" charset="0"/>
                <a:sym typeface="Wingdings" charset="0"/>
              </a:rPr>
              <a:t>sal</a:t>
            </a:r>
            <a:r>
              <a:rPr lang="en-US" sz="2000" dirty="0" smtClean="0">
                <a:solidFill>
                  <a:schemeClr val="tx2"/>
                </a:solidFill>
                <a:ea typeface="Tahoma" pitchFamily="34" charset="0"/>
                <a:cs typeface="Tahoma" pitchFamily="34" charset="0"/>
                <a:sym typeface="Wingdings" charset="0"/>
              </a:rPr>
              <a:t>  </a:t>
            </a:r>
            <a:r>
              <a:rPr lang="en-US" sz="2000" dirty="0" err="1" smtClean="0">
                <a:solidFill>
                  <a:schemeClr val="tx2"/>
                </a:solidFill>
                <a:ea typeface="Tahoma" pitchFamily="34" charset="0"/>
                <a:cs typeface="Tahoma" pitchFamily="34" charset="0"/>
                <a:sym typeface="Wingdings" charset="0"/>
              </a:rPr>
              <a:t>empno</a:t>
            </a:r>
            <a:r>
              <a:rPr lang="en-US" sz="2000" dirty="0" smtClean="0">
                <a:solidFill>
                  <a:schemeClr val="tx2"/>
                </a:solidFill>
                <a:ea typeface="Tahoma" pitchFamily="34" charset="0"/>
                <a:cs typeface="Tahoma" pitchFamily="34" charset="0"/>
                <a:sym typeface="Wingdings" charset="0"/>
              </a:rPr>
              <a:t> </a:t>
            </a:r>
            <a:r>
              <a:rPr lang="en-US" sz="2000" dirty="0" smtClean="0">
                <a:ea typeface="Tahoma" pitchFamily="34" charset="0"/>
                <a:cs typeface="Tahoma" pitchFamily="34" charset="0"/>
                <a:sym typeface="Wingdings" charset="0"/>
              </a:rPr>
              <a:t>(</a:t>
            </a:r>
            <a:r>
              <a:rPr lang="en-US" sz="2000" dirty="0" smtClean="0">
                <a:solidFill>
                  <a:schemeClr val="tx2"/>
                </a:solidFill>
                <a:ea typeface="Tahoma" pitchFamily="34" charset="0"/>
                <a:cs typeface="Tahoma" pitchFamily="34" charset="0"/>
                <a:sym typeface="Wingdings" charset="0"/>
              </a:rPr>
              <a:t>is not a functional dependency</a:t>
            </a:r>
            <a:r>
              <a:rPr lang="en-US" sz="2000" dirty="0" smtClean="0">
                <a:ea typeface="Tahoma" pitchFamily="34" charset="0"/>
                <a:cs typeface="Tahoma" pitchFamily="34" charset="0"/>
                <a:sym typeface="Wingdings" charset="0"/>
              </a:rPr>
              <a:t>) </a:t>
            </a:r>
          </a:p>
          <a:p>
            <a:pPr lvl="1" fontAlgn="auto">
              <a:spcAft>
                <a:spcPts val="600"/>
              </a:spcAft>
              <a:defRPr/>
            </a:pPr>
            <a:r>
              <a:rPr lang="en-US" sz="2000" dirty="0">
                <a:ea typeface="Tahoma" pitchFamily="34" charset="0"/>
                <a:cs typeface="Tahoma" pitchFamily="34" charset="0"/>
                <a:sym typeface="Wingdings" charset="0"/>
              </a:rPr>
              <a:t> </a:t>
            </a:r>
            <a:r>
              <a:rPr lang="en-US" sz="2000" dirty="0" smtClean="0">
                <a:ea typeface="Tahoma" pitchFamily="34" charset="0"/>
                <a:cs typeface="Tahoma" pitchFamily="34" charset="0"/>
                <a:sym typeface="Wingdings" charset="0"/>
              </a:rPr>
              <a:t>     5000  many employee numbers, so not a FD.</a:t>
            </a:r>
            <a:r>
              <a:rPr lang="en-US" sz="2000" dirty="0" smtClean="0">
                <a:ea typeface="Tahoma" pitchFamily="34" charset="0"/>
                <a:cs typeface="Tahoma" pitchFamily="34" charset="0"/>
              </a:rPr>
              <a:t> </a:t>
            </a:r>
            <a:endParaRPr lang="en-US" sz="2000" dirty="0">
              <a:ea typeface="Tahoma" pitchFamily="34" charset="0"/>
              <a:cs typeface="Tahoma" pitchFamily="34" charset="0"/>
            </a:endParaRPr>
          </a:p>
        </p:txBody>
      </p:sp>
    </p:spTree>
    <p:extLst>
      <p:ext uri="{BB962C8B-B14F-4D97-AF65-F5344CB8AC3E}">
        <p14:creationId xmlns:p14="http://schemas.microsoft.com/office/powerpoint/2010/main" val="16404162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5</a:t>
            </a:fld>
            <a:endParaRPr lang="en-US"/>
          </a:p>
        </p:txBody>
      </p:sp>
      <p:sp>
        <p:nvSpPr>
          <p:cNvPr id="5" name="Text Placeholder 2"/>
          <p:cNvSpPr>
            <a:spLocks noGrp="1"/>
          </p:cNvSpPr>
          <p:nvPr>
            <p:ph type="body" idx="1"/>
          </p:nvPr>
        </p:nvSpPr>
        <p:spPr>
          <a:xfrm>
            <a:off x="228600" y="533400"/>
            <a:ext cx="7772400" cy="609600"/>
          </a:xfrm>
        </p:spPr>
        <p:txBody>
          <a:bodyPr/>
          <a:lstStyle/>
          <a:p>
            <a:r>
              <a:rPr lang="en-US" sz="2800" b="1" dirty="0" smtClean="0">
                <a:latin typeface="+mn-lt"/>
              </a:rPr>
              <a:t>functional dependencies</a:t>
            </a:r>
            <a:endParaRPr lang="en-IN" sz="2800" b="1" dirty="0">
              <a:latin typeface="+mn-lt"/>
            </a:endParaRPr>
          </a:p>
        </p:txBody>
      </p:sp>
      <p:sp>
        <p:nvSpPr>
          <p:cNvPr id="6" name="Rectangle 5"/>
          <p:cNvSpPr/>
          <p:nvPr/>
        </p:nvSpPr>
        <p:spPr>
          <a:xfrm>
            <a:off x="457200" y="1371600"/>
            <a:ext cx="7924800" cy="4785926"/>
          </a:xfrm>
          <a:prstGeom prst="rect">
            <a:avLst/>
          </a:prstGeom>
        </p:spPr>
        <p:txBody>
          <a:bodyPr wrap="square">
            <a:spAutoFit/>
          </a:bodyPr>
          <a:lstStyle/>
          <a:p>
            <a:pPr marL="285750" indent="-285750" fontAlgn="auto">
              <a:spcAft>
                <a:spcPts val="600"/>
              </a:spcAft>
              <a:buFont typeface="Wingdings" pitchFamily="2" charset="2"/>
              <a:buChar char="Ø"/>
              <a:defRPr/>
            </a:pPr>
            <a:r>
              <a:rPr lang="en-US" sz="2000" dirty="0" smtClean="0">
                <a:ea typeface="Tahoma" pitchFamily="34" charset="0"/>
                <a:cs typeface="Tahoma" pitchFamily="34" charset="0"/>
              </a:rPr>
              <a:t>X </a:t>
            </a:r>
            <a:r>
              <a:rPr lang="en-US" sz="2000" dirty="0" smtClean="0">
                <a:ea typeface="Tahoma" pitchFamily="34" charset="0"/>
                <a:cs typeface="Tahoma" pitchFamily="34" charset="0"/>
                <a:sym typeface="Wingdings" charset="0"/>
              </a:rPr>
              <a:t> </a:t>
            </a:r>
            <a:r>
              <a:rPr lang="en-US" sz="2000" dirty="0" smtClean="0">
                <a:ea typeface="Tahoma" pitchFamily="34" charset="0"/>
                <a:cs typeface="Tahoma" pitchFamily="34" charset="0"/>
              </a:rPr>
              <a:t>Y </a:t>
            </a:r>
            <a:r>
              <a:rPr lang="en-US" sz="2000" dirty="0">
                <a:ea typeface="Tahoma" pitchFamily="34" charset="0"/>
                <a:cs typeface="Tahoma" pitchFamily="34" charset="0"/>
              </a:rPr>
              <a:t>holds if whenever two tuples have the same value for X, they </a:t>
            </a:r>
            <a:r>
              <a:rPr lang="en-US" sz="2000" i="1" dirty="0">
                <a:ea typeface="Tahoma" pitchFamily="34" charset="0"/>
                <a:cs typeface="Tahoma" pitchFamily="34" charset="0"/>
              </a:rPr>
              <a:t>must have</a:t>
            </a:r>
            <a:r>
              <a:rPr lang="en-US" sz="2000" dirty="0">
                <a:ea typeface="Tahoma" pitchFamily="34" charset="0"/>
                <a:cs typeface="Tahoma" pitchFamily="34" charset="0"/>
              </a:rPr>
              <a:t>  the same value for </a:t>
            </a:r>
            <a:r>
              <a:rPr lang="en-US" sz="2000" dirty="0" smtClean="0">
                <a:ea typeface="Tahoma" pitchFamily="34" charset="0"/>
                <a:cs typeface="Tahoma" pitchFamily="34" charset="0"/>
              </a:rPr>
              <a:t>Y.</a:t>
            </a:r>
            <a:endParaRPr lang="en-US" sz="2000" dirty="0">
              <a:ea typeface="Tahoma" pitchFamily="34" charset="0"/>
              <a:cs typeface="Tahoma" pitchFamily="34" charset="0"/>
            </a:endParaRPr>
          </a:p>
          <a:p>
            <a:pPr marL="742950" lvl="1" indent="-285750" fontAlgn="auto">
              <a:spcAft>
                <a:spcPts val="600"/>
              </a:spcAft>
              <a:buClr>
                <a:schemeClr val="tx1"/>
              </a:buClr>
              <a:buFont typeface="Wingdings" pitchFamily="2" charset="2"/>
              <a:buChar char="§"/>
              <a:defRPr/>
            </a:pPr>
            <a:r>
              <a:rPr lang="en-US" sz="2000" i="1" dirty="0">
                <a:ea typeface="Tahoma" pitchFamily="34" charset="0"/>
                <a:cs typeface="Tahoma" pitchFamily="34" charset="0"/>
              </a:rPr>
              <a:t>If</a:t>
            </a:r>
            <a:r>
              <a:rPr lang="en-US" sz="2000" dirty="0">
                <a:ea typeface="Tahoma" pitchFamily="34" charset="0"/>
                <a:cs typeface="Tahoma" pitchFamily="34" charset="0"/>
              </a:rPr>
              <a:t>  t1[X]=t2[X], </a:t>
            </a:r>
            <a:r>
              <a:rPr lang="en-US" sz="2000" i="1" dirty="0">
                <a:ea typeface="Tahoma" pitchFamily="34" charset="0"/>
                <a:cs typeface="Tahoma" pitchFamily="34" charset="0"/>
              </a:rPr>
              <a:t>then</a:t>
            </a:r>
            <a:r>
              <a:rPr lang="en-US" sz="2000" dirty="0">
                <a:ea typeface="Tahoma" pitchFamily="34" charset="0"/>
                <a:cs typeface="Tahoma" pitchFamily="34" charset="0"/>
              </a:rPr>
              <a:t>  t1[Y]=t2[Y] in any relation instance r(R</a:t>
            </a:r>
            <a:r>
              <a:rPr lang="en-US" sz="2000" dirty="0" smtClean="0">
                <a:ea typeface="Tahoma" pitchFamily="34" charset="0"/>
                <a:cs typeface="Tahoma" pitchFamily="34" charset="0"/>
              </a:rPr>
              <a:t>)</a:t>
            </a:r>
          </a:p>
          <a:p>
            <a:pPr marL="742950" lvl="1" indent="-285750" fontAlgn="auto">
              <a:spcAft>
                <a:spcPts val="600"/>
              </a:spcAft>
              <a:buClr>
                <a:schemeClr val="tx1"/>
              </a:buClr>
              <a:buFont typeface="Wingdings" pitchFamily="2" charset="2"/>
              <a:buChar char="§"/>
              <a:defRPr/>
            </a:pPr>
            <a:r>
              <a:rPr lang="en-US" sz="2000" dirty="0" smtClean="0">
                <a:ea typeface="Tahoma" pitchFamily="34" charset="0"/>
                <a:cs typeface="Tahoma" pitchFamily="34" charset="0"/>
              </a:rPr>
              <a:t>e.g. if </a:t>
            </a:r>
            <a:r>
              <a:rPr lang="en-US" sz="2000" dirty="0" err="1" smtClean="0">
                <a:ea typeface="Tahoma" pitchFamily="34" charset="0"/>
                <a:cs typeface="Tahoma" pitchFamily="34" charset="0"/>
              </a:rPr>
              <a:t>sal</a:t>
            </a:r>
            <a:r>
              <a:rPr lang="en-US" sz="2000" dirty="0" smtClean="0">
                <a:ea typeface="Tahoma" pitchFamily="34" charset="0"/>
                <a:cs typeface="Tahoma" pitchFamily="34" charset="0"/>
              </a:rPr>
              <a:t> </a:t>
            </a:r>
            <a:r>
              <a:rPr lang="en-US" sz="2000" dirty="0" smtClean="0">
                <a:ea typeface="Tahoma" pitchFamily="34" charset="0"/>
                <a:cs typeface="Tahoma" pitchFamily="34" charset="0"/>
                <a:sym typeface="Wingdings" charset="0"/>
              </a:rPr>
              <a:t> </a:t>
            </a:r>
            <a:r>
              <a:rPr lang="en-US" sz="2000" dirty="0" err="1" smtClean="0">
                <a:ea typeface="Tahoma" pitchFamily="34" charset="0"/>
                <a:cs typeface="Tahoma" pitchFamily="34" charset="0"/>
                <a:sym typeface="Wingdings" charset="0"/>
              </a:rPr>
              <a:t>comm</a:t>
            </a:r>
            <a:r>
              <a:rPr lang="en-US" sz="2000" dirty="0" smtClean="0">
                <a:ea typeface="Tahoma" pitchFamily="34" charset="0"/>
                <a:cs typeface="Tahoma" pitchFamily="34" charset="0"/>
                <a:sym typeface="Wingdings" charset="0"/>
              </a:rPr>
              <a:t> is a FD, then two people having the same salary will have the same commission.</a:t>
            </a:r>
          </a:p>
          <a:p>
            <a:pPr marL="742950" lvl="1" indent="-285750" fontAlgn="auto">
              <a:spcAft>
                <a:spcPts val="600"/>
              </a:spcAft>
              <a:buClr>
                <a:schemeClr val="tx1"/>
              </a:buClr>
              <a:buFont typeface="Wingdings" pitchFamily="2" charset="2"/>
              <a:buChar char="§"/>
              <a:defRPr/>
            </a:pPr>
            <a:r>
              <a:rPr lang="en-IN" sz="2000" dirty="0" smtClean="0">
                <a:ea typeface="Tahoma" pitchFamily="34" charset="0"/>
                <a:cs typeface="Tahoma" pitchFamily="34" charset="0"/>
              </a:rPr>
              <a:t>e.g. Project </a:t>
            </a:r>
            <a:r>
              <a:rPr lang="en-IN" sz="2000" dirty="0">
                <a:ea typeface="Tahoma" pitchFamily="34" charset="0"/>
                <a:cs typeface="Tahoma" pitchFamily="34" charset="0"/>
              </a:rPr>
              <a:t>Number determines project name and location</a:t>
            </a:r>
          </a:p>
          <a:p>
            <a:pPr lvl="1" fontAlgn="auto">
              <a:spcAft>
                <a:spcPts val="600"/>
              </a:spcAft>
              <a:buClr>
                <a:schemeClr val="tx1"/>
              </a:buClr>
              <a:defRPr/>
            </a:pPr>
            <a:r>
              <a:rPr lang="en-IN" sz="2000" dirty="0" smtClean="0">
                <a:ea typeface="Tahoma" pitchFamily="34" charset="0"/>
                <a:cs typeface="Tahoma" pitchFamily="34" charset="0"/>
              </a:rPr>
              <a:t>    PNUMBER </a:t>
            </a:r>
            <a:r>
              <a:rPr lang="en-US" sz="2000" dirty="0">
                <a:ea typeface="Tahoma" pitchFamily="34" charset="0"/>
                <a:cs typeface="Tahoma" pitchFamily="34" charset="0"/>
                <a:sym typeface="Wingdings" charset="0"/>
              </a:rPr>
              <a:t></a:t>
            </a:r>
            <a:r>
              <a:rPr lang="en-IN" sz="2000" dirty="0" smtClean="0">
                <a:ea typeface="Tahoma" pitchFamily="34" charset="0"/>
                <a:cs typeface="Tahoma" pitchFamily="34" charset="0"/>
              </a:rPr>
              <a:t> </a:t>
            </a:r>
            <a:r>
              <a:rPr lang="en-IN" sz="2000" dirty="0">
                <a:ea typeface="Tahoma" pitchFamily="34" charset="0"/>
                <a:cs typeface="Tahoma" pitchFamily="34" charset="0"/>
              </a:rPr>
              <a:t>{PNAME, PLOCATION}</a:t>
            </a:r>
          </a:p>
          <a:p>
            <a:pPr marL="742950" lvl="1" indent="-285750" fontAlgn="auto">
              <a:spcAft>
                <a:spcPts val="600"/>
              </a:spcAft>
              <a:buClr>
                <a:schemeClr val="tx1"/>
              </a:buClr>
              <a:buFont typeface="Wingdings" pitchFamily="2" charset="2"/>
              <a:buChar char="§"/>
              <a:defRPr/>
            </a:pPr>
            <a:r>
              <a:rPr lang="en-IN" sz="2000" dirty="0" smtClean="0">
                <a:ea typeface="Tahoma" pitchFamily="34" charset="0"/>
                <a:cs typeface="Tahoma" pitchFamily="34" charset="0"/>
              </a:rPr>
              <a:t>e.g. EMPNO </a:t>
            </a:r>
            <a:r>
              <a:rPr lang="en-IN" sz="2000" dirty="0">
                <a:ea typeface="Tahoma" pitchFamily="34" charset="0"/>
                <a:cs typeface="Tahoma" pitchFamily="34" charset="0"/>
              </a:rPr>
              <a:t>and project number determines the hours per week that the employee works on the project</a:t>
            </a:r>
          </a:p>
          <a:p>
            <a:pPr lvl="1" fontAlgn="auto">
              <a:spcAft>
                <a:spcPts val="600"/>
              </a:spcAft>
              <a:buClr>
                <a:schemeClr val="tx1"/>
              </a:buClr>
              <a:defRPr/>
            </a:pPr>
            <a:r>
              <a:rPr lang="en-IN" sz="2000" dirty="0" smtClean="0">
                <a:ea typeface="Tahoma" pitchFamily="34" charset="0"/>
                <a:cs typeface="Tahoma" pitchFamily="34" charset="0"/>
              </a:rPr>
              <a:t>    {EMPNO, </a:t>
            </a:r>
            <a:r>
              <a:rPr lang="en-IN" sz="2000" dirty="0">
                <a:ea typeface="Tahoma" pitchFamily="34" charset="0"/>
                <a:cs typeface="Tahoma" pitchFamily="34" charset="0"/>
              </a:rPr>
              <a:t>PNUMBER} </a:t>
            </a:r>
            <a:r>
              <a:rPr lang="en-US" sz="2000" dirty="0">
                <a:ea typeface="Tahoma" pitchFamily="34" charset="0"/>
                <a:cs typeface="Tahoma" pitchFamily="34" charset="0"/>
                <a:sym typeface="Wingdings" charset="0"/>
              </a:rPr>
              <a:t></a:t>
            </a:r>
            <a:r>
              <a:rPr lang="en-IN" sz="2000" dirty="0" smtClean="0">
                <a:ea typeface="Tahoma" pitchFamily="34" charset="0"/>
                <a:cs typeface="Tahoma" pitchFamily="34" charset="0"/>
              </a:rPr>
              <a:t> </a:t>
            </a:r>
            <a:r>
              <a:rPr lang="en-IN" sz="2000" dirty="0">
                <a:ea typeface="Tahoma" pitchFamily="34" charset="0"/>
                <a:cs typeface="Tahoma" pitchFamily="34" charset="0"/>
              </a:rPr>
              <a:t>HOURS</a:t>
            </a:r>
          </a:p>
          <a:p>
            <a:pPr marL="285750" indent="-285750" fontAlgn="auto">
              <a:spcAft>
                <a:spcPts val="600"/>
              </a:spcAft>
              <a:buFont typeface="Wingdings" pitchFamily="2" charset="2"/>
              <a:buChar char="Ø"/>
              <a:defRPr/>
            </a:pPr>
            <a:r>
              <a:rPr lang="en-US" sz="2000" dirty="0" smtClean="0">
                <a:ea typeface="Tahoma" pitchFamily="34" charset="0"/>
                <a:cs typeface="Tahoma" pitchFamily="34" charset="0"/>
              </a:rPr>
              <a:t>X </a:t>
            </a:r>
            <a:r>
              <a:rPr lang="en-US" sz="2000" dirty="0">
                <a:ea typeface="Tahoma" pitchFamily="34" charset="0"/>
                <a:cs typeface="Tahoma" pitchFamily="34" charset="0"/>
                <a:sym typeface="Wingdings" charset="0"/>
              </a:rPr>
              <a:t></a:t>
            </a:r>
            <a:r>
              <a:rPr lang="en-US" sz="2000" dirty="0">
                <a:ea typeface="Tahoma" pitchFamily="34" charset="0"/>
                <a:cs typeface="Tahoma" pitchFamily="34" charset="0"/>
              </a:rPr>
              <a:t> Y in R specifies a </a:t>
            </a:r>
            <a:r>
              <a:rPr lang="en-US" sz="2000" i="1" dirty="0">
                <a:ea typeface="Tahoma" pitchFamily="34" charset="0"/>
                <a:cs typeface="Tahoma" pitchFamily="34" charset="0"/>
              </a:rPr>
              <a:t>constraint</a:t>
            </a:r>
            <a:r>
              <a:rPr lang="en-US" sz="2000" dirty="0">
                <a:ea typeface="Tahoma" pitchFamily="34" charset="0"/>
                <a:cs typeface="Tahoma" pitchFamily="34" charset="0"/>
              </a:rPr>
              <a:t> on all relation instances r(R)</a:t>
            </a:r>
          </a:p>
          <a:p>
            <a:pPr marL="285750" indent="-285750" fontAlgn="auto">
              <a:spcAft>
                <a:spcPts val="600"/>
              </a:spcAft>
              <a:buFont typeface="Wingdings" pitchFamily="2" charset="2"/>
              <a:buChar char="Ø"/>
              <a:defRPr/>
            </a:pPr>
            <a:r>
              <a:rPr lang="en-US" sz="2000" dirty="0">
                <a:ea typeface="Tahoma" pitchFamily="34" charset="0"/>
                <a:cs typeface="Tahoma" pitchFamily="34" charset="0"/>
              </a:rPr>
              <a:t>FDs are derived from the real-world constraints on the attributes</a:t>
            </a:r>
          </a:p>
          <a:p>
            <a:pPr>
              <a:spcAft>
                <a:spcPts val="600"/>
              </a:spcAft>
            </a:pPr>
            <a:r>
              <a:rPr lang="en-US" sz="2000" dirty="0" smtClean="0">
                <a:ea typeface="Tahoma" pitchFamily="34" charset="0"/>
                <a:cs typeface="Tahoma" pitchFamily="34" charset="0"/>
              </a:rPr>
              <a:t> </a:t>
            </a:r>
            <a:endParaRPr lang="en-US" sz="2000" dirty="0">
              <a:ea typeface="Tahoma" pitchFamily="34" charset="0"/>
              <a:cs typeface="Tahoma" pitchFamily="34" charset="0"/>
            </a:endParaRPr>
          </a:p>
        </p:txBody>
      </p:sp>
    </p:spTree>
    <p:extLst>
      <p:ext uri="{BB962C8B-B14F-4D97-AF65-F5344CB8AC3E}">
        <p14:creationId xmlns:p14="http://schemas.microsoft.com/office/powerpoint/2010/main" val="19801227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6</a:t>
            </a:fld>
            <a:endParaRPr lang="en-US"/>
          </a:p>
        </p:txBody>
      </p:sp>
      <p:sp>
        <p:nvSpPr>
          <p:cNvPr id="5" name="Text Placeholder 2"/>
          <p:cNvSpPr>
            <a:spLocks noGrp="1"/>
          </p:cNvSpPr>
          <p:nvPr>
            <p:ph type="body" idx="1"/>
          </p:nvPr>
        </p:nvSpPr>
        <p:spPr>
          <a:xfrm>
            <a:off x="228600" y="533400"/>
            <a:ext cx="7772400" cy="609600"/>
          </a:xfrm>
        </p:spPr>
        <p:txBody>
          <a:bodyPr/>
          <a:lstStyle/>
          <a:p>
            <a:r>
              <a:rPr lang="en-US" sz="2800" b="1" dirty="0" smtClean="0">
                <a:latin typeface="+mn-lt"/>
              </a:rPr>
              <a:t>functional dependencies</a:t>
            </a:r>
            <a:endParaRPr lang="en-IN" sz="2800" b="1" dirty="0">
              <a:latin typeface="+mn-lt"/>
            </a:endParaRPr>
          </a:p>
        </p:txBody>
      </p:sp>
      <p:sp>
        <p:nvSpPr>
          <p:cNvPr id="6" name="Rectangle 5"/>
          <p:cNvSpPr/>
          <p:nvPr/>
        </p:nvSpPr>
        <p:spPr>
          <a:xfrm>
            <a:off x="457200" y="1371600"/>
            <a:ext cx="7924800" cy="4462760"/>
          </a:xfrm>
          <a:prstGeom prst="rect">
            <a:avLst/>
          </a:prstGeom>
        </p:spPr>
        <p:txBody>
          <a:bodyPr wrap="square">
            <a:spAutoFit/>
          </a:bodyPr>
          <a:lstStyle/>
          <a:p>
            <a:pPr marL="285750" indent="-285750" fontAlgn="auto">
              <a:spcAft>
                <a:spcPts val="600"/>
              </a:spcAft>
              <a:buFont typeface="Wingdings" pitchFamily="2" charset="2"/>
              <a:buChar char="Ø"/>
              <a:defRPr/>
            </a:pPr>
            <a:r>
              <a:rPr lang="en-US" sz="1800" dirty="0" smtClean="0">
                <a:ea typeface="Tahoma" pitchFamily="34" charset="0"/>
                <a:cs typeface="Tahoma" pitchFamily="34" charset="0"/>
              </a:rPr>
              <a:t>X </a:t>
            </a:r>
            <a:r>
              <a:rPr lang="en-US" sz="1800" dirty="0" smtClean="0">
                <a:ea typeface="Tahoma" pitchFamily="34" charset="0"/>
                <a:cs typeface="Tahoma" pitchFamily="34" charset="0"/>
                <a:sym typeface="Wingdings" charset="0"/>
              </a:rPr>
              <a:t> </a:t>
            </a:r>
            <a:r>
              <a:rPr lang="en-US" sz="1800" dirty="0" smtClean="0">
                <a:ea typeface="Tahoma" pitchFamily="34" charset="0"/>
                <a:cs typeface="Tahoma" pitchFamily="34" charset="0"/>
              </a:rPr>
              <a:t>Y holds, X is called the </a:t>
            </a:r>
            <a:r>
              <a:rPr lang="en-US" sz="1800" i="1" dirty="0" smtClean="0">
                <a:solidFill>
                  <a:schemeClr val="tx2"/>
                </a:solidFill>
                <a:ea typeface="Tahoma" pitchFamily="34" charset="0"/>
                <a:cs typeface="Tahoma" pitchFamily="34" charset="0"/>
              </a:rPr>
              <a:t>determinant</a:t>
            </a:r>
            <a:r>
              <a:rPr lang="en-US" sz="1800" dirty="0" smtClean="0">
                <a:ea typeface="Tahoma" pitchFamily="34" charset="0"/>
                <a:cs typeface="Tahoma" pitchFamily="34" charset="0"/>
              </a:rPr>
              <a:t>.</a:t>
            </a:r>
          </a:p>
          <a:p>
            <a:pPr marL="285750" indent="-285750">
              <a:buFont typeface="Wingdings" pitchFamily="2" charset="2"/>
              <a:buChar char="Ø"/>
            </a:pPr>
            <a:r>
              <a:rPr lang="en-US" sz="1800" dirty="0">
                <a:cs typeface="Times New Roman" pitchFamily="18" charset="0"/>
              </a:rPr>
              <a:t> </a:t>
            </a:r>
            <a:r>
              <a:rPr lang="en-US" sz="1800" dirty="0">
                <a:solidFill>
                  <a:schemeClr val="accent2"/>
                </a:solidFill>
                <a:cs typeface="Times New Roman" pitchFamily="18" charset="0"/>
              </a:rPr>
              <a:t>If K is a key of R</a:t>
            </a:r>
            <a:r>
              <a:rPr lang="en-US" sz="1800" dirty="0">
                <a:cs typeface="Times New Roman" pitchFamily="18" charset="0"/>
              </a:rPr>
              <a:t>, then </a:t>
            </a:r>
            <a:r>
              <a:rPr lang="en-US" sz="1800" dirty="0">
                <a:solidFill>
                  <a:schemeClr val="accent2"/>
                </a:solidFill>
                <a:cs typeface="Times New Roman" pitchFamily="18" charset="0"/>
              </a:rPr>
              <a:t>K functionally determines all attributes in R </a:t>
            </a:r>
            <a:r>
              <a:rPr lang="en-US" sz="1800" dirty="0">
                <a:cs typeface="Times New Roman" pitchFamily="18" charset="0"/>
              </a:rPr>
              <a:t>(since we never have two distinct tuples with t1[K]=t2[K])</a:t>
            </a:r>
          </a:p>
          <a:p>
            <a:pPr fontAlgn="auto">
              <a:spcAft>
                <a:spcPts val="600"/>
              </a:spcAft>
              <a:defRPr/>
            </a:pPr>
            <a:r>
              <a:rPr lang="en-US" sz="1800" dirty="0" smtClean="0">
                <a:ea typeface="Tahoma" pitchFamily="34" charset="0"/>
                <a:cs typeface="Tahoma" pitchFamily="34" charset="0"/>
              </a:rPr>
              <a:t>    i.e. </a:t>
            </a:r>
            <a:r>
              <a:rPr lang="en-US" sz="1800" dirty="0" err="1" smtClean="0">
                <a:ea typeface="Tahoma" pitchFamily="34" charset="0"/>
                <a:cs typeface="Tahoma" pitchFamily="34" charset="0"/>
              </a:rPr>
              <a:t>empno</a:t>
            </a:r>
            <a:r>
              <a:rPr lang="en-US" sz="1800" dirty="0">
                <a:ea typeface="Tahoma" pitchFamily="34" charset="0"/>
                <a:cs typeface="Tahoma" pitchFamily="34" charset="0"/>
                <a:sym typeface="Wingdings" charset="0"/>
              </a:rPr>
              <a:t> </a:t>
            </a:r>
            <a:r>
              <a:rPr lang="en-US" sz="1800" dirty="0" smtClean="0">
                <a:ea typeface="Tahoma" pitchFamily="34" charset="0"/>
                <a:cs typeface="Tahoma" pitchFamily="34" charset="0"/>
                <a:sym typeface="Wingdings" charset="0"/>
              </a:rPr>
              <a:t> </a:t>
            </a:r>
            <a:r>
              <a:rPr lang="en-US" sz="1800" dirty="0" err="1" smtClean="0">
                <a:ea typeface="Tahoma" pitchFamily="34" charset="0"/>
                <a:cs typeface="Tahoma" pitchFamily="34" charset="0"/>
                <a:sym typeface="Wingdings" charset="0"/>
              </a:rPr>
              <a:t>ename,hiredate,sal,comm,job,deptno</a:t>
            </a:r>
            <a:r>
              <a:rPr lang="en-US" sz="1800" dirty="0" smtClean="0">
                <a:ea typeface="Tahoma" pitchFamily="34" charset="0"/>
                <a:cs typeface="Tahoma" pitchFamily="34" charset="0"/>
                <a:sym typeface="Wingdings" charset="0"/>
              </a:rPr>
              <a:t> (</a:t>
            </a:r>
            <a:r>
              <a:rPr lang="en-US" sz="1800" dirty="0" err="1" smtClean="0">
                <a:ea typeface="Tahoma" pitchFamily="34" charset="0"/>
                <a:cs typeface="Tahoma" pitchFamily="34" charset="0"/>
                <a:sym typeface="Wingdings" charset="0"/>
              </a:rPr>
              <a:t>empno</a:t>
            </a:r>
            <a:r>
              <a:rPr lang="en-US" sz="1800" dirty="0" smtClean="0">
                <a:ea typeface="Tahoma" pitchFamily="34" charset="0"/>
                <a:cs typeface="Tahoma" pitchFamily="34" charset="0"/>
                <a:sym typeface="Wingdings" charset="0"/>
              </a:rPr>
              <a:t> is key)</a:t>
            </a:r>
          </a:p>
          <a:p>
            <a:pPr marL="285750" indent="-285750" fontAlgn="auto">
              <a:spcAft>
                <a:spcPts val="600"/>
              </a:spcAft>
              <a:buFont typeface="Wingdings" pitchFamily="2" charset="2"/>
              <a:buChar char="Ø"/>
              <a:defRPr/>
            </a:pPr>
            <a:r>
              <a:rPr lang="en-US" sz="1800" dirty="0" smtClean="0">
                <a:ea typeface="Tahoma" pitchFamily="34" charset="0"/>
                <a:cs typeface="Tahoma" pitchFamily="34" charset="0"/>
                <a:sym typeface="Wingdings" charset="0"/>
              </a:rPr>
              <a:t>e.g. </a:t>
            </a:r>
            <a:r>
              <a:rPr lang="en-US" sz="1800" dirty="0" err="1" smtClean="0">
                <a:ea typeface="Tahoma" pitchFamily="34" charset="0"/>
                <a:cs typeface="Tahoma" pitchFamily="34" charset="0"/>
                <a:sym typeface="Wingdings" charset="0"/>
              </a:rPr>
              <a:t>empno</a:t>
            </a:r>
            <a:r>
              <a:rPr lang="en-US" sz="1800" dirty="0" smtClean="0">
                <a:ea typeface="Tahoma" pitchFamily="34" charset="0"/>
                <a:cs typeface="Tahoma" pitchFamily="34" charset="0"/>
                <a:sym typeface="Wingdings" charset="0"/>
              </a:rPr>
              <a:t>  </a:t>
            </a:r>
            <a:r>
              <a:rPr lang="en-US" sz="1800" dirty="0" err="1" smtClean="0">
                <a:ea typeface="Tahoma" pitchFamily="34" charset="0"/>
                <a:cs typeface="Tahoma" pitchFamily="34" charset="0"/>
                <a:sym typeface="Wingdings" charset="0"/>
              </a:rPr>
              <a:t>hiredate</a:t>
            </a:r>
            <a:endParaRPr lang="en-US" sz="1800" dirty="0" smtClean="0">
              <a:ea typeface="Tahoma" pitchFamily="34" charset="0"/>
              <a:cs typeface="Tahoma" pitchFamily="34" charset="0"/>
              <a:sym typeface="Wingdings" charset="0"/>
            </a:endParaRPr>
          </a:p>
          <a:p>
            <a:pPr fontAlgn="auto">
              <a:spcAft>
                <a:spcPts val="600"/>
              </a:spcAft>
              <a:defRPr/>
            </a:pPr>
            <a:r>
              <a:rPr lang="en-US" sz="1800" dirty="0">
                <a:ea typeface="Tahoma" pitchFamily="34" charset="0"/>
                <a:cs typeface="Tahoma" pitchFamily="34" charset="0"/>
                <a:sym typeface="Wingdings" charset="0"/>
              </a:rPr>
              <a:t> </a:t>
            </a:r>
            <a:r>
              <a:rPr lang="en-US" sz="1800" dirty="0" smtClean="0">
                <a:ea typeface="Tahoma" pitchFamily="34" charset="0"/>
                <a:cs typeface="Tahoma" pitchFamily="34" charset="0"/>
                <a:sym typeface="Wingdings" charset="0"/>
              </a:rPr>
              <a:t>          </a:t>
            </a:r>
            <a:r>
              <a:rPr lang="en-US" sz="1800" dirty="0" err="1" smtClean="0">
                <a:ea typeface="Tahoma" pitchFamily="34" charset="0"/>
                <a:cs typeface="Tahoma" pitchFamily="34" charset="0"/>
                <a:sym typeface="Wingdings" charset="0"/>
              </a:rPr>
              <a:t>empno,ename</a:t>
            </a:r>
            <a:r>
              <a:rPr lang="en-US" sz="1800" dirty="0" smtClean="0">
                <a:ea typeface="Tahoma" pitchFamily="34" charset="0"/>
                <a:cs typeface="Tahoma" pitchFamily="34" charset="0"/>
                <a:sym typeface="Wingdings" charset="0"/>
              </a:rPr>
              <a:t>  </a:t>
            </a:r>
            <a:r>
              <a:rPr lang="en-US" sz="1800" dirty="0" err="1" smtClean="0">
                <a:ea typeface="Tahoma" pitchFamily="34" charset="0"/>
                <a:cs typeface="Tahoma" pitchFamily="34" charset="0"/>
                <a:sym typeface="Wingdings" charset="0"/>
              </a:rPr>
              <a:t>hiredate</a:t>
            </a:r>
            <a:r>
              <a:rPr lang="en-US" sz="1800" dirty="0" smtClean="0">
                <a:ea typeface="Tahoma" pitchFamily="34" charset="0"/>
                <a:cs typeface="Tahoma" pitchFamily="34" charset="0"/>
                <a:sym typeface="Wingdings" charset="0"/>
              </a:rPr>
              <a:t> (</a:t>
            </a:r>
            <a:r>
              <a:rPr lang="en-US" sz="1800" dirty="0" err="1" smtClean="0">
                <a:ea typeface="Tahoma" pitchFamily="34" charset="0"/>
                <a:cs typeface="Tahoma" pitchFamily="34" charset="0"/>
                <a:sym typeface="Wingdings" charset="0"/>
              </a:rPr>
              <a:t>hiredate</a:t>
            </a:r>
            <a:r>
              <a:rPr lang="en-US" sz="1800" dirty="0" smtClean="0">
                <a:ea typeface="Tahoma" pitchFamily="34" charset="0"/>
                <a:cs typeface="Tahoma" pitchFamily="34" charset="0"/>
                <a:sym typeface="Wingdings" charset="0"/>
              </a:rPr>
              <a:t> actually is not dependent on        </a:t>
            </a:r>
          </a:p>
          <a:p>
            <a:pPr fontAlgn="auto">
              <a:spcAft>
                <a:spcPts val="600"/>
              </a:spcAft>
              <a:defRPr/>
            </a:pPr>
            <a:r>
              <a:rPr lang="en-US" sz="1800" dirty="0">
                <a:ea typeface="Tahoma" pitchFamily="34" charset="0"/>
                <a:cs typeface="Tahoma" pitchFamily="34" charset="0"/>
                <a:sym typeface="Wingdings" charset="0"/>
              </a:rPr>
              <a:t> </a:t>
            </a:r>
            <a:r>
              <a:rPr lang="en-US" sz="1800" dirty="0" smtClean="0">
                <a:ea typeface="Tahoma" pitchFamily="34" charset="0"/>
                <a:cs typeface="Tahoma" pitchFamily="34" charset="0"/>
                <a:sym typeface="Wingdings" charset="0"/>
              </a:rPr>
              <a:t>                                                 both)</a:t>
            </a:r>
          </a:p>
          <a:p>
            <a:pPr fontAlgn="auto">
              <a:spcAft>
                <a:spcPts val="600"/>
              </a:spcAft>
              <a:defRPr/>
            </a:pPr>
            <a:r>
              <a:rPr lang="en-US" sz="1800" dirty="0">
                <a:ea typeface="Tahoma" pitchFamily="34" charset="0"/>
                <a:cs typeface="Tahoma" pitchFamily="34" charset="0"/>
                <a:sym typeface="Wingdings" charset="0"/>
              </a:rPr>
              <a:t> </a:t>
            </a:r>
            <a:r>
              <a:rPr lang="en-US" sz="1800" dirty="0" smtClean="0">
                <a:ea typeface="Tahoma" pitchFamily="34" charset="0"/>
                <a:cs typeface="Tahoma" pitchFamily="34" charset="0"/>
                <a:sym typeface="Wingdings" charset="0"/>
              </a:rPr>
              <a:t>   This is called </a:t>
            </a:r>
            <a:r>
              <a:rPr lang="en-US" sz="1800" b="1" dirty="0" smtClean="0">
                <a:solidFill>
                  <a:srgbClr val="00B0F0"/>
                </a:solidFill>
                <a:ea typeface="Tahoma" pitchFamily="34" charset="0"/>
                <a:cs typeface="Tahoma" pitchFamily="34" charset="0"/>
                <a:sym typeface="Wingdings" charset="0"/>
              </a:rPr>
              <a:t>partial dependency</a:t>
            </a:r>
            <a:r>
              <a:rPr lang="en-US" sz="1800" dirty="0" smtClean="0">
                <a:ea typeface="Tahoma" pitchFamily="34" charset="0"/>
                <a:cs typeface="Tahoma" pitchFamily="34" charset="0"/>
                <a:sym typeface="Wingdings" charset="0"/>
              </a:rPr>
              <a:t>.</a:t>
            </a:r>
          </a:p>
          <a:p>
            <a:pPr marL="285750" indent="-285750" fontAlgn="auto">
              <a:spcAft>
                <a:spcPts val="600"/>
              </a:spcAft>
              <a:buFont typeface="Wingdings" pitchFamily="2" charset="2"/>
              <a:buChar char="Ø"/>
              <a:defRPr/>
            </a:pPr>
            <a:r>
              <a:rPr lang="en-US" sz="1800" dirty="0" smtClean="0">
                <a:ea typeface="Tahoma" pitchFamily="34" charset="0"/>
                <a:cs typeface="Tahoma" pitchFamily="34" charset="0"/>
                <a:sym typeface="Wingdings" charset="0"/>
              </a:rPr>
              <a:t>e.g. </a:t>
            </a:r>
            <a:r>
              <a:rPr lang="en-US" sz="1800" dirty="0" err="1" smtClean="0">
                <a:ea typeface="Tahoma" pitchFamily="34" charset="0"/>
                <a:cs typeface="Tahoma" pitchFamily="34" charset="0"/>
                <a:sym typeface="Wingdings" charset="0"/>
              </a:rPr>
              <a:t>seatno,subno</a:t>
            </a:r>
            <a:r>
              <a:rPr lang="en-US" sz="1800" dirty="0" smtClean="0">
                <a:ea typeface="Tahoma" pitchFamily="34" charset="0"/>
                <a:cs typeface="Tahoma" pitchFamily="34" charset="0"/>
                <a:sym typeface="Wingdings" charset="0"/>
              </a:rPr>
              <a:t>  </a:t>
            </a:r>
            <a:r>
              <a:rPr lang="en-US" sz="1800" dirty="0" err="1" smtClean="0">
                <a:ea typeface="Tahoma" pitchFamily="34" charset="0"/>
                <a:cs typeface="Tahoma" pitchFamily="34" charset="0"/>
                <a:sym typeface="Wingdings" charset="0"/>
              </a:rPr>
              <a:t>marks_obt</a:t>
            </a:r>
            <a:r>
              <a:rPr lang="en-US" sz="1800" dirty="0" smtClean="0">
                <a:ea typeface="Tahoma" pitchFamily="34" charset="0"/>
                <a:cs typeface="Tahoma" pitchFamily="34" charset="0"/>
                <a:sym typeface="Wingdings" charset="0"/>
              </a:rPr>
              <a:t> (</a:t>
            </a:r>
            <a:r>
              <a:rPr lang="en-US" sz="1800" dirty="0" err="1" smtClean="0">
                <a:ea typeface="Tahoma" pitchFamily="34" charset="0"/>
                <a:cs typeface="Tahoma" pitchFamily="34" charset="0"/>
                <a:sym typeface="Wingdings" charset="0"/>
              </a:rPr>
              <a:t>marks_obt</a:t>
            </a:r>
            <a:r>
              <a:rPr lang="en-US" sz="1800" dirty="0" smtClean="0">
                <a:ea typeface="Tahoma" pitchFamily="34" charset="0"/>
                <a:cs typeface="Tahoma" pitchFamily="34" charset="0"/>
                <a:sym typeface="Wingdings" charset="0"/>
              </a:rPr>
              <a:t> depends on both the </a:t>
            </a:r>
          </a:p>
          <a:p>
            <a:pPr fontAlgn="auto">
              <a:spcAft>
                <a:spcPts val="600"/>
              </a:spcAft>
              <a:defRPr/>
            </a:pPr>
            <a:r>
              <a:rPr lang="en-US" sz="1800" dirty="0">
                <a:ea typeface="Tahoma" pitchFamily="34" charset="0"/>
                <a:cs typeface="Tahoma" pitchFamily="34" charset="0"/>
                <a:sym typeface="Wingdings" charset="0"/>
              </a:rPr>
              <a:t> </a:t>
            </a:r>
            <a:r>
              <a:rPr lang="en-US" sz="1800" dirty="0" smtClean="0">
                <a:ea typeface="Tahoma" pitchFamily="34" charset="0"/>
                <a:cs typeface="Tahoma" pitchFamily="34" charset="0"/>
                <a:sym typeface="Wingdings" charset="0"/>
              </a:rPr>
              <a:t>				attributes)</a:t>
            </a:r>
          </a:p>
          <a:p>
            <a:pPr fontAlgn="auto">
              <a:spcAft>
                <a:spcPts val="600"/>
              </a:spcAft>
              <a:defRPr/>
            </a:pPr>
            <a:r>
              <a:rPr lang="en-US" sz="1800" dirty="0" smtClean="0">
                <a:ea typeface="Tahoma" pitchFamily="34" charset="0"/>
                <a:cs typeface="Tahoma" pitchFamily="34" charset="0"/>
                <a:sym typeface="Wingdings" charset="0"/>
              </a:rPr>
              <a:t>    This </a:t>
            </a:r>
            <a:r>
              <a:rPr lang="en-US" sz="1800" dirty="0">
                <a:ea typeface="Tahoma" pitchFamily="34" charset="0"/>
                <a:cs typeface="Tahoma" pitchFamily="34" charset="0"/>
                <a:sym typeface="Wingdings" charset="0"/>
              </a:rPr>
              <a:t>is called </a:t>
            </a:r>
            <a:r>
              <a:rPr lang="en-US" sz="1800" b="1" dirty="0" smtClean="0">
                <a:solidFill>
                  <a:srgbClr val="00B0F0"/>
                </a:solidFill>
                <a:ea typeface="Tahoma" pitchFamily="34" charset="0"/>
                <a:cs typeface="Tahoma" pitchFamily="34" charset="0"/>
                <a:sym typeface="Wingdings" charset="0"/>
              </a:rPr>
              <a:t>Fully Functionally Dependent (FFD).</a:t>
            </a:r>
          </a:p>
          <a:p>
            <a:pPr marL="285750" indent="-285750" fontAlgn="auto">
              <a:spcAft>
                <a:spcPts val="600"/>
              </a:spcAft>
              <a:buFont typeface="Wingdings" pitchFamily="2" charset="2"/>
              <a:buChar char="Ø"/>
              <a:defRPr/>
            </a:pPr>
            <a:r>
              <a:rPr lang="en-IN" sz="1800" dirty="0">
                <a:ea typeface="Tahoma" pitchFamily="34" charset="0"/>
                <a:cs typeface="Tahoma" pitchFamily="34" charset="0"/>
                <a:sym typeface="Wingdings" charset="0"/>
              </a:rPr>
              <a:t>A </a:t>
            </a:r>
            <a:r>
              <a:rPr lang="en-IN" sz="1800" b="1" dirty="0">
                <a:solidFill>
                  <a:srgbClr val="00B0F0"/>
                </a:solidFill>
                <a:ea typeface="Tahoma" pitchFamily="34" charset="0"/>
                <a:cs typeface="Tahoma" pitchFamily="34" charset="0"/>
                <a:sym typeface="Wingdings" charset="0"/>
              </a:rPr>
              <a:t>trivial </a:t>
            </a:r>
            <a:r>
              <a:rPr lang="en-IN" sz="1800" b="1" dirty="0" smtClean="0">
                <a:solidFill>
                  <a:srgbClr val="00B0F0"/>
                </a:solidFill>
                <a:ea typeface="Tahoma" pitchFamily="34" charset="0"/>
                <a:cs typeface="Tahoma" pitchFamily="34" charset="0"/>
                <a:sym typeface="Wingdings" charset="0"/>
              </a:rPr>
              <a:t>dependency </a:t>
            </a:r>
            <a:r>
              <a:rPr lang="en-IN" sz="1800" dirty="0">
                <a:ea typeface="Tahoma" pitchFamily="34" charset="0"/>
                <a:cs typeface="Tahoma" pitchFamily="34" charset="0"/>
                <a:sym typeface="Wingdings" charset="0"/>
              </a:rPr>
              <a:t>X </a:t>
            </a:r>
            <a:r>
              <a:rPr lang="en-US" sz="1800" dirty="0">
                <a:ea typeface="Tahoma" pitchFamily="34" charset="0"/>
                <a:cs typeface="Tahoma" pitchFamily="34" charset="0"/>
                <a:sym typeface="Wingdings" charset="0"/>
              </a:rPr>
              <a:t> </a:t>
            </a:r>
            <a:r>
              <a:rPr lang="en-IN" sz="1800" dirty="0" smtClean="0">
                <a:ea typeface="Tahoma" pitchFamily="34" charset="0"/>
                <a:cs typeface="Tahoma" pitchFamily="34" charset="0"/>
                <a:sym typeface="Wingdings" charset="0"/>
              </a:rPr>
              <a:t>Y </a:t>
            </a:r>
            <a:r>
              <a:rPr lang="en-IN" sz="1800" dirty="0">
                <a:ea typeface="Tahoma" pitchFamily="34" charset="0"/>
                <a:cs typeface="Tahoma" pitchFamily="34" charset="0"/>
                <a:sym typeface="Wingdings" charset="0"/>
              </a:rPr>
              <a:t>is one where </a:t>
            </a:r>
            <a:r>
              <a:rPr lang="en-IN" sz="1800" dirty="0" smtClean="0">
                <a:ea typeface="Tahoma" pitchFamily="34" charset="0"/>
                <a:cs typeface="Tahoma" pitchFamily="34" charset="0"/>
                <a:sym typeface="Wingdings" charset="0"/>
              </a:rPr>
              <a:t>Y </a:t>
            </a:r>
            <a:r>
              <a:rPr lang="en-IN" sz="1800" dirty="0">
                <a:ea typeface="Tahoma" pitchFamily="34" charset="0"/>
                <a:cs typeface="Tahoma" pitchFamily="34" charset="0"/>
                <a:sym typeface="Wingdings" charset="0"/>
              </a:rPr>
              <a:t>is a subset of </a:t>
            </a:r>
            <a:r>
              <a:rPr lang="en-IN" sz="1800" dirty="0" smtClean="0">
                <a:ea typeface="Tahoma" pitchFamily="34" charset="0"/>
                <a:cs typeface="Tahoma" pitchFamily="34" charset="0"/>
                <a:sym typeface="Wingdings" charset="0"/>
              </a:rPr>
              <a:t>X.</a:t>
            </a:r>
          </a:p>
          <a:p>
            <a:pPr fontAlgn="auto">
              <a:spcAft>
                <a:spcPts val="600"/>
              </a:spcAft>
              <a:defRPr/>
            </a:pPr>
            <a:r>
              <a:rPr lang="en-IN" sz="1800" dirty="0" smtClean="0">
                <a:ea typeface="Tahoma" pitchFamily="34" charset="0"/>
                <a:cs typeface="Tahoma" pitchFamily="34" charset="0"/>
                <a:sym typeface="Wingdings" charset="0"/>
              </a:rPr>
              <a:t>    e.g. </a:t>
            </a:r>
            <a:r>
              <a:rPr lang="en-US" sz="1800" dirty="0" err="1">
                <a:ea typeface="Tahoma" pitchFamily="34" charset="0"/>
                <a:cs typeface="Tahoma" pitchFamily="34" charset="0"/>
                <a:sym typeface="Wingdings" charset="0"/>
              </a:rPr>
              <a:t>seatno,subno</a:t>
            </a:r>
            <a:r>
              <a:rPr lang="en-US" sz="1800" dirty="0">
                <a:ea typeface="Tahoma" pitchFamily="34" charset="0"/>
                <a:cs typeface="Tahoma" pitchFamily="34" charset="0"/>
                <a:sym typeface="Wingdings" charset="0"/>
              </a:rPr>
              <a:t>  </a:t>
            </a:r>
            <a:r>
              <a:rPr lang="en-US" sz="1800" dirty="0" err="1" smtClean="0">
                <a:ea typeface="Tahoma" pitchFamily="34" charset="0"/>
                <a:cs typeface="Tahoma" pitchFamily="34" charset="0"/>
                <a:sym typeface="Wingdings" charset="0"/>
              </a:rPr>
              <a:t>subno</a:t>
            </a:r>
            <a:endParaRPr lang="en-US" sz="1800" dirty="0">
              <a:ea typeface="Tahoma" pitchFamily="34" charset="0"/>
              <a:cs typeface="Tahoma" pitchFamily="34" charset="0"/>
            </a:endParaRPr>
          </a:p>
        </p:txBody>
      </p:sp>
    </p:spTree>
    <p:extLst>
      <p:ext uri="{BB962C8B-B14F-4D97-AF65-F5344CB8AC3E}">
        <p14:creationId xmlns:p14="http://schemas.microsoft.com/office/powerpoint/2010/main" val="4017253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7</a:t>
            </a:fld>
            <a:endParaRPr lang="en-US"/>
          </a:p>
        </p:txBody>
      </p:sp>
      <p:sp>
        <p:nvSpPr>
          <p:cNvPr id="5" name="Text Placeholder 2"/>
          <p:cNvSpPr>
            <a:spLocks noGrp="1"/>
          </p:cNvSpPr>
          <p:nvPr>
            <p:ph type="body" idx="1"/>
          </p:nvPr>
        </p:nvSpPr>
        <p:spPr>
          <a:xfrm>
            <a:off x="228600" y="533400"/>
            <a:ext cx="7772400" cy="609600"/>
          </a:xfrm>
        </p:spPr>
        <p:txBody>
          <a:bodyPr/>
          <a:lstStyle/>
          <a:p>
            <a:r>
              <a:rPr lang="en-US" sz="2800" b="1" dirty="0" smtClean="0">
                <a:latin typeface="+mn-lt"/>
              </a:rPr>
              <a:t>inference rules of </a:t>
            </a:r>
            <a:r>
              <a:rPr lang="en-US" sz="2800" b="1" dirty="0" err="1" smtClean="0">
                <a:latin typeface="+mn-lt"/>
              </a:rPr>
              <a:t>fd</a:t>
            </a:r>
            <a:r>
              <a:rPr lang="en-US" sz="2800" b="1" cap="none" dirty="0" err="1" smtClean="0">
                <a:latin typeface="+mn-lt"/>
              </a:rPr>
              <a:t>s</a:t>
            </a:r>
            <a:endParaRPr lang="en-IN" sz="2800" b="1" cap="none" dirty="0">
              <a:latin typeface="+mn-lt"/>
            </a:endParaRPr>
          </a:p>
        </p:txBody>
      </p:sp>
      <p:sp>
        <p:nvSpPr>
          <p:cNvPr id="6" name="Rectangle 5"/>
          <p:cNvSpPr/>
          <p:nvPr/>
        </p:nvSpPr>
        <p:spPr>
          <a:xfrm>
            <a:off x="304800" y="1295400"/>
            <a:ext cx="8534400" cy="5647700"/>
          </a:xfrm>
          <a:prstGeom prst="rect">
            <a:avLst/>
          </a:prstGeom>
        </p:spPr>
        <p:txBody>
          <a:bodyPr wrap="square">
            <a:spAutoFit/>
          </a:bodyPr>
          <a:lstStyle/>
          <a:p>
            <a:pPr marL="285750" indent="-285750">
              <a:spcAft>
                <a:spcPts val="600"/>
              </a:spcAft>
              <a:buFont typeface="Wingdings" pitchFamily="2" charset="2"/>
              <a:buChar char="Ø"/>
            </a:pPr>
            <a:r>
              <a:rPr lang="en-US" sz="1800" dirty="0">
                <a:ea typeface="Tahoma" pitchFamily="34" charset="0"/>
                <a:cs typeface="Tahoma" pitchFamily="34" charset="0"/>
              </a:rPr>
              <a:t>Given a set of FDs F, we can </a:t>
            </a:r>
            <a:r>
              <a:rPr lang="en-US" sz="1800" i="1" dirty="0">
                <a:ea typeface="Tahoma" pitchFamily="34" charset="0"/>
                <a:cs typeface="Tahoma" pitchFamily="34" charset="0"/>
              </a:rPr>
              <a:t>infer</a:t>
            </a:r>
            <a:r>
              <a:rPr lang="en-US" sz="1800" dirty="0">
                <a:ea typeface="Tahoma" pitchFamily="34" charset="0"/>
                <a:cs typeface="Tahoma" pitchFamily="34" charset="0"/>
              </a:rPr>
              <a:t> additional FDs that hold whenever the FDs in F hold</a:t>
            </a:r>
          </a:p>
          <a:p>
            <a:pPr>
              <a:spcAft>
                <a:spcPts val="600"/>
              </a:spcAft>
            </a:pPr>
            <a:r>
              <a:rPr lang="en-US" sz="1800" b="1" u="sng" dirty="0">
                <a:solidFill>
                  <a:schemeClr val="accent2"/>
                </a:solidFill>
                <a:ea typeface="Tahoma" pitchFamily="34" charset="0"/>
                <a:cs typeface="Tahoma" pitchFamily="34" charset="0"/>
              </a:rPr>
              <a:t>Armstrong's inference </a:t>
            </a:r>
            <a:r>
              <a:rPr lang="en-US" sz="1800" b="1" u="sng" dirty="0" smtClean="0">
                <a:solidFill>
                  <a:schemeClr val="accent2"/>
                </a:solidFill>
                <a:ea typeface="Tahoma" pitchFamily="34" charset="0"/>
                <a:cs typeface="Tahoma" pitchFamily="34" charset="0"/>
              </a:rPr>
              <a:t>rules</a:t>
            </a:r>
            <a:r>
              <a:rPr lang="en-US" sz="1800" b="1" dirty="0" smtClean="0">
                <a:solidFill>
                  <a:schemeClr val="accent2"/>
                </a:solidFill>
                <a:ea typeface="Tahoma" pitchFamily="34" charset="0"/>
                <a:cs typeface="Tahoma" pitchFamily="34" charset="0"/>
              </a:rPr>
              <a:t> (Armstrong’s Axioms)</a:t>
            </a:r>
            <a:endParaRPr lang="en-US" sz="1800" b="1" dirty="0">
              <a:solidFill>
                <a:schemeClr val="accent2"/>
              </a:solidFill>
              <a:ea typeface="Tahoma" pitchFamily="34" charset="0"/>
              <a:cs typeface="Tahoma" pitchFamily="34" charset="0"/>
            </a:endParaRPr>
          </a:p>
          <a:p>
            <a:pPr lvl="1">
              <a:spcAft>
                <a:spcPts val="600"/>
              </a:spcAft>
              <a:buFont typeface="Wingdings" pitchFamily="2" charset="2"/>
              <a:buNone/>
            </a:pPr>
            <a:r>
              <a:rPr lang="en-US" sz="1800" dirty="0" smtClean="0">
                <a:ea typeface="Tahoma" pitchFamily="34" charset="0"/>
                <a:cs typeface="Tahoma" pitchFamily="34" charset="0"/>
              </a:rPr>
              <a:t>A1. </a:t>
            </a:r>
            <a:r>
              <a:rPr lang="en-US" sz="1800" b="1" dirty="0" smtClean="0">
                <a:solidFill>
                  <a:srgbClr val="00B050"/>
                </a:solidFill>
                <a:ea typeface="Tahoma" pitchFamily="34" charset="0"/>
                <a:cs typeface="Tahoma" pitchFamily="34" charset="0"/>
              </a:rPr>
              <a:t>Reflexive</a:t>
            </a:r>
            <a:r>
              <a:rPr lang="en-US" sz="1800" dirty="0" smtClean="0">
                <a:ea typeface="Tahoma" pitchFamily="34" charset="0"/>
                <a:cs typeface="Tahoma" pitchFamily="34" charset="0"/>
              </a:rPr>
              <a:t> - If </a:t>
            </a:r>
            <a:r>
              <a:rPr lang="en-US" sz="1800" dirty="0">
                <a:ea typeface="Tahoma" pitchFamily="34" charset="0"/>
                <a:cs typeface="Tahoma" pitchFamily="34" charset="0"/>
              </a:rPr>
              <a:t>Y </a:t>
            </a:r>
            <a:r>
              <a:rPr lang="en-US" sz="1800" dirty="0" smtClean="0">
                <a:ea typeface="Tahoma" pitchFamily="34" charset="0"/>
                <a:cs typeface="Tahoma" pitchFamily="34" charset="0"/>
              </a:rPr>
              <a:t>is a subset-of </a:t>
            </a:r>
            <a:r>
              <a:rPr lang="en-US" sz="1800" dirty="0">
                <a:ea typeface="Tahoma" pitchFamily="34" charset="0"/>
                <a:cs typeface="Tahoma" pitchFamily="34" charset="0"/>
              </a:rPr>
              <a:t>X, then X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a:t>
            </a:r>
            <a:r>
              <a:rPr lang="en-US" sz="1800" dirty="0" smtClean="0">
                <a:ea typeface="Tahoma" pitchFamily="34" charset="0"/>
                <a:cs typeface="Tahoma" pitchFamily="34" charset="0"/>
              </a:rPr>
              <a:t>Y</a:t>
            </a:r>
          </a:p>
          <a:p>
            <a:pPr lvl="1">
              <a:spcAft>
                <a:spcPts val="600"/>
              </a:spcAft>
              <a:buFont typeface="Wingdings" pitchFamily="2" charset="2"/>
              <a:buNone/>
            </a:pPr>
            <a:r>
              <a:rPr lang="en-US" sz="1800" dirty="0">
                <a:ea typeface="Tahoma" pitchFamily="34" charset="0"/>
                <a:cs typeface="Tahoma" pitchFamily="34" charset="0"/>
              </a:rPr>
              <a:t>	</a:t>
            </a:r>
            <a:r>
              <a:rPr lang="en-US" sz="1800" dirty="0" smtClean="0">
                <a:ea typeface="Tahoma" pitchFamily="34" charset="0"/>
                <a:cs typeface="Tahoma" pitchFamily="34" charset="0"/>
              </a:rPr>
              <a:t>e.g. </a:t>
            </a:r>
            <a:r>
              <a:rPr lang="en-US" sz="1800" dirty="0" err="1" smtClean="0">
                <a:ea typeface="Tahoma" pitchFamily="34" charset="0"/>
                <a:cs typeface="Tahoma" pitchFamily="34" charset="0"/>
              </a:rPr>
              <a:t>empno,ename</a:t>
            </a:r>
            <a:r>
              <a:rPr lang="en-US" sz="1800" dirty="0" smtClean="0">
                <a:ea typeface="Tahoma" pitchFamily="34" charset="0"/>
                <a:cs typeface="Tahoma" pitchFamily="34" charset="0"/>
              </a:rPr>
              <a:t> </a:t>
            </a:r>
            <a:r>
              <a:rPr lang="en-US" sz="1800" dirty="0" smtClean="0">
                <a:ea typeface="Tahoma" pitchFamily="34" charset="0"/>
                <a:cs typeface="Tahoma" pitchFamily="34" charset="0"/>
                <a:sym typeface="Wingdings" pitchFamily="2" charset="2"/>
              </a:rPr>
              <a:t> </a:t>
            </a:r>
            <a:r>
              <a:rPr lang="en-US" sz="1800" dirty="0" err="1" smtClean="0">
                <a:ea typeface="Tahoma" pitchFamily="34" charset="0"/>
                <a:cs typeface="Tahoma" pitchFamily="34" charset="0"/>
                <a:sym typeface="Wingdings" pitchFamily="2" charset="2"/>
              </a:rPr>
              <a:t>ename</a:t>
            </a:r>
            <a:r>
              <a:rPr lang="en-US" sz="1800" dirty="0" smtClean="0">
                <a:ea typeface="Tahoma" pitchFamily="34" charset="0"/>
                <a:cs typeface="Tahoma" pitchFamily="34" charset="0"/>
                <a:sym typeface="Wingdings" pitchFamily="2" charset="2"/>
              </a:rPr>
              <a:t>, </a:t>
            </a:r>
            <a:r>
              <a:rPr lang="en-US" sz="1800" dirty="0" err="1" smtClean="0">
                <a:ea typeface="Tahoma" pitchFamily="34" charset="0"/>
                <a:cs typeface="Tahoma" pitchFamily="34" charset="0"/>
                <a:sym typeface="Wingdings" pitchFamily="2" charset="2"/>
              </a:rPr>
              <a:t>empno</a:t>
            </a:r>
            <a:r>
              <a:rPr lang="en-US" sz="1800" dirty="0" smtClean="0">
                <a:ea typeface="Tahoma" pitchFamily="34" charset="0"/>
                <a:cs typeface="Tahoma" pitchFamily="34" charset="0"/>
                <a:sym typeface="Wingdings" pitchFamily="2" charset="2"/>
              </a:rPr>
              <a:t>  </a:t>
            </a:r>
            <a:r>
              <a:rPr lang="en-US" sz="1800" dirty="0" err="1" smtClean="0">
                <a:ea typeface="Tahoma" pitchFamily="34" charset="0"/>
                <a:cs typeface="Tahoma" pitchFamily="34" charset="0"/>
                <a:sym typeface="Wingdings" pitchFamily="2" charset="2"/>
              </a:rPr>
              <a:t>empno</a:t>
            </a:r>
            <a:endParaRPr lang="en-US" sz="1800" dirty="0">
              <a:ea typeface="Tahoma" pitchFamily="34" charset="0"/>
              <a:cs typeface="Tahoma" pitchFamily="34" charset="0"/>
            </a:endParaRPr>
          </a:p>
          <a:p>
            <a:pPr lvl="1">
              <a:spcAft>
                <a:spcPts val="600"/>
              </a:spcAft>
              <a:buFont typeface="Wingdings" pitchFamily="2" charset="2"/>
              <a:buNone/>
            </a:pPr>
            <a:r>
              <a:rPr lang="en-US" sz="1800" dirty="0" smtClean="0">
                <a:ea typeface="Tahoma" pitchFamily="34" charset="0"/>
                <a:cs typeface="Tahoma" pitchFamily="34" charset="0"/>
              </a:rPr>
              <a:t>A2. </a:t>
            </a:r>
            <a:r>
              <a:rPr lang="en-US" sz="1800" b="1" dirty="0" smtClean="0">
                <a:solidFill>
                  <a:srgbClr val="00B050"/>
                </a:solidFill>
                <a:ea typeface="Tahoma" pitchFamily="34" charset="0"/>
                <a:cs typeface="Tahoma" pitchFamily="34" charset="0"/>
              </a:rPr>
              <a:t>Augmentation</a:t>
            </a:r>
            <a:r>
              <a:rPr lang="en-US" sz="1800" dirty="0" smtClean="0">
                <a:ea typeface="Tahoma" pitchFamily="34" charset="0"/>
                <a:cs typeface="Tahoma" pitchFamily="34" charset="0"/>
              </a:rPr>
              <a:t> - If </a:t>
            </a:r>
            <a:r>
              <a:rPr lang="en-US" sz="1800" dirty="0">
                <a:ea typeface="Tahoma" pitchFamily="34" charset="0"/>
                <a:cs typeface="Tahoma" pitchFamily="34" charset="0"/>
              </a:rPr>
              <a:t>X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Y, then XZ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a:t>
            </a:r>
            <a:r>
              <a:rPr lang="en-US" sz="1800" dirty="0" smtClean="0">
                <a:ea typeface="Tahoma" pitchFamily="34" charset="0"/>
                <a:cs typeface="Tahoma" pitchFamily="34" charset="0"/>
              </a:rPr>
              <a:t>YZ (</a:t>
            </a:r>
            <a:r>
              <a:rPr lang="en-US" sz="1800" dirty="0">
                <a:ea typeface="Tahoma" pitchFamily="34" charset="0"/>
                <a:cs typeface="Tahoma" pitchFamily="34" charset="0"/>
              </a:rPr>
              <a:t>Notation: XZ stands for X U Z</a:t>
            </a:r>
            <a:r>
              <a:rPr lang="en-US" sz="1800" dirty="0" smtClean="0">
                <a:ea typeface="Tahoma" pitchFamily="34" charset="0"/>
                <a:cs typeface="Tahoma" pitchFamily="34" charset="0"/>
              </a:rPr>
              <a:t>)</a:t>
            </a:r>
          </a:p>
          <a:p>
            <a:pPr lvl="1">
              <a:spcAft>
                <a:spcPts val="600"/>
              </a:spcAft>
              <a:buFont typeface="Wingdings" pitchFamily="2" charset="2"/>
              <a:buNone/>
            </a:pPr>
            <a:r>
              <a:rPr lang="en-US" sz="1800" dirty="0">
                <a:ea typeface="Tahoma" pitchFamily="34" charset="0"/>
                <a:cs typeface="Tahoma" pitchFamily="34" charset="0"/>
              </a:rPr>
              <a:t>	</a:t>
            </a:r>
            <a:r>
              <a:rPr lang="en-US" sz="1800" dirty="0" smtClean="0">
                <a:ea typeface="Tahoma" pitchFamily="34" charset="0"/>
                <a:cs typeface="Tahoma" pitchFamily="34" charset="0"/>
              </a:rPr>
              <a:t>e.g. if </a:t>
            </a:r>
            <a:r>
              <a:rPr lang="en-US" sz="1800" dirty="0" err="1" smtClean="0">
                <a:ea typeface="Tahoma" pitchFamily="34" charset="0"/>
                <a:cs typeface="Tahoma" pitchFamily="34" charset="0"/>
              </a:rPr>
              <a:t>empno</a:t>
            </a:r>
            <a:r>
              <a:rPr lang="en-US" sz="1800" dirty="0" smtClean="0">
                <a:ea typeface="Tahoma" pitchFamily="34" charset="0"/>
                <a:cs typeface="Tahoma" pitchFamily="34" charset="0"/>
              </a:rPr>
              <a:t> </a:t>
            </a:r>
            <a:r>
              <a:rPr lang="en-US" sz="1800" dirty="0" smtClean="0">
                <a:ea typeface="Tahoma" pitchFamily="34" charset="0"/>
                <a:cs typeface="Tahoma" pitchFamily="34" charset="0"/>
                <a:sym typeface="Wingdings" pitchFamily="2" charset="2"/>
              </a:rPr>
              <a:t> </a:t>
            </a:r>
            <a:r>
              <a:rPr lang="en-US" sz="1800" dirty="0" err="1" smtClean="0">
                <a:ea typeface="Tahoma" pitchFamily="34" charset="0"/>
                <a:cs typeface="Tahoma" pitchFamily="34" charset="0"/>
                <a:sym typeface="Wingdings" pitchFamily="2" charset="2"/>
              </a:rPr>
              <a:t>sal</a:t>
            </a:r>
            <a:endParaRPr lang="en-US" sz="1800" dirty="0" smtClean="0">
              <a:ea typeface="Tahoma" pitchFamily="34" charset="0"/>
              <a:cs typeface="Tahoma" pitchFamily="34" charset="0"/>
              <a:sym typeface="Wingdings" pitchFamily="2" charset="2"/>
            </a:endParaRPr>
          </a:p>
          <a:p>
            <a:pPr lvl="1">
              <a:spcAft>
                <a:spcPts val="600"/>
              </a:spcAft>
              <a:buFont typeface="Wingdings" pitchFamily="2" charset="2"/>
              <a:buNone/>
            </a:pPr>
            <a:r>
              <a:rPr lang="en-US" sz="1800" dirty="0">
                <a:ea typeface="Tahoma" pitchFamily="34" charset="0"/>
                <a:cs typeface="Tahoma" pitchFamily="34" charset="0"/>
                <a:sym typeface="Wingdings" pitchFamily="2" charset="2"/>
              </a:rPr>
              <a:t>	</a:t>
            </a:r>
            <a:r>
              <a:rPr lang="en-US" sz="1800" dirty="0" smtClean="0">
                <a:ea typeface="Tahoma" pitchFamily="34" charset="0"/>
                <a:cs typeface="Tahoma" pitchFamily="34" charset="0"/>
                <a:sym typeface="Wingdings" pitchFamily="2" charset="2"/>
              </a:rPr>
              <a:t>then </a:t>
            </a:r>
            <a:r>
              <a:rPr lang="en-US" sz="1800" dirty="0" err="1" smtClean="0">
                <a:ea typeface="Tahoma" pitchFamily="34" charset="0"/>
                <a:cs typeface="Tahoma" pitchFamily="34" charset="0"/>
                <a:sym typeface="Wingdings" pitchFamily="2" charset="2"/>
              </a:rPr>
              <a:t>empno,ename</a:t>
            </a:r>
            <a:r>
              <a:rPr lang="en-US" sz="1800" dirty="0" smtClean="0">
                <a:ea typeface="Tahoma" pitchFamily="34" charset="0"/>
                <a:cs typeface="Tahoma" pitchFamily="34" charset="0"/>
                <a:sym typeface="Wingdings" pitchFamily="2" charset="2"/>
              </a:rPr>
              <a:t>  </a:t>
            </a:r>
            <a:r>
              <a:rPr lang="en-US" sz="1800" dirty="0" err="1" smtClean="0">
                <a:ea typeface="Tahoma" pitchFamily="34" charset="0"/>
                <a:cs typeface="Tahoma" pitchFamily="34" charset="0"/>
                <a:sym typeface="Wingdings" pitchFamily="2" charset="2"/>
              </a:rPr>
              <a:t>sal,ename</a:t>
            </a:r>
            <a:endParaRPr lang="en-US" sz="1800" dirty="0">
              <a:ea typeface="Tahoma" pitchFamily="34" charset="0"/>
              <a:cs typeface="Tahoma" pitchFamily="34" charset="0"/>
            </a:endParaRPr>
          </a:p>
          <a:p>
            <a:pPr lvl="1">
              <a:spcAft>
                <a:spcPts val="600"/>
              </a:spcAft>
              <a:buFont typeface="Wingdings" pitchFamily="2" charset="2"/>
              <a:buNone/>
            </a:pPr>
            <a:r>
              <a:rPr lang="en-US" sz="1800" dirty="0" smtClean="0">
                <a:ea typeface="Tahoma" pitchFamily="34" charset="0"/>
                <a:cs typeface="Tahoma" pitchFamily="34" charset="0"/>
              </a:rPr>
              <a:t>A3. </a:t>
            </a:r>
            <a:r>
              <a:rPr lang="en-US" sz="1800" b="1" dirty="0" smtClean="0">
                <a:solidFill>
                  <a:srgbClr val="00B050"/>
                </a:solidFill>
                <a:ea typeface="Tahoma" pitchFamily="34" charset="0"/>
                <a:cs typeface="Tahoma" pitchFamily="34" charset="0"/>
              </a:rPr>
              <a:t>Transitive</a:t>
            </a:r>
            <a:r>
              <a:rPr lang="en-US" sz="1800" dirty="0" smtClean="0">
                <a:ea typeface="Tahoma" pitchFamily="34" charset="0"/>
                <a:cs typeface="Tahoma" pitchFamily="34" charset="0"/>
              </a:rPr>
              <a:t> - </a:t>
            </a:r>
            <a:r>
              <a:rPr lang="en-US" sz="1800" dirty="0">
                <a:ea typeface="Tahoma" pitchFamily="34" charset="0"/>
                <a:cs typeface="Tahoma" pitchFamily="34" charset="0"/>
              </a:rPr>
              <a:t>If X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Y and Y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Z, then X </a:t>
            </a:r>
            <a:r>
              <a:rPr lang="en-US" sz="1800" dirty="0">
                <a:ea typeface="Tahoma" pitchFamily="34" charset="0"/>
                <a:cs typeface="Tahoma" pitchFamily="34" charset="0"/>
                <a:sym typeface="Wingdings" pitchFamily="2" charset="2"/>
              </a:rPr>
              <a:t></a:t>
            </a:r>
            <a:r>
              <a:rPr lang="en-US" sz="1800" dirty="0">
                <a:ea typeface="Tahoma" pitchFamily="34" charset="0"/>
                <a:cs typeface="Tahoma" pitchFamily="34" charset="0"/>
              </a:rPr>
              <a:t> </a:t>
            </a:r>
            <a:r>
              <a:rPr lang="en-US" sz="1800" dirty="0" smtClean="0">
                <a:ea typeface="Tahoma" pitchFamily="34" charset="0"/>
                <a:cs typeface="Tahoma" pitchFamily="34" charset="0"/>
              </a:rPr>
              <a:t>Z</a:t>
            </a:r>
          </a:p>
          <a:p>
            <a:pPr lvl="1">
              <a:spcAft>
                <a:spcPts val="600"/>
              </a:spcAft>
              <a:buFont typeface="Wingdings" pitchFamily="2" charset="2"/>
              <a:buNone/>
            </a:pPr>
            <a:r>
              <a:rPr lang="en-US" sz="1800" dirty="0">
                <a:ea typeface="Tahoma" pitchFamily="34" charset="0"/>
                <a:cs typeface="Tahoma" pitchFamily="34" charset="0"/>
              </a:rPr>
              <a:t>	</a:t>
            </a:r>
            <a:r>
              <a:rPr lang="en-US" sz="1800" dirty="0" smtClean="0">
                <a:ea typeface="Tahoma" pitchFamily="34" charset="0"/>
                <a:cs typeface="Tahoma" pitchFamily="34" charset="0"/>
              </a:rPr>
              <a:t>e.g. if </a:t>
            </a:r>
            <a:r>
              <a:rPr lang="en-US" sz="1800" dirty="0" err="1" smtClean="0">
                <a:ea typeface="Tahoma" pitchFamily="34" charset="0"/>
                <a:cs typeface="Tahoma" pitchFamily="34" charset="0"/>
              </a:rPr>
              <a:t>empno</a:t>
            </a:r>
            <a:r>
              <a:rPr lang="en-US" sz="1800" dirty="0" smtClean="0">
                <a:ea typeface="Tahoma" pitchFamily="34" charset="0"/>
                <a:cs typeface="Tahoma" pitchFamily="34" charset="0"/>
              </a:rPr>
              <a:t> </a:t>
            </a:r>
            <a:r>
              <a:rPr lang="en-US" sz="1800" dirty="0" smtClean="0">
                <a:ea typeface="Tahoma" pitchFamily="34" charset="0"/>
                <a:cs typeface="Tahoma" pitchFamily="34" charset="0"/>
                <a:sym typeface="Wingdings" pitchFamily="2" charset="2"/>
              </a:rPr>
              <a:t> </a:t>
            </a:r>
            <a:r>
              <a:rPr lang="en-US" sz="1800" dirty="0" err="1" smtClean="0">
                <a:ea typeface="Tahoma" pitchFamily="34" charset="0"/>
                <a:cs typeface="Tahoma" pitchFamily="34" charset="0"/>
                <a:sym typeface="Wingdings" pitchFamily="2" charset="2"/>
              </a:rPr>
              <a:t>sal</a:t>
            </a:r>
            <a:r>
              <a:rPr lang="en-US" sz="1800" dirty="0" smtClean="0">
                <a:ea typeface="Tahoma" pitchFamily="34" charset="0"/>
                <a:cs typeface="Tahoma" pitchFamily="34" charset="0"/>
                <a:sym typeface="Wingdings" pitchFamily="2" charset="2"/>
              </a:rPr>
              <a:t> and </a:t>
            </a:r>
            <a:r>
              <a:rPr lang="en-US" sz="1800" dirty="0" err="1" smtClean="0">
                <a:ea typeface="Tahoma" pitchFamily="34" charset="0"/>
                <a:cs typeface="Tahoma" pitchFamily="34" charset="0"/>
                <a:sym typeface="Wingdings" pitchFamily="2" charset="2"/>
              </a:rPr>
              <a:t>sal</a:t>
            </a:r>
            <a:r>
              <a:rPr lang="en-US" sz="1800" dirty="0" smtClean="0">
                <a:ea typeface="Tahoma" pitchFamily="34" charset="0"/>
                <a:cs typeface="Tahoma" pitchFamily="34" charset="0"/>
                <a:sym typeface="Wingdings" pitchFamily="2" charset="2"/>
              </a:rPr>
              <a:t>  </a:t>
            </a:r>
            <a:r>
              <a:rPr lang="en-US" sz="1800" dirty="0" err="1" smtClean="0">
                <a:ea typeface="Tahoma" pitchFamily="34" charset="0"/>
                <a:cs typeface="Tahoma" pitchFamily="34" charset="0"/>
                <a:sym typeface="Wingdings" pitchFamily="2" charset="2"/>
              </a:rPr>
              <a:t>comm</a:t>
            </a:r>
            <a:endParaRPr lang="en-US" sz="1800" dirty="0" smtClean="0">
              <a:ea typeface="Tahoma" pitchFamily="34" charset="0"/>
              <a:cs typeface="Tahoma" pitchFamily="34" charset="0"/>
              <a:sym typeface="Wingdings" pitchFamily="2" charset="2"/>
            </a:endParaRPr>
          </a:p>
          <a:p>
            <a:pPr lvl="1">
              <a:spcAft>
                <a:spcPts val="600"/>
              </a:spcAft>
              <a:buFont typeface="Wingdings" pitchFamily="2" charset="2"/>
              <a:buNone/>
            </a:pPr>
            <a:r>
              <a:rPr lang="en-US" sz="1800" dirty="0">
                <a:ea typeface="Tahoma" pitchFamily="34" charset="0"/>
                <a:cs typeface="Tahoma" pitchFamily="34" charset="0"/>
                <a:sym typeface="Wingdings" pitchFamily="2" charset="2"/>
              </a:rPr>
              <a:t>	</a:t>
            </a:r>
            <a:r>
              <a:rPr lang="en-US" sz="1800" dirty="0" smtClean="0">
                <a:ea typeface="Tahoma" pitchFamily="34" charset="0"/>
                <a:cs typeface="Tahoma" pitchFamily="34" charset="0"/>
                <a:sym typeface="Wingdings" pitchFamily="2" charset="2"/>
              </a:rPr>
              <a:t>then </a:t>
            </a:r>
            <a:r>
              <a:rPr lang="en-US" sz="1800" dirty="0" err="1" smtClean="0">
                <a:ea typeface="Tahoma" pitchFamily="34" charset="0"/>
                <a:cs typeface="Tahoma" pitchFamily="34" charset="0"/>
                <a:sym typeface="Wingdings" pitchFamily="2" charset="2"/>
              </a:rPr>
              <a:t>empno</a:t>
            </a:r>
            <a:r>
              <a:rPr lang="en-US" sz="1800" dirty="0" smtClean="0">
                <a:ea typeface="Tahoma" pitchFamily="34" charset="0"/>
                <a:cs typeface="Tahoma" pitchFamily="34" charset="0"/>
                <a:sym typeface="Wingdings" pitchFamily="2" charset="2"/>
              </a:rPr>
              <a:t>  </a:t>
            </a:r>
            <a:r>
              <a:rPr lang="en-US" sz="1800" dirty="0" err="1" smtClean="0">
                <a:ea typeface="Tahoma" pitchFamily="34" charset="0"/>
                <a:cs typeface="Tahoma" pitchFamily="34" charset="0"/>
                <a:sym typeface="Wingdings" pitchFamily="2" charset="2"/>
              </a:rPr>
              <a:t>comm</a:t>
            </a:r>
            <a:endParaRPr lang="en-US" sz="1800" dirty="0">
              <a:ea typeface="Tahoma" pitchFamily="34" charset="0"/>
              <a:cs typeface="Tahoma" pitchFamily="34" charset="0"/>
            </a:endParaRPr>
          </a:p>
          <a:p>
            <a:pPr marL="285750" indent="-285750">
              <a:spcAft>
                <a:spcPts val="600"/>
              </a:spcAft>
              <a:buFont typeface="Wingdings" pitchFamily="2" charset="2"/>
              <a:buChar char="Ø"/>
            </a:pPr>
            <a:r>
              <a:rPr lang="en-US" sz="1800" dirty="0">
                <a:ea typeface="Tahoma" pitchFamily="34" charset="0"/>
                <a:cs typeface="Tahoma" pitchFamily="34" charset="0"/>
              </a:rPr>
              <a:t>A1, A2, A3 form a </a:t>
            </a:r>
            <a:r>
              <a:rPr lang="en-US" sz="1800" i="1" dirty="0">
                <a:ea typeface="Tahoma" pitchFamily="34" charset="0"/>
                <a:cs typeface="Tahoma" pitchFamily="34" charset="0"/>
              </a:rPr>
              <a:t>sound</a:t>
            </a:r>
            <a:r>
              <a:rPr lang="en-US" sz="1800" dirty="0">
                <a:ea typeface="Tahoma" pitchFamily="34" charset="0"/>
                <a:cs typeface="Tahoma" pitchFamily="34" charset="0"/>
              </a:rPr>
              <a:t>  and</a:t>
            </a:r>
            <a:r>
              <a:rPr lang="en-US" sz="1800" i="1" dirty="0">
                <a:ea typeface="Tahoma" pitchFamily="34" charset="0"/>
                <a:cs typeface="Tahoma" pitchFamily="34" charset="0"/>
              </a:rPr>
              <a:t> complete</a:t>
            </a:r>
            <a:r>
              <a:rPr lang="en-US" sz="1800" dirty="0">
                <a:ea typeface="Tahoma" pitchFamily="34" charset="0"/>
                <a:cs typeface="Tahoma" pitchFamily="34" charset="0"/>
              </a:rPr>
              <a:t>  set of inference rules </a:t>
            </a:r>
            <a:endParaRPr lang="en-US" sz="1800" dirty="0" smtClean="0">
              <a:ea typeface="Tahoma" pitchFamily="34" charset="0"/>
              <a:cs typeface="Tahoma" pitchFamily="34" charset="0"/>
            </a:endParaRPr>
          </a:p>
          <a:p>
            <a:pPr lvl="1"/>
            <a:r>
              <a:rPr lang="en-US" sz="1800" dirty="0" smtClean="0">
                <a:solidFill>
                  <a:schemeClr val="tx2"/>
                </a:solidFill>
                <a:sym typeface="Greek Symbols" pitchFamily="18" charset="2"/>
              </a:rPr>
              <a:t>sound</a:t>
            </a:r>
            <a:r>
              <a:rPr lang="en-US" sz="1800" dirty="0" smtClean="0">
                <a:sym typeface="Greek Symbols" pitchFamily="18" charset="2"/>
              </a:rPr>
              <a:t> </a:t>
            </a:r>
            <a:r>
              <a:rPr lang="en-US" sz="1800" dirty="0">
                <a:sym typeface="Greek Symbols" pitchFamily="18" charset="2"/>
              </a:rPr>
              <a:t>(generate only functional dependencies that actually hold) and </a:t>
            </a:r>
          </a:p>
          <a:p>
            <a:pPr lvl="1"/>
            <a:r>
              <a:rPr lang="en-US" sz="1800" dirty="0">
                <a:solidFill>
                  <a:schemeClr val="tx2"/>
                </a:solidFill>
                <a:sym typeface="Greek Symbols" pitchFamily="18" charset="2"/>
              </a:rPr>
              <a:t>complete</a:t>
            </a:r>
            <a:r>
              <a:rPr lang="en-US" sz="1800" dirty="0">
                <a:sym typeface="Greek Symbols" pitchFamily="18" charset="2"/>
              </a:rPr>
              <a:t> (generate all functional dependencies that hold</a:t>
            </a:r>
            <a:r>
              <a:rPr lang="en-US" sz="1800" dirty="0" smtClean="0">
                <a:sym typeface="Greek Symbols" pitchFamily="18" charset="2"/>
              </a:rPr>
              <a:t>).</a:t>
            </a:r>
          </a:p>
          <a:p>
            <a:pPr lvl="1"/>
            <a:endParaRPr lang="en-US" sz="1800" dirty="0" smtClean="0">
              <a:sym typeface="Greek Symbols" pitchFamily="18" charset="2"/>
            </a:endParaRPr>
          </a:p>
          <a:p>
            <a:pPr marL="285750" indent="-285750">
              <a:buFont typeface="Wingdings" pitchFamily="2" charset="2"/>
              <a:buChar char="Ø"/>
            </a:pPr>
            <a:r>
              <a:rPr lang="en-US" sz="1800" dirty="0">
                <a:ea typeface="Tahoma" pitchFamily="34" charset="0"/>
                <a:cs typeface="Tahoma" pitchFamily="34" charset="0"/>
              </a:rPr>
              <a:t>There are three other rules which are derived from these basic rules.</a:t>
            </a:r>
          </a:p>
          <a:p>
            <a:pPr lvl="1"/>
            <a:endParaRPr lang="en-US" sz="1800" dirty="0">
              <a:ea typeface="Tahoma" pitchFamily="34" charset="0"/>
              <a:cs typeface="Tahoma" pitchFamily="34" charset="0"/>
            </a:endParaRPr>
          </a:p>
        </p:txBody>
      </p:sp>
    </p:spTree>
    <p:extLst>
      <p:ext uri="{BB962C8B-B14F-4D97-AF65-F5344CB8AC3E}">
        <p14:creationId xmlns:p14="http://schemas.microsoft.com/office/powerpoint/2010/main" val="3260098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8</a:t>
            </a:fld>
            <a:endParaRPr lang="en-US" dirty="0"/>
          </a:p>
        </p:txBody>
      </p:sp>
      <p:sp>
        <p:nvSpPr>
          <p:cNvPr id="5" name="Text Placeholder 2"/>
          <p:cNvSpPr>
            <a:spLocks noGrp="1"/>
          </p:cNvSpPr>
          <p:nvPr>
            <p:ph type="body" idx="1"/>
          </p:nvPr>
        </p:nvSpPr>
        <p:spPr>
          <a:xfrm>
            <a:off x="228600" y="533400"/>
            <a:ext cx="7772400" cy="609600"/>
          </a:xfrm>
        </p:spPr>
        <p:txBody>
          <a:bodyPr/>
          <a:lstStyle/>
          <a:p>
            <a:r>
              <a:rPr lang="en-US" sz="2800" b="1" dirty="0" smtClean="0">
                <a:latin typeface="+mn-lt"/>
              </a:rPr>
              <a:t>additional inference rules</a:t>
            </a:r>
            <a:endParaRPr lang="en-IN" sz="2800" b="1" cap="none" dirty="0">
              <a:latin typeface="+mn-lt"/>
            </a:endParaRPr>
          </a:p>
        </p:txBody>
      </p:sp>
      <p:sp>
        <p:nvSpPr>
          <p:cNvPr id="6" name="Rectangle 5"/>
          <p:cNvSpPr/>
          <p:nvPr/>
        </p:nvSpPr>
        <p:spPr>
          <a:xfrm>
            <a:off x="381000" y="1295400"/>
            <a:ext cx="8458200" cy="5401479"/>
          </a:xfrm>
          <a:prstGeom prst="rect">
            <a:avLst/>
          </a:prstGeom>
        </p:spPr>
        <p:txBody>
          <a:bodyPr wrap="square">
            <a:spAutoFit/>
          </a:bodyPr>
          <a:lstStyle/>
          <a:p>
            <a:pPr marL="285750" indent="-285750">
              <a:spcAft>
                <a:spcPts val="600"/>
              </a:spcAft>
              <a:buFont typeface="Wingdings" pitchFamily="2" charset="2"/>
              <a:buChar char="Ø"/>
            </a:pPr>
            <a:r>
              <a:rPr lang="en-US" sz="1600" b="1" u="sng" dirty="0" smtClean="0">
                <a:solidFill>
                  <a:schemeClr val="accent2"/>
                </a:solidFill>
                <a:ea typeface="Tahoma" pitchFamily="34" charset="0"/>
                <a:cs typeface="Tahoma" pitchFamily="34" charset="0"/>
              </a:rPr>
              <a:t>Armstrong's </a:t>
            </a:r>
            <a:r>
              <a:rPr lang="en-US" sz="1600" b="1" u="sng" dirty="0">
                <a:solidFill>
                  <a:schemeClr val="accent2"/>
                </a:solidFill>
                <a:ea typeface="Tahoma" pitchFamily="34" charset="0"/>
                <a:cs typeface="Tahoma" pitchFamily="34" charset="0"/>
              </a:rPr>
              <a:t>inference </a:t>
            </a:r>
            <a:r>
              <a:rPr lang="en-US" sz="1600" b="1" u="sng" dirty="0" smtClean="0">
                <a:solidFill>
                  <a:schemeClr val="accent2"/>
                </a:solidFill>
                <a:ea typeface="Tahoma" pitchFamily="34" charset="0"/>
                <a:cs typeface="Tahoma" pitchFamily="34" charset="0"/>
              </a:rPr>
              <a:t>rules</a:t>
            </a:r>
            <a:r>
              <a:rPr lang="en-US" sz="1600" b="1" dirty="0" smtClean="0">
                <a:solidFill>
                  <a:schemeClr val="accent2"/>
                </a:solidFill>
                <a:ea typeface="Tahoma" pitchFamily="34" charset="0"/>
                <a:cs typeface="Tahoma" pitchFamily="34" charset="0"/>
              </a:rPr>
              <a:t> (Armstrong’s Axioms)</a:t>
            </a:r>
            <a:endParaRPr lang="en-US" sz="1600" b="1" dirty="0">
              <a:solidFill>
                <a:schemeClr val="accent2"/>
              </a:solidFill>
              <a:ea typeface="Tahoma" pitchFamily="34" charset="0"/>
              <a:cs typeface="Tahoma" pitchFamily="34" charset="0"/>
            </a:endParaRPr>
          </a:p>
          <a:p>
            <a:pPr lvl="1">
              <a:spcAft>
                <a:spcPts val="600"/>
              </a:spcAft>
              <a:buFont typeface="Wingdings" pitchFamily="2" charset="2"/>
              <a:buNone/>
            </a:pPr>
            <a:r>
              <a:rPr lang="en-US" sz="1600" dirty="0" smtClean="0">
                <a:ea typeface="Tahoma" pitchFamily="34" charset="0"/>
                <a:cs typeface="Tahoma" pitchFamily="34" charset="0"/>
              </a:rPr>
              <a:t>	A1. </a:t>
            </a:r>
            <a:r>
              <a:rPr lang="en-US" sz="1600" b="1" dirty="0" smtClean="0">
                <a:solidFill>
                  <a:srgbClr val="00B050"/>
                </a:solidFill>
                <a:ea typeface="Tahoma" pitchFamily="34" charset="0"/>
                <a:cs typeface="Tahoma" pitchFamily="34" charset="0"/>
              </a:rPr>
              <a:t>Reflexive</a:t>
            </a:r>
            <a:r>
              <a:rPr lang="en-US" sz="1600" dirty="0" smtClean="0">
                <a:ea typeface="Tahoma" pitchFamily="34" charset="0"/>
                <a:cs typeface="Tahoma" pitchFamily="34" charset="0"/>
              </a:rPr>
              <a:t> - If </a:t>
            </a:r>
            <a:r>
              <a:rPr lang="en-US" sz="1600" dirty="0">
                <a:ea typeface="Tahoma" pitchFamily="34" charset="0"/>
                <a:cs typeface="Tahoma" pitchFamily="34" charset="0"/>
              </a:rPr>
              <a:t>Y </a:t>
            </a:r>
            <a:r>
              <a:rPr lang="en-US" sz="1600" dirty="0" smtClean="0">
                <a:ea typeface="Tahoma" pitchFamily="34" charset="0"/>
                <a:cs typeface="Tahoma" pitchFamily="34" charset="0"/>
              </a:rPr>
              <a:t>is a subset-of </a:t>
            </a:r>
            <a:r>
              <a:rPr lang="en-US" sz="1600" dirty="0">
                <a:ea typeface="Tahoma" pitchFamily="34" charset="0"/>
                <a:cs typeface="Tahoma" pitchFamily="34" charset="0"/>
              </a:rPr>
              <a:t>X, then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a:t>
            </a:r>
            <a:r>
              <a:rPr lang="en-US" sz="1600" dirty="0" smtClean="0">
                <a:ea typeface="Tahoma" pitchFamily="34" charset="0"/>
                <a:cs typeface="Tahoma" pitchFamily="34" charset="0"/>
              </a:rPr>
              <a:t>Y</a:t>
            </a:r>
          </a:p>
          <a:p>
            <a:pPr lvl="1">
              <a:spcAft>
                <a:spcPts val="600"/>
              </a:spcAft>
              <a:buFont typeface="Wingdings" pitchFamily="2" charset="2"/>
              <a:buNone/>
            </a:pPr>
            <a:r>
              <a:rPr lang="en-US" sz="1600" dirty="0" smtClean="0">
                <a:ea typeface="Tahoma" pitchFamily="34" charset="0"/>
                <a:cs typeface="Tahoma" pitchFamily="34" charset="0"/>
              </a:rPr>
              <a:t>	A2. </a:t>
            </a:r>
            <a:r>
              <a:rPr lang="en-US" sz="1600" b="1" dirty="0" smtClean="0">
                <a:solidFill>
                  <a:srgbClr val="00B050"/>
                </a:solidFill>
                <a:ea typeface="Tahoma" pitchFamily="34" charset="0"/>
                <a:cs typeface="Tahoma" pitchFamily="34" charset="0"/>
              </a:rPr>
              <a:t>Augmentation</a:t>
            </a:r>
            <a:r>
              <a:rPr lang="en-US" sz="1600" dirty="0" smtClean="0">
                <a:ea typeface="Tahoma" pitchFamily="34" charset="0"/>
                <a:cs typeface="Tahoma" pitchFamily="34" charset="0"/>
              </a:rPr>
              <a:t> - </a:t>
            </a:r>
            <a:r>
              <a:rPr lang="en-US" sz="1600" dirty="0">
                <a:ea typeface="Tahoma" pitchFamily="34" charset="0"/>
                <a:cs typeface="Tahoma" pitchFamily="34" charset="0"/>
              </a:rPr>
              <a:t>If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 then XZ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a:t>
            </a:r>
            <a:r>
              <a:rPr lang="en-US" sz="1600" dirty="0" smtClean="0">
                <a:ea typeface="Tahoma" pitchFamily="34" charset="0"/>
                <a:cs typeface="Tahoma" pitchFamily="34" charset="0"/>
              </a:rPr>
              <a:t>YZ </a:t>
            </a:r>
          </a:p>
          <a:p>
            <a:pPr lvl="1">
              <a:spcAft>
                <a:spcPts val="600"/>
              </a:spcAft>
              <a:buFont typeface="Wingdings" pitchFamily="2" charset="2"/>
              <a:buNone/>
            </a:pPr>
            <a:r>
              <a:rPr lang="en-US" sz="1600" dirty="0" smtClean="0">
                <a:ea typeface="Tahoma" pitchFamily="34" charset="0"/>
                <a:cs typeface="Tahoma" pitchFamily="34" charset="0"/>
              </a:rPr>
              <a:t>	A3. </a:t>
            </a:r>
            <a:r>
              <a:rPr lang="en-US" sz="1600" b="1" dirty="0" smtClean="0">
                <a:solidFill>
                  <a:srgbClr val="00B050"/>
                </a:solidFill>
                <a:ea typeface="Tahoma" pitchFamily="34" charset="0"/>
                <a:cs typeface="Tahoma" pitchFamily="34" charset="0"/>
              </a:rPr>
              <a:t>Transitive</a:t>
            </a:r>
            <a:r>
              <a:rPr lang="en-US" sz="1600" dirty="0" smtClean="0">
                <a:ea typeface="Tahoma" pitchFamily="34" charset="0"/>
                <a:cs typeface="Tahoma" pitchFamily="34" charset="0"/>
              </a:rPr>
              <a:t> - If </a:t>
            </a:r>
            <a:r>
              <a:rPr lang="en-US" sz="1600" dirty="0">
                <a:ea typeface="Tahoma" pitchFamily="34" charset="0"/>
                <a:cs typeface="Tahoma" pitchFamily="34" charset="0"/>
              </a:rPr>
              <a:t>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 and Y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Z, then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a:t>
            </a:r>
            <a:r>
              <a:rPr lang="en-US" sz="1600" dirty="0" smtClean="0">
                <a:ea typeface="Tahoma" pitchFamily="34" charset="0"/>
                <a:cs typeface="Tahoma" pitchFamily="34" charset="0"/>
              </a:rPr>
              <a:t>Z</a:t>
            </a:r>
          </a:p>
          <a:p>
            <a:pPr marL="285750" indent="-285750">
              <a:spcAft>
                <a:spcPts val="600"/>
              </a:spcAft>
              <a:buFont typeface="Wingdings" pitchFamily="2" charset="2"/>
              <a:buChar char="Ø"/>
            </a:pPr>
            <a:r>
              <a:rPr lang="en-US" sz="1600" b="1" dirty="0" smtClean="0">
                <a:solidFill>
                  <a:schemeClr val="accent2"/>
                </a:solidFill>
                <a:ea typeface="Tahoma" pitchFamily="34" charset="0"/>
                <a:cs typeface="Tahoma" pitchFamily="34" charset="0"/>
              </a:rPr>
              <a:t>Additional Armstrong’s Axioms:</a:t>
            </a:r>
            <a:endParaRPr lang="en-US" sz="1600" b="1" dirty="0">
              <a:solidFill>
                <a:schemeClr val="accent2"/>
              </a:solidFill>
              <a:ea typeface="Tahoma" pitchFamily="34" charset="0"/>
              <a:cs typeface="Tahoma" pitchFamily="34" charset="0"/>
            </a:endParaRPr>
          </a:p>
          <a:p>
            <a:r>
              <a:rPr lang="en-US" sz="1600" dirty="0" smtClean="0">
                <a:ea typeface="Tahoma" pitchFamily="34" charset="0"/>
                <a:cs typeface="Tahoma" pitchFamily="34" charset="0"/>
              </a:rPr>
              <a:t>	A4. </a:t>
            </a:r>
            <a:r>
              <a:rPr lang="en-US" sz="1600" b="1" dirty="0" smtClean="0">
                <a:solidFill>
                  <a:srgbClr val="00B050"/>
                </a:solidFill>
                <a:ea typeface="Tahoma" pitchFamily="34" charset="0"/>
                <a:cs typeface="Tahoma" pitchFamily="34" charset="0"/>
              </a:rPr>
              <a:t>Decomposition</a:t>
            </a:r>
            <a:r>
              <a:rPr lang="en-US" sz="1600" dirty="0" smtClean="0">
                <a:ea typeface="Tahoma" pitchFamily="34" charset="0"/>
                <a:cs typeface="Tahoma" pitchFamily="34" charset="0"/>
              </a:rPr>
              <a:t> - If </a:t>
            </a:r>
            <a:r>
              <a:rPr lang="en-US" sz="1600" dirty="0">
                <a:ea typeface="Tahoma" pitchFamily="34" charset="0"/>
                <a:cs typeface="Tahoma" pitchFamily="34" charset="0"/>
              </a:rPr>
              <a:t>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YZ, then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 and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a:t>
            </a:r>
            <a:r>
              <a:rPr lang="en-US" sz="1600" dirty="0" smtClean="0">
                <a:ea typeface="Tahoma" pitchFamily="34" charset="0"/>
                <a:cs typeface="Tahoma" pitchFamily="34" charset="0"/>
              </a:rPr>
              <a:t>Z</a:t>
            </a:r>
          </a:p>
          <a:p>
            <a:r>
              <a:rPr lang="en-US" sz="1600" dirty="0">
                <a:ea typeface="Tahoma" pitchFamily="34" charset="0"/>
                <a:cs typeface="Tahoma" pitchFamily="34" charset="0"/>
              </a:rPr>
              <a:t>	</a:t>
            </a:r>
            <a:r>
              <a:rPr lang="en-US" sz="1600" dirty="0" smtClean="0">
                <a:ea typeface="Tahoma" pitchFamily="34" charset="0"/>
                <a:cs typeface="Tahoma" pitchFamily="34" charset="0"/>
              </a:rPr>
              <a:t>      e.g. if </a:t>
            </a:r>
            <a:r>
              <a:rPr lang="en-US" sz="1600" dirty="0" err="1" smtClean="0">
                <a:ea typeface="Tahoma" pitchFamily="34" charset="0"/>
                <a:cs typeface="Tahoma" pitchFamily="34" charset="0"/>
              </a:rPr>
              <a:t>empno</a:t>
            </a:r>
            <a:r>
              <a:rPr lang="en-US" sz="1600" dirty="0" smtClean="0">
                <a:ea typeface="Tahoma" pitchFamily="34" charset="0"/>
                <a:cs typeface="Tahoma" pitchFamily="34" charset="0"/>
              </a:rPr>
              <a:t> </a:t>
            </a:r>
            <a:r>
              <a:rPr lang="en-US" sz="1600" dirty="0" smtClean="0">
                <a:ea typeface="Tahoma" pitchFamily="34" charset="0"/>
                <a:cs typeface="Tahoma" pitchFamily="34" charset="0"/>
                <a:sym typeface="Wingdings" pitchFamily="2" charset="2"/>
              </a:rPr>
              <a:t> </a:t>
            </a:r>
            <a:r>
              <a:rPr lang="en-US" sz="1600" dirty="0" err="1" smtClean="0">
                <a:ea typeface="Tahoma" pitchFamily="34" charset="0"/>
                <a:cs typeface="Tahoma" pitchFamily="34" charset="0"/>
                <a:sym typeface="Wingdings" pitchFamily="2" charset="2"/>
              </a:rPr>
              <a:t>ename,sal</a:t>
            </a:r>
            <a:r>
              <a:rPr lang="en-US" sz="1600" dirty="0" smtClean="0">
                <a:ea typeface="Tahoma" pitchFamily="34" charset="0"/>
                <a:cs typeface="Tahoma" pitchFamily="34" charset="0"/>
                <a:sym typeface="Wingdings" pitchFamily="2" charset="2"/>
              </a:rPr>
              <a:t> then </a:t>
            </a:r>
          </a:p>
          <a:p>
            <a:r>
              <a:rPr lang="en-US" sz="1600" dirty="0">
                <a:ea typeface="Tahoma" pitchFamily="34" charset="0"/>
                <a:cs typeface="Tahoma" pitchFamily="34" charset="0"/>
                <a:sym typeface="Wingdings" pitchFamily="2" charset="2"/>
              </a:rPr>
              <a:t>	</a:t>
            </a:r>
            <a:r>
              <a:rPr lang="en-US" sz="1600" dirty="0" smtClean="0">
                <a:ea typeface="Tahoma" pitchFamily="34" charset="0"/>
                <a:cs typeface="Tahoma" pitchFamily="34" charset="0"/>
                <a:sym typeface="Wingdings" pitchFamily="2" charset="2"/>
              </a:rPr>
              <a:t>	 </a:t>
            </a:r>
            <a:r>
              <a:rPr lang="en-US" sz="1600" dirty="0" err="1" smtClean="0">
                <a:ea typeface="Tahoma" pitchFamily="34" charset="0"/>
                <a:cs typeface="Tahoma" pitchFamily="34" charset="0"/>
                <a:sym typeface="Wingdings" pitchFamily="2" charset="2"/>
              </a:rPr>
              <a:t>empno</a:t>
            </a:r>
            <a:r>
              <a:rPr lang="en-US" sz="1600" dirty="0" smtClean="0">
                <a:ea typeface="Tahoma" pitchFamily="34" charset="0"/>
                <a:cs typeface="Tahoma" pitchFamily="34" charset="0"/>
                <a:sym typeface="Wingdings" pitchFamily="2" charset="2"/>
              </a:rPr>
              <a:t>  </a:t>
            </a:r>
            <a:r>
              <a:rPr lang="en-US" sz="1600" dirty="0" err="1" smtClean="0">
                <a:ea typeface="Tahoma" pitchFamily="34" charset="0"/>
                <a:cs typeface="Tahoma" pitchFamily="34" charset="0"/>
                <a:sym typeface="Wingdings" pitchFamily="2" charset="2"/>
              </a:rPr>
              <a:t>ename</a:t>
            </a:r>
            <a:r>
              <a:rPr lang="en-US" sz="1600" dirty="0" smtClean="0">
                <a:ea typeface="Tahoma" pitchFamily="34" charset="0"/>
                <a:cs typeface="Tahoma" pitchFamily="34" charset="0"/>
                <a:sym typeface="Wingdings" pitchFamily="2" charset="2"/>
              </a:rPr>
              <a:t> and </a:t>
            </a:r>
            <a:r>
              <a:rPr lang="en-US" sz="1600" dirty="0" err="1" smtClean="0">
                <a:ea typeface="Tahoma" pitchFamily="34" charset="0"/>
                <a:cs typeface="Tahoma" pitchFamily="34" charset="0"/>
                <a:sym typeface="Wingdings" pitchFamily="2" charset="2"/>
              </a:rPr>
              <a:t>empno</a:t>
            </a:r>
            <a:r>
              <a:rPr lang="en-US" sz="1600" dirty="0" smtClean="0">
                <a:ea typeface="Tahoma" pitchFamily="34" charset="0"/>
                <a:cs typeface="Tahoma" pitchFamily="34" charset="0"/>
                <a:sym typeface="Wingdings" pitchFamily="2" charset="2"/>
              </a:rPr>
              <a:t>  </a:t>
            </a:r>
            <a:r>
              <a:rPr lang="en-US" sz="1600" dirty="0" err="1" smtClean="0">
                <a:ea typeface="Tahoma" pitchFamily="34" charset="0"/>
                <a:cs typeface="Tahoma" pitchFamily="34" charset="0"/>
                <a:sym typeface="Wingdings" pitchFamily="2" charset="2"/>
              </a:rPr>
              <a:t>sal</a:t>
            </a:r>
            <a:endParaRPr lang="en-US" sz="1600" dirty="0">
              <a:ea typeface="Tahoma" pitchFamily="34" charset="0"/>
              <a:cs typeface="Tahoma" pitchFamily="34" charset="0"/>
            </a:endParaRPr>
          </a:p>
          <a:p>
            <a:r>
              <a:rPr lang="en-US" sz="1600" dirty="0" smtClean="0">
                <a:ea typeface="Tahoma" pitchFamily="34" charset="0"/>
                <a:cs typeface="Tahoma" pitchFamily="34" charset="0"/>
              </a:rPr>
              <a:t>	A5. </a:t>
            </a:r>
            <a:r>
              <a:rPr lang="en-US" sz="1600" b="1" dirty="0" smtClean="0">
                <a:solidFill>
                  <a:srgbClr val="00B050"/>
                </a:solidFill>
                <a:ea typeface="Tahoma" pitchFamily="34" charset="0"/>
                <a:cs typeface="Tahoma" pitchFamily="34" charset="0"/>
              </a:rPr>
              <a:t>Union</a:t>
            </a:r>
            <a:r>
              <a:rPr lang="en-US" sz="1600" dirty="0" smtClean="0">
                <a:ea typeface="Tahoma" pitchFamily="34" charset="0"/>
                <a:cs typeface="Tahoma" pitchFamily="34" charset="0"/>
              </a:rPr>
              <a:t> - If </a:t>
            </a:r>
            <a:r>
              <a:rPr lang="en-US" sz="1600" dirty="0">
                <a:ea typeface="Tahoma" pitchFamily="34" charset="0"/>
                <a:cs typeface="Tahoma" pitchFamily="34" charset="0"/>
              </a:rPr>
              <a:t>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 and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Z, then 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a:t>
            </a:r>
            <a:r>
              <a:rPr lang="en-US" sz="1600" dirty="0" smtClean="0">
                <a:ea typeface="Tahoma" pitchFamily="34" charset="0"/>
                <a:cs typeface="Tahoma" pitchFamily="34" charset="0"/>
              </a:rPr>
              <a:t>YZ</a:t>
            </a:r>
          </a:p>
          <a:p>
            <a:r>
              <a:rPr lang="en-US" sz="1600" dirty="0">
                <a:ea typeface="Tahoma" pitchFamily="34" charset="0"/>
                <a:cs typeface="Tahoma" pitchFamily="34" charset="0"/>
              </a:rPr>
              <a:t>	 </a:t>
            </a:r>
            <a:r>
              <a:rPr lang="en-US" sz="1600" dirty="0" smtClean="0">
                <a:ea typeface="Tahoma" pitchFamily="34" charset="0"/>
                <a:cs typeface="Tahoma" pitchFamily="34" charset="0"/>
              </a:rPr>
              <a:t>     e.g. if </a:t>
            </a:r>
            <a:r>
              <a:rPr lang="en-US" sz="1600" dirty="0" err="1" smtClean="0">
                <a:ea typeface="Tahoma" pitchFamily="34" charset="0"/>
                <a:cs typeface="Tahoma" pitchFamily="34" charset="0"/>
                <a:sym typeface="Wingdings" pitchFamily="2" charset="2"/>
              </a:rPr>
              <a:t>empno</a:t>
            </a:r>
            <a:r>
              <a:rPr lang="en-US" sz="1600" dirty="0" smtClean="0">
                <a:ea typeface="Tahoma" pitchFamily="34" charset="0"/>
                <a:cs typeface="Tahoma" pitchFamily="34" charset="0"/>
                <a:sym typeface="Wingdings" pitchFamily="2" charset="2"/>
              </a:rPr>
              <a:t> </a:t>
            </a:r>
            <a:r>
              <a:rPr lang="en-US" sz="1600" dirty="0">
                <a:ea typeface="Tahoma" pitchFamily="34" charset="0"/>
                <a:cs typeface="Tahoma" pitchFamily="34" charset="0"/>
                <a:sym typeface="Wingdings" pitchFamily="2" charset="2"/>
              </a:rPr>
              <a:t> </a:t>
            </a:r>
            <a:r>
              <a:rPr lang="en-US" sz="1600" dirty="0" err="1" smtClean="0">
                <a:ea typeface="Tahoma" pitchFamily="34" charset="0"/>
                <a:cs typeface="Tahoma" pitchFamily="34" charset="0"/>
                <a:sym typeface="Wingdings" pitchFamily="2" charset="2"/>
              </a:rPr>
              <a:t>ename</a:t>
            </a:r>
            <a:endParaRPr lang="en-US" sz="1600" dirty="0" smtClean="0">
              <a:ea typeface="Tahoma" pitchFamily="34" charset="0"/>
              <a:cs typeface="Tahoma" pitchFamily="34" charset="0"/>
              <a:sym typeface="Wingdings" pitchFamily="2" charset="2"/>
            </a:endParaRPr>
          </a:p>
          <a:p>
            <a:r>
              <a:rPr lang="en-US" sz="1600" dirty="0">
                <a:ea typeface="Tahoma" pitchFamily="34" charset="0"/>
                <a:cs typeface="Tahoma" pitchFamily="34" charset="0"/>
                <a:sym typeface="Wingdings" pitchFamily="2" charset="2"/>
              </a:rPr>
              <a:t>	 </a:t>
            </a:r>
            <a:r>
              <a:rPr lang="en-US" sz="1600" dirty="0" smtClean="0">
                <a:ea typeface="Tahoma" pitchFamily="34" charset="0"/>
                <a:cs typeface="Tahoma" pitchFamily="34" charset="0"/>
                <a:sym typeface="Wingdings" pitchFamily="2" charset="2"/>
              </a:rPr>
              <a:t>        and </a:t>
            </a:r>
            <a:r>
              <a:rPr lang="en-US" sz="1600" dirty="0" err="1" smtClean="0">
                <a:ea typeface="Tahoma" pitchFamily="34" charset="0"/>
                <a:cs typeface="Tahoma" pitchFamily="34" charset="0"/>
                <a:sym typeface="Wingdings" pitchFamily="2" charset="2"/>
              </a:rPr>
              <a:t>empno</a:t>
            </a:r>
            <a:r>
              <a:rPr lang="en-US" sz="1600" dirty="0" smtClean="0">
                <a:ea typeface="Tahoma" pitchFamily="34" charset="0"/>
                <a:cs typeface="Tahoma" pitchFamily="34" charset="0"/>
                <a:sym typeface="Wingdings" pitchFamily="2" charset="2"/>
              </a:rPr>
              <a:t> </a:t>
            </a:r>
            <a:r>
              <a:rPr lang="en-US" sz="1600" dirty="0">
                <a:ea typeface="Tahoma" pitchFamily="34" charset="0"/>
                <a:cs typeface="Tahoma" pitchFamily="34" charset="0"/>
                <a:sym typeface="Wingdings" pitchFamily="2" charset="2"/>
              </a:rPr>
              <a:t> </a:t>
            </a:r>
            <a:r>
              <a:rPr lang="en-US" sz="1600" dirty="0" err="1" smtClean="0">
                <a:ea typeface="Tahoma" pitchFamily="34" charset="0"/>
                <a:cs typeface="Tahoma" pitchFamily="34" charset="0"/>
                <a:sym typeface="Wingdings" pitchFamily="2" charset="2"/>
              </a:rPr>
              <a:t>sal</a:t>
            </a:r>
            <a:r>
              <a:rPr lang="en-US" sz="1600" dirty="0" smtClean="0">
                <a:ea typeface="Tahoma" pitchFamily="34" charset="0"/>
                <a:cs typeface="Tahoma" pitchFamily="34" charset="0"/>
                <a:sym typeface="Wingdings" pitchFamily="2" charset="2"/>
              </a:rPr>
              <a:t> </a:t>
            </a:r>
          </a:p>
          <a:p>
            <a:r>
              <a:rPr lang="en-US" sz="1600" dirty="0">
                <a:ea typeface="Tahoma" pitchFamily="34" charset="0"/>
                <a:cs typeface="Tahoma" pitchFamily="34" charset="0"/>
                <a:sym typeface="Wingdings" pitchFamily="2" charset="2"/>
              </a:rPr>
              <a:t>	 </a:t>
            </a:r>
            <a:r>
              <a:rPr lang="en-US" sz="1600" dirty="0" smtClean="0">
                <a:ea typeface="Tahoma" pitchFamily="34" charset="0"/>
                <a:cs typeface="Tahoma" pitchFamily="34" charset="0"/>
                <a:sym typeface="Wingdings" pitchFamily="2" charset="2"/>
              </a:rPr>
              <a:t>       then </a:t>
            </a:r>
            <a:r>
              <a:rPr lang="en-US" sz="1600" dirty="0" err="1" smtClean="0">
                <a:ea typeface="Tahoma" pitchFamily="34" charset="0"/>
                <a:cs typeface="Tahoma" pitchFamily="34" charset="0"/>
              </a:rPr>
              <a:t>empno</a:t>
            </a:r>
            <a:r>
              <a:rPr lang="en-US" sz="1600" dirty="0" smtClean="0">
                <a:ea typeface="Tahoma" pitchFamily="34" charset="0"/>
                <a:cs typeface="Tahoma" pitchFamily="34" charset="0"/>
              </a:rPr>
              <a:t> </a:t>
            </a:r>
            <a:r>
              <a:rPr lang="en-US" sz="1600" dirty="0">
                <a:ea typeface="Tahoma" pitchFamily="34" charset="0"/>
                <a:cs typeface="Tahoma" pitchFamily="34" charset="0"/>
                <a:sym typeface="Wingdings" pitchFamily="2" charset="2"/>
              </a:rPr>
              <a:t> </a:t>
            </a:r>
            <a:r>
              <a:rPr lang="en-US" sz="1600" dirty="0" err="1">
                <a:ea typeface="Tahoma" pitchFamily="34" charset="0"/>
                <a:cs typeface="Tahoma" pitchFamily="34" charset="0"/>
                <a:sym typeface="Wingdings" pitchFamily="2" charset="2"/>
              </a:rPr>
              <a:t>ename,sal</a:t>
            </a:r>
            <a:r>
              <a:rPr lang="en-US" sz="1600" dirty="0">
                <a:ea typeface="Tahoma" pitchFamily="34" charset="0"/>
                <a:cs typeface="Tahoma" pitchFamily="34" charset="0"/>
                <a:sym typeface="Wingdings" pitchFamily="2" charset="2"/>
              </a:rPr>
              <a:t> </a:t>
            </a:r>
            <a:endParaRPr lang="en-US" sz="1600" dirty="0">
              <a:ea typeface="Tahoma" pitchFamily="34" charset="0"/>
              <a:cs typeface="Tahoma" pitchFamily="34" charset="0"/>
            </a:endParaRPr>
          </a:p>
          <a:p>
            <a:r>
              <a:rPr lang="en-US" sz="1600" dirty="0" smtClean="0">
                <a:ea typeface="Tahoma" pitchFamily="34" charset="0"/>
                <a:cs typeface="Tahoma" pitchFamily="34" charset="0"/>
              </a:rPr>
              <a:t>	A6. </a:t>
            </a:r>
            <a:r>
              <a:rPr lang="en-US" sz="1600" b="1" dirty="0" err="1" smtClean="0">
                <a:solidFill>
                  <a:srgbClr val="00B050"/>
                </a:solidFill>
                <a:ea typeface="Tahoma" pitchFamily="34" charset="0"/>
                <a:cs typeface="Tahoma" pitchFamily="34" charset="0"/>
              </a:rPr>
              <a:t>Psuedotransitivity</a:t>
            </a:r>
            <a:r>
              <a:rPr lang="en-US" sz="1600" dirty="0" smtClean="0">
                <a:ea typeface="Tahoma" pitchFamily="34" charset="0"/>
                <a:cs typeface="Tahoma" pitchFamily="34" charset="0"/>
              </a:rPr>
              <a:t> - If </a:t>
            </a:r>
            <a:r>
              <a:rPr lang="en-US" sz="1600" dirty="0">
                <a:ea typeface="Tahoma" pitchFamily="34" charset="0"/>
                <a:cs typeface="Tahoma" pitchFamily="34" charset="0"/>
              </a:rPr>
              <a:t>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Y and WY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Z, then WX </a:t>
            </a:r>
            <a:r>
              <a:rPr lang="en-US" sz="1600" dirty="0">
                <a:ea typeface="Tahoma" pitchFamily="34" charset="0"/>
                <a:cs typeface="Tahoma" pitchFamily="34" charset="0"/>
                <a:sym typeface="Wingdings" pitchFamily="2" charset="2"/>
              </a:rPr>
              <a:t></a:t>
            </a:r>
            <a:r>
              <a:rPr lang="en-US" sz="1600" dirty="0">
                <a:ea typeface="Tahoma" pitchFamily="34" charset="0"/>
                <a:cs typeface="Tahoma" pitchFamily="34" charset="0"/>
              </a:rPr>
              <a:t> Z </a:t>
            </a:r>
            <a:endParaRPr lang="en-US" sz="1600" dirty="0" smtClean="0">
              <a:ea typeface="Tahoma" pitchFamily="34" charset="0"/>
              <a:cs typeface="Tahoma" pitchFamily="34" charset="0"/>
            </a:endParaRPr>
          </a:p>
          <a:p>
            <a:r>
              <a:rPr lang="en-US" sz="1600" dirty="0">
                <a:ea typeface="Tahoma" pitchFamily="34" charset="0"/>
                <a:cs typeface="Tahoma" pitchFamily="34" charset="0"/>
              </a:rPr>
              <a:t>	</a:t>
            </a:r>
            <a:r>
              <a:rPr lang="en-US" sz="1600" dirty="0" smtClean="0">
                <a:ea typeface="Tahoma" pitchFamily="34" charset="0"/>
                <a:cs typeface="Tahoma" pitchFamily="34" charset="0"/>
              </a:rPr>
              <a:t>      e.g. if </a:t>
            </a:r>
            <a:r>
              <a:rPr lang="en-US" sz="1600" dirty="0" err="1" smtClean="0">
                <a:ea typeface="Tahoma" pitchFamily="34" charset="0"/>
                <a:cs typeface="Tahoma" pitchFamily="34" charset="0"/>
              </a:rPr>
              <a:t>empno</a:t>
            </a:r>
            <a:r>
              <a:rPr lang="en-US" sz="1600" dirty="0" smtClean="0">
                <a:ea typeface="Tahoma" pitchFamily="34" charset="0"/>
                <a:cs typeface="Tahoma" pitchFamily="34" charset="0"/>
                <a:sym typeface="Wingdings" pitchFamily="2" charset="2"/>
              </a:rPr>
              <a:t>  </a:t>
            </a:r>
            <a:r>
              <a:rPr lang="en-US" sz="1600" dirty="0" err="1" smtClean="0">
                <a:ea typeface="Tahoma" pitchFamily="34" charset="0"/>
                <a:cs typeface="Tahoma" pitchFamily="34" charset="0"/>
                <a:sym typeface="Wingdings" pitchFamily="2" charset="2"/>
              </a:rPr>
              <a:t>sal</a:t>
            </a:r>
            <a:r>
              <a:rPr lang="en-US" sz="1600" dirty="0">
                <a:ea typeface="Tahoma" pitchFamily="34" charset="0"/>
                <a:cs typeface="Tahoma" pitchFamily="34" charset="0"/>
                <a:sym typeface="Wingdings" pitchFamily="2" charset="2"/>
              </a:rPr>
              <a:t> </a:t>
            </a:r>
            <a:endParaRPr lang="en-US" sz="1600" dirty="0" smtClean="0">
              <a:ea typeface="Tahoma" pitchFamily="34" charset="0"/>
              <a:cs typeface="Tahoma" pitchFamily="34" charset="0"/>
              <a:sym typeface="Wingdings" pitchFamily="2" charset="2"/>
            </a:endParaRPr>
          </a:p>
          <a:p>
            <a:r>
              <a:rPr lang="en-US" sz="1600" dirty="0">
                <a:ea typeface="Tahoma" pitchFamily="34" charset="0"/>
                <a:cs typeface="Tahoma" pitchFamily="34" charset="0"/>
                <a:sym typeface="Wingdings" pitchFamily="2" charset="2"/>
              </a:rPr>
              <a:t>	</a:t>
            </a:r>
            <a:r>
              <a:rPr lang="en-US" sz="1600" dirty="0" smtClean="0">
                <a:ea typeface="Tahoma" pitchFamily="34" charset="0"/>
                <a:cs typeface="Tahoma" pitchFamily="34" charset="0"/>
                <a:sym typeface="Wingdings" pitchFamily="2" charset="2"/>
              </a:rPr>
              <a:t>       </a:t>
            </a:r>
            <a:r>
              <a:rPr lang="en-US" sz="1600" dirty="0">
                <a:ea typeface="Tahoma" pitchFamily="34" charset="0"/>
                <a:cs typeface="Tahoma" pitchFamily="34" charset="0"/>
                <a:sym typeface="Wingdings" pitchFamily="2" charset="2"/>
              </a:rPr>
              <a:t> </a:t>
            </a:r>
            <a:r>
              <a:rPr lang="en-US" sz="1600" dirty="0" smtClean="0">
                <a:ea typeface="Tahoma" pitchFamily="34" charset="0"/>
                <a:cs typeface="Tahoma" pitchFamily="34" charset="0"/>
                <a:sym typeface="Wingdings" pitchFamily="2" charset="2"/>
              </a:rPr>
              <a:t> and </a:t>
            </a:r>
            <a:r>
              <a:rPr lang="en-US" sz="1600" dirty="0" err="1" smtClean="0">
                <a:ea typeface="Tahoma" pitchFamily="34" charset="0"/>
                <a:cs typeface="Tahoma" pitchFamily="34" charset="0"/>
                <a:sym typeface="Wingdings" pitchFamily="2" charset="2"/>
              </a:rPr>
              <a:t>sal,comm</a:t>
            </a:r>
            <a:r>
              <a:rPr lang="en-US" sz="1600" dirty="0" smtClean="0">
                <a:ea typeface="Tahoma" pitchFamily="34" charset="0"/>
                <a:cs typeface="Tahoma" pitchFamily="34" charset="0"/>
                <a:sym typeface="Wingdings" pitchFamily="2" charset="2"/>
              </a:rPr>
              <a:t>  </a:t>
            </a:r>
            <a:r>
              <a:rPr lang="en-US" sz="1600" dirty="0" err="1" smtClean="0">
                <a:ea typeface="Tahoma" pitchFamily="34" charset="0"/>
                <a:cs typeface="Tahoma" pitchFamily="34" charset="0"/>
                <a:sym typeface="Wingdings" pitchFamily="2" charset="2"/>
              </a:rPr>
              <a:t>netpay</a:t>
            </a:r>
            <a:r>
              <a:rPr lang="en-US" sz="1600" dirty="0">
                <a:ea typeface="Tahoma" pitchFamily="34" charset="0"/>
                <a:cs typeface="Tahoma" pitchFamily="34" charset="0"/>
                <a:sym typeface="Wingdings" pitchFamily="2" charset="2"/>
              </a:rPr>
              <a:t> </a:t>
            </a:r>
            <a:endParaRPr lang="en-US" sz="1600" dirty="0" smtClean="0">
              <a:ea typeface="Tahoma" pitchFamily="34" charset="0"/>
              <a:cs typeface="Tahoma" pitchFamily="34" charset="0"/>
              <a:sym typeface="Wingdings" pitchFamily="2" charset="2"/>
            </a:endParaRPr>
          </a:p>
          <a:p>
            <a:r>
              <a:rPr lang="en-US" sz="1600" dirty="0">
                <a:ea typeface="Tahoma" pitchFamily="34" charset="0"/>
                <a:cs typeface="Tahoma" pitchFamily="34" charset="0"/>
                <a:sym typeface="Wingdings" pitchFamily="2" charset="2"/>
              </a:rPr>
              <a:t>	</a:t>
            </a:r>
            <a:r>
              <a:rPr lang="en-US" sz="1600" dirty="0" smtClean="0">
                <a:ea typeface="Tahoma" pitchFamily="34" charset="0"/>
                <a:cs typeface="Tahoma" pitchFamily="34" charset="0"/>
                <a:sym typeface="Wingdings" pitchFamily="2" charset="2"/>
              </a:rPr>
              <a:t>        then </a:t>
            </a:r>
            <a:r>
              <a:rPr lang="en-US" sz="1600" dirty="0" err="1" smtClean="0">
                <a:ea typeface="Tahoma" pitchFamily="34" charset="0"/>
                <a:cs typeface="Tahoma" pitchFamily="34" charset="0"/>
                <a:sym typeface="Wingdings" pitchFamily="2" charset="2"/>
              </a:rPr>
              <a:t>empno,comm</a:t>
            </a:r>
            <a:r>
              <a:rPr lang="en-US" sz="1600" dirty="0" smtClean="0">
                <a:ea typeface="Tahoma" pitchFamily="34" charset="0"/>
                <a:cs typeface="Tahoma" pitchFamily="34" charset="0"/>
                <a:sym typeface="Wingdings" pitchFamily="2" charset="2"/>
              </a:rPr>
              <a:t>  </a:t>
            </a:r>
            <a:r>
              <a:rPr lang="en-US" sz="1600" dirty="0" err="1" smtClean="0">
                <a:ea typeface="Tahoma" pitchFamily="34" charset="0"/>
                <a:cs typeface="Tahoma" pitchFamily="34" charset="0"/>
                <a:sym typeface="Wingdings" pitchFamily="2" charset="2"/>
              </a:rPr>
              <a:t>netpay</a:t>
            </a:r>
            <a:endParaRPr lang="en-US" sz="1600" dirty="0" smtClean="0">
              <a:ea typeface="Tahoma" pitchFamily="34" charset="0"/>
              <a:cs typeface="Tahoma" pitchFamily="34" charset="0"/>
              <a:sym typeface="Wingdings" pitchFamily="2" charset="2"/>
            </a:endParaRPr>
          </a:p>
          <a:p>
            <a:endParaRPr lang="en-US" sz="1600" dirty="0">
              <a:ea typeface="Tahoma" pitchFamily="34" charset="0"/>
              <a:cs typeface="Tahoma" pitchFamily="34" charset="0"/>
            </a:endParaRPr>
          </a:p>
          <a:p>
            <a:pPr marL="285750" indent="-285750">
              <a:buFont typeface="Wingdings" pitchFamily="2" charset="2"/>
              <a:buChar char="Ø"/>
            </a:pPr>
            <a:r>
              <a:rPr lang="en-US" sz="1600" b="1" dirty="0">
                <a:ea typeface="Tahoma" pitchFamily="34" charset="0"/>
                <a:cs typeface="Tahoma" pitchFamily="34" charset="0"/>
              </a:rPr>
              <a:t>Closure</a:t>
            </a:r>
            <a:r>
              <a:rPr lang="en-US" sz="1600" dirty="0">
                <a:ea typeface="Tahoma" pitchFamily="34" charset="0"/>
                <a:cs typeface="Tahoma" pitchFamily="34" charset="0"/>
              </a:rPr>
              <a:t> of a set F of FDs is the set F+ of all FDs that can be inferred from </a:t>
            </a:r>
            <a:r>
              <a:rPr lang="en-US" sz="1600" dirty="0" smtClean="0">
                <a:ea typeface="Tahoma" pitchFamily="34" charset="0"/>
                <a:cs typeface="Tahoma" pitchFamily="34" charset="0"/>
              </a:rPr>
              <a:t>F</a:t>
            </a:r>
          </a:p>
          <a:p>
            <a:pPr marL="285750" indent="-285750">
              <a:buFont typeface="Wingdings" pitchFamily="2" charset="2"/>
              <a:buChar char="Ø"/>
            </a:pPr>
            <a:endParaRPr lang="en-US" sz="1600" dirty="0">
              <a:ea typeface="Tahoma" pitchFamily="34" charset="0"/>
              <a:cs typeface="Tahoma" pitchFamily="34" charset="0"/>
            </a:endParaRPr>
          </a:p>
          <a:p>
            <a:pPr marL="285750" indent="-285750">
              <a:buFont typeface="Wingdings" pitchFamily="2" charset="2"/>
              <a:buChar char="Ø"/>
            </a:pPr>
            <a:r>
              <a:rPr lang="en-US" sz="1600" dirty="0" smtClean="0">
                <a:ea typeface="Tahoma" pitchFamily="34" charset="0"/>
                <a:cs typeface="Tahoma" pitchFamily="34" charset="0"/>
                <a:hlinkClick r:id="rId2" action="ppaction://hlinksldjump"/>
              </a:rPr>
              <a:t>GoToSlide38</a:t>
            </a:r>
            <a:endParaRPr lang="en-US" sz="1600" dirty="0">
              <a:ea typeface="Tahoma" pitchFamily="34" charset="0"/>
              <a:cs typeface="Tahoma" pitchFamily="34" charset="0"/>
            </a:endParaRPr>
          </a:p>
        </p:txBody>
      </p:sp>
    </p:spTree>
    <p:extLst>
      <p:ext uri="{BB962C8B-B14F-4D97-AF65-F5344CB8AC3E}">
        <p14:creationId xmlns:p14="http://schemas.microsoft.com/office/powerpoint/2010/main" val="821576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9C3E8BF-197B-4499-B055-2C14D8BD49C3}" type="slidenum">
              <a:rPr lang="en-US" smtClean="0"/>
              <a:pPr>
                <a:defRPr/>
              </a:pPr>
              <a:t>9</a:t>
            </a:fld>
            <a:endParaRPr lang="en-US"/>
          </a:p>
        </p:txBody>
      </p:sp>
      <p:sp>
        <p:nvSpPr>
          <p:cNvPr id="7" name="Text Placeholder 2"/>
          <p:cNvSpPr>
            <a:spLocks noGrp="1"/>
          </p:cNvSpPr>
          <p:nvPr>
            <p:ph type="body" idx="1"/>
          </p:nvPr>
        </p:nvSpPr>
        <p:spPr>
          <a:xfrm>
            <a:off x="304800" y="533400"/>
            <a:ext cx="7696200" cy="609600"/>
          </a:xfrm>
        </p:spPr>
        <p:txBody>
          <a:bodyPr/>
          <a:lstStyle/>
          <a:p>
            <a:r>
              <a:rPr lang="en-US" sz="2800" b="1" dirty="0" smtClean="0">
                <a:latin typeface="+mn-lt"/>
              </a:rPr>
              <a:t>the 1</a:t>
            </a:r>
            <a:r>
              <a:rPr lang="en-US" sz="2800" b="1" baseline="30000" dirty="0" smtClean="0">
                <a:latin typeface="+mn-lt"/>
              </a:rPr>
              <a:t>st</a:t>
            </a:r>
            <a:r>
              <a:rPr lang="en-US" sz="2800" b="1" dirty="0" smtClean="0">
                <a:latin typeface="+mn-lt"/>
              </a:rPr>
              <a:t> normal form</a:t>
            </a:r>
            <a:endParaRPr lang="en-IN" sz="2800" b="1" dirty="0">
              <a:latin typeface="+mn-lt"/>
            </a:endParaRPr>
          </a:p>
        </p:txBody>
      </p:sp>
      <p:sp>
        <p:nvSpPr>
          <p:cNvPr id="8" name="Rectangle 7"/>
          <p:cNvSpPr/>
          <p:nvPr/>
        </p:nvSpPr>
        <p:spPr>
          <a:xfrm>
            <a:off x="381000" y="1323809"/>
            <a:ext cx="8305800" cy="2779222"/>
          </a:xfrm>
          <a:prstGeom prst="rect">
            <a:avLst/>
          </a:prstGeom>
        </p:spPr>
        <p:txBody>
          <a:bodyPr wrap="square">
            <a:spAutoFit/>
          </a:bodyPr>
          <a:lstStyle/>
          <a:p>
            <a:pPr marL="285750" indent="-285750">
              <a:lnSpc>
                <a:spcPct val="90000"/>
              </a:lnSpc>
              <a:buFont typeface="Wingdings" pitchFamily="2" charset="2"/>
              <a:buChar char="Ø"/>
            </a:pPr>
            <a:r>
              <a:rPr lang="en-US" sz="1800" b="1" dirty="0">
                <a:cs typeface="Times New Roman" pitchFamily="18" charset="0"/>
              </a:rPr>
              <a:t>Normal form</a:t>
            </a:r>
            <a:r>
              <a:rPr lang="en-US" sz="1800" dirty="0">
                <a:cs typeface="Times New Roman" pitchFamily="18" charset="0"/>
              </a:rPr>
              <a:t>: Condition using keys and FDs of a relation to certify whether a relation schema is in a particular normal </a:t>
            </a:r>
            <a:r>
              <a:rPr lang="en-US" sz="1800" dirty="0" smtClean="0">
                <a:cs typeface="Times New Roman" pitchFamily="18" charset="0"/>
              </a:rPr>
              <a:t>form.</a:t>
            </a:r>
          </a:p>
          <a:p>
            <a:pPr marL="285750" indent="-285750">
              <a:buFont typeface="Wingdings" pitchFamily="2" charset="2"/>
              <a:buChar char="Ø"/>
            </a:pPr>
            <a:r>
              <a:rPr lang="en-US" sz="1800" b="1" dirty="0" smtClean="0">
                <a:solidFill>
                  <a:srgbClr val="00B050"/>
                </a:solidFill>
              </a:rPr>
              <a:t>The First </a:t>
            </a:r>
            <a:r>
              <a:rPr lang="en-US" sz="1800" b="1" dirty="0">
                <a:solidFill>
                  <a:srgbClr val="00B050"/>
                </a:solidFill>
              </a:rPr>
              <a:t>Normal Form </a:t>
            </a:r>
            <a:r>
              <a:rPr lang="en-US" sz="1800" dirty="0" smtClean="0"/>
              <a:t>says that a </a:t>
            </a:r>
            <a:r>
              <a:rPr lang="en-US" sz="1800" dirty="0"/>
              <a:t>relation </a:t>
            </a:r>
            <a:r>
              <a:rPr lang="en-US" sz="1800" dirty="0" smtClean="0"/>
              <a:t>is in the 1NF </a:t>
            </a:r>
            <a:r>
              <a:rPr lang="en-US" sz="1800" i="1" dirty="0" err="1" smtClean="0"/>
              <a:t>iff</a:t>
            </a:r>
            <a:r>
              <a:rPr lang="en-US" sz="1800" i="1" dirty="0" smtClean="0"/>
              <a:t> :</a:t>
            </a:r>
          </a:p>
          <a:p>
            <a:pPr marL="742950" lvl="1" indent="-285750">
              <a:buFont typeface="Wingdings" pitchFamily="2" charset="2"/>
              <a:buChar char="§"/>
            </a:pPr>
            <a:r>
              <a:rPr lang="en-IN" sz="1800" dirty="0" smtClean="0"/>
              <a:t>The </a:t>
            </a:r>
            <a:r>
              <a:rPr lang="en-IN" sz="1800" dirty="0"/>
              <a:t>domain of each attribute contains only atomic values, and</a:t>
            </a:r>
          </a:p>
          <a:p>
            <a:pPr marL="742950" lvl="1" indent="-285750">
              <a:buFont typeface="Wingdings" pitchFamily="2" charset="2"/>
              <a:buChar char="§"/>
            </a:pPr>
            <a:r>
              <a:rPr lang="en-IN" sz="1800" dirty="0"/>
              <a:t>The value of each attribute contains only a single value from that domain. </a:t>
            </a:r>
          </a:p>
          <a:p>
            <a:pPr marL="742950" lvl="1" indent="-285750">
              <a:buFont typeface="Wingdings" pitchFamily="2" charset="2"/>
              <a:buChar char="§"/>
            </a:pPr>
            <a:r>
              <a:rPr lang="en-US" sz="1800" dirty="0" smtClean="0"/>
              <a:t>There should not be repeating groups.</a:t>
            </a:r>
          </a:p>
          <a:p>
            <a:pPr lvl="1"/>
            <a:r>
              <a:rPr lang="en-US" sz="1800" dirty="0" smtClean="0"/>
              <a:t>e.g.</a:t>
            </a:r>
          </a:p>
          <a:p>
            <a:pPr marL="742950" lvl="1" indent="-285750">
              <a:buFont typeface="Wingdings" pitchFamily="2" charset="2"/>
              <a:buChar char="§"/>
            </a:pPr>
            <a:endParaRPr lang="en-US" sz="1800" dirty="0" smtClean="0"/>
          </a:p>
          <a:p>
            <a:pPr>
              <a:lnSpc>
                <a:spcPct val="90000"/>
              </a:lnSpc>
            </a:pPr>
            <a:endParaRPr lang="en-US" sz="1800" dirty="0">
              <a:cs typeface="Times New Roman" pitchFamily="18" charset="0"/>
            </a:endParaRPr>
          </a:p>
        </p:txBody>
      </p:sp>
      <p:graphicFrame>
        <p:nvGraphicFramePr>
          <p:cNvPr id="10" name="Group 39"/>
          <p:cNvGraphicFramePr>
            <a:graphicFrameLocks/>
          </p:cNvGraphicFramePr>
          <p:nvPr>
            <p:extLst>
              <p:ext uri="{D42A27DB-BD31-4B8C-83A1-F6EECF244321}">
                <p14:modId xmlns:p14="http://schemas.microsoft.com/office/powerpoint/2010/main" val="2221414839"/>
              </p:ext>
            </p:extLst>
          </p:nvPr>
        </p:nvGraphicFramePr>
        <p:xfrm>
          <a:off x="1066800" y="4191000"/>
          <a:ext cx="3009900" cy="991665"/>
        </p:xfrm>
        <a:graphic>
          <a:graphicData uri="http://schemas.openxmlformats.org/drawingml/2006/table">
            <a:tbl>
              <a:tblPr/>
              <a:tblGrid>
                <a:gridCol w="1005493"/>
                <a:gridCol w="2004407"/>
              </a:tblGrid>
              <a:tr h="335123">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sng" strike="noStrike" cap="none" normalizeH="0" baseline="0" dirty="0" err="1" smtClean="0">
                          <a:ln>
                            <a:noFill/>
                          </a:ln>
                          <a:solidFill>
                            <a:schemeClr val="tx1"/>
                          </a:solidFill>
                          <a:effectLst/>
                          <a:latin typeface="Tahoma" pitchFamily="34" charset="0"/>
                          <a:ea typeface="Tahoma" pitchFamily="34" charset="0"/>
                          <a:cs typeface="Tahoma" pitchFamily="34" charset="0"/>
                        </a:rPr>
                        <a:t>Mem_ID</a:t>
                      </a:r>
                      <a:endParaRPr kumimoji="0" lang="en-US" altLang="en-US" sz="1400" b="0" i="0" u="sng" strike="noStrike" cap="none" normalizeH="0" baseline="0" dirty="0" smtClean="0">
                        <a:ln>
                          <a:noFill/>
                        </a:ln>
                        <a:solidFill>
                          <a:schemeClr val="tx1"/>
                        </a:solidFill>
                        <a:effectLst/>
                        <a:latin typeface="Tahoma" pitchFamily="34" charset="0"/>
                        <a:ea typeface="Tahoma" pitchFamily="34" charset="0"/>
                        <a:cs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smtClean="0">
                          <a:ln>
                            <a:noFill/>
                          </a:ln>
                          <a:solidFill>
                            <a:schemeClr val="tx1"/>
                          </a:solidFill>
                          <a:effectLst/>
                          <a:latin typeface="Tahoma" pitchFamily="34" charset="0"/>
                          <a:ea typeface="Tahoma" pitchFamily="34" charset="0"/>
                          <a:cs typeface="Tahoma" pitchFamily="34" charset="0"/>
                        </a:rPr>
                        <a:t>Borrowed books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742">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smtClean="0">
                          <a:ln>
                            <a:noFill/>
                          </a:ln>
                          <a:solidFill>
                            <a:schemeClr val="tx1"/>
                          </a:solidFill>
                          <a:effectLst/>
                          <a:latin typeface="Tahoma" pitchFamily="34" charset="0"/>
                          <a:ea typeface="Tahoma" pitchFamily="34" charset="0"/>
                          <a:cs typeface="Tahoma" pitchFamily="34"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B33, B44, B55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03734">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smtClean="0">
                          <a:ln>
                            <a:noFill/>
                          </a:ln>
                          <a:solidFill>
                            <a:schemeClr val="tx1"/>
                          </a:solidFill>
                          <a:effectLst/>
                          <a:latin typeface="Tahoma" pitchFamily="34" charset="0"/>
                          <a:ea typeface="Tahoma" pitchFamily="34" charset="0"/>
                          <a:cs typeface="Tahoma" pitchFamily="34" charset="0"/>
                        </a:rPr>
                        <a:t>C12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B56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cxnSp>
        <p:nvCxnSpPr>
          <p:cNvPr id="12" name="Straight Arrow Connector 11"/>
          <p:cNvCxnSpPr/>
          <p:nvPr/>
        </p:nvCxnSpPr>
        <p:spPr>
          <a:xfrm>
            <a:off x="4285488" y="4724400"/>
            <a:ext cx="457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800600" y="4539734"/>
            <a:ext cx="1266693" cy="369332"/>
          </a:xfrm>
          <a:prstGeom prst="rect">
            <a:avLst/>
          </a:prstGeom>
          <a:noFill/>
        </p:spPr>
        <p:txBody>
          <a:bodyPr wrap="none" rtlCol="0">
            <a:spAutoFit/>
          </a:bodyPr>
          <a:lstStyle/>
          <a:p>
            <a:r>
              <a:rPr lang="en-IN" sz="1800" dirty="0" smtClean="0"/>
              <a:t>Not in 1NF</a:t>
            </a:r>
            <a:endParaRPr lang="en-IN" sz="1800" dirty="0"/>
          </a:p>
        </p:txBody>
      </p:sp>
      <p:graphicFrame>
        <p:nvGraphicFramePr>
          <p:cNvPr id="14" name="Group 28"/>
          <p:cNvGraphicFramePr>
            <a:graphicFrameLocks/>
          </p:cNvGraphicFramePr>
          <p:nvPr>
            <p:extLst>
              <p:ext uri="{D42A27DB-BD31-4B8C-83A1-F6EECF244321}">
                <p14:modId xmlns:p14="http://schemas.microsoft.com/office/powerpoint/2010/main" val="967832092"/>
              </p:ext>
            </p:extLst>
          </p:nvPr>
        </p:nvGraphicFramePr>
        <p:xfrm>
          <a:off x="6172200" y="3276600"/>
          <a:ext cx="2590800" cy="2464395"/>
        </p:xfrm>
        <a:graphic>
          <a:graphicData uri="http://schemas.openxmlformats.org/drawingml/2006/table">
            <a:tbl>
              <a:tblPr/>
              <a:tblGrid>
                <a:gridCol w="1167053"/>
                <a:gridCol w="1423747"/>
              </a:tblGrid>
              <a:tr h="406995">
                <a:tc gridSpan="2">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600" b="0" i="0" u="none" strike="noStrike" cap="none" normalizeH="0" baseline="0" dirty="0" smtClean="0">
                          <a:ln>
                            <a:noFill/>
                          </a:ln>
                          <a:solidFill>
                            <a:schemeClr val="bg1"/>
                          </a:solidFill>
                          <a:effectLst/>
                          <a:latin typeface="Tahoma" pitchFamily="34" charset="0"/>
                          <a:ea typeface="Tahoma" pitchFamily="34" charset="0"/>
                          <a:cs typeface="Tahoma" pitchFamily="34" charset="0"/>
                        </a:rPr>
                        <a:t>1NF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en-US" sz="14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40699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err="1" smtClean="0">
                          <a:ln>
                            <a:noFill/>
                          </a:ln>
                          <a:solidFill>
                            <a:schemeClr val="tx1"/>
                          </a:solidFill>
                          <a:effectLst/>
                          <a:latin typeface="Tahoma" pitchFamily="34" charset="0"/>
                          <a:ea typeface="Tahoma" pitchFamily="34" charset="0"/>
                          <a:cs typeface="Tahoma" pitchFamily="34" charset="0"/>
                        </a:rPr>
                        <a:t>Mem_ID</a:t>
                      </a:r>
                      <a:endParaRPr kumimoji="0" lang="en-US" altLang="en-US" sz="1400" b="0" i="0" u="none" strike="noStrike" cap="none" normalizeH="0" baseline="0" dirty="0" smtClean="0">
                        <a:ln>
                          <a:noFill/>
                        </a:ln>
                        <a:solidFill>
                          <a:schemeClr val="tx1"/>
                        </a:solidFill>
                        <a:effectLst/>
                        <a:latin typeface="Tahoma" pitchFamily="34" charset="0"/>
                        <a:ea typeface="Tahoma" pitchFamily="34" charset="0"/>
                        <a:cs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Borrowed book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177">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smtClean="0">
                          <a:ln>
                            <a:noFill/>
                          </a:ln>
                          <a:solidFill>
                            <a:schemeClr val="tx1"/>
                          </a:solidFill>
                          <a:effectLst/>
                          <a:latin typeface="Tahoma" pitchFamily="34" charset="0"/>
                          <a:ea typeface="Tahoma" pitchFamily="34" charset="0"/>
                          <a:cs typeface="Tahoma" pitchFamily="34"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B33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7177">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smtClean="0">
                          <a:ln>
                            <a:noFill/>
                          </a:ln>
                          <a:solidFill>
                            <a:schemeClr val="tx1"/>
                          </a:solidFill>
                          <a:effectLst/>
                          <a:latin typeface="Tahoma" pitchFamily="34" charset="0"/>
                          <a:ea typeface="Tahoma" pitchFamily="34" charset="0"/>
                          <a:cs typeface="Tahoma" pitchFamily="34"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smtClean="0">
                          <a:ln>
                            <a:noFill/>
                          </a:ln>
                          <a:solidFill>
                            <a:schemeClr val="tx1"/>
                          </a:solidFill>
                          <a:effectLst/>
                          <a:latin typeface="Tahoma" pitchFamily="34" charset="0"/>
                          <a:ea typeface="Tahoma" pitchFamily="34" charset="0"/>
                          <a:cs typeface="Tahoma" pitchFamily="34" charset="0"/>
                        </a:rPr>
                        <a:t>B44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27177">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smtClean="0">
                          <a:ln>
                            <a:noFill/>
                          </a:ln>
                          <a:solidFill>
                            <a:schemeClr val="tx1"/>
                          </a:solidFill>
                          <a:effectLst/>
                          <a:latin typeface="Tahoma" pitchFamily="34" charset="0"/>
                          <a:ea typeface="Tahoma" pitchFamily="34" charset="0"/>
                          <a:cs typeface="Tahoma" pitchFamily="34"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B55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68874">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smtClean="0">
                          <a:ln>
                            <a:noFill/>
                          </a:ln>
                          <a:solidFill>
                            <a:schemeClr val="tx1"/>
                          </a:solidFill>
                          <a:effectLst/>
                          <a:latin typeface="Tahoma" pitchFamily="34" charset="0"/>
                          <a:ea typeface="Tahoma" pitchFamily="34" charset="0"/>
                          <a:cs typeface="Tahoma" pitchFamily="34" charset="0"/>
                        </a:rPr>
                        <a:t>C12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1400" b="0" i="0" u="none" strike="noStrike" cap="none" normalizeH="0" baseline="0" dirty="0" smtClean="0">
                          <a:ln>
                            <a:noFill/>
                          </a:ln>
                          <a:solidFill>
                            <a:schemeClr val="tx1"/>
                          </a:solidFill>
                          <a:effectLst/>
                          <a:latin typeface="Tahoma" pitchFamily="34" charset="0"/>
                          <a:ea typeface="Tahoma" pitchFamily="34" charset="0"/>
                          <a:cs typeface="Tahoma" pitchFamily="34" charset="0"/>
                        </a:rPr>
                        <a:t>B56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cxnSp>
        <p:nvCxnSpPr>
          <p:cNvPr id="3" name="Straight Connector 2"/>
          <p:cNvCxnSpPr/>
          <p:nvPr/>
        </p:nvCxnSpPr>
        <p:spPr>
          <a:xfrm>
            <a:off x="6248400" y="3962400"/>
            <a:ext cx="2362200"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638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Custom 3">
      <a:dk1>
        <a:srgbClr val="3C5184"/>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26934BCC31DF488B3DDEEB109D8F95" ma:contentTypeVersion="12" ma:contentTypeDescription="Create a new document." ma:contentTypeScope="" ma:versionID="d4814a6c23e60eead6aa28e00f437943">
  <xsd:schema xmlns:xsd="http://www.w3.org/2001/XMLSchema" xmlns:xs="http://www.w3.org/2001/XMLSchema" xmlns:p="http://schemas.microsoft.com/office/2006/metadata/properties" xmlns:ns2="80aefa66-4b42-4264-b046-00d7c33af591" xmlns:ns3="fbcd1169-79ea-4090-bc5e-f1bd66edc7ba" targetNamespace="http://schemas.microsoft.com/office/2006/metadata/properties" ma:root="true" ma:fieldsID="02fa384cc967e5ba65789d8401606116" ns2:_="" ns3:_="">
    <xsd:import namespace="80aefa66-4b42-4264-b046-00d7c33af591"/>
    <xsd:import namespace="fbcd1169-79ea-4090-bc5e-f1bd66edc7b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efa66-4b42-4264-b046-00d7c33af5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cd1169-79ea-4090-bc5e-f1bd66edc7b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4445525-C5FA-434C-8B98-BEC6DF997A4C}"/>
</file>

<file path=customXml/itemProps2.xml><?xml version="1.0" encoding="utf-8"?>
<ds:datastoreItem xmlns:ds="http://schemas.openxmlformats.org/officeDocument/2006/customXml" ds:itemID="{E5F06CB6-FC42-4A66-8676-D75E01DEC874}"/>
</file>

<file path=customXml/itemProps3.xml><?xml version="1.0" encoding="utf-8"?>
<ds:datastoreItem xmlns:ds="http://schemas.openxmlformats.org/officeDocument/2006/customXml" ds:itemID="{00166352-C610-4D9C-B732-498195B6B133}"/>
</file>

<file path=docProps/app.xml><?xml version="1.0" encoding="utf-8"?>
<Properties xmlns="http://schemas.openxmlformats.org/officeDocument/2006/extended-properties" xmlns:vt="http://schemas.openxmlformats.org/officeDocument/2006/docPropsVTypes">
  <Template/>
  <TotalTime>9821</TotalTime>
  <Words>2216</Words>
  <Application>Microsoft Office PowerPoint</Application>
  <PresentationFormat>On-screen Show (4:3)</PresentationFormat>
  <Paragraphs>627</Paragraphs>
  <Slides>36</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38" baseType="lpstr">
      <vt:lpstr>Essential</vt:lpstr>
      <vt:lpstr>Clip</vt:lpstr>
      <vt:lpstr>normalization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cs412slides</dc:title>
  <dc:creator>Jiawei Han</dc:creator>
  <cp:lastModifiedBy>Anjali Jivani</cp:lastModifiedBy>
  <cp:revision>1139</cp:revision>
  <cp:lastPrinted>2010-08-20T16:00:24Z</cp:lastPrinted>
  <dcterms:created xsi:type="dcterms:W3CDTF">1999-12-01T22:01:55Z</dcterms:created>
  <dcterms:modified xsi:type="dcterms:W3CDTF">2022-04-02T12:29:30Z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0x0101001B26934BCC31DF488B3DDEEB109D8F95</vt:lpwstr>
  </property>
</Properties>
</file>