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4"/>
  </p:sldMasterIdLst>
  <p:notesMasterIdLst>
    <p:notesMasterId r:id="rId51"/>
  </p:notesMasterIdLst>
  <p:handoutMasterIdLst>
    <p:handoutMasterId r:id="rId52"/>
  </p:handoutMasterIdLst>
  <p:sldIdLst>
    <p:sldId id="768" r:id="rId5"/>
    <p:sldId id="890" r:id="rId6"/>
    <p:sldId id="833" r:id="rId7"/>
    <p:sldId id="889" r:id="rId8"/>
    <p:sldId id="834" r:id="rId9"/>
    <p:sldId id="835" r:id="rId10"/>
    <p:sldId id="849" r:id="rId11"/>
    <p:sldId id="836" r:id="rId12"/>
    <p:sldId id="837" r:id="rId13"/>
    <p:sldId id="838" r:id="rId14"/>
    <p:sldId id="839" r:id="rId15"/>
    <p:sldId id="840" r:id="rId16"/>
    <p:sldId id="841" r:id="rId17"/>
    <p:sldId id="842" r:id="rId18"/>
    <p:sldId id="875" r:id="rId19"/>
    <p:sldId id="843" r:id="rId20"/>
    <p:sldId id="850" r:id="rId21"/>
    <p:sldId id="844" r:id="rId22"/>
    <p:sldId id="845" r:id="rId23"/>
    <p:sldId id="851" r:id="rId24"/>
    <p:sldId id="869" r:id="rId25"/>
    <p:sldId id="846" r:id="rId26"/>
    <p:sldId id="847" r:id="rId27"/>
    <p:sldId id="876" r:id="rId28"/>
    <p:sldId id="852" r:id="rId29"/>
    <p:sldId id="853" r:id="rId30"/>
    <p:sldId id="770" r:id="rId31"/>
    <p:sldId id="854" r:id="rId32"/>
    <p:sldId id="855" r:id="rId33"/>
    <p:sldId id="771" r:id="rId34"/>
    <p:sldId id="856" r:id="rId35"/>
    <p:sldId id="857" r:id="rId36"/>
    <p:sldId id="865" r:id="rId37"/>
    <p:sldId id="866" r:id="rId38"/>
    <p:sldId id="867" r:id="rId39"/>
    <p:sldId id="877" r:id="rId40"/>
    <p:sldId id="878" r:id="rId41"/>
    <p:sldId id="887" r:id="rId42"/>
    <p:sldId id="888" r:id="rId43"/>
    <p:sldId id="858" r:id="rId44"/>
    <p:sldId id="868" r:id="rId45"/>
    <p:sldId id="870" r:id="rId46"/>
    <p:sldId id="874" r:id="rId47"/>
    <p:sldId id="871" r:id="rId48"/>
    <p:sldId id="872" r:id="rId49"/>
    <p:sldId id="873" r:id="rId50"/>
  </p:sldIdLst>
  <p:sldSz cx="9144000" cy="6858000" type="screen4x3"/>
  <p:notesSz cx="7010400" cy="9296400"/>
  <p:defaultTextStyle>
    <a:defPPr>
      <a:defRPr lang="en-US"/>
    </a:defPPr>
    <a:lvl1pPr algn="l" rtl="0" fontAlgn="base">
      <a:spcBef>
        <a:spcPct val="0"/>
      </a:spcBef>
      <a:spcAft>
        <a:spcPct val="0"/>
      </a:spcAft>
      <a:defRPr sz="2800" kern="1200">
        <a:solidFill>
          <a:schemeClr val="tx1"/>
        </a:solidFill>
        <a:latin typeface="Tahoma" pitchFamily="34" charset="0"/>
        <a:ea typeface="+mn-ea"/>
        <a:cs typeface="+mn-cs"/>
      </a:defRPr>
    </a:lvl1pPr>
    <a:lvl2pPr marL="457200" algn="l" rtl="0" fontAlgn="base">
      <a:spcBef>
        <a:spcPct val="0"/>
      </a:spcBef>
      <a:spcAft>
        <a:spcPct val="0"/>
      </a:spcAft>
      <a:defRPr sz="2800" kern="1200">
        <a:solidFill>
          <a:schemeClr val="tx1"/>
        </a:solidFill>
        <a:latin typeface="Tahoma" pitchFamily="34" charset="0"/>
        <a:ea typeface="+mn-ea"/>
        <a:cs typeface="+mn-cs"/>
      </a:defRPr>
    </a:lvl2pPr>
    <a:lvl3pPr marL="914400" algn="l" rtl="0" fontAlgn="base">
      <a:spcBef>
        <a:spcPct val="0"/>
      </a:spcBef>
      <a:spcAft>
        <a:spcPct val="0"/>
      </a:spcAft>
      <a:defRPr sz="2800" kern="1200">
        <a:solidFill>
          <a:schemeClr val="tx1"/>
        </a:solidFill>
        <a:latin typeface="Tahoma" pitchFamily="34" charset="0"/>
        <a:ea typeface="+mn-ea"/>
        <a:cs typeface="+mn-cs"/>
      </a:defRPr>
    </a:lvl3pPr>
    <a:lvl4pPr marL="1371600" algn="l" rtl="0" fontAlgn="base">
      <a:spcBef>
        <a:spcPct val="0"/>
      </a:spcBef>
      <a:spcAft>
        <a:spcPct val="0"/>
      </a:spcAft>
      <a:defRPr sz="2800" kern="1200">
        <a:solidFill>
          <a:schemeClr val="tx1"/>
        </a:solidFill>
        <a:latin typeface="Tahoma" pitchFamily="34" charset="0"/>
        <a:ea typeface="+mn-ea"/>
        <a:cs typeface="+mn-cs"/>
      </a:defRPr>
    </a:lvl4pPr>
    <a:lvl5pPr marL="1828800" algn="l" rtl="0" fontAlgn="base">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0" hangingPunct="1">
      <a:defRPr sz="2800" kern="1200">
        <a:solidFill>
          <a:schemeClr val="tx1"/>
        </a:solidFill>
        <a:latin typeface="Tahoma" pitchFamily="34" charset="0"/>
        <a:ea typeface="+mn-ea"/>
        <a:cs typeface="+mn-cs"/>
      </a:defRPr>
    </a:lvl6pPr>
    <a:lvl7pPr marL="2743200" algn="l" defTabSz="914400" rtl="0" eaLnBrk="1" latinLnBrk="0" hangingPunct="1">
      <a:defRPr sz="2800" kern="1200">
        <a:solidFill>
          <a:schemeClr val="tx1"/>
        </a:solidFill>
        <a:latin typeface="Tahoma" pitchFamily="34" charset="0"/>
        <a:ea typeface="+mn-ea"/>
        <a:cs typeface="+mn-cs"/>
      </a:defRPr>
    </a:lvl7pPr>
    <a:lvl8pPr marL="3200400" algn="l" defTabSz="914400" rtl="0" eaLnBrk="1" latinLnBrk="0" hangingPunct="1">
      <a:defRPr sz="2800" kern="1200">
        <a:solidFill>
          <a:schemeClr val="tx1"/>
        </a:solidFill>
        <a:latin typeface="Tahoma" pitchFamily="34" charset="0"/>
        <a:ea typeface="+mn-ea"/>
        <a:cs typeface="+mn-cs"/>
      </a:defRPr>
    </a:lvl8pPr>
    <a:lvl9pPr marL="3657600" algn="l" defTabSz="914400" rtl="0" eaLnBrk="1" latinLnBrk="0" hangingPunct="1">
      <a:defRPr sz="2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5070B"/>
    <a:srgbClr val="990000"/>
    <a:srgbClr val="500FF1"/>
    <a:srgbClr val="3E6A54"/>
    <a:srgbClr val="DDDDDD"/>
    <a:srgbClr val="000099"/>
    <a:srgbClr val="000066"/>
    <a:srgbClr val="2846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53" autoAdjust="0"/>
    <p:restoredTop sz="51391" autoAdjust="0"/>
  </p:normalViewPr>
  <p:slideViewPr>
    <p:cSldViewPr>
      <p:cViewPr varScale="1">
        <p:scale>
          <a:sx n="79" d="100"/>
          <a:sy n="79" d="100"/>
        </p:scale>
        <p:origin x="196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5" d="100"/>
          <a:sy n="65" d="100"/>
        </p:scale>
        <p:origin x="-3173"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defTabSz="935038">
              <a:defRPr sz="1200"/>
            </a:lvl1pPr>
          </a:lstStyle>
          <a:p>
            <a:pPr>
              <a:defRPr/>
            </a:pPr>
            <a:endParaRPr lang="en-US"/>
          </a:p>
        </p:txBody>
      </p:sp>
      <p:sp>
        <p:nvSpPr>
          <p:cNvPr id="464899" name="Rectangle 3"/>
          <p:cNvSpPr>
            <a:spLocks noGrp="1" noChangeArrowheads="1"/>
          </p:cNvSpPr>
          <p:nvPr>
            <p:ph type="dt" sz="quarter" idx="1"/>
          </p:nvPr>
        </p:nvSpPr>
        <p:spPr bwMode="auto">
          <a:xfrm>
            <a:off x="398780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algn="r" defTabSz="935038">
              <a:defRPr sz="1200"/>
            </a:lvl1pPr>
          </a:lstStyle>
          <a:p>
            <a:pPr>
              <a:defRPr/>
            </a:pPr>
            <a:endParaRPr lang="en-US"/>
          </a:p>
        </p:txBody>
      </p:sp>
      <p:sp>
        <p:nvSpPr>
          <p:cNvPr id="464900" name="Rectangle 4"/>
          <p:cNvSpPr>
            <a:spLocks noGrp="1" noChangeArrowheads="1"/>
          </p:cNvSpPr>
          <p:nvPr>
            <p:ph type="ftr" sz="quarter" idx="2"/>
          </p:nvPr>
        </p:nvSpPr>
        <p:spPr bwMode="auto">
          <a:xfrm>
            <a:off x="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defTabSz="935038">
              <a:defRPr sz="1200"/>
            </a:lvl1pPr>
          </a:lstStyle>
          <a:p>
            <a:pPr>
              <a:defRPr/>
            </a:pPr>
            <a:endParaRPr lang="en-US"/>
          </a:p>
        </p:txBody>
      </p:sp>
      <p:sp>
        <p:nvSpPr>
          <p:cNvPr id="464901" name="Rectangle 5"/>
          <p:cNvSpPr>
            <a:spLocks noGrp="1" noChangeArrowheads="1"/>
          </p:cNvSpPr>
          <p:nvPr>
            <p:ph type="sldNum" sz="quarter" idx="3"/>
          </p:nvPr>
        </p:nvSpPr>
        <p:spPr bwMode="auto">
          <a:xfrm>
            <a:off x="398780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algn="r" defTabSz="935038">
              <a:defRPr sz="1200"/>
            </a:lvl1pPr>
          </a:lstStyle>
          <a:p>
            <a:pPr>
              <a:defRPr/>
            </a:pPr>
            <a:fld id="{60F8B543-E635-43DD-9C47-F428C1FE9C3D}" type="slidenum">
              <a:rPr lang="en-US"/>
              <a:pPr>
                <a:defRPr/>
              </a:pPr>
              <a:t>‹#›</a:t>
            </a:fld>
            <a:endParaRPr lang="en-US"/>
          </a:p>
        </p:txBody>
      </p:sp>
    </p:spTree>
    <p:extLst>
      <p:ext uri="{BB962C8B-B14F-4D97-AF65-F5344CB8AC3E}">
        <p14:creationId xmlns:p14="http://schemas.microsoft.com/office/powerpoint/2010/main" val="30704891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a:defRPr sz="1200"/>
            </a:lvl1pPr>
          </a:lstStyle>
          <a:p>
            <a:pPr>
              <a:defRPr/>
            </a:pPr>
            <a:endParaRPr lang="en-US"/>
          </a:p>
        </p:txBody>
      </p:sp>
      <p:sp>
        <p:nvSpPr>
          <p:cNvPr id="4301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a:defRPr sz="1200"/>
            </a:lvl1pPr>
          </a:lstStyle>
          <a:p>
            <a:pPr>
              <a:defRPr/>
            </a:pPr>
            <a:endParaRPr lang="en-US"/>
          </a:p>
        </p:txBody>
      </p:sp>
      <p:sp>
        <p:nvSpPr>
          <p:cNvPr id="43015"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vl1pPr>
          </a:lstStyle>
          <a:p>
            <a:pPr>
              <a:defRPr/>
            </a:pPr>
            <a:fld id="{4FF97FE0-BFC1-4E88-A110-1CCDFAA4B1EB}" type="slidenum">
              <a:rPr lang="en-US"/>
              <a:pPr>
                <a:defRPr/>
              </a:pPr>
              <a:t>‹#›</a:t>
            </a:fld>
            <a:endParaRPr lang="en-US"/>
          </a:p>
        </p:txBody>
      </p:sp>
    </p:spTree>
    <p:extLst>
      <p:ext uri="{BB962C8B-B14F-4D97-AF65-F5344CB8AC3E}">
        <p14:creationId xmlns:p14="http://schemas.microsoft.com/office/powerpoint/2010/main" val="296220661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800">
                <a:solidFill>
                  <a:schemeClr val="tx1"/>
                </a:solidFill>
                <a:latin typeface="Tahoma" pitchFamily="34" charset="0"/>
              </a:defRPr>
            </a:lvl1pPr>
            <a:lvl2pPr marL="742950" indent="-285750" defTabSz="931863" eaLnBrk="0" hangingPunct="0">
              <a:defRPr sz="2800">
                <a:solidFill>
                  <a:schemeClr val="tx1"/>
                </a:solidFill>
                <a:latin typeface="Tahoma" pitchFamily="34" charset="0"/>
              </a:defRPr>
            </a:lvl2pPr>
            <a:lvl3pPr marL="1143000" indent="-228600" defTabSz="931863" eaLnBrk="0" hangingPunct="0">
              <a:defRPr sz="2800">
                <a:solidFill>
                  <a:schemeClr val="tx1"/>
                </a:solidFill>
                <a:latin typeface="Tahoma" pitchFamily="34" charset="0"/>
              </a:defRPr>
            </a:lvl3pPr>
            <a:lvl4pPr marL="1600200" indent="-228600" defTabSz="931863" eaLnBrk="0" hangingPunct="0">
              <a:defRPr sz="2800">
                <a:solidFill>
                  <a:schemeClr val="tx1"/>
                </a:solidFill>
                <a:latin typeface="Tahoma" pitchFamily="34" charset="0"/>
              </a:defRPr>
            </a:lvl4pPr>
            <a:lvl5pPr marL="2057400" indent="-228600" defTabSz="931863" eaLnBrk="0" hangingPunct="0">
              <a:defRPr sz="2800">
                <a:solidFill>
                  <a:schemeClr val="tx1"/>
                </a:solidFill>
                <a:latin typeface="Tahoma" pitchFamily="34" charset="0"/>
              </a:defRPr>
            </a:lvl5pPr>
            <a:lvl6pPr marL="2514600" indent="-228600" defTabSz="931863" eaLnBrk="0" fontAlgn="base" hangingPunct="0">
              <a:spcBef>
                <a:spcPct val="0"/>
              </a:spcBef>
              <a:spcAft>
                <a:spcPct val="0"/>
              </a:spcAft>
              <a:defRPr sz="2800">
                <a:solidFill>
                  <a:schemeClr val="tx1"/>
                </a:solidFill>
                <a:latin typeface="Tahoma" pitchFamily="34" charset="0"/>
              </a:defRPr>
            </a:lvl6pPr>
            <a:lvl7pPr marL="2971800" indent="-228600" defTabSz="931863" eaLnBrk="0" fontAlgn="base" hangingPunct="0">
              <a:spcBef>
                <a:spcPct val="0"/>
              </a:spcBef>
              <a:spcAft>
                <a:spcPct val="0"/>
              </a:spcAft>
              <a:defRPr sz="2800">
                <a:solidFill>
                  <a:schemeClr val="tx1"/>
                </a:solidFill>
                <a:latin typeface="Tahoma" pitchFamily="34" charset="0"/>
              </a:defRPr>
            </a:lvl7pPr>
            <a:lvl8pPr marL="3429000" indent="-228600" defTabSz="931863" eaLnBrk="0" fontAlgn="base" hangingPunct="0">
              <a:spcBef>
                <a:spcPct val="0"/>
              </a:spcBef>
              <a:spcAft>
                <a:spcPct val="0"/>
              </a:spcAft>
              <a:defRPr sz="2800">
                <a:solidFill>
                  <a:schemeClr val="tx1"/>
                </a:solidFill>
                <a:latin typeface="Tahoma" pitchFamily="34" charset="0"/>
              </a:defRPr>
            </a:lvl8pPr>
            <a:lvl9pPr marL="3886200" indent="-228600" defTabSz="931863" eaLnBrk="0" fontAlgn="base" hangingPunct="0">
              <a:spcBef>
                <a:spcPct val="0"/>
              </a:spcBef>
              <a:spcAft>
                <a:spcPct val="0"/>
              </a:spcAft>
              <a:defRPr sz="2800">
                <a:solidFill>
                  <a:schemeClr val="tx1"/>
                </a:solidFill>
                <a:latin typeface="Tahoma" pitchFamily="34" charset="0"/>
              </a:defRPr>
            </a:lvl9pPr>
          </a:lstStyle>
          <a:p>
            <a:pPr algn="r"/>
            <a:fld id="{E20FA400-0319-4550-9320-13886793D647}" type="slidenum">
              <a:rPr lang="zh-CN" altLang="en-US" sz="1200">
                <a:latin typeface="Times New Roman" pitchFamily="18" charset="0"/>
              </a:rPr>
              <a:pPr algn="r"/>
              <a:t>1</a:t>
            </a:fld>
            <a:endParaRPr lang="en-US" altLang="zh-CN" sz="120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IN" sz="2000" dirty="0"/>
              <a:t>. create assertion </a:t>
            </a:r>
            <a:r>
              <a:rPr lang="en-IN" sz="2000" i="1" dirty="0"/>
              <a:t>sum-constraint </a:t>
            </a:r>
            <a:r>
              <a:rPr lang="en-IN" sz="2000" dirty="0"/>
              <a:t>check</a:t>
            </a:r>
            <a:br>
              <a:rPr lang="en-IN" sz="2000" dirty="0"/>
            </a:br>
            <a:r>
              <a:rPr lang="en-IN" sz="2000" dirty="0"/>
              <a:t>    (not exists (select * from </a:t>
            </a:r>
            <a:r>
              <a:rPr lang="en-IN" sz="2000" i="1" dirty="0"/>
              <a:t>branch</a:t>
            </a:r>
            <a:br>
              <a:rPr lang="en-IN" sz="2000" i="1" dirty="0"/>
            </a:br>
            <a:r>
              <a:rPr lang="en-IN" sz="2000" i="1" dirty="0"/>
              <a:t>    </a:t>
            </a:r>
            <a:r>
              <a:rPr lang="en-IN" sz="2000" dirty="0"/>
              <a:t>where (select sum(</a:t>
            </a:r>
            <a:r>
              <a:rPr lang="en-IN" sz="2000" i="1" dirty="0"/>
              <a:t>amount) from loan</a:t>
            </a:r>
            <a:br>
              <a:rPr lang="en-IN" sz="2000" i="1" dirty="0"/>
            </a:br>
            <a:r>
              <a:rPr lang="en-IN" sz="2000" i="1" dirty="0"/>
              <a:t>    </a:t>
            </a:r>
            <a:r>
              <a:rPr lang="en-IN" sz="2000" dirty="0"/>
              <a:t>where </a:t>
            </a:r>
            <a:r>
              <a:rPr lang="en-IN" sz="2000" i="1" dirty="0" err="1"/>
              <a:t>loan.branch_name</a:t>
            </a:r>
            <a:r>
              <a:rPr lang="en-IN" sz="2000" i="1" dirty="0"/>
              <a:t> = </a:t>
            </a:r>
            <a:r>
              <a:rPr lang="en-IN" sz="2000" i="1" dirty="0" err="1"/>
              <a:t>branch.branch_name</a:t>
            </a:r>
            <a:r>
              <a:rPr lang="en-IN" sz="2000" i="1" dirty="0"/>
              <a:t>)</a:t>
            </a:r>
            <a:br>
              <a:rPr lang="en-IN" sz="2000" i="1" dirty="0"/>
            </a:br>
            <a:r>
              <a:rPr lang="en-IN" sz="2000" i="1" dirty="0"/>
              <a:t>    &gt;= (select sum(balance) from account</a:t>
            </a:r>
            <a:br>
              <a:rPr lang="en-IN" sz="2000" i="1" dirty="0"/>
            </a:br>
            <a:r>
              <a:rPr lang="en-IN" sz="2000" i="1" dirty="0"/>
              <a:t>    </a:t>
            </a:r>
            <a:r>
              <a:rPr lang="en-IN" sz="2000" dirty="0"/>
              <a:t>where </a:t>
            </a:r>
            <a:r>
              <a:rPr lang="en-IN" sz="2000" i="1" dirty="0" err="1"/>
              <a:t>account.branch_name</a:t>
            </a:r>
            <a:r>
              <a:rPr lang="en-IN" sz="2000" i="1" dirty="0"/>
              <a:t> = </a:t>
            </a:r>
            <a:r>
              <a:rPr lang="en-IN" sz="2000" i="1" dirty="0" err="1"/>
              <a:t>branch.branch_name</a:t>
            </a:r>
            <a:r>
              <a:rPr lang="en-IN" sz="2000" i="1" dirty="0"/>
              <a:t>)))</a:t>
            </a:r>
            <a:r>
              <a:rPr lang="en-IN" sz="2000" dirty="0"/>
              <a:t> </a:t>
            </a:r>
          </a:p>
          <a:p>
            <a:endParaRPr lang="en-IN" dirty="0"/>
          </a:p>
        </p:txBody>
      </p:sp>
    </p:spTree>
    <p:extLst>
      <p:ext uri="{BB962C8B-B14F-4D97-AF65-F5344CB8AC3E}">
        <p14:creationId xmlns:p14="http://schemas.microsoft.com/office/powerpoint/2010/main" val="305226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If for a column A, it has a null value,</a:t>
            </a:r>
          </a:p>
          <a:p>
            <a:r>
              <a:rPr lang="en-IN" dirty="0"/>
              <a:t>Not(A &lt; 5)</a:t>
            </a:r>
            <a:r>
              <a:rPr lang="en-IN" baseline="0" dirty="0"/>
              <a:t> cannot become false as it implies that A &gt;= 5. Therefore the result is unknown or null.</a:t>
            </a:r>
            <a:endParaRPr lang="en-IN" dirty="0"/>
          </a:p>
        </p:txBody>
      </p:sp>
    </p:spTree>
    <p:extLst>
      <p:ext uri="{BB962C8B-B14F-4D97-AF65-F5344CB8AC3E}">
        <p14:creationId xmlns:p14="http://schemas.microsoft.com/office/powerpoint/2010/main" val="345020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1FE4FB01-FE4C-44CB-BF50-E31B09D74F59}" type="datetime4">
              <a:rPr lang="en-US" smtClean="0"/>
              <a:t>April 22, 2022</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8" name="Slide Number Placeholder 5"/>
          <p:cNvSpPr>
            <a:spLocks noGrp="1"/>
          </p:cNvSpPr>
          <p:nvPr>
            <p:ph type="sldNum" sz="quarter" idx="12"/>
          </p:nvPr>
        </p:nvSpPr>
        <p:spPr/>
        <p:txBody>
          <a:bodyPr/>
          <a:lstStyle>
            <a:lvl1pPr>
              <a:defRPr>
                <a:solidFill>
                  <a:schemeClr val="tx1"/>
                </a:solidFill>
              </a:defRPr>
            </a:lvl1pPr>
          </a:lstStyle>
          <a:p>
            <a:pPr>
              <a:defRPr/>
            </a:pPr>
            <a:fld id="{3197C8B2-2FCC-46F0-95D6-AA23674C6B71}" type="slidenum">
              <a:rPr lang="en-US"/>
              <a:pPr>
                <a:defRPr/>
              </a:pPr>
              <a:t>‹#›</a:t>
            </a:fld>
            <a:endParaRPr lang="en-US"/>
          </a:p>
        </p:txBody>
      </p:sp>
    </p:spTree>
    <p:extLst>
      <p:ext uri="{BB962C8B-B14F-4D97-AF65-F5344CB8AC3E}">
        <p14:creationId xmlns:p14="http://schemas.microsoft.com/office/powerpoint/2010/main" val="3681032615"/>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931D882-89A7-470F-B5AD-403828EF9D35}" type="datetime4">
              <a:rPr lang="en-US" smtClean="0"/>
              <a:t>April 22,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3C38D6FB-F6F5-4D54-8910-FF6695DA825A}" type="slidenum">
              <a:rPr lang="en-US"/>
              <a:pPr>
                <a:defRPr/>
              </a:pPr>
              <a:t>‹#›</a:t>
            </a:fld>
            <a:endParaRPr lang="en-US"/>
          </a:p>
        </p:txBody>
      </p:sp>
    </p:spTree>
    <p:extLst>
      <p:ext uri="{BB962C8B-B14F-4D97-AF65-F5344CB8AC3E}">
        <p14:creationId xmlns:p14="http://schemas.microsoft.com/office/powerpoint/2010/main" val="970063932"/>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7A68969-C8DE-4471-AA71-35A3F57C4657}" type="datetime4">
              <a:rPr lang="en-US" smtClean="0"/>
              <a:t>April 22,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D54BE04C-79BF-4ECC-B21D-43FCE4D0AA0F}" type="slidenum">
              <a:rPr lang="en-US"/>
              <a:pPr>
                <a:defRPr/>
              </a:pPr>
              <a:t>‹#›</a:t>
            </a:fld>
            <a:endParaRPr lang="en-US"/>
          </a:p>
        </p:txBody>
      </p:sp>
    </p:spTree>
    <p:extLst>
      <p:ext uri="{BB962C8B-B14F-4D97-AF65-F5344CB8AC3E}">
        <p14:creationId xmlns:p14="http://schemas.microsoft.com/office/powerpoint/2010/main" val="1797004536"/>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68C81B3-6540-4F33-A021-2E5BA8D336E5}" type="datetime4">
              <a:rPr lang="en-US" smtClean="0"/>
              <a:t>April 22,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C11D7420-7627-40E2-8915-B8E4ABF3F024}" type="slidenum">
              <a:rPr lang="en-US"/>
              <a:pPr>
                <a:defRPr/>
              </a:pPr>
              <a:t>‹#›</a:t>
            </a:fld>
            <a:endParaRPr lang="en-US"/>
          </a:p>
        </p:txBody>
      </p:sp>
    </p:spTree>
    <p:extLst>
      <p:ext uri="{BB962C8B-B14F-4D97-AF65-F5344CB8AC3E}">
        <p14:creationId xmlns:p14="http://schemas.microsoft.com/office/powerpoint/2010/main" val="328223141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92584FB-12A7-48F4-BD7D-63BF81478351}" type="datetime4">
              <a:rPr lang="en-US" smtClean="0"/>
              <a:t>April 22,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99C3E8BF-197B-4499-B055-2C14D8BD49C3}" type="slidenum">
              <a:rPr lang="en-US"/>
              <a:pPr>
                <a:defRPr/>
              </a:pPr>
              <a:t>‹#›</a:t>
            </a:fld>
            <a:endParaRPr lang="en-US"/>
          </a:p>
        </p:txBody>
      </p:sp>
    </p:spTree>
    <p:extLst>
      <p:ext uri="{BB962C8B-B14F-4D97-AF65-F5344CB8AC3E}">
        <p14:creationId xmlns:p14="http://schemas.microsoft.com/office/powerpoint/2010/main" val="3393526106"/>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8F1D832-03F9-4ABE-AD33-A19387C65EAC}" type="datetime4">
              <a:rPr lang="en-US" smtClean="0"/>
              <a:t>April 22, 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7" name="Slide Number Placeholder 5"/>
          <p:cNvSpPr>
            <a:spLocks noGrp="1"/>
          </p:cNvSpPr>
          <p:nvPr>
            <p:ph type="sldNum" sz="quarter" idx="12"/>
          </p:nvPr>
        </p:nvSpPr>
        <p:spPr/>
        <p:txBody>
          <a:bodyPr/>
          <a:lstStyle>
            <a:lvl1pPr>
              <a:defRPr/>
            </a:lvl1pPr>
          </a:lstStyle>
          <a:p>
            <a:pPr>
              <a:defRPr/>
            </a:pPr>
            <a:fld id="{6C347BDF-832E-45EA-95AB-4740F821884E}" type="slidenum">
              <a:rPr lang="en-US"/>
              <a:pPr>
                <a:defRPr/>
              </a:pPr>
              <a:t>‹#›</a:t>
            </a:fld>
            <a:endParaRPr lang="en-US"/>
          </a:p>
        </p:txBody>
      </p:sp>
    </p:spTree>
    <p:extLst>
      <p:ext uri="{BB962C8B-B14F-4D97-AF65-F5344CB8AC3E}">
        <p14:creationId xmlns:p14="http://schemas.microsoft.com/office/powerpoint/2010/main" val="302228140"/>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066C7CF-07D8-4BA6-A5BF-D4C94CEAC17B}" type="datetime4">
              <a:rPr lang="en-US" smtClean="0"/>
              <a:t>April 22, 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9" name="Slide Number Placeholder 5"/>
          <p:cNvSpPr>
            <a:spLocks noGrp="1"/>
          </p:cNvSpPr>
          <p:nvPr>
            <p:ph type="sldNum" sz="quarter" idx="12"/>
          </p:nvPr>
        </p:nvSpPr>
        <p:spPr/>
        <p:txBody>
          <a:bodyPr/>
          <a:lstStyle>
            <a:lvl1pPr>
              <a:defRPr/>
            </a:lvl1pPr>
          </a:lstStyle>
          <a:p>
            <a:pPr>
              <a:defRPr/>
            </a:pPr>
            <a:fld id="{C7E16879-CE13-4A79-A717-243C87D0842B}" type="slidenum">
              <a:rPr lang="en-US"/>
              <a:pPr>
                <a:defRPr/>
              </a:pPr>
              <a:t>‹#›</a:t>
            </a:fld>
            <a:endParaRPr lang="en-US"/>
          </a:p>
        </p:txBody>
      </p:sp>
    </p:spTree>
    <p:extLst>
      <p:ext uri="{BB962C8B-B14F-4D97-AF65-F5344CB8AC3E}">
        <p14:creationId xmlns:p14="http://schemas.microsoft.com/office/powerpoint/2010/main" val="2955999050"/>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EF565E3-ABBD-4953-83C5-F0552753D884}" type="datetime4">
              <a:rPr lang="en-US" smtClean="0"/>
              <a:t>April 22, 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5" name="Slide Number Placeholder 5"/>
          <p:cNvSpPr>
            <a:spLocks noGrp="1"/>
          </p:cNvSpPr>
          <p:nvPr>
            <p:ph type="sldNum" sz="quarter" idx="12"/>
          </p:nvPr>
        </p:nvSpPr>
        <p:spPr/>
        <p:txBody>
          <a:bodyPr/>
          <a:lstStyle>
            <a:lvl1pPr>
              <a:defRPr/>
            </a:lvl1pPr>
          </a:lstStyle>
          <a:p>
            <a:pPr>
              <a:defRPr/>
            </a:pPr>
            <a:fld id="{6ED07C65-7C02-41A9-9DB6-703313EE3CB6}" type="slidenum">
              <a:rPr lang="en-US"/>
              <a:pPr>
                <a:defRPr/>
              </a:pPr>
              <a:t>‹#›</a:t>
            </a:fld>
            <a:endParaRPr lang="en-US"/>
          </a:p>
        </p:txBody>
      </p:sp>
    </p:spTree>
    <p:extLst>
      <p:ext uri="{BB962C8B-B14F-4D97-AF65-F5344CB8AC3E}">
        <p14:creationId xmlns:p14="http://schemas.microsoft.com/office/powerpoint/2010/main" val="3777387863"/>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3636FC-3594-4D0C-B4F1-52D807DCAE8A}" type="datetime4">
              <a:rPr lang="en-US" smtClean="0"/>
              <a:t>April 22, 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4" name="Slide Number Placeholder 5"/>
          <p:cNvSpPr>
            <a:spLocks noGrp="1"/>
          </p:cNvSpPr>
          <p:nvPr>
            <p:ph type="sldNum" sz="quarter" idx="12"/>
          </p:nvPr>
        </p:nvSpPr>
        <p:spPr/>
        <p:txBody>
          <a:bodyPr/>
          <a:lstStyle>
            <a:lvl1pPr>
              <a:defRPr/>
            </a:lvl1pPr>
          </a:lstStyle>
          <a:p>
            <a:pPr>
              <a:defRPr/>
            </a:pPr>
            <a:fld id="{A2FDB580-F53F-4020-9300-9E2CD13BE540}" type="slidenum">
              <a:rPr lang="en-US"/>
              <a:pPr>
                <a:defRPr/>
              </a:pPr>
              <a:t>‹#›</a:t>
            </a:fld>
            <a:endParaRPr lang="en-US"/>
          </a:p>
        </p:txBody>
      </p:sp>
    </p:spTree>
    <p:extLst>
      <p:ext uri="{BB962C8B-B14F-4D97-AF65-F5344CB8AC3E}">
        <p14:creationId xmlns:p14="http://schemas.microsoft.com/office/powerpoint/2010/main" val="3748387480"/>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3"/>
          <p:cNvSpPr>
            <a:spLocks noGrp="1"/>
          </p:cNvSpPr>
          <p:nvPr>
            <p:ph type="dt" sz="half" idx="10"/>
          </p:nvPr>
        </p:nvSpPr>
        <p:spPr/>
        <p:txBody>
          <a:bodyPr/>
          <a:lstStyle>
            <a:lvl1pPr>
              <a:defRPr/>
            </a:lvl1pPr>
          </a:lstStyle>
          <a:p>
            <a:pPr>
              <a:defRPr/>
            </a:pPr>
            <a:fld id="{D8FE065C-E849-425E-AEC1-629FEDF14A79}" type="datetime4">
              <a:rPr lang="en-US" smtClean="0"/>
              <a:t>April 22, 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7" name="Slide Number Placeholder 5"/>
          <p:cNvSpPr>
            <a:spLocks noGrp="1"/>
          </p:cNvSpPr>
          <p:nvPr>
            <p:ph type="sldNum" sz="quarter" idx="12"/>
          </p:nvPr>
        </p:nvSpPr>
        <p:spPr/>
        <p:txBody>
          <a:bodyPr/>
          <a:lstStyle>
            <a:lvl1pPr>
              <a:defRPr/>
            </a:lvl1pPr>
          </a:lstStyle>
          <a:p>
            <a:pPr>
              <a:defRPr/>
            </a:pPr>
            <a:fld id="{7D3F9558-0E78-422D-92E7-ECBD59E1D2A2}" type="slidenum">
              <a:rPr lang="en-US"/>
              <a:pPr>
                <a:defRPr/>
              </a:pPr>
              <a:t>‹#›</a:t>
            </a:fld>
            <a:endParaRPr lang="en-US"/>
          </a:p>
        </p:txBody>
      </p:sp>
    </p:spTree>
    <p:extLst>
      <p:ext uri="{BB962C8B-B14F-4D97-AF65-F5344CB8AC3E}">
        <p14:creationId xmlns:p14="http://schemas.microsoft.com/office/powerpoint/2010/main" val="207780120"/>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a:xfrm>
            <a:off x="457200" y="4953000"/>
            <a:ext cx="8153400" cy="762000"/>
          </a:xfrm>
        </p:spPr>
        <p:txBody>
          <a:bodyPr anchor="t"/>
          <a:lstStyle>
            <a:lvl1pPr>
              <a:defRPr sz="3200"/>
            </a:lvl1pPr>
          </a:lstStyle>
          <a:p>
            <a:r>
              <a:rPr lang="en-US"/>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fld id="{B4A4C32C-FC5C-43A0-AFE1-2A6DC0C9EB90}" type="datetime4">
              <a:rPr lang="en-US" smtClean="0"/>
              <a:t>April 22, 2022</a:t>
            </a:fld>
            <a:endParaRPr lang="en-US"/>
          </a:p>
        </p:txBody>
      </p:sp>
      <p:sp>
        <p:nvSpPr>
          <p:cNvPr id="9" name="Footer Placeholder 5"/>
          <p:cNvSpPr>
            <a:spLocks noGrp="1"/>
          </p:cNvSpPr>
          <p:nvPr>
            <p:ph type="ftr" sz="quarter" idx="11"/>
          </p:nvPr>
        </p:nvSpPr>
        <p:spPr/>
        <p:txBody>
          <a:bodyPr/>
          <a:lstStyle>
            <a:lvl1pPr>
              <a:defRPr/>
            </a:lvl1pPr>
          </a:lstStyle>
          <a:p>
            <a:pPr>
              <a:defRPr/>
            </a:pPr>
            <a:r>
              <a:rPr lang="en-US"/>
              <a:t>Data Mining: Concepts and Techniques</a:t>
            </a:r>
          </a:p>
        </p:txBody>
      </p:sp>
      <p:sp>
        <p:nvSpPr>
          <p:cNvPr id="10" name="Slide Number Placeholder 6"/>
          <p:cNvSpPr>
            <a:spLocks noGrp="1"/>
          </p:cNvSpPr>
          <p:nvPr>
            <p:ph type="sldNum" sz="quarter" idx="12"/>
          </p:nvPr>
        </p:nvSpPr>
        <p:spPr/>
        <p:txBody>
          <a:bodyPr/>
          <a:lstStyle>
            <a:lvl1pPr>
              <a:defRPr>
                <a:solidFill>
                  <a:schemeClr val="tx1"/>
                </a:solidFill>
              </a:defRPr>
            </a:lvl1pPr>
          </a:lstStyle>
          <a:p>
            <a:pPr>
              <a:defRPr/>
            </a:pPr>
            <a:fld id="{0C7E2FBF-9118-4E94-98B8-1CC6DBD776DC}" type="slidenum">
              <a:rPr lang="en-US"/>
              <a:pPr>
                <a:defRPr/>
              </a:pPr>
              <a:t>‹#›</a:t>
            </a:fld>
            <a:endParaRPr lang="en-US"/>
          </a:p>
        </p:txBody>
      </p:sp>
    </p:spTree>
    <p:extLst>
      <p:ext uri="{BB962C8B-B14F-4D97-AF65-F5344CB8AC3E}">
        <p14:creationId xmlns:p14="http://schemas.microsoft.com/office/powerpoint/2010/main" val="3297423714"/>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457200" y="17526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172200"/>
            <a:ext cx="3429000" cy="304800"/>
          </a:xfrm>
          <a:prstGeom prst="rect">
            <a:avLst/>
          </a:prstGeom>
        </p:spPr>
        <p:txBody>
          <a:bodyPr vert="horz" lIns="91440" tIns="45720" rIns="91440" bIns="0" rtlCol="0" anchor="b"/>
          <a:lstStyle>
            <a:lvl1pPr algn="l">
              <a:defRPr sz="1000">
                <a:solidFill>
                  <a:schemeClr val="tx1"/>
                </a:solidFill>
              </a:defRPr>
            </a:lvl1pPr>
          </a:lstStyle>
          <a:p>
            <a:pPr>
              <a:defRPr/>
            </a:pPr>
            <a:fld id="{5D4134ED-8B42-451A-9643-31F3B6A89756}" type="datetime4">
              <a:rPr lang="en-US" smtClean="0"/>
              <a:t>April 22, 2022</a:t>
            </a:fld>
            <a:endParaRPr lang="en-US"/>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a:defRPr sz="1000">
                <a:solidFill>
                  <a:schemeClr val="tx1"/>
                </a:solidFill>
              </a:defRPr>
            </a:lvl1pPr>
          </a:lstStyle>
          <a:p>
            <a:pPr>
              <a:defRPr/>
            </a:pPr>
            <a:r>
              <a:rPr lang="en-US"/>
              <a:t>Data Mining: Concepts and Techniques</a:t>
            </a:r>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lIns="91440" tIns="45720" rIns="91440" bIns="45720" rtlCol="0" anchor="ctr"/>
          <a:lstStyle>
            <a:lvl1pPr algn="l">
              <a:defRPr sz="2400" b="1">
                <a:solidFill>
                  <a:schemeClr val="tx2"/>
                </a:solidFill>
              </a:defRPr>
            </a:lvl1pPr>
          </a:lstStyle>
          <a:p>
            <a:pPr>
              <a:defRPr/>
            </a:pPr>
            <a:fld id="{EF5FA86A-B157-4CE4-B5B3-AF7D86E7FF61}" type="slidenum">
              <a:rPr lang="en-US"/>
              <a:pPr>
                <a:defRPr/>
              </a:pPr>
              <a:t>‹#›</a:t>
            </a:fld>
            <a:endParaRPr lang="en-US"/>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033"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556" name="Clip" r:id="rId14" imgW="6857143" imgH="48963" progId="MS_ClipArt_Gallery.5">
                  <p:embed/>
                </p:oleObj>
              </mc:Choice>
              <mc:Fallback>
                <p:oleObj name="Clip" r:id="rId14" imgW="6857143" imgH="48963" progId="MS_ClipArt_Gallery.5">
                  <p:embed/>
                  <p:pic>
                    <p:nvPicPr>
                      <p:cNvPr id="0"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92" r:id="rId1"/>
    <p:sldLayoutId id="2147483883" r:id="rId2"/>
    <p:sldLayoutId id="2147483884" r:id="rId3"/>
    <p:sldLayoutId id="2147483885" r:id="rId4"/>
    <p:sldLayoutId id="2147483886" r:id="rId5"/>
    <p:sldLayoutId id="2147483887" r:id="rId6"/>
    <p:sldLayoutId id="2147483888" r:id="rId7"/>
    <p:sldLayoutId id="2147483889" r:id="rId8"/>
    <p:sldLayoutId id="2147483893" r:id="rId9"/>
    <p:sldLayoutId id="2147483890" r:id="rId10"/>
    <p:sldLayoutId id="2147483891" r:id="rId11"/>
  </p:sldLayoutIdLst>
  <p:transition>
    <p:zoom/>
  </p:transition>
  <p:hf hdr="0" ftr="0" dt="0"/>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defRPr>
      </a:lvl2pPr>
      <a:lvl3pPr algn="l" rtl="0" eaLnBrk="0" fontAlgn="base" hangingPunct="0">
        <a:spcBef>
          <a:spcPct val="0"/>
        </a:spcBef>
        <a:spcAft>
          <a:spcPct val="0"/>
        </a:spcAft>
        <a:defRPr sz="3600">
          <a:solidFill>
            <a:schemeClr val="tx2"/>
          </a:solidFill>
          <a:latin typeface="Arial Black" pitchFamily="34" charset="0"/>
        </a:defRPr>
      </a:lvl3pPr>
      <a:lvl4pPr algn="l" rtl="0" eaLnBrk="0" fontAlgn="base" hangingPunct="0">
        <a:spcBef>
          <a:spcPct val="0"/>
        </a:spcBef>
        <a:spcAft>
          <a:spcPct val="0"/>
        </a:spcAft>
        <a:defRPr sz="3600">
          <a:solidFill>
            <a:schemeClr val="tx2"/>
          </a:solidFill>
          <a:latin typeface="Arial Black" pitchFamily="34" charset="0"/>
        </a:defRPr>
      </a:lvl4pPr>
      <a:lvl5pPr algn="l" rtl="0" eaLnBrk="0" fontAlgn="base" hangingPunct="0">
        <a:spcBef>
          <a:spcPct val="0"/>
        </a:spcBef>
        <a:spcAft>
          <a:spcPct val="0"/>
        </a:spcAft>
        <a:defRPr sz="3600">
          <a:solidFill>
            <a:schemeClr val="tx2"/>
          </a:solidFill>
          <a:latin typeface="Arial Black" pitchFamily="34" charset="0"/>
        </a:defRPr>
      </a:lvl5pPr>
      <a:lvl6pPr marL="457200" algn="l" rtl="0" fontAlgn="base">
        <a:spcBef>
          <a:spcPct val="0"/>
        </a:spcBef>
        <a:spcAft>
          <a:spcPct val="0"/>
        </a:spcAft>
        <a:defRPr sz="3600">
          <a:solidFill>
            <a:schemeClr val="tx2"/>
          </a:solidFill>
          <a:latin typeface="Arial Black" pitchFamily="34" charset="0"/>
        </a:defRPr>
      </a:lvl6pPr>
      <a:lvl7pPr marL="914400" algn="l" rtl="0" fontAlgn="base">
        <a:spcBef>
          <a:spcPct val="0"/>
        </a:spcBef>
        <a:spcAft>
          <a:spcPct val="0"/>
        </a:spcAft>
        <a:defRPr sz="3600">
          <a:solidFill>
            <a:schemeClr val="tx2"/>
          </a:solidFill>
          <a:latin typeface="Arial Black" pitchFamily="34" charset="0"/>
        </a:defRPr>
      </a:lvl7pPr>
      <a:lvl8pPr marL="1371600" algn="l" rtl="0" fontAlgn="base">
        <a:spcBef>
          <a:spcPct val="0"/>
        </a:spcBef>
        <a:spcAft>
          <a:spcPct val="0"/>
        </a:spcAft>
        <a:defRPr sz="3600">
          <a:solidFill>
            <a:schemeClr val="tx2"/>
          </a:solidFill>
          <a:latin typeface="Arial Black" pitchFamily="34" charset="0"/>
        </a:defRPr>
      </a:lvl8pPr>
      <a:lvl9pPr marL="1828800" algn="l"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idx="4294967295"/>
          </p:nvPr>
        </p:nvSpPr>
        <p:spPr>
          <a:xfrm>
            <a:off x="7620" y="2209800"/>
            <a:ext cx="8686800" cy="1752600"/>
          </a:xfrm>
        </p:spPr>
        <p:txBody>
          <a:bodyPr>
            <a:normAutofit/>
          </a:bodyPr>
          <a:lstStyle/>
          <a:p>
            <a:pPr eaLnBrk="1" fontAlgn="auto" hangingPunct="1">
              <a:spcAft>
                <a:spcPts val="0"/>
              </a:spcAft>
              <a:defRPr/>
            </a:pPr>
            <a:r>
              <a:rPr lang="en-US" sz="4800" dirty="0"/>
              <a:t>The relational model</a:t>
            </a:r>
          </a:p>
        </p:txBody>
      </p:sp>
      <p:sp>
        <p:nvSpPr>
          <p:cNvPr id="2" name="Rectangle 1"/>
          <p:cNvSpPr/>
          <p:nvPr/>
        </p:nvSpPr>
        <p:spPr>
          <a:xfrm>
            <a:off x="152400" y="5791200"/>
            <a:ext cx="4572000" cy="707886"/>
          </a:xfrm>
          <a:prstGeom prst="rect">
            <a:avLst/>
          </a:prstGeom>
        </p:spPr>
        <p:txBody>
          <a:bodyPr>
            <a:spAutoFit/>
          </a:bodyPr>
          <a:lstStyle/>
          <a:p>
            <a:r>
              <a:rPr lang="en-US" sz="1000" spc="-60" dirty="0">
                <a:solidFill>
                  <a:srgbClr val="3C5184"/>
                </a:solidFill>
                <a:latin typeface="Arial Black"/>
                <a:ea typeface="+mj-ea"/>
                <a:cs typeface="+mj-cs"/>
              </a:rPr>
              <a:t>Courtesy:</a:t>
            </a:r>
            <a:br>
              <a:rPr lang="en-US" sz="1000" spc="-60" dirty="0">
                <a:solidFill>
                  <a:srgbClr val="3C5184"/>
                </a:solidFill>
                <a:latin typeface="Arial Black"/>
                <a:ea typeface="+mj-ea"/>
                <a:cs typeface="+mj-cs"/>
              </a:rPr>
            </a:br>
            <a:r>
              <a:rPr lang="en-US" sz="1000" spc="-60" dirty="0" err="1">
                <a:solidFill>
                  <a:srgbClr val="3C5184"/>
                </a:solidFill>
                <a:latin typeface="Arial Black"/>
                <a:ea typeface="+mj-ea"/>
                <a:cs typeface="+mj-cs"/>
              </a:rPr>
              <a:t>Silberschatz</a:t>
            </a:r>
            <a:r>
              <a:rPr lang="en-US" sz="1000" spc="-60" dirty="0">
                <a:solidFill>
                  <a:srgbClr val="3C5184"/>
                </a:solidFill>
                <a:latin typeface="Arial Black"/>
                <a:ea typeface="+mj-ea"/>
                <a:cs typeface="+mj-cs"/>
              </a:rPr>
              <a:t> </a:t>
            </a:r>
            <a:r>
              <a:rPr lang="en-US" sz="1000" spc="-60" dirty="0" err="1">
                <a:solidFill>
                  <a:srgbClr val="3C5184"/>
                </a:solidFill>
                <a:latin typeface="Arial Black"/>
                <a:ea typeface="+mj-ea"/>
                <a:cs typeface="+mj-cs"/>
              </a:rPr>
              <a:t>Korth</a:t>
            </a:r>
            <a:r>
              <a:rPr lang="en-US" sz="1000" spc="-60" dirty="0">
                <a:solidFill>
                  <a:srgbClr val="3C5184"/>
                </a:solidFill>
                <a:latin typeface="Arial Black"/>
                <a:ea typeface="+mj-ea"/>
                <a:cs typeface="+mj-cs"/>
              </a:rPr>
              <a:t> and </a:t>
            </a:r>
            <a:r>
              <a:rPr lang="en-US" sz="1000" spc="-60" dirty="0" err="1">
                <a:solidFill>
                  <a:srgbClr val="3C5184"/>
                </a:solidFill>
                <a:latin typeface="Arial Black"/>
                <a:ea typeface="+mj-ea"/>
                <a:cs typeface="+mj-cs"/>
              </a:rPr>
              <a:t>Sudarshan</a:t>
            </a:r>
            <a:endParaRPr lang="en-US" sz="1000" spc="-60" dirty="0">
              <a:solidFill>
                <a:srgbClr val="3C5184"/>
              </a:solidFill>
              <a:latin typeface="Arial Black"/>
              <a:ea typeface="+mj-ea"/>
              <a:cs typeface="+mj-cs"/>
            </a:endParaRPr>
          </a:p>
          <a:p>
            <a:r>
              <a:rPr lang="en-US" sz="1000" spc="-60" dirty="0" err="1">
                <a:solidFill>
                  <a:srgbClr val="3C5184"/>
                </a:solidFill>
                <a:latin typeface="Arial Black"/>
                <a:ea typeface="+mj-ea"/>
                <a:cs typeface="+mj-cs"/>
              </a:rPr>
              <a:t>Ramakrishnan</a:t>
            </a:r>
            <a:r>
              <a:rPr lang="en-US" sz="1000" spc="-60" dirty="0">
                <a:solidFill>
                  <a:srgbClr val="3C5184"/>
                </a:solidFill>
                <a:latin typeface="Arial Black"/>
                <a:ea typeface="+mj-ea"/>
                <a:cs typeface="+mj-cs"/>
              </a:rPr>
              <a:t> and </a:t>
            </a:r>
            <a:r>
              <a:rPr lang="en-US" sz="1000" spc="-60" dirty="0" err="1">
                <a:solidFill>
                  <a:srgbClr val="3C5184"/>
                </a:solidFill>
                <a:latin typeface="Arial Black"/>
                <a:ea typeface="+mj-ea"/>
                <a:cs typeface="+mj-cs"/>
              </a:rPr>
              <a:t>Gehrke</a:t>
            </a:r>
            <a:br>
              <a:rPr lang="en-US" sz="1000" spc="-60" dirty="0">
                <a:solidFill>
                  <a:srgbClr val="3C5184"/>
                </a:solidFill>
                <a:latin typeface="Arial Black"/>
                <a:ea typeface="+mj-ea"/>
                <a:cs typeface="+mj-cs"/>
              </a:rPr>
            </a:br>
            <a:r>
              <a:rPr lang="en-US" sz="1000" spc="-60" dirty="0">
                <a:solidFill>
                  <a:srgbClr val="3C5184"/>
                </a:solidFill>
                <a:latin typeface="Arial Black"/>
                <a:ea typeface="+mj-ea"/>
                <a:cs typeface="+mj-cs"/>
              </a:rPr>
              <a:t>Anjali Jivani</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10</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rPr>
              <a:t>assertions</a:t>
            </a:r>
          </a:p>
        </p:txBody>
      </p:sp>
      <p:sp>
        <p:nvSpPr>
          <p:cNvPr id="6" name="Rectangle 5"/>
          <p:cNvSpPr/>
          <p:nvPr/>
        </p:nvSpPr>
        <p:spPr>
          <a:xfrm>
            <a:off x="609600" y="1752600"/>
            <a:ext cx="7772400" cy="3477875"/>
          </a:xfrm>
          <a:prstGeom prst="rect">
            <a:avLst/>
          </a:prstGeom>
        </p:spPr>
        <p:txBody>
          <a:bodyPr wrap="square">
            <a:spAutoFit/>
          </a:bodyPr>
          <a:lstStyle/>
          <a:p>
            <a:pPr marL="342900" indent="-342900">
              <a:buFont typeface="Wingdings" pitchFamily="2" charset="2"/>
              <a:buChar char="Ø"/>
            </a:pPr>
            <a:r>
              <a:rPr lang="en-IN" sz="2000" dirty="0">
                <a:highlight>
                  <a:srgbClr val="00FFFF"/>
                </a:highlight>
              </a:rPr>
              <a:t>An assertion is a predicate expressing a condition that we wish the database to always satisfy.</a:t>
            </a:r>
            <a:r>
              <a:rPr lang="en-IN" sz="2000" dirty="0"/>
              <a:t> </a:t>
            </a:r>
            <a:r>
              <a:rPr lang="en-US" sz="2000" dirty="0"/>
              <a:t>Applies to entire database (not just the individual rows of a single table). </a:t>
            </a:r>
          </a:p>
          <a:p>
            <a:endParaRPr lang="en-US" sz="2000" dirty="0"/>
          </a:p>
          <a:p>
            <a:pPr lvl="1"/>
            <a:r>
              <a:rPr lang="en-IN" sz="2000" b="1" dirty="0">
                <a:solidFill>
                  <a:schemeClr val="accent2"/>
                </a:solidFill>
              </a:rPr>
              <a:t>create assertion &lt;assertion-name&gt; check &lt;predicate&gt;</a:t>
            </a:r>
            <a:br>
              <a:rPr lang="en-IN" sz="2000" b="1" dirty="0">
                <a:solidFill>
                  <a:schemeClr val="accent2"/>
                </a:solidFill>
              </a:rPr>
            </a:br>
            <a:endParaRPr lang="en-IN" sz="2000" b="1" dirty="0">
              <a:solidFill>
                <a:schemeClr val="accent2"/>
              </a:solidFill>
            </a:endParaRPr>
          </a:p>
          <a:p>
            <a:pPr lvl="1"/>
            <a:r>
              <a:rPr lang="en-IN" sz="2000" dirty="0"/>
              <a:t>Example:</a:t>
            </a:r>
          </a:p>
          <a:p>
            <a:endParaRPr lang="en-IN" sz="2000" dirty="0"/>
          </a:p>
          <a:p>
            <a:pPr lvl="1"/>
            <a:r>
              <a:rPr lang="en-US" sz="2000" dirty="0">
                <a:solidFill>
                  <a:srgbClr val="C00000"/>
                </a:solidFill>
                <a:ea typeface="Tahoma" pitchFamily="34" charset="0"/>
                <a:cs typeface="Tahoma" pitchFamily="34" charset="0"/>
              </a:rPr>
              <a:t>create assertion </a:t>
            </a:r>
            <a:r>
              <a:rPr lang="en-US" sz="2000" dirty="0" err="1">
                <a:solidFill>
                  <a:srgbClr val="C00000"/>
                </a:solidFill>
                <a:ea typeface="Tahoma" pitchFamily="34" charset="0"/>
                <a:cs typeface="Tahoma" pitchFamily="34" charset="0"/>
              </a:rPr>
              <a:t>dontfireeveryone</a:t>
            </a:r>
            <a:endParaRPr lang="en-US" sz="2000" dirty="0">
              <a:solidFill>
                <a:srgbClr val="C00000"/>
              </a:solidFill>
              <a:ea typeface="Tahoma" pitchFamily="34" charset="0"/>
              <a:cs typeface="Tahoma" pitchFamily="34" charset="0"/>
            </a:endParaRPr>
          </a:p>
          <a:p>
            <a:pPr lvl="1"/>
            <a:r>
              <a:rPr lang="en-US" sz="2000" dirty="0">
                <a:solidFill>
                  <a:srgbClr val="C00000"/>
                </a:solidFill>
                <a:ea typeface="Tahoma" pitchFamily="34" charset="0"/>
                <a:cs typeface="Tahoma" pitchFamily="34" charset="0"/>
              </a:rPr>
              <a:t>check (0 &lt; select  count (*)  from employee);</a:t>
            </a:r>
          </a:p>
          <a:p>
            <a:pPr lvl="1"/>
            <a:r>
              <a:rPr lang="en-US" sz="2000" dirty="0"/>
              <a:t>    </a:t>
            </a:r>
            <a:endParaRPr lang="en-US" sz="2000" dirty="0">
              <a:ea typeface="Tahoma" pitchFamily="34" charset="0"/>
              <a:cs typeface="Tahoma" pitchFamily="34" charset="0"/>
            </a:endParaRPr>
          </a:p>
        </p:txBody>
      </p:sp>
    </p:spTree>
    <p:extLst>
      <p:ext uri="{BB962C8B-B14F-4D97-AF65-F5344CB8AC3E}">
        <p14:creationId xmlns:p14="http://schemas.microsoft.com/office/powerpoint/2010/main" val="1435866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11</a:t>
            </a:fld>
            <a:endParaRPr lang="en-US"/>
          </a:p>
        </p:txBody>
      </p:sp>
      <p:sp>
        <p:nvSpPr>
          <p:cNvPr id="5" name="Rectangle 4"/>
          <p:cNvSpPr/>
          <p:nvPr/>
        </p:nvSpPr>
        <p:spPr>
          <a:xfrm>
            <a:off x="495300" y="1828800"/>
            <a:ext cx="8115300" cy="4324261"/>
          </a:xfrm>
          <a:prstGeom prst="rect">
            <a:avLst/>
          </a:prstGeom>
        </p:spPr>
        <p:txBody>
          <a:bodyPr wrap="square">
            <a:spAutoFit/>
          </a:bodyPr>
          <a:lstStyle/>
          <a:p>
            <a:pPr marL="342900" indent="-342900">
              <a:spcAft>
                <a:spcPts val="600"/>
              </a:spcAft>
              <a:buFont typeface="Wingdings" pitchFamily="2" charset="2"/>
              <a:buChar char="Ø"/>
            </a:pPr>
            <a:r>
              <a:rPr lang="en-US" sz="2400" dirty="0"/>
              <a:t>Language in which user requests information from the database.</a:t>
            </a:r>
          </a:p>
          <a:p>
            <a:pPr marL="342900" indent="-342900">
              <a:spcAft>
                <a:spcPts val="600"/>
              </a:spcAft>
              <a:buFont typeface="Wingdings" pitchFamily="2" charset="2"/>
              <a:buChar char="Ø"/>
            </a:pPr>
            <a:r>
              <a:rPr lang="en-US" sz="2400" dirty="0"/>
              <a:t>There are the following languages:</a:t>
            </a:r>
          </a:p>
          <a:p>
            <a:pPr marL="914400" lvl="1" indent="-457200">
              <a:spcAft>
                <a:spcPts val="600"/>
              </a:spcAft>
              <a:buFont typeface="+mj-lt"/>
              <a:buAutoNum type="arabicPeriod"/>
            </a:pPr>
            <a:r>
              <a:rPr lang="en-US" sz="2400" dirty="0">
                <a:solidFill>
                  <a:schemeClr val="accent2"/>
                </a:solidFill>
              </a:rPr>
              <a:t>Relational algebra</a:t>
            </a:r>
            <a:r>
              <a:rPr lang="en-US" sz="2400" dirty="0"/>
              <a:t>			-	</a:t>
            </a:r>
            <a:r>
              <a:rPr lang="en-US" sz="2400" dirty="0">
                <a:solidFill>
                  <a:srgbClr val="00B050"/>
                </a:solidFill>
              </a:rPr>
              <a:t>SQL</a:t>
            </a:r>
          </a:p>
          <a:p>
            <a:pPr marL="914400" lvl="1" indent="-457200">
              <a:spcAft>
                <a:spcPts val="600"/>
              </a:spcAft>
              <a:buFont typeface="+mj-lt"/>
              <a:buAutoNum type="arabicPeriod"/>
            </a:pPr>
            <a:r>
              <a:rPr lang="en-US" sz="2400" dirty="0">
                <a:solidFill>
                  <a:schemeClr val="accent2"/>
                </a:solidFill>
              </a:rPr>
              <a:t>Relational calculus</a:t>
            </a:r>
          </a:p>
          <a:p>
            <a:pPr marL="1371600" lvl="2" indent="-457200">
              <a:spcAft>
                <a:spcPts val="600"/>
              </a:spcAft>
              <a:buFont typeface="+mj-lt"/>
              <a:buAutoNum type="alphaLcParenR"/>
            </a:pPr>
            <a:r>
              <a:rPr lang="en-US" sz="2400" dirty="0">
                <a:solidFill>
                  <a:srgbClr val="00B050"/>
                </a:solidFill>
              </a:rPr>
              <a:t>Tuple relational calculus	-	QUEL</a:t>
            </a:r>
          </a:p>
          <a:p>
            <a:pPr marL="1371600" lvl="2" indent="-457200">
              <a:spcAft>
                <a:spcPts val="600"/>
              </a:spcAft>
              <a:buFont typeface="+mj-lt"/>
              <a:buAutoNum type="alphaLcParenR"/>
            </a:pPr>
            <a:r>
              <a:rPr lang="en-US" sz="2400" dirty="0">
                <a:solidFill>
                  <a:srgbClr val="00B050"/>
                </a:solidFill>
              </a:rPr>
              <a:t>Domain relational calculus	-	QBE</a:t>
            </a:r>
          </a:p>
          <a:p>
            <a:pPr marL="342900" indent="-342900">
              <a:spcAft>
                <a:spcPts val="600"/>
              </a:spcAft>
              <a:buFont typeface="Wingdings" pitchFamily="2" charset="2"/>
              <a:buChar char="Ø"/>
            </a:pPr>
            <a:r>
              <a:rPr lang="en-US" sz="2400" dirty="0"/>
              <a:t>SQL has already been discussed</a:t>
            </a:r>
          </a:p>
          <a:p>
            <a:pPr marL="342900" indent="-342900">
              <a:spcAft>
                <a:spcPts val="600"/>
              </a:spcAft>
              <a:buFont typeface="Wingdings" pitchFamily="2" charset="2"/>
              <a:buChar char="Ø"/>
            </a:pPr>
            <a:r>
              <a:rPr lang="en-US" sz="2400" dirty="0">
                <a:highlight>
                  <a:srgbClr val="FFFF00"/>
                </a:highlight>
              </a:rPr>
              <a:t>SQL is based on Relational Algebra and implements all the basic operations of RA as well as many extra ones.</a:t>
            </a:r>
          </a:p>
        </p:txBody>
      </p:sp>
      <p:sp>
        <p:nvSpPr>
          <p:cNvPr id="6"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highlight>
                  <a:srgbClr val="00FFFF"/>
                </a:highlight>
                <a:latin typeface="+mn-lt"/>
              </a:rPr>
              <a:t>query languages</a:t>
            </a:r>
          </a:p>
        </p:txBody>
      </p:sp>
    </p:spTree>
    <p:extLst>
      <p:ext uri="{BB962C8B-B14F-4D97-AF65-F5344CB8AC3E}">
        <p14:creationId xmlns:p14="http://schemas.microsoft.com/office/powerpoint/2010/main" val="1816429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12</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rPr>
              <a:t>Relational algebra</a:t>
            </a:r>
          </a:p>
        </p:txBody>
      </p:sp>
      <p:sp>
        <p:nvSpPr>
          <p:cNvPr id="6" name="Rectangle 5"/>
          <p:cNvSpPr/>
          <p:nvPr/>
        </p:nvSpPr>
        <p:spPr>
          <a:xfrm>
            <a:off x="609600" y="1447800"/>
            <a:ext cx="7620000" cy="5016758"/>
          </a:xfrm>
          <a:prstGeom prst="rect">
            <a:avLst/>
          </a:prstGeom>
        </p:spPr>
        <p:txBody>
          <a:bodyPr wrap="square">
            <a:spAutoFit/>
          </a:bodyPr>
          <a:lstStyle/>
          <a:p>
            <a:pPr marL="342900" indent="-342900">
              <a:buFont typeface="Wingdings" pitchFamily="2" charset="2"/>
              <a:buChar char="Ø"/>
            </a:pPr>
            <a:r>
              <a:rPr lang="en-IN" sz="2000" dirty="0">
                <a:highlight>
                  <a:srgbClr val="FFFF00"/>
                </a:highlight>
              </a:rPr>
              <a:t>Relational algebra is a procedural query language</a:t>
            </a:r>
            <a:r>
              <a:rPr lang="en-IN" sz="2000" dirty="0"/>
              <a:t>, </a:t>
            </a:r>
            <a:r>
              <a:rPr lang="en-IN" sz="2000" dirty="0">
                <a:highlight>
                  <a:srgbClr val="FFFF00"/>
                </a:highlight>
              </a:rPr>
              <a:t>which takes instances of relations as input and yields instances of relations as output. It uses operators to perform queries. </a:t>
            </a:r>
          </a:p>
          <a:p>
            <a:pPr marL="342900" indent="-342900">
              <a:buFont typeface="Wingdings" pitchFamily="2" charset="2"/>
              <a:buChar char="Ø"/>
            </a:pPr>
            <a:r>
              <a:rPr lang="en-IN" sz="2000" dirty="0"/>
              <a:t>An </a:t>
            </a:r>
            <a:r>
              <a:rPr lang="en-IN" sz="2000" dirty="0">
                <a:highlight>
                  <a:srgbClr val="00FFFF"/>
                </a:highlight>
              </a:rPr>
              <a:t>operator can be either </a:t>
            </a:r>
            <a:r>
              <a:rPr lang="en-IN" sz="2000" b="1" dirty="0">
                <a:highlight>
                  <a:srgbClr val="00FFFF"/>
                </a:highlight>
              </a:rPr>
              <a:t>unary</a:t>
            </a:r>
            <a:r>
              <a:rPr lang="en-IN" sz="2000" dirty="0">
                <a:highlight>
                  <a:srgbClr val="00FFFF"/>
                </a:highlight>
              </a:rPr>
              <a:t> or </a:t>
            </a:r>
            <a:r>
              <a:rPr lang="en-IN" sz="2000" b="1" dirty="0">
                <a:highlight>
                  <a:srgbClr val="00FFFF"/>
                </a:highlight>
              </a:rPr>
              <a:t>binary</a:t>
            </a:r>
            <a:r>
              <a:rPr lang="en-IN" sz="2000" dirty="0"/>
              <a:t>. They accept relations as their input and yield relations as their output. </a:t>
            </a:r>
          </a:p>
          <a:p>
            <a:pPr marL="342900" indent="-342900">
              <a:buFont typeface="Wingdings" pitchFamily="2" charset="2"/>
              <a:buChar char="Ø"/>
            </a:pPr>
            <a:r>
              <a:rPr lang="en-IN" sz="2000" dirty="0">
                <a:highlight>
                  <a:srgbClr val="00FFFF"/>
                </a:highlight>
              </a:rPr>
              <a:t>Relational algebra is performed recursively on a relation and intermediate results are also considered relations.</a:t>
            </a:r>
          </a:p>
          <a:p>
            <a:pPr marL="342900" indent="-342900">
              <a:buFont typeface="Wingdings" pitchFamily="2" charset="2"/>
              <a:buChar char="Ø"/>
            </a:pPr>
            <a:r>
              <a:rPr lang="en-US" sz="2000" dirty="0"/>
              <a:t>Six basic operators</a:t>
            </a:r>
          </a:p>
          <a:p>
            <a:pPr marL="800100" lvl="1" indent="-342900">
              <a:buFont typeface="Wingdings" pitchFamily="2" charset="2"/>
              <a:buChar char="§"/>
            </a:pPr>
            <a:r>
              <a:rPr lang="en-US" sz="2000" b="1" dirty="0">
                <a:solidFill>
                  <a:srgbClr val="C00000"/>
                </a:solidFill>
                <a:highlight>
                  <a:srgbClr val="00FFFF"/>
                </a:highlight>
              </a:rPr>
              <a:t>Unary operators</a:t>
            </a:r>
          </a:p>
          <a:p>
            <a:pPr marL="1371600" lvl="2" indent="-457200">
              <a:buFont typeface="+mj-lt"/>
              <a:buAutoNum type="arabicPeriod"/>
            </a:pPr>
            <a:r>
              <a:rPr lang="en-US" sz="2000" dirty="0">
                <a:highlight>
                  <a:srgbClr val="FFFF00"/>
                </a:highlight>
              </a:rPr>
              <a:t>select: </a:t>
            </a:r>
            <a:r>
              <a:rPr lang="en-US" sz="2000" dirty="0">
                <a:highlight>
                  <a:srgbClr val="FFFF00"/>
                </a:highlight>
                <a:sym typeface="Symbol" pitchFamily="18" charset="2"/>
              </a:rPr>
              <a:t></a:t>
            </a:r>
            <a:endParaRPr lang="en-US" sz="2000" dirty="0">
              <a:highlight>
                <a:srgbClr val="FFFF00"/>
              </a:highlight>
            </a:endParaRPr>
          </a:p>
          <a:p>
            <a:pPr marL="1371600" lvl="2" indent="-457200">
              <a:buFont typeface="+mj-lt"/>
              <a:buAutoNum type="arabicPeriod"/>
            </a:pPr>
            <a:r>
              <a:rPr lang="en-US" sz="2000" dirty="0">
                <a:highlight>
                  <a:srgbClr val="FFFF00"/>
                </a:highlight>
              </a:rPr>
              <a:t>project: </a:t>
            </a:r>
            <a:r>
              <a:rPr lang="en-US" sz="2000" dirty="0">
                <a:highlight>
                  <a:srgbClr val="FFFF00"/>
                </a:highlight>
                <a:sym typeface="Symbol" pitchFamily="18" charset="2"/>
              </a:rPr>
              <a:t></a:t>
            </a:r>
          </a:p>
          <a:p>
            <a:pPr marL="1371600" lvl="2" indent="-457200">
              <a:buFont typeface="+mj-lt"/>
              <a:buAutoNum type="arabicPeriod"/>
            </a:pPr>
            <a:r>
              <a:rPr lang="en-US" sz="2000" dirty="0">
                <a:highlight>
                  <a:srgbClr val="FFFF00"/>
                </a:highlight>
              </a:rPr>
              <a:t>rename: </a:t>
            </a:r>
            <a:r>
              <a:rPr lang="en-US" sz="2000" i="1" dirty="0">
                <a:highlight>
                  <a:srgbClr val="FFFF00"/>
                </a:highlight>
                <a:sym typeface="Symbol" pitchFamily="18" charset="2"/>
              </a:rPr>
              <a:t></a:t>
            </a:r>
            <a:endParaRPr lang="en-US" sz="2000" dirty="0">
              <a:highlight>
                <a:srgbClr val="FFFF00"/>
              </a:highlight>
            </a:endParaRPr>
          </a:p>
          <a:p>
            <a:pPr marL="914400" lvl="1" indent="-457200">
              <a:buFont typeface="Wingdings" pitchFamily="2" charset="2"/>
              <a:buChar char="§"/>
            </a:pPr>
            <a:r>
              <a:rPr lang="en-US" sz="2000" b="1" dirty="0">
                <a:solidFill>
                  <a:srgbClr val="C00000"/>
                </a:solidFill>
                <a:highlight>
                  <a:srgbClr val="00FFFF"/>
                </a:highlight>
              </a:rPr>
              <a:t>Binary operators</a:t>
            </a:r>
          </a:p>
          <a:p>
            <a:pPr marL="1371600" lvl="2" indent="-457200">
              <a:buFont typeface="+mj-lt"/>
              <a:buAutoNum type="arabicPeriod"/>
            </a:pPr>
            <a:r>
              <a:rPr lang="en-US" sz="2000" dirty="0">
                <a:highlight>
                  <a:srgbClr val="FFFF00"/>
                </a:highlight>
              </a:rPr>
              <a:t>union and intersect: </a:t>
            </a:r>
            <a:r>
              <a:rPr lang="en-US" sz="2000" dirty="0">
                <a:highlight>
                  <a:srgbClr val="FFFF00"/>
                </a:highlight>
                <a:sym typeface="Symbol" pitchFamily="18" charset="2"/>
              </a:rPr>
              <a:t> and </a:t>
            </a:r>
            <a:r>
              <a:rPr lang="en-US" sz="2000" b="1" dirty="0">
                <a:highlight>
                  <a:srgbClr val="FFFF00"/>
                </a:highlight>
                <a:sym typeface="Symbol" pitchFamily="18" charset="2"/>
              </a:rPr>
              <a:t>∩</a:t>
            </a:r>
            <a:endParaRPr lang="en-US" sz="2000" dirty="0">
              <a:highlight>
                <a:srgbClr val="FFFF00"/>
              </a:highlight>
            </a:endParaRPr>
          </a:p>
          <a:p>
            <a:pPr marL="1371600" lvl="2" indent="-457200">
              <a:buFont typeface="+mj-lt"/>
              <a:buAutoNum type="arabicPeriod"/>
            </a:pPr>
            <a:r>
              <a:rPr lang="en-US" sz="2000" dirty="0">
                <a:highlight>
                  <a:srgbClr val="FFFF00"/>
                </a:highlight>
              </a:rPr>
              <a:t>set difference: </a:t>
            </a:r>
            <a:r>
              <a:rPr lang="en-US" sz="2000" i="1" dirty="0">
                <a:highlight>
                  <a:srgbClr val="FFFF00"/>
                </a:highlight>
              </a:rPr>
              <a:t>–</a:t>
            </a:r>
            <a:r>
              <a:rPr lang="en-US" sz="2000" dirty="0">
                <a:highlight>
                  <a:srgbClr val="FFFF00"/>
                </a:highlight>
              </a:rPr>
              <a:t> </a:t>
            </a:r>
          </a:p>
          <a:p>
            <a:pPr marL="1371600" lvl="2" indent="-457200">
              <a:buFont typeface="+mj-lt"/>
              <a:buAutoNum type="arabicPeriod"/>
            </a:pPr>
            <a:r>
              <a:rPr lang="en-US" sz="2000" dirty="0">
                <a:highlight>
                  <a:srgbClr val="FFFF00"/>
                </a:highlight>
              </a:rPr>
              <a:t>Cartesian product: x</a:t>
            </a:r>
          </a:p>
        </p:txBody>
      </p:sp>
    </p:spTree>
    <p:extLst>
      <p:ext uri="{BB962C8B-B14F-4D97-AF65-F5344CB8AC3E}">
        <p14:creationId xmlns:p14="http://schemas.microsoft.com/office/powerpoint/2010/main" val="3033921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z="2000" smtClean="0">
                <a:ea typeface="Tahoma" pitchFamily="34" charset="0"/>
                <a:cs typeface="Tahoma" pitchFamily="34" charset="0"/>
              </a:rPr>
              <a:pPr>
                <a:defRPr/>
              </a:pPr>
              <a:t>13</a:t>
            </a:fld>
            <a:endParaRPr lang="en-US" sz="2000">
              <a:ea typeface="Tahoma" pitchFamily="34" charset="0"/>
              <a:cs typeface="Tahoma" pitchFamily="34" charset="0"/>
            </a:endParaRPr>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Tahoma" pitchFamily="34" charset="0"/>
                <a:ea typeface="Tahoma" pitchFamily="34" charset="0"/>
                <a:cs typeface="Tahoma" pitchFamily="34" charset="0"/>
              </a:rPr>
              <a:t>Select (</a:t>
            </a:r>
            <a:r>
              <a:rPr lang="en-US" sz="2800" b="1" dirty="0">
                <a:latin typeface="Tahoma" pitchFamily="34" charset="0"/>
                <a:ea typeface="Tahoma" pitchFamily="34" charset="0"/>
                <a:cs typeface="Tahoma" pitchFamily="34" charset="0"/>
                <a:sym typeface="Symbol" pitchFamily="18" charset="2"/>
              </a:rPr>
              <a:t>) AND assignment (</a:t>
            </a:r>
            <a:r>
              <a:rPr lang="en-US" sz="2800" dirty="0">
                <a:sym typeface="Symbol" pitchFamily="18" charset="2"/>
              </a:rPr>
              <a:t></a:t>
            </a:r>
            <a:r>
              <a:rPr lang="en-US" sz="2800" b="1" dirty="0">
                <a:latin typeface="Tahoma" pitchFamily="34" charset="0"/>
                <a:ea typeface="Tahoma" pitchFamily="34" charset="0"/>
                <a:cs typeface="Tahoma" pitchFamily="34" charset="0"/>
                <a:sym typeface="Symbol" pitchFamily="18" charset="2"/>
              </a:rPr>
              <a:t>)</a:t>
            </a:r>
            <a:endParaRPr lang="en-IN" sz="2800" b="1" dirty="0">
              <a:latin typeface="Tahoma" pitchFamily="34" charset="0"/>
              <a:ea typeface="Tahoma" pitchFamily="34" charset="0"/>
              <a:cs typeface="Tahoma" pitchFamily="34" charset="0"/>
            </a:endParaRPr>
          </a:p>
        </p:txBody>
      </p:sp>
      <p:sp>
        <p:nvSpPr>
          <p:cNvPr id="6" name="Rectangle 5"/>
          <p:cNvSpPr/>
          <p:nvPr/>
        </p:nvSpPr>
        <p:spPr>
          <a:xfrm>
            <a:off x="533400" y="1534764"/>
            <a:ext cx="8077200" cy="5022914"/>
          </a:xfrm>
          <a:prstGeom prst="rect">
            <a:avLst/>
          </a:prstGeom>
        </p:spPr>
        <p:txBody>
          <a:bodyPr wrap="square">
            <a:spAutoFit/>
          </a:bodyPr>
          <a:lstStyle/>
          <a:p>
            <a:pPr marL="342900" indent="-342900">
              <a:lnSpc>
                <a:spcPct val="90000"/>
              </a:lnSpc>
              <a:buFont typeface="Wingdings" pitchFamily="2" charset="2"/>
              <a:buChar char="Ø"/>
              <a:tabLst>
                <a:tab pos="1658938" algn="l"/>
                <a:tab pos="3149600" algn="ctr"/>
                <a:tab pos="3425825" algn="l"/>
              </a:tabLst>
            </a:pPr>
            <a:r>
              <a:rPr lang="en-US" sz="2400" dirty="0">
                <a:ea typeface="Tahoma" pitchFamily="34" charset="0"/>
                <a:cs typeface="Tahoma" pitchFamily="34" charset="0"/>
              </a:rPr>
              <a:t>Notation:  </a:t>
            </a:r>
            <a:r>
              <a:rPr lang="en-US" sz="2400" dirty="0">
                <a:solidFill>
                  <a:schemeClr val="tx2"/>
                </a:solidFill>
                <a:ea typeface="Tahoma" pitchFamily="34" charset="0"/>
                <a:cs typeface="Tahoma" pitchFamily="34" charset="0"/>
                <a:sym typeface="Symbol" pitchFamily="18" charset="2"/>
              </a:rPr>
              <a:t> </a:t>
            </a:r>
            <a:r>
              <a:rPr lang="en-US" sz="2400" baseline="-25000" dirty="0">
                <a:solidFill>
                  <a:schemeClr val="tx2"/>
                </a:solidFill>
                <a:ea typeface="Tahoma" pitchFamily="34" charset="0"/>
                <a:cs typeface="Tahoma" pitchFamily="34" charset="0"/>
                <a:sym typeface="Symbol" pitchFamily="18" charset="2"/>
              </a:rPr>
              <a:t>p</a:t>
            </a:r>
            <a:r>
              <a:rPr lang="en-US" sz="2400" dirty="0">
                <a:solidFill>
                  <a:schemeClr val="tx2"/>
                </a:solidFill>
                <a:ea typeface="Tahoma" pitchFamily="34" charset="0"/>
                <a:cs typeface="Tahoma" pitchFamily="34" charset="0"/>
                <a:sym typeface="Symbol" pitchFamily="18" charset="2"/>
              </a:rPr>
              <a:t>(r)</a:t>
            </a:r>
          </a:p>
          <a:p>
            <a:pPr marL="342900" indent="-342900">
              <a:lnSpc>
                <a:spcPct val="90000"/>
              </a:lnSpc>
              <a:buFont typeface="Wingdings" pitchFamily="2" charset="2"/>
              <a:buChar char="Ø"/>
              <a:tabLst>
                <a:tab pos="1658938" algn="l"/>
                <a:tab pos="3149600" algn="ctr"/>
                <a:tab pos="3425825" algn="l"/>
              </a:tabLst>
            </a:pPr>
            <a:r>
              <a:rPr lang="en-US" sz="2400" i="1" dirty="0">
                <a:ea typeface="Tahoma" pitchFamily="34" charset="0"/>
                <a:cs typeface="Tahoma" pitchFamily="34" charset="0"/>
                <a:sym typeface="Symbol" pitchFamily="18" charset="2"/>
              </a:rPr>
              <a:t>p</a:t>
            </a:r>
            <a:r>
              <a:rPr lang="en-US" sz="2400" dirty="0">
                <a:ea typeface="Tahoma" pitchFamily="34" charset="0"/>
                <a:cs typeface="Tahoma" pitchFamily="34" charset="0"/>
                <a:sym typeface="Symbol" pitchFamily="18" charset="2"/>
              </a:rPr>
              <a:t> is called the </a:t>
            </a:r>
            <a:r>
              <a:rPr lang="en-US" sz="2400" b="1" dirty="0">
                <a:solidFill>
                  <a:schemeClr val="tx2"/>
                </a:solidFill>
                <a:ea typeface="Tahoma" pitchFamily="34" charset="0"/>
                <a:cs typeface="Tahoma" pitchFamily="34" charset="0"/>
                <a:sym typeface="Symbol" pitchFamily="18" charset="2"/>
              </a:rPr>
              <a:t>selection predicate (condition), </a:t>
            </a:r>
            <a:r>
              <a:rPr lang="en-US" sz="2400" dirty="0">
                <a:ea typeface="Tahoma" pitchFamily="34" charset="0"/>
                <a:cs typeface="Tahoma" pitchFamily="34" charset="0"/>
                <a:sym typeface="Symbol" pitchFamily="18" charset="2"/>
              </a:rPr>
              <a:t>r is the </a:t>
            </a:r>
            <a:r>
              <a:rPr lang="en-US" sz="2400" b="1" dirty="0">
                <a:solidFill>
                  <a:schemeClr val="tx2"/>
                </a:solidFill>
                <a:ea typeface="Tahoma" pitchFamily="34" charset="0"/>
                <a:cs typeface="Tahoma" pitchFamily="34" charset="0"/>
                <a:sym typeface="Symbol" pitchFamily="18" charset="2"/>
              </a:rPr>
              <a:t>relation.</a:t>
            </a:r>
          </a:p>
          <a:p>
            <a:pPr marL="342900" indent="-342900">
              <a:lnSpc>
                <a:spcPct val="90000"/>
              </a:lnSpc>
              <a:buFont typeface="Wingdings" pitchFamily="2" charset="2"/>
              <a:buChar char="Ø"/>
              <a:tabLst>
                <a:tab pos="1658938" algn="l"/>
                <a:tab pos="3149600" algn="ctr"/>
                <a:tab pos="3425825" algn="l"/>
              </a:tabLst>
            </a:pPr>
            <a:r>
              <a:rPr lang="en-US" sz="2400" dirty="0">
                <a:ea typeface="Tahoma" pitchFamily="34" charset="0"/>
                <a:cs typeface="Tahoma" pitchFamily="34" charset="0"/>
                <a:sym typeface="Symbol" pitchFamily="18" charset="2"/>
              </a:rPr>
              <a:t>Assignment notation: </a:t>
            </a:r>
            <a:r>
              <a:rPr lang="en-US" sz="2400" b="1" dirty="0">
                <a:solidFill>
                  <a:schemeClr val="tx2"/>
                </a:solidFill>
                <a:sym typeface="Symbol" pitchFamily="18" charset="2"/>
              </a:rPr>
              <a:t> </a:t>
            </a:r>
            <a:r>
              <a:rPr lang="en-US" sz="2000" dirty="0">
                <a:solidFill>
                  <a:schemeClr val="tx2"/>
                </a:solidFill>
                <a:sym typeface="Symbol" pitchFamily="18" charset="2"/>
              </a:rPr>
              <a:t>(in some implementations it is :=)</a:t>
            </a:r>
          </a:p>
          <a:p>
            <a:pPr>
              <a:lnSpc>
                <a:spcPct val="90000"/>
              </a:lnSpc>
              <a:tabLst>
                <a:tab pos="1658938" algn="l"/>
                <a:tab pos="3149600" algn="ctr"/>
                <a:tab pos="3425825" algn="l"/>
              </a:tabLst>
            </a:pPr>
            <a:endParaRPr lang="en-US" sz="2000" b="1" i="1" dirty="0">
              <a:solidFill>
                <a:schemeClr val="tx2"/>
              </a:solidFill>
              <a:ea typeface="Tahoma" pitchFamily="34" charset="0"/>
              <a:cs typeface="Tahoma" pitchFamily="34" charset="0"/>
              <a:sym typeface="Symbol" pitchFamily="18" charset="2"/>
            </a:endParaRPr>
          </a:p>
          <a:p>
            <a:pPr marL="457200" indent="-457200">
              <a:lnSpc>
                <a:spcPct val="90000"/>
              </a:lnSpc>
              <a:buAutoNum type="alphaLcParenBoth"/>
              <a:tabLst>
                <a:tab pos="1658938" algn="l"/>
                <a:tab pos="3149600" algn="ctr"/>
                <a:tab pos="3425825" algn="l"/>
              </a:tabLst>
            </a:pPr>
            <a:r>
              <a:rPr lang="en-IN" sz="2400" dirty="0"/>
              <a:t>Example 1: select those tuples of the </a:t>
            </a:r>
            <a:r>
              <a:rPr lang="en-IN" sz="2400" i="1" dirty="0" err="1"/>
              <a:t>dept</a:t>
            </a:r>
            <a:r>
              <a:rPr lang="en-IN" sz="2400" i="1" dirty="0"/>
              <a:t> relation where the location is ‘Mumbai’</a:t>
            </a:r>
          </a:p>
          <a:p>
            <a:pPr>
              <a:lnSpc>
                <a:spcPct val="90000"/>
              </a:lnSpc>
              <a:tabLst>
                <a:tab pos="1658938" algn="l"/>
                <a:tab pos="3149600" algn="ctr"/>
                <a:tab pos="3425825" algn="l"/>
              </a:tabLst>
            </a:pPr>
            <a:endParaRPr lang="en-IN" sz="2400" i="1" dirty="0"/>
          </a:p>
          <a:p>
            <a:pPr>
              <a:lnSpc>
                <a:spcPct val="90000"/>
              </a:lnSpc>
              <a:tabLst>
                <a:tab pos="1658938" algn="l"/>
                <a:tab pos="3149600" algn="ctr"/>
                <a:tab pos="3425825" algn="l"/>
              </a:tabLst>
            </a:pPr>
            <a:r>
              <a:rPr lang="en-IN" sz="2400" i="1" dirty="0"/>
              <a:t>	</a:t>
            </a:r>
            <a:r>
              <a:rPr lang="en-IN" sz="2400" dirty="0"/>
              <a:t>T1 </a:t>
            </a:r>
            <a:r>
              <a:rPr lang="en-US" sz="2400" dirty="0">
                <a:sym typeface="Symbol" pitchFamily="18" charset="2"/>
              </a:rPr>
              <a:t></a:t>
            </a:r>
            <a:r>
              <a:rPr lang="en-IN" sz="2400" dirty="0"/>
              <a:t> </a:t>
            </a:r>
            <a:r>
              <a:rPr lang="en-IN" sz="2400" dirty="0" err="1"/>
              <a:t>σ</a:t>
            </a:r>
            <a:r>
              <a:rPr lang="en-IN" sz="2400" b="1" baseline="-25000" dirty="0" err="1"/>
              <a:t>loc</a:t>
            </a:r>
            <a:r>
              <a:rPr lang="en-IN" sz="2400" b="1" baseline="-25000" dirty="0"/>
              <a:t> = ‘Mumbai’</a:t>
            </a:r>
            <a:r>
              <a:rPr lang="en-IN" sz="2400" dirty="0"/>
              <a:t> (</a:t>
            </a:r>
            <a:r>
              <a:rPr lang="en-IN" sz="2400" dirty="0" err="1"/>
              <a:t>dept</a:t>
            </a:r>
            <a:r>
              <a:rPr lang="en-IN" sz="2400" dirty="0"/>
              <a:t>)</a:t>
            </a:r>
          </a:p>
          <a:p>
            <a:pPr marL="457200" indent="-457200">
              <a:lnSpc>
                <a:spcPct val="90000"/>
              </a:lnSpc>
              <a:buAutoNum type="alphaLcParenBoth"/>
              <a:tabLst>
                <a:tab pos="1658938" algn="l"/>
                <a:tab pos="3149600" algn="ctr"/>
                <a:tab pos="3425825" algn="l"/>
              </a:tabLst>
            </a:pPr>
            <a:endParaRPr lang="en-IN" sz="2400" dirty="0"/>
          </a:p>
          <a:p>
            <a:pPr marL="457200" indent="-457200">
              <a:lnSpc>
                <a:spcPct val="90000"/>
              </a:lnSpc>
              <a:buAutoNum type="alphaLcParenBoth"/>
              <a:tabLst>
                <a:tab pos="1658938" algn="l"/>
                <a:tab pos="3149600" algn="ctr"/>
                <a:tab pos="3425825" algn="l"/>
              </a:tabLst>
            </a:pPr>
            <a:r>
              <a:rPr lang="en-IN" sz="2400" dirty="0"/>
              <a:t>Example 2: find those tuples pertaining to </a:t>
            </a:r>
            <a:r>
              <a:rPr lang="en-IN" sz="2400" dirty="0" err="1"/>
              <a:t>emp</a:t>
            </a:r>
            <a:r>
              <a:rPr lang="en-IN" sz="2400" dirty="0"/>
              <a:t> relation who are earning more than $1200 and are managers.</a:t>
            </a:r>
            <a:br>
              <a:rPr lang="en-IN" sz="2400" dirty="0"/>
            </a:br>
            <a:r>
              <a:rPr lang="en-IN" sz="2400" dirty="0"/>
              <a:t>	</a:t>
            </a:r>
          </a:p>
          <a:p>
            <a:pPr>
              <a:lnSpc>
                <a:spcPct val="90000"/>
              </a:lnSpc>
              <a:tabLst>
                <a:tab pos="1658938" algn="l"/>
                <a:tab pos="3149600" algn="ctr"/>
                <a:tab pos="3425825" algn="l"/>
              </a:tabLst>
            </a:pPr>
            <a:r>
              <a:rPr lang="en-IN" sz="2400" i="1" dirty="0"/>
              <a:t>	</a:t>
            </a:r>
            <a:r>
              <a:rPr lang="en-IN" sz="2400" dirty="0"/>
              <a:t>T2 </a:t>
            </a:r>
            <a:r>
              <a:rPr lang="en-US" sz="2400" dirty="0">
                <a:sym typeface="Symbol" pitchFamily="18" charset="2"/>
              </a:rPr>
              <a:t></a:t>
            </a:r>
            <a:r>
              <a:rPr lang="en-IN" sz="2400" dirty="0"/>
              <a:t> </a:t>
            </a:r>
            <a:r>
              <a:rPr lang="en-IN" sz="2400" i="1" dirty="0" err="1"/>
              <a:t>σ</a:t>
            </a:r>
            <a:r>
              <a:rPr lang="en-IN" sz="2400" b="1" baseline="-25000" dirty="0" err="1"/>
              <a:t>job</a:t>
            </a:r>
            <a:r>
              <a:rPr lang="en-IN" sz="2400" b="1" baseline="-25000" dirty="0"/>
              <a:t> =‘MANAGER’ and salary &gt; 1200</a:t>
            </a:r>
            <a:r>
              <a:rPr lang="en-IN" sz="2400" dirty="0"/>
              <a:t> </a:t>
            </a:r>
            <a:r>
              <a:rPr lang="en-IN" sz="2400" i="1" dirty="0"/>
              <a:t>(</a:t>
            </a:r>
            <a:r>
              <a:rPr lang="en-IN" sz="2400" i="1" dirty="0" err="1"/>
              <a:t>emp</a:t>
            </a:r>
            <a:r>
              <a:rPr lang="en-IN" sz="2400" i="1" dirty="0"/>
              <a:t>)</a:t>
            </a:r>
            <a:r>
              <a:rPr lang="en-IN" sz="2400" dirty="0"/>
              <a:t> </a:t>
            </a:r>
            <a:br>
              <a:rPr lang="en-IN" sz="2400" dirty="0"/>
            </a:br>
            <a:endParaRPr lang="en-US" sz="2400" b="1" i="1" dirty="0">
              <a:solidFill>
                <a:schemeClr val="tx2"/>
              </a:solidFill>
              <a:ea typeface="Tahoma" pitchFamily="34" charset="0"/>
              <a:cs typeface="Tahoma" pitchFamily="34" charset="0"/>
              <a:sym typeface="Symbol" pitchFamily="18" charset="2"/>
            </a:endParaRPr>
          </a:p>
        </p:txBody>
      </p:sp>
    </p:spTree>
    <p:extLst>
      <p:ext uri="{BB962C8B-B14F-4D97-AF65-F5344CB8AC3E}">
        <p14:creationId xmlns:p14="http://schemas.microsoft.com/office/powerpoint/2010/main" val="779447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14</a:t>
            </a:fld>
            <a:endParaRPr lang="en-US"/>
          </a:p>
        </p:txBody>
      </p:sp>
      <p:sp>
        <p:nvSpPr>
          <p:cNvPr id="5" name="Rectangle 4"/>
          <p:cNvSpPr/>
          <p:nvPr/>
        </p:nvSpPr>
        <p:spPr>
          <a:xfrm>
            <a:off x="609600" y="1447800"/>
            <a:ext cx="7924800" cy="5213735"/>
          </a:xfrm>
          <a:prstGeom prst="rect">
            <a:avLst/>
          </a:prstGeom>
        </p:spPr>
        <p:txBody>
          <a:bodyPr wrap="square">
            <a:spAutoFit/>
          </a:bodyPr>
          <a:lstStyle/>
          <a:p>
            <a:pPr marL="342900" indent="-342900">
              <a:lnSpc>
                <a:spcPct val="120000"/>
              </a:lnSpc>
              <a:buFont typeface="Wingdings" pitchFamily="2" charset="2"/>
              <a:buChar char="Ø"/>
              <a:tabLst>
                <a:tab pos="3257550" algn="ctr"/>
              </a:tabLst>
            </a:pPr>
            <a:r>
              <a:rPr lang="en-US" sz="2000" dirty="0"/>
              <a:t>Notation: </a:t>
            </a:r>
            <a:r>
              <a:rPr lang="az-Cyrl-AZ" sz="2400" dirty="0">
                <a:solidFill>
                  <a:schemeClr val="tx2"/>
                </a:solidFill>
                <a:ea typeface="Tahoma" pitchFamily="34" charset="0"/>
                <a:cs typeface="Tahoma" pitchFamily="34" charset="0"/>
                <a:sym typeface="Symbol" pitchFamily="18" charset="2"/>
              </a:rPr>
              <a:t>П</a:t>
            </a:r>
            <a:r>
              <a:rPr lang="en-US" sz="2400" dirty="0">
                <a:solidFill>
                  <a:schemeClr val="tx2"/>
                </a:solidFill>
                <a:ea typeface="Tahoma" pitchFamily="34" charset="0"/>
                <a:cs typeface="Tahoma" pitchFamily="34" charset="0"/>
                <a:sym typeface="Symbol" pitchFamily="18" charset="2"/>
              </a:rPr>
              <a:t> </a:t>
            </a:r>
            <a:r>
              <a:rPr lang="en-US" sz="2400" baseline="-25000" dirty="0">
                <a:solidFill>
                  <a:schemeClr val="tx2"/>
                </a:solidFill>
                <a:ea typeface="Tahoma" pitchFamily="34" charset="0"/>
                <a:cs typeface="Tahoma" pitchFamily="34" charset="0"/>
                <a:sym typeface="Symbol" pitchFamily="18" charset="2"/>
              </a:rPr>
              <a:t>A</a:t>
            </a:r>
            <a:r>
              <a:rPr lang="en-US" sz="2400" baseline="-50000" dirty="0">
                <a:solidFill>
                  <a:schemeClr val="tx2"/>
                </a:solidFill>
                <a:ea typeface="Tahoma" pitchFamily="34" charset="0"/>
                <a:cs typeface="Tahoma" pitchFamily="34" charset="0"/>
                <a:sym typeface="Symbol" pitchFamily="18" charset="2"/>
              </a:rPr>
              <a:t>1</a:t>
            </a:r>
            <a:r>
              <a:rPr lang="en-US" sz="2400" baseline="-25000" dirty="0">
                <a:solidFill>
                  <a:schemeClr val="tx2"/>
                </a:solidFill>
                <a:ea typeface="Tahoma" pitchFamily="34" charset="0"/>
                <a:cs typeface="Tahoma" pitchFamily="34" charset="0"/>
                <a:sym typeface="Symbol" pitchFamily="18" charset="2"/>
              </a:rPr>
              <a:t>,A</a:t>
            </a:r>
            <a:r>
              <a:rPr lang="en-US" sz="2400" baseline="-50000" dirty="0">
                <a:solidFill>
                  <a:schemeClr val="tx2"/>
                </a:solidFill>
                <a:ea typeface="Tahoma" pitchFamily="34" charset="0"/>
                <a:cs typeface="Tahoma" pitchFamily="34" charset="0"/>
                <a:sym typeface="Symbol" pitchFamily="18" charset="2"/>
              </a:rPr>
              <a:t>2</a:t>
            </a:r>
            <a:r>
              <a:rPr lang="en-US" sz="2400" baseline="-25000" dirty="0">
                <a:solidFill>
                  <a:schemeClr val="tx2"/>
                </a:solidFill>
                <a:ea typeface="Tahoma" pitchFamily="34" charset="0"/>
                <a:cs typeface="Tahoma" pitchFamily="34" charset="0"/>
                <a:sym typeface="Symbol" pitchFamily="18" charset="2"/>
              </a:rPr>
              <a:t>, … </a:t>
            </a:r>
            <a:r>
              <a:rPr lang="en-US" sz="2400" baseline="-25000" dirty="0" err="1">
                <a:solidFill>
                  <a:schemeClr val="tx2"/>
                </a:solidFill>
                <a:ea typeface="Tahoma" pitchFamily="34" charset="0"/>
                <a:cs typeface="Tahoma" pitchFamily="34" charset="0"/>
                <a:sym typeface="Symbol" pitchFamily="18" charset="2"/>
              </a:rPr>
              <a:t>A</a:t>
            </a:r>
            <a:r>
              <a:rPr lang="en-US" sz="2400" baseline="-50000" dirty="0" err="1">
                <a:solidFill>
                  <a:schemeClr val="tx2"/>
                </a:solidFill>
                <a:ea typeface="Tahoma" pitchFamily="34" charset="0"/>
                <a:cs typeface="Tahoma" pitchFamily="34" charset="0"/>
                <a:sym typeface="Symbol" pitchFamily="18" charset="2"/>
              </a:rPr>
              <a:t>k</a:t>
            </a:r>
            <a:r>
              <a:rPr lang="en-US" sz="2400" dirty="0">
                <a:solidFill>
                  <a:schemeClr val="tx2"/>
                </a:solidFill>
                <a:ea typeface="Tahoma" pitchFamily="34" charset="0"/>
                <a:cs typeface="Tahoma" pitchFamily="34" charset="0"/>
                <a:sym typeface="Symbol" pitchFamily="18" charset="2"/>
              </a:rPr>
              <a:t>(r)</a:t>
            </a:r>
          </a:p>
          <a:p>
            <a:pPr>
              <a:lnSpc>
                <a:spcPct val="120000"/>
              </a:lnSpc>
              <a:tabLst>
                <a:tab pos="3257550" algn="ctr"/>
              </a:tabLst>
            </a:pPr>
            <a:r>
              <a:rPr lang="en-US" sz="2000" dirty="0"/>
              <a:t>	</a:t>
            </a:r>
            <a:r>
              <a:rPr lang="en-US" sz="1800" dirty="0"/>
              <a:t>where A</a:t>
            </a:r>
            <a:r>
              <a:rPr lang="en-US" sz="1800" baseline="-25000" dirty="0"/>
              <a:t>1</a:t>
            </a:r>
            <a:r>
              <a:rPr lang="en-US" sz="1800" dirty="0"/>
              <a:t>, A</a:t>
            </a:r>
            <a:r>
              <a:rPr lang="en-US" sz="1800" baseline="-25000" dirty="0"/>
              <a:t>2</a:t>
            </a:r>
            <a:r>
              <a:rPr lang="en-US" sz="1800" dirty="0"/>
              <a:t> are attribute names and </a:t>
            </a:r>
            <a:r>
              <a:rPr lang="en-US" sz="1800" i="1" dirty="0"/>
              <a:t>r</a:t>
            </a:r>
            <a:r>
              <a:rPr lang="en-US" sz="1800" dirty="0"/>
              <a:t> is a relation name.</a:t>
            </a:r>
          </a:p>
          <a:p>
            <a:pPr marL="342900" indent="-342900">
              <a:buFont typeface="Wingdings" pitchFamily="2" charset="2"/>
              <a:buChar char="Ø"/>
              <a:tabLst>
                <a:tab pos="3257550" algn="ctr"/>
              </a:tabLst>
            </a:pPr>
            <a:r>
              <a:rPr lang="en-US" sz="2000" dirty="0"/>
              <a:t>The result is defined as the relation of </a:t>
            </a:r>
            <a:r>
              <a:rPr lang="en-US" sz="2000" i="1" dirty="0"/>
              <a:t>k</a:t>
            </a:r>
            <a:r>
              <a:rPr lang="en-US" sz="2000" dirty="0"/>
              <a:t> columns obtained by erasing the columns that are not listed.</a:t>
            </a:r>
          </a:p>
          <a:p>
            <a:pPr marL="342900" indent="-342900">
              <a:buFont typeface="Wingdings" pitchFamily="2" charset="2"/>
              <a:buChar char="Ø"/>
              <a:tabLst>
                <a:tab pos="3257550" algn="ctr"/>
              </a:tabLst>
            </a:pPr>
            <a:r>
              <a:rPr lang="en-US" sz="2000" dirty="0">
                <a:highlight>
                  <a:srgbClr val="00FFFF"/>
                </a:highlight>
              </a:rPr>
              <a:t>Duplicate rows removed from result, since relations are sets</a:t>
            </a:r>
          </a:p>
          <a:p>
            <a:pPr>
              <a:tabLst>
                <a:tab pos="3257550" algn="ctr"/>
              </a:tabLst>
            </a:pPr>
            <a:endParaRPr lang="en-US" sz="2000" dirty="0"/>
          </a:p>
          <a:p>
            <a:pPr marL="457200" indent="-457200">
              <a:buAutoNum type="alphaLcParenBoth"/>
              <a:tabLst>
                <a:tab pos="3257550" algn="ctr"/>
              </a:tabLst>
            </a:pPr>
            <a:r>
              <a:rPr lang="en-US" sz="2000" dirty="0"/>
              <a:t>Example 1: Select the </a:t>
            </a:r>
            <a:r>
              <a:rPr lang="en-US" sz="2000" dirty="0" err="1"/>
              <a:t>emp</a:t>
            </a:r>
            <a:r>
              <a:rPr lang="en-US" sz="2000" dirty="0"/>
              <a:t> name, salary and designation.</a:t>
            </a:r>
            <a:br>
              <a:rPr lang="en-US" sz="2000" dirty="0"/>
            </a:br>
            <a:br>
              <a:rPr lang="en-US" sz="2000" dirty="0"/>
            </a:br>
            <a:r>
              <a:rPr lang="en-US" sz="2000" dirty="0"/>
              <a:t>         	 </a:t>
            </a:r>
            <a:r>
              <a:rPr lang="en-US" sz="2000" dirty="0">
                <a:sym typeface="Symbol" pitchFamily="18" charset="2"/>
              </a:rPr>
              <a:t></a:t>
            </a:r>
            <a:r>
              <a:rPr lang="en-US" sz="2000" b="1" i="1" baseline="-25000" dirty="0" err="1"/>
              <a:t>ename</a:t>
            </a:r>
            <a:r>
              <a:rPr lang="en-US" sz="2000" b="1" i="1" baseline="-25000" dirty="0"/>
              <a:t>, salary, job</a:t>
            </a:r>
            <a:r>
              <a:rPr lang="en-US" sz="2000" b="1" dirty="0"/>
              <a:t> </a:t>
            </a:r>
            <a:r>
              <a:rPr lang="en-US" sz="2000" dirty="0"/>
              <a:t>(</a:t>
            </a:r>
            <a:r>
              <a:rPr lang="en-US" sz="2000" i="1" dirty="0" err="1"/>
              <a:t>emp</a:t>
            </a:r>
            <a:r>
              <a:rPr lang="en-US" sz="2000" dirty="0"/>
              <a:t>) </a:t>
            </a:r>
          </a:p>
          <a:p>
            <a:pPr>
              <a:tabLst>
                <a:tab pos="3257550" algn="ctr"/>
              </a:tabLst>
            </a:pPr>
            <a:endParaRPr lang="en-US" sz="2000" dirty="0"/>
          </a:p>
          <a:p>
            <a:pPr>
              <a:tabLst>
                <a:tab pos="3257550" algn="ctr"/>
              </a:tabLst>
            </a:pPr>
            <a:r>
              <a:rPr lang="en-US" sz="2000" dirty="0"/>
              <a:t>(b) Example 2: Select the </a:t>
            </a:r>
            <a:r>
              <a:rPr lang="en-US" sz="2000" dirty="0" err="1"/>
              <a:t>empno</a:t>
            </a:r>
            <a:r>
              <a:rPr lang="en-US" sz="2000" dirty="0"/>
              <a:t>, </a:t>
            </a:r>
            <a:r>
              <a:rPr lang="en-US" sz="2000" dirty="0" err="1"/>
              <a:t>emp</a:t>
            </a:r>
            <a:r>
              <a:rPr lang="en-US" sz="2000" dirty="0"/>
              <a:t> name and commission  </a:t>
            </a:r>
          </a:p>
          <a:p>
            <a:pPr>
              <a:tabLst>
                <a:tab pos="3257550" algn="ctr"/>
              </a:tabLst>
            </a:pPr>
            <a:r>
              <a:rPr lang="en-US" sz="2000" dirty="0"/>
              <a:t>     of employees earning more than 5000.</a:t>
            </a:r>
          </a:p>
          <a:p>
            <a:pPr>
              <a:tabLst>
                <a:tab pos="3257550" algn="ctr"/>
              </a:tabLst>
            </a:pPr>
            <a:endParaRPr lang="en-US" sz="2000" dirty="0"/>
          </a:p>
          <a:p>
            <a:pPr lvl="3">
              <a:tabLst>
                <a:tab pos="3257550" algn="ctr"/>
              </a:tabLst>
            </a:pPr>
            <a:r>
              <a:rPr lang="en-US" sz="2000" dirty="0">
                <a:sym typeface="Symbol" pitchFamily="18" charset="2"/>
              </a:rPr>
              <a:t></a:t>
            </a:r>
            <a:r>
              <a:rPr lang="en-US" sz="2000" b="1" i="1" baseline="-25000" dirty="0" err="1"/>
              <a:t>empno</a:t>
            </a:r>
            <a:r>
              <a:rPr lang="en-US" sz="2000" b="1" i="1" baseline="-25000" dirty="0"/>
              <a:t>, </a:t>
            </a:r>
            <a:r>
              <a:rPr lang="en-US" sz="2000" b="1" i="1" baseline="-25000" dirty="0" err="1"/>
              <a:t>ename</a:t>
            </a:r>
            <a:r>
              <a:rPr lang="en-US" sz="2000" b="1" i="1" baseline="-25000" dirty="0"/>
              <a:t>, </a:t>
            </a:r>
            <a:r>
              <a:rPr lang="en-US" sz="2000" b="1" i="1" baseline="-25000" dirty="0" err="1"/>
              <a:t>comm</a:t>
            </a:r>
            <a:r>
              <a:rPr lang="en-US" sz="2000" b="1" i="1" baseline="-25000" dirty="0"/>
              <a:t> </a:t>
            </a:r>
            <a:r>
              <a:rPr lang="en-US" sz="2000" dirty="0"/>
              <a:t>(</a:t>
            </a:r>
            <a:r>
              <a:rPr lang="en-IN" sz="2000" dirty="0" err="1"/>
              <a:t>σ</a:t>
            </a:r>
            <a:r>
              <a:rPr lang="en-IN" sz="2000" b="1" baseline="-25000" dirty="0" err="1"/>
              <a:t>sal</a:t>
            </a:r>
            <a:r>
              <a:rPr lang="en-IN" sz="2000" b="1" baseline="-25000" dirty="0"/>
              <a:t> &gt; 5000</a:t>
            </a:r>
            <a:r>
              <a:rPr lang="en-IN" sz="2000" dirty="0"/>
              <a:t> (</a:t>
            </a:r>
            <a:r>
              <a:rPr lang="en-IN" sz="2000" dirty="0" err="1"/>
              <a:t>emp</a:t>
            </a:r>
            <a:r>
              <a:rPr lang="en-IN" sz="2000" dirty="0"/>
              <a:t>))</a:t>
            </a:r>
          </a:p>
          <a:p>
            <a:pPr lvl="5">
              <a:tabLst>
                <a:tab pos="3257550" algn="ctr"/>
              </a:tabLst>
            </a:pPr>
            <a:br>
              <a:rPr lang="en-US" sz="2000" dirty="0"/>
            </a:br>
            <a:endParaRPr lang="en-US" sz="2000" dirty="0"/>
          </a:p>
        </p:txBody>
      </p:sp>
      <p:sp>
        <p:nvSpPr>
          <p:cNvPr id="7"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Tahoma" pitchFamily="34" charset="0"/>
                <a:ea typeface="Tahoma" pitchFamily="34" charset="0"/>
                <a:cs typeface="Tahoma" pitchFamily="34" charset="0"/>
              </a:rPr>
              <a:t>project (</a:t>
            </a:r>
            <a:r>
              <a:rPr lang="en-US" sz="2800" dirty="0">
                <a:sym typeface="Symbol" pitchFamily="18" charset="2"/>
              </a:rPr>
              <a:t> </a:t>
            </a:r>
            <a:r>
              <a:rPr lang="en-US" sz="2800" dirty="0">
                <a:latin typeface="Tahoma" pitchFamily="34" charset="0"/>
                <a:ea typeface="Tahoma" pitchFamily="34" charset="0"/>
                <a:cs typeface="Tahoma" pitchFamily="34" charset="0"/>
                <a:sym typeface="Symbol" pitchFamily="18" charset="2"/>
              </a:rPr>
              <a:t>)</a:t>
            </a:r>
            <a:endParaRPr lang="en-IN" sz="28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505989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urved Connector 6"/>
          <p:cNvCxnSpPr>
            <a:stCxn id="20" idx="1"/>
          </p:cNvCxnSpPr>
          <p:nvPr/>
        </p:nvCxnSpPr>
        <p:spPr>
          <a:xfrm rot="10800000">
            <a:off x="3810000" y="3276601"/>
            <a:ext cx="1143000" cy="609601"/>
          </a:xfrm>
          <a:prstGeom prst="curvedConnector3">
            <a:avLst>
              <a:gd name="adj1" fmla="val 100000"/>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19100" y="1524000"/>
            <a:ext cx="7772400" cy="762000"/>
          </a:xfrm>
        </p:spPr>
        <p:txBody>
          <a:bodyPr/>
          <a:lstStyle/>
          <a:p>
            <a:br>
              <a:rPr lang="en-US" sz="2400" cap="none" dirty="0">
                <a:sym typeface="Symbol" pitchFamily="18" charset="2"/>
              </a:rPr>
            </a:br>
            <a:br>
              <a:rPr lang="en-US" sz="2400" cap="none" dirty="0">
                <a:sym typeface="Symbol" pitchFamily="18" charset="2"/>
              </a:rPr>
            </a:br>
            <a:r>
              <a:rPr lang="en-US" sz="2800" cap="none" dirty="0">
                <a:latin typeface="Tahoma" pitchFamily="34" charset="0"/>
                <a:ea typeface="Tahoma" pitchFamily="34" charset="0"/>
                <a:cs typeface="Tahoma" pitchFamily="34" charset="0"/>
                <a:sym typeface="Symbol" pitchFamily="18" charset="2"/>
              </a:rPr>
              <a:t></a:t>
            </a:r>
            <a:r>
              <a:rPr lang="en-US" sz="2800" b="1" i="1" cap="none" baseline="-25000" dirty="0" err="1">
                <a:latin typeface="Tahoma" pitchFamily="34" charset="0"/>
                <a:ea typeface="Tahoma" pitchFamily="34" charset="0"/>
                <a:cs typeface="Tahoma" pitchFamily="34" charset="0"/>
              </a:rPr>
              <a:t>Empno</a:t>
            </a:r>
            <a:r>
              <a:rPr lang="en-US" sz="2800" b="1" i="1" cap="none" baseline="-25000" dirty="0">
                <a:latin typeface="Tahoma" pitchFamily="34" charset="0"/>
                <a:ea typeface="Tahoma" pitchFamily="34" charset="0"/>
                <a:cs typeface="Tahoma" pitchFamily="34" charset="0"/>
              </a:rPr>
              <a:t>, </a:t>
            </a:r>
            <a:r>
              <a:rPr lang="en-US" sz="2800" b="1" i="1" cap="none" baseline="-25000" dirty="0" err="1">
                <a:latin typeface="Tahoma" pitchFamily="34" charset="0"/>
                <a:ea typeface="Tahoma" pitchFamily="34" charset="0"/>
                <a:cs typeface="Tahoma" pitchFamily="34" charset="0"/>
              </a:rPr>
              <a:t>ename</a:t>
            </a:r>
            <a:r>
              <a:rPr lang="en-US" sz="2800" b="1" i="1" cap="none" baseline="-25000" dirty="0">
                <a:latin typeface="Tahoma" pitchFamily="34" charset="0"/>
                <a:ea typeface="Tahoma" pitchFamily="34" charset="0"/>
                <a:cs typeface="Tahoma" pitchFamily="34" charset="0"/>
              </a:rPr>
              <a:t>, </a:t>
            </a:r>
            <a:r>
              <a:rPr lang="en-US" sz="2800" b="1" i="1" cap="none" baseline="-25000" dirty="0" err="1">
                <a:latin typeface="Tahoma" pitchFamily="34" charset="0"/>
                <a:ea typeface="Tahoma" pitchFamily="34" charset="0"/>
                <a:cs typeface="Tahoma" pitchFamily="34" charset="0"/>
              </a:rPr>
              <a:t>comm</a:t>
            </a:r>
            <a:r>
              <a:rPr lang="en-US" sz="2800" b="1" i="1" cap="none" baseline="-25000" dirty="0">
                <a:latin typeface="Tahoma" pitchFamily="34" charset="0"/>
                <a:ea typeface="Tahoma" pitchFamily="34" charset="0"/>
                <a:cs typeface="Tahoma" pitchFamily="34" charset="0"/>
              </a:rPr>
              <a:t> </a:t>
            </a:r>
            <a:r>
              <a:rPr lang="en-US" sz="2800" cap="none" dirty="0">
                <a:latin typeface="Tahoma" pitchFamily="34" charset="0"/>
                <a:ea typeface="Tahoma" pitchFamily="34" charset="0"/>
                <a:cs typeface="Tahoma" pitchFamily="34" charset="0"/>
              </a:rPr>
              <a:t>(</a:t>
            </a:r>
            <a:r>
              <a:rPr lang="en-IN" sz="2800" cap="none" dirty="0" err="1">
                <a:latin typeface="Tahoma" pitchFamily="34" charset="0"/>
                <a:ea typeface="Tahoma" pitchFamily="34" charset="0"/>
                <a:cs typeface="Tahoma" pitchFamily="34" charset="0"/>
              </a:rPr>
              <a:t>σ</a:t>
            </a:r>
            <a:r>
              <a:rPr lang="en-IN" sz="2800" b="1" cap="none" baseline="-25000" dirty="0" err="1">
                <a:latin typeface="Tahoma" pitchFamily="34" charset="0"/>
                <a:ea typeface="Tahoma" pitchFamily="34" charset="0"/>
                <a:cs typeface="Tahoma" pitchFamily="34" charset="0"/>
              </a:rPr>
              <a:t>sal</a:t>
            </a:r>
            <a:r>
              <a:rPr lang="en-IN" sz="2800" b="1" cap="none" baseline="-25000" dirty="0">
                <a:latin typeface="Tahoma" pitchFamily="34" charset="0"/>
                <a:ea typeface="Tahoma" pitchFamily="34" charset="0"/>
                <a:cs typeface="Tahoma" pitchFamily="34" charset="0"/>
              </a:rPr>
              <a:t> &gt; 5000</a:t>
            </a:r>
            <a:r>
              <a:rPr lang="en-IN" sz="2800" cap="none" dirty="0">
                <a:latin typeface="Tahoma" pitchFamily="34" charset="0"/>
                <a:ea typeface="Tahoma" pitchFamily="34" charset="0"/>
                <a:cs typeface="Tahoma" pitchFamily="34" charset="0"/>
              </a:rPr>
              <a:t> (</a:t>
            </a:r>
            <a:r>
              <a:rPr lang="en-IN" sz="2800" cap="none" dirty="0" err="1">
                <a:latin typeface="Tahoma" pitchFamily="34" charset="0"/>
                <a:ea typeface="Tahoma" pitchFamily="34" charset="0"/>
                <a:cs typeface="Tahoma" pitchFamily="34" charset="0"/>
              </a:rPr>
              <a:t>emp</a:t>
            </a:r>
            <a:r>
              <a:rPr lang="en-IN" sz="2800" cap="none" dirty="0">
                <a:latin typeface="Tahoma" pitchFamily="34" charset="0"/>
                <a:ea typeface="Tahoma" pitchFamily="34" charset="0"/>
                <a:cs typeface="Tahoma" pitchFamily="34" charset="0"/>
              </a:rPr>
              <a:t>))</a:t>
            </a:r>
            <a:br>
              <a:rPr lang="en-IN" sz="2800" cap="none" dirty="0">
                <a:latin typeface="Tahoma" pitchFamily="34" charset="0"/>
                <a:ea typeface="Tahoma" pitchFamily="34" charset="0"/>
                <a:cs typeface="Tahoma" pitchFamily="34" charset="0"/>
              </a:rPr>
            </a:br>
            <a:br>
              <a:rPr lang="en-IN" sz="2400" cap="none" dirty="0"/>
            </a:br>
            <a:endParaRPr lang="en-IN" sz="2400" cap="none" dirty="0"/>
          </a:p>
        </p:txBody>
      </p:sp>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15</a:t>
            </a:fld>
            <a:endParaRPr lang="en-US"/>
          </a:p>
        </p:txBody>
      </p:sp>
      <p:sp>
        <p:nvSpPr>
          <p:cNvPr id="5" name="Rectangle 4"/>
          <p:cNvSpPr/>
          <p:nvPr/>
        </p:nvSpPr>
        <p:spPr>
          <a:xfrm>
            <a:off x="457200" y="2667000"/>
            <a:ext cx="7391400" cy="954107"/>
          </a:xfrm>
          <a:prstGeom prst="rect">
            <a:avLst/>
          </a:prstGeom>
        </p:spPr>
        <p:txBody>
          <a:bodyPr wrap="square">
            <a:spAutoFit/>
          </a:bodyPr>
          <a:lstStyle/>
          <a:p>
            <a:r>
              <a:rPr lang="en-IN" dirty="0" err="1"/>
              <a:t>σ</a:t>
            </a:r>
            <a:r>
              <a:rPr lang="en-IN" b="1" baseline="-25000" dirty="0" err="1"/>
              <a:t>sal</a:t>
            </a:r>
            <a:r>
              <a:rPr lang="en-IN" b="1" baseline="-25000" dirty="0"/>
              <a:t> &gt; 5000</a:t>
            </a:r>
            <a:r>
              <a:rPr lang="en-IN" dirty="0"/>
              <a:t>(</a:t>
            </a:r>
            <a:r>
              <a:rPr lang="en-US" dirty="0">
                <a:sym typeface="Symbol" pitchFamily="18" charset="2"/>
              </a:rPr>
              <a:t></a:t>
            </a:r>
            <a:r>
              <a:rPr lang="en-US" b="1" i="1" baseline="-25000" dirty="0" err="1"/>
              <a:t>Empno</a:t>
            </a:r>
            <a:r>
              <a:rPr lang="en-US" b="1" i="1" baseline="-25000" dirty="0"/>
              <a:t>, </a:t>
            </a:r>
            <a:r>
              <a:rPr lang="en-US" b="1" i="1" baseline="-25000" dirty="0" err="1"/>
              <a:t>ename</a:t>
            </a:r>
            <a:r>
              <a:rPr lang="en-US" b="1" i="1" baseline="-25000" dirty="0"/>
              <a:t>, </a:t>
            </a:r>
            <a:r>
              <a:rPr lang="en-US" b="1" i="1" baseline="-25000" dirty="0" err="1"/>
              <a:t>comm</a:t>
            </a:r>
            <a:r>
              <a:rPr lang="en-IN" dirty="0"/>
              <a:t>(</a:t>
            </a:r>
            <a:r>
              <a:rPr lang="en-IN" dirty="0" err="1"/>
              <a:t>emp</a:t>
            </a:r>
            <a:r>
              <a:rPr lang="en-IN" dirty="0"/>
              <a:t>))</a:t>
            </a:r>
            <a:br>
              <a:rPr lang="en-IN" dirty="0"/>
            </a:br>
            <a:endParaRPr lang="en-IN" dirty="0"/>
          </a:p>
        </p:txBody>
      </p:sp>
      <p:sp>
        <p:nvSpPr>
          <p:cNvPr id="6" name="Rectangle 5"/>
          <p:cNvSpPr/>
          <p:nvPr/>
        </p:nvSpPr>
        <p:spPr>
          <a:xfrm>
            <a:off x="502920" y="4680287"/>
            <a:ext cx="6941820" cy="954107"/>
          </a:xfrm>
          <a:prstGeom prst="rect">
            <a:avLst/>
          </a:prstGeom>
        </p:spPr>
        <p:txBody>
          <a:bodyPr wrap="square">
            <a:spAutoFit/>
          </a:bodyPr>
          <a:lstStyle/>
          <a:p>
            <a:r>
              <a:rPr lang="en-IN" dirty="0" err="1"/>
              <a:t>σ</a:t>
            </a:r>
            <a:r>
              <a:rPr lang="en-IN" b="1" baseline="-25000" dirty="0" err="1"/>
              <a:t>sal</a:t>
            </a:r>
            <a:r>
              <a:rPr lang="en-IN" b="1" baseline="-25000" dirty="0"/>
              <a:t> &gt; 5000</a:t>
            </a:r>
            <a:r>
              <a:rPr lang="en-IN" dirty="0"/>
              <a:t>(</a:t>
            </a:r>
            <a:r>
              <a:rPr lang="en-US" dirty="0">
                <a:sym typeface="Symbol" pitchFamily="18" charset="2"/>
              </a:rPr>
              <a:t></a:t>
            </a:r>
            <a:r>
              <a:rPr lang="en-US" b="1" i="1" baseline="-25000" dirty="0" err="1"/>
              <a:t>Empno</a:t>
            </a:r>
            <a:r>
              <a:rPr lang="en-US" b="1" i="1" baseline="-25000" dirty="0"/>
              <a:t>, </a:t>
            </a:r>
            <a:r>
              <a:rPr lang="en-US" b="1" i="1" baseline="-25000" dirty="0" err="1"/>
              <a:t>ename</a:t>
            </a:r>
            <a:r>
              <a:rPr lang="en-US" b="1" i="1" baseline="-25000" dirty="0"/>
              <a:t>, </a:t>
            </a:r>
            <a:r>
              <a:rPr lang="en-US" b="1" i="1" baseline="-25000" dirty="0" err="1"/>
              <a:t>sal</a:t>
            </a:r>
            <a:r>
              <a:rPr lang="en-US" b="1" i="1" baseline="-25000" dirty="0"/>
              <a:t>, </a:t>
            </a:r>
            <a:r>
              <a:rPr lang="en-US" b="1" i="1" baseline="-25000" dirty="0" err="1"/>
              <a:t>comm</a:t>
            </a:r>
            <a:r>
              <a:rPr lang="en-IN" dirty="0"/>
              <a:t>(</a:t>
            </a:r>
            <a:r>
              <a:rPr lang="en-IN" dirty="0" err="1"/>
              <a:t>emp</a:t>
            </a:r>
            <a:r>
              <a:rPr lang="en-IN" dirty="0"/>
              <a:t>))</a:t>
            </a:r>
            <a:br>
              <a:rPr lang="en-IN" dirty="0"/>
            </a:br>
            <a:endParaRPr lang="en-IN" dirty="0"/>
          </a:p>
        </p:txBody>
      </p:sp>
      <p:sp>
        <p:nvSpPr>
          <p:cNvPr id="20" name="TextBox 19"/>
          <p:cNvSpPr txBox="1"/>
          <p:nvPr/>
        </p:nvSpPr>
        <p:spPr>
          <a:xfrm>
            <a:off x="4953000" y="3532258"/>
            <a:ext cx="3733800" cy="707886"/>
          </a:xfrm>
          <a:prstGeom prst="rect">
            <a:avLst/>
          </a:prstGeom>
          <a:noFill/>
        </p:spPr>
        <p:txBody>
          <a:bodyPr wrap="square" rtlCol="0">
            <a:spAutoFit/>
          </a:bodyPr>
          <a:lstStyle/>
          <a:p>
            <a:r>
              <a:rPr lang="en-IN" sz="2000" b="1" dirty="0">
                <a:solidFill>
                  <a:srgbClr val="FF0000"/>
                </a:solidFill>
              </a:rPr>
              <a:t>Will not work as </a:t>
            </a:r>
            <a:r>
              <a:rPr lang="en-IN" sz="2000" b="1" dirty="0" err="1">
                <a:solidFill>
                  <a:srgbClr val="FF0000"/>
                </a:solidFill>
              </a:rPr>
              <a:t>sal</a:t>
            </a:r>
            <a:r>
              <a:rPr lang="en-IN" sz="2000" b="1" dirty="0">
                <a:solidFill>
                  <a:srgbClr val="FF0000"/>
                </a:solidFill>
              </a:rPr>
              <a:t> is not included in inner bracket</a:t>
            </a:r>
          </a:p>
        </p:txBody>
      </p:sp>
    </p:spTree>
    <p:extLst>
      <p:ext uri="{BB962C8B-B14F-4D97-AF65-F5344CB8AC3E}">
        <p14:creationId xmlns:p14="http://schemas.microsoft.com/office/powerpoint/2010/main" val="1363128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16200000">
            <a:off x="8227220" y="5885656"/>
            <a:ext cx="1316038" cy="365125"/>
          </a:xfrm>
        </p:spPr>
        <p:txBody>
          <a:bodyPr/>
          <a:lstStyle/>
          <a:p>
            <a:pPr>
              <a:defRPr/>
            </a:pPr>
            <a:fld id="{99C3E8BF-197B-4499-B055-2C14D8BD49C3}" type="slidenum">
              <a:rPr lang="en-US" smtClean="0"/>
              <a:pPr>
                <a:defRPr/>
              </a:pPr>
              <a:t>16</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union (</a:t>
            </a:r>
            <a:r>
              <a:rPr lang="en-US" sz="2800" b="1" dirty="0">
                <a:latin typeface="+mn-lt"/>
                <a:sym typeface="Symbol" pitchFamily="18" charset="2"/>
              </a:rPr>
              <a:t>U</a:t>
            </a:r>
            <a:r>
              <a:rPr lang="en-US" sz="2800" b="1" dirty="0">
                <a:latin typeface="+mn-lt"/>
                <a:ea typeface="Tahoma" pitchFamily="34" charset="0"/>
                <a:cs typeface="Tahoma" pitchFamily="34" charset="0"/>
                <a:sym typeface="Symbol" pitchFamily="18" charset="2"/>
              </a:rPr>
              <a:t>)</a:t>
            </a:r>
            <a:endParaRPr lang="en-IN" sz="2800" b="1" dirty="0">
              <a:latin typeface="+mn-lt"/>
              <a:ea typeface="Tahoma" pitchFamily="34" charset="0"/>
              <a:cs typeface="Tahoma" pitchFamily="34" charset="0"/>
            </a:endParaRPr>
          </a:p>
        </p:txBody>
      </p:sp>
      <p:sp>
        <p:nvSpPr>
          <p:cNvPr id="6" name="Rectangle 5"/>
          <p:cNvSpPr/>
          <p:nvPr/>
        </p:nvSpPr>
        <p:spPr>
          <a:xfrm>
            <a:off x="586740" y="1447800"/>
            <a:ext cx="7772400" cy="4955203"/>
          </a:xfrm>
          <a:prstGeom prst="rect">
            <a:avLst/>
          </a:prstGeom>
        </p:spPr>
        <p:txBody>
          <a:bodyPr wrap="square">
            <a:spAutoFit/>
          </a:bodyPr>
          <a:lstStyle/>
          <a:p>
            <a:pPr marL="342900" indent="-342900">
              <a:buFont typeface="Wingdings" pitchFamily="2" charset="2"/>
              <a:buChar char="Ø"/>
              <a:tabLst>
                <a:tab pos="2965450" algn="ctr"/>
              </a:tabLst>
            </a:pPr>
            <a:r>
              <a:rPr lang="en-US" sz="2000" dirty="0"/>
              <a:t>Notation:  </a:t>
            </a:r>
            <a:r>
              <a:rPr lang="en-US" sz="2000" dirty="0">
                <a:solidFill>
                  <a:schemeClr val="tx2"/>
                </a:solidFill>
              </a:rPr>
              <a:t>r </a:t>
            </a:r>
            <a:r>
              <a:rPr lang="en-US" sz="2000" dirty="0">
                <a:solidFill>
                  <a:schemeClr val="tx2"/>
                </a:solidFill>
                <a:sym typeface="Symbol" pitchFamily="18" charset="2"/>
              </a:rPr>
              <a:t>U</a:t>
            </a:r>
            <a:r>
              <a:rPr lang="en-US" sz="2000" b="1" dirty="0">
                <a:solidFill>
                  <a:schemeClr val="tx2"/>
                </a:solidFill>
                <a:sym typeface="Symbol" pitchFamily="18" charset="2"/>
              </a:rPr>
              <a:t> </a:t>
            </a:r>
            <a:r>
              <a:rPr lang="en-US" sz="2000" dirty="0">
                <a:solidFill>
                  <a:schemeClr val="tx2"/>
                </a:solidFill>
                <a:sym typeface="Symbol" pitchFamily="18" charset="2"/>
              </a:rPr>
              <a:t>s</a:t>
            </a:r>
          </a:p>
          <a:p>
            <a:pPr marL="342900" indent="-342900">
              <a:buFont typeface="Wingdings" pitchFamily="2" charset="2"/>
              <a:buChar char="Ø"/>
              <a:tabLst>
                <a:tab pos="2965450" algn="ctr"/>
              </a:tabLst>
            </a:pPr>
            <a:r>
              <a:rPr lang="en-US" sz="2000" dirty="0">
                <a:sym typeface="Symbol" pitchFamily="18" charset="2"/>
              </a:rPr>
              <a:t>Defined as: </a:t>
            </a:r>
            <a:r>
              <a:rPr lang="en-US" sz="2000" i="1" dirty="0"/>
              <a:t>r</a:t>
            </a:r>
            <a:r>
              <a:rPr lang="en-US" sz="2000" dirty="0"/>
              <a:t> </a:t>
            </a:r>
            <a:r>
              <a:rPr lang="en-US" sz="2000" dirty="0">
                <a:sym typeface="Symbol" pitchFamily="18" charset="2"/>
              </a:rPr>
              <a:t>U</a:t>
            </a:r>
            <a:r>
              <a:rPr lang="en-US" sz="2000" i="1" dirty="0">
                <a:sym typeface="Symbol" pitchFamily="18" charset="2"/>
              </a:rPr>
              <a:t>s</a:t>
            </a:r>
            <a:r>
              <a:rPr lang="en-US" sz="2000" dirty="0">
                <a:sym typeface="Symbol" pitchFamily="18" charset="2"/>
              </a:rPr>
              <a:t> = {</a:t>
            </a:r>
            <a:r>
              <a:rPr lang="en-US" sz="2000" i="1" dirty="0">
                <a:sym typeface="Symbol" pitchFamily="18" charset="2"/>
              </a:rPr>
              <a:t>t </a:t>
            </a:r>
            <a:r>
              <a:rPr lang="en-US" sz="2000" dirty="0">
                <a:sym typeface="Symbol" pitchFamily="18" charset="2"/>
              </a:rPr>
              <a:t> | </a:t>
            </a:r>
            <a:r>
              <a:rPr lang="en-US" sz="2000" i="1" dirty="0">
                <a:sym typeface="Symbol" pitchFamily="18" charset="2"/>
              </a:rPr>
              <a:t>t</a:t>
            </a:r>
            <a:r>
              <a:rPr lang="en-US" sz="2000" dirty="0">
                <a:sym typeface="Symbol" pitchFamily="18" charset="2"/>
              </a:rPr>
              <a:t>  </a:t>
            </a:r>
            <a:r>
              <a:rPr lang="en-US" sz="2000" i="1" dirty="0">
                <a:sym typeface="Symbol" pitchFamily="18" charset="2"/>
              </a:rPr>
              <a:t>r</a:t>
            </a:r>
            <a:r>
              <a:rPr lang="en-US" sz="2000" dirty="0">
                <a:sym typeface="Symbol" pitchFamily="18" charset="2"/>
              </a:rPr>
              <a:t> or</a:t>
            </a:r>
            <a:r>
              <a:rPr lang="en-US" sz="2000" i="1" dirty="0">
                <a:sym typeface="Symbol" pitchFamily="18" charset="2"/>
              </a:rPr>
              <a:t> t</a:t>
            </a:r>
            <a:r>
              <a:rPr lang="en-US" sz="2000" dirty="0">
                <a:sym typeface="Symbol" pitchFamily="18" charset="2"/>
              </a:rPr>
              <a:t>  </a:t>
            </a:r>
            <a:r>
              <a:rPr lang="en-US" sz="2000" i="1" dirty="0">
                <a:sym typeface="Symbol" pitchFamily="18" charset="2"/>
              </a:rPr>
              <a:t>s</a:t>
            </a:r>
            <a:r>
              <a:rPr lang="en-US" sz="2000" dirty="0">
                <a:sym typeface="Symbol" pitchFamily="18" charset="2"/>
              </a:rPr>
              <a:t>} – t are the tuples</a:t>
            </a:r>
          </a:p>
          <a:p>
            <a:pPr marL="342900" indent="-342900">
              <a:buFont typeface="Wingdings" pitchFamily="2" charset="2"/>
              <a:buChar char="Ø"/>
              <a:tabLst>
                <a:tab pos="2965450" algn="ctr"/>
              </a:tabLst>
            </a:pPr>
            <a:r>
              <a:rPr lang="en-US" sz="2000" dirty="0">
                <a:sym typeface="Symbol" pitchFamily="18" charset="2"/>
              </a:rPr>
              <a:t>For </a:t>
            </a:r>
            <a:r>
              <a:rPr lang="en-US" sz="2000" i="1" dirty="0"/>
              <a:t>r</a:t>
            </a:r>
            <a:r>
              <a:rPr lang="en-US" sz="2000" dirty="0"/>
              <a:t> </a:t>
            </a:r>
            <a:r>
              <a:rPr lang="en-US" sz="2000" dirty="0">
                <a:sym typeface="Symbol" pitchFamily="18" charset="2"/>
              </a:rPr>
              <a:t>Us to be valid:</a:t>
            </a:r>
          </a:p>
          <a:p>
            <a:pPr marL="914400" lvl="1" indent="-457200">
              <a:buFont typeface="+mj-lt"/>
              <a:buAutoNum type="arabicPeriod"/>
              <a:tabLst>
                <a:tab pos="2965450" algn="ctr"/>
              </a:tabLst>
            </a:pPr>
            <a:r>
              <a:rPr lang="en-US" sz="2000" dirty="0">
                <a:highlight>
                  <a:srgbClr val="FFFF00"/>
                </a:highlight>
                <a:sym typeface="Symbol" pitchFamily="18" charset="2"/>
              </a:rPr>
              <a:t>	r, s must have the same </a:t>
            </a:r>
            <a:r>
              <a:rPr lang="en-US" sz="2000" b="1" dirty="0">
                <a:solidFill>
                  <a:schemeClr val="tx2"/>
                </a:solidFill>
                <a:highlight>
                  <a:srgbClr val="FFFF00"/>
                </a:highlight>
                <a:sym typeface="Symbol" pitchFamily="18" charset="2"/>
              </a:rPr>
              <a:t>arity</a:t>
            </a:r>
            <a:r>
              <a:rPr lang="en-US" sz="2000" dirty="0">
                <a:highlight>
                  <a:srgbClr val="FFFF00"/>
                </a:highlight>
                <a:sym typeface="Symbol" pitchFamily="18" charset="2"/>
              </a:rPr>
              <a:t> (same number of attributes)</a:t>
            </a:r>
          </a:p>
          <a:p>
            <a:pPr marL="914400" lvl="1" indent="-457200">
              <a:buFont typeface="+mj-lt"/>
              <a:buAutoNum type="arabicPeriod"/>
              <a:tabLst>
                <a:tab pos="2965450" algn="ctr"/>
              </a:tabLst>
            </a:pPr>
            <a:r>
              <a:rPr lang="en-US" sz="2000" dirty="0">
                <a:highlight>
                  <a:srgbClr val="FFFF00"/>
                </a:highlight>
                <a:sym typeface="Symbol" pitchFamily="18" charset="2"/>
              </a:rPr>
              <a:t>The attribute domains must be </a:t>
            </a:r>
            <a:r>
              <a:rPr lang="en-US" sz="2000" b="1" dirty="0">
                <a:solidFill>
                  <a:schemeClr val="tx2"/>
                </a:solidFill>
                <a:highlight>
                  <a:srgbClr val="FFFF00"/>
                </a:highlight>
                <a:sym typeface="Symbol" pitchFamily="18" charset="2"/>
              </a:rPr>
              <a:t>compatible</a:t>
            </a:r>
            <a:r>
              <a:rPr lang="en-US" sz="2000" dirty="0">
                <a:highlight>
                  <a:srgbClr val="FFFF00"/>
                </a:highlight>
                <a:sym typeface="Symbol" pitchFamily="18" charset="2"/>
              </a:rPr>
              <a:t> (example: 2</a:t>
            </a:r>
            <a:r>
              <a:rPr lang="en-US" sz="2000" baseline="30000" dirty="0">
                <a:highlight>
                  <a:srgbClr val="FFFF00"/>
                </a:highlight>
                <a:sym typeface="Symbol" pitchFamily="18" charset="2"/>
              </a:rPr>
              <a:t>nd</a:t>
            </a:r>
            <a:r>
              <a:rPr lang="en-US" sz="2000" dirty="0">
                <a:highlight>
                  <a:srgbClr val="FFFF00"/>
                </a:highlight>
                <a:sym typeface="Symbol" pitchFamily="18" charset="2"/>
              </a:rPr>
              <a:t> column 	of r deals with the same type of values as does the 2</a:t>
            </a:r>
            <a:r>
              <a:rPr lang="en-US" sz="2000" baseline="30000" dirty="0">
                <a:highlight>
                  <a:srgbClr val="FFFF00"/>
                </a:highlight>
                <a:sym typeface="Symbol" pitchFamily="18" charset="2"/>
              </a:rPr>
              <a:t>nd </a:t>
            </a:r>
            <a:r>
              <a:rPr lang="en-US" sz="2000" dirty="0">
                <a:highlight>
                  <a:srgbClr val="FFFF00"/>
                </a:highlight>
                <a:sym typeface="Symbol" pitchFamily="18" charset="2"/>
              </a:rPr>
              <a:t>column of s)</a:t>
            </a:r>
          </a:p>
          <a:p>
            <a:pPr>
              <a:tabLst>
                <a:tab pos="2965450" algn="ctr"/>
              </a:tabLst>
            </a:pPr>
            <a:endParaRPr lang="en-US" sz="2000" dirty="0">
              <a:sym typeface="Symbol" pitchFamily="18" charset="2"/>
            </a:endParaRPr>
          </a:p>
          <a:p>
            <a:pPr marL="457200" indent="-457200">
              <a:buAutoNum type="alphaLcParenBoth"/>
              <a:tabLst>
                <a:tab pos="2965450" algn="ctr"/>
              </a:tabLst>
            </a:pPr>
            <a:r>
              <a:rPr lang="en-US" sz="2000" dirty="0"/>
              <a:t>Example 1: to find all customers with either an account or a       loan:</a:t>
            </a:r>
          </a:p>
          <a:p>
            <a:pPr>
              <a:tabLst>
                <a:tab pos="2965450" algn="ctr"/>
              </a:tabLst>
            </a:pPr>
            <a:r>
              <a:rPr lang="en-US" sz="2000" dirty="0"/>
              <a:t>                </a:t>
            </a:r>
            <a:r>
              <a:rPr lang="en-US" sz="1800" dirty="0"/>
              <a:t>	</a:t>
            </a:r>
            <a:r>
              <a:rPr lang="en-US" sz="1800" dirty="0">
                <a:sym typeface="Symbol" pitchFamily="18" charset="2"/>
              </a:rPr>
              <a:t></a:t>
            </a:r>
            <a:r>
              <a:rPr lang="en-US" sz="1800" b="1" i="1" baseline="-25000" dirty="0" err="1"/>
              <a:t>customer_name</a:t>
            </a:r>
            <a:r>
              <a:rPr lang="en-US" sz="1800" dirty="0"/>
              <a:t> (</a:t>
            </a:r>
            <a:r>
              <a:rPr lang="en-US" sz="1800" i="1" dirty="0"/>
              <a:t>depositor</a:t>
            </a:r>
            <a:r>
              <a:rPr lang="en-US" sz="1800" dirty="0"/>
              <a:t>) </a:t>
            </a:r>
            <a:r>
              <a:rPr lang="en-US" sz="1800" dirty="0">
                <a:sym typeface="Symbol" pitchFamily="18" charset="2"/>
              </a:rPr>
              <a:t>U  </a:t>
            </a:r>
            <a:r>
              <a:rPr lang="en-US" sz="1800" b="1" i="1" baseline="-25000" dirty="0" err="1"/>
              <a:t>customer_name</a:t>
            </a:r>
            <a:r>
              <a:rPr lang="en-US" sz="1800" dirty="0"/>
              <a:t> (</a:t>
            </a:r>
            <a:r>
              <a:rPr lang="en-US" sz="1800" i="1" dirty="0"/>
              <a:t>borrower)</a:t>
            </a:r>
          </a:p>
          <a:p>
            <a:pPr marL="457200" indent="-457200">
              <a:buAutoNum type="alphaLcParenBoth"/>
              <a:tabLst>
                <a:tab pos="2965450" algn="ctr"/>
              </a:tabLst>
            </a:pPr>
            <a:endParaRPr lang="en-US" sz="1800" i="1" dirty="0"/>
          </a:p>
          <a:p>
            <a:pPr marL="457200" indent="-457200">
              <a:buAutoNum type="alphaLcParenBoth"/>
              <a:tabLst>
                <a:tab pos="2965450" algn="ctr"/>
              </a:tabLst>
            </a:pPr>
            <a:r>
              <a:rPr lang="en-US" sz="2000" dirty="0"/>
              <a:t>Example 2: to find departments which are in emp1 table or emp2 table:</a:t>
            </a:r>
          </a:p>
          <a:p>
            <a:pPr>
              <a:tabLst>
                <a:tab pos="2965450" algn="ctr"/>
              </a:tabLst>
            </a:pPr>
            <a:endParaRPr lang="en-US" sz="2000" dirty="0"/>
          </a:p>
          <a:p>
            <a:pPr lvl="1">
              <a:tabLst>
                <a:tab pos="2965450" algn="ctr"/>
              </a:tabLst>
            </a:pPr>
            <a:r>
              <a:rPr lang="en-US" sz="1800" dirty="0"/>
              <a:t>	    </a:t>
            </a:r>
            <a:r>
              <a:rPr lang="en-US" sz="1800" dirty="0">
                <a:sym typeface="Symbol" pitchFamily="18" charset="2"/>
              </a:rPr>
              <a:t></a:t>
            </a:r>
            <a:r>
              <a:rPr lang="en-US" sz="1800" b="1" i="1" baseline="-25000" dirty="0" err="1"/>
              <a:t>deptno</a:t>
            </a:r>
            <a:r>
              <a:rPr lang="en-US" sz="1800" dirty="0"/>
              <a:t> (</a:t>
            </a:r>
            <a:r>
              <a:rPr lang="en-US" sz="1800" i="1" dirty="0"/>
              <a:t>emp1</a:t>
            </a:r>
            <a:r>
              <a:rPr lang="en-US" sz="1800" dirty="0"/>
              <a:t>) </a:t>
            </a:r>
            <a:r>
              <a:rPr lang="en-US" sz="1800" dirty="0">
                <a:sym typeface="Symbol" pitchFamily="18" charset="2"/>
              </a:rPr>
              <a:t>U  </a:t>
            </a:r>
            <a:r>
              <a:rPr lang="en-US" sz="1800" b="1" i="1" baseline="-25000" dirty="0" err="1"/>
              <a:t>deptno</a:t>
            </a:r>
            <a:r>
              <a:rPr lang="en-US" sz="1800" dirty="0"/>
              <a:t> (</a:t>
            </a:r>
            <a:r>
              <a:rPr lang="en-US" sz="1800" i="1" dirty="0"/>
              <a:t>emp2)</a:t>
            </a:r>
          </a:p>
        </p:txBody>
      </p:sp>
    </p:spTree>
    <p:extLst>
      <p:ext uri="{BB962C8B-B14F-4D97-AF65-F5344CB8AC3E}">
        <p14:creationId xmlns:p14="http://schemas.microsoft.com/office/powerpoint/2010/main" val="86965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17</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intersect (</a:t>
            </a:r>
            <a:r>
              <a:rPr lang="en-US" sz="2800" b="1" dirty="0">
                <a:latin typeface="+mn-lt"/>
                <a:sym typeface="Symbol" pitchFamily="18" charset="2"/>
              </a:rPr>
              <a:t>U</a:t>
            </a:r>
            <a:r>
              <a:rPr lang="en-US" sz="2800" b="1" dirty="0">
                <a:latin typeface="+mn-lt"/>
                <a:ea typeface="Tahoma" pitchFamily="34" charset="0"/>
                <a:cs typeface="Tahoma" pitchFamily="34" charset="0"/>
                <a:sym typeface="Symbol" pitchFamily="18" charset="2"/>
              </a:rPr>
              <a:t>)</a:t>
            </a:r>
            <a:endParaRPr lang="en-IN" sz="2800" b="1" dirty="0">
              <a:latin typeface="+mn-lt"/>
              <a:ea typeface="Tahoma" pitchFamily="34" charset="0"/>
              <a:cs typeface="Tahoma" pitchFamily="34" charset="0"/>
            </a:endParaRPr>
          </a:p>
        </p:txBody>
      </p:sp>
      <p:sp>
        <p:nvSpPr>
          <p:cNvPr id="6" name="Rectangle 5"/>
          <p:cNvSpPr/>
          <p:nvPr/>
        </p:nvSpPr>
        <p:spPr>
          <a:xfrm>
            <a:off x="586740" y="1447800"/>
            <a:ext cx="7772400" cy="4924425"/>
          </a:xfrm>
          <a:prstGeom prst="rect">
            <a:avLst/>
          </a:prstGeom>
        </p:spPr>
        <p:txBody>
          <a:bodyPr wrap="square">
            <a:spAutoFit/>
          </a:bodyPr>
          <a:lstStyle/>
          <a:p>
            <a:pPr marL="342900" indent="-342900">
              <a:buFont typeface="Wingdings" pitchFamily="2" charset="2"/>
              <a:buChar char="Ø"/>
              <a:tabLst>
                <a:tab pos="2965450" algn="ctr"/>
              </a:tabLst>
            </a:pPr>
            <a:r>
              <a:rPr lang="en-US" sz="2000" dirty="0"/>
              <a:t>Notation:  </a:t>
            </a:r>
            <a:r>
              <a:rPr lang="en-US" sz="2000" dirty="0">
                <a:solidFill>
                  <a:schemeClr val="tx2"/>
                </a:solidFill>
              </a:rPr>
              <a:t>r </a:t>
            </a:r>
            <a:r>
              <a:rPr lang="en-US" sz="2000" b="1" dirty="0">
                <a:solidFill>
                  <a:schemeClr val="tx2"/>
                </a:solidFill>
                <a:sym typeface="Symbol" pitchFamily="18" charset="2"/>
              </a:rPr>
              <a:t>∩ </a:t>
            </a:r>
            <a:r>
              <a:rPr lang="en-US" sz="2000" dirty="0">
                <a:solidFill>
                  <a:schemeClr val="tx2"/>
                </a:solidFill>
                <a:sym typeface="Symbol" pitchFamily="18" charset="2"/>
              </a:rPr>
              <a:t>s</a:t>
            </a:r>
          </a:p>
          <a:p>
            <a:pPr marL="342900" indent="-342900">
              <a:buFont typeface="Wingdings" pitchFamily="2" charset="2"/>
              <a:buChar char="Ø"/>
              <a:tabLst>
                <a:tab pos="2965450" algn="ctr"/>
              </a:tabLst>
            </a:pPr>
            <a:r>
              <a:rPr lang="en-US" sz="2000" dirty="0">
                <a:sym typeface="Symbol" pitchFamily="18" charset="2"/>
              </a:rPr>
              <a:t>Defined as: </a:t>
            </a:r>
            <a:r>
              <a:rPr lang="en-US" sz="2000" i="1" dirty="0"/>
              <a:t>r</a:t>
            </a:r>
            <a:r>
              <a:rPr lang="en-US" sz="2000" dirty="0"/>
              <a:t> </a:t>
            </a:r>
            <a:r>
              <a:rPr lang="en-US" sz="2000" b="1" dirty="0">
                <a:sym typeface="Symbol" pitchFamily="18" charset="2"/>
              </a:rPr>
              <a:t>∩</a:t>
            </a:r>
            <a:r>
              <a:rPr lang="en-US" sz="2000" dirty="0">
                <a:sym typeface="Symbol" pitchFamily="18" charset="2"/>
              </a:rPr>
              <a:t> </a:t>
            </a:r>
            <a:r>
              <a:rPr lang="en-US" sz="2000" i="1" dirty="0">
                <a:sym typeface="Symbol" pitchFamily="18" charset="2"/>
              </a:rPr>
              <a:t>s</a:t>
            </a:r>
            <a:r>
              <a:rPr lang="en-US" sz="2000" dirty="0">
                <a:sym typeface="Symbol" pitchFamily="18" charset="2"/>
              </a:rPr>
              <a:t> = {</a:t>
            </a:r>
            <a:r>
              <a:rPr lang="en-US" sz="2000" i="1" dirty="0">
                <a:sym typeface="Symbol" pitchFamily="18" charset="2"/>
              </a:rPr>
              <a:t>t </a:t>
            </a:r>
            <a:r>
              <a:rPr lang="en-US" sz="2000" dirty="0">
                <a:sym typeface="Symbol" pitchFamily="18" charset="2"/>
              </a:rPr>
              <a:t> | </a:t>
            </a:r>
            <a:r>
              <a:rPr lang="en-US" sz="2000" i="1" dirty="0">
                <a:sym typeface="Symbol" pitchFamily="18" charset="2"/>
              </a:rPr>
              <a:t>t</a:t>
            </a:r>
            <a:r>
              <a:rPr lang="en-US" sz="2000" dirty="0">
                <a:sym typeface="Symbol" pitchFamily="18" charset="2"/>
              </a:rPr>
              <a:t>  </a:t>
            </a:r>
            <a:r>
              <a:rPr lang="en-US" sz="2000" i="1" dirty="0">
                <a:sym typeface="Symbol" pitchFamily="18" charset="2"/>
              </a:rPr>
              <a:t>r</a:t>
            </a:r>
            <a:r>
              <a:rPr lang="en-US" sz="2000" dirty="0">
                <a:sym typeface="Symbol" pitchFamily="18" charset="2"/>
              </a:rPr>
              <a:t> and</a:t>
            </a:r>
            <a:r>
              <a:rPr lang="en-US" sz="2000" i="1" dirty="0">
                <a:sym typeface="Symbol" pitchFamily="18" charset="2"/>
              </a:rPr>
              <a:t> t</a:t>
            </a:r>
            <a:r>
              <a:rPr lang="en-US" sz="2000" dirty="0">
                <a:sym typeface="Symbol" pitchFamily="18" charset="2"/>
              </a:rPr>
              <a:t>  </a:t>
            </a:r>
            <a:r>
              <a:rPr lang="en-US" sz="2000" i="1" dirty="0">
                <a:sym typeface="Symbol" pitchFamily="18" charset="2"/>
              </a:rPr>
              <a:t>s</a:t>
            </a:r>
            <a:r>
              <a:rPr lang="en-US" sz="2000" dirty="0">
                <a:sym typeface="Symbol" pitchFamily="18" charset="2"/>
              </a:rPr>
              <a:t>} – t are the tuples</a:t>
            </a:r>
          </a:p>
          <a:p>
            <a:pPr marL="342900" indent="-342900">
              <a:buFont typeface="Wingdings" pitchFamily="2" charset="2"/>
              <a:buChar char="Ø"/>
              <a:tabLst>
                <a:tab pos="2965450" algn="ctr"/>
              </a:tabLst>
            </a:pPr>
            <a:r>
              <a:rPr lang="en-US" sz="2000" dirty="0">
                <a:sym typeface="Symbol" pitchFamily="18" charset="2"/>
              </a:rPr>
              <a:t>For </a:t>
            </a:r>
            <a:r>
              <a:rPr lang="en-US" sz="2000" i="1" dirty="0"/>
              <a:t>r</a:t>
            </a:r>
            <a:r>
              <a:rPr lang="en-US" sz="2000" dirty="0"/>
              <a:t> </a:t>
            </a:r>
            <a:r>
              <a:rPr lang="en-US" sz="2000" b="1" dirty="0">
                <a:sym typeface="Symbol" pitchFamily="18" charset="2"/>
              </a:rPr>
              <a:t>∩</a:t>
            </a:r>
            <a:r>
              <a:rPr lang="en-US" sz="2000" dirty="0">
                <a:sym typeface="Symbol" pitchFamily="18" charset="2"/>
              </a:rPr>
              <a:t> s to be valid:</a:t>
            </a:r>
          </a:p>
          <a:p>
            <a:pPr marL="914400" lvl="1" indent="-457200">
              <a:buFont typeface="+mj-lt"/>
              <a:buAutoNum type="arabicPeriod"/>
              <a:tabLst>
                <a:tab pos="2965450" algn="ctr"/>
              </a:tabLst>
            </a:pPr>
            <a:r>
              <a:rPr lang="en-US" sz="2000" dirty="0">
                <a:highlight>
                  <a:srgbClr val="FFFF00"/>
                </a:highlight>
                <a:sym typeface="Symbol" pitchFamily="18" charset="2"/>
              </a:rPr>
              <a:t>r, s must have the same </a:t>
            </a:r>
            <a:r>
              <a:rPr lang="en-US" sz="2000" b="1" dirty="0">
                <a:solidFill>
                  <a:schemeClr val="tx2"/>
                </a:solidFill>
                <a:highlight>
                  <a:srgbClr val="FFFF00"/>
                </a:highlight>
                <a:sym typeface="Symbol" pitchFamily="18" charset="2"/>
              </a:rPr>
              <a:t>arity</a:t>
            </a:r>
            <a:r>
              <a:rPr lang="en-US" sz="2000" dirty="0">
                <a:highlight>
                  <a:srgbClr val="FFFF00"/>
                </a:highlight>
                <a:sym typeface="Symbol" pitchFamily="18" charset="2"/>
              </a:rPr>
              <a:t> (same number of attributes)</a:t>
            </a:r>
          </a:p>
          <a:p>
            <a:pPr marL="914400" lvl="1" indent="-457200">
              <a:buFont typeface="+mj-lt"/>
              <a:buAutoNum type="arabicPeriod"/>
              <a:tabLst>
                <a:tab pos="2965450" algn="ctr"/>
              </a:tabLst>
            </a:pPr>
            <a:r>
              <a:rPr lang="en-US" sz="2000" dirty="0">
                <a:highlight>
                  <a:srgbClr val="FFFF00"/>
                </a:highlight>
                <a:sym typeface="Symbol" pitchFamily="18" charset="2"/>
              </a:rPr>
              <a:t>The attribute domains must be </a:t>
            </a:r>
            <a:r>
              <a:rPr lang="en-US" sz="2000" b="1" dirty="0">
                <a:solidFill>
                  <a:schemeClr val="tx2"/>
                </a:solidFill>
                <a:highlight>
                  <a:srgbClr val="FFFF00"/>
                </a:highlight>
                <a:sym typeface="Symbol" pitchFamily="18" charset="2"/>
              </a:rPr>
              <a:t>compatible</a:t>
            </a:r>
            <a:r>
              <a:rPr lang="en-US" sz="2000" dirty="0">
                <a:highlight>
                  <a:srgbClr val="FFFF00"/>
                </a:highlight>
                <a:sym typeface="Symbol" pitchFamily="18" charset="2"/>
              </a:rPr>
              <a:t> (example: 2</a:t>
            </a:r>
            <a:r>
              <a:rPr lang="en-US" sz="2000" baseline="30000" dirty="0">
                <a:highlight>
                  <a:srgbClr val="FFFF00"/>
                </a:highlight>
                <a:sym typeface="Symbol" pitchFamily="18" charset="2"/>
              </a:rPr>
              <a:t>nd</a:t>
            </a:r>
            <a:r>
              <a:rPr lang="en-US" sz="2000" dirty="0">
                <a:highlight>
                  <a:srgbClr val="FFFF00"/>
                </a:highlight>
                <a:sym typeface="Symbol" pitchFamily="18" charset="2"/>
              </a:rPr>
              <a:t> column 	of r deals with the same type of values as does the 2</a:t>
            </a:r>
            <a:r>
              <a:rPr lang="en-US" sz="2000" baseline="30000" dirty="0">
                <a:highlight>
                  <a:srgbClr val="FFFF00"/>
                </a:highlight>
                <a:sym typeface="Symbol" pitchFamily="18" charset="2"/>
              </a:rPr>
              <a:t>nd </a:t>
            </a:r>
            <a:r>
              <a:rPr lang="en-US" sz="2000" dirty="0">
                <a:highlight>
                  <a:srgbClr val="FFFF00"/>
                </a:highlight>
                <a:sym typeface="Symbol" pitchFamily="18" charset="2"/>
              </a:rPr>
              <a:t>column of s)</a:t>
            </a:r>
          </a:p>
          <a:p>
            <a:pPr marL="914400" lvl="1" indent="-457200">
              <a:buFont typeface="+mj-lt"/>
              <a:buAutoNum type="arabicPeriod"/>
              <a:tabLst>
                <a:tab pos="2965450" algn="ctr"/>
              </a:tabLst>
            </a:pPr>
            <a:r>
              <a:rPr lang="en-US" sz="2000" dirty="0">
                <a:sym typeface="Symbol" pitchFamily="18" charset="2"/>
              </a:rPr>
              <a:t>	</a:t>
            </a:r>
          </a:p>
          <a:p>
            <a:pPr marL="457200" indent="-457200">
              <a:buAutoNum type="alphaLcParenBoth"/>
              <a:tabLst>
                <a:tab pos="2965450" algn="ctr"/>
              </a:tabLst>
            </a:pPr>
            <a:r>
              <a:rPr lang="en-US" sz="2000" dirty="0"/>
              <a:t>Example 1: to find all customers who have an account and a       loan:</a:t>
            </a:r>
          </a:p>
          <a:p>
            <a:pPr>
              <a:tabLst>
                <a:tab pos="2965450" algn="ctr"/>
              </a:tabLst>
            </a:pPr>
            <a:r>
              <a:rPr lang="en-US" sz="2000" dirty="0"/>
              <a:t>              </a:t>
            </a:r>
            <a:r>
              <a:rPr lang="en-US" sz="1800" dirty="0"/>
              <a:t>	</a:t>
            </a:r>
            <a:r>
              <a:rPr lang="en-US" sz="1800" dirty="0">
                <a:sym typeface="Symbol" pitchFamily="18" charset="2"/>
              </a:rPr>
              <a:t></a:t>
            </a:r>
            <a:r>
              <a:rPr lang="en-US" sz="1800" b="1" i="1" baseline="-25000" dirty="0" err="1"/>
              <a:t>customer_name</a:t>
            </a:r>
            <a:r>
              <a:rPr lang="en-US" sz="1800" dirty="0"/>
              <a:t> (</a:t>
            </a:r>
            <a:r>
              <a:rPr lang="en-US" sz="1800" i="1" dirty="0"/>
              <a:t>depositor</a:t>
            </a:r>
            <a:r>
              <a:rPr lang="en-US" sz="1800" dirty="0"/>
              <a:t>) </a:t>
            </a:r>
            <a:r>
              <a:rPr lang="en-US" sz="1800" b="1" dirty="0">
                <a:sym typeface="Symbol" pitchFamily="18" charset="2"/>
              </a:rPr>
              <a:t>∩</a:t>
            </a:r>
            <a:r>
              <a:rPr lang="en-US" sz="1800" dirty="0">
                <a:sym typeface="Symbol" pitchFamily="18" charset="2"/>
              </a:rPr>
              <a:t>  </a:t>
            </a:r>
            <a:r>
              <a:rPr lang="en-US" sz="1800" b="1" i="1" baseline="-25000" dirty="0" err="1"/>
              <a:t>customer_name</a:t>
            </a:r>
            <a:r>
              <a:rPr lang="en-US" sz="1800" dirty="0"/>
              <a:t> (</a:t>
            </a:r>
            <a:r>
              <a:rPr lang="en-US" sz="1800" i="1" dirty="0"/>
              <a:t>borrower)</a:t>
            </a:r>
          </a:p>
          <a:p>
            <a:pPr marL="457200" indent="-457200">
              <a:buAutoNum type="alphaLcParenBoth"/>
              <a:tabLst>
                <a:tab pos="2965450" algn="ctr"/>
              </a:tabLst>
            </a:pPr>
            <a:endParaRPr lang="en-US" sz="1800" i="1" dirty="0"/>
          </a:p>
          <a:p>
            <a:pPr marL="457200" indent="-457200">
              <a:buAutoNum type="alphaLcParenBoth"/>
              <a:tabLst>
                <a:tab pos="2965450" algn="ctr"/>
              </a:tabLst>
            </a:pPr>
            <a:r>
              <a:rPr lang="en-US" sz="2000" dirty="0"/>
              <a:t>Example 2: to find departments which are in </a:t>
            </a:r>
            <a:r>
              <a:rPr lang="en-US" sz="2000" dirty="0" err="1"/>
              <a:t>emp</a:t>
            </a:r>
            <a:r>
              <a:rPr lang="en-US" sz="2000" dirty="0"/>
              <a:t> and </a:t>
            </a:r>
            <a:r>
              <a:rPr lang="en-US" sz="2000" dirty="0" err="1"/>
              <a:t>dept</a:t>
            </a:r>
            <a:r>
              <a:rPr lang="en-US" sz="2000" dirty="0"/>
              <a:t> tables </a:t>
            </a:r>
            <a:r>
              <a:rPr lang="en-US" sz="2000" dirty="0" err="1"/>
              <a:t>i.e</a:t>
            </a:r>
            <a:r>
              <a:rPr lang="en-US" sz="2000" dirty="0"/>
              <a:t> </a:t>
            </a:r>
            <a:r>
              <a:rPr lang="en-US" sz="2000" dirty="0" err="1"/>
              <a:t>deparments</a:t>
            </a:r>
            <a:r>
              <a:rPr lang="en-US" sz="2000" dirty="0"/>
              <a:t> which have employees:</a:t>
            </a:r>
          </a:p>
          <a:p>
            <a:pPr lvl="1">
              <a:tabLst>
                <a:tab pos="2965450" algn="ctr"/>
              </a:tabLst>
            </a:pPr>
            <a:r>
              <a:rPr lang="en-US" sz="1800" dirty="0"/>
              <a:t>	    </a:t>
            </a:r>
            <a:r>
              <a:rPr lang="en-US" sz="1800" dirty="0">
                <a:sym typeface="Symbol" pitchFamily="18" charset="2"/>
              </a:rPr>
              <a:t></a:t>
            </a:r>
            <a:r>
              <a:rPr lang="en-US" sz="1800" b="1" i="1" baseline="-25000" dirty="0" err="1"/>
              <a:t>deptno</a:t>
            </a:r>
            <a:r>
              <a:rPr lang="en-US" sz="1800" dirty="0"/>
              <a:t> (</a:t>
            </a:r>
            <a:r>
              <a:rPr lang="en-US" sz="1800" i="1" dirty="0" err="1"/>
              <a:t>emp</a:t>
            </a:r>
            <a:r>
              <a:rPr lang="en-US" sz="1800" dirty="0"/>
              <a:t>) </a:t>
            </a:r>
            <a:r>
              <a:rPr lang="en-US" sz="1800" b="1" dirty="0">
                <a:sym typeface="Symbol" pitchFamily="18" charset="2"/>
              </a:rPr>
              <a:t>∩</a:t>
            </a:r>
            <a:r>
              <a:rPr lang="en-US" sz="1800" dirty="0">
                <a:sym typeface="Symbol" pitchFamily="18" charset="2"/>
              </a:rPr>
              <a:t>  </a:t>
            </a:r>
            <a:r>
              <a:rPr lang="en-US" sz="1800" b="1" i="1" baseline="-25000" dirty="0" err="1"/>
              <a:t>deptno</a:t>
            </a:r>
            <a:r>
              <a:rPr lang="en-US" sz="1800" dirty="0"/>
              <a:t> (</a:t>
            </a:r>
            <a:r>
              <a:rPr lang="en-US" sz="1800" dirty="0" err="1"/>
              <a:t>dept</a:t>
            </a:r>
            <a:r>
              <a:rPr lang="en-US" sz="1800" i="1" dirty="0"/>
              <a:t>)</a:t>
            </a:r>
          </a:p>
          <a:p>
            <a:pPr lvl="1">
              <a:tabLst>
                <a:tab pos="2965450" algn="ctr"/>
              </a:tabLst>
            </a:pPr>
            <a:endParaRPr lang="en-US" sz="1800" i="1" dirty="0"/>
          </a:p>
        </p:txBody>
      </p:sp>
    </p:spTree>
    <p:extLst>
      <p:ext uri="{BB962C8B-B14F-4D97-AF65-F5344CB8AC3E}">
        <p14:creationId xmlns:p14="http://schemas.microsoft.com/office/powerpoint/2010/main" val="1155420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18</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minus (</a:t>
            </a:r>
            <a:r>
              <a:rPr lang="en-US" sz="2800" dirty="0">
                <a:sym typeface="Symbol" pitchFamily="18" charset="2"/>
              </a:rPr>
              <a:t>–</a:t>
            </a:r>
            <a:r>
              <a:rPr lang="en-US" sz="2800" b="1" dirty="0">
                <a:latin typeface="+mn-lt"/>
                <a:ea typeface="Tahoma" pitchFamily="34" charset="0"/>
                <a:cs typeface="Tahoma" pitchFamily="34" charset="0"/>
                <a:sym typeface="Symbol" pitchFamily="18" charset="2"/>
              </a:rPr>
              <a:t>)</a:t>
            </a:r>
            <a:endParaRPr lang="en-IN" sz="2800" b="1" dirty="0">
              <a:latin typeface="+mn-lt"/>
              <a:ea typeface="Tahoma" pitchFamily="34" charset="0"/>
              <a:cs typeface="Tahoma" pitchFamily="34" charset="0"/>
            </a:endParaRPr>
          </a:p>
        </p:txBody>
      </p:sp>
      <p:sp>
        <p:nvSpPr>
          <p:cNvPr id="6" name="Rectangle 5"/>
          <p:cNvSpPr/>
          <p:nvPr/>
        </p:nvSpPr>
        <p:spPr>
          <a:xfrm>
            <a:off x="586740" y="1447800"/>
            <a:ext cx="7772400" cy="5232202"/>
          </a:xfrm>
          <a:prstGeom prst="rect">
            <a:avLst/>
          </a:prstGeom>
        </p:spPr>
        <p:txBody>
          <a:bodyPr wrap="square">
            <a:spAutoFit/>
          </a:bodyPr>
          <a:lstStyle/>
          <a:p>
            <a:pPr marL="342900" indent="-342900">
              <a:buFont typeface="Wingdings" pitchFamily="2" charset="2"/>
              <a:buChar char="Ø"/>
              <a:tabLst>
                <a:tab pos="2965450" algn="ctr"/>
              </a:tabLst>
            </a:pPr>
            <a:r>
              <a:rPr lang="en-US" sz="2000" dirty="0"/>
              <a:t>Notation:  </a:t>
            </a:r>
            <a:r>
              <a:rPr lang="en-US" sz="2000" dirty="0">
                <a:solidFill>
                  <a:schemeClr val="tx2"/>
                </a:solidFill>
              </a:rPr>
              <a:t>r </a:t>
            </a:r>
            <a:r>
              <a:rPr lang="en-US" sz="2000" dirty="0">
                <a:solidFill>
                  <a:schemeClr val="tx2"/>
                </a:solidFill>
                <a:sym typeface="Symbol" pitchFamily="18" charset="2"/>
              </a:rPr>
              <a:t>–</a:t>
            </a:r>
            <a:r>
              <a:rPr lang="en-US" sz="2000" b="1" dirty="0">
                <a:solidFill>
                  <a:schemeClr val="tx2"/>
                </a:solidFill>
                <a:sym typeface="Symbol" pitchFamily="18" charset="2"/>
              </a:rPr>
              <a:t> </a:t>
            </a:r>
            <a:r>
              <a:rPr lang="en-US" sz="2000" dirty="0">
                <a:solidFill>
                  <a:schemeClr val="tx2"/>
                </a:solidFill>
                <a:sym typeface="Symbol" pitchFamily="18" charset="2"/>
              </a:rPr>
              <a:t>s</a:t>
            </a:r>
          </a:p>
          <a:p>
            <a:pPr marL="342900" indent="-342900">
              <a:buFont typeface="Wingdings" pitchFamily="2" charset="2"/>
              <a:buChar char="Ø"/>
              <a:tabLst>
                <a:tab pos="2965450" algn="ctr"/>
              </a:tabLst>
            </a:pPr>
            <a:r>
              <a:rPr lang="en-US" sz="2000" dirty="0">
                <a:sym typeface="Symbol" pitchFamily="18" charset="2"/>
              </a:rPr>
              <a:t>Defined as: </a:t>
            </a:r>
            <a:r>
              <a:rPr lang="en-US" sz="2000" i="1" dirty="0"/>
              <a:t>r</a:t>
            </a:r>
            <a:r>
              <a:rPr lang="en-US" sz="2000" dirty="0"/>
              <a:t> </a:t>
            </a:r>
            <a:r>
              <a:rPr lang="en-US" sz="2000" dirty="0">
                <a:sym typeface="Symbol" pitchFamily="18" charset="2"/>
              </a:rPr>
              <a:t>– </a:t>
            </a:r>
            <a:r>
              <a:rPr lang="en-US" sz="2000" i="1" dirty="0">
                <a:sym typeface="Symbol" pitchFamily="18" charset="2"/>
              </a:rPr>
              <a:t>s</a:t>
            </a:r>
            <a:r>
              <a:rPr lang="en-US" sz="2000" dirty="0">
                <a:sym typeface="Symbol" pitchFamily="18" charset="2"/>
              </a:rPr>
              <a:t> = {</a:t>
            </a:r>
            <a:r>
              <a:rPr lang="en-US" sz="2000" i="1" dirty="0">
                <a:sym typeface="Symbol" pitchFamily="18" charset="2"/>
              </a:rPr>
              <a:t>t </a:t>
            </a:r>
            <a:r>
              <a:rPr lang="en-US" sz="2000" dirty="0">
                <a:sym typeface="Symbol" pitchFamily="18" charset="2"/>
              </a:rPr>
              <a:t> | </a:t>
            </a:r>
            <a:r>
              <a:rPr lang="en-US" sz="2000" i="1" dirty="0">
                <a:sym typeface="Symbol" pitchFamily="18" charset="2"/>
              </a:rPr>
              <a:t>t</a:t>
            </a:r>
            <a:r>
              <a:rPr lang="en-US" sz="2000" dirty="0">
                <a:sym typeface="Symbol" pitchFamily="18" charset="2"/>
              </a:rPr>
              <a:t>  </a:t>
            </a:r>
            <a:r>
              <a:rPr lang="en-US" sz="2000" i="1" dirty="0">
                <a:sym typeface="Symbol" pitchFamily="18" charset="2"/>
              </a:rPr>
              <a:t>r</a:t>
            </a:r>
            <a:r>
              <a:rPr lang="en-US" sz="2000" dirty="0">
                <a:sym typeface="Symbol" pitchFamily="18" charset="2"/>
              </a:rPr>
              <a:t> and</a:t>
            </a:r>
            <a:r>
              <a:rPr lang="en-US" sz="2000" i="1" dirty="0">
                <a:sym typeface="Symbol" pitchFamily="18" charset="2"/>
              </a:rPr>
              <a:t> t</a:t>
            </a:r>
            <a:r>
              <a:rPr lang="en-US" sz="2000" dirty="0">
                <a:sym typeface="Symbol" pitchFamily="18" charset="2"/>
              </a:rPr>
              <a:t> </a:t>
            </a:r>
            <a:r>
              <a:rPr lang="en-US" sz="2000" dirty="0">
                <a:sym typeface="Symbol"/>
              </a:rPr>
              <a:t></a:t>
            </a:r>
            <a:r>
              <a:rPr lang="en-US" sz="2000" dirty="0">
                <a:sym typeface="Symbol" pitchFamily="18" charset="2"/>
              </a:rPr>
              <a:t> </a:t>
            </a:r>
            <a:r>
              <a:rPr lang="en-US" sz="2000" i="1" dirty="0">
                <a:sym typeface="Symbol" pitchFamily="18" charset="2"/>
              </a:rPr>
              <a:t>s</a:t>
            </a:r>
            <a:r>
              <a:rPr lang="en-US" sz="2000" dirty="0">
                <a:sym typeface="Symbol" pitchFamily="18" charset="2"/>
              </a:rPr>
              <a:t>} – tuples which are in r but not in s.</a:t>
            </a:r>
          </a:p>
          <a:p>
            <a:pPr marL="342900" indent="-342900">
              <a:buFont typeface="Wingdings" pitchFamily="2" charset="2"/>
              <a:buChar char="Ø"/>
              <a:tabLst>
                <a:tab pos="2965450" algn="ctr"/>
              </a:tabLst>
            </a:pPr>
            <a:r>
              <a:rPr lang="en-US" sz="2000" dirty="0">
                <a:sym typeface="Symbol" pitchFamily="18" charset="2"/>
              </a:rPr>
              <a:t>For </a:t>
            </a:r>
            <a:r>
              <a:rPr lang="en-US" sz="2000" i="1" dirty="0"/>
              <a:t>r</a:t>
            </a:r>
            <a:r>
              <a:rPr lang="en-US" sz="2000" dirty="0"/>
              <a:t> </a:t>
            </a:r>
            <a:r>
              <a:rPr lang="en-US" sz="2000" dirty="0">
                <a:sym typeface="Symbol" pitchFamily="18" charset="2"/>
              </a:rPr>
              <a:t>– s to be valid:</a:t>
            </a:r>
          </a:p>
          <a:p>
            <a:pPr marL="914400" lvl="1" indent="-457200">
              <a:buFont typeface="+mj-lt"/>
              <a:buAutoNum type="arabicPeriod"/>
              <a:tabLst>
                <a:tab pos="2965450" algn="ctr"/>
              </a:tabLst>
            </a:pPr>
            <a:r>
              <a:rPr lang="en-US" sz="2000" dirty="0">
                <a:highlight>
                  <a:srgbClr val="FFFF00"/>
                </a:highlight>
                <a:sym typeface="Symbol" pitchFamily="18" charset="2"/>
              </a:rPr>
              <a:t>	r, s must have the same </a:t>
            </a:r>
            <a:r>
              <a:rPr lang="en-US" sz="2000" b="1" dirty="0">
                <a:solidFill>
                  <a:schemeClr val="tx2"/>
                </a:solidFill>
                <a:highlight>
                  <a:srgbClr val="FFFF00"/>
                </a:highlight>
                <a:sym typeface="Symbol" pitchFamily="18" charset="2"/>
              </a:rPr>
              <a:t>arity</a:t>
            </a:r>
            <a:r>
              <a:rPr lang="en-US" sz="2000" dirty="0">
                <a:highlight>
                  <a:srgbClr val="FFFF00"/>
                </a:highlight>
                <a:sym typeface="Symbol" pitchFamily="18" charset="2"/>
              </a:rPr>
              <a:t> (same number of attributes)</a:t>
            </a:r>
          </a:p>
          <a:p>
            <a:pPr marL="914400" lvl="1" indent="-457200">
              <a:buFont typeface="+mj-lt"/>
              <a:buAutoNum type="arabicPeriod"/>
              <a:tabLst>
                <a:tab pos="2965450" algn="ctr"/>
              </a:tabLst>
            </a:pPr>
            <a:r>
              <a:rPr lang="en-US" sz="2000" dirty="0">
                <a:highlight>
                  <a:srgbClr val="FFFF00"/>
                </a:highlight>
                <a:sym typeface="Symbol" pitchFamily="18" charset="2"/>
              </a:rPr>
              <a:t>The attribute domains must be </a:t>
            </a:r>
            <a:r>
              <a:rPr lang="en-US" sz="2000" b="1" dirty="0">
                <a:solidFill>
                  <a:schemeClr val="tx2"/>
                </a:solidFill>
                <a:highlight>
                  <a:srgbClr val="FFFF00"/>
                </a:highlight>
                <a:sym typeface="Symbol" pitchFamily="18" charset="2"/>
              </a:rPr>
              <a:t>compatible</a:t>
            </a:r>
            <a:r>
              <a:rPr lang="en-US" sz="2000" dirty="0">
                <a:highlight>
                  <a:srgbClr val="FFFF00"/>
                </a:highlight>
                <a:sym typeface="Symbol" pitchFamily="18" charset="2"/>
              </a:rPr>
              <a:t> (example: 2</a:t>
            </a:r>
            <a:r>
              <a:rPr lang="en-US" sz="2000" baseline="30000" dirty="0">
                <a:highlight>
                  <a:srgbClr val="FFFF00"/>
                </a:highlight>
                <a:sym typeface="Symbol" pitchFamily="18" charset="2"/>
              </a:rPr>
              <a:t>nd</a:t>
            </a:r>
            <a:r>
              <a:rPr lang="en-US" sz="2000" dirty="0">
                <a:highlight>
                  <a:srgbClr val="FFFF00"/>
                </a:highlight>
                <a:sym typeface="Symbol" pitchFamily="18" charset="2"/>
              </a:rPr>
              <a:t> column 	of r deals with the same type of values as does the 2</a:t>
            </a:r>
            <a:r>
              <a:rPr lang="en-US" sz="2000" baseline="30000" dirty="0">
                <a:highlight>
                  <a:srgbClr val="FFFF00"/>
                </a:highlight>
                <a:sym typeface="Symbol" pitchFamily="18" charset="2"/>
              </a:rPr>
              <a:t>nd </a:t>
            </a:r>
            <a:r>
              <a:rPr lang="en-US" sz="2000" dirty="0">
                <a:highlight>
                  <a:srgbClr val="FFFF00"/>
                </a:highlight>
                <a:sym typeface="Symbol" pitchFamily="18" charset="2"/>
              </a:rPr>
              <a:t>column of s)</a:t>
            </a:r>
          </a:p>
          <a:p>
            <a:pPr>
              <a:tabLst>
                <a:tab pos="2965450" algn="ctr"/>
              </a:tabLst>
            </a:pPr>
            <a:endParaRPr lang="en-US" sz="2000" dirty="0">
              <a:sym typeface="Symbol" pitchFamily="18" charset="2"/>
            </a:endParaRPr>
          </a:p>
          <a:p>
            <a:pPr marL="457200" indent="-457200">
              <a:buAutoNum type="alphaLcParenBoth"/>
              <a:tabLst>
                <a:tab pos="2965450" algn="ctr"/>
              </a:tabLst>
            </a:pPr>
            <a:r>
              <a:rPr lang="en-US" sz="2000" dirty="0"/>
              <a:t>Example 1: to find all customers who have an account but not a loan:</a:t>
            </a:r>
          </a:p>
          <a:p>
            <a:pPr>
              <a:tabLst>
                <a:tab pos="2965450" algn="ctr"/>
              </a:tabLst>
            </a:pPr>
            <a:r>
              <a:rPr lang="en-US" sz="2000" dirty="0"/>
              <a:t>             </a:t>
            </a:r>
            <a:r>
              <a:rPr lang="en-US" sz="1800" dirty="0"/>
              <a:t>	</a:t>
            </a:r>
            <a:r>
              <a:rPr lang="en-US" sz="1800" dirty="0">
                <a:sym typeface="Symbol" pitchFamily="18" charset="2"/>
              </a:rPr>
              <a:t></a:t>
            </a:r>
            <a:r>
              <a:rPr lang="en-US" sz="1800" b="1" i="1" baseline="-25000" dirty="0" err="1"/>
              <a:t>customer_name</a:t>
            </a:r>
            <a:r>
              <a:rPr lang="en-US" sz="1800" dirty="0"/>
              <a:t> (</a:t>
            </a:r>
            <a:r>
              <a:rPr lang="en-US" sz="1800" i="1" dirty="0"/>
              <a:t>depositor</a:t>
            </a:r>
            <a:r>
              <a:rPr lang="en-US" sz="1800" dirty="0"/>
              <a:t>) </a:t>
            </a:r>
            <a:r>
              <a:rPr lang="en-US" sz="1800" dirty="0">
                <a:sym typeface="Symbol" pitchFamily="18" charset="2"/>
              </a:rPr>
              <a:t>–  </a:t>
            </a:r>
            <a:r>
              <a:rPr lang="en-US" sz="1800" b="1" i="1" baseline="-25000" dirty="0" err="1"/>
              <a:t>customer_name</a:t>
            </a:r>
            <a:r>
              <a:rPr lang="en-US" sz="1800" dirty="0"/>
              <a:t> (</a:t>
            </a:r>
            <a:r>
              <a:rPr lang="en-US" sz="1800" i="1" dirty="0"/>
              <a:t>borrower)</a:t>
            </a:r>
          </a:p>
          <a:p>
            <a:pPr marL="457200" indent="-457200">
              <a:buAutoNum type="alphaLcParenBoth"/>
              <a:tabLst>
                <a:tab pos="2965450" algn="ctr"/>
              </a:tabLst>
            </a:pPr>
            <a:endParaRPr lang="en-US" sz="1800" i="1" dirty="0"/>
          </a:p>
          <a:p>
            <a:pPr marL="457200" indent="-457200">
              <a:buAutoNum type="alphaLcParenBoth"/>
              <a:tabLst>
                <a:tab pos="2965450" algn="ctr"/>
              </a:tabLst>
            </a:pPr>
            <a:r>
              <a:rPr lang="en-US" sz="2000" dirty="0"/>
              <a:t>Example 2: to find departments where no employees are working:</a:t>
            </a:r>
          </a:p>
          <a:p>
            <a:pPr lvl="1">
              <a:tabLst>
                <a:tab pos="2965450" algn="ctr"/>
              </a:tabLst>
            </a:pPr>
            <a:r>
              <a:rPr lang="en-US" sz="1800" dirty="0"/>
              <a:t>	    </a:t>
            </a:r>
            <a:r>
              <a:rPr lang="en-US" sz="1800" dirty="0">
                <a:sym typeface="Symbol" pitchFamily="18" charset="2"/>
              </a:rPr>
              <a:t></a:t>
            </a:r>
            <a:r>
              <a:rPr lang="en-US" sz="1800" b="1" i="1" baseline="-25000" dirty="0" err="1"/>
              <a:t>deptno</a:t>
            </a:r>
            <a:r>
              <a:rPr lang="en-US" sz="1800" dirty="0"/>
              <a:t> (</a:t>
            </a:r>
            <a:r>
              <a:rPr lang="en-US" sz="1800" i="1" dirty="0" err="1"/>
              <a:t>dept</a:t>
            </a:r>
            <a:r>
              <a:rPr lang="en-US" sz="1800" dirty="0"/>
              <a:t>) </a:t>
            </a:r>
            <a:r>
              <a:rPr lang="en-US" sz="1800" dirty="0">
                <a:sym typeface="Symbol" pitchFamily="18" charset="2"/>
              </a:rPr>
              <a:t>–  </a:t>
            </a:r>
            <a:r>
              <a:rPr lang="en-US" sz="1800" b="1" i="1" baseline="-25000" dirty="0" err="1"/>
              <a:t>deptno</a:t>
            </a:r>
            <a:r>
              <a:rPr lang="en-US" sz="1800" dirty="0"/>
              <a:t> (</a:t>
            </a:r>
            <a:r>
              <a:rPr lang="en-US" sz="1800" dirty="0" err="1"/>
              <a:t>emp</a:t>
            </a:r>
            <a:r>
              <a:rPr lang="en-US" sz="1800" i="1" dirty="0"/>
              <a:t>)</a:t>
            </a:r>
          </a:p>
          <a:p>
            <a:pPr lvl="1">
              <a:tabLst>
                <a:tab pos="2965450" algn="ctr"/>
              </a:tabLst>
            </a:pPr>
            <a:endParaRPr lang="en-US" sz="1800" i="1" dirty="0"/>
          </a:p>
        </p:txBody>
      </p:sp>
    </p:spTree>
    <p:extLst>
      <p:ext uri="{BB962C8B-B14F-4D97-AF65-F5344CB8AC3E}">
        <p14:creationId xmlns:p14="http://schemas.microsoft.com/office/powerpoint/2010/main" val="2247327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19</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Cartesian product </a:t>
            </a:r>
          </a:p>
        </p:txBody>
      </p:sp>
      <p:sp>
        <p:nvSpPr>
          <p:cNvPr id="5" name="Rectangle 4"/>
          <p:cNvSpPr/>
          <p:nvPr/>
        </p:nvSpPr>
        <p:spPr>
          <a:xfrm>
            <a:off x="556260" y="1295400"/>
            <a:ext cx="7772400" cy="5416868"/>
          </a:xfrm>
          <a:prstGeom prst="rect">
            <a:avLst/>
          </a:prstGeom>
        </p:spPr>
        <p:txBody>
          <a:bodyPr wrap="square">
            <a:spAutoFit/>
          </a:bodyPr>
          <a:lstStyle/>
          <a:p>
            <a:pPr marL="342900" indent="-342900">
              <a:spcAft>
                <a:spcPts val="600"/>
              </a:spcAft>
              <a:buFont typeface="Wingdings" pitchFamily="2" charset="2"/>
              <a:buChar char="Ø"/>
              <a:tabLst>
                <a:tab pos="2965450" algn="ctr"/>
              </a:tabLst>
            </a:pPr>
            <a:r>
              <a:rPr lang="en-US" sz="2000" dirty="0">
                <a:highlight>
                  <a:srgbClr val="FFFF00"/>
                </a:highlight>
              </a:rPr>
              <a:t>Notation for Cartesian Product:  </a:t>
            </a:r>
            <a:r>
              <a:rPr lang="en-US" sz="2000" b="1" dirty="0">
                <a:solidFill>
                  <a:schemeClr val="tx2"/>
                </a:solidFill>
                <a:highlight>
                  <a:srgbClr val="FFFF00"/>
                </a:highlight>
              </a:rPr>
              <a:t>X</a:t>
            </a:r>
            <a:endParaRPr lang="en-US" sz="2000" b="1" dirty="0">
              <a:solidFill>
                <a:schemeClr val="tx2"/>
              </a:solidFill>
              <a:highlight>
                <a:srgbClr val="FFFF00"/>
              </a:highlight>
              <a:sym typeface="Symbol" pitchFamily="18" charset="2"/>
            </a:endParaRPr>
          </a:p>
          <a:p>
            <a:pPr marL="342900" indent="-342900">
              <a:spcAft>
                <a:spcPts val="600"/>
              </a:spcAft>
              <a:buFont typeface="Wingdings" pitchFamily="2" charset="2"/>
              <a:buChar char="Ø"/>
              <a:tabLst>
                <a:tab pos="3149600" algn="ctr"/>
              </a:tabLst>
            </a:pPr>
            <a:r>
              <a:rPr lang="en-US" sz="2000" dirty="0">
                <a:highlight>
                  <a:srgbClr val="FFFF00"/>
                </a:highlight>
              </a:rPr>
              <a:t>Defined as:	 </a:t>
            </a:r>
            <a:r>
              <a:rPr lang="en-US" sz="2000" dirty="0">
                <a:solidFill>
                  <a:schemeClr val="tx2"/>
                </a:solidFill>
                <a:highlight>
                  <a:srgbClr val="FFFF00"/>
                </a:highlight>
              </a:rPr>
              <a:t>r x s </a:t>
            </a:r>
            <a:r>
              <a:rPr lang="en-US" sz="2000" dirty="0">
                <a:highlight>
                  <a:srgbClr val="FFFF00"/>
                </a:highlight>
              </a:rPr>
              <a:t>= {</a:t>
            </a:r>
            <a:r>
              <a:rPr lang="en-US" sz="2000" i="1" dirty="0">
                <a:highlight>
                  <a:srgbClr val="FFFF00"/>
                </a:highlight>
              </a:rPr>
              <a:t>t q </a:t>
            </a:r>
            <a:r>
              <a:rPr lang="en-US" sz="2000" dirty="0">
                <a:highlight>
                  <a:srgbClr val="FFFF00"/>
                </a:highlight>
              </a:rPr>
              <a:t>|</a:t>
            </a:r>
            <a:r>
              <a:rPr lang="en-US" sz="2000" i="1" dirty="0">
                <a:highlight>
                  <a:srgbClr val="FFFF00"/>
                </a:highlight>
              </a:rPr>
              <a:t> t </a:t>
            </a:r>
            <a:r>
              <a:rPr lang="en-US" sz="2000" dirty="0">
                <a:highlight>
                  <a:srgbClr val="FFFF00"/>
                </a:highlight>
                <a:sym typeface="Symbol" pitchFamily="18" charset="2"/>
              </a:rPr>
              <a:t></a:t>
            </a:r>
            <a:r>
              <a:rPr lang="en-US" sz="2000" i="1" dirty="0">
                <a:highlight>
                  <a:srgbClr val="FFFF00"/>
                </a:highlight>
                <a:sym typeface="Symbol" pitchFamily="18" charset="2"/>
              </a:rPr>
              <a:t> r </a:t>
            </a:r>
            <a:r>
              <a:rPr lang="en-US" sz="2000" b="1" dirty="0">
                <a:highlight>
                  <a:srgbClr val="FFFF00"/>
                </a:highlight>
                <a:sym typeface="Symbol" pitchFamily="18" charset="2"/>
              </a:rPr>
              <a:t>and </a:t>
            </a:r>
            <a:r>
              <a:rPr lang="en-US" sz="2000" i="1" dirty="0">
                <a:highlight>
                  <a:srgbClr val="FFFF00"/>
                </a:highlight>
                <a:sym typeface="Symbol" pitchFamily="18" charset="2"/>
              </a:rPr>
              <a:t>q </a:t>
            </a:r>
            <a:r>
              <a:rPr lang="en-US" sz="2000" dirty="0">
                <a:highlight>
                  <a:srgbClr val="FFFF00"/>
                </a:highlight>
                <a:sym typeface="Symbol" pitchFamily="18" charset="2"/>
              </a:rPr>
              <a:t> </a:t>
            </a:r>
            <a:r>
              <a:rPr lang="en-US" sz="2000" i="1" dirty="0">
                <a:highlight>
                  <a:srgbClr val="FFFF00"/>
                </a:highlight>
                <a:sym typeface="Symbol" pitchFamily="18" charset="2"/>
              </a:rPr>
              <a:t>s</a:t>
            </a:r>
            <a:r>
              <a:rPr lang="en-US" sz="2000" dirty="0">
                <a:highlight>
                  <a:srgbClr val="FFFF00"/>
                </a:highlight>
                <a:sym typeface="Symbol" pitchFamily="18" charset="2"/>
              </a:rPr>
              <a:t>}</a:t>
            </a:r>
            <a:br>
              <a:rPr lang="en-US" sz="2000" dirty="0">
                <a:highlight>
                  <a:srgbClr val="FFFF00"/>
                </a:highlight>
                <a:sym typeface="Symbol" pitchFamily="18" charset="2"/>
              </a:rPr>
            </a:br>
            <a:endParaRPr lang="en-US" sz="2000" dirty="0">
              <a:highlight>
                <a:srgbClr val="FFFF00"/>
              </a:highlight>
              <a:sym typeface="Symbol" pitchFamily="18" charset="2"/>
            </a:endParaRPr>
          </a:p>
          <a:p>
            <a:pPr marL="342900" indent="-342900">
              <a:spcAft>
                <a:spcPts val="600"/>
              </a:spcAft>
              <a:buFont typeface="Wingdings" pitchFamily="2" charset="2"/>
              <a:buChar char="Ø"/>
              <a:tabLst>
                <a:tab pos="3149600" algn="ctr"/>
              </a:tabLst>
            </a:pPr>
            <a:r>
              <a:rPr lang="en-US" sz="2000" dirty="0">
                <a:sym typeface="Symbol" pitchFamily="18" charset="2"/>
              </a:rPr>
              <a:t>Assume that attributes of r(R) and s(S) are disjoint. (That is, </a:t>
            </a:r>
            <a:r>
              <a:rPr lang="en-US" sz="2000" i="1" dirty="0">
                <a:sym typeface="Symbol" pitchFamily="18" charset="2"/>
              </a:rPr>
              <a:t>R</a:t>
            </a:r>
            <a:r>
              <a:rPr lang="en-US" sz="2000" dirty="0">
                <a:sym typeface="Symbol" pitchFamily="18" charset="2"/>
              </a:rPr>
              <a:t> </a:t>
            </a:r>
            <a:r>
              <a:rPr lang="en-US" sz="2000" i="1" dirty="0">
                <a:sym typeface="Symbol" pitchFamily="18" charset="2"/>
              </a:rPr>
              <a:t> S</a:t>
            </a:r>
            <a:r>
              <a:rPr lang="en-US" sz="2000" dirty="0">
                <a:sym typeface="Symbol" pitchFamily="18" charset="2"/>
              </a:rPr>
              <a:t> = </a:t>
            </a:r>
            <a:r>
              <a:rPr lang="en-US" sz="2000" i="1" dirty="0">
                <a:sym typeface="Symbol" pitchFamily="18" charset="2"/>
              </a:rPr>
              <a:t></a:t>
            </a:r>
            <a:r>
              <a:rPr lang="en-US" sz="2000" dirty="0">
                <a:sym typeface="Symbol" pitchFamily="18" charset="2"/>
              </a:rPr>
              <a:t>).</a:t>
            </a:r>
          </a:p>
          <a:p>
            <a:pPr marL="342900" indent="-342900">
              <a:spcAft>
                <a:spcPts val="600"/>
              </a:spcAft>
              <a:buFont typeface="Wingdings" pitchFamily="2" charset="2"/>
              <a:buChar char="Ø"/>
              <a:tabLst>
                <a:tab pos="3149600" algn="ctr"/>
              </a:tabLst>
            </a:pPr>
            <a:r>
              <a:rPr lang="en-US" sz="2000" dirty="0">
                <a:highlight>
                  <a:srgbClr val="FFFF00"/>
                </a:highlight>
                <a:sym typeface="Symbol" pitchFamily="18" charset="2"/>
              </a:rPr>
              <a:t>If attributes of </a:t>
            </a:r>
            <a:r>
              <a:rPr lang="en-US" sz="2000" i="1" dirty="0">
                <a:highlight>
                  <a:srgbClr val="FFFF00"/>
                </a:highlight>
                <a:sym typeface="Symbol" pitchFamily="18" charset="2"/>
              </a:rPr>
              <a:t>r(R)</a:t>
            </a:r>
            <a:r>
              <a:rPr lang="en-US" sz="2000" dirty="0">
                <a:highlight>
                  <a:srgbClr val="FFFF00"/>
                </a:highlight>
                <a:sym typeface="Symbol" pitchFamily="18" charset="2"/>
              </a:rPr>
              <a:t> and </a:t>
            </a:r>
            <a:r>
              <a:rPr lang="en-US" sz="2000" i="1" dirty="0">
                <a:highlight>
                  <a:srgbClr val="FFFF00"/>
                </a:highlight>
                <a:sym typeface="Symbol" pitchFamily="18" charset="2"/>
              </a:rPr>
              <a:t>s(S</a:t>
            </a:r>
            <a:r>
              <a:rPr lang="en-US" sz="2000" dirty="0">
                <a:highlight>
                  <a:srgbClr val="FFFF00"/>
                </a:highlight>
                <a:sym typeface="Symbol" pitchFamily="18" charset="2"/>
              </a:rPr>
              <a:t>) are not disjoint, then renaming must be used.</a:t>
            </a:r>
          </a:p>
          <a:p>
            <a:pPr>
              <a:spcAft>
                <a:spcPts val="600"/>
              </a:spcAft>
              <a:tabLst>
                <a:tab pos="3149600" algn="ctr"/>
              </a:tabLst>
            </a:pPr>
            <a:endParaRPr lang="en-US" sz="2000" dirty="0">
              <a:highlight>
                <a:srgbClr val="FFFF00"/>
              </a:highlight>
              <a:sym typeface="Symbol" pitchFamily="18" charset="2"/>
            </a:endParaRPr>
          </a:p>
          <a:p>
            <a:pPr>
              <a:spcAft>
                <a:spcPts val="600"/>
              </a:spcAft>
              <a:tabLst>
                <a:tab pos="3149600" algn="ctr"/>
              </a:tabLst>
            </a:pPr>
            <a:r>
              <a:rPr lang="en-US" sz="2000" dirty="0">
                <a:sym typeface="Symbol" pitchFamily="18" charset="2"/>
              </a:rPr>
              <a:t>(a) Example 1: Find </a:t>
            </a:r>
            <a:r>
              <a:rPr lang="en-US" sz="2000" dirty="0" err="1">
                <a:sym typeface="Symbol" pitchFamily="18" charset="2"/>
              </a:rPr>
              <a:t>empno</a:t>
            </a:r>
            <a:r>
              <a:rPr lang="en-US" sz="2000" dirty="0">
                <a:sym typeface="Symbol" pitchFamily="18" charset="2"/>
              </a:rPr>
              <a:t>, </a:t>
            </a:r>
            <a:r>
              <a:rPr lang="en-US" sz="2000" dirty="0" err="1">
                <a:sym typeface="Symbol" pitchFamily="18" charset="2"/>
              </a:rPr>
              <a:t>ename</a:t>
            </a:r>
            <a:r>
              <a:rPr lang="en-US" sz="2000" dirty="0">
                <a:sym typeface="Symbol" pitchFamily="18" charset="2"/>
              </a:rPr>
              <a:t> and salary of employees working in the ‘SALES’ dept.</a:t>
            </a:r>
          </a:p>
          <a:p>
            <a:pPr>
              <a:spcAft>
                <a:spcPts val="600"/>
              </a:spcAft>
              <a:tabLst>
                <a:tab pos="2965450" algn="ctr"/>
              </a:tabLst>
            </a:pPr>
            <a:r>
              <a:rPr lang="en-US" sz="2000" dirty="0">
                <a:sym typeface="Symbol" pitchFamily="18" charset="2"/>
              </a:rPr>
              <a:t>r1 </a:t>
            </a:r>
            <a:r>
              <a:rPr kumimoji="1" lang="en-US" sz="2000" dirty="0">
                <a:sym typeface="Symbol" pitchFamily="18" charset="2"/>
              </a:rPr>
              <a:t> </a:t>
            </a:r>
            <a:r>
              <a:rPr lang="en-IN" sz="2000" b="1" dirty="0" err="1"/>
              <a:t>σ</a:t>
            </a:r>
            <a:r>
              <a:rPr lang="en-IN" sz="2000" b="1" baseline="-25000" dirty="0" err="1"/>
              <a:t>emp.depno</a:t>
            </a:r>
            <a:r>
              <a:rPr lang="en-IN" sz="2000" b="1" baseline="-25000" dirty="0"/>
              <a:t> = </a:t>
            </a:r>
            <a:r>
              <a:rPr lang="en-IN" sz="2000" b="1" baseline="-25000" dirty="0" err="1"/>
              <a:t>dept.deptno</a:t>
            </a:r>
            <a:r>
              <a:rPr lang="en-IN" sz="2000" b="1" dirty="0"/>
              <a:t> (</a:t>
            </a:r>
            <a:r>
              <a:rPr lang="en-IN" sz="2000" b="1" dirty="0" err="1"/>
              <a:t>emp</a:t>
            </a:r>
            <a:r>
              <a:rPr lang="en-IN" sz="2000" b="1" dirty="0"/>
              <a:t> x </a:t>
            </a:r>
            <a:r>
              <a:rPr lang="en-IN" sz="2000" b="1" dirty="0" err="1"/>
              <a:t>dept</a:t>
            </a:r>
            <a:r>
              <a:rPr lang="en-IN" sz="2000" b="1" dirty="0"/>
              <a:t>)</a:t>
            </a:r>
          </a:p>
          <a:p>
            <a:pPr>
              <a:spcAft>
                <a:spcPts val="600"/>
              </a:spcAft>
              <a:tabLst>
                <a:tab pos="2965450" algn="ctr"/>
              </a:tabLst>
            </a:pPr>
            <a:r>
              <a:rPr lang="en-IN" sz="2000" dirty="0">
                <a:sym typeface="Symbol" pitchFamily="18" charset="2"/>
              </a:rPr>
              <a:t>r2 </a:t>
            </a:r>
            <a:r>
              <a:rPr kumimoji="1" lang="en-US" sz="2000" dirty="0">
                <a:sym typeface="Symbol" pitchFamily="18" charset="2"/>
              </a:rPr>
              <a:t> </a:t>
            </a:r>
            <a:r>
              <a:rPr lang="en-IN" sz="2000" b="1" dirty="0" err="1"/>
              <a:t>σ</a:t>
            </a:r>
            <a:r>
              <a:rPr lang="en-IN" sz="2000" b="1" baseline="-25000" dirty="0" err="1"/>
              <a:t>dname</a:t>
            </a:r>
            <a:r>
              <a:rPr lang="en-IN" sz="2000" b="1" baseline="-25000" dirty="0"/>
              <a:t> = ‘SALES’</a:t>
            </a:r>
            <a:r>
              <a:rPr lang="en-IN" sz="2000" b="1" dirty="0"/>
              <a:t> (</a:t>
            </a:r>
            <a:r>
              <a:rPr lang="en-IN" sz="2000" dirty="0"/>
              <a:t>r1</a:t>
            </a:r>
            <a:r>
              <a:rPr lang="en-IN" sz="2000" b="1" dirty="0"/>
              <a:t>)</a:t>
            </a:r>
          </a:p>
          <a:p>
            <a:pPr>
              <a:spcAft>
                <a:spcPts val="600"/>
              </a:spcAft>
              <a:tabLst>
                <a:tab pos="2965450" algn="ctr"/>
              </a:tabLst>
            </a:pPr>
            <a:r>
              <a:rPr lang="en-IN" sz="2000" dirty="0">
                <a:sym typeface="Symbol" pitchFamily="18" charset="2"/>
              </a:rPr>
              <a:t>r3</a:t>
            </a:r>
            <a:r>
              <a:rPr lang="en-IN" sz="2000" b="1" dirty="0">
                <a:sym typeface="Symbol" pitchFamily="18" charset="2"/>
              </a:rPr>
              <a:t> </a:t>
            </a:r>
            <a:r>
              <a:rPr kumimoji="1" lang="en-US" sz="2000" dirty="0">
                <a:sym typeface="Symbol" pitchFamily="18" charset="2"/>
              </a:rPr>
              <a:t> </a:t>
            </a:r>
            <a:r>
              <a:rPr lang="en-US" sz="2000" b="1" dirty="0">
                <a:sym typeface="Symbol" pitchFamily="18" charset="2"/>
              </a:rPr>
              <a:t></a:t>
            </a:r>
            <a:r>
              <a:rPr lang="en-US" sz="2000" b="1" i="1" baseline="-25000" dirty="0" err="1"/>
              <a:t>empno</a:t>
            </a:r>
            <a:r>
              <a:rPr lang="en-US" sz="2000" b="1" i="1" baseline="-25000" dirty="0"/>
              <a:t>, </a:t>
            </a:r>
            <a:r>
              <a:rPr lang="en-US" sz="2000" b="1" i="1" baseline="-25000" dirty="0" err="1"/>
              <a:t>ename</a:t>
            </a:r>
            <a:r>
              <a:rPr lang="en-US" sz="2000" b="1" i="1" baseline="-25000" dirty="0"/>
              <a:t>, salary </a:t>
            </a:r>
            <a:r>
              <a:rPr lang="en-US" sz="2000" b="1" dirty="0"/>
              <a:t>(</a:t>
            </a:r>
            <a:r>
              <a:rPr lang="en-US" sz="2000" dirty="0"/>
              <a:t>r2</a:t>
            </a:r>
            <a:r>
              <a:rPr lang="en-US" sz="2000" b="1" dirty="0"/>
              <a:t>)</a:t>
            </a:r>
            <a:endParaRPr lang="en-US" sz="2000" dirty="0">
              <a:sym typeface="Symbol" pitchFamily="18" charset="2"/>
            </a:endParaRPr>
          </a:p>
          <a:p>
            <a:pPr>
              <a:spcAft>
                <a:spcPts val="600"/>
              </a:spcAft>
              <a:tabLst>
                <a:tab pos="2965450" algn="ctr"/>
              </a:tabLst>
            </a:pPr>
            <a:r>
              <a:rPr lang="en-US" sz="1800" b="1" dirty="0">
                <a:solidFill>
                  <a:schemeClr val="accent5">
                    <a:lumMod val="50000"/>
                  </a:schemeClr>
                </a:solidFill>
                <a:sym typeface="Symbol" pitchFamily="18" charset="2"/>
              </a:rPr>
              <a:t></a:t>
            </a:r>
            <a:r>
              <a:rPr lang="en-US" sz="1800" b="1" i="1" baseline="-25000" dirty="0" err="1">
                <a:solidFill>
                  <a:schemeClr val="accent5">
                    <a:lumMod val="50000"/>
                  </a:schemeClr>
                </a:solidFill>
              </a:rPr>
              <a:t>empno</a:t>
            </a:r>
            <a:r>
              <a:rPr lang="en-US" sz="1800" b="1" i="1" baseline="-25000" dirty="0">
                <a:solidFill>
                  <a:schemeClr val="accent5">
                    <a:lumMod val="50000"/>
                  </a:schemeClr>
                </a:solidFill>
              </a:rPr>
              <a:t>, </a:t>
            </a:r>
            <a:r>
              <a:rPr lang="en-US" sz="1800" b="1" i="1" baseline="-25000" dirty="0" err="1">
                <a:solidFill>
                  <a:schemeClr val="accent5">
                    <a:lumMod val="50000"/>
                  </a:schemeClr>
                </a:solidFill>
              </a:rPr>
              <a:t>ename</a:t>
            </a:r>
            <a:r>
              <a:rPr lang="en-US" sz="1800" b="1" i="1" baseline="-25000" dirty="0">
                <a:solidFill>
                  <a:schemeClr val="accent5">
                    <a:lumMod val="50000"/>
                  </a:schemeClr>
                </a:solidFill>
              </a:rPr>
              <a:t>, salary </a:t>
            </a:r>
            <a:r>
              <a:rPr lang="en-US" sz="1800" b="1" dirty="0">
                <a:solidFill>
                  <a:schemeClr val="accent5">
                    <a:lumMod val="50000"/>
                  </a:schemeClr>
                </a:solidFill>
              </a:rPr>
              <a:t>(</a:t>
            </a:r>
            <a:r>
              <a:rPr lang="en-IN" sz="1800" b="1" dirty="0" err="1">
                <a:solidFill>
                  <a:schemeClr val="accent5">
                    <a:lumMod val="50000"/>
                  </a:schemeClr>
                </a:solidFill>
              </a:rPr>
              <a:t>σ</a:t>
            </a:r>
            <a:r>
              <a:rPr lang="en-IN" sz="1800" b="1" baseline="-25000" dirty="0" err="1">
                <a:solidFill>
                  <a:schemeClr val="accent5">
                    <a:lumMod val="50000"/>
                  </a:schemeClr>
                </a:solidFill>
              </a:rPr>
              <a:t>dname</a:t>
            </a:r>
            <a:r>
              <a:rPr lang="en-IN" sz="1800" b="1" baseline="-25000" dirty="0">
                <a:solidFill>
                  <a:schemeClr val="accent5">
                    <a:lumMod val="50000"/>
                  </a:schemeClr>
                </a:solidFill>
              </a:rPr>
              <a:t> = ‘SALES’</a:t>
            </a:r>
            <a:r>
              <a:rPr lang="en-IN" sz="1800" b="1" dirty="0">
                <a:solidFill>
                  <a:schemeClr val="accent5">
                    <a:lumMod val="50000"/>
                  </a:schemeClr>
                </a:solidFill>
              </a:rPr>
              <a:t> (</a:t>
            </a:r>
            <a:r>
              <a:rPr lang="en-IN" sz="1800" b="1" dirty="0" err="1">
                <a:solidFill>
                  <a:schemeClr val="accent5">
                    <a:lumMod val="50000"/>
                  </a:schemeClr>
                </a:solidFill>
              </a:rPr>
              <a:t>σ</a:t>
            </a:r>
            <a:r>
              <a:rPr lang="en-IN" sz="1800" b="1" baseline="-25000" dirty="0" err="1">
                <a:solidFill>
                  <a:schemeClr val="accent5">
                    <a:lumMod val="50000"/>
                  </a:schemeClr>
                </a:solidFill>
              </a:rPr>
              <a:t>emp.depno</a:t>
            </a:r>
            <a:r>
              <a:rPr lang="en-IN" sz="1800" b="1" baseline="-25000" dirty="0">
                <a:solidFill>
                  <a:schemeClr val="accent5">
                    <a:lumMod val="50000"/>
                  </a:schemeClr>
                </a:solidFill>
              </a:rPr>
              <a:t> = </a:t>
            </a:r>
            <a:r>
              <a:rPr lang="en-IN" sz="1800" b="1" baseline="-25000" dirty="0" err="1">
                <a:solidFill>
                  <a:schemeClr val="accent5">
                    <a:lumMod val="50000"/>
                  </a:schemeClr>
                </a:solidFill>
              </a:rPr>
              <a:t>dept.deptno</a:t>
            </a:r>
            <a:r>
              <a:rPr lang="en-IN" sz="1800" b="1" dirty="0">
                <a:solidFill>
                  <a:schemeClr val="accent5">
                    <a:lumMod val="50000"/>
                  </a:schemeClr>
                </a:solidFill>
              </a:rPr>
              <a:t> (</a:t>
            </a:r>
            <a:r>
              <a:rPr lang="en-IN" sz="1800" b="1" dirty="0" err="1">
                <a:solidFill>
                  <a:schemeClr val="accent5">
                    <a:lumMod val="50000"/>
                  </a:schemeClr>
                </a:solidFill>
              </a:rPr>
              <a:t>emp</a:t>
            </a:r>
            <a:r>
              <a:rPr lang="en-IN" sz="1800" b="1" dirty="0">
                <a:solidFill>
                  <a:schemeClr val="accent5">
                    <a:lumMod val="50000"/>
                  </a:schemeClr>
                </a:solidFill>
              </a:rPr>
              <a:t> x </a:t>
            </a:r>
            <a:r>
              <a:rPr lang="en-IN" sz="1800" b="1" dirty="0" err="1">
                <a:solidFill>
                  <a:schemeClr val="accent5">
                    <a:lumMod val="50000"/>
                  </a:schemeClr>
                </a:solidFill>
              </a:rPr>
              <a:t>dept</a:t>
            </a:r>
            <a:r>
              <a:rPr lang="en-IN" sz="1800" b="1" dirty="0">
                <a:solidFill>
                  <a:schemeClr val="accent5">
                    <a:lumMod val="50000"/>
                  </a:schemeClr>
                </a:solidFill>
              </a:rPr>
              <a:t>)))</a:t>
            </a:r>
            <a:endParaRPr lang="en-US" sz="1800" i="1" dirty="0">
              <a:solidFill>
                <a:schemeClr val="accent5">
                  <a:lumMod val="50000"/>
                </a:schemeClr>
              </a:solidFill>
            </a:endParaRPr>
          </a:p>
          <a:p>
            <a:pPr lvl="1">
              <a:spcAft>
                <a:spcPts val="600"/>
              </a:spcAft>
              <a:tabLst>
                <a:tab pos="2965450" algn="ctr"/>
              </a:tabLst>
            </a:pPr>
            <a:endParaRPr lang="en-US" sz="1800" i="1" dirty="0"/>
          </a:p>
        </p:txBody>
      </p:sp>
    </p:spTree>
    <p:extLst>
      <p:ext uri="{BB962C8B-B14F-4D97-AF65-F5344CB8AC3E}">
        <p14:creationId xmlns:p14="http://schemas.microsoft.com/office/powerpoint/2010/main" val="481208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533400"/>
            <a:ext cx="7772400" cy="609600"/>
          </a:xfrm>
        </p:spPr>
        <p:txBody>
          <a:bodyPr/>
          <a:lstStyle/>
          <a:p>
            <a:r>
              <a:rPr lang="en-US" sz="2800" b="1" dirty="0">
                <a:latin typeface="+mn-lt"/>
              </a:rPr>
              <a:t>The Basics</a:t>
            </a:r>
            <a:endParaRPr lang="en-IN" sz="2800" b="1" dirty="0">
              <a:latin typeface="+mn-lt"/>
            </a:endParaRPr>
          </a:p>
        </p:txBody>
      </p:sp>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a:t>
            </a:fld>
            <a:endParaRPr lang="en-US"/>
          </a:p>
        </p:txBody>
      </p:sp>
      <p:sp>
        <p:nvSpPr>
          <p:cNvPr id="2" name="Rectangle 1"/>
          <p:cNvSpPr/>
          <p:nvPr/>
        </p:nvSpPr>
        <p:spPr>
          <a:xfrm>
            <a:off x="457200" y="1449050"/>
            <a:ext cx="7772400" cy="4862870"/>
          </a:xfrm>
          <a:prstGeom prst="rect">
            <a:avLst/>
          </a:prstGeom>
        </p:spPr>
        <p:txBody>
          <a:bodyPr wrap="square">
            <a:spAutoFit/>
          </a:bodyPr>
          <a:lstStyle/>
          <a:p>
            <a:pPr marL="342900" indent="-342900">
              <a:spcBef>
                <a:spcPts val="600"/>
              </a:spcBef>
              <a:buFont typeface="Wingdings" pitchFamily="2" charset="2"/>
              <a:buChar char="Ø"/>
            </a:pPr>
            <a:r>
              <a:rPr lang="en-IN" sz="2000" b="1" dirty="0">
                <a:solidFill>
                  <a:schemeClr val="accent2"/>
                </a:solidFill>
              </a:rPr>
              <a:t>Edgar F. </a:t>
            </a:r>
            <a:r>
              <a:rPr lang="en-IN" sz="2000" b="1" dirty="0" err="1">
                <a:solidFill>
                  <a:schemeClr val="accent2"/>
                </a:solidFill>
              </a:rPr>
              <a:t>Codd</a:t>
            </a:r>
            <a:r>
              <a:rPr lang="en-IN" sz="2000" b="1" dirty="0">
                <a:solidFill>
                  <a:schemeClr val="accent2"/>
                </a:solidFill>
              </a:rPr>
              <a:t> </a:t>
            </a:r>
            <a:r>
              <a:rPr lang="en-IN" sz="2000" dirty="0"/>
              <a:t>at IBM developed the relational database</a:t>
            </a:r>
            <a:br>
              <a:rPr lang="en-IN" sz="2000" dirty="0"/>
            </a:br>
            <a:r>
              <a:rPr lang="en-IN" sz="2000" dirty="0"/>
              <a:t>in 1970. He is called ‘Father of RDBMS’.</a:t>
            </a:r>
          </a:p>
          <a:p>
            <a:pPr marL="800100" lvl="1" indent="-342900">
              <a:spcBef>
                <a:spcPts val="600"/>
              </a:spcBef>
              <a:buFont typeface="Wingdings" pitchFamily="2" charset="2"/>
              <a:buChar char="§"/>
            </a:pPr>
            <a:r>
              <a:rPr lang="en-IN" sz="2000" dirty="0"/>
              <a:t> </a:t>
            </a:r>
            <a:r>
              <a:rPr lang="en-IN" sz="2000" dirty="0">
                <a:highlight>
                  <a:srgbClr val="FFFF00"/>
                </a:highlight>
              </a:rPr>
              <a:t>The main elements of RDBMS are based on </a:t>
            </a:r>
            <a:r>
              <a:rPr lang="en-IN" sz="2000" dirty="0" err="1">
                <a:highlight>
                  <a:srgbClr val="FFFF00"/>
                </a:highlight>
              </a:rPr>
              <a:t>Codd’s</a:t>
            </a:r>
            <a:r>
              <a:rPr lang="en-IN" sz="2000" dirty="0">
                <a:highlight>
                  <a:srgbClr val="FFFF00"/>
                </a:highlight>
              </a:rPr>
              <a:t> 12 rules </a:t>
            </a:r>
            <a:r>
              <a:rPr lang="en-IN" sz="2000" dirty="0">
                <a:highlight>
                  <a:srgbClr val="00FF00"/>
                </a:highlight>
              </a:rPr>
              <a:t>for a relational system.</a:t>
            </a:r>
          </a:p>
          <a:p>
            <a:pPr marL="800100" lvl="1" indent="-342900">
              <a:spcBef>
                <a:spcPts val="600"/>
              </a:spcBef>
              <a:buFont typeface="Wingdings" pitchFamily="2" charset="2"/>
              <a:buChar char="§"/>
            </a:pPr>
            <a:r>
              <a:rPr lang="en-IN" sz="2000" dirty="0">
                <a:highlight>
                  <a:srgbClr val="FFFF00"/>
                </a:highlight>
              </a:rPr>
              <a:t>Tables (or </a:t>
            </a:r>
            <a:r>
              <a:rPr lang="en-IN" sz="2000" dirty="0">
                <a:highlight>
                  <a:srgbClr val="00FFFF"/>
                </a:highlight>
              </a:rPr>
              <a:t>relations</a:t>
            </a:r>
            <a:r>
              <a:rPr lang="en-IN" sz="2000" dirty="0">
                <a:highlight>
                  <a:srgbClr val="FFFF00"/>
                </a:highlight>
              </a:rPr>
              <a:t>) are related to each other by</a:t>
            </a:r>
            <a:br>
              <a:rPr lang="en-IN" sz="2000" dirty="0">
                <a:highlight>
                  <a:srgbClr val="FFFF00"/>
                </a:highlight>
              </a:rPr>
            </a:br>
            <a:r>
              <a:rPr lang="en-IN" sz="2000" dirty="0">
                <a:highlight>
                  <a:srgbClr val="00FF00"/>
                </a:highlight>
              </a:rPr>
              <a:t>sharing common characteristics</a:t>
            </a:r>
          </a:p>
          <a:p>
            <a:pPr marL="342900" indent="-342900">
              <a:spcBef>
                <a:spcPts val="600"/>
              </a:spcBef>
              <a:buFont typeface="Wingdings" pitchFamily="2" charset="2"/>
              <a:buChar char="Ø"/>
            </a:pPr>
            <a:r>
              <a:rPr lang="en-IN" sz="2000" dirty="0">
                <a:highlight>
                  <a:srgbClr val="FFFF00"/>
                </a:highlight>
              </a:rPr>
              <a:t>A relational database allows the definition of data structures, storage and retrieval operations and integrity constraints. </a:t>
            </a:r>
          </a:p>
          <a:p>
            <a:pPr marL="342900" indent="-342900">
              <a:spcBef>
                <a:spcPts val="600"/>
              </a:spcBef>
              <a:buFont typeface="Wingdings" pitchFamily="2" charset="2"/>
              <a:buChar char="Ø"/>
            </a:pPr>
            <a:r>
              <a:rPr lang="en-IN" sz="2000" dirty="0"/>
              <a:t>In such a database the </a:t>
            </a:r>
            <a:r>
              <a:rPr lang="en-IN" sz="2000" dirty="0">
                <a:highlight>
                  <a:srgbClr val="FFFF00"/>
                </a:highlight>
              </a:rPr>
              <a:t>data and relations between them are organized into tables. </a:t>
            </a:r>
          </a:p>
          <a:p>
            <a:pPr marL="342900" indent="-342900">
              <a:spcBef>
                <a:spcPts val="600"/>
              </a:spcBef>
              <a:buFont typeface="Wingdings" pitchFamily="2" charset="2"/>
              <a:buChar char="Ø"/>
            </a:pPr>
            <a:r>
              <a:rPr lang="en-IN" sz="2000" dirty="0">
                <a:highlight>
                  <a:srgbClr val="00FF00"/>
                </a:highlight>
              </a:rPr>
              <a:t>A table is a collection of records and each record in a table contains the same fields</a:t>
            </a:r>
            <a:r>
              <a:rPr lang="en-IN" sz="2000" dirty="0"/>
              <a:t>. </a:t>
            </a:r>
          </a:p>
          <a:p>
            <a:pPr marL="342900" indent="-342900">
              <a:spcBef>
                <a:spcPts val="600"/>
              </a:spcBef>
              <a:buFont typeface="Wingdings" pitchFamily="2" charset="2"/>
              <a:buChar char="Ø"/>
            </a:pPr>
            <a:r>
              <a:rPr lang="en-IN" sz="2000" dirty="0"/>
              <a:t>The word relation comes from the concept of </a:t>
            </a:r>
            <a:r>
              <a:rPr lang="en-IN" sz="2000" dirty="0">
                <a:solidFill>
                  <a:schemeClr val="accent2"/>
                </a:solidFill>
              </a:rPr>
              <a:t>‘Relation’ </a:t>
            </a:r>
            <a:r>
              <a:rPr lang="en-IN" sz="2000" dirty="0"/>
              <a:t>as in mathematics.</a:t>
            </a:r>
          </a:p>
        </p:txBody>
      </p:sp>
    </p:spTree>
    <p:extLst>
      <p:ext uri="{BB962C8B-B14F-4D97-AF65-F5344CB8AC3E}">
        <p14:creationId xmlns:p14="http://schemas.microsoft.com/office/powerpoint/2010/main" val="1695900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20</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Cartesian product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371600"/>
            <a:ext cx="5486400" cy="5238956"/>
          </a:xfrm>
          <a:prstGeom prst="rect">
            <a:avLst/>
          </a:prstGeom>
          <a:ln w="25400">
            <a:solidFill>
              <a:schemeClr val="tx1"/>
            </a:solidFill>
          </a:ln>
        </p:spPr>
      </p:pic>
    </p:spTree>
    <p:extLst>
      <p:ext uri="{BB962C8B-B14F-4D97-AF65-F5344CB8AC3E}">
        <p14:creationId xmlns:p14="http://schemas.microsoft.com/office/powerpoint/2010/main" val="3156747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21</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Cartesian product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333498"/>
            <a:ext cx="5056077" cy="5297995"/>
          </a:xfrm>
          <a:prstGeom prst="rect">
            <a:avLst/>
          </a:prstGeom>
          <a:ln w="25400">
            <a:solidFill>
              <a:schemeClr val="tx1"/>
            </a:solidFill>
          </a:ln>
        </p:spPr>
      </p:pic>
    </p:spTree>
    <p:extLst>
      <p:ext uri="{BB962C8B-B14F-4D97-AF65-F5344CB8AC3E}">
        <p14:creationId xmlns:p14="http://schemas.microsoft.com/office/powerpoint/2010/main" val="3067440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22</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rename</a:t>
            </a:r>
          </a:p>
        </p:txBody>
      </p:sp>
      <p:sp>
        <p:nvSpPr>
          <p:cNvPr id="2" name="Rectangle 1"/>
          <p:cNvSpPr/>
          <p:nvPr/>
        </p:nvSpPr>
        <p:spPr>
          <a:xfrm>
            <a:off x="381000" y="1302633"/>
            <a:ext cx="8153400" cy="5247590"/>
          </a:xfrm>
          <a:prstGeom prst="rect">
            <a:avLst/>
          </a:prstGeom>
        </p:spPr>
        <p:txBody>
          <a:bodyPr wrap="square">
            <a:spAutoFit/>
          </a:bodyPr>
          <a:lstStyle/>
          <a:p>
            <a:pPr marL="285750" indent="-285750">
              <a:buFont typeface="Wingdings" pitchFamily="2" charset="2"/>
              <a:buChar char="Ø"/>
            </a:pPr>
            <a:r>
              <a:rPr lang="en-US" sz="2000" dirty="0">
                <a:highlight>
                  <a:srgbClr val="FFFF00"/>
                </a:highlight>
              </a:rPr>
              <a:t>Allows us to refer to a relation by more than one name.</a:t>
            </a:r>
          </a:p>
          <a:p>
            <a:pPr marL="285750" indent="-285750">
              <a:buFont typeface="Wingdings" pitchFamily="2" charset="2"/>
              <a:buChar char="Ø"/>
            </a:pPr>
            <a:r>
              <a:rPr lang="en-US" sz="2000" dirty="0">
                <a:highlight>
                  <a:srgbClr val="FFFF00"/>
                </a:highlight>
              </a:rPr>
              <a:t>Notation: </a:t>
            </a:r>
            <a:r>
              <a:rPr lang="en-US" sz="2000" b="1" i="1" dirty="0">
                <a:solidFill>
                  <a:schemeClr val="tx2"/>
                </a:solidFill>
                <a:highlight>
                  <a:srgbClr val="FFFF00"/>
                </a:highlight>
                <a:sym typeface="Symbol" pitchFamily="18" charset="2"/>
              </a:rPr>
              <a:t></a:t>
            </a:r>
            <a:r>
              <a:rPr lang="en-US" sz="2000" i="1" dirty="0">
                <a:solidFill>
                  <a:schemeClr val="tx2"/>
                </a:solidFill>
                <a:highlight>
                  <a:srgbClr val="FFFF00"/>
                </a:highlight>
              </a:rPr>
              <a:t> </a:t>
            </a:r>
            <a:r>
              <a:rPr lang="en-US" sz="2000" i="1" baseline="-25000" dirty="0">
                <a:solidFill>
                  <a:schemeClr val="tx2"/>
                </a:solidFill>
                <a:highlight>
                  <a:srgbClr val="FFFF00"/>
                </a:highlight>
              </a:rPr>
              <a:t>x</a:t>
            </a:r>
            <a:r>
              <a:rPr lang="en-US" sz="2000" dirty="0">
                <a:solidFill>
                  <a:schemeClr val="tx2"/>
                </a:solidFill>
                <a:highlight>
                  <a:srgbClr val="FFFF00"/>
                </a:highlight>
              </a:rPr>
              <a:t> (</a:t>
            </a:r>
            <a:r>
              <a:rPr lang="en-US" sz="2000" i="1" dirty="0">
                <a:solidFill>
                  <a:schemeClr val="tx2"/>
                </a:solidFill>
                <a:highlight>
                  <a:srgbClr val="FFFF00"/>
                </a:highlight>
              </a:rPr>
              <a:t>E </a:t>
            </a:r>
            <a:r>
              <a:rPr lang="en-US" sz="2000" dirty="0">
                <a:solidFill>
                  <a:schemeClr val="tx2"/>
                </a:solidFill>
                <a:highlight>
                  <a:srgbClr val="FFFF00"/>
                </a:highlight>
              </a:rPr>
              <a:t>)</a:t>
            </a:r>
            <a:r>
              <a:rPr lang="en-US" sz="2000" dirty="0">
                <a:highlight>
                  <a:srgbClr val="FFFF00"/>
                </a:highlight>
              </a:rPr>
              <a:t>, returns the expression </a:t>
            </a:r>
            <a:r>
              <a:rPr lang="en-US" sz="2000" i="1" dirty="0">
                <a:highlight>
                  <a:srgbClr val="FFFF00"/>
                </a:highlight>
              </a:rPr>
              <a:t>E</a:t>
            </a:r>
            <a:r>
              <a:rPr lang="en-US" sz="2000" dirty="0">
                <a:highlight>
                  <a:srgbClr val="FFFF00"/>
                </a:highlight>
              </a:rPr>
              <a:t> under the name </a:t>
            </a:r>
            <a:r>
              <a:rPr lang="en-US" sz="2000" i="1" dirty="0">
                <a:highlight>
                  <a:srgbClr val="FFFF00"/>
                </a:highlight>
              </a:rPr>
              <a:t>X.</a:t>
            </a:r>
          </a:p>
          <a:p>
            <a:pPr marL="285750" indent="-285750">
              <a:buFont typeface="Wingdings" pitchFamily="2" charset="2"/>
              <a:buChar char="Ø"/>
            </a:pPr>
            <a:endParaRPr lang="en-US" sz="2000" i="1" dirty="0"/>
          </a:p>
          <a:p>
            <a:pPr marL="285750" indent="-285750">
              <a:buFont typeface="Wingdings" pitchFamily="2" charset="2"/>
              <a:buChar char="Ø"/>
            </a:pPr>
            <a:r>
              <a:rPr lang="en-US" sz="2000" dirty="0"/>
              <a:t>If a relational-algebra expression </a:t>
            </a:r>
            <a:r>
              <a:rPr lang="en-US" sz="2000" i="1" dirty="0"/>
              <a:t>E</a:t>
            </a:r>
            <a:r>
              <a:rPr lang="en-US" sz="2000" dirty="0"/>
              <a:t> has </a:t>
            </a:r>
            <a:r>
              <a:rPr lang="en-US" sz="2000" dirty="0" err="1"/>
              <a:t>arity</a:t>
            </a:r>
            <a:r>
              <a:rPr lang="en-US" sz="2000" dirty="0"/>
              <a:t> </a:t>
            </a:r>
            <a:r>
              <a:rPr lang="en-US" sz="2000" i="1" dirty="0"/>
              <a:t>n</a:t>
            </a:r>
            <a:r>
              <a:rPr lang="en-US" sz="2000" dirty="0"/>
              <a:t>, then </a:t>
            </a:r>
          </a:p>
          <a:p>
            <a:r>
              <a:rPr lang="en-US" sz="2000" dirty="0"/>
              <a:t>                                          </a:t>
            </a:r>
          </a:p>
          <a:p>
            <a:pPr marL="285750" indent="-285750">
              <a:buFont typeface="Wingdings" pitchFamily="2" charset="2"/>
              <a:buChar char="Ø"/>
            </a:pPr>
            <a:endParaRPr lang="en-US" sz="2000" dirty="0"/>
          </a:p>
          <a:p>
            <a:r>
              <a:rPr lang="en-US" sz="2000" dirty="0"/>
              <a:t>	returns the result of expression </a:t>
            </a:r>
            <a:r>
              <a:rPr lang="en-US" sz="2000" i="1" dirty="0"/>
              <a:t>E</a:t>
            </a:r>
            <a:r>
              <a:rPr lang="en-US" sz="2000" dirty="0"/>
              <a:t> under the name </a:t>
            </a:r>
            <a:r>
              <a:rPr lang="en-US" sz="2000" i="1" dirty="0"/>
              <a:t>X</a:t>
            </a:r>
            <a:r>
              <a:rPr lang="en-US" sz="2000" dirty="0"/>
              <a:t>, and    </a:t>
            </a:r>
          </a:p>
          <a:p>
            <a:r>
              <a:rPr lang="en-US" sz="2000" dirty="0"/>
              <a:t>           with the attributes renamed to </a:t>
            </a:r>
            <a:r>
              <a:rPr lang="en-US" sz="2000" i="1" dirty="0"/>
              <a:t>A</a:t>
            </a:r>
            <a:r>
              <a:rPr lang="en-US" sz="2000" i="1" baseline="-25000" dirty="0"/>
              <a:t>1 </a:t>
            </a:r>
            <a:r>
              <a:rPr lang="en-US" sz="2000" i="1" dirty="0"/>
              <a:t>, A</a:t>
            </a:r>
            <a:r>
              <a:rPr lang="en-US" sz="2000" i="1" baseline="-25000" dirty="0"/>
              <a:t>2 </a:t>
            </a:r>
            <a:r>
              <a:rPr lang="en-US" sz="2000" i="1" dirty="0"/>
              <a:t>, …., A</a:t>
            </a:r>
            <a:r>
              <a:rPr lang="en-US" sz="2000" i="1" baseline="-25000" dirty="0"/>
              <a:t>n </a:t>
            </a:r>
            <a:r>
              <a:rPr lang="en-US" sz="2000" dirty="0"/>
              <a:t>.</a:t>
            </a:r>
          </a:p>
          <a:p>
            <a:endParaRPr lang="en-US" sz="2000" dirty="0"/>
          </a:p>
          <a:p>
            <a:pPr marL="342900" indent="-342900">
              <a:buAutoNum type="alphaLcParenBoth"/>
            </a:pPr>
            <a:r>
              <a:rPr lang="en-US" sz="2000" dirty="0"/>
              <a:t>Example: Find employee names of those employees who earn more </a:t>
            </a:r>
          </a:p>
          <a:p>
            <a:r>
              <a:rPr lang="en-US" sz="2000" dirty="0"/>
              <a:t>     than their managers.</a:t>
            </a:r>
          </a:p>
          <a:p>
            <a:pPr lvl="1">
              <a:spcBef>
                <a:spcPts val="600"/>
              </a:spcBef>
            </a:pPr>
            <a:r>
              <a:rPr lang="en-US" sz="2000" dirty="0"/>
              <a:t>r1 </a:t>
            </a:r>
            <a:r>
              <a:rPr kumimoji="1" lang="en-US" sz="2000" dirty="0">
                <a:sym typeface="Symbol" pitchFamily="18" charset="2"/>
              </a:rPr>
              <a:t> </a:t>
            </a:r>
            <a:r>
              <a:rPr lang="en-US" sz="2000" b="1" i="1" spc="-100" dirty="0">
                <a:sym typeface="Symbol" pitchFamily="18" charset="2"/>
              </a:rPr>
              <a:t></a:t>
            </a:r>
            <a:r>
              <a:rPr lang="en-US" sz="2000" b="1" i="1" spc="-100" dirty="0"/>
              <a:t> </a:t>
            </a:r>
            <a:r>
              <a:rPr lang="en-US" sz="2000" b="1" i="1" spc="-100" baseline="-25000" dirty="0"/>
              <a:t>E</a:t>
            </a:r>
            <a:r>
              <a:rPr lang="en-US" sz="2000" b="1" dirty="0"/>
              <a:t> (</a:t>
            </a:r>
            <a:r>
              <a:rPr lang="en-US" sz="2000" b="1" i="1" dirty="0" err="1"/>
              <a:t>Emp</a:t>
            </a:r>
            <a:r>
              <a:rPr lang="en-US" sz="2000" b="1" dirty="0"/>
              <a:t>) x </a:t>
            </a:r>
            <a:r>
              <a:rPr lang="en-US" sz="2000" b="1" i="1" spc="-100" dirty="0">
                <a:sym typeface="Symbol" pitchFamily="18" charset="2"/>
              </a:rPr>
              <a:t></a:t>
            </a:r>
            <a:r>
              <a:rPr lang="en-US" sz="2000" b="1" i="1" spc="-100" dirty="0"/>
              <a:t> </a:t>
            </a:r>
            <a:r>
              <a:rPr lang="en-US" sz="2000" b="1" i="1" spc="-100" baseline="-25000" dirty="0"/>
              <a:t>M</a:t>
            </a:r>
            <a:r>
              <a:rPr lang="en-US" sz="2000" b="1" dirty="0"/>
              <a:t> (</a:t>
            </a:r>
            <a:r>
              <a:rPr lang="en-US" sz="2000" b="1" i="1" dirty="0" err="1"/>
              <a:t>Emp</a:t>
            </a:r>
            <a:r>
              <a:rPr lang="en-US" sz="2000" b="1" dirty="0"/>
              <a:t>) </a:t>
            </a:r>
          </a:p>
          <a:p>
            <a:pPr lvl="1">
              <a:spcBef>
                <a:spcPts val="600"/>
              </a:spcBef>
            </a:pPr>
            <a:r>
              <a:rPr lang="en-US" sz="2000" dirty="0"/>
              <a:t>r2 </a:t>
            </a:r>
            <a:r>
              <a:rPr kumimoji="1" lang="en-US" sz="2000" dirty="0">
                <a:sym typeface="Symbol" pitchFamily="18" charset="2"/>
              </a:rPr>
              <a:t> </a:t>
            </a:r>
            <a:r>
              <a:rPr lang="en-IN" sz="2000" b="1" dirty="0"/>
              <a:t>σ</a:t>
            </a:r>
            <a:r>
              <a:rPr lang="en-IN" sz="2000" b="1" baseline="-25000" dirty="0"/>
              <a:t>((</a:t>
            </a:r>
            <a:r>
              <a:rPr lang="en-IN" sz="2000" b="1" baseline="-25000" dirty="0" err="1"/>
              <a:t>E.empno</a:t>
            </a:r>
            <a:r>
              <a:rPr lang="en-IN" sz="2000" b="1" baseline="-25000" dirty="0"/>
              <a:t>=</a:t>
            </a:r>
            <a:r>
              <a:rPr lang="en-IN" sz="2000" b="1" baseline="-25000" dirty="0" err="1"/>
              <a:t>M.mgr</a:t>
            </a:r>
            <a:r>
              <a:rPr lang="en-IN" sz="2000" b="1" baseline="-25000" dirty="0"/>
              <a:t>) and (</a:t>
            </a:r>
            <a:r>
              <a:rPr lang="en-IN" sz="2000" b="1" baseline="-25000" dirty="0" err="1"/>
              <a:t>E.sal</a:t>
            </a:r>
            <a:r>
              <a:rPr lang="en-IN" sz="2000" b="1" baseline="-25000" dirty="0"/>
              <a:t> &gt; </a:t>
            </a:r>
            <a:r>
              <a:rPr lang="en-IN" sz="2000" b="1" baseline="-25000" dirty="0" err="1"/>
              <a:t>M.sal</a:t>
            </a:r>
            <a:r>
              <a:rPr lang="en-IN" sz="2000" b="1" baseline="-25000" dirty="0"/>
              <a:t>))</a:t>
            </a:r>
            <a:r>
              <a:rPr lang="en-IN" sz="2000" b="1" dirty="0"/>
              <a:t> (r1)</a:t>
            </a:r>
          </a:p>
          <a:p>
            <a:pPr lvl="1">
              <a:spcBef>
                <a:spcPts val="600"/>
              </a:spcBef>
            </a:pPr>
            <a:r>
              <a:rPr lang="en-IN" sz="2000" dirty="0"/>
              <a:t>r3 </a:t>
            </a:r>
            <a:r>
              <a:rPr kumimoji="1" lang="en-US" sz="2000" dirty="0">
                <a:sym typeface="Symbol" pitchFamily="18" charset="2"/>
              </a:rPr>
              <a:t> </a:t>
            </a:r>
            <a:r>
              <a:rPr lang="en-US" sz="2000" b="1" dirty="0">
                <a:sym typeface="Symbol" pitchFamily="18" charset="2"/>
              </a:rPr>
              <a:t></a:t>
            </a:r>
            <a:r>
              <a:rPr lang="en-US" sz="2000" b="1" i="1" baseline="-25000" dirty="0" err="1"/>
              <a:t>ename</a:t>
            </a:r>
            <a:r>
              <a:rPr lang="en-US" sz="2000" b="1" i="1" baseline="-25000" dirty="0"/>
              <a:t> </a:t>
            </a:r>
            <a:r>
              <a:rPr lang="en-IN" sz="2000" b="1" dirty="0"/>
              <a:t>(r3)</a:t>
            </a:r>
            <a:endParaRPr lang="en-US" sz="2000" dirty="0"/>
          </a:p>
          <a:p>
            <a:endParaRPr lang="en-US" sz="2000" dirty="0"/>
          </a:p>
          <a:p>
            <a:r>
              <a:rPr lang="en-US" sz="2000" b="1" i="1" dirty="0">
                <a:sym typeface="Symbol" pitchFamily="18" charset="2"/>
              </a:rPr>
              <a:t> </a:t>
            </a:r>
            <a:r>
              <a:rPr lang="en-US" sz="2000" b="1" dirty="0">
                <a:sym typeface="Symbol" pitchFamily="18" charset="2"/>
              </a:rPr>
              <a:t></a:t>
            </a:r>
            <a:r>
              <a:rPr lang="en-US" sz="2000" b="1" i="1" baseline="-25000" dirty="0" err="1"/>
              <a:t>ename</a:t>
            </a:r>
            <a:r>
              <a:rPr lang="en-US" sz="2000" b="1" dirty="0"/>
              <a:t> (</a:t>
            </a:r>
            <a:r>
              <a:rPr lang="en-IN" sz="2000" b="1" dirty="0"/>
              <a:t>σ</a:t>
            </a:r>
            <a:r>
              <a:rPr lang="en-IN" sz="2000" b="1" baseline="-25000" dirty="0"/>
              <a:t>((</a:t>
            </a:r>
            <a:r>
              <a:rPr lang="en-IN" sz="2000" b="1" baseline="-25000" dirty="0" err="1"/>
              <a:t>E.empno</a:t>
            </a:r>
            <a:r>
              <a:rPr lang="en-IN" sz="2000" b="1" baseline="-25000" dirty="0"/>
              <a:t>=</a:t>
            </a:r>
            <a:r>
              <a:rPr lang="en-IN" sz="2000" b="1" baseline="-25000" dirty="0" err="1"/>
              <a:t>M.mgr</a:t>
            </a:r>
            <a:r>
              <a:rPr lang="en-IN" sz="2000" b="1" baseline="-25000" dirty="0"/>
              <a:t>) and (</a:t>
            </a:r>
            <a:r>
              <a:rPr lang="en-IN" sz="2000" b="1" baseline="-25000" dirty="0" err="1"/>
              <a:t>E.sal</a:t>
            </a:r>
            <a:r>
              <a:rPr lang="en-IN" sz="2000" b="1" baseline="-25000" dirty="0"/>
              <a:t> &gt; </a:t>
            </a:r>
            <a:r>
              <a:rPr lang="en-IN" sz="2000" b="1" baseline="-25000" dirty="0" err="1"/>
              <a:t>M.sal</a:t>
            </a:r>
            <a:r>
              <a:rPr lang="en-IN" sz="2000" b="1" baseline="-25000" dirty="0"/>
              <a:t>))</a:t>
            </a:r>
            <a:r>
              <a:rPr lang="en-IN" sz="2000" b="1" dirty="0"/>
              <a:t> </a:t>
            </a:r>
            <a:r>
              <a:rPr lang="en-US" sz="2000" b="1" dirty="0"/>
              <a:t>(</a:t>
            </a:r>
            <a:r>
              <a:rPr lang="en-US" sz="2000" b="1" i="1" spc="-100" dirty="0">
                <a:sym typeface="Symbol" pitchFamily="18" charset="2"/>
              </a:rPr>
              <a:t></a:t>
            </a:r>
            <a:r>
              <a:rPr lang="en-US" sz="2000" b="1" i="1" spc="-100" dirty="0"/>
              <a:t> </a:t>
            </a:r>
            <a:r>
              <a:rPr lang="en-US" sz="2000" b="1" i="1" spc="-100" baseline="-25000" dirty="0"/>
              <a:t>E</a:t>
            </a:r>
            <a:r>
              <a:rPr lang="en-US" sz="2000" b="1" dirty="0"/>
              <a:t> (</a:t>
            </a:r>
            <a:r>
              <a:rPr lang="en-US" sz="2000" b="1" i="1" dirty="0" err="1"/>
              <a:t>Emp</a:t>
            </a:r>
            <a:r>
              <a:rPr lang="en-US" sz="2000" b="1" dirty="0"/>
              <a:t>) x </a:t>
            </a:r>
            <a:r>
              <a:rPr lang="en-US" sz="2000" b="1" i="1" spc="-100" dirty="0">
                <a:sym typeface="Symbol" pitchFamily="18" charset="2"/>
              </a:rPr>
              <a:t></a:t>
            </a:r>
            <a:r>
              <a:rPr lang="en-US" sz="2000" b="1" i="1" spc="-100" dirty="0"/>
              <a:t> </a:t>
            </a:r>
            <a:r>
              <a:rPr lang="en-US" sz="2000" b="1" i="1" spc="-100" baseline="-25000" dirty="0"/>
              <a:t>M</a:t>
            </a:r>
            <a:r>
              <a:rPr lang="en-US" sz="2000" b="1" dirty="0"/>
              <a:t> (</a:t>
            </a:r>
            <a:r>
              <a:rPr lang="en-US" sz="2000" b="1" i="1" dirty="0" err="1"/>
              <a:t>Emp</a:t>
            </a:r>
            <a:r>
              <a:rPr lang="en-US" sz="2000" b="1" dirty="0"/>
              <a:t>) ))</a:t>
            </a:r>
            <a:endParaRPr lang="en-US" sz="2000" dirty="0"/>
          </a:p>
        </p:txBody>
      </p:sp>
      <p:graphicFrame>
        <p:nvGraphicFramePr>
          <p:cNvPr id="5" name="Object 4"/>
          <p:cNvGraphicFramePr>
            <a:graphicFrameLocks noChangeAspect="1"/>
          </p:cNvGraphicFramePr>
          <p:nvPr>
            <p:extLst>
              <p:ext uri="{D42A27DB-BD31-4B8C-83A1-F6EECF244321}">
                <p14:modId xmlns:p14="http://schemas.microsoft.com/office/powerpoint/2010/main" val="3127971787"/>
              </p:ext>
            </p:extLst>
          </p:nvPr>
        </p:nvGraphicFramePr>
        <p:xfrm>
          <a:off x="2057400" y="2819400"/>
          <a:ext cx="2068513" cy="409575"/>
        </p:xfrm>
        <a:graphic>
          <a:graphicData uri="http://schemas.openxmlformats.org/presentationml/2006/ole">
            <mc:AlternateContent xmlns:mc="http://schemas.openxmlformats.org/markup-compatibility/2006">
              <mc:Choice xmlns:v="urn:schemas-microsoft-com:vml" Requires="v">
                <p:oleObj spid="_x0000_s31960" name="Equation" r:id="rId3" imgW="1447172" imgH="355446" progId="Equation.3">
                  <p:embed/>
                </p:oleObj>
              </mc:Choice>
              <mc:Fallback>
                <p:oleObj name="Equation" r:id="rId3" imgW="1447172" imgH="35544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819400"/>
                        <a:ext cx="2068513"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38928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23</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joins</a:t>
            </a:r>
          </a:p>
        </p:txBody>
      </p:sp>
      <p:sp>
        <p:nvSpPr>
          <p:cNvPr id="5" name="Rectangle 4"/>
          <p:cNvSpPr/>
          <p:nvPr/>
        </p:nvSpPr>
        <p:spPr>
          <a:xfrm>
            <a:off x="609600" y="1447800"/>
            <a:ext cx="7696200" cy="4401205"/>
          </a:xfrm>
          <a:prstGeom prst="rect">
            <a:avLst/>
          </a:prstGeom>
        </p:spPr>
        <p:txBody>
          <a:bodyPr wrap="square">
            <a:spAutoFit/>
          </a:bodyPr>
          <a:lstStyle/>
          <a:p>
            <a:pPr marL="285750" indent="-285750">
              <a:buFont typeface="Wingdings" pitchFamily="2" charset="2"/>
              <a:buChar char="Ø"/>
            </a:pPr>
            <a:r>
              <a:rPr lang="en-US" sz="2000" dirty="0"/>
              <a:t>There the following JOINs:</a:t>
            </a:r>
          </a:p>
          <a:p>
            <a:pPr marL="742950" lvl="1" indent="-285750">
              <a:buFont typeface="Wingdings" pitchFamily="2" charset="2"/>
              <a:buChar char="Ø"/>
            </a:pPr>
            <a:r>
              <a:rPr lang="en-US" sz="2000" dirty="0"/>
              <a:t>Inner Join (Cartesian product with a condition)</a:t>
            </a:r>
          </a:p>
          <a:p>
            <a:pPr marL="1200150" lvl="2" indent="-285750">
              <a:buFont typeface="Wingdings" pitchFamily="2" charset="2"/>
              <a:buChar char="Ø"/>
            </a:pPr>
            <a:r>
              <a:rPr lang="en-US" sz="2000" dirty="0"/>
              <a:t>Theta Join (</a:t>
            </a:r>
            <a:r>
              <a:rPr lang="el-GR" sz="2000" dirty="0"/>
              <a:t>⋈</a:t>
            </a:r>
            <a:r>
              <a:rPr lang="el-GR" sz="2000" baseline="-25000" dirty="0"/>
              <a:t>θ</a:t>
            </a:r>
            <a:r>
              <a:rPr lang="en-IN" sz="2000" baseline="-25000" dirty="0"/>
              <a:t> </a:t>
            </a:r>
            <a:r>
              <a:rPr lang="en-IN" sz="2000" dirty="0"/>
              <a:t>), where </a:t>
            </a:r>
            <a:r>
              <a:rPr lang="el-GR" sz="2000" dirty="0"/>
              <a:t>θ</a:t>
            </a:r>
            <a:r>
              <a:rPr lang="en-IN" sz="2000" dirty="0"/>
              <a:t> is any relational condition</a:t>
            </a:r>
            <a:endParaRPr lang="en-US" sz="2000" dirty="0"/>
          </a:p>
          <a:p>
            <a:pPr marL="1200150" lvl="2" indent="-285750">
              <a:buFont typeface="Wingdings" pitchFamily="2" charset="2"/>
              <a:buChar char="Ø"/>
            </a:pPr>
            <a:r>
              <a:rPr lang="en-US" sz="2000" dirty="0"/>
              <a:t>Natural Join (</a:t>
            </a:r>
            <a:r>
              <a:rPr lang="en-IN" sz="2000" dirty="0"/>
              <a:t>⨝), ‘=‘ with same column names</a:t>
            </a:r>
            <a:endParaRPr lang="en-US" sz="2000" dirty="0"/>
          </a:p>
          <a:p>
            <a:pPr marL="742950" lvl="1" indent="-285750">
              <a:buFont typeface="Wingdings" pitchFamily="2" charset="2"/>
              <a:buChar char="Ø"/>
            </a:pPr>
            <a:r>
              <a:rPr lang="en-US" sz="2000" dirty="0"/>
              <a:t>Outer Join</a:t>
            </a:r>
          </a:p>
          <a:p>
            <a:pPr marL="1200150" lvl="2" indent="-285750">
              <a:buFont typeface="Wingdings" pitchFamily="2" charset="2"/>
              <a:buChar char="Ø"/>
            </a:pPr>
            <a:r>
              <a:rPr lang="en-US" sz="2000" dirty="0"/>
              <a:t>Left Outer Join (</a:t>
            </a:r>
            <a:r>
              <a:rPr lang="en-IN" sz="2000" dirty="0"/>
              <a:t>⟕</a:t>
            </a:r>
            <a:r>
              <a:rPr lang="en-US" sz="2000" dirty="0"/>
              <a:t>)</a:t>
            </a:r>
          </a:p>
          <a:p>
            <a:pPr marL="1200150" lvl="2" indent="-285750">
              <a:buFont typeface="Wingdings" pitchFamily="2" charset="2"/>
              <a:buChar char="Ø"/>
            </a:pPr>
            <a:r>
              <a:rPr lang="en-US" sz="2000" dirty="0"/>
              <a:t>Right Outer Join (</a:t>
            </a:r>
            <a:r>
              <a:rPr lang="en-IN" sz="2000" dirty="0"/>
              <a:t>⟖</a:t>
            </a:r>
            <a:r>
              <a:rPr lang="en-US" sz="2000" dirty="0"/>
              <a:t>)</a:t>
            </a:r>
          </a:p>
          <a:p>
            <a:pPr marL="1200150" lvl="2" indent="-285750">
              <a:buFont typeface="Wingdings" pitchFamily="2" charset="2"/>
              <a:buChar char="Ø"/>
            </a:pPr>
            <a:r>
              <a:rPr lang="en-US" sz="2000" dirty="0"/>
              <a:t>Full Outer Join (</a:t>
            </a:r>
            <a:r>
              <a:rPr lang="en-IN" sz="2000" dirty="0"/>
              <a:t>⟗</a:t>
            </a:r>
            <a:r>
              <a:rPr lang="en-US" sz="2000" dirty="0"/>
              <a:t>)</a:t>
            </a:r>
          </a:p>
          <a:p>
            <a:pPr marL="1200150" lvl="2" indent="-285750">
              <a:buFont typeface="Wingdings" pitchFamily="2" charset="2"/>
              <a:buChar char="Ø"/>
            </a:pPr>
            <a:endParaRPr lang="en-US" sz="2000" dirty="0"/>
          </a:p>
          <a:p>
            <a:pPr marL="285750" indent="-285750">
              <a:buFont typeface="Wingdings" pitchFamily="2" charset="2"/>
              <a:buChar char="Ø"/>
            </a:pPr>
            <a:r>
              <a:rPr lang="en-US" sz="2000" dirty="0">
                <a:sym typeface="Symbol" pitchFamily="18" charset="2"/>
              </a:rPr>
              <a:t>Example 1: Find employee name, salary, </a:t>
            </a:r>
            <a:r>
              <a:rPr lang="en-US" sz="2000" dirty="0" err="1">
                <a:sym typeface="Symbol" pitchFamily="18" charset="2"/>
              </a:rPr>
              <a:t>dept</a:t>
            </a:r>
            <a:r>
              <a:rPr lang="en-US" sz="2000" dirty="0">
                <a:sym typeface="Symbol" pitchFamily="18" charset="2"/>
              </a:rPr>
              <a:t> name and </a:t>
            </a:r>
            <a:r>
              <a:rPr lang="en-US" sz="2000" dirty="0" err="1">
                <a:sym typeface="Symbol" pitchFamily="18" charset="2"/>
              </a:rPr>
              <a:t>loc</a:t>
            </a:r>
            <a:r>
              <a:rPr lang="en-US" sz="2000" dirty="0">
                <a:sym typeface="Symbol" pitchFamily="18" charset="2"/>
              </a:rPr>
              <a:t> for all employees.</a:t>
            </a:r>
            <a:endParaRPr lang="en-US" sz="2000" b="1" dirty="0">
              <a:sym typeface="Symbol" pitchFamily="18" charset="2"/>
            </a:endParaRPr>
          </a:p>
          <a:p>
            <a:pPr marL="285750" indent="-285750">
              <a:buFont typeface="Wingdings" pitchFamily="2" charset="2"/>
              <a:buChar char="Ø"/>
            </a:pPr>
            <a:endParaRPr lang="en-US" sz="2000" b="1" dirty="0">
              <a:sym typeface="Symbol" pitchFamily="18" charset="2"/>
            </a:endParaRPr>
          </a:p>
          <a:p>
            <a:r>
              <a:rPr lang="en-US" sz="2000" b="1" dirty="0">
                <a:sym typeface="Symbol" pitchFamily="18" charset="2"/>
              </a:rPr>
              <a:t>	</a:t>
            </a:r>
            <a:r>
              <a:rPr lang="en-US" sz="2000" b="1" i="1" baseline="-25000" dirty="0" err="1"/>
              <a:t>ename,sal,dname,loc</a:t>
            </a:r>
            <a:r>
              <a:rPr lang="en-US" sz="2000" b="1" dirty="0"/>
              <a:t> (</a:t>
            </a:r>
            <a:r>
              <a:rPr lang="en-US" sz="2000" b="1" dirty="0" err="1"/>
              <a:t>Emp</a:t>
            </a:r>
            <a:r>
              <a:rPr lang="en-US" sz="2000" b="1" dirty="0"/>
              <a:t> </a:t>
            </a:r>
            <a:r>
              <a:rPr lang="en-IN" sz="2000" b="1" dirty="0"/>
              <a:t>⨝</a:t>
            </a:r>
            <a:r>
              <a:rPr lang="en-US" sz="2000" b="1" dirty="0"/>
              <a:t> </a:t>
            </a:r>
            <a:r>
              <a:rPr lang="en-US" sz="2000" b="1" dirty="0" err="1"/>
              <a:t>Dept</a:t>
            </a:r>
            <a:r>
              <a:rPr lang="en-US" sz="2000" b="1" dirty="0"/>
              <a:t>)</a:t>
            </a:r>
          </a:p>
          <a:p>
            <a:endParaRPr lang="en-US" sz="2000" dirty="0"/>
          </a:p>
        </p:txBody>
      </p:sp>
    </p:spTree>
    <p:extLst>
      <p:ext uri="{BB962C8B-B14F-4D97-AF65-F5344CB8AC3E}">
        <p14:creationId xmlns:p14="http://schemas.microsoft.com/office/powerpoint/2010/main" val="191105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24</a:t>
            </a:fld>
            <a:endParaRPr lang="en-US"/>
          </a:p>
        </p:txBody>
      </p:sp>
      <p:sp>
        <p:nvSpPr>
          <p:cNvPr id="3" name="Rectangle 2"/>
          <p:cNvSpPr/>
          <p:nvPr/>
        </p:nvSpPr>
        <p:spPr>
          <a:xfrm>
            <a:off x="457200" y="1371600"/>
            <a:ext cx="8153400" cy="1015663"/>
          </a:xfrm>
          <a:prstGeom prst="rect">
            <a:avLst/>
          </a:prstGeom>
        </p:spPr>
        <p:txBody>
          <a:bodyPr wrap="square">
            <a:spAutoFit/>
          </a:bodyPr>
          <a:lstStyle/>
          <a:p>
            <a:r>
              <a:rPr lang="en-US" sz="2000" dirty="0">
                <a:ea typeface="Tahoma" pitchFamily="34" charset="0"/>
                <a:cs typeface="Tahoma" pitchFamily="34" charset="0"/>
                <a:sym typeface="Symbol" pitchFamily="18" charset="2"/>
              </a:rPr>
              <a:t>Find </a:t>
            </a:r>
            <a:r>
              <a:rPr lang="en-US" sz="2000" dirty="0" err="1">
                <a:ea typeface="Tahoma" pitchFamily="34" charset="0"/>
                <a:cs typeface="Tahoma" pitchFamily="34" charset="0"/>
                <a:sym typeface="Symbol" pitchFamily="18" charset="2"/>
              </a:rPr>
              <a:t>empno</a:t>
            </a:r>
            <a:r>
              <a:rPr lang="en-US" sz="2000" dirty="0">
                <a:ea typeface="Tahoma" pitchFamily="34" charset="0"/>
                <a:cs typeface="Tahoma" pitchFamily="34" charset="0"/>
                <a:sym typeface="Symbol" pitchFamily="18" charset="2"/>
              </a:rPr>
              <a:t>, </a:t>
            </a:r>
            <a:r>
              <a:rPr lang="en-US" sz="2000" dirty="0" err="1">
                <a:ea typeface="Tahoma" pitchFamily="34" charset="0"/>
                <a:cs typeface="Tahoma" pitchFamily="34" charset="0"/>
                <a:sym typeface="Symbol" pitchFamily="18" charset="2"/>
              </a:rPr>
              <a:t>ename</a:t>
            </a:r>
            <a:r>
              <a:rPr lang="en-US" sz="2000" dirty="0">
                <a:ea typeface="Tahoma" pitchFamily="34" charset="0"/>
                <a:cs typeface="Tahoma" pitchFamily="34" charset="0"/>
                <a:sym typeface="Symbol" pitchFamily="18" charset="2"/>
              </a:rPr>
              <a:t> and salary of employees working in the ‘SALES’ dept.</a:t>
            </a:r>
            <a:br>
              <a:rPr lang="en-US" sz="2000" dirty="0">
                <a:ea typeface="Tahoma" pitchFamily="34" charset="0"/>
                <a:cs typeface="Tahoma" pitchFamily="34" charset="0"/>
                <a:sym typeface="Symbol" pitchFamily="18" charset="2"/>
              </a:rPr>
            </a:br>
            <a:endParaRPr lang="en-IN" sz="2000" dirty="0"/>
          </a:p>
        </p:txBody>
      </p:sp>
      <p:sp>
        <p:nvSpPr>
          <p:cNvPr id="5" name="Rectangle 4"/>
          <p:cNvSpPr/>
          <p:nvPr/>
        </p:nvSpPr>
        <p:spPr>
          <a:xfrm>
            <a:off x="510540" y="2209800"/>
            <a:ext cx="8252460" cy="369332"/>
          </a:xfrm>
          <a:prstGeom prst="rect">
            <a:avLst/>
          </a:prstGeom>
        </p:spPr>
        <p:txBody>
          <a:bodyPr wrap="square">
            <a:spAutoFit/>
          </a:bodyPr>
          <a:lstStyle/>
          <a:p>
            <a:r>
              <a:rPr lang="en-US" sz="1800" b="1" dirty="0">
                <a:solidFill>
                  <a:schemeClr val="tx2"/>
                </a:solidFill>
                <a:sym typeface="Symbol" pitchFamily="18" charset="2"/>
              </a:rPr>
              <a:t></a:t>
            </a:r>
            <a:r>
              <a:rPr lang="en-US" sz="1800" b="1" i="1" baseline="-25000" dirty="0" err="1">
                <a:solidFill>
                  <a:schemeClr val="tx2"/>
                </a:solidFill>
              </a:rPr>
              <a:t>empno</a:t>
            </a:r>
            <a:r>
              <a:rPr lang="en-US" sz="1800" b="1" i="1" baseline="-25000" dirty="0">
                <a:solidFill>
                  <a:schemeClr val="tx2"/>
                </a:solidFill>
              </a:rPr>
              <a:t>, </a:t>
            </a:r>
            <a:r>
              <a:rPr lang="en-US" sz="1800" b="1" i="1" baseline="-25000" dirty="0" err="1">
                <a:solidFill>
                  <a:schemeClr val="tx2"/>
                </a:solidFill>
              </a:rPr>
              <a:t>ename</a:t>
            </a:r>
            <a:r>
              <a:rPr lang="en-US" sz="1800" b="1" i="1" baseline="-25000" dirty="0">
                <a:solidFill>
                  <a:schemeClr val="tx2"/>
                </a:solidFill>
              </a:rPr>
              <a:t>, salary </a:t>
            </a:r>
            <a:r>
              <a:rPr lang="en-US" sz="1800" b="1" dirty="0">
                <a:solidFill>
                  <a:schemeClr val="tx2"/>
                </a:solidFill>
              </a:rPr>
              <a:t>(</a:t>
            </a:r>
            <a:r>
              <a:rPr lang="en-IN" sz="1800" b="1" dirty="0" err="1">
                <a:solidFill>
                  <a:schemeClr val="tx2"/>
                </a:solidFill>
              </a:rPr>
              <a:t>σ</a:t>
            </a:r>
            <a:r>
              <a:rPr lang="en-IN" sz="1800" b="1" baseline="-25000" dirty="0" err="1">
                <a:solidFill>
                  <a:schemeClr val="tx2"/>
                </a:solidFill>
              </a:rPr>
              <a:t>dname</a:t>
            </a:r>
            <a:r>
              <a:rPr lang="en-IN" sz="1800" b="1" baseline="-25000" dirty="0">
                <a:solidFill>
                  <a:schemeClr val="tx2"/>
                </a:solidFill>
              </a:rPr>
              <a:t> = ‘sales’</a:t>
            </a:r>
            <a:r>
              <a:rPr lang="en-IN" sz="1800" b="1" dirty="0">
                <a:solidFill>
                  <a:schemeClr val="tx2"/>
                </a:solidFill>
              </a:rPr>
              <a:t> (</a:t>
            </a:r>
            <a:r>
              <a:rPr lang="en-IN" sz="1800" b="1" dirty="0" err="1">
                <a:solidFill>
                  <a:schemeClr val="tx2"/>
                </a:solidFill>
              </a:rPr>
              <a:t>σ</a:t>
            </a:r>
            <a:r>
              <a:rPr lang="en-IN" sz="1800" b="1" baseline="-25000" dirty="0" err="1">
                <a:solidFill>
                  <a:schemeClr val="tx2"/>
                </a:solidFill>
              </a:rPr>
              <a:t>emp.depno</a:t>
            </a:r>
            <a:r>
              <a:rPr lang="en-IN" sz="1800" b="1" baseline="-25000" dirty="0">
                <a:solidFill>
                  <a:schemeClr val="tx2"/>
                </a:solidFill>
              </a:rPr>
              <a:t> = </a:t>
            </a:r>
            <a:r>
              <a:rPr lang="en-IN" sz="1800" b="1" baseline="-25000" dirty="0" err="1">
                <a:solidFill>
                  <a:schemeClr val="tx2"/>
                </a:solidFill>
              </a:rPr>
              <a:t>dept.deptno</a:t>
            </a:r>
            <a:r>
              <a:rPr lang="en-IN" sz="1800" b="1" dirty="0">
                <a:solidFill>
                  <a:schemeClr val="tx2"/>
                </a:solidFill>
              </a:rPr>
              <a:t> (</a:t>
            </a:r>
            <a:r>
              <a:rPr lang="en-IN" sz="1800" b="1" dirty="0" err="1">
                <a:solidFill>
                  <a:schemeClr val="tx2"/>
                </a:solidFill>
              </a:rPr>
              <a:t>emp</a:t>
            </a:r>
            <a:r>
              <a:rPr lang="en-IN" sz="1800" b="1" dirty="0">
                <a:solidFill>
                  <a:schemeClr val="tx2"/>
                </a:solidFill>
              </a:rPr>
              <a:t> x </a:t>
            </a:r>
            <a:r>
              <a:rPr lang="en-IN" sz="1800" b="1" dirty="0" err="1">
                <a:solidFill>
                  <a:schemeClr val="tx2"/>
                </a:solidFill>
              </a:rPr>
              <a:t>dept</a:t>
            </a:r>
            <a:r>
              <a:rPr lang="en-IN" sz="1800" b="1" dirty="0">
                <a:solidFill>
                  <a:schemeClr val="tx2"/>
                </a:solidFill>
              </a:rPr>
              <a:t>)))</a:t>
            </a:r>
            <a:endParaRPr lang="en-IN" sz="1800" dirty="0"/>
          </a:p>
        </p:txBody>
      </p:sp>
      <p:sp>
        <p:nvSpPr>
          <p:cNvPr id="6" name="Rectangle 5"/>
          <p:cNvSpPr/>
          <p:nvPr/>
        </p:nvSpPr>
        <p:spPr>
          <a:xfrm>
            <a:off x="525780" y="2888010"/>
            <a:ext cx="1109919" cy="400110"/>
          </a:xfrm>
          <a:prstGeom prst="rect">
            <a:avLst/>
          </a:prstGeom>
        </p:spPr>
        <p:txBody>
          <a:bodyPr wrap="none">
            <a:spAutoFit/>
          </a:bodyPr>
          <a:lstStyle/>
          <a:p>
            <a:r>
              <a:rPr lang="en-IN" sz="2000" dirty="0">
                <a:ea typeface="Tahoma" pitchFamily="34" charset="0"/>
                <a:cs typeface="Tahoma" pitchFamily="34" charset="0"/>
              </a:rPr>
              <a:t>Instead,</a:t>
            </a:r>
            <a:endParaRPr lang="en-IN" sz="2000" dirty="0"/>
          </a:p>
        </p:txBody>
      </p:sp>
      <p:sp>
        <p:nvSpPr>
          <p:cNvPr id="7" name="Rectangle 6"/>
          <p:cNvSpPr/>
          <p:nvPr/>
        </p:nvSpPr>
        <p:spPr>
          <a:xfrm>
            <a:off x="525780" y="3429000"/>
            <a:ext cx="6865620" cy="400110"/>
          </a:xfrm>
          <a:prstGeom prst="rect">
            <a:avLst/>
          </a:prstGeom>
        </p:spPr>
        <p:txBody>
          <a:bodyPr wrap="square">
            <a:spAutoFit/>
          </a:bodyPr>
          <a:lstStyle/>
          <a:p>
            <a:r>
              <a:rPr lang="en-IN" sz="2000" b="1" dirty="0" err="1"/>
              <a:t>σ</a:t>
            </a:r>
            <a:r>
              <a:rPr lang="en-IN" sz="2000" b="1" baseline="-25000" dirty="0" err="1"/>
              <a:t>emp.depno</a:t>
            </a:r>
            <a:r>
              <a:rPr lang="en-IN" sz="2000" b="1" baseline="-25000" dirty="0"/>
              <a:t> = </a:t>
            </a:r>
            <a:r>
              <a:rPr lang="en-IN" sz="2000" b="1" baseline="-25000" dirty="0" err="1"/>
              <a:t>dept.deptno</a:t>
            </a:r>
            <a:r>
              <a:rPr lang="en-IN" sz="2000" b="1" dirty="0"/>
              <a:t> (</a:t>
            </a:r>
            <a:r>
              <a:rPr lang="en-IN" sz="2000" b="1" dirty="0" err="1"/>
              <a:t>emp</a:t>
            </a:r>
            <a:r>
              <a:rPr lang="en-IN" sz="2000" b="1" dirty="0"/>
              <a:t> x </a:t>
            </a:r>
            <a:r>
              <a:rPr lang="en-IN" sz="2000" b="1" dirty="0" err="1"/>
              <a:t>dept</a:t>
            </a:r>
            <a:r>
              <a:rPr lang="en-IN" sz="2000" b="1" dirty="0"/>
              <a:t>) = </a:t>
            </a:r>
            <a:r>
              <a:rPr lang="en-US" sz="2000" b="1" dirty="0" err="1">
                <a:solidFill>
                  <a:schemeClr val="accent2"/>
                </a:solidFill>
              </a:rPr>
              <a:t>Emp</a:t>
            </a:r>
            <a:r>
              <a:rPr lang="en-US" sz="2000" b="1" dirty="0">
                <a:solidFill>
                  <a:schemeClr val="accent2"/>
                </a:solidFill>
              </a:rPr>
              <a:t> </a:t>
            </a:r>
            <a:r>
              <a:rPr lang="en-IN" sz="2000" b="1" dirty="0">
                <a:solidFill>
                  <a:schemeClr val="accent2"/>
                </a:solidFill>
              </a:rPr>
              <a:t>⨝</a:t>
            </a:r>
            <a:r>
              <a:rPr lang="en-US" sz="2000" b="1" dirty="0">
                <a:solidFill>
                  <a:schemeClr val="accent2"/>
                </a:solidFill>
              </a:rPr>
              <a:t> </a:t>
            </a:r>
            <a:r>
              <a:rPr lang="en-US" sz="2000" b="1" dirty="0" err="1">
                <a:solidFill>
                  <a:schemeClr val="accent2"/>
                </a:solidFill>
              </a:rPr>
              <a:t>Dept</a:t>
            </a:r>
            <a:endParaRPr lang="en-IN" sz="2000" dirty="0">
              <a:solidFill>
                <a:schemeClr val="accent2"/>
              </a:solidFill>
            </a:endParaRPr>
          </a:p>
        </p:txBody>
      </p:sp>
      <p:sp>
        <p:nvSpPr>
          <p:cNvPr id="8" name="Rectangle 7"/>
          <p:cNvSpPr/>
          <p:nvPr/>
        </p:nvSpPr>
        <p:spPr>
          <a:xfrm>
            <a:off x="533400" y="4191000"/>
            <a:ext cx="7620000" cy="707886"/>
          </a:xfrm>
          <a:prstGeom prst="rect">
            <a:avLst/>
          </a:prstGeom>
        </p:spPr>
        <p:txBody>
          <a:bodyPr wrap="square">
            <a:spAutoFit/>
          </a:bodyPr>
          <a:lstStyle/>
          <a:p>
            <a:r>
              <a:rPr lang="en-US" sz="2000" b="1" dirty="0">
                <a:solidFill>
                  <a:schemeClr val="accent6">
                    <a:lumMod val="50000"/>
                  </a:schemeClr>
                </a:solidFill>
                <a:sym typeface="Symbol" pitchFamily="18" charset="2"/>
              </a:rPr>
              <a:t></a:t>
            </a:r>
            <a:r>
              <a:rPr lang="en-US" sz="2000" b="1" i="1" baseline="-25000" dirty="0" err="1">
                <a:solidFill>
                  <a:schemeClr val="accent6">
                    <a:lumMod val="50000"/>
                  </a:schemeClr>
                </a:solidFill>
              </a:rPr>
              <a:t>empno</a:t>
            </a:r>
            <a:r>
              <a:rPr lang="en-US" sz="2000" b="1" i="1" baseline="-25000" dirty="0">
                <a:solidFill>
                  <a:schemeClr val="accent6">
                    <a:lumMod val="50000"/>
                  </a:schemeClr>
                </a:solidFill>
              </a:rPr>
              <a:t>, </a:t>
            </a:r>
            <a:r>
              <a:rPr lang="en-US" sz="2000" b="1" i="1" baseline="-25000" dirty="0" err="1">
                <a:solidFill>
                  <a:schemeClr val="accent6">
                    <a:lumMod val="50000"/>
                  </a:schemeClr>
                </a:solidFill>
              </a:rPr>
              <a:t>ename</a:t>
            </a:r>
            <a:r>
              <a:rPr lang="en-US" sz="2000" b="1" i="1" baseline="-25000" dirty="0">
                <a:solidFill>
                  <a:schemeClr val="accent6">
                    <a:lumMod val="50000"/>
                  </a:schemeClr>
                </a:solidFill>
              </a:rPr>
              <a:t>, salary </a:t>
            </a:r>
            <a:r>
              <a:rPr lang="en-US" sz="2000" b="1" dirty="0">
                <a:solidFill>
                  <a:schemeClr val="accent6">
                    <a:lumMod val="50000"/>
                  </a:schemeClr>
                </a:solidFill>
              </a:rPr>
              <a:t>(</a:t>
            </a:r>
            <a:r>
              <a:rPr lang="en-IN" sz="2000" b="1" dirty="0" err="1">
                <a:solidFill>
                  <a:schemeClr val="accent6">
                    <a:lumMod val="50000"/>
                  </a:schemeClr>
                </a:solidFill>
              </a:rPr>
              <a:t>σ</a:t>
            </a:r>
            <a:r>
              <a:rPr lang="en-IN" sz="2000" b="1" baseline="-25000" dirty="0" err="1">
                <a:solidFill>
                  <a:schemeClr val="accent6">
                    <a:lumMod val="50000"/>
                  </a:schemeClr>
                </a:solidFill>
              </a:rPr>
              <a:t>dname</a:t>
            </a:r>
            <a:r>
              <a:rPr lang="en-IN" sz="2000" b="1" baseline="-25000" dirty="0">
                <a:solidFill>
                  <a:schemeClr val="accent6">
                    <a:lumMod val="50000"/>
                  </a:schemeClr>
                </a:solidFill>
              </a:rPr>
              <a:t> = ‘sales’</a:t>
            </a:r>
            <a:r>
              <a:rPr lang="en-IN" sz="2000" b="1" dirty="0">
                <a:solidFill>
                  <a:schemeClr val="accent6">
                    <a:lumMod val="50000"/>
                  </a:schemeClr>
                </a:solidFill>
              </a:rPr>
              <a:t> (</a:t>
            </a:r>
            <a:r>
              <a:rPr lang="en-US" sz="2000" b="1" dirty="0" err="1">
                <a:solidFill>
                  <a:schemeClr val="accent6">
                    <a:lumMod val="50000"/>
                  </a:schemeClr>
                </a:solidFill>
              </a:rPr>
              <a:t>Emp</a:t>
            </a:r>
            <a:r>
              <a:rPr lang="en-US" sz="2000" b="1" dirty="0">
                <a:solidFill>
                  <a:schemeClr val="accent6">
                    <a:lumMod val="50000"/>
                  </a:schemeClr>
                </a:solidFill>
              </a:rPr>
              <a:t> </a:t>
            </a:r>
            <a:r>
              <a:rPr lang="en-IN" sz="2000" b="1" dirty="0">
                <a:solidFill>
                  <a:schemeClr val="accent6">
                    <a:lumMod val="50000"/>
                  </a:schemeClr>
                </a:solidFill>
              </a:rPr>
              <a:t>⨝</a:t>
            </a:r>
            <a:r>
              <a:rPr lang="en-US" sz="2000" b="1" dirty="0">
                <a:solidFill>
                  <a:schemeClr val="accent6">
                    <a:lumMod val="50000"/>
                  </a:schemeClr>
                </a:solidFill>
              </a:rPr>
              <a:t> </a:t>
            </a:r>
            <a:r>
              <a:rPr lang="en-US" sz="2000" b="1" dirty="0" err="1">
                <a:solidFill>
                  <a:schemeClr val="accent6">
                    <a:lumMod val="50000"/>
                  </a:schemeClr>
                </a:solidFill>
              </a:rPr>
              <a:t>Dept</a:t>
            </a:r>
            <a:r>
              <a:rPr lang="en-IN" sz="2000" b="1" dirty="0">
                <a:solidFill>
                  <a:schemeClr val="accent6">
                    <a:lumMod val="50000"/>
                  </a:schemeClr>
                </a:solidFill>
              </a:rPr>
              <a:t>))</a:t>
            </a:r>
            <a:br>
              <a:rPr lang="en-IN" sz="2000" b="1" dirty="0"/>
            </a:br>
            <a:endParaRPr lang="en-IN" sz="2000" dirty="0"/>
          </a:p>
        </p:txBody>
      </p:sp>
    </p:spTree>
    <p:extLst>
      <p:ext uri="{BB962C8B-B14F-4D97-AF65-F5344CB8AC3E}">
        <p14:creationId xmlns:p14="http://schemas.microsoft.com/office/powerpoint/2010/main" val="363056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25</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joins</a:t>
            </a:r>
          </a:p>
        </p:txBody>
      </p:sp>
      <p:sp>
        <p:nvSpPr>
          <p:cNvPr id="5" name="Rectangle 4"/>
          <p:cNvSpPr/>
          <p:nvPr/>
        </p:nvSpPr>
        <p:spPr>
          <a:xfrm>
            <a:off x="609600" y="1447800"/>
            <a:ext cx="7696200" cy="6145272"/>
          </a:xfrm>
          <a:prstGeom prst="rect">
            <a:avLst/>
          </a:prstGeom>
        </p:spPr>
        <p:txBody>
          <a:bodyPr wrap="square">
            <a:spAutoFit/>
          </a:bodyPr>
          <a:lstStyle/>
          <a:p>
            <a:pPr marL="285750" indent="-285750">
              <a:buFont typeface="Wingdings" pitchFamily="2" charset="2"/>
              <a:buChar char="Ø"/>
            </a:pPr>
            <a:r>
              <a:rPr lang="en-US" sz="2000" dirty="0">
                <a:sym typeface="Symbol" pitchFamily="18" charset="2"/>
              </a:rPr>
              <a:t>Example 2: Find employee name, salary, </a:t>
            </a:r>
            <a:r>
              <a:rPr lang="en-US" sz="2000" dirty="0" err="1">
                <a:sym typeface="Symbol" pitchFamily="18" charset="2"/>
              </a:rPr>
              <a:t>dname</a:t>
            </a:r>
            <a:r>
              <a:rPr lang="en-US" sz="2000" dirty="0">
                <a:sym typeface="Symbol" pitchFamily="18" charset="2"/>
              </a:rPr>
              <a:t> for all employees as well as those employees who have not been assigned any department.</a:t>
            </a:r>
            <a:endParaRPr lang="en-US" sz="2000" b="1" dirty="0">
              <a:sym typeface="Symbol" pitchFamily="18" charset="2"/>
            </a:endParaRPr>
          </a:p>
          <a:p>
            <a:pPr marL="285750" indent="-285750">
              <a:buFont typeface="Wingdings" pitchFamily="2" charset="2"/>
              <a:buChar char="Ø"/>
            </a:pPr>
            <a:endParaRPr lang="en-US" sz="2000" b="1" dirty="0">
              <a:sym typeface="Symbol" pitchFamily="18" charset="2"/>
            </a:endParaRPr>
          </a:p>
          <a:p>
            <a:r>
              <a:rPr lang="en-US" sz="2000" b="1" dirty="0">
                <a:sym typeface="Symbol" pitchFamily="18" charset="2"/>
              </a:rPr>
              <a:t>	</a:t>
            </a:r>
            <a:r>
              <a:rPr lang="en-US" sz="2000" b="1" i="1" baseline="-25000" dirty="0" err="1"/>
              <a:t>ename,sal,dname</a:t>
            </a:r>
            <a:r>
              <a:rPr lang="en-US" sz="2000" b="1" dirty="0"/>
              <a:t> (</a:t>
            </a:r>
            <a:r>
              <a:rPr lang="en-US" sz="2000" b="1" dirty="0" err="1"/>
              <a:t>Emp</a:t>
            </a:r>
            <a:r>
              <a:rPr lang="en-US" sz="2000" b="1" dirty="0"/>
              <a:t> </a:t>
            </a:r>
            <a:r>
              <a:rPr lang="en-IN" sz="2000" b="1" dirty="0"/>
              <a:t>⟕</a:t>
            </a:r>
            <a:r>
              <a:rPr lang="en-US" sz="2000" b="1" dirty="0"/>
              <a:t> </a:t>
            </a:r>
            <a:r>
              <a:rPr lang="en-US" sz="2000" b="1" dirty="0" err="1"/>
              <a:t>Dept</a:t>
            </a:r>
            <a:r>
              <a:rPr lang="en-US" sz="2000" b="1" dirty="0"/>
              <a:t>)</a:t>
            </a:r>
          </a:p>
          <a:p>
            <a:endParaRPr lang="en-US" sz="2000" b="1" dirty="0"/>
          </a:p>
          <a:p>
            <a:pPr marL="285750" indent="-285750">
              <a:buFont typeface="Wingdings" pitchFamily="2" charset="2"/>
              <a:buChar char="Ø"/>
            </a:pPr>
            <a:r>
              <a:rPr lang="en-US" sz="2000" dirty="0">
                <a:sym typeface="Symbol" pitchFamily="18" charset="2"/>
              </a:rPr>
              <a:t>Example 3: Find </a:t>
            </a:r>
            <a:r>
              <a:rPr lang="en-US" sz="2000" dirty="0" err="1">
                <a:sym typeface="Symbol" pitchFamily="18" charset="2"/>
              </a:rPr>
              <a:t>ename</a:t>
            </a:r>
            <a:r>
              <a:rPr lang="en-US" sz="2000" dirty="0">
                <a:sym typeface="Symbol" pitchFamily="18" charset="2"/>
              </a:rPr>
              <a:t>, </a:t>
            </a:r>
            <a:r>
              <a:rPr lang="en-US" sz="2000" dirty="0" err="1">
                <a:sym typeface="Symbol" pitchFamily="18" charset="2"/>
              </a:rPr>
              <a:t>dname</a:t>
            </a:r>
            <a:r>
              <a:rPr lang="en-US" sz="2000" dirty="0">
                <a:sym typeface="Symbol" pitchFamily="18" charset="2"/>
              </a:rPr>
              <a:t>, salary for all employees as well as those departments where no employees are working.</a:t>
            </a:r>
            <a:endParaRPr lang="en-US" sz="2000" b="1" dirty="0">
              <a:sym typeface="Symbol" pitchFamily="18" charset="2"/>
            </a:endParaRPr>
          </a:p>
          <a:p>
            <a:pPr marL="285750" indent="-285750">
              <a:buFont typeface="Wingdings" pitchFamily="2" charset="2"/>
              <a:buChar char="Ø"/>
            </a:pPr>
            <a:endParaRPr lang="en-US" sz="2000" b="1" dirty="0">
              <a:sym typeface="Symbol" pitchFamily="18" charset="2"/>
            </a:endParaRPr>
          </a:p>
          <a:p>
            <a:r>
              <a:rPr lang="en-US" sz="2000" b="1" dirty="0">
                <a:sym typeface="Symbol" pitchFamily="18" charset="2"/>
              </a:rPr>
              <a:t>	</a:t>
            </a:r>
            <a:r>
              <a:rPr lang="en-US" sz="2000" b="1" i="1" baseline="-25000" dirty="0" err="1"/>
              <a:t>ename</a:t>
            </a:r>
            <a:r>
              <a:rPr lang="en-US" sz="2000" b="1" i="1" baseline="-25000" dirty="0"/>
              <a:t>, </a:t>
            </a:r>
            <a:r>
              <a:rPr lang="en-US" sz="2000" b="1" i="1" baseline="-25000" dirty="0" err="1"/>
              <a:t>dname</a:t>
            </a:r>
            <a:r>
              <a:rPr lang="en-US" sz="2000" b="1" i="1" baseline="-25000" dirty="0"/>
              <a:t>, </a:t>
            </a:r>
            <a:r>
              <a:rPr lang="en-US" sz="2000" b="1" i="1" baseline="-25000" dirty="0" err="1"/>
              <a:t>sal</a:t>
            </a:r>
            <a:r>
              <a:rPr lang="en-US" sz="2000" b="1" dirty="0"/>
              <a:t> (Emp </a:t>
            </a:r>
            <a:r>
              <a:rPr lang="en-IN" sz="2000" b="1" dirty="0"/>
              <a:t>⟖</a:t>
            </a:r>
            <a:r>
              <a:rPr lang="en-US" sz="2000" b="1" dirty="0"/>
              <a:t> Dept)</a:t>
            </a:r>
          </a:p>
          <a:p>
            <a:endParaRPr lang="en-US" sz="2000" b="1" dirty="0"/>
          </a:p>
          <a:p>
            <a:pPr marL="285750" indent="-285750">
              <a:spcAft>
                <a:spcPts val="800"/>
              </a:spcAft>
              <a:buFont typeface="Wingdings" pitchFamily="2" charset="2"/>
              <a:buChar char="Ø"/>
            </a:pPr>
            <a:r>
              <a:rPr lang="en-US" sz="2000" dirty="0">
                <a:sym typeface="Symbol" pitchFamily="18" charset="2"/>
              </a:rPr>
              <a:t>Example 4: Find details of all employees and departments they are working in as well as those employees who have not been assigned any department and those departments where no employees are working.</a:t>
            </a:r>
            <a:endParaRPr lang="en-US" sz="2000" b="1" dirty="0">
              <a:sym typeface="Symbol" pitchFamily="18" charset="2"/>
            </a:endParaRPr>
          </a:p>
          <a:p>
            <a:pPr>
              <a:spcAft>
                <a:spcPts val="800"/>
              </a:spcAft>
            </a:pPr>
            <a:r>
              <a:rPr lang="en-US" sz="2000" b="1" dirty="0">
                <a:sym typeface="Symbol" pitchFamily="18" charset="2"/>
              </a:rPr>
              <a:t>		</a:t>
            </a:r>
            <a:r>
              <a:rPr lang="en-US" sz="2000" b="1" dirty="0" err="1"/>
              <a:t>Emp</a:t>
            </a:r>
            <a:r>
              <a:rPr lang="en-US" sz="2000" b="1" dirty="0"/>
              <a:t> </a:t>
            </a:r>
            <a:r>
              <a:rPr lang="en-IN" sz="2000" b="1" dirty="0"/>
              <a:t>⟗</a:t>
            </a:r>
            <a:r>
              <a:rPr lang="en-US" sz="2000" b="1" dirty="0"/>
              <a:t> </a:t>
            </a:r>
            <a:r>
              <a:rPr lang="en-US" sz="2000" b="1" dirty="0" err="1"/>
              <a:t>Dept</a:t>
            </a:r>
            <a:endParaRPr lang="en-US" sz="2000" b="1" dirty="0"/>
          </a:p>
          <a:p>
            <a:endParaRPr lang="en-US" sz="2000" b="1" dirty="0"/>
          </a:p>
          <a:p>
            <a:endParaRPr lang="en-US" sz="2000" b="1" dirty="0"/>
          </a:p>
          <a:p>
            <a:endParaRPr lang="en-US" sz="2000" dirty="0"/>
          </a:p>
        </p:txBody>
      </p:sp>
    </p:spTree>
    <p:extLst>
      <p:ext uri="{BB962C8B-B14F-4D97-AF65-F5344CB8AC3E}">
        <p14:creationId xmlns:p14="http://schemas.microsoft.com/office/powerpoint/2010/main" val="2486675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26</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division</a:t>
            </a:r>
          </a:p>
        </p:txBody>
      </p:sp>
      <p:sp>
        <p:nvSpPr>
          <p:cNvPr id="5" name="Rectangle 4"/>
          <p:cNvSpPr/>
          <p:nvPr/>
        </p:nvSpPr>
        <p:spPr>
          <a:xfrm>
            <a:off x="609600" y="1447800"/>
            <a:ext cx="7696200" cy="4899803"/>
          </a:xfrm>
          <a:prstGeom prst="rect">
            <a:avLst/>
          </a:prstGeom>
        </p:spPr>
        <p:txBody>
          <a:bodyPr wrap="square">
            <a:spAutoFit/>
          </a:bodyPr>
          <a:lstStyle/>
          <a:p>
            <a:pPr marL="342900" indent="-342900">
              <a:buSzPct val="100000"/>
              <a:buFont typeface="Wingdings" pitchFamily="2" charset="2"/>
              <a:buChar char="Ø"/>
            </a:pPr>
            <a:r>
              <a:rPr lang="en-US" sz="2000" dirty="0">
                <a:highlight>
                  <a:srgbClr val="00FFFF"/>
                </a:highlight>
              </a:rPr>
              <a:t>Notation: r </a:t>
            </a:r>
            <a:r>
              <a:rPr lang="en-US" sz="2000" b="1" dirty="0">
                <a:highlight>
                  <a:srgbClr val="00FFFF"/>
                </a:highlight>
                <a:sym typeface="Symbol"/>
              </a:rPr>
              <a:t></a:t>
            </a:r>
            <a:r>
              <a:rPr lang="en-US" sz="2000" dirty="0">
                <a:highlight>
                  <a:srgbClr val="00FFFF"/>
                </a:highlight>
              </a:rPr>
              <a:t> s or r / s</a:t>
            </a:r>
          </a:p>
          <a:p>
            <a:pPr marL="342900" indent="-342900">
              <a:buSzPct val="100000"/>
              <a:buFont typeface="Wingdings" pitchFamily="2" charset="2"/>
              <a:buChar char="Ø"/>
            </a:pPr>
            <a:r>
              <a:rPr lang="en-US" sz="2000" dirty="0">
                <a:highlight>
                  <a:srgbClr val="00FFFF"/>
                </a:highlight>
              </a:rPr>
              <a:t>Suited to queries that include the phrase </a:t>
            </a:r>
            <a:r>
              <a:rPr lang="en-US" sz="2000" b="1" dirty="0">
                <a:solidFill>
                  <a:schemeClr val="accent2"/>
                </a:solidFill>
                <a:highlight>
                  <a:srgbClr val="00FFFF"/>
                </a:highlight>
              </a:rPr>
              <a:t>“for all”</a:t>
            </a:r>
            <a:r>
              <a:rPr lang="en-US" sz="2000" dirty="0">
                <a:highlight>
                  <a:srgbClr val="00FFFF"/>
                </a:highlight>
              </a:rPr>
              <a:t>.</a:t>
            </a:r>
          </a:p>
          <a:p>
            <a:pPr marL="342900" indent="-342900">
              <a:lnSpc>
                <a:spcPct val="120000"/>
              </a:lnSpc>
              <a:buSzPct val="100000"/>
              <a:buFont typeface="Wingdings" pitchFamily="2" charset="2"/>
              <a:buChar char="Ø"/>
            </a:pPr>
            <a:r>
              <a:rPr lang="en-US" sz="2000" dirty="0"/>
              <a:t>Let </a:t>
            </a:r>
            <a:r>
              <a:rPr lang="en-US" sz="2000" i="1" dirty="0"/>
              <a:t>r</a:t>
            </a:r>
            <a:r>
              <a:rPr lang="en-US" sz="2000" dirty="0"/>
              <a:t> and </a:t>
            </a:r>
            <a:r>
              <a:rPr lang="en-US" sz="2000" i="1" dirty="0"/>
              <a:t>s</a:t>
            </a:r>
            <a:r>
              <a:rPr lang="en-US" sz="2000" dirty="0"/>
              <a:t> be relations on schemas </a:t>
            </a:r>
            <a:r>
              <a:rPr lang="en-US" sz="2000" i="1" dirty="0"/>
              <a:t>R</a:t>
            </a:r>
            <a:r>
              <a:rPr lang="en-US" sz="2000" dirty="0"/>
              <a:t> and </a:t>
            </a:r>
            <a:r>
              <a:rPr lang="en-US" sz="2000" i="1" dirty="0"/>
              <a:t>S</a:t>
            </a:r>
            <a:r>
              <a:rPr lang="en-US" sz="2000" dirty="0"/>
              <a:t> respectively where</a:t>
            </a:r>
          </a:p>
          <a:p>
            <a:pPr lvl="1">
              <a:lnSpc>
                <a:spcPct val="110000"/>
              </a:lnSpc>
            </a:pPr>
            <a:r>
              <a:rPr lang="en-US" sz="2000" i="1" dirty="0"/>
              <a:t>R</a:t>
            </a:r>
            <a:r>
              <a:rPr lang="en-US" sz="2000" dirty="0"/>
              <a:t> = (</a:t>
            </a:r>
            <a:r>
              <a:rPr lang="en-US" sz="2000" i="1" dirty="0"/>
              <a:t>A</a:t>
            </a:r>
            <a:r>
              <a:rPr lang="en-US" sz="2000" baseline="-25000" dirty="0"/>
              <a:t>1</a:t>
            </a:r>
            <a:r>
              <a:rPr lang="en-US" sz="2000" dirty="0"/>
              <a:t>, …, </a:t>
            </a:r>
            <a:r>
              <a:rPr lang="en-US" sz="2000" i="1" dirty="0"/>
              <a:t>A</a:t>
            </a:r>
            <a:r>
              <a:rPr lang="en-US" sz="2000" i="1" baseline="-25000" dirty="0"/>
              <a:t>m </a:t>
            </a:r>
            <a:r>
              <a:rPr lang="en-US" sz="2000" dirty="0"/>
              <a:t>, </a:t>
            </a:r>
            <a:r>
              <a:rPr lang="en-US" sz="2000" i="1" dirty="0"/>
              <a:t>B</a:t>
            </a:r>
            <a:r>
              <a:rPr lang="en-US" sz="2000" baseline="-25000" dirty="0"/>
              <a:t>1</a:t>
            </a:r>
            <a:r>
              <a:rPr lang="en-US" sz="2000" dirty="0"/>
              <a:t>, …, </a:t>
            </a:r>
            <a:r>
              <a:rPr lang="en-US" sz="2000" i="1" dirty="0" err="1"/>
              <a:t>B</a:t>
            </a:r>
            <a:r>
              <a:rPr lang="en-US" sz="2000" i="1" baseline="-25000" dirty="0" err="1"/>
              <a:t>n</a:t>
            </a:r>
            <a:r>
              <a:rPr lang="en-US" sz="2000" i="1" baseline="-25000" dirty="0"/>
              <a:t> </a:t>
            </a:r>
            <a:r>
              <a:rPr lang="en-US" sz="2000" dirty="0"/>
              <a:t>)         </a:t>
            </a:r>
            <a:r>
              <a:rPr lang="en-US" sz="2000" dirty="0">
                <a:solidFill>
                  <a:schemeClr val="accent5">
                    <a:lumMod val="75000"/>
                  </a:schemeClr>
                </a:solidFill>
              </a:rPr>
              <a:t>(</a:t>
            </a:r>
            <a:r>
              <a:rPr lang="en-US" sz="2000" i="1" dirty="0">
                <a:solidFill>
                  <a:schemeClr val="accent5">
                    <a:lumMod val="75000"/>
                  </a:schemeClr>
                </a:solidFill>
              </a:rPr>
              <a:t>A</a:t>
            </a:r>
            <a:r>
              <a:rPr lang="en-US" sz="2000" baseline="-25000" dirty="0">
                <a:solidFill>
                  <a:schemeClr val="accent5">
                    <a:lumMod val="75000"/>
                  </a:schemeClr>
                </a:solidFill>
              </a:rPr>
              <a:t>1</a:t>
            </a:r>
            <a:r>
              <a:rPr lang="en-US" sz="2000" dirty="0">
                <a:solidFill>
                  <a:schemeClr val="accent5">
                    <a:lumMod val="75000"/>
                  </a:schemeClr>
                </a:solidFill>
              </a:rPr>
              <a:t>, …, </a:t>
            </a:r>
            <a:r>
              <a:rPr lang="en-US" sz="2000" i="1" dirty="0">
                <a:solidFill>
                  <a:schemeClr val="accent5">
                    <a:lumMod val="75000"/>
                  </a:schemeClr>
                </a:solidFill>
              </a:rPr>
              <a:t>B</a:t>
            </a:r>
            <a:r>
              <a:rPr lang="en-US" sz="2000" baseline="-25000" dirty="0">
                <a:solidFill>
                  <a:schemeClr val="accent5">
                    <a:lumMod val="75000"/>
                  </a:schemeClr>
                </a:solidFill>
              </a:rPr>
              <a:t>1</a:t>
            </a:r>
            <a:r>
              <a:rPr lang="en-US" sz="2000" dirty="0">
                <a:solidFill>
                  <a:schemeClr val="accent5">
                    <a:lumMod val="75000"/>
                  </a:schemeClr>
                </a:solidFill>
              </a:rPr>
              <a:t>, …) are columns </a:t>
            </a:r>
          </a:p>
          <a:p>
            <a:pPr lvl="1">
              <a:lnSpc>
                <a:spcPct val="110000"/>
              </a:lnSpc>
            </a:pPr>
            <a:r>
              <a:rPr lang="en-US" sz="2000" i="1" dirty="0"/>
              <a:t>S</a:t>
            </a:r>
            <a:r>
              <a:rPr lang="en-US" sz="2000" dirty="0"/>
              <a:t> = (</a:t>
            </a:r>
            <a:r>
              <a:rPr lang="en-US" sz="2000" i="1" dirty="0"/>
              <a:t>B</a:t>
            </a:r>
            <a:r>
              <a:rPr lang="en-US" sz="2000" baseline="-25000" dirty="0"/>
              <a:t>1</a:t>
            </a:r>
            <a:r>
              <a:rPr lang="en-US" sz="2000" dirty="0"/>
              <a:t>, …, </a:t>
            </a:r>
            <a:r>
              <a:rPr lang="en-US" sz="2000" i="1" dirty="0" err="1"/>
              <a:t>B</a:t>
            </a:r>
            <a:r>
              <a:rPr lang="en-US" sz="2000" i="1" baseline="-25000" dirty="0" err="1"/>
              <a:t>n</a:t>
            </a:r>
            <a:r>
              <a:rPr lang="en-US" sz="2000" dirty="0"/>
              <a:t>) </a:t>
            </a:r>
          </a:p>
          <a:p>
            <a:pPr lvl="1">
              <a:lnSpc>
                <a:spcPct val="110000"/>
              </a:lnSpc>
            </a:pPr>
            <a:r>
              <a:rPr lang="en-US" sz="2000" dirty="0"/>
              <a:t>The result of  r </a:t>
            </a:r>
            <a:r>
              <a:rPr lang="en-US" sz="2000" dirty="0">
                <a:sym typeface="Symbol" pitchFamily="18" charset="2"/>
              </a:rPr>
              <a:t> s is a relation on schema</a:t>
            </a:r>
          </a:p>
          <a:p>
            <a:pPr lvl="1">
              <a:lnSpc>
                <a:spcPct val="110000"/>
              </a:lnSpc>
            </a:pPr>
            <a:r>
              <a:rPr lang="en-US" sz="2000" i="1" dirty="0">
                <a:sym typeface="Symbol" pitchFamily="18" charset="2"/>
              </a:rPr>
              <a:t>		R</a:t>
            </a:r>
            <a:r>
              <a:rPr lang="en-US" sz="2000" dirty="0">
                <a:sym typeface="Symbol" pitchFamily="18" charset="2"/>
              </a:rPr>
              <a:t> </a:t>
            </a:r>
            <a:r>
              <a:rPr lang="en-US" sz="2400" dirty="0">
                <a:sym typeface="Symbol" pitchFamily="18" charset="2"/>
              </a:rPr>
              <a:t>–</a:t>
            </a:r>
            <a:r>
              <a:rPr lang="en-US" sz="2000" dirty="0">
                <a:sym typeface="Symbol" pitchFamily="18" charset="2"/>
              </a:rPr>
              <a:t> </a:t>
            </a:r>
            <a:r>
              <a:rPr lang="en-US" sz="2000" i="1" dirty="0">
                <a:sym typeface="Symbol" pitchFamily="18" charset="2"/>
              </a:rPr>
              <a:t>S </a:t>
            </a:r>
            <a:r>
              <a:rPr lang="en-US" sz="2000" dirty="0">
                <a:sym typeface="Symbol" pitchFamily="18" charset="2"/>
              </a:rPr>
              <a:t>= (</a:t>
            </a:r>
            <a:r>
              <a:rPr lang="en-US" sz="2000" i="1" dirty="0">
                <a:sym typeface="Symbol" pitchFamily="18" charset="2"/>
              </a:rPr>
              <a:t>A</a:t>
            </a:r>
            <a:r>
              <a:rPr lang="en-US" sz="2000" baseline="-25000" dirty="0">
                <a:sym typeface="Symbol" pitchFamily="18" charset="2"/>
              </a:rPr>
              <a:t>1</a:t>
            </a:r>
            <a:r>
              <a:rPr lang="en-US" sz="2000" dirty="0">
                <a:sym typeface="Symbol" pitchFamily="18" charset="2"/>
              </a:rPr>
              <a:t>, …, </a:t>
            </a:r>
            <a:r>
              <a:rPr lang="en-US" sz="2000" i="1" dirty="0">
                <a:sym typeface="Symbol" pitchFamily="18" charset="2"/>
              </a:rPr>
              <a:t>A</a:t>
            </a:r>
            <a:r>
              <a:rPr lang="en-US" sz="2000" i="1" baseline="-25000" dirty="0">
                <a:sym typeface="Symbol" pitchFamily="18" charset="2"/>
              </a:rPr>
              <a:t>m</a:t>
            </a:r>
            <a:r>
              <a:rPr lang="en-US" sz="2000" dirty="0">
                <a:sym typeface="Symbol" pitchFamily="18" charset="2"/>
              </a:rPr>
              <a:t>)</a:t>
            </a:r>
          </a:p>
          <a:p>
            <a:pPr lvl="1">
              <a:lnSpc>
                <a:spcPct val="130000"/>
              </a:lnSpc>
            </a:pPr>
            <a:r>
              <a:rPr lang="en-US" sz="2000" dirty="0">
                <a:sym typeface="Symbol" pitchFamily="18" charset="2"/>
              </a:rPr>
              <a:t>		</a:t>
            </a:r>
            <a:r>
              <a:rPr lang="en-US" sz="2000" i="1" dirty="0">
                <a:sym typeface="Symbol" pitchFamily="18" charset="2"/>
              </a:rPr>
              <a:t>r </a:t>
            </a:r>
            <a:r>
              <a:rPr lang="en-US" sz="2000" dirty="0">
                <a:sym typeface="Symbol" pitchFamily="18" charset="2"/>
              </a:rPr>
              <a:t> </a:t>
            </a:r>
            <a:r>
              <a:rPr lang="en-US" sz="2000" i="1" dirty="0">
                <a:sym typeface="Symbol" pitchFamily="18" charset="2"/>
              </a:rPr>
              <a:t>s</a:t>
            </a:r>
            <a:r>
              <a:rPr lang="en-US" sz="2000" dirty="0">
                <a:sym typeface="Symbol" pitchFamily="18" charset="2"/>
              </a:rPr>
              <a:t> = { </a:t>
            </a:r>
            <a:r>
              <a:rPr lang="en-US" sz="2000" i="1" dirty="0">
                <a:sym typeface="Symbol" pitchFamily="18" charset="2"/>
              </a:rPr>
              <a:t>t</a:t>
            </a:r>
            <a:r>
              <a:rPr lang="en-US" sz="2000" dirty="0">
                <a:sym typeface="Symbol" pitchFamily="18" charset="2"/>
              </a:rPr>
              <a:t>  |  </a:t>
            </a:r>
            <a:r>
              <a:rPr lang="en-US" sz="2000" i="1" dirty="0">
                <a:sym typeface="Symbol" pitchFamily="18" charset="2"/>
              </a:rPr>
              <a:t>t </a:t>
            </a:r>
            <a:r>
              <a:rPr lang="en-US" sz="2000" dirty="0">
                <a:sym typeface="Symbol" pitchFamily="18" charset="2"/>
              </a:rPr>
              <a:t>  </a:t>
            </a:r>
            <a:r>
              <a:rPr lang="en-US" sz="2000" i="1" baseline="-25000" dirty="0">
                <a:sym typeface="Symbol" pitchFamily="18" charset="2"/>
              </a:rPr>
              <a:t>R-S </a:t>
            </a:r>
            <a:r>
              <a:rPr lang="en-US" sz="2000" dirty="0">
                <a:sym typeface="Symbol" pitchFamily="18" charset="2"/>
              </a:rPr>
              <a:t>(</a:t>
            </a:r>
            <a:r>
              <a:rPr lang="en-US" sz="2000" i="1" dirty="0">
                <a:sym typeface="Symbol" pitchFamily="18" charset="2"/>
              </a:rPr>
              <a:t>r</a:t>
            </a:r>
            <a:r>
              <a:rPr lang="en-US" sz="2000" dirty="0">
                <a:sym typeface="Symbol" pitchFamily="18" charset="2"/>
              </a:rPr>
              <a:t>)   </a:t>
            </a:r>
            <a:r>
              <a:rPr lang="en-US" sz="2000" i="1" dirty="0">
                <a:sym typeface="Symbol" pitchFamily="18" charset="2"/>
              </a:rPr>
              <a:t>u </a:t>
            </a:r>
            <a:r>
              <a:rPr lang="en-US" sz="2000" dirty="0">
                <a:sym typeface="Symbol" pitchFamily="18" charset="2"/>
              </a:rPr>
              <a:t> </a:t>
            </a:r>
            <a:r>
              <a:rPr lang="en-US" sz="2000" i="1" dirty="0">
                <a:sym typeface="Symbol" pitchFamily="18" charset="2"/>
              </a:rPr>
              <a:t>s </a:t>
            </a:r>
            <a:r>
              <a:rPr lang="en-US" sz="2000" dirty="0">
                <a:sym typeface="Symbol" pitchFamily="18" charset="2"/>
              </a:rPr>
              <a:t>( </a:t>
            </a:r>
            <a:r>
              <a:rPr lang="en-US" sz="2000" i="1" dirty="0" err="1">
                <a:sym typeface="Symbol" pitchFamily="18" charset="2"/>
              </a:rPr>
              <a:t>tu</a:t>
            </a:r>
            <a:r>
              <a:rPr lang="en-US" sz="2000" dirty="0">
                <a:sym typeface="Symbol" pitchFamily="18" charset="2"/>
              </a:rPr>
              <a:t> </a:t>
            </a:r>
            <a:r>
              <a:rPr lang="en-US" sz="2000" i="1" dirty="0">
                <a:sym typeface="Symbol" pitchFamily="18" charset="2"/>
              </a:rPr>
              <a:t> r </a:t>
            </a:r>
            <a:r>
              <a:rPr lang="en-US" sz="2000" dirty="0">
                <a:sym typeface="Symbol" pitchFamily="18" charset="2"/>
              </a:rPr>
              <a:t>) } </a:t>
            </a:r>
          </a:p>
          <a:p>
            <a:pPr lvl="1">
              <a:lnSpc>
                <a:spcPct val="130000"/>
              </a:lnSpc>
            </a:pPr>
            <a:r>
              <a:rPr lang="en-US" sz="2000" dirty="0">
                <a:sym typeface="Symbol" pitchFamily="18" charset="2"/>
              </a:rPr>
              <a:t>Where </a:t>
            </a:r>
            <a:r>
              <a:rPr lang="en-US" sz="2000" i="1" dirty="0" err="1">
                <a:sym typeface="Symbol" pitchFamily="18" charset="2"/>
              </a:rPr>
              <a:t>tu</a:t>
            </a:r>
            <a:r>
              <a:rPr lang="en-US" sz="2000" dirty="0">
                <a:sym typeface="Symbol" pitchFamily="18" charset="2"/>
              </a:rPr>
              <a:t> means the concatenation of tuples </a:t>
            </a:r>
            <a:r>
              <a:rPr lang="en-US" sz="2000" i="1" dirty="0">
                <a:sym typeface="Symbol" pitchFamily="18" charset="2"/>
              </a:rPr>
              <a:t>t</a:t>
            </a:r>
            <a:r>
              <a:rPr lang="en-US" sz="2000" dirty="0">
                <a:sym typeface="Symbol" pitchFamily="18" charset="2"/>
              </a:rPr>
              <a:t> and </a:t>
            </a:r>
            <a:r>
              <a:rPr lang="en-US" sz="2000" i="1" dirty="0">
                <a:sym typeface="Symbol" pitchFamily="18" charset="2"/>
              </a:rPr>
              <a:t>u</a:t>
            </a:r>
            <a:r>
              <a:rPr lang="en-US" sz="2000" dirty="0">
                <a:sym typeface="Symbol" pitchFamily="18" charset="2"/>
              </a:rPr>
              <a:t> to produce a single tuple.</a:t>
            </a:r>
          </a:p>
          <a:p>
            <a:pPr marL="342900" indent="-342900">
              <a:lnSpc>
                <a:spcPct val="130000"/>
              </a:lnSpc>
              <a:buFont typeface="Wingdings" pitchFamily="2" charset="2"/>
              <a:buChar char="Ø"/>
            </a:pPr>
            <a:r>
              <a:rPr lang="en-US" sz="2000" b="1" dirty="0">
                <a:solidFill>
                  <a:srgbClr val="00B050"/>
                </a:solidFill>
                <a:sym typeface="Symbol" pitchFamily="18" charset="2"/>
              </a:rPr>
              <a:t>Simply,</a:t>
            </a:r>
          </a:p>
          <a:p>
            <a:pPr marL="342900" indent="-342900">
              <a:lnSpc>
                <a:spcPct val="130000"/>
              </a:lnSpc>
              <a:buFont typeface="Wingdings" pitchFamily="2" charset="2"/>
              <a:buChar char="Ø"/>
            </a:pPr>
            <a:r>
              <a:rPr lang="en-US" sz="2000" b="1" dirty="0">
                <a:solidFill>
                  <a:srgbClr val="00B050"/>
                </a:solidFill>
                <a:sym typeface="Symbol" pitchFamily="18" charset="2"/>
              </a:rPr>
              <a:t>R(A, B, C, D) and S(B, D) then,</a:t>
            </a:r>
          </a:p>
          <a:p>
            <a:pPr>
              <a:lnSpc>
                <a:spcPct val="130000"/>
              </a:lnSpc>
            </a:pPr>
            <a:r>
              <a:rPr lang="en-US" sz="2000" b="1" dirty="0">
                <a:solidFill>
                  <a:srgbClr val="00B050"/>
                </a:solidFill>
                <a:sym typeface="Symbol" pitchFamily="18" charset="2"/>
              </a:rPr>
              <a:t>	R  S will have columns A, C</a:t>
            </a:r>
          </a:p>
        </p:txBody>
      </p:sp>
    </p:spTree>
    <p:extLst>
      <p:ext uri="{BB962C8B-B14F-4D97-AF65-F5344CB8AC3E}">
        <p14:creationId xmlns:p14="http://schemas.microsoft.com/office/powerpoint/2010/main" val="2486675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C3E8BF-197B-4499-B055-2C14D8BD49C3}" type="slidenum">
              <a:rPr lang="en-US" smtClean="0"/>
              <a:pPr>
                <a:defRPr/>
              </a:pPr>
              <a:t>27</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Division 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47800"/>
            <a:ext cx="4904082" cy="5105400"/>
          </a:xfrm>
          <a:prstGeom prst="rect">
            <a:avLst/>
          </a:prstGeom>
          <a:ln w="38100">
            <a:solidFill>
              <a:schemeClr val="tx1"/>
            </a:solidFill>
          </a:ln>
        </p:spPr>
      </p:pic>
      <p:sp>
        <p:nvSpPr>
          <p:cNvPr id="5" name="TextBox 4"/>
          <p:cNvSpPr txBox="1"/>
          <p:nvPr/>
        </p:nvSpPr>
        <p:spPr>
          <a:xfrm>
            <a:off x="5715000" y="1676400"/>
            <a:ext cx="3048000" cy="4708981"/>
          </a:xfrm>
          <a:prstGeom prst="rect">
            <a:avLst/>
          </a:prstGeom>
          <a:noFill/>
          <a:ln w="38100">
            <a:solidFill>
              <a:schemeClr val="tx1"/>
            </a:solidFill>
          </a:ln>
        </p:spPr>
        <p:txBody>
          <a:bodyPr wrap="square" rtlCol="0">
            <a:spAutoFit/>
          </a:bodyPr>
          <a:lstStyle/>
          <a:p>
            <a:r>
              <a:rPr lang="en-IN" sz="2000" dirty="0"/>
              <a:t>How does it work?</a:t>
            </a:r>
          </a:p>
          <a:p>
            <a:endParaRPr lang="en-IN" sz="2000" dirty="0"/>
          </a:p>
          <a:p>
            <a:pPr marL="342900" indent="-342900">
              <a:buFont typeface="Wingdings" pitchFamily="2" charset="2"/>
              <a:buChar char="Ø"/>
            </a:pPr>
            <a:r>
              <a:rPr lang="en-IN" sz="2000" dirty="0"/>
              <a:t>B in relation s has two values 1 and 2.</a:t>
            </a:r>
          </a:p>
          <a:p>
            <a:pPr marL="342900" indent="-342900">
              <a:buFont typeface="Wingdings" pitchFamily="2" charset="2"/>
              <a:buChar char="Ø"/>
            </a:pPr>
            <a:r>
              <a:rPr lang="en-IN" sz="2000" dirty="0"/>
              <a:t>Find the values of A in r corresponding to these two values.</a:t>
            </a:r>
          </a:p>
          <a:p>
            <a:pPr marL="342900" indent="-342900">
              <a:buFont typeface="Wingdings" pitchFamily="2" charset="2"/>
              <a:buChar char="Ø"/>
            </a:pPr>
            <a:endParaRPr lang="en-IN" sz="2000" dirty="0"/>
          </a:p>
          <a:p>
            <a:pPr marL="342900" indent="-342900">
              <a:buFont typeface="Wingdings" pitchFamily="2" charset="2"/>
              <a:buChar char="Ø"/>
            </a:pPr>
            <a:r>
              <a:rPr lang="en-IN" sz="2000" dirty="0"/>
              <a:t>1 - </a:t>
            </a:r>
            <a:r>
              <a:rPr lang="en-US" sz="2000" dirty="0">
                <a:solidFill>
                  <a:srgbClr val="FF0000"/>
                </a:solidFill>
                <a:sym typeface="Symbol" pitchFamily="18" charset="2"/>
              </a:rPr>
              <a:t>, </a:t>
            </a:r>
            <a:r>
              <a:rPr lang="en-US" sz="2000" dirty="0">
                <a:sym typeface="Symbol" pitchFamily="18" charset="2"/>
              </a:rPr>
              <a:t>, , , </a:t>
            </a:r>
          </a:p>
          <a:p>
            <a:pPr marL="342900" indent="-342900">
              <a:buFont typeface="Wingdings" pitchFamily="2" charset="2"/>
              <a:buChar char="Ø"/>
            </a:pPr>
            <a:r>
              <a:rPr lang="en-US" sz="2000" dirty="0">
                <a:sym typeface="Symbol" pitchFamily="18" charset="2"/>
              </a:rPr>
              <a:t>2 - </a:t>
            </a:r>
            <a:r>
              <a:rPr lang="en-US" sz="2000" dirty="0">
                <a:solidFill>
                  <a:srgbClr val="FF0000"/>
                </a:solidFill>
                <a:sym typeface="Symbol" pitchFamily="18" charset="2"/>
              </a:rPr>
              <a:t>, </a:t>
            </a:r>
          </a:p>
          <a:p>
            <a:pPr marL="342900" indent="-342900">
              <a:buFont typeface="Wingdings" pitchFamily="2" charset="2"/>
              <a:buChar char="Ø"/>
            </a:pPr>
            <a:endParaRPr lang="en-US" sz="2000" dirty="0">
              <a:solidFill>
                <a:srgbClr val="FF0000"/>
              </a:solidFill>
              <a:sym typeface="Symbol" pitchFamily="18" charset="2"/>
            </a:endParaRPr>
          </a:p>
          <a:p>
            <a:pPr marL="342900" indent="-342900">
              <a:buFont typeface="Wingdings" pitchFamily="2" charset="2"/>
              <a:buChar char="Ø"/>
            </a:pPr>
            <a:r>
              <a:rPr lang="en-US" sz="2000" dirty="0">
                <a:solidFill>
                  <a:srgbClr val="FF0000"/>
                </a:solidFill>
                <a:sym typeface="Symbol" pitchFamily="18" charset="2"/>
              </a:rPr>
              <a:t>,  are common in both so that is the output.</a:t>
            </a:r>
            <a:endParaRPr lang="en-US" sz="2000" i="1" dirty="0">
              <a:sym typeface="Symbol" pitchFamily="18" charset="2"/>
            </a:endParaRPr>
          </a:p>
          <a:p>
            <a:endParaRPr lang="en-IN" sz="2000" dirty="0"/>
          </a:p>
        </p:txBody>
      </p:sp>
    </p:spTree>
    <p:extLst>
      <p:ext uri="{BB962C8B-B14F-4D97-AF65-F5344CB8AC3E}">
        <p14:creationId xmlns:p14="http://schemas.microsoft.com/office/powerpoint/2010/main" val="1066357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C3E8BF-197B-4499-B055-2C14D8BD49C3}" type="slidenum">
              <a:rPr lang="en-US" smtClean="0"/>
              <a:pPr>
                <a:defRPr/>
              </a:pPr>
              <a:t>28</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Division Example</a:t>
            </a:r>
          </a:p>
        </p:txBody>
      </p:sp>
      <p:sp>
        <p:nvSpPr>
          <p:cNvPr id="5" name="TextBox 4"/>
          <p:cNvSpPr txBox="1"/>
          <p:nvPr/>
        </p:nvSpPr>
        <p:spPr>
          <a:xfrm>
            <a:off x="6019800" y="1305267"/>
            <a:ext cx="2895600" cy="5170646"/>
          </a:xfrm>
          <a:prstGeom prst="rect">
            <a:avLst/>
          </a:prstGeom>
          <a:solidFill>
            <a:schemeClr val="tx2">
              <a:lumMod val="20000"/>
              <a:lumOff val="80000"/>
            </a:schemeClr>
          </a:solidFill>
          <a:ln w="38100">
            <a:solidFill>
              <a:schemeClr val="tx1"/>
            </a:solidFill>
          </a:ln>
        </p:spPr>
        <p:txBody>
          <a:bodyPr wrap="square" rtlCol="0">
            <a:spAutoFit/>
          </a:bodyPr>
          <a:lstStyle/>
          <a:p>
            <a:r>
              <a:rPr lang="en-IN" sz="1800" dirty="0"/>
              <a:t>Find the values of A, B and C in r corresponding to those of D and E values of s.</a:t>
            </a:r>
          </a:p>
          <a:p>
            <a:r>
              <a:rPr lang="en-IN" sz="1800" dirty="0"/>
              <a:t>  </a:t>
            </a:r>
            <a:r>
              <a:rPr lang="en-IN" sz="1800" b="1" dirty="0">
                <a:solidFill>
                  <a:srgbClr val="00B0F0"/>
                </a:solidFill>
              </a:rPr>
              <a:t>s </a:t>
            </a:r>
            <a:r>
              <a:rPr lang="en-IN" sz="1800" dirty="0"/>
              <a:t>               </a:t>
            </a:r>
            <a:r>
              <a:rPr lang="en-IN" sz="1800" b="1" dirty="0">
                <a:solidFill>
                  <a:schemeClr val="accent6">
                    <a:lumMod val="50000"/>
                  </a:schemeClr>
                </a:solidFill>
              </a:rPr>
              <a:t>r</a:t>
            </a:r>
          </a:p>
          <a:p>
            <a:r>
              <a:rPr lang="en-IN" sz="2000" b="1" dirty="0">
                <a:solidFill>
                  <a:srgbClr val="00B0F0"/>
                </a:solidFill>
              </a:rPr>
              <a:t>D E</a:t>
            </a:r>
            <a:r>
              <a:rPr lang="en-IN" sz="2000" dirty="0"/>
              <a:t>         </a:t>
            </a:r>
            <a:r>
              <a:rPr lang="en-IN" sz="2000" b="1" dirty="0">
                <a:solidFill>
                  <a:schemeClr val="accent6">
                    <a:lumMod val="50000"/>
                  </a:schemeClr>
                </a:solidFill>
              </a:rPr>
              <a:t>A B C</a:t>
            </a:r>
          </a:p>
          <a:p>
            <a:r>
              <a:rPr lang="en-IN" sz="2000" b="1" dirty="0">
                <a:solidFill>
                  <a:srgbClr val="00B0F0"/>
                </a:solidFill>
              </a:rPr>
              <a:t>a  1         </a:t>
            </a:r>
            <a:r>
              <a:rPr lang="en-US" sz="2000" b="1" dirty="0">
                <a:sym typeface="Symbol" pitchFamily="18" charset="2"/>
              </a:rPr>
              <a:t> a </a:t>
            </a:r>
          </a:p>
          <a:p>
            <a:r>
              <a:rPr lang="en-US" sz="2000" b="1" dirty="0">
                <a:sym typeface="Symbol" pitchFamily="18" charset="2"/>
              </a:rPr>
              <a:t>                </a:t>
            </a:r>
            <a:r>
              <a:rPr lang="en-US" sz="2000" b="1" dirty="0">
                <a:solidFill>
                  <a:schemeClr val="tx2"/>
                </a:solidFill>
                <a:sym typeface="Symbol" pitchFamily="18" charset="2"/>
              </a:rPr>
              <a:t> a </a:t>
            </a:r>
          </a:p>
          <a:p>
            <a:r>
              <a:rPr lang="en-US" sz="2000" b="1" dirty="0">
                <a:solidFill>
                  <a:schemeClr val="tx2"/>
                </a:solidFill>
                <a:sym typeface="Symbol" pitchFamily="18" charset="2"/>
              </a:rPr>
              <a:t>                </a:t>
            </a:r>
            <a:r>
              <a:rPr lang="en-US" sz="2000" b="1" dirty="0">
                <a:sym typeface="Symbol" pitchFamily="18" charset="2"/>
              </a:rPr>
              <a:t> a </a:t>
            </a:r>
          </a:p>
          <a:p>
            <a:r>
              <a:rPr lang="en-US" sz="2000" b="1" dirty="0">
                <a:sym typeface="Symbol" pitchFamily="18" charset="2"/>
              </a:rPr>
              <a:t>                </a:t>
            </a:r>
            <a:r>
              <a:rPr lang="en-US" sz="2000" b="1" dirty="0">
                <a:solidFill>
                  <a:srgbClr val="00B050"/>
                </a:solidFill>
                <a:sym typeface="Symbol" pitchFamily="18" charset="2"/>
              </a:rPr>
              <a:t> a </a:t>
            </a:r>
          </a:p>
          <a:p>
            <a:endParaRPr lang="en-US" sz="2000" b="1" dirty="0">
              <a:sym typeface="Symbol" pitchFamily="18" charset="2"/>
            </a:endParaRPr>
          </a:p>
          <a:p>
            <a:r>
              <a:rPr lang="en-US" sz="2000" b="1" dirty="0">
                <a:solidFill>
                  <a:srgbClr val="00B0F0"/>
                </a:solidFill>
                <a:sym typeface="Symbol" pitchFamily="18" charset="2"/>
              </a:rPr>
              <a:t>b  1</a:t>
            </a:r>
            <a:r>
              <a:rPr lang="en-US" sz="2000" b="1" dirty="0">
                <a:sym typeface="Symbol" pitchFamily="18" charset="2"/>
              </a:rPr>
              <a:t>         </a:t>
            </a:r>
            <a:r>
              <a:rPr lang="en-US" sz="2000" b="1" dirty="0">
                <a:solidFill>
                  <a:schemeClr val="tx2"/>
                </a:solidFill>
                <a:sym typeface="Symbol" pitchFamily="18" charset="2"/>
              </a:rPr>
              <a:t> a </a:t>
            </a:r>
          </a:p>
          <a:p>
            <a:r>
              <a:rPr lang="en-US" sz="2000" b="1" dirty="0">
                <a:sym typeface="Symbol" pitchFamily="18" charset="2"/>
              </a:rPr>
              <a:t>                </a:t>
            </a:r>
            <a:r>
              <a:rPr lang="en-US" sz="2000" b="1" dirty="0">
                <a:solidFill>
                  <a:srgbClr val="00B050"/>
                </a:solidFill>
                <a:sym typeface="Symbol" pitchFamily="18" charset="2"/>
              </a:rPr>
              <a:t> a </a:t>
            </a:r>
          </a:p>
          <a:p>
            <a:r>
              <a:rPr lang="en-US" sz="2000" b="1" dirty="0">
                <a:sym typeface="Symbol" pitchFamily="18" charset="2"/>
              </a:rPr>
              <a:t>                 a </a:t>
            </a:r>
          </a:p>
          <a:p>
            <a:endParaRPr lang="en-US" sz="2000" dirty="0">
              <a:sym typeface="Symbol" pitchFamily="18" charset="2"/>
            </a:endParaRPr>
          </a:p>
          <a:p>
            <a:r>
              <a:rPr lang="en-US" sz="2000" b="1" dirty="0">
                <a:solidFill>
                  <a:schemeClr val="tx2"/>
                </a:solidFill>
                <a:sym typeface="Symbol" pitchFamily="18" charset="2"/>
              </a:rPr>
              <a:t> a </a:t>
            </a:r>
          </a:p>
          <a:p>
            <a:r>
              <a:rPr lang="en-US" sz="2000" b="1" dirty="0">
                <a:solidFill>
                  <a:srgbClr val="00B050"/>
                </a:solidFill>
                <a:sym typeface="Symbol" pitchFamily="18" charset="2"/>
              </a:rPr>
              <a:t> a </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93" y="1562985"/>
            <a:ext cx="5699013" cy="465521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Brace 5"/>
          <p:cNvSpPr/>
          <p:nvPr/>
        </p:nvSpPr>
        <p:spPr>
          <a:xfrm>
            <a:off x="6842760" y="5943600"/>
            <a:ext cx="228600" cy="3810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p:cNvSpPr txBox="1"/>
          <p:nvPr/>
        </p:nvSpPr>
        <p:spPr>
          <a:xfrm>
            <a:off x="7239000" y="5943600"/>
            <a:ext cx="1069524" cy="338554"/>
          </a:xfrm>
          <a:prstGeom prst="rect">
            <a:avLst/>
          </a:prstGeom>
          <a:noFill/>
        </p:spPr>
        <p:txBody>
          <a:bodyPr wrap="none" rtlCol="0">
            <a:spAutoFit/>
          </a:bodyPr>
          <a:lstStyle/>
          <a:p>
            <a:r>
              <a:rPr lang="en-IN" sz="1600" b="1" dirty="0"/>
              <a:t>common</a:t>
            </a:r>
          </a:p>
        </p:txBody>
      </p:sp>
    </p:spTree>
    <p:extLst>
      <p:ext uri="{BB962C8B-B14F-4D97-AF65-F5344CB8AC3E}">
        <p14:creationId xmlns:p14="http://schemas.microsoft.com/office/powerpoint/2010/main" val="3235749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C3E8BF-197B-4499-B055-2C14D8BD49C3}" type="slidenum">
              <a:rPr lang="en-US" smtClean="0"/>
              <a:pPr>
                <a:defRPr/>
              </a:pPr>
              <a:t>29</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Division Example</a:t>
            </a:r>
          </a:p>
        </p:txBody>
      </p:sp>
      <p:sp>
        <p:nvSpPr>
          <p:cNvPr id="5" name="TextBox 4"/>
          <p:cNvSpPr txBox="1"/>
          <p:nvPr/>
        </p:nvSpPr>
        <p:spPr>
          <a:xfrm>
            <a:off x="4800600" y="1371600"/>
            <a:ext cx="3878580" cy="5016758"/>
          </a:xfrm>
          <a:prstGeom prst="rect">
            <a:avLst/>
          </a:prstGeom>
          <a:noFill/>
          <a:ln w="38100">
            <a:solidFill>
              <a:schemeClr val="tx1"/>
            </a:solidFill>
          </a:ln>
        </p:spPr>
        <p:txBody>
          <a:bodyPr wrap="square" rtlCol="0">
            <a:spAutoFit/>
          </a:bodyPr>
          <a:lstStyle/>
          <a:p>
            <a:r>
              <a:rPr lang="en-IN" sz="2000" dirty="0"/>
              <a:t>For the following given two tables </a:t>
            </a:r>
            <a:r>
              <a:rPr lang="en-IN" sz="2000" dirty="0" err="1"/>
              <a:t>DeptLoc</a:t>
            </a:r>
            <a:r>
              <a:rPr lang="en-IN" sz="2000" dirty="0"/>
              <a:t> and </a:t>
            </a:r>
            <a:r>
              <a:rPr lang="en-IN" sz="2000" dirty="0" err="1"/>
              <a:t>AllFloors</a:t>
            </a:r>
            <a:r>
              <a:rPr lang="en-IN" sz="2000" dirty="0"/>
              <a:t> tables, find which departments are situated on </a:t>
            </a:r>
            <a:r>
              <a:rPr lang="en-IN" sz="2000" b="1" dirty="0">
                <a:solidFill>
                  <a:schemeClr val="tx2"/>
                </a:solidFill>
              </a:rPr>
              <a:t>all</a:t>
            </a:r>
            <a:r>
              <a:rPr lang="en-IN" sz="2000" dirty="0"/>
              <a:t> the floors.</a:t>
            </a:r>
          </a:p>
          <a:p>
            <a:r>
              <a:rPr lang="en-IN" sz="2000" dirty="0" err="1"/>
              <a:t>DeptLoc</a:t>
            </a:r>
            <a:r>
              <a:rPr lang="en-IN" sz="2000" dirty="0"/>
              <a:t> </a:t>
            </a:r>
            <a:r>
              <a:rPr lang="en-US" sz="2000" b="1" dirty="0">
                <a:sym typeface="Symbol"/>
              </a:rPr>
              <a:t> </a:t>
            </a:r>
            <a:r>
              <a:rPr lang="en-US" sz="2000" dirty="0" err="1">
                <a:sym typeface="Symbol"/>
              </a:rPr>
              <a:t>AllFloors</a:t>
            </a:r>
            <a:r>
              <a:rPr lang="en-IN" sz="2000" dirty="0"/>
              <a:t> </a:t>
            </a:r>
          </a:p>
          <a:p>
            <a:endParaRPr lang="en-IN" sz="2000" dirty="0"/>
          </a:p>
          <a:p>
            <a:r>
              <a:rPr lang="en-IN" sz="2000" dirty="0"/>
              <a:t>Floor     </a:t>
            </a:r>
            <a:r>
              <a:rPr lang="en-IN" sz="2000" dirty="0" err="1"/>
              <a:t>DeptName</a:t>
            </a:r>
            <a:endParaRPr lang="en-IN" sz="2000" dirty="0"/>
          </a:p>
          <a:p>
            <a:r>
              <a:rPr lang="en-IN" sz="2000" dirty="0"/>
              <a:t>GF	</a:t>
            </a:r>
            <a:r>
              <a:rPr lang="en-IN" sz="2000" dirty="0">
                <a:solidFill>
                  <a:schemeClr val="tx2"/>
                </a:solidFill>
              </a:rPr>
              <a:t>CSE</a:t>
            </a:r>
            <a:r>
              <a:rPr lang="en-IN" sz="2000" dirty="0"/>
              <a:t>, EE, </a:t>
            </a:r>
            <a:r>
              <a:rPr lang="en-IN" sz="2000" dirty="0">
                <a:solidFill>
                  <a:srgbClr val="00B050"/>
                </a:solidFill>
              </a:rPr>
              <a:t>MH</a:t>
            </a:r>
          </a:p>
          <a:p>
            <a:r>
              <a:rPr lang="en-IN" sz="2000" dirty="0"/>
              <a:t>FF	</a:t>
            </a:r>
            <a:r>
              <a:rPr lang="en-IN" sz="2000" dirty="0">
                <a:solidFill>
                  <a:schemeClr val="tx2"/>
                </a:solidFill>
              </a:rPr>
              <a:t>CSE</a:t>
            </a:r>
            <a:r>
              <a:rPr lang="en-IN" sz="2000" dirty="0"/>
              <a:t>, EE, </a:t>
            </a:r>
            <a:r>
              <a:rPr lang="en-IN" sz="2000" dirty="0">
                <a:solidFill>
                  <a:srgbClr val="00B050"/>
                </a:solidFill>
              </a:rPr>
              <a:t>MH</a:t>
            </a:r>
            <a:r>
              <a:rPr lang="en-IN" sz="2000" dirty="0"/>
              <a:t>, CHE</a:t>
            </a:r>
          </a:p>
          <a:p>
            <a:r>
              <a:rPr lang="en-IN" sz="2000" dirty="0"/>
              <a:t>SF	</a:t>
            </a:r>
            <a:r>
              <a:rPr lang="en-IN" sz="2000" dirty="0">
                <a:solidFill>
                  <a:schemeClr val="tx2"/>
                </a:solidFill>
              </a:rPr>
              <a:t>CSE</a:t>
            </a:r>
            <a:r>
              <a:rPr lang="en-IN" sz="2000" dirty="0"/>
              <a:t>, </a:t>
            </a:r>
            <a:r>
              <a:rPr lang="en-IN" sz="2000" dirty="0">
                <a:solidFill>
                  <a:srgbClr val="00B050"/>
                </a:solidFill>
              </a:rPr>
              <a:t>MH</a:t>
            </a:r>
            <a:r>
              <a:rPr lang="en-IN" sz="2000" dirty="0"/>
              <a:t>, CHE</a:t>
            </a:r>
          </a:p>
          <a:p>
            <a:endParaRPr lang="en-IN" sz="2000" dirty="0"/>
          </a:p>
          <a:p>
            <a:r>
              <a:rPr lang="en-IN" sz="2000" dirty="0"/>
              <a:t>Common are CSE and MH. So these two departments are located on all the floors.</a:t>
            </a:r>
          </a:p>
          <a:p>
            <a:endParaRPr lang="en-US" sz="2000" b="1" dirty="0">
              <a:solidFill>
                <a:srgbClr val="00B050"/>
              </a:solidFill>
              <a:sym typeface="Symbol" pitchFamily="18" charset="2"/>
            </a:endParaRPr>
          </a:p>
          <a:p>
            <a:endParaRPr lang="en-US" sz="2000" dirty="0">
              <a:solidFill>
                <a:srgbClr val="FF0000"/>
              </a:solidFill>
              <a:sym typeface="Symbol"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4215455754"/>
              </p:ext>
            </p:extLst>
          </p:nvPr>
        </p:nvGraphicFramePr>
        <p:xfrm>
          <a:off x="381000" y="1409700"/>
          <a:ext cx="2514600" cy="438912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18655">
                <a:tc gridSpan="2">
                  <a:txBody>
                    <a:bodyPr/>
                    <a:lstStyle/>
                    <a:p>
                      <a:pPr algn="ctr"/>
                      <a:r>
                        <a:rPr lang="en-IN" dirty="0" err="1"/>
                        <a:t>DeptLoc</a:t>
                      </a:r>
                      <a:endParaRPr lang="en-IN" dirty="0"/>
                    </a:p>
                  </a:txBody>
                  <a:tcPr/>
                </a:tc>
                <a:tc hMerge="1">
                  <a:txBody>
                    <a:bodyPr/>
                    <a:lstStyle/>
                    <a:p>
                      <a:pPr algn="ctr"/>
                      <a:endParaRPr lang="en-IN" dirty="0"/>
                    </a:p>
                  </a:txBody>
                  <a:tcPr/>
                </a:tc>
                <a:extLst>
                  <a:ext uri="{0D108BD9-81ED-4DB2-BD59-A6C34878D82A}">
                    <a16:rowId xmlns:a16="http://schemas.microsoft.com/office/drawing/2014/main" val="10000"/>
                  </a:ext>
                </a:extLst>
              </a:tr>
              <a:tr h="318655">
                <a:tc>
                  <a:txBody>
                    <a:bodyPr/>
                    <a:lstStyle/>
                    <a:p>
                      <a:pPr algn="ctr"/>
                      <a:r>
                        <a:rPr lang="en-IN" u="sng" dirty="0" err="1"/>
                        <a:t>DeptName</a:t>
                      </a:r>
                      <a:endParaRPr lang="en-IN" u="sng" dirty="0"/>
                    </a:p>
                  </a:txBody>
                  <a:tcPr/>
                </a:tc>
                <a:tc>
                  <a:txBody>
                    <a:bodyPr/>
                    <a:lstStyle/>
                    <a:p>
                      <a:pPr algn="ctr"/>
                      <a:r>
                        <a:rPr lang="en-IN" u="sng" dirty="0"/>
                        <a:t>Floor</a:t>
                      </a:r>
                    </a:p>
                  </a:txBody>
                  <a:tcPr/>
                </a:tc>
                <a:extLst>
                  <a:ext uri="{0D108BD9-81ED-4DB2-BD59-A6C34878D82A}">
                    <a16:rowId xmlns:a16="http://schemas.microsoft.com/office/drawing/2014/main" val="10001"/>
                  </a:ext>
                </a:extLst>
              </a:tr>
              <a:tr h="318655">
                <a:tc>
                  <a:txBody>
                    <a:bodyPr/>
                    <a:lstStyle/>
                    <a:p>
                      <a:pPr algn="ctr"/>
                      <a:r>
                        <a:rPr lang="en-IN" dirty="0"/>
                        <a:t>CSE</a:t>
                      </a:r>
                    </a:p>
                  </a:txBody>
                  <a:tcPr/>
                </a:tc>
                <a:tc>
                  <a:txBody>
                    <a:bodyPr/>
                    <a:lstStyle/>
                    <a:p>
                      <a:pPr algn="ctr"/>
                      <a:r>
                        <a:rPr lang="en-IN" dirty="0"/>
                        <a:t>GF</a:t>
                      </a:r>
                    </a:p>
                  </a:txBody>
                  <a:tcPr/>
                </a:tc>
                <a:extLst>
                  <a:ext uri="{0D108BD9-81ED-4DB2-BD59-A6C34878D82A}">
                    <a16:rowId xmlns:a16="http://schemas.microsoft.com/office/drawing/2014/main" val="10002"/>
                  </a:ext>
                </a:extLst>
              </a:tr>
              <a:tr h="318655">
                <a:tc>
                  <a:txBody>
                    <a:bodyPr/>
                    <a:lstStyle/>
                    <a:p>
                      <a:pPr algn="ctr"/>
                      <a:r>
                        <a:rPr lang="en-IN" dirty="0"/>
                        <a:t>CSE</a:t>
                      </a:r>
                    </a:p>
                  </a:txBody>
                  <a:tcPr/>
                </a:tc>
                <a:tc>
                  <a:txBody>
                    <a:bodyPr/>
                    <a:lstStyle/>
                    <a:p>
                      <a:pPr algn="ctr"/>
                      <a:r>
                        <a:rPr lang="en-IN" dirty="0"/>
                        <a:t>FF</a:t>
                      </a:r>
                    </a:p>
                  </a:txBody>
                  <a:tcPr/>
                </a:tc>
                <a:extLst>
                  <a:ext uri="{0D108BD9-81ED-4DB2-BD59-A6C34878D82A}">
                    <a16:rowId xmlns:a16="http://schemas.microsoft.com/office/drawing/2014/main" val="10003"/>
                  </a:ext>
                </a:extLst>
              </a:tr>
              <a:tr h="318655">
                <a:tc>
                  <a:txBody>
                    <a:bodyPr/>
                    <a:lstStyle/>
                    <a:p>
                      <a:pPr algn="ctr"/>
                      <a:r>
                        <a:rPr lang="en-IN" dirty="0"/>
                        <a:t>CSE</a:t>
                      </a:r>
                    </a:p>
                  </a:txBody>
                  <a:tcPr/>
                </a:tc>
                <a:tc>
                  <a:txBody>
                    <a:bodyPr/>
                    <a:lstStyle/>
                    <a:p>
                      <a:pPr algn="ctr"/>
                      <a:r>
                        <a:rPr lang="en-IN" dirty="0"/>
                        <a:t>SF</a:t>
                      </a:r>
                    </a:p>
                  </a:txBody>
                  <a:tcPr/>
                </a:tc>
                <a:extLst>
                  <a:ext uri="{0D108BD9-81ED-4DB2-BD59-A6C34878D82A}">
                    <a16:rowId xmlns:a16="http://schemas.microsoft.com/office/drawing/2014/main" val="10004"/>
                  </a:ext>
                </a:extLst>
              </a:tr>
              <a:tr h="318655">
                <a:tc>
                  <a:txBody>
                    <a:bodyPr/>
                    <a:lstStyle/>
                    <a:p>
                      <a:pPr algn="ctr"/>
                      <a:r>
                        <a:rPr lang="en-IN" dirty="0"/>
                        <a:t>EE</a:t>
                      </a:r>
                    </a:p>
                  </a:txBody>
                  <a:tcPr/>
                </a:tc>
                <a:tc>
                  <a:txBody>
                    <a:bodyPr/>
                    <a:lstStyle/>
                    <a:p>
                      <a:pPr algn="ctr"/>
                      <a:r>
                        <a:rPr lang="en-IN" dirty="0"/>
                        <a:t>GF</a:t>
                      </a:r>
                    </a:p>
                  </a:txBody>
                  <a:tcPr/>
                </a:tc>
                <a:extLst>
                  <a:ext uri="{0D108BD9-81ED-4DB2-BD59-A6C34878D82A}">
                    <a16:rowId xmlns:a16="http://schemas.microsoft.com/office/drawing/2014/main" val="10005"/>
                  </a:ext>
                </a:extLst>
              </a:tr>
              <a:tr h="318655">
                <a:tc>
                  <a:txBody>
                    <a:bodyPr/>
                    <a:lstStyle/>
                    <a:p>
                      <a:pPr algn="ctr"/>
                      <a:r>
                        <a:rPr lang="en-IN" dirty="0"/>
                        <a:t>EE</a:t>
                      </a:r>
                    </a:p>
                  </a:txBody>
                  <a:tcPr/>
                </a:tc>
                <a:tc>
                  <a:txBody>
                    <a:bodyPr/>
                    <a:lstStyle/>
                    <a:p>
                      <a:pPr algn="ctr"/>
                      <a:r>
                        <a:rPr lang="en-IN" dirty="0"/>
                        <a:t>FF</a:t>
                      </a:r>
                    </a:p>
                  </a:txBody>
                  <a:tcPr/>
                </a:tc>
                <a:extLst>
                  <a:ext uri="{0D108BD9-81ED-4DB2-BD59-A6C34878D82A}">
                    <a16:rowId xmlns:a16="http://schemas.microsoft.com/office/drawing/2014/main" val="10006"/>
                  </a:ext>
                </a:extLst>
              </a:tr>
              <a:tr h="318655">
                <a:tc>
                  <a:txBody>
                    <a:bodyPr/>
                    <a:lstStyle/>
                    <a:p>
                      <a:pPr algn="ctr"/>
                      <a:r>
                        <a:rPr lang="en-IN" dirty="0"/>
                        <a:t>MH</a:t>
                      </a:r>
                    </a:p>
                  </a:txBody>
                  <a:tcPr/>
                </a:tc>
                <a:tc>
                  <a:txBody>
                    <a:bodyPr/>
                    <a:lstStyle/>
                    <a:p>
                      <a:pPr algn="ctr"/>
                      <a:r>
                        <a:rPr lang="en-IN" dirty="0"/>
                        <a:t>GF</a:t>
                      </a:r>
                    </a:p>
                  </a:txBody>
                  <a:tcPr/>
                </a:tc>
                <a:extLst>
                  <a:ext uri="{0D108BD9-81ED-4DB2-BD59-A6C34878D82A}">
                    <a16:rowId xmlns:a16="http://schemas.microsoft.com/office/drawing/2014/main" val="10007"/>
                  </a:ext>
                </a:extLst>
              </a:tr>
              <a:tr h="318655">
                <a:tc>
                  <a:txBody>
                    <a:bodyPr/>
                    <a:lstStyle/>
                    <a:p>
                      <a:pPr algn="ctr"/>
                      <a:r>
                        <a:rPr lang="en-IN" dirty="0"/>
                        <a:t>MH</a:t>
                      </a:r>
                    </a:p>
                  </a:txBody>
                  <a:tcPr/>
                </a:tc>
                <a:tc>
                  <a:txBody>
                    <a:bodyPr/>
                    <a:lstStyle/>
                    <a:p>
                      <a:pPr algn="ctr"/>
                      <a:r>
                        <a:rPr lang="en-IN" dirty="0"/>
                        <a:t>FF</a:t>
                      </a:r>
                    </a:p>
                  </a:txBody>
                  <a:tcPr/>
                </a:tc>
                <a:extLst>
                  <a:ext uri="{0D108BD9-81ED-4DB2-BD59-A6C34878D82A}">
                    <a16:rowId xmlns:a16="http://schemas.microsoft.com/office/drawing/2014/main" val="10008"/>
                  </a:ext>
                </a:extLst>
              </a:tr>
              <a:tr h="318655">
                <a:tc>
                  <a:txBody>
                    <a:bodyPr/>
                    <a:lstStyle/>
                    <a:p>
                      <a:pPr algn="ctr"/>
                      <a:r>
                        <a:rPr lang="en-IN" dirty="0"/>
                        <a:t>MH</a:t>
                      </a:r>
                    </a:p>
                  </a:txBody>
                  <a:tcPr/>
                </a:tc>
                <a:tc>
                  <a:txBody>
                    <a:bodyPr/>
                    <a:lstStyle/>
                    <a:p>
                      <a:pPr algn="ctr"/>
                      <a:r>
                        <a:rPr lang="en-IN" dirty="0"/>
                        <a:t>SF</a:t>
                      </a:r>
                    </a:p>
                  </a:txBody>
                  <a:tcPr/>
                </a:tc>
                <a:extLst>
                  <a:ext uri="{0D108BD9-81ED-4DB2-BD59-A6C34878D82A}">
                    <a16:rowId xmlns:a16="http://schemas.microsoft.com/office/drawing/2014/main" val="10009"/>
                  </a:ext>
                </a:extLst>
              </a:tr>
              <a:tr h="318655">
                <a:tc>
                  <a:txBody>
                    <a:bodyPr/>
                    <a:lstStyle/>
                    <a:p>
                      <a:pPr algn="ctr"/>
                      <a:r>
                        <a:rPr lang="en-IN" dirty="0"/>
                        <a:t>CHE</a:t>
                      </a:r>
                    </a:p>
                  </a:txBody>
                  <a:tcPr/>
                </a:tc>
                <a:tc>
                  <a:txBody>
                    <a:bodyPr/>
                    <a:lstStyle/>
                    <a:p>
                      <a:pPr algn="ctr"/>
                      <a:r>
                        <a:rPr lang="en-IN" dirty="0"/>
                        <a:t>FF</a:t>
                      </a:r>
                    </a:p>
                  </a:txBody>
                  <a:tcPr/>
                </a:tc>
                <a:extLst>
                  <a:ext uri="{0D108BD9-81ED-4DB2-BD59-A6C34878D82A}">
                    <a16:rowId xmlns:a16="http://schemas.microsoft.com/office/drawing/2014/main" val="10010"/>
                  </a:ext>
                </a:extLst>
              </a:tr>
              <a:tr h="318655">
                <a:tc>
                  <a:txBody>
                    <a:bodyPr/>
                    <a:lstStyle/>
                    <a:p>
                      <a:pPr algn="ctr"/>
                      <a:r>
                        <a:rPr lang="en-IN" dirty="0"/>
                        <a:t>CHE</a:t>
                      </a:r>
                    </a:p>
                  </a:txBody>
                  <a:tcPr/>
                </a:tc>
                <a:tc>
                  <a:txBody>
                    <a:bodyPr/>
                    <a:lstStyle/>
                    <a:p>
                      <a:pPr algn="ctr"/>
                      <a:r>
                        <a:rPr lang="en-IN" dirty="0"/>
                        <a:t>SF</a:t>
                      </a:r>
                    </a:p>
                  </a:txBody>
                  <a:tcPr/>
                </a:tc>
                <a:extLst>
                  <a:ext uri="{0D108BD9-81ED-4DB2-BD59-A6C34878D82A}">
                    <a16:rowId xmlns:a16="http://schemas.microsoft.com/office/drawing/2014/main" val="1001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8565659"/>
              </p:ext>
            </p:extLst>
          </p:nvPr>
        </p:nvGraphicFramePr>
        <p:xfrm>
          <a:off x="3200400" y="1447800"/>
          <a:ext cx="1371600" cy="18542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pPr algn="ctr"/>
                      <a:r>
                        <a:rPr lang="en-IN" dirty="0" err="1"/>
                        <a:t>AllFloors</a:t>
                      </a:r>
                      <a:endParaRPr lang="en-IN" dirty="0"/>
                    </a:p>
                  </a:txBody>
                  <a:tcPr/>
                </a:tc>
                <a:extLst>
                  <a:ext uri="{0D108BD9-81ED-4DB2-BD59-A6C34878D82A}">
                    <a16:rowId xmlns:a16="http://schemas.microsoft.com/office/drawing/2014/main" val="10000"/>
                  </a:ext>
                </a:extLst>
              </a:tr>
              <a:tr h="370840">
                <a:tc>
                  <a:txBody>
                    <a:bodyPr/>
                    <a:lstStyle/>
                    <a:p>
                      <a:pPr algn="ctr"/>
                      <a:r>
                        <a:rPr lang="en-IN" u="sng" dirty="0"/>
                        <a:t>Floor</a:t>
                      </a:r>
                    </a:p>
                  </a:txBody>
                  <a:tcPr/>
                </a:tc>
                <a:extLst>
                  <a:ext uri="{0D108BD9-81ED-4DB2-BD59-A6C34878D82A}">
                    <a16:rowId xmlns:a16="http://schemas.microsoft.com/office/drawing/2014/main" val="10001"/>
                  </a:ext>
                </a:extLst>
              </a:tr>
              <a:tr h="370840">
                <a:tc>
                  <a:txBody>
                    <a:bodyPr/>
                    <a:lstStyle/>
                    <a:p>
                      <a:pPr algn="ctr"/>
                      <a:r>
                        <a:rPr lang="en-IN" dirty="0"/>
                        <a:t>GF</a:t>
                      </a:r>
                    </a:p>
                  </a:txBody>
                  <a:tcPr/>
                </a:tc>
                <a:extLst>
                  <a:ext uri="{0D108BD9-81ED-4DB2-BD59-A6C34878D82A}">
                    <a16:rowId xmlns:a16="http://schemas.microsoft.com/office/drawing/2014/main" val="10002"/>
                  </a:ext>
                </a:extLst>
              </a:tr>
              <a:tr h="370840">
                <a:tc>
                  <a:txBody>
                    <a:bodyPr/>
                    <a:lstStyle/>
                    <a:p>
                      <a:pPr algn="ctr"/>
                      <a:r>
                        <a:rPr lang="en-IN" dirty="0"/>
                        <a:t>FF</a:t>
                      </a:r>
                    </a:p>
                  </a:txBody>
                  <a:tcPr/>
                </a:tc>
                <a:extLst>
                  <a:ext uri="{0D108BD9-81ED-4DB2-BD59-A6C34878D82A}">
                    <a16:rowId xmlns:a16="http://schemas.microsoft.com/office/drawing/2014/main" val="10003"/>
                  </a:ext>
                </a:extLst>
              </a:tr>
              <a:tr h="370840">
                <a:tc>
                  <a:txBody>
                    <a:bodyPr/>
                    <a:lstStyle/>
                    <a:p>
                      <a:pPr algn="ctr"/>
                      <a:r>
                        <a:rPr lang="en-IN" dirty="0"/>
                        <a:t>SF</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198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457200"/>
            <a:ext cx="7772400" cy="685801"/>
          </a:xfrm>
        </p:spPr>
        <p:txBody>
          <a:bodyPr/>
          <a:lstStyle/>
          <a:p>
            <a:r>
              <a:rPr lang="en-IN" sz="2800" b="1" dirty="0">
                <a:latin typeface="+mn-lt"/>
                <a:ea typeface="Tahoma" pitchFamily="34" charset="0"/>
                <a:cs typeface="Tahoma" pitchFamily="34" charset="0"/>
              </a:rPr>
              <a:t>Relation</a:t>
            </a:r>
          </a:p>
        </p:txBody>
      </p:sp>
      <p:sp>
        <p:nvSpPr>
          <p:cNvPr id="4" name="Slide Number Placeholder 3"/>
          <p:cNvSpPr>
            <a:spLocks noGrp="1"/>
          </p:cNvSpPr>
          <p:nvPr>
            <p:ph type="sldNum" sz="quarter" idx="12"/>
          </p:nvPr>
        </p:nvSpPr>
        <p:spPr/>
        <p:txBody>
          <a:bodyPr/>
          <a:lstStyle/>
          <a:p>
            <a:pPr>
              <a:defRPr/>
            </a:pPr>
            <a:fld id="{99C3E8BF-197B-4499-B055-2C14D8BD49C3}" type="slidenum">
              <a:rPr lang="en-US" sz="2000" smtClean="0">
                <a:ea typeface="Tahoma" pitchFamily="34" charset="0"/>
                <a:cs typeface="Tahoma" pitchFamily="34" charset="0"/>
              </a:rPr>
              <a:pPr>
                <a:defRPr/>
              </a:pPr>
              <a:t>3</a:t>
            </a:fld>
            <a:endParaRPr lang="en-US" sz="2000">
              <a:ea typeface="Tahoma" pitchFamily="34" charset="0"/>
              <a:cs typeface="Tahoma" pitchFamily="34" charset="0"/>
            </a:endParaRPr>
          </a:p>
        </p:txBody>
      </p:sp>
      <p:sp>
        <p:nvSpPr>
          <p:cNvPr id="7" name="Rectangle 6"/>
          <p:cNvSpPr/>
          <p:nvPr/>
        </p:nvSpPr>
        <p:spPr>
          <a:xfrm>
            <a:off x="381000" y="1600200"/>
            <a:ext cx="8382000" cy="4401205"/>
          </a:xfrm>
          <a:prstGeom prst="rect">
            <a:avLst/>
          </a:prstGeom>
        </p:spPr>
        <p:txBody>
          <a:bodyPr wrap="square">
            <a:spAutoFit/>
          </a:bodyPr>
          <a:lstStyle/>
          <a:p>
            <a:pPr marL="342900" indent="-342900">
              <a:lnSpc>
                <a:spcPct val="120000"/>
              </a:lnSpc>
              <a:spcBef>
                <a:spcPts val="600"/>
              </a:spcBef>
              <a:spcAft>
                <a:spcPts val="600"/>
              </a:spcAft>
              <a:buFont typeface="Wingdings" pitchFamily="2" charset="2"/>
              <a:buChar char="Ø"/>
            </a:pPr>
            <a:r>
              <a:rPr lang="en-US" sz="2000" dirty="0"/>
              <a:t>Let there be n domains, </a:t>
            </a:r>
            <a:r>
              <a:rPr lang="en-US" sz="2000" i="1" dirty="0"/>
              <a:t>D</a:t>
            </a:r>
            <a:r>
              <a:rPr lang="en-US" sz="2000" baseline="-25000" dirty="0"/>
              <a:t>1</a:t>
            </a:r>
            <a:r>
              <a:rPr lang="en-US" sz="2000" dirty="0"/>
              <a:t>, </a:t>
            </a:r>
            <a:r>
              <a:rPr lang="en-US" sz="2000" i="1" dirty="0"/>
              <a:t>D</a:t>
            </a:r>
            <a:r>
              <a:rPr lang="en-US" sz="2000" baseline="-25000" dirty="0"/>
              <a:t>2</a:t>
            </a:r>
            <a:r>
              <a:rPr lang="en-US" sz="2000" dirty="0"/>
              <a:t>, …. </a:t>
            </a:r>
            <a:r>
              <a:rPr lang="en-US" sz="2000" i="1" dirty="0"/>
              <a:t>D</a:t>
            </a:r>
            <a:r>
              <a:rPr lang="en-US" sz="2000" i="1" baseline="-25000" dirty="0"/>
              <a:t>n. </a:t>
            </a:r>
            <a:r>
              <a:rPr lang="en-US" sz="2000" dirty="0"/>
              <a:t>The cartesian product between two sets is defined as </a:t>
            </a:r>
            <a:r>
              <a:rPr lang="en-US" sz="2000" i="1" dirty="0"/>
              <a:t>D</a:t>
            </a:r>
            <a:r>
              <a:rPr lang="en-US" sz="2000" baseline="-25000" dirty="0"/>
              <a:t>1 </a:t>
            </a:r>
            <a:r>
              <a:rPr lang="en-US" sz="2000" dirty="0"/>
              <a:t>x </a:t>
            </a:r>
            <a:r>
              <a:rPr lang="en-US" sz="2000" i="1" dirty="0"/>
              <a:t>D</a:t>
            </a:r>
            <a:r>
              <a:rPr lang="en-US" sz="2000" baseline="-25000" dirty="0"/>
              <a:t>2 , </a:t>
            </a:r>
            <a:r>
              <a:rPr lang="en-US" sz="2000" dirty="0"/>
              <a:t>which is all possible combinations of elements of </a:t>
            </a:r>
            <a:r>
              <a:rPr lang="en-US" sz="2000" i="1" dirty="0"/>
              <a:t>D</a:t>
            </a:r>
            <a:r>
              <a:rPr lang="en-US" sz="2000" baseline="-25000" dirty="0"/>
              <a:t>1 </a:t>
            </a:r>
            <a:r>
              <a:rPr lang="en-US" sz="2000" dirty="0"/>
              <a:t>with elements of </a:t>
            </a:r>
            <a:r>
              <a:rPr lang="en-US" sz="2000" i="1" dirty="0"/>
              <a:t>D</a:t>
            </a:r>
            <a:r>
              <a:rPr lang="en-US" sz="2000" baseline="-25000" dirty="0"/>
              <a:t>2.</a:t>
            </a:r>
          </a:p>
          <a:p>
            <a:pPr marL="342900" indent="-342900">
              <a:lnSpc>
                <a:spcPct val="120000"/>
              </a:lnSpc>
              <a:spcBef>
                <a:spcPts val="600"/>
              </a:spcBef>
              <a:spcAft>
                <a:spcPts val="600"/>
              </a:spcAft>
              <a:buFont typeface="Wingdings" pitchFamily="2" charset="2"/>
              <a:buChar char="Ø"/>
            </a:pPr>
            <a:r>
              <a:rPr lang="en-US" sz="2000" dirty="0"/>
              <a:t>The cartesian product between n sets is called the extended cartesian product, </a:t>
            </a:r>
            <a:r>
              <a:rPr lang="en-US" sz="2000" i="1" dirty="0"/>
              <a:t>D</a:t>
            </a:r>
            <a:r>
              <a:rPr lang="en-US" sz="2000" baseline="-25000" dirty="0"/>
              <a:t>1</a:t>
            </a:r>
            <a:r>
              <a:rPr lang="en-US" sz="2000" dirty="0"/>
              <a:t> x  </a:t>
            </a:r>
            <a:r>
              <a:rPr lang="en-US" sz="2000" i="1" dirty="0"/>
              <a:t>D</a:t>
            </a:r>
            <a:r>
              <a:rPr lang="en-US" sz="2000" baseline="-25000" dirty="0"/>
              <a:t>2 </a:t>
            </a:r>
            <a:r>
              <a:rPr lang="en-US" sz="2000" dirty="0"/>
              <a:t> x … x </a:t>
            </a:r>
            <a:r>
              <a:rPr lang="en-US" sz="2000" i="1" dirty="0"/>
              <a:t>D</a:t>
            </a:r>
            <a:r>
              <a:rPr lang="en-US" sz="2000" i="1" baseline="-25000" dirty="0"/>
              <a:t>n. </a:t>
            </a:r>
            <a:r>
              <a:rPr lang="en-US" sz="2000" dirty="0"/>
              <a:t>It can also be denoted as:</a:t>
            </a:r>
          </a:p>
          <a:p>
            <a:pPr>
              <a:lnSpc>
                <a:spcPct val="120000"/>
              </a:lnSpc>
              <a:spcBef>
                <a:spcPts val="600"/>
              </a:spcBef>
              <a:spcAft>
                <a:spcPts val="600"/>
              </a:spcAft>
            </a:pPr>
            <a:r>
              <a:rPr lang="en-US" sz="2000" dirty="0"/>
              <a:t>		X (</a:t>
            </a:r>
            <a:r>
              <a:rPr lang="en-US" sz="2000" i="1" dirty="0"/>
              <a:t>D</a:t>
            </a:r>
            <a:r>
              <a:rPr lang="en-US" sz="2000" baseline="-25000" dirty="0"/>
              <a:t>1</a:t>
            </a:r>
            <a:r>
              <a:rPr lang="en-US" sz="2000" dirty="0"/>
              <a:t>, </a:t>
            </a:r>
            <a:r>
              <a:rPr lang="en-US" sz="2000" i="1" dirty="0"/>
              <a:t>D</a:t>
            </a:r>
            <a:r>
              <a:rPr lang="en-US" sz="2000" baseline="-25000" dirty="0"/>
              <a:t>2</a:t>
            </a:r>
            <a:r>
              <a:rPr lang="en-US" sz="2000" dirty="0"/>
              <a:t>, …. </a:t>
            </a:r>
            <a:r>
              <a:rPr lang="en-US" sz="2000" i="1" dirty="0" err="1"/>
              <a:t>D</a:t>
            </a:r>
            <a:r>
              <a:rPr lang="en-US" sz="2000" i="1" baseline="-25000" dirty="0" err="1"/>
              <a:t>n</a:t>
            </a:r>
            <a:r>
              <a:rPr lang="en-US" sz="2000" dirty="0"/>
              <a:t>)</a:t>
            </a:r>
          </a:p>
          <a:p>
            <a:pPr marL="342900" indent="-342900">
              <a:lnSpc>
                <a:spcPct val="120000"/>
              </a:lnSpc>
              <a:spcBef>
                <a:spcPts val="600"/>
              </a:spcBef>
              <a:spcAft>
                <a:spcPts val="600"/>
              </a:spcAft>
              <a:buFont typeface="Wingdings" pitchFamily="2" charset="2"/>
              <a:buChar char="Ø"/>
            </a:pPr>
            <a:r>
              <a:rPr lang="en-US" sz="2000" dirty="0"/>
              <a:t>Formally, given sets </a:t>
            </a:r>
            <a:r>
              <a:rPr lang="en-US" sz="2000" i="1" dirty="0"/>
              <a:t>D</a:t>
            </a:r>
            <a:r>
              <a:rPr lang="en-US" sz="2000" baseline="-25000" dirty="0"/>
              <a:t>1</a:t>
            </a:r>
            <a:r>
              <a:rPr lang="en-US" sz="2000" dirty="0"/>
              <a:t>, </a:t>
            </a:r>
            <a:r>
              <a:rPr lang="en-US" sz="2000" i="1" dirty="0"/>
              <a:t>D</a:t>
            </a:r>
            <a:r>
              <a:rPr lang="en-US" sz="2000" baseline="-25000" dirty="0"/>
              <a:t>2</a:t>
            </a:r>
            <a:r>
              <a:rPr lang="en-US" sz="2000" dirty="0"/>
              <a:t>, …. </a:t>
            </a:r>
            <a:r>
              <a:rPr lang="en-US" sz="2000" i="1" dirty="0" err="1"/>
              <a:t>D</a:t>
            </a:r>
            <a:r>
              <a:rPr lang="en-US" sz="2000" i="1" baseline="-25000" dirty="0" err="1"/>
              <a:t>n</a:t>
            </a:r>
            <a:r>
              <a:rPr lang="en-US" sz="2000" dirty="0"/>
              <a:t> a </a:t>
            </a:r>
            <a:r>
              <a:rPr lang="en-US" sz="2000" b="1" dirty="0">
                <a:solidFill>
                  <a:schemeClr val="tx2"/>
                </a:solidFill>
              </a:rPr>
              <a:t>relation</a:t>
            </a:r>
            <a:r>
              <a:rPr lang="en-US" sz="2000" i="1" dirty="0"/>
              <a:t> r</a:t>
            </a:r>
            <a:r>
              <a:rPr lang="en-US" sz="2000" dirty="0"/>
              <a:t> is a subset of the extended cartesian product.</a:t>
            </a:r>
            <a:br>
              <a:rPr lang="en-US" sz="2000" dirty="0"/>
            </a:br>
            <a:r>
              <a:rPr lang="en-US" sz="2000" dirty="0"/>
              <a:t>        	</a:t>
            </a:r>
            <a:r>
              <a:rPr lang="en-US" sz="2000" b="1" dirty="0">
                <a:solidFill>
                  <a:srgbClr val="FF0000"/>
                </a:solidFill>
              </a:rPr>
              <a:t>R ⸦ (</a:t>
            </a:r>
            <a:r>
              <a:rPr lang="en-US" sz="2000" b="1" i="1" dirty="0">
                <a:solidFill>
                  <a:srgbClr val="FF0000"/>
                </a:solidFill>
              </a:rPr>
              <a:t>D</a:t>
            </a:r>
            <a:r>
              <a:rPr lang="en-US" sz="2000" b="1" baseline="-25000" dirty="0">
                <a:solidFill>
                  <a:srgbClr val="FF0000"/>
                </a:solidFill>
              </a:rPr>
              <a:t>1</a:t>
            </a:r>
            <a:r>
              <a:rPr lang="en-US" sz="2000" b="1" dirty="0">
                <a:solidFill>
                  <a:srgbClr val="FF0000"/>
                </a:solidFill>
              </a:rPr>
              <a:t> x  </a:t>
            </a:r>
            <a:r>
              <a:rPr lang="en-US" sz="2000" b="1" i="1" dirty="0">
                <a:solidFill>
                  <a:srgbClr val="FF0000"/>
                </a:solidFill>
              </a:rPr>
              <a:t>D</a:t>
            </a:r>
            <a:r>
              <a:rPr lang="en-US" sz="2000" b="1" baseline="-25000" dirty="0">
                <a:solidFill>
                  <a:srgbClr val="FF0000"/>
                </a:solidFill>
              </a:rPr>
              <a:t>2 </a:t>
            </a:r>
            <a:r>
              <a:rPr lang="en-US" sz="2000" b="1" dirty="0">
                <a:solidFill>
                  <a:srgbClr val="FF0000"/>
                </a:solidFill>
              </a:rPr>
              <a:t> x … x </a:t>
            </a:r>
            <a:r>
              <a:rPr lang="en-US" sz="2000" b="1" i="1" dirty="0" err="1">
                <a:solidFill>
                  <a:srgbClr val="FF0000"/>
                </a:solidFill>
              </a:rPr>
              <a:t>D</a:t>
            </a:r>
            <a:r>
              <a:rPr lang="en-US" sz="2000" b="1" i="1" baseline="-25000" dirty="0" err="1">
                <a:solidFill>
                  <a:srgbClr val="FF0000"/>
                </a:solidFill>
              </a:rPr>
              <a:t>n</a:t>
            </a:r>
            <a:r>
              <a:rPr lang="en-US" sz="2000" b="1" dirty="0">
                <a:solidFill>
                  <a:srgbClr val="FF0000"/>
                </a:solidFill>
              </a:rPr>
              <a:t>)</a:t>
            </a:r>
          </a:p>
          <a:p>
            <a:pPr marL="342900" indent="-342900">
              <a:lnSpc>
                <a:spcPct val="120000"/>
              </a:lnSpc>
              <a:spcBef>
                <a:spcPts val="600"/>
              </a:spcBef>
              <a:spcAft>
                <a:spcPts val="600"/>
              </a:spcAft>
              <a:buFont typeface="Wingdings" pitchFamily="2" charset="2"/>
              <a:buChar char="Ø"/>
            </a:pPr>
            <a:r>
              <a:rPr lang="en-US" sz="2000" dirty="0"/>
              <a:t>Thus, a relation is a set of n-tuples (</a:t>
            </a:r>
            <a:r>
              <a:rPr lang="en-US" sz="2000" i="1" dirty="0"/>
              <a:t>a</a:t>
            </a:r>
            <a:r>
              <a:rPr lang="en-US" sz="2000" baseline="-25000" dirty="0"/>
              <a:t>1</a:t>
            </a:r>
            <a:r>
              <a:rPr lang="en-US" sz="2000" dirty="0"/>
              <a:t>,</a:t>
            </a:r>
            <a:r>
              <a:rPr lang="en-US" sz="2000" i="1" dirty="0"/>
              <a:t> a</a:t>
            </a:r>
            <a:r>
              <a:rPr lang="en-US" sz="2000" baseline="-25000" dirty="0"/>
              <a:t>2</a:t>
            </a:r>
            <a:r>
              <a:rPr lang="en-US" sz="2000" dirty="0"/>
              <a:t>, …, </a:t>
            </a:r>
            <a:r>
              <a:rPr lang="en-US" sz="2000" i="1" dirty="0"/>
              <a:t>a</a:t>
            </a:r>
            <a:r>
              <a:rPr lang="en-US" sz="2000" i="1" baseline="-25000" dirty="0"/>
              <a:t>n</a:t>
            </a:r>
            <a:r>
              <a:rPr lang="en-US" sz="2000" dirty="0"/>
              <a:t>) where each </a:t>
            </a:r>
            <a:r>
              <a:rPr lang="en-US" sz="2000" i="1" dirty="0" err="1"/>
              <a:t>a</a:t>
            </a:r>
            <a:r>
              <a:rPr lang="en-US" sz="2000" i="1" baseline="-25000" dirty="0" err="1"/>
              <a:t>i</a:t>
            </a:r>
            <a:r>
              <a:rPr lang="en-US" sz="2000" dirty="0"/>
              <a:t>  </a:t>
            </a:r>
            <a:r>
              <a:rPr lang="en-US" sz="2000" b="1" dirty="0">
                <a:sym typeface="Symbol" pitchFamily="18" charset="2"/>
              </a:rPr>
              <a:t></a:t>
            </a:r>
            <a:r>
              <a:rPr lang="en-US" sz="2000" dirty="0">
                <a:sym typeface="Symbol" pitchFamily="18" charset="2"/>
              </a:rPr>
              <a:t> </a:t>
            </a:r>
            <a:r>
              <a:rPr lang="en-US" sz="2000" i="1" dirty="0">
                <a:sym typeface="Symbol" pitchFamily="18" charset="2"/>
              </a:rPr>
              <a:t>D</a:t>
            </a:r>
            <a:r>
              <a:rPr lang="en-US" sz="2000" i="1" baseline="-25000" dirty="0">
                <a:sym typeface="Symbol" pitchFamily="18" charset="2"/>
              </a:rPr>
              <a:t>i</a:t>
            </a:r>
            <a:endParaRPr lang="en-US" sz="2000" i="1" dirty="0">
              <a:sym typeface="Symbol" pitchFamily="18" charset="2"/>
            </a:endParaRPr>
          </a:p>
        </p:txBody>
      </p:sp>
    </p:spTree>
    <p:extLst>
      <p:ext uri="{BB962C8B-B14F-4D97-AF65-F5344CB8AC3E}">
        <p14:creationId xmlns:p14="http://schemas.microsoft.com/office/powerpoint/2010/main" val="3291729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9C3E8BF-197B-4499-B055-2C14D8BD49C3}" type="slidenum">
              <a:rPr lang="en-US" smtClean="0"/>
              <a:pPr>
                <a:defRPr/>
              </a:pPr>
              <a:t>30</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extended RA operations</a:t>
            </a:r>
          </a:p>
        </p:txBody>
      </p:sp>
      <p:sp>
        <p:nvSpPr>
          <p:cNvPr id="6" name="Rectangle 5"/>
          <p:cNvSpPr/>
          <p:nvPr/>
        </p:nvSpPr>
        <p:spPr>
          <a:xfrm>
            <a:off x="609600" y="1447800"/>
            <a:ext cx="7696200" cy="5299912"/>
          </a:xfrm>
          <a:prstGeom prst="rect">
            <a:avLst/>
          </a:prstGeom>
        </p:spPr>
        <p:txBody>
          <a:bodyPr wrap="square">
            <a:spAutoFit/>
          </a:bodyPr>
          <a:lstStyle/>
          <a:p>
            <a:pPr marL="342900" indent="-342900">
              <a:lnSpc>
                <a:spcPct val="120000"/>
              </a:lnSpc>
              <a:buFont typeface="Wingdings" pitchFamily="2" charset="2"/>
              <a:buChar char="Ø"/>
              <a:tabLst>
                <a:tab pos="3257550" algn="ctr"/>
              </a:tabLst>
            </a:pPr>
            <a:r>
              <a:rPr lang="en-US" sz="2000" b="1" dirty="0">
                <a:solidFill>
                  <a:schemeClr val="accent2"/>
                </a:solidFill>
                <a:highlight>
                  <a:srgbClr val="0000FF"/>
                </a:highlight>
              </a:rPr>
              <a:t>Generalized Projection</a:t>
            </a:r>
          </a:p>
          <a:p>
            <a:pPr marL="342900" indent="-342900">
              <a:lnSpc>
                <a:spcPct val="120000"/>
              </a:lnSpc>
              <a:buFont typeface="Wingdings" pitchFamily="2" charset="2"/>
              <a:buChar char="Ø"/>
              <a:tabLst>
                <a:tab pos="3257550" algn="ctr"/>
              </a:tabLst>
            </a:pPr>
            <a:r>
              <a:rPr lang="en-US" sz="2000" dirty="0"/>
              <a:t>Notation: </a:t>
            </a:r>
            <a:r>
              <a:rPr lang="az-Cyrl-AZ" sz="2400" dirty="0">
                <a:solidFill>
                  <a:schemeClr val="tx2"/>
                </a:solidFill>
                <a:ea typeface="Tahoma" pitchFamily="34" charset="0"/>
                <a:cs typeface="Tahoma" pitchFamily="34" charset="0"/>
                <a:sym typeface="Symbol" pitchFamily="18" charset="2"/>
              </a:rPr>
              <a:t>П</a:t>
            </a:r>
            <a:r>
              <a:rPr lang="en-US" sz="2400" dirty="0">
                <a:solidFill>
                  <a:schemeClr val="tx2"/>
                </a:solidFill>
                <a:ea typeface="Tahoma" pitchFamily="34" charset="0"/>
                <a:cs typeface="Tahoma" pitchFamily="34" charset="0"/>
                <a:sym typeface="Symbol" pitchFamily="18" charset="2"/>
              </a:rPr>
              <a:t> </a:t>
            </a:r>
            <a:r>
              <a:rPr lang="en-US" sz="2400" baseline="-25000" dirty="0">
                <a:solidFill>
                  <a:schemeClr val="tx2"/>
                </a:solidFill>
                <a:ea typeface="Tahoma" pitchFamily="34" charset="0"/>
                <a:cs typeface="Tahoma" pitchFamily="34" charset="0"/>
                <a:sym typeface="Symbol" pitchFamily="18" charset="2"/>
              </a:rPr>
              <a:t>F</a:t>
            </a:r>
            <a:r>
              <a:rPr lang="en-US" sz="2400" baseline="-50000" dirty="0">
                <a:solidFill>
                  <a:schemeClr val="tx2"/>
                </a:solidFill>
                <a:ea typeface="Tahoma" pitchFamily="34" charset="0"/>
                <a:cs typeface="Tahoma" pitchFamily="34" charset="0"/>
                <a:sym typeface="Symbol" pitchFamily="18" charset="2"/>
              </a:rPr>
              <a:t>1</a:t>
            </a:r>
            <a:r>
              <a:rPr lang="en-US" sz="2400" baseline="-25000" dirty="0">
                <a:solidFill>
                  <a:schemeClr val="tx2"/>
                </a:solidFill>
                <a:ea typeface="Tahoma" pitchFamily="34" charset="0"/>
                <a:cs typeface="Tahoma" pitchFamily="34" charset="0"/>
                <a:sym typeface="Symbol" pitchFamily="18" charset="2"/>
              </a:rPr>
              <a:t>,F</a:t>
            </a:r>
            <a:r>
              <a:rPr lang="en-US" sz="2400" baseline="-50000" dirty="0">
                <a:solidFill>
                  <a:schemeClr val="tx2"/>
                </a:solidFill>
                <a:ea typeface="Tahoma" pitchFamily="34" charset="0"/>
                <a:cs typeface="Tahoma" pitchFamily="34" charset="0"/>
                <a:sym typeface="Symbol" pitchFamily="18" charset="2"/>
              </a:rPr>
              <a:t>2</a:t>
            </a:r>
            <a:r>
              <a:rPr lang="en-US" sz="2400" baseline="-25000" dirty="0">
                <a:solidFill>
                  <a:schemeClr val="tx2"/>
                </a:solidFill>
                <a:ea typeface="Tahoma" pitchFamily="34" charset="0"/>
                <a:cs typeface="Tahoma" pitchFamily="34" charset="0"/>
                <a:sym typeface="Symbol" pitchFamily="18" charset="2"/>
              </a:rPr>
              <a:t>, … </a:t>
            </a:r>
            <a:r>
              <a:rPr lang="en-US" sz="2400" baseline="-25000" dirty="0" err="1">
                <a:solidFill>
                  <a:schemeClr val="tx2"/>
                </a:solidFill>
                <a:ea typeface="Tahoma" pitchFamily="34" charset="0"/>
                <a:cs typeface="Tahoma" pitchFamily="34" charset="0"/>
                <a:sym typeface="Symbol" pitchFamily="18" charset="2"/>
              </a:rPr>
              <a:t>F</a:t>
            </a:r>
            <a:r>
              <a:rPr lang="en-US" sz="2400" baseline="-50000" dirty="0" err="1">
                <a:solidFill>
                  <a:schemeClr val="tx2"/>
                </a:solidFill>
                <a:ea typeface="Tahoma" pitchFamily="34" charset="0"/>
                <a:cs typeface="Tahoma" pitchFamily="34" charset="0"/>
                <a:sym typeface="Symbol" pitchFamily="18" charset="2"/>
              </a:rPr>
              <a:t>k</a:t>
            </a:r>
            <a:r>
              <a:rPr lang="en-US" sz="2400" dirty="0">
                <a:solidFill>
                  <a:schemeClr val="tx2"/>
                </a:solidFill>
                <a:ea typeface="Tahoma" pitchFamily="34" charset="0"/>
                <a:cs typeface="Tahoma" pitchFamily="34" charset="0"/>
                <a:sym typeface="Symbol" pitchFamily="18" charset="2"/>
              </a:rPr>
              <a:t>(R)</a:t>
            </a:r>
          </a:p>
          <a:p>
            <a:pPr lvl="2">
              <a:lnSpc>
                <a:spcPct val="120000"/>
              </a:lnSpc>
              <a:tabLst>
                <a:tab pos="3257550" algn="ctr"/>
              </a:tabLst>
            </a:pPr>
            <a:r>
              <a:rPr lang="en-US" sz="2000" dirty="0">
                <a:highlight>
                  <a:srgbClr val="00FFFF"/>
                </a:highlight>
              </a:rPr>
              <a:t>	</a:t>
            </a:r>
            <a:r>
              <a:rPr lang="en-US" sz="1800" dirty="0">
                <a:highlight>
                  <a:srgbClr val="00FFFF"/>
                </a:highlight>
              </a:rPr>
              <a:t>where F</a:t>
            </a:r>
            <a:r>
              <a:rPr lang="en-US" sz="1800" baseline="-25000" dirty="0">
                <a:highlight>
                  <a:srgbClr val="00FFFF"/>
                </a:highlight>
              </a:rPr>
              <a:t>1</a:t>
            </a:r>
            <a:r>
              <a:rPr lang="en-US" sz="1800" dirty="0">
                <a:highlight>
                  <a:srgbClr val="00FFFF"/>
                </a:highlight>
              </a:rPr>
              <a:t>, F</a:t>
            </a:r>
            <a:r>
              <a:rPr lang="en-US" sz="1800" baseline="-25000" dirty="0">
                <a:highlight>
                  <a:srgbClr val="00FFFF"/>
                </a:highlight>
              </a:rPr>
              <a:t>2</a:t>
            </a:r>
            <a:r>
              <a:rPr lang="en-US" sz="1800" dirty="0">
                <a:highlight>
                  <a:srgbClr val="00FFFF"/>
                </a:highlight>
              </a:rPr>
              <a:t> can be arithmetic operations involving constants and attributes.</a:t>
            </a:r>
          </a:p>
          <a:p>
            <a:pPr>
              <a:tabLst>
                <a:tab pos="3257550" algn="ctr"/>
              </a:tabLst>
            </a:pPr>
            <a:endParaRPr lang="en-US" sz="2000" dirty="0"/>
          </a:p>
          <a:p>
            <a:pPr marL="457200" indent="-457200">
              <a:buAutoNum type="alphaLcParenBoth"/>
              <a:tabLst>
                <a:tab pos="3257550" algn="ctr"/>
              </a:tabLst>
            </a:pPr>
            <a:r>
              <a:rPr lang="en-US" sz="2000" dirty="0"/>
              <a:t>Example 1: Find the </a:t>
            </a:r>
            <a:r>
              <a:rPr lang="en-US" sz="2000" dirty="0" err="1"/>
              <a:t>emp</a:t>
            </a:r>
            <a:r>
              <a:rPr lang="en-US" sz="2000" dirty="0"/>
              <a:t> name, total income and 10% of the salary of each employee.</a:t>
            </a:r>
            <a:br>
              <a:rPr lang="en-US" sz="2000" dirty="0"/>
            </a:br>
            <a:endParaRPr lang="en-US" sz="2000" dirty="0"/>
          </a:p>
          <a:p>
            <a:pPr>
              <a:tabLst>
                <a:tab pos="3257550" algn="ctr"/>
              </a:tabLst>
            </a:pPr>
            <a:r>
              <a:rPr lang="en-US" sz="2000" dirty="0"/>
              <a:t>         	 </a:t>
            </a:r>
            <a:r>
              <a:rPr lang="en-US" sz="2000" dirty="0">
                <a:sym typeface="Symbol" pitchFamily="18" charset="2"/>
              </a:rPr>
              <a:t></a:t>
            </a:r>
            <a:r>
              <a:rPr lang="en-US" sz="2000" b="1" i="1" baseline="-25000" dirty="0" err="1"/>
              <a:t>ename</a:t>
            </a:r>
            <a:r>
              <a:rPr lang="en-US" sz="2000" b="1" i="1" baseline="-25000" dirty="0"/>
              <a:t>, </a:t>
            </a:r>
            <a:r>
              <a:rPr lang="en-US" sz="2000" b="1" i="1" baseline="-25000" dirty="0" err="1"/>
              <a:t>sal+comm</a:t>
            </a:r>
            <a:r>
              <a:rPr lang="en-US" sz="2000" b="1" i="1" baseline="-25000" dirty="0"/>
              <a:t>, </a:t>
            </a:r>
            <a:r>
              <a:rPr lang="en-US" sz="2000" b="1" i="1" baseline="-25000" dirty="0" err="1"/>
              <a:t>sal</a:t>
            </a:r>
            <a:r>
              <a:rPr lang="en-US" sz="2000" b="1" i="1" baseline="-25000" dirty="0"/>
              <a:t>*0.1</a:t>
            </a:r>
            <a:r>
              <a:rPr lang="en-US" sz="2000" b="1" dirty="0"/>
              <a:t> </a:t>
            </a:r>
            <a:r>
              <a:rPr lang="en-US" sz="2000" dirty="0"/>
              <a:t>(</a:t>
            </a:r>
            <a:r>
              <a:rPr lang="en-US" sz="2000" i="1" dirty="0" err="1"/>
              <a:t>emp</a:t>
            </a:r>
            <a:r>
              <a:rPr lang="en-US" sz="2000" dirty="0"/>
              <a:t>) </a:t>
            </a:r>
          </a:p>
          <a:p>
            <a:pPr>
              <a:tabLst>
                <a:tab pos="3257550" algn="ctr"/>
              </a:tabLst>
            </a:pPr>
            <a:endParaRPr lang="en-US" sz="2000" dirty="0"/>
          </a:p>
          <a:p>
            <a:pPr>
              <a:tabLst>
                <a:tab pos="3257550" algn="ctr"/>
              </a:tabLst>
            </a:pPr>
            <a:r>
              <a:rPr lang="en-US" sz="2000" dirty="0"/>
              <a:t>(b) Example 2: Select the </a:t>
            </a:r>
            <a:r>
              <a:rPr lang="en-US" sz="2000" dirty="0" err="1"/>
              <a:t>emp</a:t>
            </a:r>
            <a:r>
              <a:rPr lang="en-US" sz="2000" dirty="0"/>
              <a:t> name, age in days and  </a:t>
            </a:r>
          </a:p>
          <a:p>
            <a:pPr>
              <a:tabLst>
                <a:tab pos="3257550" algn="ctr"/>
              </a:tabLst>
            </a:pPr>
            <a:r>
              <a:rPr lang="en-US" sz="2000" dirty="0"/>
              <a:t>     15% of commission of employees earning more than 5000.</a:t>
            </a:r>
          </a:p>
          <a:p>
            <a:pPr>
              <a:tabLst>
                <a:tab pos="3257550" algn="ctr"/>
              </a:tabLst>
            </a:pPr>
            <a:endParaRPr lang="en-US" sz="2000" dirty="0"/>
          </a:p>
          <a:p>
            <a:pPr lvl="3">
              <a:tabLst>
                <a:tab pos="3257550" algn="ctr"/>
              </a:tabLst>
            </a:pPr>
            <a:r>
              <a:rPr lang="en-US" sz="2000" dirty="0">
                <a:sym typeface="Symbol" pitchFamily="18" charset="2"/>
              </a:rPr>
              <a:t></a:t>
            </a:r>
            <a:r>
              <a:rPr lang="en-US" sz="2000" b="1" i="1" baseline="-25000" dirty="0" err="1"/>
              <a:t>ename</a:t>
            </a:r>
            <a:r>
              <a:rPr lang="en-US" sz="2000" b="1" i="1" baseline="-25000" dirty="0"/>
              <a:t>, </a:t>
            </a:r>
            <a:r>
              <a:rPr lang="en-US" sz="2000" b="1" i="1" baseline="-25000" dirty="0" err="1"/>
              <a:t>sysdate</a:t>
            </a:r>
            <a:r>
              <a:rPr lang="en-US" sz="2000" b="1" i="1" baseline="-25000" dirty="0"/>
              <a:t> - </a:t>
            </a:r>
            <a:r>
              <a:rPr lang="en-US" sz="2000" b="1" i="1" baseline="-25000" dirty="0" err="1"/>
              <a:t>bdate</a:t>
            </a:r>
            <a:r>
              <a:rPr lang="en-US" sz="2000" b="1" i="1" baseline="-25000" dirty="0"/>
              <a:t>, comm*0.15 </a:t>
            </a:r>
            <a:r>
              <a:rPr lang="en-US" sz="2000" dirty="0"/>
              <a:t>(</a:t>
            </a:r>
            <a:r>
              <a:rPr lang="en-IN" sz="2000" dirty="0" err="1"/>
              <a:t>σ</a:t>
            </a:r>
            <a:r>
              <a:rPr lang="en-IN" sz="2000" b="1" baseline="-25000" dirty="0" err="1"/>
              <a:t>sal</a:t>
            </a:r>
            <a:r>
              <a:rPr lang="en-IN" sz="2000" b="1" baseline="-25000" dirty="0"/>
              <a:t> &gt; 5000</a:t>
            </a:r>
            <a:r>
              <a:rPr lang="en-IN" sz="2000" dirty="0"/>
              <a:t> (emp))</a:t>
            </a:r>
          </a:p>
          <a:p>
            <a:pPr lvl="5">
              <a:tabLst>
                <a:tab pos="3257550" algn="ctr"/>
              </a:tabLst>
            </a:pPr>
            <a:br>
              <a:rPr lang="en-US" sz="2000" dirty="0"/>
            </a:br>
            <a:endParaRPr lang="en-US" sz="2000" dirty="0"/>
          </a:p>
        </p:txBody>
      </p:sp>
    </p:spTree>
    <p:extLst>
      <p:ext uri="{BB962C8B-B14F-4D97-AF65-F5344CB8AC3E}">
        <p14:creationId xmlns:p14="http://schemas.microsoft.com/office/powerpoint/2010/main" val="233261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31</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highlight>
                  <a:srgbClr val="00FFFF"/>
                </a:highlight>
                <a:latin typeface="+mn-lt"/>
                <a:ea typeface="Tahoma" pitchFamily="34" charset="0"/>
                <a:cs typeface="Tahoma" pitchFamily="34" charset="0"/>
              </a:rPr>
              <a:t>extended RA operations(   )</a:t>
            </a:r>
          </a:p>
        </p:txBody>
      </p:sp>
      <p:sp>
        <p:nvSpPr>
          <p:cNvPr id="5" name="Rectangle 4"/>
          <p:cNvSpPr/>
          <p:nvPr/>
        </p:nvSpPr>
        <p:spPr>
          <a:xfrm>
            <a:off x="609600" y="1447800"/>
            <a:ext cx="7924800" cy="5139869"/>
          </a:xfrm>
          <a:prstGeom prst="rect">
            <a:avLst/>
          </a:prstGeom>
          <a:ln>
            <a:solidFill>
              <a:schemeClr val="tx1"/>
            </a:solidFill>
          </a:ln>
        </p:spPr>
        <p:txBody>
          <a:bodyPr wrap="square">
            <a:spAutoFit/>
          </a:bodyPr>
          <a:lstStyle/>
          <a:p>
            <a:pPr marL="342900" indent="-342900">
              <a:lnSpc>
                <a:spcPct val="120000"/>
              </a:lnSpc>
              <a:buFont typeface="Wingdings" pitchFamily="2" charset="2"/>
              <a:buChar char="Ø"/>
              <a:tabLst>
                <a:tab pos="3257550" algn="ctr"/>
              </a:tabLst>
            </a:pPr>
            <a:r>
              <a:rPr lang="en-US" sz="2000" b="1" dirty="0">
                <a:solidFill>
                  <a:schemeClr val="accent2"/>
                </a:solidFill>
                <a:highlight>
                  <a:srgbClr val="000080"/>
                </a:highlight>
              </a:rPr>
              <a:t>Aggregate functions and Group-by (Calligraphic G)</a:t>
            </a:r>
          </a:p>
          <a:p>
            <a:pPr marL="342900" indent="-342900">
              <a:buFont typeface="Wingdings" pitchFamily="2" charset="2"/>
              <a:buChar char="Ø"/>
              <a:tabLst>
                <a:tab pos="3257550" algn="ctr"/>
              </a:tabLst>
            </a:pPr>
            <a:r>
              <a:rPr lang="en-US" sz="2000" dirty="0"/>
              <a:t>Notation:                   	                                                      </a:t>
            </a:r>
          </a:p>
          <a:p>
            <a:pPr marL="342900" indent="-342900">
              <a:buFont typeface="Wingdings" pitchFamily="2" charset="2"/>
              <a:buChar char="Ø"/>
              <a:tabLst>
                <a:tab pos="3257550" algn="ctr"/>
              </a:tabLst>
            </a:pPr>
            <a:endParaRPr lang="en-US" sz="2000" dirty="0"/>
          </a:p>
          <a:p>
            <a:pPr>
              <a:tabLst>
                <a:tab pos="3257550" algn="ctr"/>
              </a:tabLst>
            </a:pPr>
            <a:r>
              <a:rPr lang="en-US" sz="2000" dirty="0"/>
              <a:t>          </a:t>
            </a:r>
            <a:r>
              <a:rPr lang="en-US" sz="1800" dirty="0"/>
              <a:t>where F</a:t>
            </a:r>
            <a:r>
              <a:rPr lang="en-US" sz="1800" baseline="-25000" dirty="0"/>
              <a:t>1</a:t>
            </a:r>
            <a:r>
              <a:rPr lang="en-US" sz="1800" dirty="0"/>
              <a:t>, F</a:t>
            </a:r>
            <a:r>
              <a:rPr lang="en-US" sz="1800" baseline="-25000" dirty="0"/>
              <a:t>2, …</a:t>
            </a:r>
            <a:r>
              <a:rPr lang="en-US" sz="1800" dirty="0"/>
              <a:t> can </a:t>
            </a:r>
            <a:r>
              <a:rPr lang="en-US" sz="1800" dirty="0">
                <a:highlight>
                  <a:srgbClr val="00FF00"/>
                </a:highlight>
              </a:rPr>
              <a:t>be aggregate functions </a:t>
            </a:r>
            <a:r>
              <a:rPr lang="en-US" sz="1800" dirty="0"/>
              <a:t>like –</a:t>
            </a:r>
            <a:r>
              <a:rPr lang="en-US" sz="1800" dirty="0">
                <a:highlight>
                  <a:srgbClr val="00FFFF"/>
                </a:highlight>
              </a:rPr>
              <a:t> </a:t>
            </a:r>
            <a:r>
              <a:rPr lang="en-US" sz="1800" dirty="0" err="1">
                <a:highlight>
                  <a:srgbClr val="00FFFF"/>
                </a:highlight>
              </a:rPr>
              <a:t>avg</a:t>
            </a:r>
            <a:r>
              <a:rPr lang="en-US" sz="1800" dirty="0">
                <a:highlight>
                  <a:srgbClr val="00FFFF"/>
                </a:highlight>
              </a:rPr>
              <a:t>, min, max,      </a:t>
            </a:r>
          </a:p>
          <a:p>
            <a:pPr>
              <a:tabLst>
                <a:tab pos="3257550" algn="ctr"/>
              </a:tabLst>
            </a:pPr>
            <a:r>
              <a:rPr lang="en-US" sz="1800" dirty="0">
                <a:highlight>
                  <a:srgbClr val="00FFFF"/>
                </a:highlight>
              </a:rPr>
              <a:t>           sum, count.</a:t>
            </a:r>
          </a:p>
          <a:p>
            <a:pPr marL="342900" indent="-342900">
              <a:buFont typeface="Wingdings" pitchFamily="2" charset="2"/>
              <a:buChar char="Ø"/>
              <a:tabLst>
                <a:tab pos="3257550" algn="ctr"/>
              </a:tabLst>
            </a:pPr>
            <a:r>
              <a:rPr lang="en-US" sz="2000" dirty="0">
                <a:solidFill>
                  <a:srgbClr val="3C5184"/>
                </a:solidFill>
              </a:rPr>
              <a:t>Notation:             </a:t>
            </a:r>
          </a:p>
          <a:p>
            <a:pPr>
              <a:tabLst>
                <a:tab pos="3257550" algn="ctr"/>
              </a:tabLst>
            </a:pPr>
            <a:r>
              <a:rPr lang="en-US" sz="2400" dirty="0">
                <a:solidFill>
                  <a:srgbClr val="D1282E"/>
                </a:solidFill>
                <a:ea typeface="Tahoma" pitchFamily="34" charset="0"/>
                <a:cs typeface="Tahoma" pitchFamily="34" charset="0"/>
                <a:sym typeface="Symbol" pitchFamily="18" charset="2"/>
              </a:rPr>
              <a:t>        </a:t>
            </a:r>
          </a:p>
          <a:p>
            <a:pPr>
              <a:tabLst>
                <a:tab pos="3257550" algn="ctr"/>
              </a:tabLst>
            </a:pPr>
            <a:r>
              <a:rPr lang="en-US" sz="2400" dirty="0">
                <a:solidFill>
                  <a:srgbClr val="D1282E"/>
                </a:solidFill>
                <a:ea typeface="Tahoma" pitchFamily="34" charset="0"/>
                <a:cs typeface="Tahoma" pitchFamily="34" charset="0"/>
                <a:sym typeface="Symbol" pitchFamily="18" charset="2"/>
              </a:rPr>
              <a:t>        </a:t>
            </a:r>
            <a:r>
              <a:rPr lang="en-US" sz="1800" dirty="0">
                <a:highlight>
                  <a:srgbClr val="FFFF00"/>
                </a:highlight>
              </a:rPr>
              <a:t>where A</a:t>
            </a:r>
            <a:r>
              <a:rPr lang="en-US" sz="1800" baseline="-25000" dirty="0">
                <a:highlight>
                  <a:srgbClr val="FFFF00"/>
                </a:highlight>
              </a:rPr>
              <a:t>1</a:t>
            </a:r>
            <a:r>
              <a:rPr lang="en-US" sz="1800" dirty="0">
                <a:highlight>
                  <a:srgbClr val="FFFF00"/>
                </a:highlight>
              </a:rPr>
              <a:t>, A</a:t>
            </a:r>
            <a:r>
              <a:rPr lang="en-US" sz="1800" baseline="-25000" dirty="0">
                <a:highlight>
                  <a:srgbClr val="FFFF00"/>
                </a:highlight>
              </a:rPr>
              <a:t>2, … </a:t>
            </a:r>
            <a:r>
              <a:rPr lang="en-US" sz="1800" dirty="0">
                <a:highlight>
                  <a:srgbClr val="FFFF00"/>
                </a:highlight>
              </a:rPr>
              <a:t> are the </a:t>
            </a:r>
            <a:r>
              <a:rPr lang="en-US" sz="1800" dirty="0">
                <a:solidFill>
                  <a:srgbClr val="00B050"/>
                </a:solidFill>
                <a:highlight>
                  <a:srgbClr val="FFFF00"/>
                </a:highlight>
              </a:rPr>
              <a:t>grouping columns</a:t>
            </a:r>
            <a:r>
              <a:rPr lang="en-US" sz="1800" dirty="0">
                <a:highlight>
                  <a:srgbClr val="FFFF00"/>
                </a:highlight>
              </a:rPr>
              <a:t> </a:t>
            </a:r>
            <a:r>
              <a:rPr lang="en-US" sz="1800" dirty="0"/>
              <a:t>and </a:t>
            </a:r>
            <a:r>
              <a:rPr lang="en-US" sz="1800" dirty="0">
                <a:highlight>
                  <a:srgbClr val="FFFF00"/>
                </a:highlight>
              </a:rPr>
              <a:t>F</a:t>
            </a:r>
            <a:r>
              <a:rPr lang="en-US" sz="1800" baseline="-25000" dirty="0">
                <a:highlight>
                  <a:srgbClr val="FFFF00"/>
                </a:highlight>
              </a:rPr>
              <a:t>1</a:t>
            </a:r>
            <a:r>
              <a:rPr lang="en-US" sz="1800" dirty="0">
                <a:highlight>
                  <a:srgbClr val="FFFF00"/>
                </a:highlight>
              </a:rPr>
              <a:t>, F</a:t>
            </a:r>
            <a:r>
              <a:rPr lang="en-US" sz="1800" baseline="-25000" dirty="0">
                <a:highlight>
                  <a:srgbClr val="FFFF00"/>
                </a:highlight>
              </a:rPr>
              <a:t>2</a:t>
            </a:r>
            <a:r>
              <a:rPr lang="en-US" sz="1800" dirty="0">
                <a:highlight>
                  <a:srgbClr val="FFFF00"/>
                </a:highlight>
              </a:rPr>
              <a:t> can be  </a:t>
            </a:r>
          </a:p>
          <a:p>
            <a:pPr>
              <a:tabLst>
                <a:tab pos="3257550" algn="ctr"/>
              </a:tabLst>
            </a:pPr>
            <a:r>
              <a:rPr lang="en-US" sz="1800" dirty="0">
                <a:solidFill>
                  <a:srgbClr val="00B0F0"/>
                </a:solidFill>
                <a:highlight>
                  <a:srgbClr val="FFFF00"/>
                </a:highlight>
              </a:rPr>
              <a:t>           aggregate functions </a:t>
            </a:r>
            <a:r>
              <a:rPr lang="en-US" sz="1800" dirty="0">
                <a:highlight>
                  <a:srgbClr val="FFFF00"/>
                </a:highlight>
              </a:rPr>
              <a:t>like – </a:t>
            </a:r>
            <a:r>
              <a:rPr lang="en-US" sz="1800" dirty="0" err="1">
                <a:highlight>
                  <a:srgbClr val="FFFF00"/>
                </a:highlight>
              </a:rPr>
              <a:t>avg</a:t>
            </a:r>
            <a:r>
              <a:rPr lang="en-US" sz="1800" dirty="0">
                <a:highlight>
                  <a:srgbClr val="FFFF00"/>
                </a:highlight>
              </a:rPr>
              <a:t>, min, max, sum, count</a:t>
            </a:r>
            <a:r>
              <a:rPr lang="en-US" sz="1800" dirty="0"/>
              <a:t>.</a:t>
            </a:r>
          </a:p>
          <a:p>
            <a:pPr marL="457200" indent="-457200">
              <a:buAutoNum type="alphaLcParenBoth"/>
              <a:tabLst>
                <a:tab pos="3257550" algn="ctr"/>
              </a:tabLst>
            </a:pPr>
            <a:r>
              <a:rPr lang="en-US" sz="2000" dirty="0"/>
              <a:t>Example 1: Find the average and maximum salary in the employee relation.</a:t>
            </a:r>
          </a:p>
          <a:p>
            <a:pPr>
              <a:tabLst>
                <a:tab pos="3257550" algn="ctr"/>
              </a:tabLst>
            </a:pPr>
            <a:r>
              <a:rPr lang="en-US" sz="2000" dirty="0"/>
              <a:t>                        </a:t>
            </a:r>
            <a:r>
              <a:rPr lang="en-US" sz="2000" b="1" dirty="0">
                <a:latin typeface="Brush Script MT"/>
                <a:ea typeface="Tahoma" pitchFamily="34" charset="0"/>
                <a:cs typeface="Tahoma" pitchFamily="34" charset="0"/>
                <a:sym typeface="Symbol" pitchFamily="18" charset="2"/>
              </a:rPr>
              <a:t>G</a:t>
            </a:r>
            <a:r>
              <a:rPr lang="en-US" sz="2000" dirty="0"/>
              <a:t> </a:t>
            </a:r>
            <a:r>
              <a:rPr lang="en-US" sz="2000" baseline="-25000" dirty="0" err="1">
                <a:ea typeface="Tahoma" pitchFamily="34" charset="0"/>
                <a:cs typeface="Tahoma" pitchFamily="34" charset="0"/>
                <a:sym typeface="Symbol" pitchFamily="18" charset="2"/>
              </a:rPr>
              <a:t>avg</a:t>
            </a:r>
            <a:r>
              <a:rPr lang="en-US" sz="2000" baseline="-25000" dirty="0">
                <a:ea typeface="Tahoma" pitchFamily="34" charset="0"/>
                <a:cs typeface="Tahoma" pitchFamily="34" charset="0"/>
                <a:sym typeface="Symbol" pitchFamily="18" charset="2"/>
              </a:rPr>
              <a:t>(</a:t>
            </a:r>
            <a:r>
              <a:rPr lang="en-US" sz="2000" baseline="-25000" dirty="0" err="1">
                <a:ea typeface="Tahoma" pitchFamily="34" charset="0"/>
                <a:cs typeface="Tahoma" pitchFamily="34" charset="0"/>
                <a:sym typeface="Symbol" pitchFamily="18" charset="2"/>
              </a:rPr>
              <a:t>sal</a:t>
            </a:r>
            <a:r>
              <a:rPr lang="en-US" sz="2000" baseline="-25000" dirty="0">
                <a:ea typeface="Tahoma" pitchFamily="34" charset="0"/>
                <a:cs typeface="Tahoma" pitchFamily="34" charset="0"/>
                <a:sym typeface="Symbol" pitchFamily="18" charset="2"/>
              </a:rPr>
              <a:t>), max(</a:t>
            </a:r>
            <a:r>
              <a:rPr lang="en-US" sz="2000" baseline="-25000" dirty="0" err="1">
                <a:ea typeface="Tahoma" pitchFamily="34" charset="0"/>
                <a:cs typeface="Tahoma" pitchFamily="34" charset="0"/>
                <a:sym typeface="Symbol" pitchFamily="18" charset="2"/>
              </a:rPr>
              <a:t>sal</a:t>
            </a:r>
            <a:r>
              <a:rPr lang="en-US" sz="2000" baseline="-25000" dirty="0">
                <a:ea typeface="Tahoma" pitchFamily="34" charset="0"/>
                <a:cs typeface="Tahoma" pitchFamily="34" charset="0"/>
                <a:sym typeface="Symbol" pitchFamily="18" charset="2"/>
              </a:rPr>
              <a:t>)</a:t>
            </a:r>
            <a:r>
              <a:rPr lang="en-US" sz="2000" dirty="0">
                <a:ea typeface="Tahoma" pitchFamily="34" charset="0"/>
                <a:cs typeface="Tahoma" pitchFamily="34" charset="0"/>
                <a:sym typeface="Symbol" pitchFamily="18" charset="2"/>
              </a:rPr>
              <a:t>(EMP)</a:t>
            </a:r>
            <a:br>
              <a:rPr lang="en-US" sz="2000" dirty="0"/>
            </a:br>
            <a:r>
              <a:rPr lang="en-US" sz="2000" dirty="0"/>
              <a:t>         	</a:t>
            </a:r>
          </a:p>
          <a:p>
            <a:pPr>
              <a:tabLst>
                <a:tab pos="3257550" algn="ctr"/>
              </a:tabLst>
            </a:pPr>
            <a:r>
              <a:rPr lang="en-US" sz="2000" dirty="0"/>
              <a:t>(b) Example 2: Find the average and maximum salary for each  </a:t>
            </a:r>
          </a:p>
          <a:p>
            <a:pPr>
              <a:tabLst>
                <a:tab pos="3257550" algn="ctr"/>
              </a:tabLst>
            </a:pPr>
            <a:r>
              <a:rPr lang="en-US" sz="2000" dirty="0"/>
              <a:t>     department.</a:t>
            </a:r>
          </a:p>
          <a:p>
            <a:pPr>
              <a:tabLst>
                <a:tab pos="3257550" algn="ctr"/>
              </a:tabLst>
            </a:pPr>
            <a:r>
              <a:rPr lang="en-US" sz="2000" dirty="0"/>
              <a:t>        </a:t>
            </a:r>
            <a:r>
              <a:rPr lang="en-US" sz="2000" baseline="-25000" dirty="0">
                <a:ea typeface="Tahoma" pitchFamily="34" charset="0"/>
                <a:cs typeface="Tahoma" pitchFamily="34" charset="0"/>
                <a:sym typeface="Symbol" pitchFamily="18" charset="2"/>
              </a:rPr>
              <a:t> </a:t>
            </a:r>
            <a:r>
              <a:rPr lang="en-US" sz="2000" dirty="0">
                <a:ea typeface="Tahoma" pitchFamily="34" charset="0"/>
                <a:cs typeface="Tahoma" pitchFamily="34" charset="0"/>
                <a:sym typeface="Symbol" pitchFamily="18" charset="2"/>
              </a:rPr>
              <a:t>          </a:t>
            </a:r>
            <a:r>
              <a:rPr lang="en-US" sz="2000" baseline="-25000" dirty="0" err="1">
                <a:ea typeface="Tahoma" pitchFamily="34" charset="0"/>
                <a:cs typeface="Tahoma" pitchFamily="34" charset="0"/>
                <a:sym typeface="Symbol" pitchFamily="18" charset="2"/>
              </a:rPr>
              <a:t>deptno</a:t>
            </a:r>
            <a:r>
              <a:rPr lang="en-US" sz="2000" baseline="-25000" dirty="0">
                <a:ea typeface="Tahoma" pitchFamily="34" charset="0"/>
                <a:cs typeface="Tahoma" pitchFamily="34" charset="0"/>
                <a:sym typeface="Symbol" pitchFamily="18" charset="2"/>
              </a:rPr>
              <a:t> </a:t>
            </a:r>
            <a:r>
              <a:rPr lang="en-US" sz="2000" b="1" dirty="0">
                <a:latin typeface="Brush Script MT"/>
                <a:ea typeface="Tahoma" pitchFamily="34" charset="0"/>
                <a:cs typeface="Tahoma" pitchFamily="34" charset="0"/>
                <a:sym typeface="Symbol" pitchFamily="18" charset="2"/>
              </a:rPr>
              <a:t>G</a:t>
            </a:r>
            <a:r>
              <a:rPr lang="en-US" sz="2000" dirty="0"/>
              <a:t> </a:t>
            </a:r>
            <a:r>
              <a:rPr lang="en-US" sz="2000" baseline="-25000" dirty="0" err="1">
                <a:ea typeface="Tahoma" pitchFamily="34" charset="0"/>
                <a:cs typeface="Tahoma" pitchFamily="34" charset="0"/>
                <a:sym typeface="Symbol" pitchFamily="18" charset="2"/>
              </a:rPr>
              <a:t>avg</a:t>
            </a:r>
            <a:r>
              <a:rPr lang="en-US" sz="2000" baseline="-25000" dirty="0">
                <a:ea typeface="Tahoma" pitchFamily="34" charset="0"/>
                <a:cs typeface="Tahoma" pitchFamily="34" charset="0"/>
                <a:sym typeface="Symbol" pitchFamily="18" charset="2"/>
              </a:rPr>
              <a:t>(</a:t>
            </a:r>
            <a:r>
              <a:rPr lang="en-US" sz="2000" baseline="-25000" dirty="0" err="1">
                <a:ea typeface="Tahoma" pitchFamily="34" charset="0"/>
                <a:cs typeface="Tahoma" pitchFamily="34" charset="0"/>
                <a:sym typeface="Symbol" pitchFamily="18" charset="2"/>
              </a:rPr>
              <a:t>sal</a:t>
            </a:r>
            <a:r>
              <a:rPr lang="en-US" sz="2000" baseline="-25000" dirty="0">
                <a:ea typeface="Tahoma" pitchFamily="34" charset="0"/>
                <a:cs typeface="Tahoma" pitchFamily="34" charset="0"/>
                <a:sym typeface="Symbol" pitchFamily="18" charset="2"/>
              </a:rPr>
              <a:t>), max(</a:t>
            </a:r>
            <a:r>
              <a:rPr lang="en-US" sz="2000" baseline="-25000" dirty="0" err="1">
                <a:ea typeface="Tahoma" pitchFamily="34" charset="0"/>
                <a:cs typeface="Tahoma" pitchFamily="34" charset="0"/>
                <a:sym typeface="Symbol" pitchFamily="18" charset="2"/>
              </a:rPr>
              <a:t>sal</a:t>
            </a:r>
            <a:r>
              <a:rPr lang="en-US" sz="2000" baseline="-25000" dirty="0">
                <a:ea typeface="Tahoma" pitchFamily="34" charset="0"/>
                <a:cs typeface="Tahoma" pitchFamily="34" charset="0"/>
                <a:sym typeface="Symbol" pitchFamily="18" charset="2"/>
              </a:rPr>
              <a:t>)</a:t>
            </a:r>
            <a:r>
              <a:rPr lang="en-US" sz="2000" dirty="0">
                <a:ea typeface="Tahoma" pitchFamily="34" charset="0"/>
                <a:cs typeface="Tahoma" pitchFamily="34" charset="0"/>
                <a:sym typeface="Symbol" pitchFamily="18" charset="2"/>
              </a:rPr>
              <a:t>(EMP)</a:t>
            </a:r>
            <a:endParaRPr lang="en-US" sz="2000" dirty="0"/>
          </a:p>
        </p:txBody>
      </p:sp>
      <p:pic>
        <p:nvPicPr>
          <p:cNvPr id="6" name="Picture 2" descr="cursive capital g | Letter g tattoo, Tattoo script fonts, Tattoo lette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9300" y="723900"/>
            <a:ext cx="342900" cy="3429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09800" y="1882139"/>
            <a:ext cx="1965603" cy="523220"/>
          </a:xfrm>
          <a:prstGeom prst="rect">
            <a:avLst/>
          </a:prstGeom>
          <a:noFill/>
          <a:ln w="25400">
            <a:solidFill>
              <a:schemeClr val="tx1"/>
            </a:solidFill>
          </a:ln>
        </p:spPr>
        <p:txBody>
          <a:bodyPr wrap="none" rtlCol="0">
            <a:spAutoFit/>
          </a:bodyPr>
          <a:lstStyle/>
          <a:p>
            <a:r>
              <a:rPr lang="en-US" b="1" dirty="0">
                <a:solidFill>
                  <a:srgbClr val="D1282E"/>
                </a:solidFill>
                <a:latin typeface="Brush Script MT"/>
                <a:ea typeface="Tahoma" pitchFamily="34" charset="0"/>
                <a:cs typeface="Tahoma" pitchFamily="34" charset="0"/>
                <a:sym typeface="Symbol" pitchFamily="18" charset="2"/>
              </a:rPr>
              <a:t>G</a:t>
            </a:r>
            <a:r>
              <a:rPr lang="en-US" sz="2000" dirty="0">
                <a:solidFill>
                  <a:srgbClr val="3C5184"/>
                </a:solidFill>
              </a:rPr>
              <a:t> </a:t>
            </a:r>
            <a:r>
              <a:rPr lang="en-US" sz="2400" baseline="-50000" dirty="0">
                <a:solidFill>
                  <a:srgbClr val="D1282E"/>
                </a:solidFill>
                <a:ea typeface="Tahoma" pitchFamily="34" charset="0"/>
                <a:cs typeface="Tahoma" pitchFamily="34" charset="0"/>
                <a:sym typeface="Symbol" pitchFamily="18" charset="2"/>
              </a:rPr>
              <a:t>F1,F2, … </a:t>
            </a:r>
            <a:r>
              <a:rPr lang="en-US" sz="2400" baseline="-50000" dirty="0" err="1">
                <a:solidFill>
                  <a:srgbClr val="D1282E"/>
                </a:solidFill>
                <a:ea typeface="Tahoma" pitchFamily="34" charset="0"/>
                <a:cs typeface="Tahoma" pitchFamily="34" charset="0"/>
                <a:sym typeface="Symbol" pitchFamily="18" charset="2"/>
              </a:rPr>
              <a:t>Fk</a:t>
            </a:r>
            <a:r>
              <a:rPr lang="en-US" sz="2400" dirty="0">
                <a:solidFill>
                  <a:srgbClr val="D1282E"/>
                </a:solidFill>
                <a:ea typeface="Tahoma" pitchFamily="34" charset="0"/>
                <a:cs typeface="Tahoma" pitchFamily="34" charset="0"/>
                <a:sym typeface="Symbol" pitchFamily="18" charset="2"/>
              </a:rPr>
              <a:t>(R)</a:t>
            </a:r>
            <a:endParaRPr lang="en-IN" dirty="0"/>
          </a:p>
        </p:txBody>
      </p:sp>
      <p:sp>
        <p:nvSpPr>
          <p:cNvPr id="8" name="TextBox 7"/>
          <p:cNvSpPr txBox="1"/>
          <p:nvPr/>
        </p:nvSpPr>
        <p:spPr>
          <a:xfrm>
            <a:off x="2175753" y="3124200"/>
            <a:ext cx="3155031" cy="523220"/>
          </a:xfrm>
          <a:prstGeom prst="rect">
            <a:avLst/>
          </a:prstGeom>
          <a:noFill/>
          <a:ln w="25400">
            <a:solidFill>
              <a:schemeClr val="tx1"/>
            </a:solidFill>
          </a:ln>
        </p:spPr>
        <p:txBody>
          <a:bodyPr wrap="none" rtlCol="0">
            <a:spAutoFit/>
          </a:bodyPr>
          <a:lstStyle/>
          <a:p>
            <a:r>
              <a:rPr lang="en-US" sz="2400" baseline="-25000" dirty="0">
                <a:solidFill>
                  <a:srgbClr val="00B050"/>
                </a:solidFill>
                <a:ea typeface="Tahoma" pitchFamily="34" charset="0"/>
                <a:cs typeface="Tahoma" pitchFamily="34" charset="0"/>
                <a:sym typeface="Symbol" pitchFamily="18" charset="2"/>
              </a:rPr>
              <a:t>A</a:t>
            </a:r>
            <a:r>
              <a:rPr lang="en-US" sz="2400" baseline="-50000" dirty="0">
                <a:solidFill>
                  <a:srgbClr val="00B050"/>
                </a:solidFill>
                <a:ea typeface="Tahoma" pitchFamily="34" charset="0"/>
                <a:cs typeface="Tahoma" pitchFamily="34" charset="0"/>
                <a:sym typeface="Symbol" pitchFamily="18" charset="2"/>
              </a:rPr>
              <a:t>1</a:t>
            </a:r>
            <a:r>
              <a:rPr lang="en-US" sz="2400" baseline="-25000" dirty="0">
                <a:solidFill>
                  <a:srgbClr val="00B050"/>
                </a:solidFill>
                <a:ea typeface="Tahoma" pitchFamily="34" charset="0"/>
                <a:cs typeface="Tahoma" pitchFamily="34" charset="0"/>
                <a:sym typeface="Symbol" pitchFamily="18" charset="2"/>
              </a:rPr>
              <a:t>,A</a:t>
            </a:r>
            <a:r>
              <a:rPr lang="en-US" sz="2400" baseline="-50000" dirty="0">
                <a:solidFill>
                  <a:srgbClr val="00B050"/>
                </a:solidFill>
                <a:ea typeface="Tahoma" pitchFamily="34" charset="0"/>
                <a:cs typeface="Tahoma" pitchFamily="34" charset="0"/>
                <a:sym typeface="Symbol" pitchFamily="18" charset="2"/>
              </a:rPr>
              <a:t>2</a:t>
            </a:r>
            <a:r>
              <a:rPr lang="en-US" sz="2400" baseline="-25000" dirty="0">
                <a:solidFill>
                  <a:srgbClr val="00B050"/>
                </a:solidFill>
                <a:ea typeface="Tahoma" pitchFamily="34" charset="0"/>
                <a:cs typeface="Tahoma" pitchFamily="34" charset="0"/>
                <a:sym typeface="Symbol" pitchFamily="18" charset="2"/>
              </a:rPr>
              <a:t>, … </a:t>
            </a:r>
            <a:r>
              <a:rPr lang="en-US" sz="2400" baseline="-25000" dirty="0" err="1">
                <a:solidFill>
                  <a:srgbClr val="00B050"/>
                </a:solidFill>
                <a:ea typeface="Tahoma" pitchFamily="34" charset="0"/>
                <a:cs typeface="Tahoma" pitchFamily="34" charset="0"/>
                <a:sym typeface="Symbol" pitchFamily="18" charset="2"/>
              </a:rPr>
              <a:t>A</a:t>
            </a:r>
            <a:r>
              <a:rPr lang="en-US" sz="2400" baseline="-50000" dirty="0" err="1">
                <a:solidFill>
                  <a:srgbClr val="00B050"/>
                </a:solidFill>
                <a:ea typeface="Tahoma" pitchFamily="34" charset="0"/>
                <a:cs typeface="Tahoma" pitchFamily="34" charset="0"/>
                <a:sym typeface="Symbol" pitchFamily="18" charset="2"/>
              </a:rPr>
              <a:t>m</a:t>
            </a:r>
            <a:r>
              <a:rPr lang="en-US" b="1" dirty="0" err="1">
                <a:solidFill>
                  <a:srgbClr val="D1282E"/>
                </a:solidFill>
                <a:latin typeface="Brush Script MT"/>
                <a:ea typeface="Tahoma" pitchFamily="34" charset="0"/>
                <a:cs typeface="Tahoma" pitchFamily="34" charset="0"/>
                <a:sym typeface="Symbol" pitchFamily="18" charset="2"/>
              </a:rPr>
              <a:t>G</a:t>
            </a:r>
            <a:r>
              <a:rPr lang="en-US" sz="2000" dirty="0">
                <a:solidFill>
                  <a:srgbClr val="3C5184"/>
                </a:solidFill>
              </a:rPr>
              <a:t> </a:t>
            </a:r>
            <a:r>
              <a:rPr lang="en-US" sz="2400" baseline="-25000" dirty="0">
                <a:solidFill>
                  <a:srgbClr val="00B0F0"/>
                </a:solidFill>
                <a:ea typeface="Tahoma" pitchFamily="34" charset="0"/>
                <a:cs typeface="Tahoma" pitchFamily="34" charset="0"/>
                <a:sym typeface="Symbol" pitchFamily="18" charset="2"/>
              </a:rPr>
              <a:t>F</a:t>
            </a:r>
            <a:r>
              <a:rPr lang="en-US" sz="2400" baseline="-50000" dirty="0">
                <a:solidFill>
                  <a:srgbClr val="00B0F0"/>
                </a:solidFill>
                <a:ea typeface="Tahoma" pitchFamily="34" charset="0"/>
                <a:cs typeface="Tahoma" pitchFamily="34" charset="0"/>
                <a:sym typeface="Symbol" pitchFamily="18" charset="2"/>
              </a:rPr>
              <a:t>1</a:t>
            </a:r>
            <a:r>
              <a:rPr lang="en-US" sz="2400" baseline="-25000" dirty="0">
                <a:solidFill>
                  <a:srgbClr val="00B0F0"/>
                </a:solidFill>
                <a:ea typeface="Tahoma" pitchFamily="34" charset="0"/>
                <a:cs typeface="Tahoma" pitchFamily="34" charset="0"/>
                <a:sym typeface="Symbol" pitchFamily="18" charset="2"/>
              </a:rPr>
              <a:t>,F</a:t>
            </a:r>
            <a:r>
              <a:rPr lang="en-US" sz="2400" baseline="-50000" dirty="0">
                <a:solidFill>
                  <a:srgbClr val="00B0F0"/>
                </a:solidFill>
                <a:ea typeface="Tahoma" pitchFamily="34" charset="0"/>
                <a:cs typeface="Tahoma" pitchFamily="34" charset="0"/>
                <a:sym typeface="Symbol" pitchFamily="18" charset="2"/>
              </a:rPr>
              <a:t>2</a:t>
            </a:r>
            <a:r>
              <a:rPr lang="en-US" sz="2400" baseline="-25000" dirty="0">
                <a:solidFill>
                  <a:srgbClr val="00B0F0"/>
                </a:solidFill>
                <a:ea typeface="Tahoma" pitchFamily="34" charset="0"/>
                <a:cs typeface="Tahoma" pitchFamily="34" charset="0"/>
                <a:sym typeface="Symbol" pitchFamily="18" charset="2"/>
              </a:rPr>
              <a:t>, … </a:t>
            </a:r>
            <a:r>
              <a:rPr lang="en-US" sz="2400" baseline="-25000" dirty="0" err="1">
                <a:solidFill>
                  <a:srgbClr val="00B0F0"/>
                </a:solidFill>
                <a:ea typeface="Tahoma" pitchFamily="34" charset="0"/>
                <a:cs typeface="Tahoma" pitchFamily="34" charset="0"/>
                <a:sym typeface="Symbol" pitchFamily="18" charset="2"/>
              </a:rPr>
              <a:t>F</a:t>
            </a:r>
            <a:r>
              <a:rPr lang="en-US" sz="2400" baseline="-50000" dirty="0" err="1">
                <a:solidFill>
                  <a:srgbClr val="00B0F0"/>
                </a:solidFill>
                <a:ea typeface="Tahoma" pitchFamily="34" charset="0"/>
                <a:cs typeface="Tahoma" pitchFamily="34" charset="0"/>
                <a:sym typeface="Symbol" pitchFamily="18" charset="2"/>
              </a:rPr>
              <a:t>k</a:t>
            </a:r>
            <a:r>
              <a:rPr lang="en-US" sz="2400" dirty="0">
                <a:solidFill>
                  <a:srgbClr val="D1282E"/>
                </a:solidFill>
                <a:ea typeface="Tahoma" pitchFamily="34" charset="0"/>
                <a:cs typeface="Tahoma" pitchFamily="34" charset="0"/>
                <a:sym typeface="Symbol" pitchFamily="18" charset="2"/>
              </a:rPr>
              <a:t>(R)</a:t>
            </a:r>
            <a:endParaRPr lang="en-IN" dirty="0"/>
          </a:p>
        </p:txBody>
      </p:sp>
    </p:spTree>
    <p:extLst>
      <p:ext uri="{BB962C8B-B14F-4D97-AF65-F5344CB8AC3E}">
        <p14:creationId xmlns:p14="http://schemas.microsoft.com/office/powerpoint/2010/main" val="3078167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32</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DML</a:t>
            </a:r>
            <a:r>
              <a:rPr lang="en-IN" sz="2800" b="1" cap="none" dirty="0">
                <a:latin typeface="+mn-lt"/>
                <a:ea typeface="Tahoma" pitchFamily="34" charset="0"/>
                <a:cs typeface="Tahoma" pitchFamily="34" charset="0"/>
              </a:rPr>
              <a:t>s</a:t>
            </a:r>
            <a:r>
              <a:rPr lang="en-IN" sz="2800" b="1" dirty="0">
                <a:latin typeface="+mn-lt"/>
                <a:ea typeface="Tahoma" pitchFamily="34" charset="0"/>
                <a:cs typeface="Tahoma" pitchFamily="34" charset="0"/>
              </a:rPr>
              <a:t> in RA (INSERT)</a:t>
            </a:r>
          </a:p>
        </p:txBody>
      </p:sp>
      <p:sp>
        <p:nvSpPr>
          <p:cNvPr id="5" name="Rectangle 4"/>
          <p:cNvSpPr/>
          <p:nvPr/>
        </p:nvSpPr>
        <p:spPr>
          <a:xfrm>
            <a:off x="609600" y="1447800"/>
            <a:ext cx="7696200" cy="4770537"/>
          </a:xfrm>
          <a:prstGeom prst="rect">
            <a:avLst/>
          </a:prstGeom>
        </p:spPr>
        <p:txBody>
          <a:bodyPr wrap="square">
            <a:spAutoFit/>
          </a:bodyPr>
          <a:lstStyle/>
          <a:p>
            <a:pPr marL="342900" indent="-342900">
              <a:lnSpc>
                <a:spcPct val="120000"/>
              </a:lnSpc>
              <a:buFont typeface="Wingdings" pitchFamily="2" charset="2"/>
              <a:buChar char="Ø"/>
              <a:tabLst>
                <a:tab pos="3257550" algn="ctr"/>
              </a:tabLst>
            </a:pPr>
            <a:r>
              <a:rPr lang="en-US" sz="2000" b="1" dirty="0">
                <a:solidFill>
                  <a:srgbClr val="C00000"/>
                </a:solidFill>
                <a:highlight>
                  <a:srgbClr val="00FFFF"/>
                </a:highlight>
              </a:rPr>
              <a:t>Insert</a:t>
            </a:r>
          </a:p>
          <a:p>
            <a:pPr>
              <a:tabLst>
                <a:tab pos="3263900" algn="ctr"/>
              </a:tabLst>
            </a:pPr>
            <a:r>
              <a:rPr lang="en-US" sz="2000" dirty="0"/>
              <a:t>    To insert data into a relation, we either:</a:t>
            </a:r>
          </a:p>
          <a:p>
            <a:pPr marL="914400" lvl="1" indent="-457200">
              <a:buFont typeface="+mj-lt"/>
              <a:buAutoNum type="arabicPeriod"/>
              <a:tabLst>
                <a:tab pos="3263900" algn="ctr"/>
              </a:tabLst>
            </a:pPr>
            <a:r>
              <a:rPr lang="en-US" sz="2000" dirty="0"/>
              <a:t>specify a tuple to be inserted</a:t>
            </a:r>
          </a:p>
          <a:p>
            <a:pPr marL="914400" lvl="1" indent="-457200">
              <a:buFont typeface="+mj-lt"/>
              <a:buAutoNum type="arabicPeriod"/>
              <a:tabLst>
                <a:tab pos="3263900" algn="ctr"/>
              </a:tabLst>
            </a:pPr>
            <a:r>
              <a:rPr lang="en-US" sz="2000" dirty="0"/>
              <a:t>write a query whose result is a set of tuples to be inserted</a:t>
            </a:r>
          </a:p>
          <a:p>
            <a:pPr marL="342900" indent="-342900">
              <a:buFont typeface="Wingdings" pitchFamily="2" charset="2"/>
              <a:buChar char="Ø"/>
              <a:tabLst>
                <a:tab pos="3263900" algn="ctr"/>
              </a:tabLst>
            </a:pPr>
            <a:r>
              <a:rPr lang="en-US" sz="2000" dirty="0"/>
              <a:t>In relational algebra, an insertion is expressed by:</a:t>
            </a:r>
          </a:p>
          <a:p>
            <a:pPr>
              <a:buFont typeface="Monotype Sorts" pitchFamily="2" charset="2"/>
              <a:buNone/>
              <a:tabLst>
                <a:tab pos="3263900" algn="ctr"/>
              </a:tabLst>
            </a:pPr>
            <a:r>
              <a:rPr lang="en-US" sz="2000" i="1" dirty="0"/>
              <a:t> 	r </a:t>
            </a:r>
            <a:r>
              <a:rPr lang="en-US" sz="2000" dirty="0">
                <a:sym typeface="Symbol" pitchFamily="18" charset="2"/>
              </a:rPr>
              <a:t> </a:t>
            </a:r>
            <a:r>
              <a:rPr lang="en-US" sz="2000" i="1" dirty="0">
                <a:sym typeface="Symbol" pitchFamily="18" charset="2"/>
              </a:rPr>
              <a:t> r</a:t>
            </a:r>
            <a:r>
              <a:rPr lang="en-US" sz="2000" dirty="0">
                <a:sym typeface="Symbol" pitchFamily="18" charset="2"/>
              </a:rPr>
              <a:t>  </a:t>
            </a:r>
            <a:r>
              <a:rPr lang="en-US" sz="2000" dirty="0">
                <a:latin typeface="+mn-lt"/>
                <a:sym typeface="Symbol" pitchFamily="18" charset="2"/>
              </a:rPr>
              <a:t>U</a:t>
            </a:r>
            <a:r>
              <a:rPr lang="en-US" sz="2000" dirty="0">
                <a:sym typeface="Symbol" pitchFamily="18" charset="2"/>
              </a:rPr>
              <a:t> </a:t>
            </a:r>
            <a:r>
              <a:rPr lang="en-US" sz="2000" i="1" dirty="0">
                <a:sym typeface="Symbol" pitchFamily="18" charset="2"/>
              </a:rPr>
              <a:t>E</a:t>
            </a:r>
            <a:endParaRPr lang="en-US" sz="2000" dirty="0">
              <a:sym typeface="Symbol" pitchFamily="18" charset="2"/>
            </a:endParaRPr>
          </a:p>
          <a:p>
            <a:pPr lvl="1">
              <a:buFont typeface="Monotype Sorts" pitchFamily="2" charset="2"/>
              <a:buNone/>
              <a:tabLst>
                <a:tab pos="3263900" algn="ctr"/>
              </a:tabLst>
            </a:pPr>
            <a:r>
              <a:rPr lang="en-US" sz="2000" dirty="0"/>
              <a:t>	where </a:t>
            </a:r>
            <a:r>
              <a:rPr lang="en-US" sz="2000" i="1" dirty="0"/>
              <a:t>r</a:t>
            </a:r>
            <a:r>
              <a:rPr lang="en-US" sz="2000" dirty="0"/>
              <a:t> is a relation and </a:t>
            </a:r>
            <a:r>
              <a:rPr lang="en-US" sz="2000" i="1" dirty="0"/>
              <a:t>E</a:t>
            </a:r>
            <a:r>
              <a:rPr lang="en-US" sz="2000" dirty="0"/>
              <a:t> is a relational algebra expression.</a:t>
            </a:r>
          </a:p>
          <a:p>
            <a:pPr lvl="1">
              <a:tabLst>
                <a:tab pos="3263900" algn="ctr"/>
              </a:tabLst>
            </a:pPr>
            <a:r>
              <a:rPr lang="en-US" sz="2000" dirty="0"/>
              <a:t>The insertion of a single tuple is expressed by letting </a:t>
            </a:r>
            <a:r>
              <a:rPr lang="en-US" sz="2000" i="1" dirty="0"/>
              <a:t>E</a:t>
            </a:r>
            <a:r>
              <a:rPr lang="en-US" sz="2000" dirty="0"/>
              <a:t>  be a constant relation containing one tuple. </a:t>
            </a:r>
          </a:p>
          <a:p>
            <a:pPr>
              <a:tabLst>
                <a:tab pos="3257550" algn="ctr"/>
              </a:tabLst>
            </a:pPr>
            <a:r>
              <a:rPr lang="en-US" sz="2000" dirty="0"/>
              <a:t>E.g.</a:t>
            </a:r>
          </a:p>
          <a:p>
            <a:pPr>
              <a:tabLst>
                <a:tab pos="3257550" algn="ctr"/>
              </a:tabLst>
            </a:pPr>
            <a:r>
              <a:rPr lang="en-US" sz="2000" dirty="0"/>
              <a:t>	         EMP </a:t>
            </a:r>
            <a:r>
              <a:rPr lang="en-US" sz="2000" dirty="0">
                <a:sym typeface="Symbol" pitchFamily="18" charset="2"/>
              </a:rPr>
              <a:t> EMP </a:t>
            </a:r>
            <a:r>
              <a:rPr lang="en-US" sz="2000" dirty="0">
                <a:latin typeface="+mn-lt"/>
                <a:sym typeface="Symbol" pitchFamily="18" charset="2"/>
              </a:rPr>
              <a:t>U</a:t>
            </a:r>
            <a:r>
              <a:rPr lang="en-US" sz="2000" b="1" dirty="0">
                <a:latin typeface="+mn-lt"/>
                <a:sym typeface="Symbol" pitchFamily="18" charset="2"/>
              </a:rPr>
              <a:t> </a:t>
            </a:r>
            <a:r>
              <a:rPr lang="en-US" sz="2000" dirty="0">
                <a:latin typeface="+mn-lt"/>
                <a:sym typeface="Symbol" pitchFamily="18" charset="2"/>
              </a:rPr>
              <a:t>{(111, ‘Martin’, 5000,…..)}</a:t>
            </a:r>
          </a:p>
          <a:p>
            <a:pPr>
              <a:tabLst>
                <a:tab pos="3257550" algn="ctr"/>
              </a:tabLst>
            </a:pPr>
            <a:endParaRPr lang="en-US" sz="2000" dirty="0">
              <a:latin typeface="+mn-lt"/>
              <a:sym typeface="Symbol" pitchFamily="18" charset="2"/>
            </a:endParaRPr>
          </a:p>
          <a:p>
            <a:pPr marL="0" lvl="3">
              <a:tabLst>
                <a:tab pos="3257550" algn="ctr"/>
              </a:tabLst>
            </a:pPr>
            <a:r>
              <a:rPr lang="en-US" sz="2000" dirty="0"/>
              <a:t>                 EMP </a:t>
            </a:r>
            <a:r>
              <a:rPr lang="en-US" sz="2000" dirty="0">
                <a:sym typeface="Symbol" pitchFamily="18" charset="2"/>
              </a:rPr>
              <a:t> EMP U</a:t>
            </a:r>
            <a:r>
              <a:rPr lang="en-US" sz="2000" b="1" dirty="0">
                <a:sym typeface="Symbol" pitchFamily="18" charset="2"/>
              </a:rPr>
              <a:t> (</a:t>
            </a:r>
            <a:r>
              <a:rPr lang="en-US" sz="2000" dirty="0">
                <a:sym typeface="Symbol" pitchFamily="18" charset="2"/>
              </a:rPr>
              <a:t></a:t>
            </a:r>
            <a:r>
              <a:rPr lang="en-US" sz="2000" b="1" i="1" baseline="-25000" dirty="0" err="1"/>
              <a:t>empno</a:t>
            </a:r>
            <a:r>
              <a:rPr lang="en-US" sz="2000" b="1" i="1" baseline="-25000" dirty="0"/>
              <a:t>, </a:t>
            </a:r>
            <a:r>
              <a:rPr lang="en-US" sz="2000" b="1" i="1" baseline="-25000" dirty="0" err="1"/>
              <a:t>ename</a:t>
            </a:r>
            <a:r>
              <a:rPr lang="en-US" sz="2000" b="1" i="1" baseline="-25000" dirty="0"/>
              <a:t>, … </a:t>
            </a:r>
            <a:r>
              <a:rPr lang="en-US" sz="2000" dirty="0"/>
              <a:t>(</a:t>
            </a:r>
            <a:r>
              <a:rPr lang="en-IN" sz="2000" dirty="0" err="1"/>
              <a:t>σ</a:t>
            </a:r>
            <a:r>
              <a:rPr lang="en-IN" sz="2000" b="1" baseline="-25000" dirty="0" err="1"/>
              <a:t>sal</a:t>
            </a:r>
            <a:r>
              <a:rPr lang="en-IN" sz="2000" b="1" baseline="-25000" dirty="0"/>
              <a:t> &gt; 5000</a:t>
            </a:r>
            <a:r>
              <a:rPr lang="en-IN" sz="2000" dirty="0"/>
              <a:t> (EMP1)))</a:t>
            </a:r>
          </a:p>
          <a:p>
            <a:pPr>
              <a:tabLst>
                <a:tab pos="3257550" algn="ctr"/>
              </a:tabLst>
            </a:pPr>
            <a:br>
              <a:rPr lang="en-US" sz="2000" dirty="0">
                <a:latin typeface="+mn-lt"/>
              </a:rPr>
            </a:br>
            <a:endParaRPr lang="en-US" sz="2000" dirty="0">
              <a:latin typeface="+mn-lt"/>
            </a:endParaRPr>
          </a:p>
        </p:txBody>
      </p:sp>
    </p:spTree>
    <p:extLst>
      <p:ext uri="{BB962C8B-B14F-4D97-AF65-F5344CB8AC3E}">
        <p14:creationId xmlns:p14="http://schemas.microsoft.com/office/powerpoint/2010/main" val="1220754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33</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DML</a:t>
            </a:r>
            <a:r>
              <a:rPr lang="en-IN" sz="2800" b="1" cap="none" dirty="0">
                <a:latin typeface="+mn-lt"/>
                <a:ea typeface="Tahoma" pitchFamily="34" charset="0"/>
                <a:cs typeface="Tahoma" pitchFamily="34" charset="0"/>
              </a:rPr>
              <a:t>s</a:t>
            </a:r>
            <a:r>
              <a:rPr lang="en-IN" sz="2800" b="1" dirty="0">
                <a:latin typeface="+mn-lt"/>
                <a:ea typeface="Tahoma" pitchFamily="34" charset="0"/>
                <a:cs typeface="Tahoma" pitchFamily="34" charset="0"/>
              </a:rPr>
              <a:t> in RA (UPDATE)</a:t>
            </a:r>
          </a:p>
        </p:txBody>
      </p:sp>
      <p:sp>
        <p:nvSpPr>
          <p:cNvPr id="5" name="Rectangle 4"/>
          <p:cNvSpPr/>
          <p:nvPr/>
        </p:nvSpPr>
        <p:spPr>
          <a:xfrm>
            <a:off x="609600" y="1447800"/>
            <a:ext cx="7696200" cy="5072158"/>
          </a:xfrm>
          <a:prstGeom prst="rect">
            <a:avLst/>
          </a:prstGeom>
        </p:spPr>
        <p:txBody>
          <a:bodyPr wrap="square">
            <a:spAutoFit/>
          </a:bodyPr>
          <a:lstStyle/>
          <a:p>
            <a:pPr marL="342900" indent="-342900">
              <a:lnSpc>
                <a:spcPct val="120000"/>
              </a:lnSpc>
              <a:buFont typeface="Wingdings" pitchFamily="2" charset="2"/>
              <a:buChar char="Ø"/>
              <a:tabLst>
                <a:tab pos="3257550" algn="ctr"/>
              </a:tabLst>
            </a:pPr>
            <a:r>
              <a:rPr lang="en-US" sz="1800" b="1" dirty="0">
                <a:solidFill>
                  <a:schemeClr val="accent3">
                    <a:lumMod val="50000"/>
                  </a:schemeClr>
                </a:solidFill>
                <a:highlight>
                  <a:srgbClr val="00FFFF"/>
                </a:highlight>
              </a:rPr>
              <a:t>Update</a:t>
            </a:r>
          </a:p>
          <a:p>
            <a:pPr marL="285750" indent="-285750">
              <a:buFont typeface="Wingdings" pitchFamily="2" charset="2"/>
              <a:buChar char="Ø"/>
              <a:tabLst>
                <a:tab pos="3263900" algn="ctr"/>
              </a:tabLst>
            </a:pPr>
            <a:r>
              <a:rPr lang="en-US" sz="1800" dirty="0"/>
              <a:t>A mechanism to change a value in a tuple without charging </a:t>
            </a:r>
            <a:r>
              <a:rPr lang="en-US" sz="1800" i="1" dirty="0"/>
              <a:t>all</a:t>
            </a:r>
            <a:r>
              <a:rPr lang="en-US" sz="1800" dirty="0"/>
              <a:t> values in the tuple.</a:t>
            </a:r>
          </a:p>
          <a:p>
            <a:pPr marL="285750" indent="-285750">
              <a:buFont typeface="Wingdings" pitchFamily="2" charset="2"/>
              <a:buChar char="Ø"/>
              <a:tabLst>
                <a:tab pos="3263900" algn="ctr"/>
              </a:tabLst>
            </a:pPr>
            <a:r>
              <a:rPr lang="en-US" sz="1800" dirty="0"/>
              <a:t>Use the generalized projection operator to do this task</a:t>
            </a:r>
          </a:p>
          <a:p>
            <a:pPr>
              <a:buFont typeface="Monotype Sorts" pitchFamily="2" charset="2"/>
              <a:buNone/>
              <a:tabLst>
                <a:tab pos="3263900" algn="ctr"/>
              </a:tabLst>
            </a:pPr>
            <a:r>
              <a:rPr lang="en-US" sz="1800" dirty="0"/>
              <a:t>	</a:t>
            </a:r>
            <a:br>
              <a:rPr lang="en-US" sz="1800" dirty="0"/>
            </a:br>
            <a:r>
              <a:rPr lang="en-US" sz="1800" dirty="0"/>
              <a:t>	</a:t>
            </a:r>
            <a:endParaRPr lang="en-US" sz="1800" dirty="0">
              <a:sym typeface="Symbol" pitchFamily="18" charset="2"/>
            </a:endParaRPr>
          </a:p>
          <a:p>
            <a:pPr marL="285750" indent="-285750">
              <a:buFont typeface="Wingdings" pitchFamily="2" charset="2"/>
              <a:buChar char="Ø"/>
              <a:tabLst>
                <a:tab pos="3263900" algn="ctr"/>
              </a:tabLst>
            </a:pPr>
            <a:r>
              <a:rPr lang="en-US" sz="1800" dirty="0">
                <a:sym typeface="Symbol" pitchFamily="18" charset="2"/>
              </a:rPr>
              <a:t>Each </a:t>
            </a:r>
            <a:r>
              <a:rPr lang="en-US" sz="1800" i="1" dirty="0">
                <a:sym typeface="Symbol" pitchFamily="18" charset="2"/>
              </a:rPr>
              <a:t>F</a:t>
            </a:r>
            <a:r>
              <a:rPr lang="en-US" sz="1800" i="1" baseline="-25000" dirty="0">
                <a:sym typeface="Symbol" pitchFamily="18" charset="2"/>
              </a:rPr>
              <a:t>i</a:t>
            </a:r>
            <a:r>
              <a:rPr lang="en-US" sz="1800" dirty="0">
                <a:sym typeface="Symbol" pitchFamily="18" charset="2"/>
              </a:rPr>
              <a:t> is either </a:t>
            </a:r>
          </a:p>
          <a:p>
            <a:pPr marL="800100" lvl="1" indent="-342900">
              <a:buFont typeface="+mj-lt"/>
              <a:buAutoNum type="arabicPeriod"/>
              <a:tabLst>
                <a:tab pos="3263900" algn="ctr"/>
              </a:tabLst>
            </a:pPr>
            <a:r>
              <a:rPr lang="en-US" sz="1800" dirty="0">
                <a:sym typeface="Symbol" pitchFamily="18" charset="2"/>
              </a:rPr>
              <a:t>the </a:t>
            </a:r>
            <a:r>
              <a:rPr lang="en-US" sz="1800" i="1" dirty="0">
                <a:sym typeface="Symbol" pitchFamily="18" charset="2"/>
              </a:rPr>
              <a:t>I </a:t>
            </a:r>
            <a:r>
              <a:rPr lang="en-US" sz="1800" baseline="30000" dirty="0" err="1">
                <a:sym typeface="Symbol" pitchFamily="18" charset="2"/>
              </a:rPr>
              <a:t>th</a:t>
            </a:r>
            <a:r>
              <a:rPr lang="en-US" sz="1800" dirty="0">
                <a:sym typeface="Symbol" pitchFamily="18" charset="2"/>
              </a:rPr>
              <a:t> attribute of </a:t>
            </a:r>
            <a:r>
              <a:rPr lang="en-US" sz="1800" i="1" dirty="0">
                <a:sym typeface="Symbol" pitchFamily="18" charset="2"/>
              </a:rPr>
              <a:t>r</a:t>
            </a:r>
            <a:r>
              <a:rPr lang="en-US" sz="1800" dirty="0">
                <a:sym typeface="Symbol" pitchFamily="18" charset="2"/>
              </a:rPr>
              <a:t>, if the </a:t>
            </a:r>
            <a:r>
              <a:rPr lang="en-US" sz="1800" i="1" dirty="0">
                <a:sym typeface="Symbol" pitchFamily="18" charset="2"/>
              </a:rPr>
              <a:t>I </a:t>
            </a:r>
            <a:r>
              <a:rPr lang="en-US" sz="1800" baseline="30000" dirty="0" err="1">
                <a:sym typeface="Symbol" pitchFamily="18" charset="2"/>
              </a:rPr>
              <a:t>th</a:t>
            </a:r>
            <a:r>
              <a:rPr lang="en-US" sz="1800" baseline="30000" dirty="0">
                <a:sym typeface="Symbol" pitchFamily="18" charset="2"/>
              </a:rPr>
              <a:t> </a:t>
            </a:r>
            <a:r>
              <a:rPr lang="en-US" sz="1800" dirty="0">
                <a:sym typeface="Symbol" pitchFamily="18" charset="2"/>
              </a:rPr>
              <a:t>attribute is not updated, or,</a:t>
            </a:r>
          </a:p>
          <a:p>
            <a:pPr marL="800100" lvl="1" indent="-342900">
              <a:buFont typeface="+mj-lt"/>
              <a:buAutoNum type="arabicPeriod"/>
              <a:tabLst>
                <a:tab pos="3263900" algn="ctr"/>
              </a:tabLst>
            </a:pPr>
            <a:r>
              <a:rPr lang="en-US" sz="1800" dirty="0">
                <a:sym typeface="Symbol" pitchFamily="18" charset="2"/>
              </a:rPr>
              <a:t>if the attribute is to be updated F</a:t>
            </a:r>
            <a:r>
              <a:rPr lang="en-US" sz="1800" i="1" baseline="-25000" dirty="0">
                <a:sym typeface="Symbol" pitchFamily="18" charset="2"/>
              </a:rPr>
              <a:t>i</a:t>
            </a:r>
            <a:r>
              <a:rPr lang="en-US" sz="1800" baseline="-25000" dirty="0">
                <a:sym typeface="Symbol" pitchFamily="18" charset="2"/>
              </a:rPr>
              <a:t> </a:t>
            </a:r>
            <a:r>
              <a:rPr lang="en-US" sz="1800" dirty="0">
                <a:sym typeface="Symbol" pitchFamily="18" charset="2"/>
              </a:rPr>
              <a:t> is an expression, involving only constants and the attributes of </a:t>
            </a:r>
            <a:r>
              <a:rPr lang="en-US" sz="1800" i="1" dirty="0">
                <a:sym typeface="Symbol" pitchFamily="18" charset="2"/>
              </a:rPr>
              <a:t>r</a:t>
            </a:r>
            <a:r>
              <a:rPr lang="en-US" sz="1800" dirty="0">
                <a:sym typeface="Symbol" pitchFamily="18" charset="2"/>
              </a:rPr>
              <a:t>, which gives the new value for the attribute</a:t>
            </a:r>
          </a:p>
          <a:p>
            <a:pPr marL="0" lvl="3">
              <a:tabLst>
                <a:tab pos="3257550" algn="ctr"/>
              </a:tabLst>
            </a:pPr>
            <a:endParaRPr kumimoji="1" lang="en-US" sz="1600" i="1" dirty="0"/>
          </a:p>
          <a:p>
            <a:pPr marL="0" lvl="3">
              <a:tabLst>
                <a:tab pos="3257550" algn="ctr"/>
              </a:tabLst>
            </a:pPr>
            <a:r>
              <a:rPr kumimoji="1" lang="en-US" sz="1800" dirty="0"/>
              <a:t>Example 1: Increase the salary by 10%</a:t>
            </a:r>
          </a:p>
          <a:p>
            <a:pPr marL="0" lvl="3">
              <a:tabLst>
                <a:tab pos="3257550" algn="ctr"/>
              </a:tabLst>
            </a:pPr>
            <a:endParaRPr kumimoji="1" lang="en-US" sz="1600" dirty="0"/>
          </a:p>
          <a:p>
            <a:pPr marL="0" lvl="3">
              <a:tabLst>
                <a:tab pos="3257550" algn="ctr"/>
              </a:tabLst>
            </a:pPr>
            <a:r>
              <a:rPr kumimoji="1" lang="en-US" sz="1600" dirty="0"/>
              <a:t>         	</a:t>
            </a:r>
            <a:r>
              <a:rPr kumimoji="1" lang="en-US" sz="2000" dirty="0"/>
              <a:t>EMP </a:t>
            </a:r>
            <a:r>
              <a:rPr kumimoji="1" lang="en-US" sz="2000" dirty="0">
                <a:sym typeface="Symbol" pitchFamily="18" charset="2"/>
              </a:rPr>
              <a:t>  </a:t>
            </a:r>
            <a:r>
              <a:rPr kumimoji="1" lang="en-US" sz="2000" baseline="-25000" dirty="0" err="1">
                <a:sym typeface="Symbol" pitchFamily="18" charset="2"/>
              </a:rPr>
              <a:t>empno</a:t>
            </a:r>
            <a:r>
              <a:rPr kumimoji="1" lang="en-US" sz="2000" baseline="-25000" dirty="0">
                <a:sym typeface="Symbol" pitchFamily="18" charset="2"/>
              </a:rPr>
              <a:t>, </a:t>
            </a:r>
            <a:r>
              <a:rPr kumimoji="1" lang="en-US" sz="2000" baseline="-25000" dirty="0" err="1">
                <a:sym typeface="Symbol" pitchFamily="18" charset="2"/>
              </a:rPr>
              <a:t>ename</a:t>
            </a:r>
            <a:r>
              <a:rPr kumimoji="1" lang="en-US" sz="2000" baseline="-25000" dirty="0">
                <a:sym typeface="Symbol" pitchFamily="18" charset="2"/>
              </a:rPr>
              <a:t>, </a:t>
            </a:r>
            <a:r>
              <a:rPr kumimoji="1" lang="en-US" sz="2000" baseline="-25000" dirty="0" err="1">
                <a:sym typeface="Symbol" pitchFamily="18" charset="2"/>
              </a:rPr>
              <a:t>sal</a:t>
            </a:r>
            <a:r>
              <a:rPr kumimoji="1" lang="en-US" sz="2000" baseline="-25000" dirty="0">
                <a:sym typeface="Symbol" pitchFamily="18" charset="2"/>
              </a:rPr>
              <a:t>*1.1,... </a:t>
            </a:r>
            <a:r>
              <a:rPr kumimoji="1" lang="en-US" sz="2000" dirty="0">
                <a:sym typeface="Symbol" pitchFamily="18" charset="2"/>
              </a:rPr>
              <a:t>(EMP)</a:t>
            </a:r>
          </a:p>
          <a:p>
            <a:pPr marL="0" lvl="3">
              <a:tabLst>
                <a:tab pos="3257550" algn="ctr"/>
              </a:tabLst>
            </a:pPr>
            <a:endParaRPr lang="en-IN" sz="1800" dirty="0"/>
          </a:p>
          <a:p>
            <a:pPr>
              <a:tabLst>
                <a:tab pos="3257550" algn="ctr"/>
              </a:tabLst>
            </a:pPr>
            <a:br>
              <a:rPr lang="en-US" sz="1800" dirty="0">
                <a:latin typeface="+mn-lt"/>
              </a:rPr>
            </a:br>
            <a:endParaRPr lang="en-US" sz="1800" dirty="0">
              <a:latin typeface="+mn-lt"/>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627251629"/>
              </p:ext>
            </p:extLst>
          </p:nvPr>
        </p:nvGraphicFramePr>
        <p:xfrm>
          <a:off x="2328862" y="2667000"/>
          <a:ext cx="2128838" cy="446087"/>
        </p:xfrm>
        <a:graphic>
          <a:graphicData uri="http://schemas.openxmlformats.org/presentationml/2006/ole">
            <mc:AlternateContent xmlns:mc="http://schemas.openxmlformats.org/markup-compatibility/2006">
              <mc:Choice xmlns:v="urn:schemas-microsoft-com:vml" Requires="v">
                <p:oleObj spid="_x0000_s33978" name="Equation" r:id="rId3" imgW="1701800" imgH="355600" progId="Equation.3">
                  <p:embed/>
                </p:oleObj>
              </mc:Choice>
              <mc:Fallback>
                <p:oleObj name="Equation" r:id="rId3" imgW="1701800" imgH="355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862" y="2667000"/>
                        <a:ext cx="2128838"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492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34</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DML</a:t>
            </a:r>
            <a:r>
              <a:rPr lang="en-IN" sz="2800" b="1" cap="none" dirty="0">
                <a:latin typeface="+mn-lt"/>
                <a:ea typeface="Tahoma" pitchFamily="34" charset="0"/>
                <a:cs typeface="Tahoma" pitchFamily="34" charset="0"/>
              </a:rPr>
              <a:t>s</a:t>
            </a:r>
            <a:r>
              <a:rPr lang="en-IN" sz="2800" b="1" dirty="0">
                <a:latin typeface="+mn-lt"/>
                <a:ea typeface="Tahoma" pitchFamily="34" charset="0"/>
                <a:cs typeface="Tahoma" pitchFamily="34" charset="0"/>
              </a:rPr>
              <a:t> in RA (delete)</a:t>
            </a:r>
          </a:p>
        </p:txBody>
      </p:sp>
      <p:sp>
        <p:nvSpPr>
          <p:cNvPr id="5" name="Rectangle 4"/>
          <p:cNvSpPr/>
          <p:nvPr/>
        </p:nvSpPr>
        <p:spPr>
          <a:xfrm>
            <a:off x="411480" y="1440180"/>
            <a:ext cx="7696200" cy="4847481"/>
          </a:xfrm>
          <a:prstGeom prst="rect">
            <a:avLst/>
          </a:prstGeom>
        </p:spPr>
        <p:txBody>
          <a:bodyPr wrap="square">
            <a:spAutoFit/>
          </a:bodyPr>
          <a:lstStyle/>
          <a:p>
            <a:pPr marL="342900" indent="-342900">
              <a:lnSpc>
                <a:spcPct val="120000"/>
              </a:lnSpc>
              <a:spcAft>
                <a:spcPts val="600"/>
              </a:spcAft>
              <a:buFont typeface="Wingdings" pitchFamily="2" charset="2"/>
              <a:buChar char="Ø"/>
              <a:tabLst>
                <a:tab pos="3257550" algn="ctr"/>
              </a:tabLst>
            </a:pPr>
            <a:r>
              <a:rPr lang="en-US" sz="2000" b="1" dirty="0">
                <a:solidFill>
                  <a:schemeClr val="accent3">
                    <a:lumMod val="50000"/>
                  </a:schemeClr>
                </a:solidFill>
                <a:highlight>
                  <a:srgbClr val="00FFFF"/>
                </a:highlight>
              </a:rPr>
              <a:t>Delete</a:t>
            </a:r>
          </a:p>
          <a:p>
            <a:pPr marL="342900" indent="-342900">
              <a:spcAft>
                <a:spcPts val="600"/>
              </a:spcAft>
              <a:buFont typeface="Wingdings" pitchFamily="2" charset="2"/>
              <a:buChar char="Ø"/>
              <a:tabLst>
                <a:tab pos="3138488" algn="ctr"/>
              </a:tabLst>
            </a:pPr>
            <a:r>
              <a:rPr lang="en-US" sz="2000" dirty="0"/>
              <a:t>A delete request is expressed similarly to a query, except instead of displaying tuples to the user, the selected tuples are removed from the database.</a:t>
            </a:r>
          </a:p>
          <a:p>
            <a:pPr marL="342900" indent="-342900">
              <a:spcAft>
                <a:spcPts val="600"/>
              </a:spcAft>
              <a:buFont typeface="Wingdings" pitchFamily="2" charset="2"/>
              <a:buChar char="Ø"/>
              <a:tabLst>
                <a:tab pos="3138488" algn="ctr"/>
              </a:tabLst>
            </a:pPr>
            <a:r>
              <a:rPr lang="en-US" sz="2000" dirty="0">
                <a:highlight>
                  <a:srgbClr val="FFFF00"/>
                </a:highlight>
              </a:rPr>
              <a:t>Can delete only whole tuples; cannot delete values on only particular attributes</a:t>
            </a:r>
          </a:p>
          <a:p>
            <a:pPr marL="342900" indent="-342900">
              <a:spcAft>
                <a:spcPts val="600"/>
              </a:spcAft>
              <a:buFont typeface="Wingdings" pitchFamily="2" charset="2"/>
              <a:buChar char="Ø"/>
              <a:tabLst>
                <a:tab pos="3138488" algn="ctr"/>
              </a:tabLst>
            </a:pPr>
            <a:r>
              <a:rPr lang="en-US" sz="2000" dirty="0"/>
              <a:t>A deletion is expressed in relational algebra by:</a:t>
            </a:r>
          </a:p>
          <a:p>
            <a:pPr>
              <a:spcAft>
                <a:spcPts val="600"/>
              </a:spcAft>
              <a:buFont typeface="Monotype Sorts" pitchFamily="2" charset="2"/>
              <a:buNone/>
              <a:tabLst>
                <a:tab pos="3138488" algn="ctr"/>
              </a:tabLst>
            </a:pPr>
            <a:r>
              <a:rPr lang="en-US" sz="2000" dirty="0"/>
              <a:t>	</a:t>
            </a:r>
            <a:r>
              <a:rPr lang="en-US" sz="2000" i="1" dirty="0"/>
              <a:t>r</a:t>
            </a:r>
            <a:r>
              <a:rPr lang="en-US" sz="2000" dirty="0"/>
              <a:t> </a:t>
            </a:r>
            <a:r>
              <a:rPr lang="en-US" sz="2000" dirty="0">
                <a:sym typeface="Symbol" pitchFamily="18" charset="2"/>
              </a:rPr>
              <a:t> </a:t>
            </a:r>
            <a:r>
              <a:rPr lang="en-US" sz="2000" i="1" dirty="0">
                <a:sym typeface="Symbol" pitchFamily="18" charset="2"/>
              </a:rPr>
              <a:t>r</a:t>
            </a:r>
            <a:r>
              <a:rPr lang="en-US" sz="2000" dirty="0">
                <a:sym typeface="Symbol" pitchFamily="18" charset="2"/>
              </a:rPr>
              <a:t> – </a:t>
            </a:r>
            <a:r>
              <a:rPr lang="en-US" sz="2000" i="1" dirty="0">
                <a:sym typeface="Symbol" pitchFamily="18" charset="2"/>
              </a:rPr>
              <a:t>E</a:t>
            </a:r>
            <a:endParaRPr lang="en-US" sz="2000" dirty="0">
              <a:sym typeface="Symbol" pitchFamily="18" charset="2"/>
            </a:endParaRPr>
          </a:p>
          <a:p>
            <a:pPr>
              <a:spcAft>
                <a:spcPts val="600"/>
              </a:spcAft>
              <a:buFont typeface="Monotype Sorts" pitchFamily="2" charset="2"/>
              <a:buNone/>
              <a:tabLst>
                <a:tab pos="3138488" algn="ctr"/>
              </a:tabLst>
            </a:pPr>
            <a:r>
              <a:rPr lang="en-US" sz="2000" dirty="0">
                <a:sym typeface="Symbol" pitchFamily="18" charset="2"/>
              </a:rPr>
              <a:t>	</a:t>
            </a:r>
            <a:r>
              <a:rPr lang="en-US" sz="2000" dirty="0">
                <a:highlight>
                  <a:srgbClr val="FFFF00"/>
                </a:highlight>
                <a:sym typeface="Symbol" pitchFamily="18" charset="2"/>
              </a:rPr>
              <a:t>     where </a:t>
            </a:r>
            <a:r>
              <a:rPr lang="en-US" sz="2000" i="1" dirty="0">
                <a:highlight>
                  <a:srgbClr val="FFFF00"/>
                </a:highlight>
                <a:sym typeface="Symbol" pitchFamily="18" charset="2"/>
              </a:rPr>
              <a:t>r</a:t>
            </a:r>
            <a:r>
              <a:rPr lang="en-US" sz="2000" dirty="0">
                <a:highlight>
                  <a:srgbClr val="FFFF00"/>
                </a:highlight>
                <a:sym typeface="Symbol" pitchFamily="18" charset="2"/>
              </a:rPr>
              <a:t> is a relation and </a:t>
            </a:r>
            <a:r>
              <a:rPr lang="en-US" sz="2000" i="1" dirty="0">
                <a:highlight>
                  <a:srgbClr val="FFFF00"/>
                </a:highlight>
                <a:sym typeface="Symbol" pitchFamily="18" charset="2"/>
              </a:rPr>
              <a:t>E</a:t>
            </a:r>
            <a:r>
              <a:rPr lang="en-US" sz="2000" dirty="0">
                <a:highlight>
                  <a:srgbClr val="FFFF00"/>
                </a:highlight>
                <a:sym typeface="Symbol" pitchFamily="18" charset="2"/>
              </a:rPr>
              <a:t> is a relational algebra query.</a:t>
            </a:r>
          </a:p>
          <a:p>
            <a:pPr>
              <a:spcAft>
                <a:spcPts val="600"/>
              </a:spcAft>
              <a:buFont typeface="Monotype Sorts" pitchFamily="2" charset="2"/>
              <a:buNone/>
              <a:tabLst>
                <a:tab pos="3138488" algn="ctr"/>
              </a:tabLst>
            </a:pPr>
            <a:endParaRPr lang="en-US" sz="2000" dirty="0">
              <a:sym typeface="Symbol" pitchFamily="18" charset="2"/>
            </a:endParaRPr>
          </a:p>
          <a:p>
            <a:pPr>
              <a:spcAft>
                <a:spcPts val="600"/>
              </a:spcAft>
              <a:buFont typeface="Monotype Sorts" pitchFamily="2" charset="2"/>
              <a:buNone/>
              <a:tabLst>
                <a:tab pos="3138488" algn="ctr"/>
              </a:tabLst>
            </a:pPr>
            <a:r>
              <a:rPr lang="en-US" sz="2000" dirty="0">
                <a:sym typeface="Symbol" pitchFamily="18" charset="2"/>
              </a:rPr>
              <a:t>Example 1: Remove all managers of department 10.</a:t>
            </a:r>
          </a:p>
          <a:p>
            <a:pPr>
              <a:spcAft>
                <a:spcPts val="600"/>
              </a:spcAft>
              <a:buFont typeface="Monotype Sorts" pitchFamily="2" charset="2"/>
              <a:buNone/>
              <a:tabLst>
                <a:tab pos="3138488" algn="ctr"/>
              </a:tabLst>
            </a:pPr>
            <a:endParaRPr lang="en-US" sz="2000" dirty="0">
              <a:sym typeface="Symbol" pitchFamily="18" charset="2"/>
            </a:endParaRPr>
          </a:p>
          <a:p>
            <a:pPr>
              <a:spcAft>
                <a:spcPts val="600"/>
              </a:spcAft>
              <a:tabLst>
                <a:tab pos="3138488" algn="ctr"/>
              </a:tabLst>
            </a:pPr>
            <a:r>
              <a:rPr lang="en-US" sz="2000" dirty="0"/>
              <a:t>	         EMP </a:t>
            </a:r>
            <a:r>
              <a:rPr lang="en-US" sz="2000" dirty="0">
                <a:sym typeface="Symbol" pitchFamily="18" charset="2"/>
              </a:rPr>
              <a:t> EMP – (</a:t>
            </a:r>
            <a:r>
              <a:rPr kumimoji="1" lang="en-US" sz="2000" dirty="0">
                <a:sym typeface="Symbol" pitchFamily="18" charset="2"/>
              </a:rPr>
              <a:t></a:t>
            </a:r>
            <a:r>
              <a:rPr kumimoji="1" lang="en-US" sz="2000" i="1" baseline="-25000" dirty="0">
                <a:sym typeface="Symbol" pitchFamily="18" charset="2"/>
              </a:rPr>
              <a:t>job = ‘</a:t>
            </a:r>
            <a:r>
              <a:rPr kumimoji="1" lang="en-US" sz="2000" i="1" baseline="-25000" dirty="0" err="1">
                <a:sym typeface="Symbol" pitchFamily="18" charset="2"/>
              </a:rPr>
              <a:t>MANAGER’and</a:t>
            </a:r>
            <a:r>
              <a:rPr kumimoji="1" lang="en-US" sz="2000" i="1" baseline="-25000" dirty="0">
                <a:sym typeface="Symbol" pitchFamily="18" charset="2"/>
              </a:rPr>
              <a:t> </a:t>
            </a:r>
            <a:r>
              <a:rPr kumimoji="1" lang="en-US" sz="2000" i="1" baseline="-25000" dirty="0" err="1">
                <a:sym typeface="Symbol" pitchFamily="18" charset="2"/>
              </a:rPr>
              <a:t>deptno</a:t>
            </a:r>
            <a:r>
              <a:rPr kumimoji="1" lang="en-US" sz="2000" i="1" baseline="-25000" dirty="0">
                <a:sym typeface="Symbol" pitchFamily="18" charset="2"/>
              </a:rPr>
              <a:t> = 10</a:t>
            </a:r>
            <a:r>
              <a:rPr kumimoji="1" lang="en-US" sz="2000" dirty="0">
                <a:sym typeface="Symbol" pitchFamily="18" charset="2"/>
              </a:rPr>
              <a:t> (EMP))</a:t>
            </a:r>
            <a:endParaRPr lang="en-US" sz="2000" dirty="0">
              <a:latin typeface="+mn-lt"/>
            </a:endParaRPr>
          </a:p>
        </p:txBody>
      </p:sp>
    </p:spTree>
    <p:extLst>
      <p:ext uri="{BB962C8B-B14F-4D97-AF65-F5344CB8AC3E}">
        <p14:creationId xmlns:p14="http://schemas.microsoft.com/office/powerpoint/2010/main" val="38492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35</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DML</a:t>
            </a:r>
            <a:r>
              <a:rPr lang="en-IN" sz="2800" b="1" cap="none" dirty="0">
                <a:latin typeface="+mn-lt"/>
                <a:ea typeface="Tahoma" pitchFamily="34" charset="0"/>
                <a:cs typeface="Tahoma" pitchFamily="34" charset="0"/>
              </a:rPr>
              <a:t>s</a:t>
            </a:r>
            <a:r>
              <a:rPr lang="en-IN" sz="2800" b="1" dirty="0">
                <a:latin typeface="+mn-lt"/>
                <a:ea typeface="Tahoma" pitchFamily="34" charset="0"/>
                <a:cs typeface="Tahoma" pitchFamily="34" charset="0"/>
              </a:rPr>
              <a:t> in RA Examples</a:t>
            </a:r>
          </a:p>
        </p:txBody>
      </p:sp>
      <p:sp>
        <p:nvSpPr>
          <p:cNvPr id="5" name="Rectangle 4"/>
          <p:cNvSpPr/>
          <p:nvPr/>
        </p:nvSpPr>
        <p:spPr>
          <a:xfrm>
            <a:off x="609600" y="1447800"/>
            <a:ext cx="7696200" cy="5059847"/>
          </a:xfrm>
          <a:prstGeom prst="rect">
            <a:avLst/>
          </a:prstGeom>
        </p:spPr>
        <p:txBody>
          <a:bodyPr wrap="square">
            <a:spAutoFit/>
          </a:bodyPr>
          <a:lstStyle/>
          <a:p>
            <a:pPr marL="342900" indent="-342900">
              <a:lnSpc>
                <a:spcPct val="120000"/>
              </a:lnSpc>
              <a:buFont typeface="Wingdings" pitchFamily="2" charset="2"/>
              <a:buChar char="Ø"/>
              <a:tabLst>
                <a:tab pos="3257550" algn="ctr"/>
              </a:tabLst>
            </a:pPr>
            <a:r>
              <a:rPr lang="en-US" sz="2400" dirty="0">
                <a:latin typeface="+mn-lt"/>
              </a:rPr>
              <a:t>Delete all employees working at Boston.</a:t>
            </a:r>
          </a:p>
          <a:p>
            <a:pPr lvl="2">
              <a:spcBef>
                <a:spcPct val="35000"/>
              </a:spcBef>
              <a:buClr>
                <a:schemeClr val="tx2"/>
              </a:buClr>
              <a:buSzPct val="90000"/>
              <a:buFont typeface="Monotype Sorts" pitchFamily="2" charset="2"/>
              <a:buNone/>
            </a:pPr>
            <a:r>
              <a:rPr kumimoji="1" lang="en-US" sz="2400" dirty="0">
                <a:sym typeface="Symbol" pitchFamily="18" charset="2"/>
              </a:rPr>
              <a:t>r</a:t>
            </a:r>
            <a:r>
              <a:rPr kumimoji="1" lang="en-US" sz="2400" baseline="-25000" dirty="0">
                <a:sym typeface="Symbol" pitchFamily="18" charset="2"/>
              </a:rPr>
              <a:t>1</a:t>
            </a:r>
            <a:r>
              <a:rPr kumimoji="1" lang="en-US" sz="2400" dirty="0">
                <a:sym typeface="Symbol" pitchFamily="18" charset="2"/>
              </a:rPr>
              <a:t>  </a:t>
            </a:r>
            <a:r>
              <a:rPr kumimoji="1" lang="en-US" sz="2400" baseline="-25000" dirty="0">
                <a:sym typeface="Symbol" pitchFamily="18" charset="2"/>
              </a:rPr>
              <a:t>loc = ‘BOSTON’</a:t>
            </a:r>
            <a:r>
              <a:rPr kumimoji="1" lang="en-US" sz="2400" dirty="0">
                <a:sym typeface="Symbol" pitchFamily="18" charset="2"/>
              </a:rPr>
              <a:t> (EMP </a:t>
            </a:r>
            <a:r>
              <a:rPr lang="en-IN" sz="2400" dirty="0"/>
              <a:t>⨝ DEPT</a:t>
            </a:r>
            <a:r>
              <a:rPr kumimoji="1" lang="en-US" sz="2400" dirty="0">
                <a:sym typeface="Symbol" pitchFamily="18" charset="2"/>
              </a:rPr>
              <a:t> )</a:t>
            </a:r>
          </a:p>
          <a:p>
            <a:pPr lvl="2">
              <a:spcBef>
                <a:spcPct val="35000"/>
              </a:spcBef>
              <a:buClr>
                <a:schemeClr val="tx2"/>
              </a:buClr>
              <a:buSzPct val="90000"/>
              <a:buFont typeface="Monotype Sorts" pitchFamily="2" charset="2"/>
              <a:buNone/>
            </a:pPr>
            <a:r>
              <a:rPr kumimoji="1" lang="en-US" sz="2400" dirty="0">
                <a:sym typeface="Symbol" pitchFamily="18" charset="2"/>
              </a:rPr>
              <a:t>r</a:t>
            </a:r>
            <a:r>
              <a:rPr kumimoji="1" lang="en-US" sz="2400" baseline="-25000" dirty="0">
                <a:sym typeface="Symbol" pitchFamily="18" charset="2"/>
              </a:rPr>
              <a:t>2 </a:t>
            </a:r>
            <a:r>
              <a:rPr kumimoji="1" lang="en-US" sz="2400" dirty="0">
                <a:sym typeface="Symbol" pitchFamily="18" charset="2"/>
              </a:rPr>
              <a:t>  </a:t>
            </a:r>
            <a:r>
              <a:rPr kumimoji="1" lang="en-US" sz="2400" baseline="-25000" dirty="0" err="1">
                <a:sym typeface="Symbol" pitchFamily="18" charset="2"/>
              </a:rPr>
              <a:t>empno</a:t>
            </a:r>
            <a:r>
              <a:rPr kumimoji="1" lang="en-US" sz="2400" baseline="-25000" dirty="0">
                <a:sym typeface="Symbol" pitchFamily="18" charset="2"/>
              </a:rPr>
              <a:t>, </a:t>
            </a:r>
            <a:r>
              <a:rPr kumimoji="1" lang="en-US" sz="2400" baseline="-25000" dirty="0" err="1">
                <a:sym typeface="Symbol" pitchFamily="18" charset="2"/>
              </a:rPr>
              <a:t>ename</a:t>
            </a:r>
            <a:r>
              <a:rPr kumimoji="1" lang="en-US" sz="2400" baseline="-25000" dirty="0">
                <a:sym typeface="Symbol" pitchFamily="18" charset="2"/>
              </a:rPr>
              <a:t>, </a:t>
            </a:r>
            <a:r>
              <a:rPr kumimoji="1" lang="en-US" sz="2400" baseline="-25000" dirty="0" err="1">
                <a:sym typeface="Symbol" pitchFamily="18" charset="2"/>
              </a:rPr>
              <a:t>sal</a:t>
            </a:r>
            <a:r>
              <a:rPr kumimoji="1" lang="en-US" sz="2400" baseline="-25000" dirty="0">
                <a:sym typeface="Symbol" pitchFamily="18" charset="2"/>
              </a:rPr>
              <a:t>, ...</a:t>
            </a:r>
            <a:r>
              <a:rPr kumimoji="1" lang="en-US" sz="2400" dirty="0">
                <a:sym typeface="Symbol" pitchFamily="18" charset="2"/>
              </a:rPr>
              <a:t> (r</a:t>
            </a:r>
            <a:r>
              <a:rPr kumimoji="1" lang="en-US" sz="2400" baseline="-25000" dirty="0">
                <a:sym typeface="Symbol" pitchFamily="18" charset="2"/>
              </a:rPr>
              <a:t>1</a:t>
            </a:r>
            <a:r>
              <a:rPr kumimoji="1" lang="en-US" sz="2400" dirty="0">
                <a:sym typeface="Symbol" pitchFamily="18" charset="2"/>
              </a:rPr>
              <a:t>)  - all columns of EMP relation only</a:t>
            </a:r>
          </a:p>
          <a:p>
            <a:pPr lvl="2">
              <a:spcBef>
                <a:spcPct val="35000"/>
              </a:spcBef>
              <a:buClr>
                <a:schemeClr val="tx2"/>
              </a:buClr>
              <a:buSzPct val="90000"/>
              <a:buFont typeface="Monotype Sorts" pitchFamily="2" charset="2"/>
              <a:buNone/>
            </a:pPr>
            <a:r>
              <a:rPr kumimoji="1" lang="en-US" sz="2400" dirty="0">
                <a:sym typeface="Symbol" pitchFamily="18" charset="2"/>
              </a:rPr>
              <a:t>EMP  EMP – r</a:t>
            </a:r>
            <a:r>
              <a:rPr kumimoji="1" lang="en-US" sz="2400" baseline="-25000" dirty="0">
                <a:sym typeface="Symbol" pitchFamily="18" charset="2"/>
              </a:rPr>
              <a:t>2</a:t>
            </a:r>
            <a:endParaRPr kumimoji="1" lang="en-US" sz="2400" dirty="0">
              <a:sym typeface="Symbol" pitchFamily="18" charset="2"/>
            </a:endParaRPr>
          </a:p>
          <a:p>
            <a:pPr>
              <a:lnSpc>
                <a:spcPct val="120000"/>
              </a:lnSpc>
              <a:tabLst>
                <a:tab pos="3257550" algn="ctr"/>
              </a:tabLst>
            </a:pPr>
            <a:endParaRPr lang="en-US" sz="2400" dirty="0">
              <a:latin typeface="+mn-lt"/>
            </a:endParaRPr>
          </a:p>
          <a:p>
            <a:pPr marL="342900" indent="-342900">
              <a:lnSpc>
                <a:spcPct val="120000"/>
              </a:lnSpc>
              <a:buFont typeface="Wingdings" pitchFamily="2" charset="2"/>
              <a:buChar char="Ø"/>
              <a:tabLst>
                <a:tab pos="3257550" algn="ctr"/>
              </a:tabLst>
            </a:pPr>
            <a:r>
              <a:rPr lang="en-US" sz="2400" dirty="0">
                <a:latin typeface="+mn-lt"/>
              </a:rPr>
              <a:t>Increase the salaries by 5% of employees earning more than 5000 and by 6% for others.</a:t>
            </a:r>
          </a:p>
          <a:p>
            <a:pPr marL="0" lvl="3">
              <a:lnSpc>
                <a:spcPct val="120000"/>
              </a:lnSpc>
              <a:tabLst>
                <a:tab pos="3257550" algn="ctr"/>
              </a:tabLst>
            </a:pPr>
            <a:r>
              <a:rPr kumimoji="1" lang="en-US" sz="2400" dirty="0">
                <a:sym typeface="Symbol" pitchFamily="18" charset="2"/>
              </a:rPr>
              <a:t>           r</a:t>
            </a:r>
            <a:r>
              <a:rPr kumimoji="1" lang="en-US" sz="2400" baseline="-25000" dirty="0">
                <a:sym typeface="Symbol" pitchFamily="18" charset="2"/>
              </a:rPr>
              <a:t>1</a:t>
            </a:r>
            <a:r>
              <a:rPr kumimoji="1" lang="en-US" sz="2400" dirty="0">
                <a:sym typeface="Symbol" pitchFamily="18" charset="2"/>
              </a:rPr>
              <a:t>   </a:t>
            </a:r>
            <a:r>
              <a:rPr kumimoji="1" lang="en-US" sz="2400" baseline="-25000" dirty="0" err="1">
                <a:sym typeface="Symbol" pitchFamily="18" charset="2"/>
              </a:rPr>
              <a:t>empno</a:t>
            </a:r>
            <a:r>
              <a:rPr kumimoji="1" lang="en-US" sz="2400" baseline="-25000" dirty="0">
                <a:sym typeface="Symbol" pitchFamily="18" charset="2"/>
              </a:rPr>
              <a:t>, </a:t>
            </a:r>
            <a:r>
              <a:rPr kumimoji="1" lang="en-US" sz="2400" baseline="-25000" dirty="0" err="1">
                <a:sym typeface="Symbol" pitchFamily="18" charset="2"/>
              </a:rPr>
              <a:t>ename</a:t>
            </a:r>
            <a:r>
              <a:rPr kumimoji="1" lang="en-US" sz="2400" baseline="-25000" dirty="0">
                <a:sym typeface="Symbol" pitchFamily="18" charset="2"/>
              </a:rPr>
              <a:t>, </a:t>
            </a:r>
            <a:r>
              <a:rPr kumimoji="1" lang="en-US" sz="2400" baseline="-25000" dirty="0" err="1">
                <a:sym typeface="Symbol" pitchFamily="18" charset="2"/>
              </a:rPr>
              <a:t>sal</a:t>
            </a:r>
            <a:r>
              <a:rPr kumimoji="1" lang="en-US" sz="2400" baseline="-25000" dirty="0">
                <a:sym typeface="Symbol" pitchFamily="18" charset="2"/>
              </a:rPr>
              <a:t>*1.05,... </a:t>
            </a:r>
            <a:r>
              <a:rPr kumimoji="1" lang="en-US" sz="2400" dirty="0">
                <a:sym typeface="Symbol" pitchFamily="18" charset="2"/>
              </a:rPr>
              <a:t>(</a:t>
            </a:r>
            <a:r>
              <a:rPr kumimoji="1" lang="en-US" sz="2400" i="1" baseline="-25000" dirty="0" err="1">
                <a:sym typeface="Symbol" pitchFamily="18" charset="2"/>
              </a:rPr>
              <a:t>sal</a:t>
            </a:r>
            <a:r>
              <a:rPr kumimoji="1" lang="en-US" sz="2400" i="1" baseline="-25000" dirty="0">
                <a:sym typeface="Symbol" pitchFamily="18" charset="2"/>
              </a:rPr>
              <a:t> &gt; 5000 </a:t>
            </a:r>
            <a:r>
              <a:rPr kumimoji="1" lang="en-US" sz="2400" dirty="0">
                <a:sym typeface="Symbol" pitchFamily="18" charset="2"/>
              </a:rPr>
              <a:t>(EMP))</a:t>
            </a:r>
          </a:p>
          <a:p>
            <a:pPr marL="0" lvl="3">
              <a:lnSpc>
                <a:spcPct val="120000"/>
              </a:lnSpc>
              <a:tabLst>
                <a:tab pos="3257550" algn="ctr"/>
              </a:tabLst>
            </a:pPr>
            <a:r>
              <a:rPr kumimoji="1" lang="en-US" sz="2400" dirty="0">
                <a:sym typeface="Symbol" pitchFamily="18" charset="2"/>
              </a:rPr>
              <a:t>           r</a:t>
            </a:r>
            <a:r>
              <a:rPr kumimoji="1" lang="en-US" sz="2400" baseline="-25000" dirty="0">
                <a:sym typeface="Symbol" pitchFamily="18" charset="2"/>
              </a:rPr>
              <a:t>2</a:t>
            </a:r>
            <a:r>
              <a:rPr kumimoji="1" lang="en-US" sz="2400" dirty="0">
                <a:sym typeface="Symbol" pitchFamily="18" charset="2"/>
              </a:rPr>
              <a:t>   </a:t>
            </a:r>
            <a:r>
              <a:rPr kumimoji="1" lang="en-US" sz="2400" baseline="-25000" dirty="0" err="1">
                <a:sym typeface="Symbol" pitchFamily="18" charset="2"/>
              </a:rPr>
              <a:t>empno</a:t>
            </a:r>
            <a:r>
              <a:rPr kumimoji="1" lang="en-US" sz="2400" baseline="-25000" dirty="0">
                <a:sym typeface="Symbol" pitchFamily="18" charset="2"/>
              </a:rPr>
              <a:t>, </a:t>
            </a:r>
            <a:r>
              <a:rPr kumimoji="1" lang="en-US" sz="2400" baseline="-25000" dirty="0" err="1">
                <a:sym typeface="Symbol" pitchFamily="18" charset="2"/>
              </a:rPr>
              <a:t>ename</a:t>
            </a:r>
            <a:r>
              <a:rPr kumimoji="1" lang="en-US" sz="2400" baseline="-25000" dirty="0">
                <a:sym typeface="Symbol" pitchFamily="18" charset="2"/>
              </a:rPr>
              <a:t>, </a:t>
            </a:r>
            <a:r>
              <a:rPr kumimoji="1" lang="en-US" sz="2400" baseline="-25000" dirty="0" err="1">
                <a:sym typeface="Symbol" pitchFamily="18" charset="2"/>
              </a:rPr>
              <a:t>sal</a:t>
            </a:r>
            <a:r>
              <a:rPr kumimoji="1" lang="en-US" sz="2400" baseline="-25000" dirty="0">
                <a:sym typeface="Symbol" pitchFamily="18" charset="2"/>
              </a:rPr>
              <a:t>*1.06,... </a:t>
            </a:r>
            <a:r>
              <a:rPr kumimoji="1" lang="en-US" sz="2400" dirty="0">
                <a:sym typeface="Symbol" pitchFamily="18" charset="2"/>
              </a:rPr>
              <a:t>(</a:t>
            </a:r>
            <a:r>
              <a:rPr kumimoji="1" lang="en-US" sz="2400" i="1" baseline="-25000" dirty="0" err="1">
                <a:sym typeface="Symbol" pitchFamily="18" charset="2"/>
              </a:rPr>
              <a:t>sal</a:t>
            </a:r>
            <a:r>
              <a:rPr kumimoji="1" lang="en-US" sz="2400" i="1" baseline="-25000" dirty="0">
                <a:sym typeface="Symbol" pitchFamily="18" charset="2"/>
              </a:rPr>
              <a:t> &lt;= 5000 </a:t>
            </a:r>
            <a:r>
              <a:rPr kumimoji="1" lang="en-US" sz="2400" dirty="0">
                <a:sym typeface="Symbol" pitchFamily="18" charset="2"/>
              </a:rPr>
              <a:t>(EMP))</a:t>
            </a:r>
          </a:p>
          <a:p>
            <a:pPr marL="0" lvl="3">
              <a:lnSpc>
                <a:spcPct val="120000"/>
              </a:lnSpc>
              <a:tabLst>
                <a:tab pos="3257550" algn="ctr"/>
              </a:tabLst>
            </a:pPr>
            <a:r>
              <a:rPr kumimoji="1" lang="en-US" sz="2400" dirty="0">
                <a:sym typeface="Symbol" pitchFamily="18" charset="2"/>
              </a:rPr>
              <a:t>           EMP  r</a:t>
            </a:r>
            <a:r>
              <a:rPr kumimoji="1" lang="en-US" sz="2400" baseline="-25000" dirty="0">
                <a:sym typeface="Symbol" pitchFamily="18" charset="2"/>
              </a:rPr>
              <a:t>1</a:t>
            </a:r>
            <a:r>
              <a:rPr kumimoji="1" lang="en-US" sz="2400" dirty="0">
                <a:sym typeface="Symbol" pitchFamily="18" charset="2"/>
              </a:rPr>
              <a:t> </a:t>
            </a:r>
            <a:r>
              <a:rPr lang="en-US" sz="2400" dirty="0">
                <a:sym typeface="Symbol" pitchFamily="18" charset="2"/>
              </a:rPr>
              <a:t>U </a:t>
            </a:r>
            <a:r>
              <a:rPr kumimoji="1" lang="en-US" sz="2400" dirty="0">
                <a:sym typeface="Symbol" pitchFamily="18" charset="2"/>
              </a:rPr>
              <a:t>r</a:t>
            </a:r>
            <a:r>
              <a:rPr kumimoji="1" lang="en-US" sz="2400" baseline="-25000" dirty="0">
                <a:sym typeface="Symbol" pitchFamily="18" charset="2"/>
              </a:rPr>
              <a:t>2</a:t>
            </a:r>
            <a:endParaRPr lang="en-US" sz="2400" dirty="0">
              <a:latin typeface="+mn-lt"/>
            </a:endParaRPr>
          </a:p>
        </p:txBody>
      </p:sp>
    </p:spTree>
    <p:extLst>
      <p:ext uri="{BB962C8B-B14F-4D97-AF65-F5344CB8AC3E}">
        <p14:creationId xmlns:p14="http://schemas.microsoft.com/office/powerpoint/2010/main" val="38492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36</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Relational Algebra Examples</a:t>
            </a:r>
          </a:p>
        </p:txBody>
      </p:sp>
      <p:sp>
        <p:nvSpPr>
          <p:cNvPr id="6" name="Rectangle 5"/>
          <p:cNvSpPr/>
          <p:nvPr/>
        </p:nvSpPr>
        <p:spPr>
          <a:xfrm>
            <a:off x="457200" y="1295400"/>
            <a:ext cx="8153400" cy="5355312"/>
          </a:xfrm>
          <a:prstGeom prst="rect">
            <a:avLst/>
          </a:prstGeom>
        </p:spPr>
        <p:txBody>
          <a:bodyPr wrap="square">
            <a:spAutoFit/>
          </a:bodyPr>
          <a:lstStyle/>
          <a:p>
            <a:pPr>
              <a:lnSpc>
                <a:spcPct val="120000"/>
              </a:lnSpc>
              <a:tabLst>
                <a:tab pos="3257550" algn="ctr"/>
              </a:tabLst>
            </a:pPr>
            <a:r>
              <a:rPr lang="en-US" sz="2000" dirty="0" err="1">
                <a:ea typeface="Tahoma" pitchFamily="34" charset="0"/>
                <a:cs typeface="Tahoma" pitchFamily="34" charset="0"/>
              </a:rPr>
              <a:t>emp</a:t>
            </a:r>
            <a:r>
              <a:rPr lang="en-US" sz="2000" dirty="0">
                <a:ea typeface="Tahoma" pitchFamily="34" charset="0"/>
                <a:cs typeface="Tahoma" pitchFamily="34" charset="0"/>
              </a:rPr>
              <a:t>(</a:t>
            </a:r>
            <a:r>
              <a:rPr lang="en-US" sz="2000" u="sng" dirty="0" err="1">
                <a:ea typeface="Tahoma" pitchFamily="34" charset="0"/>
                <a:cs typeface="Tahoma" pitchFamily="34" charset="0"/>
              </a:rPr>
              <a:t>empno</a:t>
            </a:r>
            <a:r>
              <a:rPr lang="en-US" sz="2000" dirty="0">
                <a:ea typeface="Tahoma" pitchFamily="34" charset="0"/>
                <a:cs typeface="Tahoma" pitchFamily="34" charset="0"/>
              </a:rPr>
              <a:t>, </a:t>
            </a:r>
            <a:r>
              <a:rPr lang="en-US" sz="2000" dirty="0" err="1">
                <a:ea typeface="Tahoma" pitchFamily="34" charset="0"/>
                <a:cs typeface="Tahoma" pitchFamily="34" charset="0"/>
              </a:rPr>
              <a:t>ename</a:t>
            </a:r>
            <a:r>
              <a:rPr lang="en-US" sz="2000" dirty="0">
                <a:ea typeface="Tahoma" pitchFamily="34" charset="0"/>
                <a:cs typeface="Tahoma" pitchFamily="34" charset="0"/>
              </a:rPr>
              <a:t>, </a:t>
            </a:r>
            <a:r>
              <a:rPr lang="en-US" sz="2000" dirty="0" err="1">
                <a:ea typeface="Tahoma" pitchFamily="34" charset="0"/>
                <a:cs typeface="Tahoma" pitchFamily="34" charset="0"/>
              </a:rPr>
              <a:t>bdate</a:t>
            </a:r>
            <a:r>
              <a:rPr lang="en-US" sz="2000" dirty="0">
                <a:ea typeface="Tahoma" pitchFamily="34" charset="0"/>
                <a:cs typeface="Tahoma" pitchFamily="34" charset="0"/>
              </a:rPr>
              <a:t>, </a:t>
            </a:r>
            <a:r>
              <a:rPr lang="en-US" sz="2000" dirty="0" err="1">
                <a:ea typeface="Tahoma" pitchFamily="34" charset="0"/>
                <a:cs typeface="Tahoma" pitchFamily="34" charset="0"/>
              </a:rPr>
              <a:t>sal</a:t>
            </a:r>
            <a:r>
              <a:rPr lang="en-US" sz="2000" dirty="0">
                <a:ea typeface="Tahoma" pitchFamily="34" charset="0"/>
                <a:cs typeface="Tahoma" pitchFamily="34" charset="0"/>
              </a:rPr>
              <a:t>, </a:t>
            </a:r>
            <a:r>
              <a:rPr lang="en-US" sz="2000" dirty="0" err="1">
                <a:ea typeface="Tahoma" pitchFamily="34" charset="0"/>
                <a:cs typeface="Tahoma" pitchFamily="34" charset="0"/>
              </a:rPr>
              <a:t>mgr</a:t>
            </a:r>
            <a:r>
              <a:rPr lang="en-US" sz="2000" dirty="0">
                <a:ea typeface="Tahoma" pitchFamily="34" charset="0"/>
                <a:cs typeface="Tahoma" pitchFamily="34" charset="0"/>
              </a:rPr>
              <a:t>, </a:t>
            </a:r>
            <a:r>
              <a:rPr lang="en-US" sz="2000" dirty="0" err="1">
                <a:ea typeface="Tahoma" pitchFamily="34" charset="0"/>
                <a:cs typeface="Tahoma" pitchFamily="34" charset="0"/>
              </a:rPr>
              <a:t>deptno</a:t>
            </a:r>
            <a:r>
              <a:rPr lang="en-US" sz="2000" dirty="0">
                <a:ea typeface="Tahoma" pitchFamily="34" charset="0"/>
                <a:cs typeface="Tahoma" pitchFamily="34" charset="0"/>
              </a:rPr>
              <a:t>)</a:t>
            </a:r>
          </a:p>
          <a:p>
            <a:pPr>
              <a:lnSpc>
                <a:spcPct val="120000"/>
              </a:lnSpc>
              <a:tabLst>
                <a:tab pos="3257550" algn="ctr"/>
              </a:tabLst>
            </a:pPr>
            <a:r>
              <a:rPr lang="en-US" sz="2000" dirty="0" err="1">
                <a:ea typeface="Tahoma" pitchFamily="34" charset="0"/>
                <a:cs typeface="Tahoma" pitchFamily="34" charset="0"/>
              </a:rPr>
              <a:t>dept</a:t>
            </a:r>
            <a:r>
              <a:rPr lang="en-US" sz="2000" dirty="0">
                <a:ea typeface="Tahoma" pitchFamily="34" charset="0"/>
                <a:cs typeface="Tahoma" pitchFamily="34" charset="0"/>
              </a:rPr>
              <a:t>(</a:t>
            </a:r>
            <a:r>
              <a:rPr lang="en-US" sz="2000" u="sng" dirty="0" err="1">
                <a:ea typeface="Tahoma" pitchFamily="34" charset="0"/>
                <a:cs typeface="Tahoma" pitchFamily="34" charset="0"/>
              </a:rPr>
              <a:t>deptno</a:t>
            </a:r>
            <a:r>
              <a:rPr lang="en-US" sz="2000" dirty="0">
                <a:ea typeface="Tahoma" pitchFamily="34" charset="0"/>
                <a:cs typeface="Tahoma" pitchFamily="34" charset="0"/>
              </a:rPr>
              <a:t>, </a:t>
            </a:r>
            <a:r>
              <a:rPr lang="en-US" sz="2000" dirty="0" err="1">
                <a:ea typeface="Tahoma" pitchFamily="34" charset="0"/>
                <a:cs typeface="Tahoma" pitchFamily="34" charset="0"/>
              </a:rPr>
              <a:t>dname</a:t>
            </a:r>
            <a:r>
              <a:rPr lang="en-US" sz="2000" dirty="0">
                <a:ea typeface="Tahoma" pitchFamily="34" charset="0"/>
                <a:cs typeface="Tahoma" pitchFamily="34" charset="0"/>
              </a:rPr>
              <a:t>, </a:t>
            </a:r>
            <a:r>
              <a:rPr lang="en-US" sz="2000" dirty="0" err="1">
                <a:ea typeface="Tahoma" pitchFamily="34" charset="0"/>
                <a:cs typeface="Tahoma" pitchFamily="34" charset="0"/>
              </a:rPr>
              <a:t>loc</a:t>
            </a:r>
            <a:r>
              <a:rPr lang="en-US" sz="2000" dirty="0">
                <a:ea typeface="Tahoma" pitchFamily="34" charset="0"/>
                <a:cs typeface="Tahoma" pitchFamily="34" charset="0"/>
              </a:rPr>
              <a:t>, </a:t>
            </a:r>
            <a:r>
              <a:rPr lang="en-US" sz="2000" dirty="0" err="1">
                <a:ea typeface="Tahoma" pitchFamily="34" charset="0"/>
                <a:cs typeface="Tahoma" pitchFamily="34" charset="0"/>
              </a:rPr>
              <a:t>dmanager</a:t>
            </a:r>
            <a:r>
              <a:rPr lang="en-US" sz="2000" dirty="0">
                <a:ea typeface="Tahoma" pitchFamily="34" charset="0"/>
                <a:cs typeface="Tahoma" pitchFamily="34" charset="0"/>
              </a:rPr>
              <a:t>)</a:t>
            </a:r>
          </a:p>
          <a:p>
            <a:pPr>
              <a:lnSpc>
                <a:spcPct val="120000"/>
              </a:lnSpc>
              <a:tabLst>
                <a:tab pos="3257550" algn="ctr"/>
              </a:tabLst>
            </a:pPr>
            <a:r>
              <a:rPr lang="en-US" sz="2000" dirty="0">
                <a:ea typeface="Tahoma" pitchFamily="34" charset="0"/>
                <a:cs typeface="Tahoma" pitchFamily="34" charset="0"/>
              </a:rPr>
              <a:t>project(</a:t>
            </a:r>
            <a:r>
              <a:rPr lang="en-US" sz="2000" u="sng" dirty="0" err="1">
                <a:ea typeface="Tahoma" pitchFamily="34" charset="0"/>
                <a:cs typeface="Tahoma" pitchFamily="34" charset="0"/>
              </a:rPr>
              <a:t>pno</a:t>
            </a:r>
            <a:r>
              <a:rPr lang="en-US" sz="2000" dirty="0">
                <a:ea typeface="Tahoma" pitchFamily="34" charset="0"/>
                <a:cs typeface="Tahoma" pitchFamily="34" charset="0"/>
              </a:rPr>
              <a:t>, </a:t>
            </a:r>
            <a:r>
              <a:rPr lang="en-US" sz="2000" dirty="0" err="1">
                <a:ea typeface="Tahoma" pitchFamily="34" charset="0"/>
                <a:cs typeface="Tahoma" pitchFamily="34" charset="0"/>
              </a:rPr>
              <a:t>pname</a:t>
            </a:r>
            <a:r>
              <a:rPr lang="en-US" sz="2000" dirty="0">
                <a:ea typeface="Tahoma" pitchFamily="34" charset="0"/>
                <a:cs typeface="Tahoma" pitchFamily="34" charset="0"/>
              </a:rPr>
              <a:t>, </a:t>
            </a:r>
            <a:r>
              <a:rPr lang="en-US" sz="2000" dirty="0" err="1">
                <a:ea typeface="Tahoma" pitchFamily="34" charset="0"/>
                <a:cs typeface="Tahoma" pitchFamily="34" charset="0"/>
              </a:rPr>
              <a:t>deptno</a:t>
            </a:r>
            <a:r>
              <a:rPr lang="en-US" sz="2000" dirty="0">
                <a:ea typeface="Tahoma" pitchFamily="34" charset="0"/>
                <a:cs typeface="Tahoma" pitchFamily="34" charset="0"/>
              </a:rPr>
              <a:t>)</a:t>
            </a:r>
          </a:p>
          <a:p>
            <a:pPr>
              <a:lnSpc>
                <a:spcPct val="120000"/>
              </a:lnSpc>
              <a:tabLst>
                <a:tab pos="3257550" algn="ctr"/>
              </a:tabLst>
            </a:pPr>
            <a:r>
              <a:rPr lang="en-US" sz="2000" dirty="0" err="1">
                <a:ea typeface="Tahoma" pitchFamily="34" charset="0"/>
                <a:cs typeface="Tahoma" pitchFamily="34" charset="0"/>
              </a:rPr>
              <a:t>works_on</a:t>
            </a:r>
            <a:r>
              <a:rPr lang="en-US" sz="2000" dirty="0">
                <a:ea typeface="Tahoma" pitchFamily="34" charset="0"/>
                <a:cs typeface="Tahoma" pitchFamily="34" charset="0"/>
              </a:rPr>
              <a:t>(</a:t>
            </a:r>
            <a:r>
              <a:rPr lang="en-US" sz="2000" u="sng" dirty="0" err="1">
                <a:ea typeface="Tahoma" pitchFamily="34" charset="0"/>
                <a:cs typeface="Tahoma" pitchFamily="34" charset="0"/>
              </a:rPr>
              <a:t>empno</a:t>
            </a:r>
            <a:r>
              <a:rPr lang="en-US" sz="2000" u="sng" dirty="0">
                <a:ea typeface="Tahoma" pitchFamily="34" charset="0"/>
                <a:cs typeface="Tahoma" pitchFamily="34" charset="0"/>
              </a:rPr>
              <a:t>, </a:t>
            </a:r>
            <a:r>
              <a:rPr lang="en-US" sz="2000" u="sng" dirty="0" err="1">
                <a:ea typeface="Tahoma" pitchFamily="34" charset="0"/>
                <a:cs typeface="Tahoma" pitchFamily="34" charset="0"/>
              </a:rPr>
              <a:t>pno</a:t>
            </a:r>
            <a:r>
              <a:rPr lang="en-US" sz="2000" dirty="0">
                <a:ea typeface="Tahoma" pitchFamily="34" charset="0"/>
                <a:cs typeface="Tahoma" pitchFamily="34" charset="0"/>
              </a:rPr>
              <a:t>, </a:t>
            </a:r>
            <a:r>
              <a:rPr lang="en-US" sz="2000" dirty="0" err="1">
                <a:ea typeface="Tahoma" pitchFamily="34" charset="0"/>
                <a:cs typeface="Tahoma" pitchFamily="34" charset="0"/>
              </a:rPr>
              <a:t>no_hours</a:t>
            </a:r>
            <a:r>
              <a:rPr lang="en-US" sz="2000" dirty="0">
                <a:ea typeface="Tahoma" pitchFamily="34" charset="0"/>
                <a:cs typeface="Tahoma" pitchFamily="34" charset="0"/>
              </a:rPr>
              <a:t>)</a:t>
            </a:r>
          </a:p>
          <a:p>
            <a:pPr>
              <a:lnSpc>
                <a:spcPct val="120000"/>
              </a:lnSpc>
              <a:tabLst>
                <a:tab pos="3257550" algn="ctr"/>
              </a:tabLst>
            </a:pPr>
            <a:r>
              <a:rPr lang="en-US" sz="2000" dirty="0">
                <a:ea typeface="Tahoma" pitchFamily="34" charset="0"/>
                <a:cs typeface="Tahoma" pitchFamily="34" charset="0"/>
              </a:rPr>
              <a:t>dependent (</a:t>
            </a:r>
            <a:r>
              <a:rPr lang="en-US" sz="2000" u="sng" dirty="0" err="1">
                <a:ea typeface="Tahoma" pitchFamily="34" charset="0"/>
                <a:cs typeface="Tahoma" pitchFamily="34" charset="0"/>
              </a:rPr>
              <a:t>depname</a:t>
            </a:r>
            <a:r>
              <a:rPr lang="en-US" sz="2000" u="sng" dirty="0">
                <a:ea typeface="Tahoma" pitchFamily="34" charset="0"/>
                <a:cs typeface="Tahoma" pitchFamily="34" charset="0"/>
              </a:rPr>
              <a:t>, </a:t>
            </a:r>
            <a:r>
              <a:rPr lang="en-US" sz="2000" u="sng" dirty="0" err="1">
                <a:ea typeface="Tahoma" pitchFamily="34" charset="0"/>
                <a:cs typeface="Tahoma" pitchFamily="34" charset="0"/>
              </a:rPr>
              <a:t>empno</a:t>
            </a:r>
            <a:r>
              <a:rPr lang="en-US" sz="2000" dirty="0">
                <a:ea typeface="Tahoma" pitchFamily="34" charset="0"/>
                <a:cs typeface="Tahoma" pitchFamily="34" charset="0"/>
              </a:rPr>
              <a:t>, relation)</a:t>
            </a:r>
          </a:p>
          <a:p>
            <a:pPr>
              <a:lnSpc>
                <a:spcPct val="120000"/>
              </a:lnSpc>
              <a:tabLst>
                <a:tab pos="3257550" algn="ctr"/>
              </a:tabLst>
            </a:pPr>
            <a:endParaRPr lang="en-US" sz="2000" dirty="0">
              <a:ea typeface="Tahoma" pitchFamily="34" charset="0"/>
              <a:cs typeface="Tahoma" pitchFamily="34" charset="0"/>
            </a:endParaRPr>
          </a:p>
          <a:p>
            <a:pPr marL="342900" indent="-342900">
              <a:lnSpc>
                <a:spcPct val="120000"/>
              </a:lnSpc>
              <a:buFont typeface="Wingdings" pitchFamily="2" charset="2"/>
              <a:buChar char="Ø"/>
              <a:tabLst>
                <a:tab pos="3257550" algn="ctr"/>
              </a:tabLst>
            </a:pPr>
            <a:r>
              <a:rPr lang="en-US" sz="2000" dirty="0">
                <a:ea typeface="Tahoma" pitchFamily="34" charset="0"/>
                <a:cs typeface="Tahoma" pitchFamily="34" charset="0"/>
              </a:rPr>
              <a:t>Delete all employees working in </a:t>
            </a:r>
            <a:r>
              <a:rPr lang="en-US" sz="2000" dirty="0" err="1">
                <a:ea typeface="Tahoma" pitchFamily="34" charset="0"/>
                <a:cs typeface="Tahoma" pitchFamily="34" charset="0"/>
              </a:rPr>
              <a:t>dept</a:t>
            </a:r>
            <a:r>
              <a:rPr lang="en-US" sz="2000" dirty="0">
                <a:ea typeface="Tahoma" pitchFamily="34" charset="0"/>
                <a:cs typeface="Tahoma" pitchFamily="34" charset="0"/>
              </a:rPr>
              <a:t> 10.</a:t>
            </a:r>
          </a:p>
          <a:p>
            <a:pPr>
              <a:spcBef>
                <a:spcPct val="35000"/>
              </a:spcBef>
              <a:buClr>
                <a:schemeClr val="tx2"/>
              </a:buClr>
              <a:buSzPct val="90000"/>
              <a:buFont typeface="Monotype Sorts" pitchFamily="2" charset="2"/>
              <a:buNone/>
            </a:pPr>
            <a:r>
              <a:rPr kumimoji="1" lang="en-US" sz="2000" dirty="0">
                <a:ea typeface="Tahoma" pitchFamily="34" charset="0"/>
                <a:cs typeface="Tahoma" pitchFamily="34" charset="0"/>
                <a:sym typeface="Symbol" pitchFamily="18" charset="2"/>
              </a:rPr>
              <a:t>	r</a:t>
            </a:r>
            <a:r>
              <a:rPr kumimoji="1" lang="en-US" sz="2000" baseline="-25000" dirty="0">
                <a:ea typeface="Tahoma" pitchFamily="34" charset="0"/>
                <a:cs typeface="Tahoma" pitchFamily="34" charset="0"/>
                <a:sym typeface="Symbol" pitchFamily="18" charset="2"/>
              </a:rPr>
              <a:t>1</a:t>
            </a:r>
            <a:r>
              <a:rPr kumimoji="1" lang="en-US" sz="2000" dirty="0">
                <a:ea typeface="Tahoma" pitchFamily="34" charset="0"/>
                <a:cs typeface="Tahoma" pitchFamily="34" charset="0"/>
                <a:sym typeface="Symbol" pitchFamily="18" charset="2"/>
              </a:rPr>
              <a:t>  </a:t>
            </a:r>
            <a:r>
              <a:rPr kumimoji="1" lang="en-US" sz="2000" baseline="-25000" dirty="0">
                <a:ea typeface="Tahoma" pitchFamily="34" charset="0"/>
                <a:cs typeface="Tahoma" pitchFamily="34" charset="0"/>
                <a:sym typeface="Symbol" pitchFamily="18" charset="2"/>
              </a:rPr>
              <a:t></a:t>
            </a:r>
            <a:r>
              <a:rPr kumimoji="1" lang="en-US" sz="2000" baseline="-25000" dirty="0" err="1">
                <a:ea typeface="Tahoma" pitchFamily="34" charset="0"/>
                <a:cs typeface="Tahoma" pitchFamily="34" charset="0"/>
                <a:sym typeface="Symbol" pitchFamily="18" charset="2"/>
              </a:rPr>
              <a:t>deptno</a:t>
            </a:r>
            <a:r>
              <a:rPr kumimoji="1" lang="en-US" sz="2000" baseline="-25000" dirty="0">
                <a:ea typeface="Tahoma" pitchFamily="34" charset="0"/>
                <a:cs typeface="Tahoma" pitchFamily="34" charset="0"/>
                <a:sym typeface="Symbol" pitchFamily="18" charset="2"/>
              </a:rPr>
              <a:t> = 10</a:t>
            </a:r>
            <a:r>
              <a:rPr kumimoji="1" lang="en-US" sz="2000" dirty="0">
                <a:ea typeface="Tahoma" pitchFamily="34" charset="0"/>
                <a:cs typeface="Tahoma" pitchFamily="34" charset="0"/>
                <a:sym typeface="Symbol" pitchFamily="18" charset="2"/>
              </a:rPr>
              <a:t> (emp)</a:t>
            </a:r>
          </a:p>
          <a:p>
            <a:pPr lvl="2">
              <a:spcBef>
                <a:spcPct val="35000"/>
              </a:spcBef>
              <a:buClr>
                <a:schemeClr val="tx2"/>
              </a:buClr>
              <a:buSzPct val="90000"/>
              <a:buFont typeface="Monotype Sorts" pitchFamily="2" charset="2"/>
              <a:buNone/>
            </a:pPr>
            <a:r>
              <a:rPr kumimoji="1" lang="en-US" sz="2000" dirty="0">
                <a:ea typeface="Tahoma" pitchFamily="34" charset="0"/>
                <a:cs typeface="Tahoma" pitchFamily="34" charset="0"/>
                <a:sym typeface="Symbol" pitchFamily="18" charset="2"/>
              </a:rPr>
              <a:t>emp  emp – r</a:t>
            </a:r>
            <a:r>
              <a:rPr kumimoji="1" lang="en-US" sz="2000" baseline="-25000" dirty="0">
                <a:ea typeface="Tahoma" pitchFamily="34" charset="0"/>
                <a:cs typeface="Tahoma" pitchFamily="34" charset="0"/>
                <a:sym typeface="Symbol" pitchFamily="18" charset="2"/>
              </a:rPr>
              <a:t>1</a:t>
            </a:r>
            <a:endParaRPr kumimoji="1" lang="en-US" sz="2000" dirty="0">
              <a:ea typeface="Tahoma" pitchFamily="34" charset="0"/>
              <a:cs typeface="Tahoma" pitchFamily="34" charset="0"/>
              <a:sym typeface="Symbol" pitchFamily="18" charset="2"/>
            </a:endParaRPr>
          </a:p>
          <a:p>
            <a:pPr marL="342900" indent="-342900">
              <a:lnSpc>
                <a:spcPct val="120000"/>
              </a:lnSpc>
              <a:buFont typeface="Wingdings" pitchFamily="2" charset="2"/>
              <a:buChar char="Ø"/>
              <a:tabLst>
                <a:tab pos="3257550" algn="ctr"/>
              </a:tabLst>
            </a:pPr>
            <a:endParaRPr lang="en-US" sz="2000" dirty="0">
              <a:ea typeface="Tahoma" pitchFamily="34" charset="0"/>
              <a:cs typeface="Tahoma" pitchFamily="34" charset="0"/>
            </a:endParaRPr>
          </a:p>
          <a:p>
            <a:pPr marL="342900" indent="-342900">
              <a:lnSpc>
                <a:spcPct val="120000"/>
              </a:lnSpc>
              <a:buFont typeface="Wingdings" pitchFamily="2" charset="2"/>
              <a:buChar char="Ø"/>
              <a:tabLst>
                <a:tab pos="3257550" algn="ctr"/>
              </a:tabLst>
            </a:pPr>
            <a:r>
              <a:rPr lang="en-US" sz="2000" dirty="0">
                <a:ea typeface="Tahoma" pitchFamily="34" charset="0"/>
                <a:cs typeface="Tahoma" pitchFamily="34" charset="0"/>
              </a:rPr>
              <a:t>Select employee name, birthdate and </a:t>
            </a:r>
            <a:r>
              <a:rPr lang="en-US" sz="2000" dirty="0" err="1">
                <a:ea typeface="Tahoma" pitchFamily="34" charset="0"/>
                <a:cs typeface="Tahoma" pitchFamily="34" charset="0"/>
              </a:rPr>
              <a:t>sal</a:t>
            </a:r>
            <a:r>
              <a:rPr lang="en-US" sz="2000" dirty="0">
                <a:ea typeface="Tahoma" pitchFamily="34" charset="0"/>
                <a:cs typeface="Tahoma" pitchFamily="34" charset="0"/>
              </a:rPr>
              <a:t> of employees working on a project for more than 10 hours.</a:t>
            </a:r>
          </a:p>
          <a:p>
            <a:pPr indent="-914400">
              <a:lnSpc>
                <a:spcPct val="120000"/>
              </a:lnSpc>
              <a:tabLst>
                <a:tab pos="3257550" algn="ctr"/>
              </a:tabLst>
            </a:pPr>
            <a:r>
              <a:rPr kumimoji="1" lang="en-US" sz="2000" dirty="0">
                <a:sym typeface="Symbol" pitchFamily="18" charset="2"/>
              </a:rPr>
              <a:t>           r</a:t>
            </a:r>
            <a:r>
              <a:rPr kumimoji="1" lang="en-US" sz="2000" baseline="-25000" dirty="0">
                <a:sym typeface="Symbol" pitchFamily="18" charset="2"/>
              </a:rPr>
              <a:t>1</a:t>
            </a:r>
            <a:r>
              <a:rPr kumimoji="1" lang="en-US" sz="2000" dirty="0">
                <a:sym typeface="Symbol" pitchFamily="18" charset="2"/>
              </a:rPr>
              <a:t>  </a:t>
            </a:r>
            <a:r>
              <a:rPr kumimoji="1" lang="en-US" sz="2000" baseline="-25000" dirty="0">
                <a:sym typeface="Symbol" pitchFamily="18" charset="2"/>
              </a:rPr>
              <a:t></a:t>
            </a:r>
            <a:r>
              <a:rPr kumimoji="1" lang="en-US" sz="2000" baseline="-25000" dirty="0" err="1">
                <a:sym typeface="Symbol" pitchFamily="18" charset="2"/>
              </a:rPr>
              <a:t>no_hours</a:t>
            </a:r>
            <a:r>
              <a:rPr kumimoji="1" lang="en-US" sz="2000" baseline="-25000" dirty="0">
                <a:sym typeface="Symbol" pitchFamily="18" charset="2"/>
              </a:rPr>
              <a:t> &gt;= 10</a:t>
            </a:r>
            <a:r>
              <a:rPr kumimoji="1" lang="en-US" sz="2000" dirty="0">
                <a:sym typeface="Symbol" pitchFamily="18" charset="2"/>
              </a:rPr>
              <a:t> (emp </a:t>
            </a:r>
            <a:r>
              <a:rPr lang="en-IN" sz="2000" dirty="0"/>
              <a:t>⨝ </a:t>
            </a:r>
            <a:r>
              <a:rPr lang="en-IN" sz="2000" dirty="0" err="1"/>
              <a:t>works_on</a:t>
            </a:r>
            <a:r>
              <a:rPr kumimoji="1" lang="en-US" sz="2000" dirty="0">
                <a:sym typeface="Symbol" pitchFamily="18" charset="2"/>
              </a:rPr>
              <a:t> )</a:t>
            </a:r>
          </a:p>
          <a:p>
            <a:pPr marL="0" lvl="3">
              <a:lnSpc>
                <a:spcPct val="120000"/>
              </a:lnSpc>
              <a:tabLst>
                <a:tab pos="3257550" algn="ctr"/>
              </a:tabLst>
            </a:pPr>
            <a:r>
              <a:rPr kumimoji="1" lang="en-US" sz="2000" dirty="0">
                <a:ea typeface="Tahoma" pitchFamily="34" charset="0"/>
                <a:cs typeface="Tahoma" pitchFamily="34" charset="0"/>
                <a:sym typeface="Symbol" pitchFamily="18" charset="2"/>
              </a:rPr>
              <a:t>           r</a:t>
            </a:r>
            <a:r>
              <a:rPr kumimoji="1" lang="en-US" sz="2000" baseline="-25000" dirty="0">
                <a:ea typeface="Tahoma" pitchFamily="34" charset="0"/>
                <a:cs typeface="Tahoma" pitchFamily="34" charset="0"/>
                <a:sym typeface="Symbol" pitchFamily="18" charset="2"/>
              </a:rPr>
              <a:t>2</a:t>
            </a:r>
            <a:r>
              <a:rPr kumimoji="1" lang="en-US" sz="2000" dirty="0">
                <a:ea typeface="Tahoma" pitchFamily="34" charset="0"/>
                <a:cs typeface="Tahoma" pitchFamily="34" charset="0"/>
                <a:sym typeface="Symbol" pitchFamily="18" charset="2"/>
              </a:rPr>
              <a:t>   </a:t>
            </a:r>
            <a:r>
              <a:rPr kumimoji="1" lang="en-US" sz="2000" baseline="-25000" dirty="0" err="1">
                <a:ea typeface="Tahoma" pitchFamily="34" charset="0"/>
                <a:cs typeface="Tahoma" pitchFamily="34" charset="0"/>
                <a:sym typeface="Symbol" pitchFamily="18" charset="2"/>
              </a:rPr>
              <a:t>ename</a:t>
            </a:r>
            <a:r>
              <a:rPr kumimoji="1" lang="en-US" sz="2000" baseline="-25000" dirty="0">
                <a:ea typeface="Tahoma" pitchFamily="34" charset="0"/>
                <a:cs typeface="Tahoma" pitchFamily="34" charset="0"/>
                <a:sym typeface="Symbol" pitchFamily="18" charset="2"/>
              </a:rPr>
              <a:t>, </a:t>
            </a:r>
            <a:r>
              <a:rPr kumimoji="1" lang="en-US" sz="2000" baseline="-25000" dirty="0" err="1">
                <a:ea typeface="Tahoma" pitchFamily="34" charset="0"/>
                <a:cs typeface="Tahoma" pitchFamily="34" charset="0"/>
                <a:sym typeface="Symbol" pitchFamily="18" charset="2"/>
              </a:rPr>
              <a:t>bdate</a:t>
            </a:r>
            <a:r>
              <a:rPr kumimoji="1" lang="en-US" sz="2000" baseline="-25000" dirty="0">
                <a:ea typeface="Tahoma" pitchFamily="34" charset="0"/>
                <a:cs typeface="Tahoma" pitchFamily="34" charset="0"/>
                <a:sym typeface="Symbol" pitchFamily="18" charset="2"/>
              </a:rPr>
              <a:t>, </a:t>
            </a:r>
            <a:r>
              <a:rPr kumimoji="1" lang="en-US" sz="2000" baseline="-25000" dirty="0" err="1">
                <a:ea typeface="Tahoma" pitchFamily="34" charset="0"/>
                <a:cs typeface="Tahoma" pitchFamily="34" charset="0"/>
                <a:sym typeface="Symbol" pitchFamily="18" charset="2"/>
              </a:rPr>
              <a:t>sal</a:t>
            </a:r>
            <a:r>
              <a:rPr kumimoji="1" lang="en-US" sz="2000" baseline="-25000" dirty="0">
                <a:ea typeface="Tahoma" pitchFamily="34" charset="0"/>
                <a:cs typeface="Tahoma" pitchFamily="34" charset="0"/>
                <a:sym typeface="Symbol" pitchFamily="18" charset="2"/>
              </a:rPr>
              <a:t> </a:t>
            </a:r>
            <a:r>
              <a:rPr kumimoji="1" lang="en-US" sz="2000" dirty="0">
                <a:ea typeface="Tahoma" pitchFamily="34" charset="0"/>
                <a:cs typeface="Tahoma" pitchFamily="34" charset="0"/>
                <a:sym typeface="Symbol" pitchFamily="18" charset="2"/>
              </a:rPr>
              <a:t>(</a:t>
            </a:r>
            <a:r>
              <a:rPr kumimoji="1" lang="en-US" sz="2000" dirty="0">
                <a:sym typeface="Symbol" pitchFamily="18" charset="2"/>
              </a:rPr>
              <a:t>r</a:t>
            </a:r>
            <a:r>
              <a:rPr kumimoji="1" lang="en-US" sz="2000" baseline="-25000" dirty="0">
                <a:sym typeface="Symbol" pitchFamily="18" charset="2"/>
              </a:rPr>
              <a:t>1</a:t>
            </a:r>
            <a:r>
              <a:rPr kumimoji="1" lang="en-US" sz="2000" dirty="0">
                <a:ea typeface="Tahoma" pitchFamily="34" charset="0"/>
                <a:cs typeface="Tahoma" pitchFamily="34" charset="0"/>
                <a:sym typeface="Symbol" pitchFamily="18" charset="2"/>
              </a:rPr>
              <a:t>)          </a:t>
            </a:r>
            <a:endParaRPr lang="en-US" sz="2000" dirty="0">
              <a:ea typeface="Tahoma" pitchFamily="34" charset="0"/>
              <a:cs typeface="Tahoma" pitchFamily="34" charset="0"/>
            </a:endParaRPr>
          </a:p>
        </p:txBody>
      </p:sp>
    </p:spTree>
    <p:extLst>
      <p:ext uri="{BB962C8B-B14F-4D97-AF65-F5344CB8AC3E}">
        <p14:creationId xmlns:p14="http://schemas.microsoft.com/office/powerpoint/2010/main" val="228057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37</a:t>
            </a:fld>
            <a:endParaRPr lang="en-US"/>
          </a:p>
        </p:txBody>
      </p:sp>
      <p:sp>
        <p:nvSpPr>
          <p:cNvPr id="5" name="Text Placeholder 2"/>
          <p:cNvSpPr txBox="1">
            <a:spLocks/>
          </p:cNvSpPr>
          <p:nvPr/>
        </p:nvSpPr>
        <p:spPr bwMode="auto">
          <a:xfrm>
            <a:off x="304800" y="457200"/>
            <a:ext cx="33528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RA Examples</a:t>
            </a:r>
          </a:p>
        </p:txBody>
      </p:sp>
      <p:sp>
        <p:nvSpPr>
          <p:cNvPr id="6" name="Rectangle 5"/>
          <p:cNvSpPr/>
          <p:nvPr/>
        </p:nvSpPr>
        <p:spPr>
          <a:xfrm>
            <a:off x="4191000" y="5029200"/>
            <a:ext cx="4267200" cy="1384995"/>
          </a:xfrm>
          <a:prstGeom prst="rect">
            <a:avLst/>
          </a:prstGeom>
          <a:ln w="25400">
            <a:solidFill>
              <a:schemeClr val="accent6">
                <a:lumMod val="50000"/>
              </a:schemeClr>
            </a:solidFill>
          </a:ln>
        </p:spPr>
        <p:txBody>
          <a:bodyPr wrap="square">
            <a:spAutoFit/>
          </a:bodyPr>
          <a:lstStyle/>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emp</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empno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ename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bdate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sal</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mgr</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dept</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loc</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dmanager</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a:solidFill>
                  <a:schemeClr val="accent6">
                    <a:lumMod val="50000"/>
                  </a:schemeClr>
                </a:solidFill>
                <a:ea typeface="Tahoma" pitchFamily="34" charset="0"/>
                <a:cs typeface="Tahoma" pitchFamily="34" charset="0"/>
              </a:rPr>
              <a:t>project(</a:t>
            </a:r>
            <a:r>
              <a:rPr lang="en-US" sz="1400" b="1" u="sng" dirty="0" err="1">
                <a:solidFill>
                  <a:schemeClr val="accent6">
                    <a:lumMod val="50000"/>
                  </a:schemeClr>
                </a:solidFill>
                <a:ea typeface="Tahoma" pitchFamily="34" charset="0"/>
                <a:cs typeface="Tahoma" pitchFamily="34" charset="0"/>
              </a:rPr>
              <a:t>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pname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works_on</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empno</a:t>
            </a:r>
            <a:r>
              <a:rPr lang="en-US" sz="1400" b="1" u="sng" dirty="0">
                <a:solidFill>
                  <a:schemeClr val="accent6">
                    <a:lumMod val="50000"/>
                  </a:schemeClr>
                </a:solidFill>
                <a:ea typeface="Tahoma" pitchFamily="34" charset="0"/>
                <a:cs typeface="Tahoma" pitchFamily="34" charset="0"/>
              </a:rPr>
              <a:t>, </a:t>
            </a:r>
            <a:r>
              <a:rPr lang="en-US" sz="1400" b="1" u="sng" dirty="0" err="1">
                <a:solidFill>
                  <a:schemeClr val="accent6">
                    <a:lumMod val="50000"/>
                  </a:schemeClr>
                </a:solidFill>
                <a:ea typeface="Tahoma" pitchFamily="34" charset="0"/>
                <a:cs typeface="Tahoma" pitchFamily="34" charset="0"/>
              </a:rPr>
              <a:t>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no_hours</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a:solidFill>
                  <a:schemeClr val="accent6">
                    <a:lumMod val="50000"/>
                  </a:schemeClr>
                </a:solidFill>
                <a:ea typeface="Tahoma" pitchFamily="34" charset="0"/>
                <a:cs typeface="Tahoma" pitchFamily="34" charset="0"/>
              </a:rPr>
              <a:t>dependent (</a:t>
            </a:r>
            <a:r>
              <a:rPr lang="en-US" sz="1400" b="1" u="sng" dirty="0" err="1">
                <a:solidFill>
                  <a:schemeClr val="accent6">
                    <a:lumMod val="50000"/>
                  </a:schemeClr>
                </a:solidFill>
                <a:ea typeface="Tahoma" pitchFamily="34" charset="0"/>
                <a:cs typeface="Tahoma" pitchFamily="34" charset="0"/>
              </a:rPr>
              <a:t>depname</a:t>
            </a:r>
            <a:r>
              <a:rPr lang="en-US" sz="1400" b="1" u="sng" dirty="0">
                <a:solidFill>
                  <a:schemeClr val="accent6">
                    <a:lumMod val="50000"/>
                  </a:schemeClr>
                </a:solidFill>
                <a:ea typeface="Tahoma" pitchFamily="34" charset="0"/>
                <a:cs typeface="Tahoma" pitchFamily="34" charset="0"/>
              </a:rPr>
              <a:t>, </a:t>
            </a:r>
            <a:r>
              <a:rPr lang="en-US" sz="1400" b="1" u="sng" dirty="0" err="1">
                <a:solidFill>
                  <a:schemeClr val="accent6">
                    <a:lumMod val="50000"/>
                  </a:schemeClr>
                </a:solidFill>
                <a:ea typeface="Tahoma" pitchFamily="34" charset="0"/>
                <a:cs typeface="Tahoma" pitchFamily="34" charset="0"/>
              </a:rPr>
              <a:t>empno</a:t>
            </a:r>
            <a:r>
              <a:rPr lang="en-US" sz="1400" b="1" dirty="0">
                <a:solidFill>
                  <a:schemeClr val="accent6">
                    <a:lumMod val="50000"/>
                  </a:schemeClr>
                </a:solidFill>
                <a:ea typeface="Tahoma" pitchFamily="34" charset="0"/>
                <a:cs typeface="Tahoma" pitchFamily="34" charset="0"/>
              </a:rPr>
              <a:t>, relation)</a:t>
            </a:r>
          </a:p>
        </p:txBody>
      </p:sp>
      <p:sp>
        <p:nvSpPr>
          <p:cNvPr id="7" name="Rectangle 6"/>
          <p:cNvSpPr/>
          <p:nvPr/>
        </p:nvSpPr>
        <p:spPr>
          <a:xfrm>
            <a:off x="449580" y="1600200"/>
            <a:ext cx="8153400" cy="3767185"/>
          </a:xfrm>
          <a:prstGeom prst="rect">
            <a:avLst/>
          </a:prstGeom>
        </p:spPr>
        <p:txBody>
          <a:bodyPr wrap="square">
            <a:spAutoFit/>
          </a:bodyPr>
          <a:lstStyle/>
          <a:p>
            <a:pPr marL="342900" indent="-342900">
              <a:lnSpc>
                <a:spcPct val="120000"/>
              </a:lnSpc>
              <a:buFont typeface="Wingdings" pitchFamily="2" charset="2"/>
              <a:buChar char="Ø"/>
              <a:tabLst>
                <a:tab pos="3257550" algn="ctr"/>
              </a:tabLst>
            </a:pPr>
            <a:r>
              <a:rPr lang="en-US" sz="2400" dirty="0">
                <a:solidFill>
                  <a:schemeClr val="accent2"/>
                </a:solidFill>
                <a:ea typeface="Tahoma" pitchFamily="34" charset="0"/>
                <a:cs typeface="Tahoma" pitchFamily="34" charset="0"/>
              </a:rPr>
              <a:t>Retrieve employees working in the SALES department.</a:t>
            </a:r>
          </a:p>
          <a:p>
            <a:pPr>
              <a:spcBef>
                <a:spcPct val="35000"/>
              </a:spcBef>
              <a:buClr>
                <a:schemeClr val="tx2"/>
              </a:buClr>
              <a:buSzPct val="90000"/>
            </a:pPr>
            <a:r>
              <a:rPr kumimoji="1" lang="en-US" sz="2400" dirty="0">
                <a:sym typeface="Symbol" pitchFamily="18" charset="2"/>
              </a:rPr>
              <a:t>	</a:t>
            </a:r>
          </a:p>
          <a:p>
            <a:pPr marL="342900" indent="-342900">
              <a:spcBef>
                <a:spcPct val="35000"/>
              </a:spcBef>
              <a:buClr>
                <a:schemeClr val="tx1"/>
              </a:buClr>
              <a:buSzPct val="90000"/>
              <a:buFont typeface="Wingdings" pitchFamily="2" charset="2"/>
              <a:buChar char="Ø"/>
            </a:pPr>
            <a:r>
              <a:rPr lang="en-US" sz="2400" dirty="0">
                <a:solidFill>
                  <a:schemeClr val="accent2"/>
                </a:solidFill>
                <a:ea typeface="Tahoma" pitchFamily="34" charset="0"/>
                <a:cs typeface="Tahoma" pitchFamily="34" charset="0"/>
              </a:rPr>
              <a:t>Retrieve the employee numbers of those employees who either work in </a:t>
            </a:r>
            <a:r>
              <a:rPr lang="en-US" sz="2400" dirty="0" err="1">
                <a:solidFill>
                  <a:schemeClr val="accent2"/>
                </a:solidFill>
                <a:ea typeface="Tahoma" pitchFamily="34" charset="0"/>
                <a:cs typeface="Tahoma" pitchFamily="34" charset="0"/>
              </a:rPr>
              <a:t>deptno</a:t>
            </a:r>
            <a:r>
              <a:rPr lang="en-US" sz="2400" dirty="0">
                <a:solidFill>
                  <a:schemeClr val="accent2"/>
                </a:solidFill>
                <a:ea typeface="Tahoma" pitchFamily="34" charset="0"/>
                <a:cs typeface="Tahoma" pitchFamily="34" charset="0"/>
              </a:rPr>
              <a:t> 10 or directly supervise an employee who works in department 10.</a:t>
            </a:r>
          </a:p>
          <a:p>
            <a:pPr>
              <a:spcBef>
                <a:spcPct val="35000"/>
              </a:spcBef>
              <a:buClr>
                <a:schemeClr val="tx2"/>
              </a:buClr>
              <a:buSzPct val="90000"/>
            </a:pPr>
            <a:r>
              <a:rPr kumimoji="1" lang="en-US" sz="2400" dirty="0">
                <a:sym typeface="Symbol" pitchFamily="18" charset="2"/>
              </a:rPr>
              <a:t>	r</a:t>
            </a:r>
            <a:r>
              <a:rPr kumimoji="1" lang="en-US" sz="2400" baseline="-25000" dirty="0">
                <a:sym typeface="Symbol" pitchFamily="18" charset="2"/>
              </a:rPr>
              <a:t>1</a:t>
            </a:r>
            <a:r>
              <a:rPr kumimoji="1" lang="en-US" sz="2400" dirty="0">
                <a:sym typeface="Symbol" pitchFamily="18" charset="2"/>
              </a:rPr>
              <a:t>  </a:t>
            </a:r>
            <a:r>
              <a:rPr kumimoji="1" lang="en-US" sz="2400" dirty="0">
                <a:ea typeface="Tahoma" pitchFamily="34" charset="0"/>
                <a:cs typeface="Tahoma" pitchFamily="34" charset="0"/>
                <a:sym typeface="Symbol" pitchFamily="18" charset="2"/>
              </a:rPr>
              <a:t> </a:t>
            </a:r>
            <a:r>
              <a:rPr kumimoji="1" lang="en-US" sz="2400" baseline="-25000" dirty="0" err="1">
                <a:ea typeface="Tahoma" pitchFamily="34" charset="0"/>
                <a:cs typeface="Tahoma" pitchFamily="34" charset="0"/>
                <a:sym typeface="Symbol" pitchFamily="18" charset="2"/>
              </a:rPr>
              <a:t>empno</a:t>
            </a:r>
            <a:r>
              <a:rPr kumimoji="1" lang="en-US" sz="2400" baseline="-25000" dirty="0">
                <a:ea typeface="Tahoma" pitchFamily="34" charset="0"/>
                <a:cs typeface="Tahoma" pitchFamily="34" charset="0"/>
                <a:sym typeface="Symbol" pitchFamily="18" charset="2"/>
              </a:rPr>
              <a:t> </a:t>
            </a:r>
            <a:r>
              <a:rPr kumimoji="1" lang="en-US" sz="2400" dirty="0">
                <a:ea typeface="Tahoma" pitchFamily="34" charset="0"/>
                <a:cs typeface="Tahoma" pitchFamily="34" charset="0"/>
                <a:sym typeface="Symbol" pitchFamily="18" charset="2"/>
              </a:rPr>
              <a:t>(</a:t>
            </a:r>
            <a:r>
              <a:rPr kumimoji="1" lang="en-US" sz="2400" dirty="0">
                <a:sym typeface="Symbol" pitchFamily="18" charset="2"/>
              </a:rPr>
              <a:t></a:t>
            </a:r>
            <a:r>
              <a:rPr kumimoji="1" lang="en-US" sz="2400" baseline="-25000" dirty="0">
                <a:sym typeface="Symbol" pitchFamily="18" charset="2"/>
              </a:rPr>
              <a:t></a:t>
            </a:r>
            <a:r>
              <a:rPr kumimoji="1" lang="en-US" sz="2400" baseline="-25000" dirty="0" err="1">
                <a:sym typeface="Symbol" pitchFamily="18" charset="2"/>
              </a:rPr>
              <a:t>deptno</a:t>
            </a:r>
            <a:r>
              <a:rPr kumimoji="1" lang="en-US" sz="2400" baseline="-25000" dirty="0">
                <a:sym typeface="Symbol" pitchFamily="18" charset="2"/>
              </a:rPr>
              <a:t> = 10</a:t>
            </a:r>
            <a:r>
              <a:rPr kumimoji="1" lang="en-US" sz="2400" dirty="0">
                <a:sym typeface="Symbol" pitchFamily="18" charset="2"/>
              </a:rPr>
              <a:t> (emp))</a:t>
            </a:r>
          </a:p>
          <a:p>
            <a:pPr>
              <a:spcBef>
                <a:spcPct val="35000"/>
              </a:spcBef>
              <a:buClr>
                <a:schemeClr val="tx2"/>
              </a:buClr>
              <a:buSzPct val="90000"/>
            </a:pPr>
            <a:r>
              <a:rPr kumimoji="1" lang="en-US" sz="2400" dirty="0">
                <a:sym typeface="Symbol" pitchFamily="18" charset="2"/>
              </a:rPr>
              <a:t>	r</a:t>
            </a:r>
            <a:r>
              <a:rPr kumimoji="1" lang="en-US" sz="2400" baseline="-25000" dirty="0">
                <a:sym typeface="Symbol" pitchFamily="18" charset="2"/>
              </a:rPr>
              <a:t>2</a:t>
            </a:r>
            <a:r>
              <a:rPr kumimoji="1" lang="en-US" sz="2400" dirty="0">
                <a:sym typeface="Symbol" pitchFamily="18" charset="2"/>
              </a:rPr>
              <a:t>  </a:t>
            </a:r>
            <a:r>
              <a:rPr kumimoji="1" lang="en-US" sz="2400" dirty="0">
                <a:ea typeface="Tahoma" pitchFamily="34" charset="0"/>
                <a:cs typeface="Tahoma" pitchFamily="34" charset="0"/>
                <a:sym typeface="Symbol" pitchFamily="18" charset="2"/>
              </a:rPr>
              <a:t> </a:t>
            </a:r>
            <a:r>
              <a:rPr kumimoji="1" lang="en-US" sz="2400" baseline="-25000" dirty="0" err="1">
                <a:ea typeface="Tahoma" pitchFamily="34" charset="0"/>
                <a:cs typeface="Tahoma" pitchFamily="34" charset="0"/>
                <a:sym typeface="Symbol" pitchFamily="18" charset="2"/>
              </a:rPr>
              <a:t>mgr</a:t>
            </a:r>
            <a:r>
              <a:rPr kumimoji="1" lang="en-US" sz="2400" baseline="-25000" dirty="0">
                <a:ea typeface="Tahoma" pitchFamily="34" charset="0"/>
                <a:cs typeface="Tahoma" pitchFamily="34" charset="0"/>
                <a:sym typeface="Symbol" pitchFamily="18" charset="2"/>
              </a:rPr>
              <a:t> </a:t>
            </a:r>
            <a:r>
              <a:rPr kumimoji="1" lang="en-US" sz="2400" dirty="0">
                <a:ea typeface="Tahoma" pitchFamily="34" charset="0"/>
                <a:cs typeface="Tahoma" pitchFamily="34" charset="0"/>
                <a:sym typeface="Symbol" pitchFamily="18" charset="2"/>
              </a:rPr>
              <a:t>(</a:t>
            </a:r>
            <a:r>
              <a:rPr kumimoji="1" lang="en-US" sz="2400" dirty="0">
                <a:sym typeface="Symbol" pitchFamily="18" charset="2"/>
              </a:rPr>
              <a:t></a:t>
            </a:r>
            <a:r>
              <a:rPr kumimoji="1" lang="en-US" sz="2400" baseline="-25000" dirty="0">
                <a:sym typeface="Symbol" pitchFamily="18" charset="2"/>
              </a:rPr>
              <a:t></a:t>
            </a:r>
            <a:r>
              <a:rPr kumimoji="1" lang="en-US" sz="2400" baseline="-25000" dirty="0" err="1">
                <a:sym typeface="Symbol" pitchFamily="18" charset="2"/>
              </a:rPr>
              <a:t>deptno</a:t>
            </a:r>
            <a:r>
              <a:rPr kumimoji="1" lang="en-US" sz="2400" baseline="-25000" dirty="0">
                <a:sym typeface="Symbol" pitchFamily="18" charset="2"/>
              </a:rPr>
              <a:t> = 10</a:t>
            </a:r>
            <a:r>
              <a:rPr kumimoji="1" lang="en-US" sz="2400" dirty="0">
                <a:sym typeface="Symbol" pitchFamily="18" charset="2"/>
              </a:rPr>
              <a:t> (emp))</a:t>
            </a:r>
          </a:p>
          <a:p>
            <a:pPr>
              <a:spcBef>
                <a:spcPct val="35000"/>
              </a:spcBef>
              <a:buClr>
                <a:schemeClr val="tx2"/>
              </a:buClr>
              <a:buSzPct val="90000"/>
            </a:pPr>
            <a:r>
              <a:rPr kumimoji="1" lang="en-US" sz="2400" dirty="0">
                <a:sym typeface="Symbol" pitchFamily="18" charset="2"/>
              </a:rPr>
              <a:t>	r</a:t>
            </a:r>
            <a:r>
              <a:rPr kumimoji="1" lang="en-US" sz="2400" baseline="-25000" dirty="0">
                <a:sym typeface="Symbol" pitchFamily="18" charset="2"/>
              </a:rPr>
              <a:t>3</a:t>
            </a:r>
            <a:r>
              <a:rPr kumimoji="1" lang="en-US" sz="2400" dirty="0">
                <a:sym typeface="Symbol" pitchFamily="18" charset="2"/>
              </a:rPr>
              <a:t>  r</a:t>
            </a:r>
            <a:r>
              <a:rPr kumimoji="1" lang="en-US" sz="2400" baseline="-25000" dirty="0">
                <a:sym typeface="Symbol" pitchFamily="18" charset="2"/>
              </a:rPr>
              <a:t>1 </a:t>
            </a:r>
            <a:r>
              <a:rPr kumimoji="1" lang="en-US" sz="2400" dirty="0">
                <a:sym typeface="Symbol" pitchFamily="18" charset="2"/>
              </a:rPr>
              <a:t>U r</a:t>
            </a:r>
            <a:r>
              <a:rPr kumimoji="1" lang="en-US" sz="2400" baseline="-25000" dirty="0">
                <a:sym typeface="Symbol" pitchFamily="18" charset="2"/>
              </a:rPr>
              <a:t>2</a:t>
            </a:r>
            <a:r>
              <a:rPr kumimoji="1" lang="en-US" sz="2400" dirty="0">
                <a:ea typeface="Tahoma" pitchFamily="34" charset="0"/>
                <a:cs typeface="Tahoma" pitchFamily="34" charset="0"/>
                <a:sym typeface="Symbol" pitchFamily="18" charset="2"/>
              </a:rPr>
              <a:t>	</a:t>
            </a:r>
          </a:p>
        </p:txBody>
      </p:sp>
    </p:spTree>
    <p:extLst>
      <p:ext uri="{BB962C8B-B14F-4D97-AF65-F5344CB8AC3E}">
        <p14:creationId xmlns:p14="http://schemas.microsoft.com/office/powerpoint/2010/main" val="981369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38</a:t>
            </a:fld>
            <a:endParaRPr lang="en-US"/>
          </a:p>
        </p:txBody>
      </p:sp>
      <p:sp>
        <p:nvSpPr>
          <p:cNvPr id="5" name="Text Placeholder 2"/>
          <p:cNvSpPr txBox="1">
            <a:spLocks/>
          </p:cNvSpPr>
          <p:nvPr/>
        </p:nvSpPr>
        <p:spPr bwMode="auto">
          <a:xfrm>
            <a:off x="304800" y="457200"/>
            <a:ext cx="33528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RA Examples</a:t>
            </a:r>
          </a:p>
        </p:txBody>
      </p:sp>
      <p:sp>
        <p:nvSpPr>
          <p:cNvPr id="6" name="Rectangle 5"/>
          <p:cNvSpPr/>
          <p:nvPr/>
        </p:nvSpPr>
        <p:spPr>
          <a:xfrm>
            <a:off x="4655820" y="95128"/>
            <a:ext cx="4267200" cy="1384995"/>
          </a:xfrm>
          <a:prstGeom prst="rect">
            <a:avLst/>
          </a:prstGeom>
          <a:ln w="25400">
            <a:solidFill>
              <a:schemeClr val="accent6">
                <a:lumMod val="50000"/>
              </a:schemeClr>
            </a:solidFill>
          </a:ln>
        </p:spPr>
        <p:txBody>
          <a:bodyPr wrap="square">
            <a:spAutoFit/>
          </a:bodyPr>
          <a:lstStyle/>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emp</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empno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ename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bdate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sal</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mgr</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dept</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loc</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dmanager</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a:solidFill>
                  <a:schemeClr val="accent6">
                    <a:lumMod val="50000"/>
                  </a:schemeClr>
                </a:solidFill>
                <a:ea typeface="Tahoma" pitchFamily="34" charset="0"/>
                <a:cs typeface="Tahoma" pitchFamily="34" charset="0"/>
              </a:rPr>
              <a:t>project(</a:t>
            </a:r>
            <a:r>
              <a:rPr lang="en-US" sz="1400" b="1" u="sng" dirty="0" err="1">
                <a:solidFill>
                  <a:schemeClr val="accent6">
                    <a:lumMod val="50000"/>
                  </a:schemeClr>
                </a:solidFill>
                <a:ea typeface="Tahoma" pitchFamily="34" charset="0"/>
                <a:cs typeface="Tahoma" pitchFamily="34" charset="0"/>
              </a:rPr>
              <a:t>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pname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works_on</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empno</a:t>
            </a:r>
            <a:r>
              <a:rPr lang="en-US" sz="1400" b="1" u="sng" dirty="0">
                <a:solidFill>
                  <a:schemeClr val="accent6">
                    <a:lumMod val="50000"/>
                  </a:schemeClr>
                </a:solidFill>
                <a:ea typeface="Tahoma" pitchFamily="34" charset="0"/>
                <a:cs typeface="Tahoma" pitchFamily="34" charset="0"/>
              </a:rPr>
              <a:t>, </a:t>
            </a:r>
            <a:r>
              <a:rPr lang="en-US" sz="1400" b="1" u="sng" dirty="0" err="1">
                <a:solidFill>
                  <a:schemeClr val="accent6">
                    <a:lumMod val="50000"/>
                  </a:schemeClr>
                </a:solidFill>
                <a:ea typeface="Tahoma" pitchFamily="34" charset="0"/>
                <a:cs typeface="Tahoma" pitchFamily="34" charset="0"/>
              </a:rPr>
              <a:t>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no_hours</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a:solidFill>
                  <a:schemeClr val="accent6">
                    <a:lumMod val="50000"/>
                  </a:schemeClr>
                </a:solidFill>
                <a:ea typeface="Tahoma" pitchFamily="34" charset="0"/>
                <a:cs typeface="Tahoma" pitchFamily="34" charset="0"/>
              </a:rPr>
              <a:t>dependent (</a:t>
            </a:r>
            <a:r>
              <a:rPr lang="en-US" sz="1400" b="1" u="sng" dirty="0" err="1">
                <a:solidFill>
                  <a:schemeClr val="accent6">
                    <a:lumMod val="50000"/>
                  </a:schemeClr>
                </a:solidFill>
                <a:ea typeface="Tahoma" pitchFamily="34" charset="0"/>
                <a:cs typeface="Tahoma" pitchFamily="34" charset="0"/>
              </a:rPr>
              <a:t>depname</a:t>
            </a:r>
            <a:r>
              <a:rPr lang="en-US" sz="1400" b="1" u="sng" dirty="0">
                <a:solidFill>
                  <a:schemeClr val="accent6">
                    <a:lumMod val="50000"/>
                  </a:schemeClr>
                </a:solidFill>
                <a:ea typeface="Tahoma" pitchFamily="34" charset="0"/>
                <a:cs typeface="Tahoma" pitchFamily="34" charset="0"/>
              </a:rPr>
              <a:t>, </a:t>
            </a:r>
            <a:r>
              <a:rPr lang="en-US" sz="1400" b="1" u="sng" dirty="0" err="1">
                <a:solidFill>
                  <a:schemeClr val="accent6">
                    <a:lumMod val="50000"/>
                  </a:schemeClr>
                </a:solidFill>
                <a:ea typeface="Tahoma" pitchFamily="34" charset="0"/>
                <a:cs typeface="Tahoma" pitchFamily="34" charset="0"/>
              </a:rPr>
              <a:t>empno</a:t>
            </a:r>
            <a:r>
              <a:rPr lang="en-US" sz="1400" b="1" dirty="0">
                <a:solidFill>
                  <a:schemeClr val="accent6">
                    <a:lumMod val="50000"/>
                  </a:schemeClr>
                </a:solidFill>
                <a:ea typeface="Tahoma" pitchFamily="34" charset="0"/>
                <a:cs typeface="Tahoma" pitchFamily="34" charset="0"/>
              </a:rPr>
              <a:t>, relation)</a:t>
            </a:r>
          </a:p>
        </p:txBody>
      </p:sp>
      <p:sp>
        <p:nvSpPr>
          <p:cNvPr id="7" name="Rectangle 6"/>
          <p:cNvSpPr/>
          <p:nvPr/>
        </p:nvSpPr>
        <p:spPr>
          <a:xfrm>
            <a:off x="377190" y="1600200"/>
            <a:ext cx="8389620" cy="5078313"/>
          </a:xfrm>
          <a:prstGeom prst="rect">
            <a:avLst/>
          </a:prstGeom>
        </p:spPr>
        <p:txBody>
          <a:bodyPr wrap="square">
            <a:spAutoFit/>
          </a:bodyPr>
          <a:lstStyle/>
          <a:p>
            <a:pPr marL="342900" indent="-342900">
              <a:spcBef>
                <a:spcPts val="0"/>
              </a:spcBef>
              <a:buFont typeface="Wingdings" pitchFamily="2" charset="2"/>
              <a:buChar char="Ø"/>
              <a:tabLst>
                <a:tab pos="3257550" algn="ctr"/>
              </a:tabLst>
            </a:pPr>
            <a:r>
              <a:rPr lang="en-US" sz="2000" dirty="0">
                <a:solidFill>
                  <a:schemeClr val="accent2"/>
                </a:solidFill>
                <a:ea typeface="Tahoma" pitchFamily="34" charset="0"/>
                <a:cs typeface="Tahoma" pitchFamily="34" charset="0"/>
              </a:rPr>
              <a:t>List the names of employees who do not have dependents.</a:t>
            </a:r>
          </a:p>
          <a:p>
            <a:pPr>
              <a:spcBef>
                <a:spcPts val="0"/>
              </a:spcBef>
              <a:buClr>
                <a:schemeClr val="tx2"/>
              </a:buClr>
              <a:buSzPct val="90000"/>
            </a:pPr>
            <a:r>
              <a:rPr kumimoji="1" lang="en-US" sz="2400" dirty="0">
                <a:sym typeface="Symbol" pitchFamily="18" charset="2"/>
              </a:rPr>
              <a:t>    </a:t>
            </a:r>
          </a:p>
          <a:p>
            <a:pPr>
              <a:spcBef>
                <a:spcPts val="0"/>
              </a:spcBef>
              <a:buClr>
                <a:schemeClr val="tx2"/>
              </a:buClr>
              <a:buSzPct val="90000"/>
            </a:pPr>
            <a:r>
              <a:rPr kumimoji="1" lang="en-US" sz="2400" dirty="0">
                <a:sym typeface="Symbol" pitchFamily="18" charset="2"/>
              </a:rPr>
              <a:t>    r</a:t>
            </a:r>
            <a:r>
              <a:rPr kumimoji="1" lang="en-US" sz="2400" baseline="-25000" dirty="0">
                <a:sym typeface="Symbol" pitchFamily="18" charset="2"/>
              </a:rPr>
              <a:t>1</a:t>
            </a:r>
            <a:r>
              <a:rPr kumimoji="1" lang="en-US" sz="2400" dirty="0">
                <a:sym typeface="Symbol" pitchFamily="18" charset="2"/>
              </a:rPr>
              <a:t>  </a:t>
            </a:r>
            <a:r>
              <a:rPr kumimoji="1" lang="en-US" sz="2400" dirty="0">
                <a:ea typeface="Tahoma" pitchFamily="34" charset="0"/>
                <a:cs typeface="Tahoma" pitchFamily="34" charset="0"/>
                <a:sym typeface="Symbol" pitchFamily="18" charset="2"/>
              </a:rPr>
              <a:t> </a:t>
            </a:r>
            <a:r>
              <a:rPr kumimoji="1" lang="en-US" sz="2400" baseline="-25000" dirty="0" err="1">
                <a:ea typeface="Tahoma" pitchFamily="34" charset="0"/>
                <a:cs typeface="Tahoma" pitchFamily="34" charset="0"/>
                <a:sym typeface="Symbol" pitchFamily="18" charset="2"/>
              </a:rPr>
              <a:t>empno</a:t>
            </a:r>
            <a:r>
              <a:rPr kumimoji="1" lang="en-US" sz="2400" baseline="-25000" dirty="0">
                <a:ea typeface="Tahoma" pitchFamily="34" charset="0"/>
                <a:cs typeface="Tahoma" pitchFamily="34" charset="0"/>
                <a:sym typeface="Symbol" pitchFamily="18" charset="2"/>
              </a:rPr>
              <a:t> </a:t>
            </a:r>
            <a:r>
              <a:rPr kumimoji="1" lang="en-US" sz="2400" dirty="0">
                <a:ea typeface="Tahoma" pitchFamily="34" charset="0"/>
                <a:cs typeface="Tahoma" pitchFamily="34" charset="0"/>
                <a:sym typeface="Symbol" pitchFamily="18" charset="2"/>
              </a:rPr>
              <a:t>(</a:t>
            </a:r>
            <a:r>
              <a:rPr kumimoji="1" lang="en-US" sz="2400" dirty="0">
                <a:sym typeface="Symbol" pitchFamily="18" charset="2"/>
              </a:rPr>
              <a:t>emp)		   </a:t>
            </a:r>
            <a:r>
              <a:rPr kumimoji="1" lang="en-US" sz="2400" dirty="0">
                <a:solidFill>
                  <a:schemeClr val="tx2"/>
                </a:solidFill>
                <a:sym typeface="Symbol" pitchFamily="18" charset="2"/>
              </a:rPr>
              <a:t>- </a:t>
            </a:r>
            <a:r>
              <a:rPr kumimoji="1" lang="en-US" sz="2000" dirty="0">
                <a:solidFill>
                  <a:schemeClr val="tx2"/>
                </a:solidFill>
                <a:sym typeface="Symbol" pitchFamily="18" charset="2"/>
              </a:rPr>
              <a:t>all employees</a:t>
            </a:r>
          </a:p>
          <a:p>
            <a:pPr>
              <a:spcBef>
                <a:spcPts val="0"/>
              </a:spcBef>
              <a:buClr>
                <a:schemeClr val="tx2"/>
              </a:buClr>
              <a:buSzPct val="90000"/>
            </a:pPr>
            <a:r>
              <a:rPr kumimoji="1" lang="en-US" sz="2400" dirty="0">
                <a:sym typeface="Symbol" pitchFamily="18" charset="2"/>
              </a:rPr>
              <a:t>    r</a:t>
            </a:r>
            <a:r>
              <a:rPr kumimoji="1" lang="en-US" sz="2400" baseline="-25000" dirty="0">
                <a:sym typeface="Symbol" pitchFamily="18" charset="2"/>
              </a:rPr>
              <a:t>2</a:t>
            </a:r>
            <a:r>
              <a:rPr kumimoji="1" lang="en-US" sz="2400" dirty="0">
                <a:sym typeface="Symbol" pitchFamily="18" charset="2"/>
              </a:rPr>
              <a:t>  </a:t>
            </a:r>
            <a:r>
              <a:rPr kumimoji="1" lang="en-US" sz="2400" dirty="0">
                <a:ea typeface="Tahoma" pitchFamily="34" charset="0"/>
                <a:cs typeface="Tahoma" pitchFamily="34" charset="0"/>
                <a:sym typeface="Symbol" pitchFamily="18" charset="2"/>
              </a:rPr>
              <a:t> </a:t>
            </a:r>
            <a:r>
              <a:rPr kumimoji="1" lang="en-US" sz="2400" baseline="-25000" dirty="0" err="1">
                <a:ea typeface="Tahoma" pitchFamily="34" charset="0"/>
                <a:cs typeface="Tahoma" pitchFamily="34" charset="0"/>
                <a:sym typeface="Symbol" pitchFamily="18" charset="2"/>
              </a:rPr>
              <a:t>empno</a:t>
            </a:r>
            <a:r>
              <a:rPr kumimoji="1" lang="en-US" sz="2400" baseline="-25000" dirty="0">
                <a:ea typeface="Tahoma" pitchFamily="34" charset="0"/>
                <a:cs typeface="Tahoma" pitchFamily="34" charset="0"/>
                <a:sym typeface="Symbol" pitchFamily="18" charset="2"/>
              </a:rPr>
              <a:t> </a:t>
            </a:r>
            <a:r>
              <a:rPr kumimoji="1" lang="en-US" sz="2400" dirty="0">
                <a:ea typeface="Tahoma" pitchFamily="34" charset="0"/>
                <a:cs typeface="Tahoma" pitchFamily="34" charset="0"/>
                <a:sym typeface="Symbol" pitchFamily="18" charset="2"/>
              </a:rPr>
              <a:t>(dependent</a:t>
            </a:r>
            <a:r>
              <a:rPr kumimoji="1" lang="en-US" sz="2400" dirty="0">
                <a:sym typeface="Symbol" pitchFamily="18" charset="2"/>
              </a:rPr>
              <a:t>) 	   </a:t>
            </a:r>
            <a:r>
              <a:rPr kumimoji="1" lang="en-US" sz="2400" dirty="0">
                <a:solidFill>
                  <a:schemeClr val="tx2"/>
                </a:solidFill>
                <a:sym typeface="Symbol" pitchFamily="18" charset="2"/>
              </a:rPr>
              <a:t>- </a:t>
            </a:r>
            <a:r>
              <a:rPr kumimoji="1" lang="en-US" sz="2000" dirty="0">
                <a:solidFill>
                  <a:schemeClr val="tx2"/>
                </a:solidFill>
                <a:sym typeface="Symbol" pitchFamily="18" charset="2"/>
              </a:rPr>
              <a:t>emp. who have dependents</a:t>
            </a:r>
          </a:p>
          <a:p>
            <a:pPr>
              <a:spcBef>
                <a:spcPts val="0"/>
              </a:spcBef>
              <a:buClr>
                <a:schemeClr val="tx2"/>
              </a:buClr>
              <a:buSzPct val="90000"/>
            </a:pPr>
            <a:r>
              <a:rPr kumimoji="1" lang="en-US" sz="2400" dirty="0">
                <a:sym typeface="Symbol" pitchFamily="18" charset="2"/>
              </a:rPr>
              <a:t>    r</a:t>
            </a:r>
            <a:r>
              <a:rPr kumimoji="1" lang="en-US" sz="2400" baseline="-25000" dirty="0">
                <a:sym typeface="Symbol" pitchFamily="18" charset="2"/>
              </a:rPr>
              <a:t>3</a:t>
            </a:r>
            <a:r>
              <a:rPr kumimoji="1" lang="en-US" sz="2400" dirty="0">
                <a:sym typeface="Symbol" pitchFamily="18" charset="2"/>
              </a:rPr>
              <a:t>  r</a:t>
            </a:r>
            <a:r>
              <a:rPr kumimoji="1" lang="en-US" sz="2400" baseline="-25000" dirty="0">
                <a:sym typeface="Symbol" pitchFamily="18" charset="2"/>
              </a:rPr>
              <a:t>1 </a:t>
            </a:r>
            <a:r>
              <a:rPr kumimoji="1" lang="en-US" sz="2400" dirty="0">
                <a:sym typeface="Symbol" pitchFamily="18" charset="2"/>
              </a:rPr>
              <a:t>–</a:t>
            </a:r>
            <a:r>
              <a:rPr kumimoji="1" lang="en-US" sz="2400" baseline="-25000" dirty="0">
                <a:sym typeface="Symbol" pitchFamily="18" charset="2"/>
              </a:rPr>
              <a:t> </a:t>
            </a:r>
            <a:r>
              <a:rPr kumimoji="1" lang="en-US" sz="2400" dirty="0">
                <a:sym typeface="Symbol" pitchFamily="18" charset="2"/>
              </a:rPr>
              <a:t>r</a:t>
            </a:r>
            <a:r>
              <a:rPr kumimoji="1" lang="en-US" sz="2400" baseline="-25000" dirty="0">
                <a:sym typeface="Symbol" pitchFamily="18" charset="2"/>
              </a:rPr>
              <a:t>2				</a:t>
            </a:r>
            <a:r>
              <a:rPr kumimoji="1" lang="en-US" sz="2000" dirty="0">
                <a:solidFill>
                  <a:schemeClr val="tx2"/>
                </a:solidFill>
                <a:sym typeface="Symbol" pitchFamily="18" charset="2"/>
              </a:rPr>
              <a:t>    - emp. with no dependents</a:t>
            </a:r>
          </a:p>
          <a:p>
            <a:pPr>
              <a:spcBef>
                <a:spcPts val="0"/>
              </a:spcBef>
              <a:buClr>
                <a:schemeClr val="tx2"/>
              </a:buClr>
              <a:buSzPct val="90000"/>
            </a:pPr>
            <a:r>
              <a:rPr kumimoji="1" lang="en-US" sz="2400" dirty="0">
                <a:sym typeface="Symbol" pitchFamily="18" charset="2"/>
              </a:rPr>
              <a:t>    r</a:t>
            </a:r>
            <a:r>
              <a:rPr kumimoji="1" lang="en-US" sz="2400" baseline="-25000" dirty="0">
                <a:sym typeface="Symbol" pitchFamily="18" charset="2"/>
              </a:rPr>
              <a:t>4</a:t>
            </a:r>
            <a:r>
              <a:rPr kumimoji="1" lang="en-US" sz="2400" dirty="0">
                <a:sym typeface="Symbol" pitchFamily="18" charset="2"/>
              </a:rPr>
              <a:t>  </a:t>
            </a:r>
            <a:r>
              <a:rPr kumimoji="1" lang="en-US" sz="2400" dirty="0">
                <a:ea typeface="Tahoma" pitchFamily="34" charset="0"/>
                <a:cs typeface="Tahoma" pitchFamily="34" charset="0"/>
                <a:sym typeface="Symbol" pitchFamily="18" charset="2"/>
              </a:rPr>
              <a:t> </a:t>
            </a:r>
            <a:r>
              <a:rPr kumimoji="1" lang="en-US" sz="2400" baseline="-25000" dirty="0" err="1">
                <a:ea typeface="Tahoma" pitchFamily="34" charset="0"/>
                <a:cs typeface="Tahoma" pitchFamily="34" charset="0"/>
                <a:sym typeface="Symbol" pitchFamily="18" charset="2"/>
              </a:rPr>
              <a:t>ename</a:t>
            </a:r>
            <a:r>
              <a:rPr kumimoji="1" lang="en-US" sz="2400" baseline="-25000" dirty="0">
                <a:ea typeface="Tahoma" pitchFamily="34" charset="0"/>
                <a:cs typeface="Tahoma" pitchFamily="34" charset="0"/>
                <a:sym typeface="Symbol" pitchFamily="18" charset="2"/>
              </a:rPr>
              <a:t> </a:t>
            </a:r>
            <a:r>
              <a:rPr kumimoji="1" lang="en-US" sz="2400" dirty="0">
                <a:sym typeface="Symbol" pitchFamily="18" charset="2"/>
              </a:rPr>
              <a:t>(r</a:t>
            </a:r>
            <a:r>
              <a:rPr kumimoji="1" lang="en-US" sz="2400" baseline="-25000" dirty="0">
                <a:sym typeface="Symbol" pitchFamily="18" charset="2"/>
              </a:rPr>
              <a:t>3</a:t>
            </a:r>
            <a:r>
              <a:rPr kumimoji="1" lang="en-US" sz="2400" dirty="0">
                <a:sym typeface="Symbol" pitchFamily="18" charset="2"/>
              </a:rPr>
              <a:t> </a:t>
            </a:r>
            <a:r>
              <a:rPr lang="en-IN" sz="2400" dirty="0"/>
              <a:t>⨝ </a:t>
            </a:r>
            <a:r>
              <a:rPr kumimoji="1" lang="en-US" sz="2400" dirty="0">
                <a:sym typeface="Symbol" pitchFamily="18" charset="2"/>
              </a:rPr>
              <a:t>emp)</a:t>
            </a:r>
            <a:r>
              <a:rPr kumimoji="1" lang="en-US" sz="2000" baseline="-25000" dirty="0">
                <a:sym typeface="Symbol" pitchFamily="18" charset="2"/>
              </a:rPr>
              <a:t>		</a:t>
            </a:r>
            <a:r>
              <a:rPr kumimoji="1" lang="en-US" sz="2000" dirty="0">
                <a:solidFill>
                  <a:schemeClr val="tx2"/>
                </a:solidFill>
                <a:sym typeface="Symbol" pitchFamily="18" charset="2"/>
              </a:rPr>
              <a:t>    - emp. names</a:t>
            </a:r>
          </a:p>
          <a:p>
            <a:pPr>
              <a:spcBef>
                <a:spcPts val="0"/>
              </a:spcBef>
              <a:buClr>
                <a:schemeClr val="tx2"/>
              </a:buClr>
              <a:buSzPct val="90000"/>
            </a:pPr>
            <a:endParaRPr kumimoji="1" lang="en-US" sz="2000" dirty="0">
              <a:solidFill>
                <a:schemeClr val="tx2"/>
              </a:solidFill>
              <a:sym typeface="Symbol" pitchFamily="18" charset="2"/>
            </a:endParaRPr>
          </a:p>
          <a:p>
            <a:pPr marL="342900" indent="-342900">
              <a:spcBef>
                <a:spcPts val="0"/>
              </a:spcBef>
              <a:buFont typeface="Wingdings" pitchFamily="2" charset="2"/>
              <a:buChar char="Ø"/>
              <a:tabLst>
                <a:tab pos="3257550" algn="ctr"/>
              </a:tabLst>
            </a:pPr>
            <a:r>
              <a:rPr lang="en-US" sz="2000" dirty="0">
                <a:solidFill>
                  <a:schemeClr val="accent2"/>
                </a:solidFill>
                <a:ea typeface="Tahoma" pitchFamily="34" charset="0"/>
                <a:cs typeface="Tahoma" pitchFamily="34" charset="0"/>
              </a:rPr>
              <a:t>List the names of department managers who have at least one dependent</a:t>
            </a:r>
            <a:r>
              <a:rPr lang="en-US" sz="2400" dirty="0">
                <a:solidFill>
                  <a:schemeClr val="accent2"/>
                </a:solidFill>
                <a:ea typeface="Tahoma" pitchFamily="34" charset="0"/>
                <a:cs typeface="Tahoma" pitchFamily="34" charset="0"/>
              </a:rPr>
              <a:t>.</a:t>
            </a:r>
          </a:p>
          <a:p>
            <a:pPr marL="342900" indent="-342900">
              <a:spcBef>
                <a:spcPts val="0"/>
              </a:spcBef>
              <a:buFont typeface="Wingdings" pitchFamily="2" charset="2"/>
              <a:buChar char="Ø"/>
              <a:tabLst>
                <a:tab pos="3257550" algn="ctr"/>
              </a:tabLst>
            </a:pPr>
            <a:endParaRPr lang="en-US" sz="2400" dirty="0">
              <a:solidFill>
                <a:schemeClr val="accent2"/>
              </a:solidFill>
              <a:ea typeface="Tahoma" pitchFamily="34" charset="0"/>
              <a:cs typeface="Tahoma" pitchFamily="34" charset="0"/>
            </a:endParaRPr>
          </a:p>
          <a:p>
            <a:pPr>
              <a:spcBef>
                <a:spcPts val="0"/>
              </a:spcBef>
              <a:buClr>
                <a:schemeClr val="tx2"/>
              </a:buClr>
              <a:buSzPct val="90000"/>
            </a:pPr>
            <a:r>
              <a:rPr kumimoji="1" lang="en-US" sz="2400" dirty="0">
                <a:sym typeface="Symbol" pitchFamily="18" charset="2"/>
              </a:rPr>
              <a:t>    r</a:t>
            </a:r>
            <a:r>
              <a:rPr kumimoji="1" lang="en-US" sz="2400" baseline="-25000" dirty="0">
                <a:sym typeface="Symbol" pitchFamily="18" charset="2"/>
              </a:rPr>
              <a:t>1</a:t>
            </a:r>
            <a:r>
              <a:rPr kumimoji="1" lang="en-US" sz="2400" dirty="0">
                <a:sym typeface="Symbol" pitchFamily="18" charset="2"/>
              </a:rPr>
              <a:t>  </a:t>
            </a:r>
            <a:r>
              <a:rPr kumimoji="1" lang="en-US" sz="2400" dirty="0">
                <a:ea typeface="Tahoma" pitchFamily="34" charset="0"/>
                <a:cs typeface="Tahoma" pitchFamily="34" charset="0"/>
                <a:sym typeface="Symbol" pitchFamily="18" charset="2"/>
              </a:rPr>
              <a:t> </a:t>
            </a:r>
            <a:r>
              <a:rPr kumimoji="1" lang="en-US" sz="2400" baseline="-25000" dirty="0" err="1">
                <a:ea typeface="Tahoma" pitchFamily="34" charset="0"/>
                <a:cs typeface="Tahoma" pitchFamily="34" charset="0"/>
                <a:sym typeface="Symbol" pitchFamily="18" charset="2"/>
              </a:rPr>
              <a:t>dmanager</a:t>
            </a:r>
            <a:r>
              <a:rPr kumimoji="1" lang="en-US" sz="2400" baseline="-25000" dirty="0">
                <a:ea typeface="Tahoma" pitchFamily="34" charset="0"/>
                <a:cs typeface="Tahoma" pitchFamily="34" charset="0"/>
                <a:sym typeface="Symbol" pitchFamily="18" charset="2"/>
              </a:rPr>
              <a:t> </a:t>
            </a:r>
            <a:r>
              <a:rPr kumimoji="1" lang="en-US" sz="2400" dirty="0">
                <a:ea typeface="Tahoma" pitchFamily="34" charset="0"/>
                <a:cs typeface="Tahoma" pitchFamily="34" charset="0"/>
                <a:sym typeface="Symbol" pitchFamily="18" charset="2"/>
              </a:rPr>
              <a:t>(d</a:t>
            </a:r>
            <a:r>
              <a:rPr kumimoji="1" lang="en-US" sz="2400" dirty="0">
                <a:sym typeface="Symbol" pitchFamily="18" charset="2"/>
              </a:rPr>
              <a:t>ept)		   </a:t>
            </a:r>
            <a:r>
              <a:rPr kumimoji="1" lang="en-US" sz="2400" dirty="0">
                <a:solidFill>
                  <a:schemeClr val="tx2"/>
                </a:solidFill>
                <a:sym typeface="Symbol" pitchFamily="18" charset="2"/>
              </a:rPr>
              <a:t>- </a:t>
            </a:r>
            <a:r>
              <a:rPr kumimoji="1" lang="en-US" sz="2000" dirty="0" err="1">
                <a:solidFill>
                  <a:schemeClr val="tx2"/>
                </a:solidFill>
                <a:sym typeface="Symbol" pitchFamily="18" charset="2"/>
              </a:rPr>
              <a:t>empnos</a:t>
            </a:r>
            <a:r>
              <a:rPr kumimoji="1" lang="en-US" sz="2000" dirty="0">
                <a:solidFill>
                  <a:schemeClr val="tx2"/>
                </a:solidFill>
                <a:sym typeface="Symbol" pitchFamily="18" charset="2"/>
              </a:rPr>
              <a:t> of all managers</a:t>
            </a:r>
          </a:p>
          <a:p>
            <a:pPr>
              <a:spcBef>
                <a:spcPts val="0"/>
              </a:spcBef>
              <a:buClr>
                <a:schemeClr val="tx2"/>
              </a:buClr>
              <a:buSzPct val="90000"/>
            </a:pPr>
            <a:r>
              <a:rPr kumimoji="1" lang="en-US" sz="2400" dirty="0">
                <a:sym typeface="Symbol" pitchFamily="18" charset="2"/>
              </a:rPr>
              <a:t>    r</a:t>
            </a:r>
            <a:r>
              <a:rPr kumimoji="1" lang="en-US" sz="2400" baseline="-25000" dirty="0">
                <a:sym typeface="Symbol" pitchFamily="18" charset="2"/>
              </a:rPr>
              <a:t>2</a:t>
            </a:r>
            <a:r>
              <a:rPr kumimoji="1" lang="en-US" sz="2400" dirty="0">
                <a:sym typeface="Symbol" pitchFamily="18" charset="2"/>
              </a:rPr>
              <a:t>  </a:t>
            </a:r>
            <a:r>
              <a:rPr kumimoji="1" lang="en-US" sz="2400" dirty="0">
                <a:ea typeface="Tahoma" pitchFamily="34" charset="0"/>
                <a:cs typeface="Tahoma" pitchFamily="34" charset="0"/>
                <a:sym typeface="Symbol" pitchFamily="18" charset="2"/>
              </a:rPr>
              <a:t> </a:t>
            </a:r>
            <a:r>
              <a:rPr kumimoji="1" lang="en-US" sz="2400" baseline="-25000" dirty="0" err="1">
                <a:ea typeface="Tahoma" pitchFamily="34" charset="0"/>
                <a:cs typeface="Tahoma" pitchFamily="34" charset="0"/>
                <a:sym typeface="Symbol" pitchFamily="18" charset="2"/>
              </a:rPr>
              <a:t>empno</a:t>
            </a:r>
            <a:r>
              <a:rPr kumimoji="1" lang="en-US" sz="2400" baseline="-25000" dirty="0">
                <a:ea typeface="Tahoma" pitchFamily="34" charset="0"/>
                <a:cs typeface="Tahoma" pitchFamily="34" charset="0"/>
                <a:sym typeface="Symbol" pitchFamily="18" charset="2"/>
              </a:rPr>
              <a:t> </a:t>
            </a:r>
            <a:r>
              <a:rPr kumimoji="1" lang="en-US" sz="2400" dirty="0">
                <a:ea typeface="Tahoma" pitchFamily="34" charset="0"/>
                <a:cs typeface="Tahoma" pitchFamily="34" charset="0"/>
                <a:sym typeface="Symbol" pitchFamily="18" charset="2"/>
              </a:rPr>
              <a:t>(dependent</a:t>
            </a:r>
            <a:r>
              <a:rPr kumimoji="1" lang="en-US" sz="2400" dirty="0">
                <a:sym typeface="Symbol" pitchFamily="18" charset="2"/>
              </a:rPr>
              <a:t>) 	   </a:t>
            </a:r>
            <a:r>
              <a:rPr kumimoji="1" lang="en-US" sz="2400" dirty="0">
                <a:solidFill>
                  <a:schemeClr val="tx2"/>
                </a:solidFill>
                <a:sym typeface="Symbol" pitchFamily="18" charset="2"/>
              </a:rPr>
              <a:t>- </a:t>
            </a:r>
            <a:r>
              <a:rPr kumimoji="1" lang="en-US" sz="2000" dirty="0">
                <a:solidFill>
                  <a:schemeClr val="tx2"/>
                </a:solidFill>
                <a:sym typeface="Symbol" pitchFamily="18" charset="2"/>
              </a:rPr>
              <a:t>emp. who have dependents</a:t>
            </a:r>
          </a:p>
          <a:p>
            <a:pPr>
              <a:spcBef>
                <a:spcPts val="0"/>
              </a:spcBef>
              <a:buClr>
                <a:schemeClr val="tx2"/>
              </a:buClr>
              <a:buSzPct val="90000"/>
            </a:pPr>
            <a:r>
              <a:rPr kumimoji="1" lang="en-US" sz="2400" dirty="0">
                <a:sym typeface="Symbol" pitchFamily="18" charset="2"/>
              </a:rPr>
              <a:t>    r</a:t>
            </a:r>
            <a:r>
              <a:rPr kumimoji="1" lang="en-US" sz="2400" baseline="-25000" dirty="0">
                <a:sym typeface="Symbol" pitchFamily="18" charset="2"/>
              </a:rPr>
              <a:t>3</a:t>
            </a:r>
            <a:r>
              <a:rPr kumimoji="1" lang="en-US" sz="2400" dirty="0">
                <a:sym typeface="Symbol" pitchFamily="18" charset="2"/>
              </a:rPr>
              <a:t>  r</a:t>
            </a:r>
            <a:r>
              <a:rPr kumimoji="1" lang="en-US" sz="2400" baseline="-25000" dirty="0">
                <a:sym typeface="Symbol" pitchFamily="18" charset="2"/>
              </a:rPr>
              <a:t>1 </a:t>
            </a:r>
            <a:r>
              <a:rPr kumimoji="1" lang="en-US" sz="2400" dirty="0">
                <a:sym typeface="Symbol" pitchFamily="18" charset="2"/>
              </a:rPr>
              <a:t>∩</a:t>
            </a:r>
            <a:r>
              <a:rPr kumimoji="1" lang="en-US" sz="2400" baseline="-25000" dirty="0">
                <a:sym typeface="Symbol" pitchFamily="18" charset="2"/>
              </a:rPr>
              <a:t> </a:t>
            </a:r>
            <a:r>
              <a:rPr kumimoji="1" lang="en-US" sz="2400" dirty="0">
                <a:sym typeface="Symbol" pitchFamily="18" charset="2"/>
              </a:rPr>
              <a:t>r</a:t>
            </a:r>
            <a:r>
              <a:rPr kumimoji="1" lang="en-US" sz="2400" baseline="-25000" dirty="0">
                <a:sym typeface="Symbol" pitchFamily="18" charset="2"/>
              </a:rPr>
              <a:t>2			</a:t>
            </a:r>
            <a:r>
              <a:rPr kumimoji="1" lang="en-US" sz="2000" dirty="0">
                <a:solidFill>
                  <a:schemeClr val="tx2"/>
                </a:solidFill>
                <a:sym typeface="Symbol" pitchFamily="18" charset="2"/>
              </a:rPr>
              <a:t>    - managers with dependents</a:t>
            </a:r>
          </a:p>
          <a:p>
            <a:pPr>
              <a:spcBef>
                <a:spcPts val="0"/>
              </a:spcBef>
              <a:buClr>
                <a:schemeClr val="tx2"/>
              </a:buClr>
              <a:buSzPct val="90000"/>
            </a:pPr>
            <a:r>
              <a:rPr kumimoji="1" lang="en-US" sz="2400" dirty="0">
                <a:sym typeface="Symbol" pitchFamily="18" charset="2"/>
              </a:rPr>
              <a:t>    r</a:t>
            </a:r>
            <a:r>
              <a:rPr kumimoji="1" lang="en-US" sz="2400" baseline="-25000" dirty="0">
                <a:sym typeface="Symbol" pitchFamily="18" charset="2"/>
              </a:rPr>
              <a:t>4</a:t>
            </a:r>
            <a:r>
              <a:rPr kumimoji="1" lang="en-US" sz="2400" dirty="0">
                <a:sym typeface="Symbol" pitchFamily="18" charset="2"/>
              </a:rPr>
              <a:t>  </a:t>
            </a:r>
            <a:r>
              <a:rPr kumimoji="1" lang="en-US" sz="2400" dirty="0">
                <a:ea typeface="Tahoma" pitchFamily="34" charset="0"/>
                <a:cs typeface="Tahoma" pitchFamily="34" charset="0"/>
                <a:sym typeface="Symbol" pitchFamily="18" charset="2"/>
              </a:rPr>
              <a:t> </a:t>
            </a:r>
            <a:r>
              <a:rPr kumimoji="1" lang="en-US" sz="2400" baseline="-25000" dirty="0" err="1">
                <a:ea typeface="Tahoma" pitchFamily="34" charset="0"/>
                <a:cs typeface="Tahoma" pitchFamily="34" charset="0"/>
                <a:sym typeface="Symbol" pitchFamily="18" charset="2"/>
              </a:rPr>
              <a:t>ename</a:t>
            </a:r>
            <a:r>
              <a:rPr kumimoji="1" lang="en-US" sz="2400" baseline="-25000" dirty="0">
                <a:ea typeface="Tahoma" pitchFamily="34" charset="0"/>
                <a:cs typeface="Tahoma" pitchFamily="34" charset="0"/>
                <a:sym typeface="Symbol" pitchFamily="18" charset="2"/>
              </a:rPr>
              <a:t> </a:t>
            </a:r>
            <a:r>
              <a:rPr kumimoji="1" lang="en-US" sz="2400" dirty="0">
                <a:sym typeface="Symbol" pitchFamily="18" charset="2"/>
              </a:rPr>
              <a:t>(r</a:t>
            </a:r>
            <a:r>
              <a:rPr kumimoji="1" lang="en-US" sz="2400" baseline="-25000" dirty="0">
                <a:sym typeface="Symbol" pitchFamily="18" charset="2"/>
              </a:rPr>
              <a:t>3</a:t>
            </a:r>
            <a:r>
              <a:rPr kumimoji="1" lang="en-US" sz="2400" dirty="0">
                <a:sym typeface="Symbol" pitchFamily="18" charset="2"/>
              </a:rPr>
              <a:t> </a:t>
            </a:r>
            <a:r>
              <a:rPr lang="en-IN" sz="2400" dirty="0"/>
              <a:t>⨝ </a:t>
            </a:r>
            <a:r>
              <a:rPr kumimoji="1" lang="en-US" sz="2400" dirty="0">
                <a:sym typeface="Symbol" pitchFamily="18" charset="2"/>
              </a:rPr>
              <a:t>emp)</a:t>
            </a:r>
            <a:r>
              <a:rPr kumimoji="1" lang="en-US" sz="2400" baseline="-25000" dirty="0">
                <a:sym typeface="Symbol" pitchFamily="18" charset="2"/>
              </a:rPr>
              <a:t>		</a:t>
            </a:r>
            <a:r>
              <a:rPr kumimoji="1" lang="en-US" sz="2000" dirty="0">
                <a:solidFill>
                  <a:schemeClr val="tx2"/>
                </a:solidFill>
                <a:sym typeface="Symbol" pitchFamily="18" charset="2"/>
              </a:rPr>
              <a:t>    - manager names.</a:t>
            </a:r>
          </a:p>
        </p:txBody>
      </p:sp>
    </p:spTree>
    <p:extLst>
      <p:ext uri="{BB962C8B-B14F-4D97-AF65-F5344CB8AC3E}">
        <p14:creationId xmlns:p14="http://schemas.microsoft.com/office/powerpoint/2010/main" val="3557031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39</a:t>
            </a:fld>
            <a:endParaRPr lang="en-US"/>
          </a:p>
        </p:txBody>
      </p:sp>
      <p:sp>
        <p:nvSpPr>
          <p:cNvPr id="5" name="Text Placeholder 2"/>
          <p:cNvSpPr txBox="1">
            <a:spLocks/>
          </p:cNvSpPr>
          <p:nvPr/>
        </p:nvSpPr>
        <p:spPr bwMode="auto">
          <a:xfrm>
            <a:off x="304800" y="457200"/>
            <a:ext cx="33528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RA Examples</a:t>
            </a:r>
          </a:p>
        </p:txBody>
      </p:sp>
      <p:sp>
        <p:nvSpPr>
          <p:cNvPr id="6" name="Rectangle 5"/>
          <p:cNvSpPr/>
          <p:nvPr/>
        </p:nvSpPr>
        <p:spPr>
          <a:xfrm>
            <a:off x="4572000" y="107602"/>
            <a:ext cx="4267200" cy="1384995"/>
          </a:xfrm>
          <a:prstGeom prst="rect">
            <a:avLst/>
          </a:prstGeom>
          <a:ln w="25400">
            <a:solidFill>
              <a:schemeClr val="accent6">
                <a:lumMod val="50000"/>
              </a:schemeClr>
            </a:solidFill>
          </a:ln>
        </p:spPr>
        <p:txBody>
          <a:bodyPr wrap="square">
            <a:spAutoFit/>
          </a:bodyPr>
          <a:lstStyle/>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emp</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empno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ename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bdate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sal</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mgr</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dept</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loc</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dmanager</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a:solidFill>
                  <a:schemeClr val="accent6">
                    <a:lumMod val="50000"/>
                  </a:schemeClr>
                </a:solidFill>
                <a:ea typeface="Tahoma" pitchFamily="34" charset="0"/>
                <a:cs typeface="Tahoma" pitchFamily="34" charset="0"/>
              </a:rPr>
              <a:t>project(</a:t>
            </a:r>
            <a:r>
              <a:rPr lang="en-US" sz="1400" b="1" u="sng" dirty="0" err="1">
                <a:solidFill>
                  <a:schemeClr val="accent6">
                    <a:lumMod val="50000"/>
                  </a:schemeClr>
                </a:solidFill>
                <a:ea typeface="Tahoma" pitchFamily="34" charset="0"/>
                <a:cs typeface="Tahoma" pitchFamily="34" charset="0"/>
              </a:rPr>
              <a:t>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pname</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deptno</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err="1">
                <a:solidFill>
                  <a:schemeClr val="accent6">
                    <a:lumMod val="50000"/>
                  </a:schemeClr>
                </a:solidFill>
                <a:ea typeface="Tahoma" pitchFamily="34" charset="0"/>
                <a:cs typeface="Tahoma" pitchFamily="34" charset="0"/>
              </a:rPr>
              <a:t>works_on</a:t>
            </a:r>
            <a:r>
              <a:rPr lang="en-US" sz="1400" b="1" dirty="0">
                <a:solidFill>
                  <a:schemeClr val="accent6">
                    <a:lumMod val="50000"/>
                  </a:schemeClr>
                </a:solidFill>
                <a:ea typeface="Tahoma" pitchFamily="34" charset="0"/>
                <a:cs typeface="Tahoma" pitchFamily="34" charset="0"/>
              </a:rPr>
              <a:t>(</a:t>
            </a:r>
            <a:r>
              <a:rPr lang="en-US" sz="1400" b="1" u="sng" dirty="0" err="1">
                <a:solidFill>
                  <a:schemeClr val="accent6">
                    <a:lumMod val="50000"/>
                  </a:schemeClr>
                </a:solidFill>
                <a:ea typeface="Tahoma" pitchFamily="34" charset="0"/>
                <a:cs typeface="Tahoma" pitchFamily="34" charset="0"/>
              </a:rPr>
              <a:t>empno</a:t>
            </a:r>
            <a:r>
              <a:rPr lang="en-US" sz="1400" b="1" u="sng" dirty="0">
                <a:solidFill>
                  <a:schemeClr val="accent6">
                    <a:lumMod val="50000"/>
                  </a:schemeClr>
                </a:solidFill>
                <a:ea typeface="Tahoma" pitchFamily="34" charset="0"/>
                <a:cs typeface="Tahoma" pitchFamily="34" charset="0"/>
              </a:rPr>
              <a:t>, </a:t>
            </a:r>
            <a:r>
              <a:rPr lang="en-US" sz="1400" b="1" u="sng" dirty="0" err="1">
                <a:solidFill>
                  <a:schemeClr val="accent6">
                    <a:lumMod val="50000"/>
                  </a:schemeClr>
                </a:solidFill>
                <a:ea typeface="Tahoma" pitchFamily="34" charset="0"/>
                <a:cs typeface="Tahoma" pitchFamily="34" charset="0"/>
              </a:rPr>
              <a:t>pno</a:t>
            </a:r>
            <a:r>
              <a:rPr lang="en-US" sz="1400" b="1" dirty="0">
                <a:solidFill>
                  <a:schemeClr val="accent6">
                    <a:lumMod val="50000"/>
                  </a:schemeClr>
                </a:solidFill>
                <a:ea typeface="Tahoma" pitchFamily="34" charset="0"/>
                <a:cs typeface="Tahoma" pitchFamily="34" charset="0"/>
              </a:rPr>
              <a:t>, </a:t>
            </a:r>
            <a:r>
              <a:rPr lang="en-US" sz="1400" b="1" dirty="0" err="1">
                <a:solidFill>
                  <a:schemeClr val="accent6">
                    <a:lumMod val="50000"/>
                  </a:schemeClr>
                </a:solidFill>
                <a:ea typeface="Tahoma" pitchFamily="34" charset="0"/>
                <a:cs typeface="Tahoma" pitchFamily="34" charset="0"/>
              </a:rPr>
              <a:t>no_hours</a:t>
            </a:r>
            <a:r>
              <a:rPr lang="en-US" sz="1400" b="1" dirty="0">
                <a:solidFill>
                  <a:schemeClr val="accent6">
                    <a:lumMod val="50000"/>
                  </a:schemeClr>
                </a:solidFill>
                <a:ea typeface="Tahoma" pitchFamily="34" charset="0"/>
                <a:cs typeface="Tahoma" pitchFamily="34" charset="0"/>
              </a:rPr>
              <a:t>)</a:t>
            </a:r>
          </a:p>
          <a:p>
            <a:pPr>
              <a:lnSpc>
                <a:spcPct val="120000"/>
              </a:lnSpc>
              <a:tabLst>
                <a:tab pos="3257550" algn="ctr"/>
              </a:tabLst>
            </a:pPr>
            <a:r>
              <a:rPr lang="en-US" sz="1400" b="1" dirty="0">
                <a:solidFill>
                  <a:schemeClr val="accent6">
                    <a:lumMod val="50000"/>
                  </a:schemeClr>
                </a:solidFill>
                <a:ea typeface="Tahoma" pitchFamily="34" charset="0"/>
                <a:cs typeface="Tahoma" pitchFamily="34" charset="0"/>
              </a:rPr>
              <a:t>dependent (</a:t>
            </a:r>
            <a:r>
              <a:rPr lang="en-US" sz="1400" b="1" u="sng" dirty="0" err="1">
                <a:solidFill>
                  <a:schemeClr val="accent6">
                    <a:lumMod val="50000"/>
                  </a:schemeClr>
                </a:solidFill>
                <a:ea typeface="Tahoma" pitchFamily="34" charset="0"/>
                <a:cs typeface="Tahoma" pitchFamily="34" charset="0"/>
              </a:rPr>
              <a:t>depname</a:t>
            </a:r>
            <a:r>
              <a:rPr lang="en-US" sz="1400" b="1" u="sng" dirty="0">
                <a:solidFill>
                  <a:schemeClr val="accent6">
                    <a:lumMod val="50000"/>
                  </a:schemeClr>
                </a:solidFill>
                <a:ea typeface="Tahoma" pitchFamily="34" charset="0"/>
                <a:cs typeface="Tahoma" pitchFamily="34" charset="0"/>
              </a:rPr>
              <a:t>, </a:t>
            </a:r>
            <a:r>
              <a:rPr lang="en-US" sz="1400" b="1" u="sng" dirty="0" err="1">
                <a:solidFill>
                  <a:schemeClr val="accent6">
                    <a:lumMod val="50000"/>
                  </a:schemeClr>
                </a:solidFill>
                <a:ea typeface="Tahoma" pitchFamily="34" charset="0"/>
                <a:cs typeface="Tahoma" pitchFamily="34" charset="0"/>
              </a:rPr>
              <a:t>empno</a:t>
            </a:r>
            <a:r>
              <a:rPr lang="en-US" sz="1400" b="1" dirty="0">
                <a:solidFill>
                  <a:schemeClr val="accent6">
                    <a:lumMod val="50000"/>
                  </a:schemeClr>
                </a:solidFill>
                <a:ea typeface="Tahoma" pitchFamily="34" charset="0"/>
                <a:cs typeface="Tahoma" pitchFamily="34" charset="0"/>
              </a:rPr>
              <a:t>, relation)</a:t>
            </a:r>
          </a:p>
        </p:txBody>
      </p:sp>
      <p:sp>
        <p:nvSpPr>
          <p:cNvPr id="8" name="Rectangle 7"/>
          <p:cNvSpPr/>
          <p:nvPr/>
        </p:nvSpPr>
        <p:spPr>
          <a:xfrm>
            <a:off x="228600" y="1600200"/>
            <a:ext cx="8538210" cy="4401205"/>
          </a:xfrm>
          <a:prstGeom prst="rect">
            <a:avLst/>
          </a:prstGeom>
        </p:spPr>
        <p:txBody>
          <a:bodyPr wrap="square">
            <a:spAutoFit/>
          </a:bodyPr>
          <a:lstStyle/>
          <a:p>
            <a:pPr marL="342900" indent="-342900">
              <a:spcBef>
                <a:spcPts val="0"/>
              </a:spcBef>
              <a:buFont typeface="Wingdings" pitchFamily="2" charset="2"/>
              <a:buChar char="Ø"/>
              <a:tabLst>
                <a:tab pos="3257550" algn="ctr"/>
              </a:tabLst>
            </a:pPr>
            <a:r>
              <a:rPr lang="en-US" sz="2000" dirty="0">
                <a:solidFill>
                  <a:schemeClr val="accent2"/>
                </a:solidFill>
                <a:ea typeface="Tahoma" pitchFamily="34" charset="0"/>
                <a:cs typeface="Tahoma" pitchFamily="34" charset="0"/>
              </a:rPr>
              <a:t>List the names of employees who work on all projects controlled by department 20.</a:t>
            </a:r>
          </a:p>
          <a:p>
            <a:pPr>
              <a:spcBef>
                <a:spcPts val="0"/>
              </a:spcBef>
              <a:buClr>
                <a:schemeClr val="tx2"/>
              </a:buClr>
              <a:buSzPct val="90000"/>
            </a:pPr>
            <a:r>
              <a:rPr kumimoji="1" lang="en-US" sz="2000" dirty="0">
                <a:sym typeface="Symbol" pitchFamily="18" charset="2"/>
              </a:rPr>
              <a:t>    </a:t>
            </a:r>
          </a:p>
          <a:p>
            <a:pPr>
              <a:spcBef>
                <a:spcPts val="0"/>
              </a:spcBef>
              <a:buClr>
                <a:schemeClr val="tx2"/>
              </a:buClr>
              <a:buSzPct val="90000"/>
            </a:pPr>
            <a:r>
              <a:rPr kumimoji="1" lang="en-US" sz="2000" dirty="0">
                <a:sym typeface="Symbol" pitchFamily="18" charset="2"/>
              </a:rPr>
              <a:t>    r</a:t>
            </a:r>
            <a:r>
              <a:rPr kumimoji="1" lang="en-US" sz="2000" baseline="-25000" dirty="0">
                <a:sym typeface="Symbol" pitchFamily="18" charset="2"/>
              </a:rPr>
              <a:t>1</a:t>
            </a:r>
            <a:r>
              <a:rPr kumimoji="1" lang="en-US" sz="2000" dirty="0">
                <a:sym typeface="Symbol" pitchFamily="18" charset="2"/>
              </a:rPr>
              <a:t>  </a:t>
            </a:r>
            <a:r>
              <a:rPr kumimoji="1" lang="en-US" sz="2000" dirty="0">
                <a:ea typeface="Tahoma" pitchFamily="34" charset="0"/>
                <a:cs typeface="Tahoma" pitchFamily="34" charset="0"/>
                <a:sym typeface="Symbol" pitchFamily="18" charset="2"/>
              </a:rPr>
              <a:t> </a:t>
            </a:r>
            <a:r>
              <a:rPr kumimoji="1" lang="en-US" sz="2000" baseline="-25000" dirty="0" err="1">
                <a:ea typeface="Tahoma" pitchFamily="34" charset="0"/>
                <a:cs typeface="Tahoma" pitchFamily="34" charset="0"/>
                <a:sym typeface="Symbol" pitchFamily="18" charset="2"/>
              </a:rPr>
              <a:t>pno</a:t>
            </a:r>
            <a:r>
              <a:rPr kumimoji="1" lang="en-US" sz="2000" baseline="-25000" dirty="0">
                <a:ea typeface="Tahoma" pitchFamily="34" charset="0"/>
                <a:cs typeface="Tahoma" pitchFamily="34" charset="0"/>
                <a:sym typeface="Symbol" pitchFamily="18" charset="2"/>
              </a:rPr>
              <a:t> </a:t>
            </a:r>
            <a:r>
              <a:rPr kumimoji="1" lang="en-US" sz="2000" dirty="0">
                <a:ea typeface="Tahoma" pitchFamily="34" charset="0"/>
                <a:cs typeface="Tahoma" pitchFamily="34" charset="0"/>
                <a:sym typeface="Symbol" pitchFamily="18" charset="2"/>
              </a:rPr>
              <a:t>(</a:t>
            </a:r>
            <a:r>
              <a:rPr kumimoji="1" lang="en-US" sz="2000" dirty="0">
                <a:sym typeface="Symbol" pitchFamily="18" charset="2"/>
              </a:rPr>
              <a:t></a:t>
            </a:r>
            <a:r>
              <a:rPr kumimoji="1" lang="en-US" sz="2000" baseline="-25000" dirty="0">
                <a:sym typeface="Symbol" pitchFamily="18" charset="2"/>
              </a:rPr>
              <a:t></a:t>
            </a:r>
            <a:r>
              <a:rPr kumimoji="1" lang="en-US" sz="2000" baseline="-25000" dirty="0" err="1">
                <a:sym typeface="Symbol" pitchFamily="18" charset="2"/>
              </a:rPr>
              <a:t>deptno</a:t>
            </a:r>
            <a:r>
              <a:rPr kumimoji="1" lang="en-US" sz="2000" baseline="-25000" dirty="0">
                <a:sym typeface="Symbol" pitchFamily="18" charset="2"/>
              </a:rPr>
              <a:t> = 20</a:t>
            </a:r>
            <a:r>
              <a:rPr kumimoji="1" lang="en-US" sz="2000" dirty="0">
                <a:sym typeface="Symbol" pitchFamily="18" charset="2"/>
              </a:rPr>
              <a:t> (project))  </a:t>
            </a:r>
            <a:r>
              <a:rPr kumimoji="1" lang="en-US" sz="2000" dirty="0">
                <a:solidFill>
                  <a:schemeClr val="tx2"/>
                </a:solidFill>
                <a:sym typeface="Symbol" pitchFamily="18" charset="2"/>
              </a:rPr>
              <a:t>- projects controlled by </a:t>
            </a:r>
            <a:r>
              <a:rPr kumimoji="1" lang="en-US" sz="2000" dirty="0" err="1">
                <a:solidFill>
                  <a:schemeClr val="tx2"/>
                </a:solidFill>
                <a:sym typeface="Symbol" pitchFamily="18" charset="2"/>
              </a:rPr>
              <a:t>depno</a:t>
            </a:r>
            <a:r>
              <a:rPr kumimoji="1" lang="en-US" sz="2000" dirty="0">
                <a:solidFill>
                  <a:schemeClr val="tx2"/>
                </a:solidFill>
                <a:sym typeface="Symbol" pitchFamily="18" charset="2"/>
              </a:rPr>
              <a:t> 20</a:t>
            </a:r>
          </a:p>
          <a:p>
            <a:pPr>
              <a:spcBef>
                <a:spcPts val="0"/>
              </a:spcBef>
              <a:buClr>
                <a:schemeClr val="tx2"/>
              </a:buClr>
              <a:buSzPct val="90000"/>
            </a:pPr>
            <a:r>
              <a:rPr kumimoji="1" lang="en-US" sz="2000" dirty="0">
                <a:sym typeface="Symbol" pitchFamily="18" charset="2"/>
              </a:rPr>
              <a:t>    r</a:t>
            </a:r>
            <a:r>
              <a:rPr kumimoji="1" lang="en-US" sz="2000" baseline="-25000" dirty="0">
                <a:sym typeface="Symbol" pitchFamily="18" charset="2"/>
              </a:rPr>
              <a:t>2</a:t>
            </a:r>
            <a:r>
              <a:rPr kumimoji="1" lang="en-US" sz="2000" dirty="0">
                <a:sym typeface="Symbol" pitchFamily="18" charset="2"/>
              </a:rPr>
              <a:t>  </a:t>
            </a:r>
            <a:r>
              <a:rPr kumimoji="1" lang="en-US" sz="2000" dirty="0">
                <a:ea typeface="Tahoma" pitchFamily="34" charset="0"/>
                <a:cs typeface="Tahoma" pitchFamily="34" charset="0"/>
                <a:sym typeface="Symbol" pitchFamily="18" charset="2"/>
              </a:rPr>
              <a:t> </a:t>
            </a:r>
            <a:r>
              <a:rPr kumimoji="1" lang="en-US" sz="2000" baseline="-25000" dirty="0" err="1">
                <a:ea typeface="Tahoma" pitchFamily="34" charset="0"/>
                <a:cs typeface="Tahoma" pitchFamily="34" charset="0"/>
                <a:sym typeface="Symbol" pitchFamily="18" charset="2"/>
              </a:rPr>
              <a:t>empno,pno</a:t>
            </a:r>
            <a:r>
              <a:rPr kumimoji="1" lang="en-US" sz="2000" baseline="-25000" dirty="0">
                <a:ea typeface="Tahoma" pitchFamily="34" charset="0"/>
                <a:cs typeface="Tahoma" pitchFamily="34" charset="0"/>
                <a:sym typeface="Symbol" pitchFamily="18" charset="2"/>
              </a:rPr>
              <a:t> </a:t>
            </a:r>
            <a:r>
              <a:rPr kumimoji="1" lang="en-US" sz="2000" dirty="0">
                <a:ea typeface="Tahoma" pitchFamily="34" charset="0"/>
                <a:cs typeface="Tahoma" pitchFamily="34" charset="0"/>
                <a:sym typeface="Symbol" pitchFamily="18" charset="2"/>
              </a:rPr>
              <a:t>(</a:t>
            </a:r>
            <a:r>
              <a:rPr kumimoji="1" lang="en-US" sz="2000" dirty="0" err="1">
                <a:ea typeface="Tahoma" pitchFamily="34" charset="0"/>
                <a:cs typeface="Tahoma" pitchFamily="34" charset="0"/>
                <a:sym typeface="Symbol" pitchFamily="18" charset="2"/>
              </a:rPr>
              <a:t>works_on</a:t>
            </a:r>
            <a:r>
              <a:rPr kumimoji="1" lang="en-US" sz="2000" dirty="0">
                <a:sym typeface="Symbol" pitchFamily="18" charset="2"/>
              </a:rPr>
              <a:t>) 	     </a:t>
            </a:r>
            <a:r>
              <a:rPr kumimoji="1" lang="en-US" sz="2000" dirty="0">
                <a:solidFill>
                  <a:schemeClr val="tx2"/>
                </a:solidFill>
                <a:sym typeface="Symbol" pitchFamily="18" charset="2"/>
              </a:rPr>
              <a:t>- list of </a:t>
            </a:r>
            <a:r>
              <a:rPr kumimoji="1" lang="en-US" sz="2000" dirty="0" err="1">
                <a:solidFill>
                  <a:schemeClr val="tx2"/>
                </a:solidFill>
                <a:sym typeface="Symbol" pitchFamily="18" charset="2"/>
              </a:rPr>
              <a:t>empno</a:t>
            </a:r>
            <a:r>
              <a:rPr kumimoji="1" lang="en-US" sz="2000" dirty="0">
                <a:solidFill>
                  <a:schemeClr val="tx2"/>
                </a:solidFill>
                <a:sym typeface="Symbol" pitchFamily="18" charset="2"/>
              </a:rPr>
              <a:t>. with </a:t>
            </a:r>
            <a:r>
              <a:rPr kumimoji="1" lang="en-US" sz="2000" dirty="0" err="1">
                <a:solidFill>
                  <a:schemeClr val="tx2"/>
                </a:solidFill>
                <a:sym typeface="Symbol" pitchFamily="18" charset="2"/>
              </a:rPr>
              <a:t>projnos</a:t>
            </a:r>
            <a:r>
              <a:rPr kumimoji="1" lang="en-US" sz="2000" dirty="0">
                <a:solidFill>
                  <a:schemeClr val="tx2"/>
                </a:solidFill>
                <a:sym typeface="Symbol" pitchFamily="18" charset="2"/>
              </a:rPr>
              <a:t>.</a:t>
            </a:r>
          </a:p>
          <a:p>
            <a:pPr>
              <a:spcBef>
                <a:spcPts val="0"/>
              </a:spcBef>
              <a:buClr>
                <a:schemeClr val="tx2"/>
              </a:buClr>
              <a:buSzPct val="90000"/>
            </a:pPr>
            <a:r>
              <a:rPr kumimoji="1" lang="en-US" sz="2000" dirty="0">
                <a:sym typeface="Symbol" pitchFamily="18" charset="2"/>
              </a:rPr>
              <a:t>    r</a:t>
            </a:r>
            <a:r>
              <a:rPr kumimoji="1" lang="en-US" sz="2000" baseline="-25000" dirty="0">
                <a:sym typeface="Symbol" pitchFamily="18" charset="2"/>
              </a:rPr>
              <a:t>3</a:t>
            </a:r>
            <a:r>
              <a:rPr kumimoji="1" lang="en-US" sz="2000" dirty="0">
                <a:sym typeface="Symbol" pitchFamily="18" charset="2"/>
              </a:rPr>
              <a:t>  r</a:t>
            </a:r>
            <a:r>
              <a:rPr kumimoji="1" lang="en-US" sz="2000" baseline="-25000" dirty="0">
                <a:sym typeface="Symbol" pitchFamily="18" charset="2"/>
              </a:rPr>
              <a:t>2 </a:t>
            </a:r>
            <a:r>
              <a:rPr kumimoji="1" lang="en-US" sz="2000" dirty="0">
                <a:sym typeface="Symbol" pitchFamily="18" charset="2"/>
              </a:rPr>
              <a:t>/</a:t>
            </a:r>
            <a:r>
              <a:rPr kumimoji="1" lang="en-US" sz="2000" baseline="-25000" dirty="0">
                <a:sym typeface="Symbol" pitchFamily="18" charset="2"/>
              </a:rPr>
              <a:t> </a:t>
            </a:r>
            <a:r>
              <a:rPr kumimoji="1" lang="en-US" sz="2000" dirty="0">
                <a:sym typeface="Symbol" pitchFamily="18" charset="2"/>
              </a:rPr>
              <a:t>r</a:t>
            </a:r>
            <a:r>
              <a:rPr kumimoji="1" lang="en-US" sz="2000" baseline="-25000" dirty="0">
                <a:sym typeface="Symbol" pitchFamily="18" charset="2"/>
              </a:rPr>
              <a:t>1			  </a:t>
            </a:r>
            <a:r>
              <a:rPr kumimoji="1" lang="en-US" sz="2000" dirty="0">
                <a:solidFill>
                  <a:schemeClr val="tx2"/>
                </a:solidFill>
                <a:sym typeface="Symbol" pitchFamily="18" charset="2"/>
              </a:rPr>
              <a:t>    - emp. working on all projects </a:t>
            </a:r>
          </a:p>
          <a:p>
            <a:pPr>
              <a:spcBef>
                <a:spcPts val="0"/>
              </a:spcBef>
              <a:buClr>
                <a:schemeClr val="tx2"/>
              </a:buClr>
              <a:buSzPct val="90000"/>
            </a:pPr>
            <a:r>
              <a:rPr kumimoji="1" lang="en-US" sz="2000" dirty="0">
                <a:solidFill>
                  <a:schemeClr val="tx2"/>
                </a:solidFill>
                <a:sym typeface="Symbol" pitchFamily="18" charset="2"/>
              </a:rPr>
              <a:t>    				        controlled by dept. 20</a:t>
            </a:r>
          </a:p>
          <a:p>
            <a:pPr>
              <a:spcBef>
                <a:spcPts val="0"/>
              </a:spcBef>
              <a:buClr>
                <a:schemeClr val="tx2"/>
              </a:buClr>
              <a:buSzPct val="90000"/>
            </a:pPr>
            <a:r>
              <a:rPr kumimoji="1" lang="en-US" sz="2000" dirty="0">
                <a:sym typeface="Symbol" pitchFamily="18" charset="2"/>
              </a:rPr>
              <a:t>    r</a:t>
            </a:r>
            <a:r>
              <a:rPr kumimoji="1" lang="en-US" sz="2000" baseline="-25000" dirty="0">
                <a:sym typeface="Symbol" pitchFamily="18" charset="2"/>
              </a:rPr>
              <a:t>4</a:t>
            </a:r>
            <a:r>
              <a:rPr kumimoji="1" lang="en-US" sz="2000" dirty="0">
                <a:sym typeface="Symbol" pitchFamily="18" charset="2"/>
              </a:rPr>
              <a:t>  </a:t>
            </a:r>
            <a:r>
              <a:rPr kumimoji="1" lang="en-US" sz="2000" dirty="0">
                <a:ea typeface="Tahoma" pitchFamily="34" charset="0"/>
                <a:cs typeface="Tahoma" pitchFamily="34" charset="0"/>
                <a:sym typeface="Symbol" pitchFamily="18" charset="2"/>
              </a:rPr>
              <a:t> </a:t>
            </a:r>
            <a:r>
              <a:rPr kumimoji="1" lang="en-US" sz="2000" baseline="-25000" dirty="0" err="1">
                <a:ea typeface="Tahoma" pitchFamily="34" charset="0"/>
                <a:cs typeface="Tahoma" pitchFamily="34" charset="0"/>
                <a:sym typeface="Symbol" pitchFamily="18" charset="2"/>
              </a:rPr>
              <a:t>ename</a:t>
            </a:r>
            <a:r>
              <a:rPr kumimoji="1" lang="en-US" sz="2000" baseline="-25000" dirty="0">
                <a:ea typeface="Tahoma" pitchFamily="34" charset="0"/>
                <a:cs typeface="Tahoma" pitchFamily="34" charset="0"/>
                <a:sym typeface="Symbol" pitchFamily="18" charset="2"/>
              </a:rPr>
              <a:t> </a:t>
            </a:r>
            <a:r>
              <a:rPr kumimoji="1" lang="en-US" sz="2000" dirty="0">
                <a:sym typeface="Symbol" pitchFamily="18" charset="2"/>
              </a:rPr>
              <a:t>(r</a:t>
            </a:r>
            <a:r>
              <a:rPr kumimoji="1" lang="en-US" sz="2000" baseline="-25000" dirty="0">
                <a:sym typeface="Symbol" pitchFamily="18" charset="2"/>
              </a:rPr>
              <a:t>3</a:t>
            </a:r>
            <a:r>
              <a:rPr kumimoji="1" lang="en-US" sz="2000" dirty="0">
                <a:sym typeface="Symbol" pitchFamily="18" charset="2"/>
              </a:rPr>
              <a:t> </a:t>
            </a:r>
            <a:r>
              <a:rPr lang="en-IN" sz="2000" dirty="0"/>
              <a:t>⨝ </a:t>
            </a:r>
            <a:r>
              <a:rPr kumimoji="1" lang="en-US" sz="2000" dirty="0" err="1">
                <a:sym typeface="Symbol" pitchFamily="18" charset="2"/>
              </a:rPr>
              <a:t>emp</a:t>
            </a:r>
            <a:r>
              <a:rPr kumimoji="1" lang="en-US" sz="2000" dirty="0">
                <a:sym typeface="Symbol" pitchFamily="18" charset="2"/>
              </a:rPr>
              <a:t>)</a:t>
            </a:r>
            <a:r>
              <a:rPr kumimoji="1" lang="en-US" sz="2000" baseline="-25000" dirty="0">
                <a:sym typeface="Symbol" pitchFamily="18" charset="2"/>
              </a:rPr>
              <a:t>	 </a:t>
            </a:r>
            <a:r>
              <a:rPr kumimoji="1" lang="en-US" sz="2000" dirty="0">
                <a:sym typeface="Symbol" pitchFamily="18" charset="2"/>
              </a:rPr>
              <a:t>     </a:t>
            </a:r>
            <a:r>
              <a:rPr kumimoji="1" lang="en-US" sz="2000" dirty="0">
                <a:solidFill>
                  <a:schemeClr val="tx2"/>
                </a:solidFill>
                <a:sym typeface="Symbol" pitchFamily="18" charset="2"/>
              </a:rPr>
              <a:t>- emp. names.</a:t>
            </a:r>
          </a:p>
          <a:p>
            <a:pPr>
              <a:spcBef>
                <a:spcPts val="0"/>
              </a:spcBef>
              <a:buClr>
                <a:schemeClr val="tx2"/>
              </a:buClr>
              <a:buSzPct val="90000"/>
            </a:pPr>
            <a:endParaRPr kumimoji="1" lang="en-US" sz="2000" dirty="0">
              <a:solidFill>
                <a:schemeClr val="tx2"/>
              </a:solidFill>
              <a:sym typeface="Symbol" pitchFamily="18" charset="2"/>
            </a:endParaRPr>
          </a:p>
          <a:p>
            <a:pPr marL="342900" indent="-342900">
              <a:spcBef>
                <a:spcPts val="0"/>
              </a:spcBef>
              <a:buFont typeface="Wingdings" pitchFamily="2" charset="2"/>
              <a:buChar char="Ø"/>
              <a:tabLst>
                <a:tab pos="3257550" algn="ctr"/>
              </a:tabLst>
            </a:pPr>
            <a:r>
              <a:rPr lang="en-US" sz="2000" dirty="0">
                <a:solidFill>
                  <a:schemeClr val="accent2"/>
                </a:solidFill>
                <a:ea typeface="Tahoma" pitchFamily="34" charset="0"/>
                <a:cs typeface="Tahoma" pitchFamily="34" charset="0"/>
              </a:rPr>
              <a:t>List the names of employees who work on more than 4 projects.</a:t>
            </a:r>
          </a:p>
          <a:p>
            <a:pPr>
              <a:spcBef>
                <a:spcPts val="0"/>
              </a:spcBef>
              <a:tabLst>
                <a:tab pos="3257550" algn="ctr"/>
              </a:tabLst>
            </a:pPr>
            <a:r>
              <a:rPr lang="en-US" sz="2000" baseline="-25000" dirty="0">
                <a:ea typeface="Tahoma" pitchFamily="34" charset="0"/>
                <a:cs typeface="Tahoma" pitchFamily="34" charset="0"/>
                <a:sym typeface="Symbol" pitchFamily="18" charset="2"/>
              </a:rPr>
              <a:t>       </a:t>
            </a:r>
            <a:r>
              <a:rPr kumimoji="1" lang="en-US" sz="2000" dirty="0">
                <a:sym typeface="Symbol" pitchFamily="18" charset="2"/>
              </a:rPr>
              <a:t>r</a:t>
            </a:r>
            <a:r>
              <a:rPr kumimoji="1" lang="en-US" sz="2000" baseline="-25000" dirty="0">
                <a:sym typeface="Symbol" pitchFamily="18" charset="2"/>
              </a:rPr>
              <a:t>1</a:t>
            </a:r>
            <a:r>
              <a:rPr kumimoji="1" lang="en-US" sz="2000" dirty="0">
                <a:sym typeface="Symbol" pitchFamily="18" charset="2"/>
              </a:rPr>
              <a:t>  </a:t>
            </a:r>
            <a:r>
              <a:rPr lang="en-US" sz="2000" baseline="-25000" dirty="0" err="1">
                <a:ea typeface="Tahoma" pitchFamily="34" charset="0"/>
                <a:cs typeface="Tahoma" pitchFamily="34" charset="0"/>
                <a:sym typeface="Symbol" pitchFamily="18" charset="2"/>
              </a:rPr>
              <a:t>empno</a:t>
            </a:r>
            <a:r>
              <a:rPr lang="en-US" sz="2000" baseline="-25000" dirty="0">
                <a:ea typeface="Tahoma" pitchFamily="34" charset="0"/>
                <a:cs typeface="Tahoma" pitchFamily="34" charset="0"/>
                <a:sym typeface="Symbol" pitchFamily="18" charset="2"/>
              </a:rPr>
              <a:t> </a:t>
            </a:r>
            <a:r>
              <a:rPr lang="en-US" sz="2000" b="1" dirty="0">
                <a:latin typeface="Brush Script MT"/>
                <a:ea typeface="Tahoma" pitchFamily="34" charset="0"/>
                <a:cs typeface="Tahoma" pitchFamily="34" charset="0"/>
                <a:sym typeface="Symbol" pitchFamily="18" charset="2"/>
              </a:rPr>
              <a:t>G</a:t>
            </a:r>
            <a:r>
              <a:rPr lang="en-US" sz="2000" dirty="0"/>
              <a:t> </a:t>
            </a:r>
            <a:r>
              <a:rPr lang="en-US" sz="2000" baseline="-25000" dirty="0">
                <a:ea typeface="Tahoma" pitchFamily="34" charset="0"/>
                <a:cs typeface="Tahoma" pitchFamily="34" charset="0"/>
                <a:sym typeface="Symbol" pitchFamily="18" charset="2"/>
              </a:rPr>
              <a:t>count(*) as c</a:t>
            </a:r>
            <a:r>
              <a:rPr lang="en-US" sz="2000" dirty="0">
                <a:ea typeface="Tahoma" pitchFamily="34" charset="0"/>
                <a:cs typeface="Tahoma" pitchFamily="34" charset="0"/>
                <a:sym typeface="Symbol" pitchFamily="18" charset="2"/>
              </a:rPr>
              <a:t>(</a:t>
            </a:r>
            <a:r>
              <a:rPr lang="en-US" sz="2000" dirty="0" err="1">
                <a:ea typeface="Tahoma" pitchFamily="34" charset="0"/>
                <a:cs typeface="Tahoma" pitchFamily="34" charset="0"/>
                <a:sym typeface="Symbol" pitchFamily="18" charset="2"/>
              </a:rPr>
              <a:t>works_on</a:t>
            </a:r>
            <a:r>
              <a:rPr lang="en-US" sz="2000" dirty="0">
                <a:ea typeface="Tahoma" pitchFamily="34" charset="0"/>
                <a:cs typeface="Tahoma" pitchFamily="34" charset="0"/>
                <a:sym typeface="Symbol" pitchFamily="18" charset="2"/>
              </a:rPr>
              <a:t>) </a:t>
            </a:r>
            <a:r>
              <a:rPr kumimoji="1" lang="en-US" sz="2000" dirty="0">
                <a:solidFill>
                  <a:schemeClr val="tx2"/>
                </a:solidFill>
                <a:sym typeface="Symbol" pitchFamily="18" charset="2"/>
              </a:rPr>
              <a:t>- no. of projects each </a:t>
            </a:r>
            <a:r>
              <a:rPr kumimoji="1" lang="en-US" sz="2000" dirty="0" err="1">
                <a:solidFill>
                  <a:schemeClr val="tx2"/>
                </a:solidFill>
                <a:sym typeface="Symbol" pitchFamily="18" charset="2"/>
              </a:rPr>
              <a:t>emp</a:t>
            </a:r>
            <a:r>
              <a:rPr kumimoji="1" lang="en-US" sz="2000" dirty="0">
                <a:solidFill>
                  <a:schemeClr val="tx2"/>
                </a:solidFill>
                <a:sym typeface="Symbol" pitchFamily="18" charset="2"/>
              </a:rPr>
              <a:t> works on</a:t>
            </a:r>
            <a:endParaRPr lang="en-US" sz="2000" dirty="0"/>
          </a:p>
          <a:p>
            <a:pPr marL="342900" indent="-342900">
              <a:spcBef>
                <a:spcPts val="0"/>
              </a:spcBef>
              <a:buFont typeface="Wingdings" pitchFamily="2" charset="2"/>
              <a:buChar char="Ø"/>
              <a:tabLst>
                <a:tab pos="3257550" algn="ctr"/>
              </a:tabLst>
            </a:pPr>
            <a:endParaRPr lang="en-US" sz="2000" dirty="0">
              <a:solidFill>
                <a:schemeClr val="accent2"/>
              </a:solidFill>
              <a:ea typeface="Tahoma" pitchFamily="34" charset="0"/>
              <a:cs typeface="Tahoma" pitchFamily="34" charset="0"/>
            </a:endParaRPr>
          </a:p>
          <a:p>
            <a:pPr>
              <a:spcBef>
                <a:spcPts val="0"/>
              </a:spcBef>
              <a:buClr>
                <a:schemeClr val="tx2"/>
              </a:buClr>
              <a:buSzPct val="90000"/>
            </a:pPr>
            <a:r>
              <a:rPr kumimoji="1" lang="en-US" sz="2000" dirty="0">
                <a:sym typeface="Symbol" pitchFamily="18" charset="2"/>
              </a:rPr>
              <a:t>    r</a:t>
            </a:r>
            <a:r>
              <a:rPr kumimoji="1" lang="en-US" sz="2000" baseline="-25000" dirty="0">
                <a:sym typeface="Symbol" pitchFamily="18" charset="2"/>
              </a:rPr>
              <a:t>2</a:t>
            </a:r>
            <a:r>
              <a:rPr kumimoji="1" lang="en-US" sz="2000" dirty="0">
                <a:sym typeface="Symbol" pitchFamily="18" charset="2"/>
              </a:rPr>
              <a:t>  </a:t>
            </a:r>
            <a:r>
              <a:rPr kumimoji="1" lang="en-US" sz="2000" baseline="-25000" dirty="0">
                <a:sym typeface="Symbol" pitchFamily="18" charset="2"/>
              </a:rPr>
              <a:t>c &gt; 4 </a:t>
            </a:r>
            <a:r>
              <a:rPr kumimoji="1" lang="en-US" sz="2000" dirty="0">
                <a:sym typeface="Symbol" pitchFamily="18" charset="2"/>
              </a:rPr>
              <a:t>(r</a:t>
            </a:r>
            <a:r>
              <a:rPr kumimoji="1" lang="en-US" sz="2000" baseline="-25000" dirty="0">
                <a:sym typeface="Symbol" pitchFamily="18" charset="2"/>
              </a:rPr>
              <a:t>1</a:t>
            </a:r>
            <a:r>
              <a:rPr kumimoji="1" lang="en-US" sz="2000" dirty="0">
                <a:sym typeface="Symbol" pitchFamily="18" charset="2"/>
              </a:rPr>
              <a:t>)		      </a:t>
            </a:r>
            <a:r>
              <a:rPr kumimoji="1" lang="en-US" sz="2000" dirty="0">
                <a:solidFill>
                  <a:schemeClr val="tx2"/>
                </a:solidFill>
                <a:sym typeface="Symbol" pitchFamily="18" charset="2"/>
              </a:rPr>
              <a:t>- employees working on &gt; 4 projects</a:t>
            </a:r>
          </a:p>
          <a:p>
            <a:pPr>
              <a:spcBef>
                <a:spcPts val="0"/>
              </a:spcBef>
              <a:buClr>
                <a:schemeClr val="tx2"/>
              </a:buClr>
              <a:buSzPct val="90000"/>
            </a:pPr>
            <a:r>
              <a:rPr kumimoji="1" lang="en-US" sz="2000" dirty="0">
                <a:sym typeface="Symbol" pitchFamily="18" charset="2"/>
              </a:rPr>
              <a:t>    r</a:t>
            </a:r>
            <a:r>
              <a:rPr kumimoji="1" lang="en-US" sz="2000" baseline="-25000" dirty="0">
                <a:sym typeface="Symbol" pitchFamily="18" charset="2"/>
              </a:rPr>
              <a:t>3</a:t>
            </a:r>
            <a:r>
              <a:rPr kumimoji="1" lang="en-US" sz="2000" dirty="0">
                <a:sym typeface="Symbol" pitchFamily="18" charset="2"/>
              </a:rPr>
              <a:t>  </a:t>
            </a:r>
            <a:r>
              <a:rPr kumimoji="1" lang="en-US" sz="2000" dirty="0">
                <a:ea typeface="Tahoma" pitchFamily="34" charset="0"/>
                <a:cs typeface="Tahoma" pitchFamily="34" charset="0"/>
                <a:sym typeface="Symbol" pitchFamily="18" charset="2"/>
              </a:rPr>
              <a:t> </a:t>
            </a:r>
            <a:r>
              <a:rPr kumimoji="1" lang="en-US" sz="2000" baseline="-25000" dirty="0" err="1">
                <a:ea typeface="Tahoma" pitchFamily="34" charset="0"/>
                <a:cs typeface="Tahoma" pitchFamily="34" charset="0"/>
                <a:sym typeface="Symbol" pitchFamily="18" charset="2"/>
              </a:rPr>
              <a:t>ename</a:t>
            </a:r>
            <a:r>
              <a:rPr kumimoji="1" lang="en-US" sz="2000" baseline="-25000" dirty="0">
                <a:ea typeface="Tahoma" pitchFamily="34" charset="0"/>
                <a:cs typeface="Tahoma" pitchFamily="34" charset="0"/>
                <a:sym typeface="Symbol" pitchFamily="18" charset="2"/>
              </a:rPr>
              <a:t> </a:t>
            </a:r>
            <a:r>
              <a:rPr kumimoji="1" lang="en-US" sz="2000" dirty="0">
                <a:sym typeface="Symbol" pitchFamily="18" charset="2"/>
              </a:rPr>
              <a:t>(r</a:t>
            </a:r>
            <a:r>
              <a:rPr kumimoji="1" lang="en-US" sz="2000" baseline="-25000" dirty="0">
                <a:sym typeface="Symbol" pitchFamily="18" charset="2"/>
              </a:rPr>
              <a:t>3</a:t>
            </a:r>
            <a:r>
              <a:rPr kumimoji="1" lang="en-US" sz="2000" dirty="0">
                <a:sym typeface="Symbol" pitchFamily="18" charset="2"/>
              </a:rPr>
              <a:t> </a:t>
            </a:r>
            <a:r>
              <a:rPr lang="en-IN" sz="2000" dirty="0"/>
              <a:t>⨝ </a:t>
            </a:r>
            <a:r>
              <a:rPr kumimoji="1" lang="en-US" sz="2000" dirty="0" err="1">
                <a:sym typeface="Symbol" pitchFamily="18" charset="2"/>
              </a:rPr>
              <a:t>emp</a:t>
            </a:r>
            <a:r>
              <a:rPr kumimoji="1" lang="en-US" sz="2000" dirty="0">
                <a:sym typeface="Symbol" pitchFamily="18" charset="2"/>
              </a:rPr>
              <a:t>)</a:t>
            </a:r>
            <a:r>
              <a:rPr kumimoji="1" lang="en-US" sz="2000" baseline="-25000" dirty="0">
                <a:sym typeface="Symbol" pitchFamily="18" charset="2"/>
              </a:rPr>
              <a:t>	</a:t>
            </a:r>
            <a:r>
              <a:rPr kumimoji="1" lang="en-US" sz="2000" dirty="0">
                <a:sym typeface="Symbol" pitchFamily="18" charset="2"/>
              </a:rPr>
              <a:t>      </a:t>
            </a:r>
            <a:r>
              <a:rPr kumimoji="1" lang="en-US" sz="2000" dirty="0">
                <a:solidFill>
                  <a:schemeClr val="tx2"/>
                </a:solidFill>
                <a:sym typeface="Symbol" pitchFamily="18" charset="2"/>
              </a:rPr>
              <a:t>- emp. names.</a:t>
            </a:r>
          </a:p>
        </p:txBody>
      </p:sp>
    </p:spTree>
    <p:extLst>
      <p:ext uri="{BB962C8B-B14F-4D97-AF65-F5344CB8AC3E}">
        <p14:creationId xmlns:p14="http://schemas.microsoft.com/office/powerpoint/2010/main" val="3557031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a:t>
            </a:fld>
            <a:endParaRPr lang="en-US"/>
          </a:p>
        </p:txBody>
      </p:sp>
      <p:sp>
        <p:nvSpPr>
          <p:cNvPr id="6" name="Rectangle 5"/>
          <p:cNvSpPr/>
          <p:nvPr/>
        </p:nvSpPr>
        <p:spPr>
          <a:xfrm>
            <a:off x="152400" y="1371600"/>
            <a:ext cx="8686800" cy="5078313"/>
          </a:xfrm>
          <a:prstGeom prst="rect">
            <a:avLst/>
          </a:prstGeom>
        </p:spPr>
        <p:txBody>
          <a:bodyPr wrap="square">
            <a:spAutoFit/>
          </a:bodyPr>
          <a:lstStyle/>
          <a:p>
            <a:pPr>
              <a:lnSpc>
                <a:spcPct val="150000"/>
              </a:lnSpc>
            </a:pPr>
            <a:r>
              <a:rPr lang="en-US" sz="1800" dirty="0" err="1">
                <a:solidFill>
                  <a:schemeClr val="accent1"/>
                </a:solidFill>
                <a:ea typeface="Tahoma" pitchFamily="34" charset="0"/>
                <a:cs typeface="Tahoma" pitchFamily="34" charset="0"/>
              </a:rPr>
              <a:t>Customer_name</a:t>
            </a:r>
            <a:r>
              <a:rPr lang="en-US" sz="1800" dirty="0">
                <a:solidFill>
                  <a:schemeClr val="accent1"/>
                </a:solidFill>
                <a:ea typeface="Tahoma" pitchFamily="34" charset="0"/>
                <a:cs typeface="Tahoma" pitchFamily="34" charset="0"/>
              </a:rPr>
              <a:t>  =  {Jones, Smith, Curry, Lindsay, …}  /* Set of All Customer Names */</a:t>
            </a:r>
          </a:p>
          <a:p>
            <a:pPr>
              <a:lnSpc>
                <a:spcPct val="150000"/>
              </a:lnSpc>
            </a:pPr>
            <a:r>
              <a:rPr lang="en-US" sz="1800" dirty="0" err="1">
                <a:solidFill>
                  <a:schemeClr val="accent2"/>
                </a:solidFill>
                <a:ea typeface="Tahoma" pitchFamily="34" charset="0"/>
                <a:cs typeface="Tahoma" pitchFamily="34" charset="0"/>
              </a:rPr>
              <a:t>Customer_street</a:t>
            </a:r>
            <a:r>
              <a:rPr lang="en-US" sz="1800" dirty="0">
                <a:solidFill>
                  <a:schemeClr val="accent2"/>
                </a:solidFill>
                <a:ea typeface="Tahoma" pitchFamily="34" charset="0"/>
                <a:cs typeface="Tahoma" pitchFamily="34" charset="0"/>
              </a:rPr>
              <a:t>  =  {Main, North, Park, …}  /* Set of All Street Names*/</a:t>
            </a:r>
          </a:p>
          <a:p>
            <a:pPr>
              <a:lnSpc>
                <a:spcPct val="150000"/>
              </a:lnSpc>
            </a:pPr>
            <a:r>
              <a:rPr lang="en-US" sz="1800" dirty="0" err="1">
                <a:solidFill>
                  <a:schemeClr val="accent3"/>
                </a:solidFill>
                <a:ea typeface="Tahoma" pitchFamily="34" charset="0"/>
                <a:cs typeface="Tahoma" pitchFamily="34" charset="0"/>
              </a:rPr>
              <a:t>Customer_city</a:t>
            </a:r>
            <a:r>
              <a:rPr lang="en-US" sz="1800" dirty="0">
                <a:solidFill>
                  <a:schemeClr val="accent3"/>
                </a:solidFill>
                <a:ea typeface="Tahoma" pitchFamily="34" charset="0"/>
                <a:cs typeface="Tahoma" pitchFamily="34" charset="0"/>
              </a:rPr>
              <a:t>     =  {Harrison, Rye, Pittsfield, …}  /* Set of All City Names */</a:t>
            </a:r>
          </a:p>
          <a:p>
            <a:pPr>
              <a:lnSpc>
                <a:spcPct val="150000"/>
              </a:lnSpc>
            </a:pPr>
            <a:r>
              <a:rPr lang="en-US" sz="1800" dirty="0">
                <a:solidFill>
                  <a:schemeClr val="tx2">
                    <a:lumMod val="75000"/>
                  </a:schemeClr>
                </a:solidFill>
                <a:ea typeface="Tahoma" pitchFamily="34" charset="0"/>
                <a:cs typeface="Tahoma" pitchFamily="34" charset="0"/>
              </a:rPr>
              <a:t>(</a:t>
            </a:r>
            <a:r>
              <a:rPr lang="en-US" sz="1800" dirty="0" err="1">
                <a:solidFill>
                  <a:schemeClr val="tx2">
                    <a:lumMod val="75000"/>
                  </a:schemeClr>
                </a:solidFill>
                <a:ea typeface="Tahoma" pitchFamily="34" charset="0"/>
                <a:cs typeface="Tahoma" pitchFamily="34" charset="0"/>
              </a:rPr>
              <a:t>Customer_name</a:t>
            </a:r>
            <a:r>
              <a:rPr lang="en-US" sz="1800" dirty="0">
                <a:solidFill>
                  <a:schemeClr val="tx2">
                    <a:lumMod val="75000"/>
                  </a:schemeClr>
                </a:solidFill>
                <a:ea typeface="Tahoma" pitchFamily="34" charset="0"/>
                <a:cs typeface="Tahoma" pitchFamily="34" charset="0"/>
              </a:rPr>
              <a:t>  X  </a:t>
            </a:r>
            <a:r>
              <a:rPr lang="en-US" sz="1800" dirty="0" err="1">
                <a:solidFill>
                  <a:schemeClr val="tx2">
                    <a:lumMod val="75000"/>
                  </a:schemeClr>
                </a:solidFill>
                <a:ea typeface="Tahoma" pitchFamily="34" charset="0"/>
                <a:cs typeface="Tahoma" pitchFamily="34" charset="0"/>
              </a:rPr>
              <a:t>Customer_street</a:t>
            </a:r>
            <a:r>
              <a:rPr lang="en-US" sz="1800" dirty="0">
                <a:solidFill>
                  <a:schemeClr val="tx2">
                    <a:lumMod val="75000"/>
                  </a:schemeClr>
                </a:solidFill>
                <a:ea typeface="Tahoma" pitchFamily="34" charset="0"/>
                <a:cs typeface="Tahoma" pitchFamily="34" charset="0"/>
              </a:rPr>
              <a:t>  X  </a:t>
            </a:r>
            <a:r>
              <a:rPr lang="en-US" sz="1800" dirty="0" err="1">
                <a:solidFill>
                  <a:schemeClr val="tx2">
                    <a:lumMod val="75000"/>
                  </a:schemeClr>
                </a:solidFill>
                <a:ea typeface="Tahoma" pitchFamily="34" charset="0"/>
                <a:cs typeface="Tahoma" pitchFamily="34" charset="0"/>
              </a:rPr>
              <a:t>Customer_city</a:t>
            </a:r>
            <a:r>
              <a:rPr lang="en-US" sz="1800" dirty="0">
                <a:solidFill>
                  <a:schemeClr val="tx2">
                    <a:lumMod val="75000"/>
                  </a:schemeClr>
                </a:solidFill>
                <a:ea typeface="Tahoma" pitchFamily="34" charset="0"/>
                <a:cs typeface="Tahoma" pitchFamily="34" charset="0"/>
              </a:rPr>
              <a:t>) –  </a:t>
            </a:r>
          </a:p>
          <a:p>
            <a:pPr>
              <a:lnSpc>
                <a:spcPct val="150000"/>
              </a:lnSpc>
            </a:pPr>
            <a:r>
              <a:rPr lang="en-US" sz="1800" dirty="0">
                <a:ea typeface="Tahoma" pitchFamily="34" charset="0"/>
                <a:cs typeface="Tahoma" pitchFamily="34" charset="0"/>
              </a:rPr>
              <a:t>All possible combinations of values from all three sets. </a:t>
            </a:r>
          </a:p>
          <a:p>
            <a:pPr>
              <a:lnSpc>
                <a:spcPct val="150000"/>
              </a:lnSpc>
            </a:pPr>
            <a:r>
              <a:rPr lang="en-US" sz="1800" dirty="0">
                <a:ea typeface="Tahoma" pitchFamily="34" charset="0"/>
                <a:cs typeface="Tahoma" pitchFamily="34" charset="0"/>
              </a:rPr>
              <a:t>But our actual table would have only some of these values. </a:t>
            </a:r>
          </a:p>
          <a:p>
            <a:pPr>
              <a:lnSpc>
                <a:spcPct val="150000"/>
              </a:lnSpc>
            </a:pPr>
            <a:r>
              <a:rPr lang="en-US" sz="1800" dirty="0">
                <a:ea typeface="Tahoma" pitchFamily="34" charset="0"/>
                <a:cs typeface="Tahoma" pitchFamily="34" charset="0"/>
              </a:rPr>
              <a:t>So it is a subset of this extended cartesian product.</a:t>
            </a:r>
          </a:p>
          <a:p>
            <a:pPr>
              <a:lnSpc>
                <a:spcPct val="150000"/>
              </a:lnSpc>
            </a:pPr>
            <a:r>
              <a:rPr lang="en-US" sz="1800" dirty="0">
                <a:ea typeface="Tahoma" pitchFamily="34" charset="0"/>
                <a:cs typeface="Tahoma" pitchFamily="34" charset="0"/>
              </a:rPr>
              <a:t>Then R = { (Jones, Main, Harrison), (Smith, North, Rye), (Curry, North, Rye) },</a:t>
            </a:r>
          </a:p>
          <a:p>
            <a:pPr>
              <a:lnSpc>
                <a:spcPct val="150000"/>
              </a:lnSpc>
            </a:pPr>
            <a:r>
              <a:rPr lang="en-US" sz="1800" dirty="0">
                <a:ea typeface="Tahoma" pitchFamily="34" charset="0"/>
                <a:cs typeface="Tahoma" pitchFamily="34" charset="0"/>
              </a:rPr>
              <a:t>         R ⸦ (</a:t>
            </a:r>
            <a:r>
              <a:rPr lang="en-US" sz="1800" dirty="0" err="1">
                <a:ea typeface="Tahoma" pitchFamily="34" charset="0"/>
                <a:cs typeface="Tahoma" pitchFamily="34" charset="0"/>
              </a:rPr>
              <a:t>Customer_name</a:t>
            </a:r>
            <a:r>
              <a:rPr lang="en-US" sz="1800" dirty="0">
                <a:ea typeface="Tahoma" pitchFamily="34" charset="0"/>
                <a:cs typeface="Tahoma" pitchFamily="34" charset="0"/>
              </a:rPr>
              <a:t>  X  </a:t>
            </a:r>
            <a:r>
              <a:rPr lang="en-US" sz="1800" dirty="0" err="1">
                <a:ea typeface="Tahoma" pitchFamily="34" charset="0"/>
                <a:cs typeface="Tahoma" pitchFamily="34" charset="0"/>
              </a:rPr>
              <a:t>Customer_street</a:t>
            </a:r>
            <a:r>
              <a:rPr lang="en-US" sz="1800" dirty="0">
                <a:ea typeface="Tahoma" pitchFamily="34" charset="0"/>
                <a:cs typeface="Tahoma" pitchFamily="34" charset="0"/>
              </a:rPr>
              <a:t>  X  </a:t>
            </a:r>
            <a:r>
              <a:rPr lang="en-US" sz="1800" dirty="0" err="1">
                <a:ea typeface="Tahoma" pitchFamily="34" charset="0"/>
                <a:cs typeface="Tahoma" pitchFamily="34" charset="0"/>
              </a:rPr>
              <a:t>Customer_city</a:t>
            </a:r>
            <a:r>
              <a:rPr lang="en-US" sz="1800" dirty="0">
                <a:ea typeface="Tahoma" pitchFamily="34" charset="0"/>
                <a:cs typeface="Tahoma" pitchFamily="34" charset="0"/>
              </a:rPr>
              <a:t> )</a:t>
            </a:r>
          </a:p>
          <a:p>
            <a:pPr>
              <a:lnSpc>
                <a:spcPct val="150000"/>
              </a:lnSpc>
            </a:pPr>
            <a:endParaRPr lang="en-US" sz="1800" dirty="0">
              <a:ea typeface="Tahoma" pitchFamily="34" charset="0"/>
              <a:cs typeface="Tahoma" pitchFamily="34" charset="0"/>
            </a:endParaRPr>
          </a:p>
          <a:p>
            <a:pPr>
              <a:lnSpc>
                <a:spcPct val="150000"/>
              </a:lnSpc>
            </a:pPr>
            <a:r>
              <a:rPr lang="en-US" sz="1800" dirty="0">
                <a:solidFill>
                  <a:srgbClr val="C00000"/>
                </a:solidFill>
                <a:ea typeface="Tahoma" pitchFamily="34" charset="0"/>
                <a:cs typeface="Tahoma" pitchFamily="34" charset="0"/>
              </a:rPr>
              <a:t>Therefore the name Relational Database. It is a two-dimensional table </a:t>
            </a:r>
            <a:r>
              <a:rPr lang="en-US" sz="1800">
                <a:solidFill>
                  <a:srgbClr val="C00000"/>
                </a:solidFill>
                <a:ea typeface="Tahoma" pitchFamily="34" charset="0"/>
                <a:cs typeface="Tahoma" pitchFamily="34" charset="0"/>
              </a:rPr>
              <a:t>structure.</a:t>
            </a:r>
            <a:endParaRPr lang="en-IN" sz="1800" dirty="0"/>
          </a:p>
        </p:txBody>
      </p:sp>
      <p:sp>
        <p:nvSpPr>
          <p:cNvPr id="7" name="Text Placeholder 2"/>
          <p:cNvSpPr>
            <a:spLocks noGrp="1"/>
          </p:cNvSpPr>
          <p:nvPr>
            <p:ph type="body" idx="1"/>
          </p:nvPr>
        </p:nvSpPr>
        <p:spPr>
          <a:xfrm>
            <a:off x="304800" y="533400"/>
            <a:ext cx="7772400" cy="609601"/>
          </a:xfrm>
        </p:spPr>
        <p:txBody>
          <a:bodyPr/>
          <a:lstStyle/>
          <a:p>
            <a:r>
              <a:rPr lang="en-IN" sz="2800" b="1" dirty="0">
                <a:latin typeface="+mn-lt"/>
              </a:rPr>
              <a:t>Relation example</a:t>
            </a:r>
          </a:p>
        </p:txBody>
      </p:sp>
    </p:spTree>
    <p:extLst>
      <p:ext uri="{BB962C8B-B14F-4D97-AF65-F5344CB8AC3E}">
        <p14:creationId xmlns:p14="http://schemas.microsoft.com/office/powerpoint/2010/main" val="155475893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40</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Null values</a:t>
            </a:r>
          </a:p>
        </p:txBody>
      </p:sp>
      <p:sp>
        <p:nvSpPr>
          <p:cNvPr id="2" name="Rectangle 1"/>
          <p:cNvSpPr/>
          <p:nvPr/>
        </p:nvSpPr>
        <p:spPr>
          <a:xfrm>
            <a:off x="685800" y="1524000"/>
            <a:ext cx="7467600" cy="4967514"/>
          </a:xfrm>
          <a:prstGeom prst="rect">
            <a:avLst/>
          </a:prstGeom>
        </p:spPr>
        <p:txBody>
          <a:bodyPr wrap="square">
            <a:spAutoFit/>
          </a:bodyPr>
          <a:lstStyle/>
          <a:p>
            <a:pPr marL="342900" indent="-342900">
              <a:lnSpc>
                <a:spcPct val="120000"/>
              </a:lnSpc>
              <a:buFont typeface="Wingdings" pitchFamily="2" charset="2"/>
              <a:buChar char="Ø"/>
            </a:pPr>
            <a:r>
              <a:rPr lang="en-US" sz="2400" dirty="0"/>
              <a:t>It is possible for tuples to have a null value, denoted by </a:t>
            </a:r>
            <a:r>
              <a:rPr lang="en-US" sz="2400" i="1" dirty="0"/>
              <a:t>null</a:t>
            </a:r>
            <a:r>
              <a:rPr lang="en-US" sz="2400" dirty="0"/>
              <a:t>, for some of their attributes</a:t>
            </a:r>
          </a:p>
          <a:p>
            <a:pPr marL="342900" indent="-342900">
              <a:lnSpc>
                <a:spcPct val="120000"/>
              </a:lnSpc>
              <a:buFont typeface="Wingdings" pitchFamily="2" charset="2"/>
              <a:buChar char="Ø"/>
            </a:pPr>
            <a:r>
              <a:rPr lang="en-US" sz="2400" i="1" dirty="0"/>
              <a:t>null</a:t>
            </a:r>
            <a:r>
              <a:rPr lang="en-US" sz="2400" dirty="0"/>
              <a:t> signifies an unknown value or that a value does not exist.</a:t>
            </a:r>
          </a:p>
          <a:p>
            <a:pPr marL="342900" indent="-342900">
              <a:lnSpc>
                <a:spcPct val="120000"/>
              </a:lnSpc>
              <a:buFont typeface="Wingdings" pitchFamily="2" charset="2"/>
              <a:buChar char="Ø"/>
            </a:pPr>
            <a:r>
              <a:rPr lang="en-US" sz="2400" dirty="0">
                <a:highlight>
                  <a:srgbClr val="00FFFF"/>
                </a:highlight>
              </a:rPr>
              <a:t>The result of any arithmetic expression involving </a:t>
            </a:r>
            <a:r>
              <a:rPr lang="en-US" sz="2400" i="1" dirty="0">
                <a:highlight>
                  <a:srgbClr val="00FFFF"/>
                </a:highlight>
              </a:rPr>
              <a:t>null</a:t>
            </a:r>
            <a:r>
              <a:rPr lang="en-US" sz="2400" dirty="0">
                <a:highlight>
                  <a:srgbClr val="00FFFF"/>
                </a:highlight>
              </a:rPr>
              <a:t> is </a:t>
            </a:r>
            <a:r>
              <a:rPr lang="en-US" sz="2400" i="1" dirty="0">
                <a:highlight>
                  <a:srgbClr val="00FFFF"/>
                </a:highlight>
              </a:rPr>
              <a:t>null.</a:t>
            </a:r>
          </a:p>
          <a:p>
            <a:pPr marL="342900" indent="-342900">
              <a:lnSpc>
                <a:spcPct val="120000"/>
              </a:lnSpc>
              <a:buFont typeface="Wingdings" pitchFamily="2" charset="2"/>
              <a:buChar char="Ø"/>
            </a:pPr>
            <a:r>
              <a:rPr lang="en-US" sz="2400" dirty="0">
                <a:highlight>
                  <a:srgbClr val="00FFFF"/>
                </a:highlight>
              </a:rPr>
              <a:t>Aggregate functions simply ignore null values (as in SQL)</a:t>
            </a:r>
          </a:p>
          <a:p>
            <a:pPr marL="342900" indent="-342900">
              <a:lnSpc>
                <a:spcPct val="120000"/>
              </a:lnSpc>
              <a:buFont typeface="Wingdings" pitchFamily="2" charset="2"/>
              <a:buChar char="Ø"/>
            </a:pPr>
            <a:r>
              <a:rPr lang="en-US" sz="2400" dirty="0"/>
              <a:t>For duplicate elimination and grouping, null is treated like any other value, and two nulls are assumed to be  the same (as in SQL)</a:t>
            </a:r>
          </a:p>
        </p:txBody>
      </p:sp>
    </p:spTree>
    <p:extLst>
      <p:ext uri="{BB962C8B-B14F-4D97-AF65-F5344CB8AC3E}">
        <p14:creationId xmlns:p14="http://schemas.microsoft.com/office/powerpoint/2010/main" val="1674881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41</a:t>
            </a:fld>
            <a:endParaRPr lang="en-US"/>
          </a:p>
        </p:txBody>
      </p:sp>
      <p:sp>
        <p:nvSpPr>
          <p:cNvPr id="3"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ea typeface="Tahoma" pitchFamily="34" charset="0"/>
                <a:cs typeface="Tahoma" pitchFamily="34" charset="0"/>
              </a:rPr>
              <a:t>Null values</a:t>
            </a:r>
          </a:p>
        </p:txBody>
      </p:sp>
      <p:sp>
        <p:nvSpPr>
          <p:cNvPr id="2" name="Rectangle 1"/>
          <p:cNvSpPr/>
          <p:nvPr/>
        </p:nvSpPr>
        <p:spPr>
          <a:xfrm>
            <a:off x="662940" y="1371600"/>
            <a:ext cx="7467600" cy="5324535"/>
          </a:xfrm>
          <a:prstGeom prst="rect">
            <a:avLst/>
          </a:prstGeom>
        </p:spPr>
        <p:txBody>
          <a:bodyPr wrap="square">
            <a:spAutoFit/>
          </a:bodyPr>
          <a:lstStyle/>
          <a:p>
            <a:pPr marL="342900" indent="-342900">
              <a:buFont typeface="Wingdings" pitchFamily="2" charset="2"/>
              <a:buChar char="Ø"/>
            </a:pPr>
            <a:r>
              <a:rPr lang="en-US" sz="2000" dirty="0">
                <a:highlight>
                  <a:srgbClr val="00FFFF"/>
                </a:highlight>
              </a:rPr>
              <a:t>Comparisons with null values return the special truth value: </a:t>
            </a:r>
            <a:r>
              <a:rPr lang="en-US" sz="2000" i="1" dirty="0"/>
              <a:t>unknown</a:t>
            </a:r>
          </a:p>
          <a:p>
            <a:pPr marL="800100" lvl="1" indent="-342900">
              <a:buClr>
                <a:schemeClr val="tx2"/>
              </a:buClr>
              <a:buFont typeface="Wingdings" pitchFamily="2" charset="2"/>
              <a:buChar char="§"/>
            </a:pPr>
            <a:r>
              <a:rPr lang="en-US" sz="2000" dirty="0"/>
              <a:t>If </a:t>
            </a:r>
            <a:r>
              <a:rPr lang="en-US" sz="2000" i="1" dirty="0"/>
              <a:t>false</a:t>
            </a:r>
            <a:r>
              <a:rPr lang="en-US" sz="2000" dirty="0"/>
              <a:t> was used instead of </a:t>
            </a:r>
            <a:r>
              <a:rPr lang="en-US" sz="2000" i="1" dirty="0"/>
              <a:t>unknown</a:t>
            </a:r>
            <a:r>
              <a:rPr lang="en-US" sz="2000" dirty="0"/>
              <a:t>, then </a:t>
            </a:r>
            <a:r>
              <a:rPr lang="en-US" sz="2000" i="1" dirty="0"/>
              <a:t>not (A &lt; 5)</a:t>
            </a:r>
            <a:r>
              <a:rPr lang="en-US" sz="2000" dirty="0"/>
              <a:t> </a:t>
            </a:r>
            <a:br>
              <a:rPr lang="en-US" sz="2000" dirty="0"/>
            </a:br>
            <a:r>
              <a:rPr lang="en-US" sz="2000" dirty="0"/>
              <a:t>               would not be equivalent to </a:t>
            </a:r>
            <a:r>
              <a:rPr lang="en-US" sz="2000" i="1" dirty="0"/>
              <a:t>A &gt;= 5</a:t>
            </a:r>
          </a:p>
          <a:p>
            <a:pPr marL="342900" indent="-342900">
              <a:buFont typeface="Wingdings" pitchFamily="2" charset="2"/>
              <a:buChar char="Ø"/>
            </a:pPr>
            <a:r>
              <a:rPr lang="en-US" sz="2000" dirty="0"/>
              <a:t>Three-valued logic using the truth value </a:t>
            </a:r>
            <a:r>
              <a:rPr lang="en-US" sz="2000" i="1" dirty="0"/>
              <a:t>unknown</a:t>
            </a:r>
            <a:r>
              <a:rPr lang="en-US" sz="2000" dirty="0"/>
              <a:t>:</a:t>
            </a:r>
          </a:p>
          <a:p>
            <a:pPr marL="800100" lvl="1" indent="-342900">
              <a:buClr>
                <a:schemeClr val="tx2"/>
              </a:buClr>
              <a:buFont typeface="Wingdings" pitchFamily="2" charset="2"/>
              <a:buChar char="§"/>
            </a:pPr>
            <a:r>
              <a:rPr lang="en-US" sz="2000" dirty="0">
                <a:highlight>
                  <a:srgbClr val="FFFF00"/>
                </a:highlight>
              </a:rPr>
              <a:t>OR: (</a:t>
            </a:r>
            <a:r>
              <a:rPr lang="en-US" sz="2000" i="1" dirty="0">
                <a:highlight>
                  <a:srgbClr val="FFFF00"/>
                </a:highlight>
              </a:rPr>
              <a:t>unknown</a:t>
            </a:r>
            <a:r>
              <a:rPr lang="en-US" sz="2000" dirty="0">
                <a:highlight>
                  <a:srgbClr val="FFFF00"/>
                </a:highlight>
              </a:rPr>
              <a:t> </a:t>
            </a:r>
            <a:r>
              <a:rPr lang="en-US" sz="2000" b="1" dirty="0">
                <a:highlight>
                  <a:srgbClr val="FFFF00"/>
                </a:highlight>
              </a:rPr>
              <a:t>or</a:t>
            </a:r>
            <a:r>
              <a:rPr lang="en-US" sz="2000" dirty="0">
                <a:highlight>
                  <a:srgbClr val="FFFF00"/>
                </a:highlight>
              </a:rPr>
              <a:t> </a:t>
            </a:r>
            <a:r>
              <a:rPr lang="en-US" sz="2000" i="1" dirty="0">
                <a:highlight>
                  <a:srgbClr val="FFFF00"/>
                </a:highlight>
              </a:rPr>
              <a:t>true</a:t>
            </a:r>
            <a:r>
              <a:rPr lang="en-US" sz="2000" dirty="0">
                <a:highlight>
                  <a:srgbClr val="FFFF00"/>
                </a:highlight>
              </a:rPr>
              <a:t>)         	= true, </a:t>
            </a:r>
          </a:p>
          <a:p>
            <a:pPr lvl="1">
              <a:buClr>
                <a:schemeClr val="tx2"/>
              </a:buClr>
            </a:pPr>
            <a:r>
              <a:rPr lang="en-US" sz="2000" dirty="0">
                <a:highlight>
                  <a:srgbClr val="FFFF00"/>
                </a:highlight>
              </a:rPr>
              <a:t>       (unknown </a:t>
            </a:r>
            <a:r>
              <a:rPr lang="en-US" sz="2000" b="1" dirty="0">
                <a:highlight>
                  <a:srgbClr val="FFFF00"/>
                </a:highlight>
              </a:rPr>
              <a:t>or</a:t>
            </a:r>
            <a:r>
              <a:rPr lang="en-US" sz="2000" dirty="0">
                <a:highlight>
                  <a:srgbClr val="FFFF00"/>
                </a:highlight>
              </a:rPr>
              <a:t> false)        	= unknown</a:t>
            </a:r>
          </a:p>
          <a:p>
            <a:pPr lvl="1">
              <a:buClr>
                <a:schemeClr val="tx2"/>
              </a:buClr>
            </a:pPr>
            <a:r>
              <a:rPr lang="en-US" sz="2000" dirty="0">
                <a:highlight>
                  <a:srgbClr val="FFFF00"/>
                </a:highlight>
              </a:rPr>
              <a:t>       (unknown </a:t>
            </a:r>
            <a:r>
              <a:rPr lang="en-US" sz="2000" b="1" dirty="0">
                <a:highlight>
                  <a:srgbClr val="FFFF00"/>
                </a:highlight>
              </a:rPr>
              <a:t>or</a:t>
            </a:r>
            <a:r>
              <a:rPr lang="en-US" sz="2000" dirty="0">
                <a:highlight>
                  <a:srgbClr val="FFFF00"/>
                </a:highlight>
              </a:rPr>
              <a:t> unknown) 	= unknown</a:t>
            </a:r>
          </a:p>
          <a:p>
            <a:pPr marL="800100" lvl="1" indent="-342900">
              <a:buClr>
                <a:schemeClr val="tx2"/>
              </a:buClr>
              <a:buFont typeface="Wingdings" pitchFamily="2" charset="2"/>
              <a:buChar char="§"/>
            </a:pPr>
            <a:r>
              <a:rPr lang="en-US" sz="2000" dirty="0">
                <a:highlight>
                  <a:srgbClr val="FFFF00"/>
                </a:highlight>
              </a:rPr>
              <a:t>AND:   (true</a:t>
            </a:r>
            <a:r>
              <a:rPr lang="en-US" sz="2000" b="1" dirty="0">
                <a:highlight>
                  <a:srgbClr val="FFFF00"/>
                </a:highlight>
              </a:rPr>
              <a:t> and </a:t>
            </a:r>
            <a:r>
              <a:rPr lang="en-US" sz="2000" dirty="0">
                <a:highlight>
                  <a:srgbClr val="FFFF00"/>
                </a:highlight>
              </a:rPr>
              <a:t>unknown)      	= unknown,  </a:t>
            </a:r>
          </a:p>
          <a:p>
            <a:pPr lvl="1">
              <a:buClr>
                <a:schemeClr val="tx2"/>
              </a:buClr>
            </a:pPr>
            <a:r>
              <a:rPr lang="en-US" sz="2000" dirty="0">
                <a:highlight>
                  <a:srgbClr val="FFFF00"/>
                </a:highlight>
              </a:rPr>
              <a:t>           (false</a:t>
            </a:r>
            <a:r>
              <a:rPr lang="en-US" sz="2000" b="1" dirty="0">
                <a:highlight>
                  <a:srgbClr val="FFFF00"/>
                </a:highlight>
              </a:rPr>
              <a:t> and </a:t>
            </a:r>
            <a:r>
              <a:rPr lang="en-US" sz="2000" dirty="0">
                <a:highlight>
                  <a:srgbClr val="FFFF00"/>
                </a:highlight>
              </a:rPr>
              <a:t>unknown)       = false,</a:t>
            </a:r>
          </a:p>
          <a:p>
            <a:pPr lvl="1">
              <a:buClr>
                <a:schemeClr val="tx2"/>
              </a:buClr>
            </a:pPr>
            <a:r>
              <a:rPr lang="en-US" sz="2000" dirty="0">
                <a:highlight>
                  <a:srgbClr val="FFFF00"/>
                </a:highlight>
              </a:rPr>
              <a:t>           (unknown </a:t>
            </a:r>
            <a:r>
              <a:rPr lang="en-US" sz="2000" b="1" dirty="0">
                <a:highlight>
                  <a:srgbClr val="FFFF00"/>
                </a:highlight>
              </a:rPr>
              <a:t>and</a:t>
            </a:r>
            <a:r>
              <a:rPr lang="en-US" sz="2000" dirty="0">
                <a:highlight>
                  <a:srgbClr val="FFFF00"/>
                </a:highlight>
              </a:rPr>
              <a:t> unknown)	= unknown</a:t>
            </a:r>
          </a:p>
          <a:p>
            <a:pPr marL="800100" lvl="1" indent="-342900">
              <a:buClr>
                <a:schemeClr val="tx2"/>
              </a:buClr>
              <a:buFont typeface="Wingdings" pitchFamily="2" charset="2"/>
              <a:buChar char="§"/>
            </a:pPr>
            <a:r>
              <a:rPr lang="en-US" sz="2000" dirty="0">
                <a:highlight>
                  <a:srgbClr val="FFFF00"/>
                </a:highlight>
              </a:rPr>
              <a:t>NOT:  (</a:t>
            </a:r>
            <a:r>
              <a:rPr lang="en-US" sz="2000" b="1" dirty="0">
                <a:highlight>
                  <a:srgbClr val="FFFF00"/>
                </a:highlight>
              </a:rPr>
              <a:t>not</a:t>
            </a:r>
            <a:r>
              <a:rPr lang="en-US" sz="2000" dirty="0">
                <a:highlight>
                  <a:srgbClr val="FFFF00"/>
                </a:highlight>
              </a:rPr>
              <a:t> unknown) 		= unknown</a:t>
            </a:r>
          </a:p>
          <a:p>
            <a:pPr marL="800100" lvl="1" indent="-342900">
              <a:buClr>
                <a:schemeClr val="tx2"/>
              </a:buClr>
              <a:buFont typeface="Wingdings" pitchFamily="2" charset="2"/>
              <a:buChar char="§"/>
            </a:pPr>
            <a:r>
              <a:rPr lang="en-US" sz="2000" dirty="0"/>
              <a:t>In SQL “P</a:t>
            </a:r>
            <a:r>
              <a:rPr lang="en-US" sz="2000" b="1" dirty="0"/>
              <a:t> is unknown</a:t>
            </a:r>
            <a:r>
              <a:rPr lang="en-US" sz="2000" dirty="0"/>
              <a:t>”</a:t>
            </a:r>
            <a:r>
              <a:rPr lang="en-US" sz="2000" b="1" dirty="0"/>
              <a:t> </a:t>
            </a:r>
            <a:r>
              <a:rPr lang="en-US" sz="2000" dirty="0"/>
              <a:t>evaluates to true if predicate </a:t>
            </a:r>
            <a:r>
              <a:rPr lang="en-US" sz="2000" i="1" dirty="0"/>
              <a:t>P</a:t>
            </a:r>
            <a:r>
              <a:rPr lang="en-US" sz="2000" dirty="0"/>
              <a:t> evaluates to </a:t>
            </a:r>
            <a:r>
              <a:rPr lang="en-US" sz="2000" i="1" dirty="0"/>
              <a:t>unknown</a:t>
            </a:r>
          </a:p>
          <a:p>
            <a:pPr marL="342900" indent="-342900">
              <a:buFont typeface="Wingdings" pitchFamily="2" charset="2"/>
              <a:buChar char="Ø"/>
            </a:pPr>
            <a:r>
              <a:rPr lang="en-US" sz="2000" dirty="0"/>
              <a:t>Result of select</a:t>
            </a:r>
            <a:r>
              <a:rPr lang="en-US" sz="2000" b="1" dirty="0"/>
              <a:t> </a:t>
            </a:r>
            <a:r>
              <a:rPr lang="en-US" sz="2000" dirty="0"/>
              <a:t> predicate is treated as </a:t>
            </a:r>
            <a:r>
              <a:rPr lang="en-US" sz="2000" i="1" dirty="0"/>
              <a:t>false </a:t>
            </a:r>
            <a:r>
              <a:rPr lang="en-US" sz="2000" dirty="0"/>
              <a:t>if it evaluates to </a:t>
            </a:r>
            <a:r>
              <a:rPr lang="en-US" sz="2000" i="1" dirty="0"/>
              <a:t>unknown</a:t>
            </a:r>
          </a:p>
          <a:p>
            <a:pPr marL="342900" indent="-342900">
              <a:buFont typeface="Wingdings" pitchFamily="2" charset="2"/>
              <a:buChar char="Ø"/>
            </a:pPr>
            <a:endParaRPr lang="en-US" sz="2000" dirty="0"/>
          </a:p>
        </p:txBody>
      </p:sp>
    </p:spTree>
    <p:extLst>
      <p:ext uri="{BB962C8B-B14F-4D97-AF65-F5344CB8AC3E}">
        <p14:creationId xmlns:p14="http://schemas.microsoft.com/office/powerpoint/2010/main" val="14773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42</a:t>
            </a:fld>
            <a:endParaRPr lang="en-US"/>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err="1">
                <a:latin typeface="+mn-lt"/>
                <a:ea typeface="Tahoma" pitchFamily="34" charset="0"/>
                <a:cs typeface="Tahoma" pitchFamily="34" charset="0"/>
              </a:rPr>
              <a:t>Codd’s</a:t>
            </a:r>
            <a:r>
              <a:rPr lang="en-IN" sz="2800" b="1" dirty="0">
                <a:latin typeface="+mn-lt"/>
                <a:ea typeface="Tahoma" pitchFamily="34" charset="0"/>
                <a:cs typeface="Tahoma" pitchFamily="34" charset="0"/>
              </a:rPr>
              <a:t> rules</a:t>
            </a:r>
          </a:p>
        </p:txBody>
      </p:sp>
      <p:sp>
        <p:nvSpPr>
          <p:cNvPr id="6" name="Rectangle 5"/>
          <p:cNvSpPr/>
          <p:nvPr/>
        </p:nvSpPr>
        <p:spPr>
          <a:xfrm>
            <a:off x="5577840" y="1828800"/>
            <a:ext cx="3108960" cy="4524315"/>
          </a:xfrm>
          <a:prstGeom prst="rect">
            <a:avLst/>
          </a:prstGeom>
        </p:spPr>
        <p:txBody>
          <a:bodyPr wrap="square">
            <a:spAutoFit/>
          </a:bodyPr>
          <a:lstStyle/>
          <a:p>
            <a:pPr marL="342900" indent="-342900">
              <a:buFont typeface="Wingdings" pitchFamily="2" charset="2"/>
              <a:buChar char="Ø"/>
            </a:pPr>
            <a:r>
              <a:rPr lang="en-IN" sz="1600" b="1" dirty="0">
                <a:solidFill>
                  <a:srgbClr val="FF0000"/>
                </a:solidFill>
              </a:rPr>
              <a:t>Dr Edgar F. </a:t>
            </a:r>
            <a:r>
              <a:rPr lang="en-IN" sz="1600" b="1" dirty="0" err="1">
                <a:solidFill>
                  <a:srgbClr val="FF0000"/>
                </a:solidFill>
              </a:rPr>
              <a:t>Codd</a:t>
            </a:r>
            <a:r>
              <a:rPr lang="en-IN" sz="1600" dirty="0"/>
              <a:t>, after his extensive research on the Relational Model of database systems, came up with twelve rules of his own, which according to him, a database must obey in order to be regarded as a true relational database.</a:t>
            </a:r>
          </a:p>
          <a:p>
            <a:pPr marL="342900" indent="-342900">
              <a:buFont typeface="Wingdings" pitchFamily="2" charset="2"/>
              <a:buChar char="Ø"/>
            </a:pPr>
            <a:endParaRPr lang="en-IN" sz="1600" dirty="0"/>
          </a:p>
          <a:p>
            <a:pPr marL="342900" indent="-342900">
              <a:buFont typeface="Wingdings" pitchFamily="2" charset="2"/>
              <a:buChar char="Ø"/>
            </a:pPr>
            <a:r>
              <a:rPr lang="en-IN" sz="1600" dirty="0"/>
              <a:t>These rules can be applied on any database system that manages stored data using only its relational capabilities. This is a foundation rule, which acts as a base for all the other rules.</a:t>
            </a:r>
          </a:p>
        </p:txBody>
      </p:sp>
      <p:pic>
        <p:nvPicPr>
          <p:cNvPr id="34818" name="Picture 2" descr="Codd's Rules in DBMS » PREP IN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27" y="1171515"/>
            <a:ext cx="51816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533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43</a:t>
            </a:fld>
            <a:endParaRPr lang="en-US"/>
          </a:p>
        </p:txBody>
      </p:sp>
      <p:sp>
        <p:nvSpPr>
          <p:cNvPr id="5" name="Text Placeholder 2"/>
          <p:cNvSpPr txBox="1">
            <a:spLocks/>
          </p:cNvSpPr>
          <p:nvPr/>
        </p:nvSpPr>
        <p:spPr bwMode="auto">
          <a:xfrm>
            <a:off x="304800" y="5334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err="1">
                <a:latin typeface="+mn-lt"/>
                <a:ea typeface="Tahoma" pitchFamily="34" charset="0"/>
                <a:cs typeface="Tahoma" pitchFamily="34" charset="0"/>
              </a:rPr>
              <a:t>Codd’s</a:t>
            </a:r>
            <a:r>
              <a:rPr lang="en-IN" sz="2800" b="1" dirty="0">
                <a:latin typeface="+mn-lt"/>
                <a:ea typeface="Tahoma" pitchFamily="34" charset="0"/>
                <a:cs typeface="Tahoma" pitchFamily="34" charset="0"/>
              </a:rPr>
              <a:t> rules</a:t>
            </a:r>
          </a:p>
        </p:txBody>
      </p:sp>
      <p:sp>
        <p:nvSpPr>
          <p:cNvPr id="6" name="Rectangle 5"/>
          <p:cNvSpPr/>
          <p:nvPr/>
        </p:nvSpPr>
        <p:spPr>
          <a:xfrm>
            <a:off x="685800" y="1600200"/>
            <a:ext cx="7772400" cy="4401205"/>
          </a:xfrm>
          <a:prstGeom prst="rect">
            <a:avLst/>
          </a:prstGeom>
        </p:spPr>
        <p:txBody>
          <a:bodyPr wrap="square">
            <a:spAutoFit/>
          </a:bodyPr>
          <a:lstStyle/>
          <a:p>
            <a:r>
              <a:rPr lang="en-IN" sz="2000" b="1" dirty="0">
                <a:solidFill>
                  <a:schemeClr val="accent2"/>
                </a:solidFill>
              </a:rPr>
              <a:t>Rule 0: Foundation Rule</a:t>
            </a:r>
          </a:p>
          <a:p>
            <a:r>
              <a:rPr lang="en-IN" sz="2000" dirty="0"/>
              <a:t>For any system that is advertised as, or claimed to be, a relational data base management system, that system must be able to manage data bases entirely through its relational.</a:t>
            </a:r>
          </a:p>
          <a:p>
            <a:endParaRPr lang="en-IN" sz="2000" dirty="0"/>
          </a:p>
          <a:p>
            <a:pPr marL="457200" indent="-457200">
              <a:buFont typeface="+mj-lt"/>
              <a:buAutoNum type="arabicPeriod"/>
            </a:pPr>
            <a:r>
              <a:rPr lang="en-IN" sz="2000" b="1" dirty="0">
                <a:solidFill>
                  <a:schemeClr val="accent2"/>
                </a:solidFill>
              </a:rPr>
              <a:t>Rule 1: Information Rule</a:t>
            </a:r>
          </a:p>
          <a:p>
            <a:pPr lvl="1"/>
            <a:r>
              <a:rPr lang="en-IN" sz="2000" dirty="0"/>
              <a:t>The data stored in a database, may it be user data or metadata, must be a value of some table cell. Everything in a database must be stored in a table format.</a:t>
            </a:r>
          </a:p>
          <a:p>
            <a:pPr marL="457200" indent="-457200">
              <a:buFont typeface="+mj-lt"/>
              <a:buAutoNum type="arabicPeriod"/>
            </a:pPr>
            <a:r>
              <a:rPr lang="en-IN" sz="2000" b="1" dirty="0">
                <a:solidFill>
                  <a:schemeClr val="accent2"/>
                </a:solidFill>
              </a:rPr>
              <a:t>Rule 2: Guaranteed Access Rule</a:t>
            </a:r>
          </a:p>
          <a:p>
            <a:pPr lvl="1"/>
            <a:r>
              <a:rPr lang="en-IN" sz="2000" dirty="0"/>
              <a:t>Every single data element (value) is guaranteed to be accessible logically with a combination of table-name, primary-key (row value), and attribute-name (column value). No other means, such as pointers, can be used to access data.</a:t>
            </a:r>
          </a:p>
        </p:txBody>
      </p:sp>
    </p:spTree>
    <p:extLst>
      <p:ext uri="{BB962C8B-B14F-4D97-AF65-F5344CB8AC3E}">
        <p14:creationId xmlns:p14="http://schemas.microsoft.com/office/powerpoint/2010/main" val="2718235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44</a:t>
            </a:fld>
            <a:endParaRPr lang="en-US"/>
          </a:p>
        </p:txBody>
      </p:sp>
      <p:sp>
        <p:nvSpPr>
          <p:cNvPr id="3" name="Rectangle 2"/>
          <p:cNvSpPr/>
          <p:nvPr/>
        </p:nvSpPr>
        <p:spPr>
          <a:xfrm>
            <a:off x="457200" y="1600200"/>
            <a:ext cx="8077200" cy="4524315"/>
          </a:xfrm>
          <a:prstGeom prst="rect">
            <a:avLst/>
          </a:prstGeom>
        </p:spPr>
        <p:txBody>
          <a:bodyPr wrap="square">
            <a:spAutoFit/>
          </a:bodyPr>
          <a:lstStyle/>
          <a:p>
            <a:pPr marL="457200" indent="-457200">
              <a:buFont typeface="+mj-lt"/>
              <a:buAutoNum type="arabicPeriod" startAt="3"/>
            </a:pPr>
            <a:r>
              <a:rPr lang="en-IN" sz="1800" b="1" dirty="0">
                <a:solidFill>
                  <a:schemeClr val="accent2"/>
                </a:solidFill>
              </a:rPr>
              <a:t>Rule 3: Systematic Treatment of NULL Values</a:t>
            </a:r>
          </a:p>
          <a:p>
            <a:pPr lvl="1"/>
            <a:r>
              <a:rPr lang="en-IN" sz="1800" dirty="0">
                <a:highlight>
                  <a:srgbClr val="00FFFF"/>
                </a:highlight>
              </a:rPr>
              <a:t>The NULL values in a database must be given a systematic and uniform treatment. This is a very important rule because a NULL can be interpreted as one the following − data is missing, data is not known, or data is not applicable.</a:t>
            </a:r>
          </a:p>
          <a:p>
            <a:pPr marL="457200" indent="-457200">
              <a:buFont typeface="+mj-lt"/>
              <a:buAutoNum type="arabicPeriod" startAt="3"/>
            </a:pPr>
            <a:r>
              <a:rPr lang="en-IN" sz="1800" b="1" dirty="0">
                <a:solidFill>
                  <a:schemeClr val="accent2"/>
                </a:solidFill>
              </a:rPr>
              <a:t>Rule 4: Active Online </a:t>
            </a:r>
            <a:r>
              <a:rPr lang="en-IN" sz="1800" b="1" dirty="0" err="1">
                <a:solidFill>
                  <a:schemeClr val="accent2"/>
                </a:solidFill>
              </a:rPr>
              <a:t>Catalog</a:t>
            </a:r>
            <a:endParaRPr lang="en-IN" sz="1800" b="1" dirty="0">
              <a:solidFill>
                <a:schemeClr val="accent2"/>
              </a:solidFill>
            </a:endParaRPr>
          </a:p>
          <a:p>
            <a:pPr lvl="1"/>
            <a:r>
              <a:rPr lang="en-IN" sz="1800" dirty="0">
                <a:highlight>
                  <a:srgbClr val="00FFFF"/>
                </a:highlight>
              </a:rPr>
              <a:t>The structure description of the entire database must be stored in an online </a:t>
            </a:r>
            <a:r>
              <a:rPr lang="en-IN" sz="1800" dirty="0" err="1">
                <a:highlight>
                  <a:srgbClr val="00FFFF"/>
                </a:highlight>
              </a:rPr>
              <a:t>catalog</a:t>
            </a:r>
            <a:r>
              <a:rPr lang="en-IN" sz="1800" dirty="0">
                <a:highlight>
                  <a:srgbClr val="00FFFF"/>
                </a:highlight>
              </a:rPr>
              <a:t>, known as </a:t>
            </a:r>
            <a:r>
              <a:rPr lang="en-IN" sz="1800" b="1" dirty="0">
                <a:highlight>
                  <a:srgbClr val="00FFFF"/>
                </a:highlight>
              </a:rPr>
              <a:t>data dictionary</a:t>
            </a:r>
            <a:r>
              <a:rPr lang="en-IN" sz="1800" dirty="0">
                <a:highlight>
                  <a:srgbClr val="00FFFF"/>
                </a:highlight>
              </a:rPr>
              <a:t>, which can be accessed by authorized users. </a:t>
            </a:r>
            <a:r>
              <a:rPr lang="en-IN" sz="1800" dirty="0"/>
              <a:t>Users can use the same query language to access the </a:t>
            </a:r>
            <a:r>
              <a:rPr lang="en-IN" sz="1800" dirty="0" err="1"/>
              <a:t>catalog</a:t>
            </a:r>
            <a:r>
              <a:rPr lang="en-IN" sz="1800" dirty="0"/>
              <a:t> which they use to access the database itself.</a:t>
            </a:r>
          </a:p>
          <a:p>
            <a:pPr marL="457200" indent="-457200">
              <a:buFont typeface="+mj-lt"/>
              <a:buAutoNum type="arabicPeriod" startAt="3"/>
            </a:pPr>
            <a:r>
              <a:rPr lang="en-IN" sz="1800" b="1" dirty="0">
                <a:solidFill>
                  <a:schemeClr val="accent2"/>
                </a:solidFill>
              </a:rPr>
              <a:t>Rule 5: Comprehensive Data Sub-Language Rule</a:t>
            </a:r>
          </a:p>
          <a:p>
            <a:pPr lvl="1"/>
            <a:r>
              <a:rPr lang="en-IN" sz="1800" dirty="0">
                <a:highlight>
                  <a:srgbClr val="00FFFF"/>
                </a:highlight>
              </a:rPr>
              <a:t>A database can only be accessed using a language having linear syntax that supports data definition</a:t>
            </a:r>
            <a:r>
              <a:rPr lang="en-IN" sz="1800" dirty="0"/>
              <a:t>, </a:t>
            </a:r>
            <a:r>
              <a:rPr lang="en-IN" sz="1800" dirty="0">
                <a:highlight>
                  <a:srgbClr val="00FFFF"/>
                </a:highlight>
              </a:rPr>
              <a:t>data manipulation, and transaction management operations. </a:t>
            </a:r>
            <a:r>
              <a:rPr lang="en-IN" sz="1800" dirty="0"/>
              <a:t>This language can be used directly or by means of some application. If the database allows access to data without any help of this language, then it is considered as a violation.(SQL)</a:t>
            </a:r>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err="1">
                <a:latin typeface="+mn-lt"/>
                <a:ea typeface="Tahoma" pitchFamily="34" charset="0"/>
                <a:cs typeface="Tahoma" pitchFamily="34" charset="0"/>
              </a:rPr>
              <a:t>Codd’s</a:t>
            </a:r>
            <a:r>
              <a:rPr lang="en-IN" sz="2800" b="1" dirty="0">
                <a:latin typeface="+mn-lt"/>
                <a:ea typeface="Tahoma" pitchFamily="34" charset="0"/>
                <a:cs typeface="Tahoma" pitchFamily="34" charset="0"/>
              </a:rPr>
              <a:t> rules</a:t>
            </a:r>
          </a:p>
        </p:txBody>
      </p:sp>
    </p:spTree>
    <p:extLst>
      <p:ext uri="{BB962C8B-B14F-4D97-AF65-F5344CB8AC3E}">
        <p14:creationId xmlns:p14="http://schemas.microsoft.com/office/powerpoint/2010/main" val="1363930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45</a:t>
            </a:fld>
            <a:endParaRPr lang="en-US"/>
          </a:p>
        </p:txBody>
      </p:sp>
      <p:sp>
        <p:nvSpPr>
          <p:cNvPr id="5" name="Rectangle 4"/>
          <p:cNvSpPr/>
          <p:nvPr/>
        </p:nvSpPr>
        <p:spPr>
          <a:xfrm>
            <a:off x="533400" y="1447800"/>
            <a:ext cx="7848600" cy="5078313"/>
          </a:xfrm>
          <a:prstGeom prst="rect">
            <a:avLst/>
          </a:prstGeom>
        </p:spPr>
        <p:txBody>
          <a:bodyPr wrap="square">
            <a:spAutoFit/>
          </a:bodyPr>
          <a:lstStyle/>
          <a:p>
            <a:pPr marL="457200" indent="-342900">
              <a:buFont typeface="+mj-lt"/>
              <a:buAutoNum type="arabicPeriod" startAt="6"/>
            </a:pPr>
            <a:r>
              <a:rPr lang="en-IN" sz="1800" b="1" dirty="0">
                <a:solidFill>
                  <a:schemeClr val="accent2"/>
                </a:solidFill>
              </a:rPr>
              <a:t>Rule 6: View Updating Rule</a:t>
            </a:r>
          </a:p>
          <a:p>
            <a:pPr lvl="1"/>
            <a:r>
              <a:rPr lang="en-IN" sz="1800" dirty="0"/>
              <a:t>All the views of a database, which can theoretically be updated, must also be updatable by the system.</a:t>
            </a:r>
          </a:p>
          <a:p>
            <a:pPr marL="457200" indent="-342900">
              <a:buFont typeface="+mj-lt"/>
              <a:buAutoNum type="arabicPeriod" startAt="6"/>
            </a:pPr>
            <a:r>
              <a:rPr lang="en-IN" sz="1800" b="1" dirty="0">
                <a:solidFill>
                  <a:schemeClr val="accent2"/>
                </a:solidFill>
              </a:rPr>
              <a:t>Rule 7: High-Level Insert, Update, and Delete Rule</a:t>
            </a:r>
          </a:p>
          <a:p>
            <a:pPr lvl="1"/>
            <a:r>
              <a:rPr lang="en-IN" sz="1800" dirty="0"/>
              <a:t>A database must support high-level insertion, </a:t>
            </a:r>
            <a:r>
              <a:rPr lang="en-IN" sz="1800" dirty="0" err="1"/>
              <a:t>updation</a:t>
            </a:r>
            <a:r>
              <a:rPr lang="en-IN" sz="1800" dirty="0"/>
              <a:t>, and deletion. This must </a:t>
            </a:r>
            <a:r>
              <a:rPr lang="en-IN" sz="1800" dirty="0">
                <a:highlight>
                  <a:srgbClr val="00FF00"/>
                </a:highlight>
              </a:rPr>
              <a:t>not be limited to a single row</a:t>
            </a:r>
            <a:r>
              <a:rPr lang="en-IN" sz="1800" dirty="0"/>
              <a:t>, that is, it </a:t>
            </a:r>
            <a:r>
              <a:rPr lang="en-IN" sz="1800" dirty="0">
                <a:highlight>
                  <a:srgbClr val="00FFFF"/>
                </a:highlight>
              </a:rPr>
              <a:t>must also support union, intersection and minus operations</a:t>
            </a:r>
            <a:r>
              <a:rPr lang="en-IN" sz="1800" dirty="0"/>
              <a:t> to yield sets of data records.</a:t>
            </a:r>
          </a:p>
          <a:p>
            <a:pPr marL="457200" indent="-342900">
              <a:buFont typeface="+mj-lt"/>
              <a:buAutoNum type="arabicPeriod" startAt="6"/>
            </a:pPr>
            <a:r>
              <a:rPr lang="en-IN" sz="1800" b="1" dirty="0">
                <a:solidFill>
                  <a:schemeClr val="accent2"/>
                </a:solidFill>
              </a:rPr>
              <a:t>Rule 8: Physical Data Independence</a:t>
            </a:r>
          </a:p>
          <a:p>
            <a:pPr lvl="1"/>
            <a:r>
              <a:rPr lang="en-IN" sz="1800" dirty="0"/>
              <a:t>The data stored in a database must be independent of the applications that access the database. Any change in the physical structure of a database must not have any impact on how the data is being accessed by external applications.</a:t>
            </a:r>
          </a:p>
          <a:p>
            <a:pPr marL="457200" indent="-342900">
              <a:buFont typeface="+mj-lt"/>
              <a:buAutoNum type="arabicPeriod" startAt="6"/>
            </a:pPr>
            <a:r>
              <a:rPr lang="en-IN" sz="1800" b="1" dirty="0">
                <a:solidFill>
                  <a:schemeClr val="accent2"/>
                </a:solidFill>
              </a:rPr>
              <a:t>Rule 9: Logical Data Independence</a:t>
            </a:r>
          </a:p>
          <a:p>
            <a:pPr lvl="1"/>
            <a:r>
              <a:rPr lang="en-IN" sz="1800" dirty="0"/>
              <a:t>The logical data in a database must be independent of its user’s view (application). Any change in logical data must not affect the applications using it. For example, if two tables are merged or one is split into two different tables, there should be no impact or change on the user application. This is one of the most difficult rule to apply.</a:t>
            </a:r>
          </a:p>
        </p:txBody>
      </p:sp>
      <p:sp>
        <p:nvSpPr>
          <p:cNvPr id="6"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err="1">
                <a:latin typeface="+mn-lt"/>
                <a:ea typeface="Tahoma" pitchFamily="34" charset="0"/>
                <a:cs typeface="Tahoma" pitchFamily="34" charset="0"/>
              </a:rPr>
              <a:t>Codd’s</a:t>
            </a:r>
            <a:r>
              <a:rPr lang="en-IN" sz="2800" b="1" dirty="0">
                <a:latin typeface="+mn-lt"/>
                <a:ea typeface="Tahoma" pitchFamily="34" charset="0"/>
                <a:cs typeface="Tahoma" pitchFamily="34" charset="0"/>
              </a:rPr>
              <a:t> rules</a:t>
            </a:r>
          </a:p>
        </p:txBody>
      </p:sp>
    </p:spTree>
    <p:extLst>
      <p:ext uri="{BB962C8B-B14F-4D97-AF65-F5344CB8AC3E}">
        <p14:creationId xmlns:p14="http://schemas.microsoft.com/office/powerpoint/2010/main" val="1363930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46</a:t>
            </a:fld>
            <a:endParaRPr lang="en-US"/>
          </a:p>
        </p:txBody>
      </p:sp>
      <p:sp>
        <p:nvSpPr>
          <p:cNvPr id="3" name="Rectangle 2"/>
          <p:cNvSpPr/>
          <p:nvPr/>
        </p:nvSpPr>
        <p:spPr>
          <a:xfrm>
            <a:off x="533400" y="1600200"/>
            <a:ext cx="7848600" cy="4801314"/>
          </a:xfrm>
          <a:prstGeom prst="rect">
            <a:avLst/>
          </a:prstGeom>
        </p:spPr>
        <p:txBody>
          <a:bodyPr wrap="square">
            <a:spAutoFit/>
          </a:bodyPr>
          <a:lstStyle/>
          <a:p>
            <a:pPr marL="457200" indent="-342900">
              <a:buFont typeface="+mj-lt"/>
              <a:buAutoNum type="arabicPeriod" startAt="10"/>
            </a:pPr>
            <a:r>
              <a:rPr lang="en-IN" sz="1800" b="1" dirty="0">
                <a:solidFill>
                  <a:schemeClr val="accent2"/>
                </a:solidFill>
              </a:rPr>
              <a:t>Rule 10: Integrity Independence</a:t>
            </a:r>
          </a:p>
          <a:p>
            <a:pPr lvl="1"/>
            <a:r>
              <a:rPr lang="en-IN" sz="1800" dirty="0"/>
              <a:t>A database must be independent of the application that uses it. All its integrity constraints can be independently modified without the need of any change in the application. This rule makes a database independent of the front-end application and its interface.</a:t>
            </a:r>
          </a:p>
          <a:p>
            <a:pPr marL="457200" indent="-342900">
              <a:buFont typeface="+mj-lt"/>
              <a:buAutoNum type="arabicPeriod" startAt="10"/>
            </a:pPr>
            <a:r>
              <a:rPr lang="en-IN" sz="1800" b="1" dirty="0">
                <a:solidFill>
                  <a:schemeClr val="accent2"/>
                </a:solidFill>
              </a:rPr>
              <a:t>Rule 11: Distribution Independence</a:t>
            </a:r>
          </a:p>
          <a:p>
            <a:pPr lvl="1"/>
            <a:r>
              <a:rPr lang="en-IN" sz="1800" dirty="0"/>
              <a:t>The end-user must not be able to see that the data is distributed over various locations. Users should always get the impression that the data is located at one site only. This rule has been regarded as the foundation of distributed database systems.</a:t>
            </a:r>
          </a:p>
          <a:p>
            <a:pPr marL="457200" indent="-342900">
              <a:buFont typeface="+mj-lt"/>
              <a:buAutoNum type="arabicPeriod" startAt="10"/>
            </a:pPr>
            <a:r>
              <a:rPr lang="en-IN" sz="1800" b="1" dirty="0">
                <a:solidFill>
                  <a:schemeClr val="accent2"/>
                </a:solidFill>
              </a:rPr>
              <a:t>Rule 12: Non-Subversion Rule</a:t>
            </a:r>
          </a:p>
          <a:p>
            <a:pPr lvl="1"/>
            <a:r>
              <a:rPr lang="en-IN" sz="1800" dirty="0"/>
              <a:t>If a system has an interface that provides access to low-level records, then the interface must not be able to subvert the system and bypass security and integrity constraints.</a:t>
            </a:r>
          </a:p>
          <a:p>
            <a:pPr lvl="1"/>
            <a:endParaRPr lang="en-IN" sz="1800" dirty="0"/>
          </a:p>
          <a:p>
            <a:pPr lvl="1"/>
            <a:endParaRPr lang="en-IN" sz="1800" dirty="0"/>
          </a:p>
          <a:p>
            <a:pPr lvl="1"/>
            <a:endParaRPr lang="en-IN" sz="1800" dirty="0"/>
          </a:p>
        </p:txBody>
      </p:sp>
      <p:sp>
        <p:nvSpPr>
          <p:cNvPr id="5"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err="1">
                <a:latin typeface="+mn-lt"/>
                <a:ea typeface="Tahoma" pitchFamily="34" charset="0"/>
                <a:cs typeface="Tahoma" pitchFamily="34" charset="0"/>
              </a:rPr>
              <a:t>Codd’s</a:t>
            </a:r>
            <a:r>
              <a:rPr lang="en-IN" sz="2800" b="1" dirty="0">
                <a:latin typeface="+mn-lt"/>
                <a:ea typeface="Tahoma" pitchFamily="34" charset="0"/>
                <a:cs typeface="Tahoma" pitchFamily="34" charset="0"/>
              </a:rPr>
              <a:t> rules</a:t>
            </a:r>
          </a:p>
        </p:txBody>
      </p:sp>
      <p:sp>
        <p:nvSpPr>
          <p:cNvPr id="6" name="Double Wave 5"/>
          <p:cNvSpPr/>
          <p:nvPr/>
        </p:nvSpPr>
        <p:spPr>
          <a:xfrm>
            <a:off x="1447800" y="6096000"/>
            <a:ext cx="5867400" cy="195857"/>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END</a:t>
            </a:r>
          </a:p>
        </p:txBody>
      </p:sp>
    </p:spTree>
    <p:extLst>
      <p:ext uri="{BB962C8B-B14F-4D97-AF65-F5344CB8AC3E}">
        <p14:creationId xmlns:p14="http://schemas.microsoft.com/office/powerpoint/2010/main" val="1363930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533400"/>
            <a:ext cx="7772400" cy="685799"/>
          </a:xfrm>
        </p:spPr>
        <p:txBody>
          <a:bodyPr/>
          <a:lstStyle/>
          <a:p>
            <a:pPr lvl="0"/>
            <a:r>
              <a:rPr lang="en-IN" sz="2800" b="1" dirty="0">
                <a:solidFill>
                  <a:srgbClr val="D1282E"/>
                </a:solidFill>
                <a:latin typeface="Arial"/>
              </a:rPr>
              <a:t>Properties of a Relation</a:t>
            </a:r>
            <a:endParaRPr lang="en-IN" dirty="0"/>
          </a:p>
        </p:txBody>
      </p:sp>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5</a:t>
            </a:fld>
            <a:endParaRPr lang="en-US"/>
          </a:p>
        </p:txBody>
      </p:sp>
      <p:sp>
        <p:nvSpPr>
          <p:cNvPr id="5" name="Rectangle 4"/>
          <p:cNvSpPr/>
          <p:nvPr/>
        </p:nvSpPr>
        <p:spPr>
          <a:xfrm>
            <a:off x="533400" y="1447800"/>
            <a:ext cx="7848600" cy="5016758"/>
          </a:xfrm>
          <a:prstGeom prst="rect">
            <a:avLst/>
          </a:prstGeom>
        </p:spPr>
        <p:txBody>
          <a:bodyPr wrap="square">
            <a:spAutoFit/>
          </a:bodyPr>
          <a:lstStyle/>
          <a:p>
            <a:pPr marL="342900" indent="-342900">
              <a:buFont typeface="Wingdings" pitchFamily="2" charset="2"/>
              <a:buChar char="Ø"/>
            </a:pPr>
            <a:r>
              <a:rPr lang="en-IN" sz="2000" dirty="0"/>
              <a:t>Properties of Relational Tables:</a:t>
            </a:r>
          </a:p>
          <a:p>
            <a:pPr marL="914400" lvl="1" indent="-457200">
              <a:buFont typeface="+mj-lt"/>
              <a:buAutoNum type="arabicPeriod"/>
            </a:pPr>
            <a:r>
              <a:rPr lang="en-IN" sz="2000" dirty="0">
                <a:highlight>
                  <a:srgbClr val="FFFF00"/>
                </a:highlight>
              </a:rPr>
              <a:t>Data is presented as a collection of relations.</a:t>
            </a:r>
          </a:p>
          <a:p>
            <a:pPr marL="914400" lvl="1" indent="-457200">
              <a:buFont typeface="+mj-lt"/>
              <a:buAutoNum type="arabicPeriod"/>
            </a:pPr>
            <a:r>
              <a:rPr lang="en-IN" sz="2000" dirty="0">
                <a:highlight>
                  <a:srgbClr val="FFFF00"/>
                </a:highlight>
              </a:rPr>
              <a:t>Each relation is depicted as a table.</a:t>
            </a:r>
          </a:p>
          <a:p>
            <a:pPr marL="914400" lvl="1" indent="-457200">
              <a:buFont typeface="+mj-lt"/>
              <a:buAutoNum type="arabicPeriod"/>
            </a:pPr>
            <a:r>
              <a:rPr lang="en-IN" sz="2000" dirty="0"/>
              <a:t>Columns are attributes that belong to the entity modelled by the table (e.g. In a student table, you could have name, address, student ID, major, etc.).</a:t>
            </a:r>
          </a:p>
          <a:p>
            <a:pPr marL="914400" lvl="1" indent="-457200">
              <a:buFont typeface="+mj-lt"/>
              <a:buAutoNum type="arabicPeriod"/>
            </a:pPr>
            <a:r>
              <a:rPr lang="en-IN" sz="2000" dirty="0">
                <a:highlight>
                  <a:srgbClr val="FFFF00"/>
                </a:highlight>
              </a:rPr>
              <a:t>Each row ("tuple") represents a single entity </a:t>
            </a:r>
            <a:r>
              <a:rPr lang="en-IN" sz="2000" dirty="0"/>
              <a:t>(e.g. In a student table, John Smith, 14 Oak St, 9002342, Accounting, would represent one student entity).</a:t>
            </a:r>
          </a:p>
          <a:p>
            <a:pPr marL="914400" lvl="1" indent="-457200">
              <a:buFont typeface="+mj-lt"/>
              <a:buAutoNum type="arabicPeriod"/>
            </a:pPr>
            <a:r>
              <a:rPr lang="en-IN" sz="2000" dirty="0">
                <a:highlight>
                  <a:srgbClr val="FFFF00"/>
                </a:highlight>
              </a:rPr>
              <a:t>Every table has a set of attributes that taken together as a "key" uniquely identifies each entity </a:t>
            </a:r>
            <a:r>
              <a:rPr lang="en-IN" sz="2000" dirty="0"/>
              <a:t>(Ex. In the student table, “student ID” would uniquely identify each student – no two students would have the same student ID). </a:t>
            </a:r>
          </a:p>
          <a:p>
            <a:pPr marL="914400" lvl="1" indent="-457200">
              <a:buFont typeface="+mj-lt"/>
              <a:buAutoNum type="arabicPeriod"/>
            </a:pPr>
            <a:r>
              <a:rPr lang="en-IN" sz="2000" dirty="0">
                <a:highlight>
                  <a:srgbClr val="FFFF00"/>
                </a:highlight>
              </a:rPr>
              <a:t>Column order and row order is not important.</a:t>
            </a:r>
          </a:p>
          <a:p>
            <a:pPr marL="914400" lvl="1" indent="-457200">
              <a:buFont typeface="+mj-lt"/>
              <a:buAutoNum type="arabicPeriod"/>
            </a:pPr>
            <a:r>
              <a:rPr lang="en-IN" sz="2000" dirty="0">
                <a:highlight>
                  <a:srgbClr val="FFFF00"/>
                </a:highlight>
              </a:rPr>
              <a:t>Every value is atomic.</a:t>
            </a:r>
            <a:br>
              <a:rPr lang="en-IN" sz="2000" dirty="0"/>
            </a:br>
            <a:endParaRPr lang="en-IN" sz="2000" dirty="0"/>
          </a:p>
        </p:txBody>
      </p:sp>
    </p:spTree>
    <p:extLst>
      <p:ext uri="{BB962C8B-B14F-4D97-AF65-F5344CB8AC3E}">
        <p14:creationId xmlns:p14="http://schemas.microsoft.com/office/powerpoint/2010/main" val="1443892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57200"/>
            <a:ext cx="7772400" cy="685801"/>
          </a:xfrm>
        </p:spPr>
        <p:txBody>
          <a:bodyPr/>
          <a:lstStyle/>
          <a:p>
            <a:r>
              <a:rPr lang="en-IN" sz="2800" b="1" dirty="0">
                <a:latin typeface="+mn-lt"/>
              </a:rPr>
              <a:t>concepts</a:t>
            </a:r>
          </a:p>
        </p:txBody>
      </p:sp>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6</a:t>
            </a:fld>
            <a:endParaRPr lang="en-US"/>
          </a:p>
        </p:txBody>
      </p:sp>
      <p:sp>
        <p:nvSpPr>
          <p:cNvPr id="5" name="Rectangle 4"/>
          <p:cNvSpPr/>
          <p:nvPr/>
        </p:nvSpPr>
        <p:spPr>
          <a:xfrm>
            <a:off x="381000" y="1371600"/>
            <a:ext cx="8001000" cy="5016758"/>
          </a:xfrm>
          <a:prstGeom prst="rect">
            <a:avLst/>
          </a:prstGeom>
        </p:spPr>
        <p:txBody>
          <a:bodyPr wrap="square">
            <a:spAutoFit/>
          </a:bodyPr>
          <a:lstStyle/>
          <a:p>
            <a:pPr marL="342900" indent="-342900">
              <a:buFont typeface="Wingdings" pitchFamily="2" charset="2"/>
              <a:buChar char="Ø"/>
            </a:pPr>
            <a:r>
              <a:rPr lang="en-IN" sz="2000" b="1" dirty="0">
                <a:highlight>
                  <a:srgbClr val="00FFFF"/>
                </a:highlight>
              </a:rPr>
              <a:t>Tables </a:t>
            </a:r>
            <a:r>
              <a:rPr lang="en-IN" sz="2000" dirty="0"/>
              <a:t>- In relational data model, </a:t>
            </a:r>
            <a:r>
              <a:rPr lang="en-IN" sz="2000" dirty="0">
                <a:highlight>
                  <a:srgbClr val="FFFF00"/>
                </a:highlight>
              </a:rPr>
              <a:t>relations are saved in the format of Tables. </a:t>
            </a:r>
            <a:r>
              <a:rPr lang="en-IN" sz="2000" dirty="0"/>
              <a:t>This format stores the relation among entities. A table has rows and columns, where rows represents records and columns represent the attributes.</a:t>
            </a:r>
          </a:p>
          <a:p>
            <a:pPr marL="342900" indent="-342900">
              <a:buFont typeface="Wingdings" pitchFamily="2" charset="2"/>
              <a:buChar char="Ø"/>
            </a:pPr>
            <a:r>
              <a:rPr lang="en-IN" sz="2000" b="1" dirty="0">
                <a:highlight>
                  <a:srgbClr val="00FFFF"/>
                </a:highlight>
              </a:rPr>
              <a:t>Tuple </a:t>
            </a:r>
            <a:r>
              <a:rPr lang="en-IN" sz="2000" dirty="0"/>
              <a:t>- </a:t>
            </a:r>
            <a:r>
              <a:rPr lang="en-IN" sz="2000" dirty="0">
                <a:highlight>
                  <a:srgbClr val="FFFF00"/>
                </a:highlight>
              </a:rPr>
              <a:t>A single row of a table, which contains a single record for that relation is </a:t>
            </a:r>
            <a:r>
              <a:rPr lang="en-IN" sz="2000" dirty="0" err="1">
                <a:highlight>
                  <a:srgbClr val="FFFF00"/>
                </a:highlight>
              </a:rPr>
              <a:t>calleda</a:t>
            </a:r>
            <a:r>
              <a:rPr lang="en-IN" sz="2000" dirty="0">
                <a:highlight>
                  <a:srgbClr val="FFFF00"/>
                </a:highlight>
              </a:rPr>
              <a:t> tuple.</a:t>
            </a:r>
          </a:p>
          <a:p>
            <a:pPr marL="342900" indent="-342900">
              <a:buFont typeface="Wingdings" pitchFamily="2" charset="2"/>
              <a:buChar char="Ø"/>
            </a:pPr>
            <a:r>
              <a:rPr lang="en-IN" sz="2000" b="1" dirty="0">
                <a:highlight>
                  <a:srgbClr val="00FFFF"/>
                </a:highlight>
              </a:rPr>
              <a:t>Relation instance </a:t>
            </a:r>
            <a:r>
              <a:rPr lang="en-IN" sz="2000" dirty="0">
                <a:highlight>
                  <a:srgbClr val="00FFFF"/>
                </a:highlight>
              </a:rPr>
              <a:t>- </a:t>
            </a:r>
            <a:r>
              <a:rPr lang="en-IN" sz="2000" dirty="0">
                <a:highlight>
                  <a:srgbClr val="FFFF00"/>
                </a:highlight>
              </a:rPr>
              <a:t>A finite set  of tuples in the relational database system at any point of time represents relation instance</a:t>
            </a:r>
            <a:r>
              <a:rPr lang="en-IN" sz="2000" dirty="0"/>
              <a:t>. </a:t>
            </a:r>
            <a:r>
              <a:rPr lang="en-IN" sz="2000" dirty="0">
                <a:highlight>
                  <a:srgbClr val="00FF00"/>
                </a:highlight>
              </a:rPr>
              <a:t>Relation instances do not have duplicate tuples (data).</a:t>
            </a:r>
          </a:p>
          <a:p>
            <a:pPr marL="342900" indent="-342900">
              <a:buFont typeface="Wingdings" pitchFamily="2" charset="2"/>
              <a:buChar char="Ø"/>
            </a:pPr>
            <a:r>
              <a:rPr lang="en-IN" sz="2000" b="1" dirty="0">
                <a:highlight>
                  <a:srgbClr val="00FFFF"/>
                </a:highlight>
              </a:rPr>
              <a:t>Relation schema </a:t>
            </a:r>
            <a:r>
              <a:rPr lang="en-IN" sz="2000" dirty="0">
                <a:highlight>
                  <a:srgbClr val="00FFFF"/>
                </a:highlight>
              </a:rPr>
              <a:t>- </a:t>
            </a:r>
            <a:r>
              <a:rPr lang="en-IN" sz="2000" dirty="0">
                <a:highlight>
                  <a:srgbClr val="FFFF00"/>
                </a:highlight>
              </a:rPr>
              <a:t>A relation schema describes the relation name (table name), attributes, and their names (structure).</a:t>
            </a:r>
          </a:p>
          <a:p>
            <a:pPr marL="342900" indent="-342900">
              <a:buFont typeface="Wingdings" pitchFamily="2" charset="2"/>
              <a:buChar char="Ø"/>
            </a:pPr>
            <a:r>
              <a:rPr lang="en-IN" sz="2000" b="1" dirty="0">
                <a:highlight>
                  <a:srgbClr val="00FFFF"/>
                </a:highlight>
              </a:rPr>
              <a:t>Relation key </a:t>
            </a:r>
            <a:r>
              <a:rPr lang="en-IN" sz="2000" dirty="0"/>
              <a:t>- </a:t>
            </a:r>
            <a:r>
              <a:rPr lang="en-IN" sz="2000" dirty="0">
                <a:highlight>
                  <a:srgbClr val="FFFF00"/>
                </a:highlight>
              </a:rPr>
              <a:t>Each row has one or more attributes, known as relation key, which can identify the row in the relation (table) uniquely.</a:t>
            </a:r>
          </a:p>
          <a:p>
            <a:pPr marL="342900" indent="-342900">
              <a:buFont typeface="Wingdings" pitchFamily="2" charset="2"/>
              <a:buChar char="Ø"/>
            </a:pPr>
            <a:r>
              <a:rPr lang="en-IN" sz="2000" b="1" dirty="0">
                <a:highlight>
                  <a:srgbClr val="00FFFF"/>
                </a:highlight>
              </a:rPr>
              <a:t>Attribute domain </a:t>
            </a:r>
            <a:r>
              <a:rPr lang="en-IN" sz="2000" dirty="0"/>
              <a:t>- </a:t>
            </a:r>
            <a:r>
              <a:rPr lang="en-IN" sz="2000" dirty="0">
                <a:highlight>
                  <a:srgbClr val="FFFF00"/>
                </a:highlight>
              </a:rPr>
              <a:t>Every attribute has some pre-defined value scope, known as attribute domain</a:t>
            </a:r>
            <a:r>
              <a:rPr lang="en-IN" sz="2000" dirty="0"/>
              <a:t>. </a:t>
            </a:r>
          </a:p>
        </p:txBody>
      </p:sp>
    </p:spTree>
    <p:extLst>
      <p:ext uri="{BB962C8B-B14F-4D97-AF65-F5344CB8AC3E}">
        <p14:creationId xmlns:p14="http://schemas.microsoft.com/office/powerpoint/2010/main" val="1791726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57200"/>
            <a:ext cx="7772400" cy="685801"/>
          </a:xfrm>
        </p:spPr>
        <p:txBody>
          <a:bodyPr/>
          <a:lstStyle/>
          <a:p>
            <a:r>
              <a:rPr lang="en-IN" sz="2800" b="1" dirty="0">
                <a:latin typeface="+mn-lt"/>
              </a:rPr>
              <a:t>An instance</a:t>
            </a:r>
          </a:p>
        </p:txBody>
      </p:sp>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7</a:t>
            </a:fld>
            <a:endParaRPr lang="en-US"/>
          </a:p>
        </p:txBody>
      </p:sp>
      <p:sp>
        <p:nvSpPr>
          <p:cNvPr id="5" name="Rectangle 4"/>
          <p:cNvSpPr/>
          <p:nvPr/>
        </p:nvSpPr>
        <p:spPr>
          <a:xfrm>
            <a:off x="533400" y="3962400"/>
            <a:ext cx="8001000" cy="1938992"/>
          </a:xfrm>
          <a:prstGeom prst="rect">
            <a:avLst/>
          </a:prstGeom>
        </p:spPr>
        <p:txBody>
          <a:bodyPr wrap="square">
            <a:spAutoFit/>
          </a:bodyPr>
          <a:lstStyle/>
          <a:p>
            <a:pPr marL="342900" indent="-342900">
              <a:buSzPct val="75000"/>
              <a:buFont typeface="Wingdings" pitchFamily="2" charset="2"/>
              <a:buChar char="Ø"/>
            </a:pPr>
            <a:r>
              <a:rPr lang="en-US" altLang="zh-CN" sz="2400" dirty="0">
                <a:ea typeface="Tahoma" pitchFamily="34" charset="0"/>
                <a:cs typeface="Tahoma" pitchFamily="34" charset="0"/>
              </a:rPr>
              <a:t>Cardinality = 3, degree = 5, all rows are distinct.</a:t>
            </a:r>
          </a:p>
          <a:p>
            <a:pPr marL="342900" indent="-342900">
              <a:buSzPct val="75000"/>
              <a:buFont typeface="Wingdings" pitchFamily="2" charset="2"/>
              <a:buChar char="Ø"/>
            </a:pPr>
            <a:r>
              <a:rPr lang="en-US" altLang="zh-CN" sz="2400" dirty="0">
                <a:ea typeface="Tahoma" pitchFamily="34" charset="0"/>
                <a:cs typeface="Tahoma" pitchFamily="34" charset="0"/>
              </a:rPr>
              <a:t>The order of fields does not matter if the fields are named.</a:t>
            </a:r>
          </a:p>
          <a:p>
            <a:pPr marL="342900" indent="-342900">
              <a:buSzPct val="75000"/>
              <a:buFont typeface="Wingdings" pitchFamily="2" charset="2"/>
              <a:buChar char="Ø"/>
            </a:pPr>
            <a:r>
              <a:rPr lang="en-US" altLang="zh-CN" sz="2400" dirty="0">
                <a:ea typeface="Tahoma" pitchFamily="34" charset="0"/>
                <a:cs typeface="Tahoma" pitchFamily="34" charset="0"/>
              </a:rPr>
              <a:t>A relation is a set of rows, so the order of rows is not important.</a:t>
            </a:r>
          </a:p>
        </p:txBody>
      </p:sp>
      <p:graphicFrame>
        <p:nvGraphicFramePr>
          <p:cNvPr id="2" name="Object 1">
            <a:hlinkClick r:id="" action="ppaction://ole?verb=0"/>
          </p:cNvPr>
          <p:cNvGraphicFramePr>
            <a:graphicFrameLocks/>
          </p:cNvGraphicFramePr>
          <p:nvPr>
            <p:extLst>
              <p:ext uri="{D42A27DB-BD31-4B8C-83A1-F6EECF244321}">
                <p14:modId xmlns:p14="http://schemas.microsoft.com/office/powerpoint/2010/main" val="2568063840"/>
              </p:ext>
            </p:extLst>
          </p:nvPr>
        </p:nvGraphicFramePr>
        <p:xfrm>
          <a:off x="1197769" y="1524000"/>
          <a:ext cx="6519862" cy="2527300"/>
        </p:xfrm>
        <a:graphic>
          <a:graphicData uri="http://schemas.openxmlformats.org/presentationml/2006/ole">
            <mc:AlternateContent xmlns:mc="http://schemas.openxmlformats.org/markup-compatibility/2006">
              <mc:Choice xmlns:v="urn:schemas-microsoft-com:vml" Requires="v">
                <p:oleObj spid="_x0000_s30982" name="Document" r:id="rId3" imgW="6521450" imgH="2528888" progId="Word.Document.8">
                  <p:embed/>
                </p:oleObj>
              </mc:Choice>
              <mc:Fallback>
                <p:oleObj name="Document" r:id="rId3" imgW="6521450" imgH="2528888" progId="Word.Document.8">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7769" y="1524000"/>
                        <a:ext cx="6519862"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83263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8</a:t>
            </a:fld>
            <a:endParaRPr lang="en-US"/>
          </a:p>
        </p:txBody>
      </p:sp>
      <p:sp>
        <p:nvSpPr>
          <p:cNvPr id="5" name="Text Placeholder 2"/>
          <p:cNvSpPr txBox="1">
            <a:spLocks/>
          </p:cNvSpPr>
          <p:nvPr/>
        </p:nvSpPr>
        <p:spPr bwMode="auto">
          <a:xfrm>
            <a:off x="3810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highlight>
                  <a:srgbClr val="00FFFF"/>
                </a:highlight>
                <a:latin typeface="+mn-lt"/>
              </a:rPr>
              <a:t>Relational integrity constraints</a:t>
            </a:r>
          </a:p>
        </p:txBody>
      </p:sp>
      <p:sp>
        <p:nvSpPr>
          <p:cNvPr id="6" name="Rectangle 5"/>
          <p:cNvSpPr/>
          <p:nvPr/>
        </p:nvSpPr>
        <p:spPr>
          <a:xfrm>
            <a:off x="457200" y="1371600"/>
            <a:ext cx="8077200" cy="5632311"/>
          </a:xfrm>
          <a:prstGeom prst="rect">
            <a:avLst/>
          </a:prstGeom>
        </p:spPr>
        <p:txBody>
          <a:bodyPr wrap="square">
            <a:spAutoFit/>
          </a:bodyPr>
          <a:lstStyle/>
          <a:p>
            <a:pPr marL="342900" indent="-342900">
              <a:buFont typeface="Wingdings" pitchFamily="2" charset="2"/>
              <a:buChar char="Ø"/>
            </a:pPr>
            <a:r>
              <a:rPr lang="en-IN" sz="2000" dirty="0">
                <a:highlight>
                  <a:srgbClr val="FFFF00"/>
                </a:highlight>
              </a:rPr>
              <a:t>Every relation has some conditions that must hold for it to be a valid relation. These conditions are called Relational Integrity Constraints. </a:t>
            </a:r>
            <a:r>
              <a:rPr lang="en-IN" sz="2000" dirty="0"/>
              <a:t>There are three main integrity constraints –</a:t>
            </a:r>
          </a:p>
          <a:p>
            <a:pPr marL="914400" lvl="1" indent="-457200">
              <a:buFont typeface="+mj-lt"/>
              <a:buAutoNum type="arabicPeriod"/>
            </a:pPr>
            <a:r>
              <a:rPr lang="en-IN" sz="2000" dirty="0">
                <a:highlight>
                  <a:srgbClr val="00FF00"/>
                </a:highlight>
              </a:rPr>
              <a:t>Key constraints</a:t>
            </a:r>
          </a:p>
          <a:p>
            <a:pPr marL="914400" lvl="1" indent="-457200">
              <a:buFont typeface="+mj-lt"/>
              <a:buAutoNum type="arabicPeriod"/>
            </a:pPr>
            <a:r>
              <a:rPr lang="en-IN" sz="2000" dirty="0">
                <a:highlight>
                  <a:srgbClr val="00FF00"/>
                </a:highlight>
              </a:rPr>
              <a:t>Domain constraints</a:t>
            </a:r>
          </a:p>
          <a:p>
            <a:pPr marL="914400" lvl="1" indent="-457200">
              <a:buFont typeface="+mj-lt"/>
              <a:buAutoNum type="arabicPeriod"/>
            </a:pPr>
            <a:r>
              <a:rPr lang="en-IN" sz="2000" dirty="0">
                <a:highlight>
                  <a:srgbClr val="00FF00"/>
                </a:highlight>
              </a:rPr>
              <a:t>Referential constraints</a:t>
            </a:r>
          </a:p>
          <a:p>
            <a:pPr marL="914400" lvl="1" indent="-457200">
              <a:buFont typeface="+mj-lt"/>
              <a:buAutoNum type="arabicPeriod"/>
            </a:pPr>
            <a:endParaRPr lang="en-IN" sz="2000" dirty="0"/>
          </a:p>
          <a:p>
            <a:pPr marL="914400" lvl="1" indent="-457200">
              <a:buFont typeface="Wingdings" pitchFamily="2" charset="2"/>
              <a:buChar char="§"/>
            </a:pPr>
            <a:r>
              <a:rPr lang="en-IN" sz="2000" b="1" dirty="0">
                <a:solidFill>
                  <a:schemeClr val="accent2"/>
                </a:solidFill>
              </a:rPr>
              <a:t>Key constraints:</a:t>
            </a:r>
          </a:p>
          <a:p>
            <a:pPr lvl="2"/>
            <a:r>
              <a:rPr lang="en-IN" sz="2000" dirty="0"/>
              <a:t>There must be at least one minimal subset of attributes in the relation, which can identify a tuple uniquely. This minimal subset of attributes is called </a:t>
            </a:r>
            <a:r>
              <a:rPr lang="en-IN" sz="2000" b="1" dirty="0"/>
              <a:t>key </a:t>
            </a:r>
            <a:r>
              <a:rPr lang="en-IN" sz="2000" dirty="0"/>
              <a:t>for that relation. If there are more than one such minimal subsets, these are called </a:t>
            </a:r>
            <a:r>
              <a:rPr lang="en-IN" sz="2000" b="1" i="1" dirty="0"/>
              <a:t>candidate keys</a:t>
            </a:r>
            <a:r>
              <a:rPr lang="en-IN" sz="2000" dirty="0"/>
              <a:t>. Key constraints force that - in a relation with a key attribute, no two tuples can have identical values for key attributes. A primary key attribute can not have NULL values.</a:t>
            </a:r>
          </a:p>
          <a:p>
            <a:pPr marL="342900" indent="-342900">
              <a:buFont typeface="Wingdings" pitchFamily="2" charset="2"/>
              <a:buChar char="Ø"/>
            </a:pPr>
            <a:r>
              <a:rPr lang="en-IN" sz="2000" dirty="0">
                <a:solidFill>
                  <a:srgbClr val="C00000"/>
                </a:solidFill>
              </a:rPr>
              <a:t>Key constraints are also referred to as Entity Constraints. </a:t>
            </a:r>
            <a:br>
              <a:rPr lang="en-IN" sz="2000" dirty="0"/>
            </a:br>
            <a:endParaRPr lang="en-IN" sz="2000" dirty="0"/>
          </a:p>
        </p:txBody>
      </p:sp>
    </p:spTree>
    <p:extLst>
      <p:ext uri="{BB962C8B-B14F-4D97-AF65-F5344CB8AC3E}">
        <p14:creationId xmlns:p14="http://schemas.microsoft.com/office/powerpoint/2010/main" val="931075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9</a:t>
            </a:fld>
            <a:endParaRPr lang="en-US"/>
          </a:p>
        </p:txBody>
      </p:sp>
      <p:sp>
        <p:nvSpPr>
          <p:cNvPr id="5" name="Rectangle 4"/>
          <p:cNvSpPr/>
          <p:nvPr/>
        </p:nvSpPr>
        <p:spPr>
          <a:xfrm>
            <a:off x="312420" y="1447800"/>
            <a:ext cx="8001000" cy="4524315"/>
          </a:xfrm>
          <a:prstGeom prst="rect">
            <a:avLst/>
          </a:prstGeom>
        </p:spPr>
        <p:txBody>
          <a:bodyPr wrap="square">
            <a:spAutoFit/>
          </a:bodyPr>
          <a:lstStyle/>
          <a:p>
            <a:pPr marL="285750" indent="-285750">
              <a:buFont typeface="Wingdings" pitchFamily="2" charset="2"/>
              <a:buChar char="Ø"/>
            </a:pPr>
            <a:r>
              <a:rPr lang="en-IN" sz="1800" b="1" dirty="0">
                <a:solidFill>
                  <a:schemeClr val="accent2"/>
                </a:solidFill>
              </a:rPr>
              <a:t>Domain constraints:</a:t>
            </a:r>
          </a:p>
          <a:p>
            <a:pPr lvl="1"/>
            <a:r>
              <a:rPr lang="en-IN" sz="1800" dirty="0"/>
              <a:t>Attributes have specific values in real-world scenario. Every attribute is bound to have a specific range of values. For example, age cannot be less than zero and telephone numbers cannot contain a digit outside 0-9. </a:t>
            </a:r>
          </a:p>
          <a:p>
            <a:pPr marL="285750" indent="-285750">
              <a:buFont typeface="Wingdings" pitchFamily="2" charset="2"/>
              <a:buChar char="Ø"/>
            </a:pPr>
            <a:r>
              <a:rPr lang="en-IN" sz="1800" b="1" dirty="0">
                <a:solidFill>
                  <a:schemeClr val="accent2"/>
                </a:solidFill>
              </a:rPr>
              <a:t>Referential integrity constraints:</a:t>
            </a:r>
          </a:p>
          <a:p>
            <a:pPr lvl="1"/>
            <a:r>
              <a:rPr lang="en-IN" sz="1800" dirty="0"/>
              <a:t>Referential integrity constraints work on the concept of Foreign Keys. A foreign key is a key attribute of a relation that can be referred in other relation. Referential integrity constraint states that if a relation refers to a key attribute of a different or same relation, then that key element must exist. </a:t>
            </a:r>
          </a:p>
          <a:p>
            <a:pPr marL="285750" lvl="1" indent="-285750">
              <a:buFont typeface="Wingdings" pitchFamily="2" charset="2"/>
              <a:buChar char="Ø"/>
            </a:pPr>
            <a:r>
              <a:rPr lang="en-IN" sz="1800" b="1" dirty="0">
                <a:solidFill>
                  <a:schemeClr val="accent2"/>
                </a:solidFill>
              </a:rPr>
              <a:t>Integrity</a:t>
            </a:r>
          </a:p>
          <a:p>
            <a:pPr lvl="1"/>
            <a:r>
              <a:rPr lang="en-IN" sz="1800" dirty="0"/>
              <a:t>Data </a:t>
            </a:r>
            <a:r>
              <a:rPr lang="en-IN" sz="1800" b="1" dirty="0"/>
              <a:t>integrity </a:t>
            </a:r>
            <a:r>
              <a:rPr lang="en-IN" sz="1800" dirty="0"/>
              <a:t>refers to maintaining and assuring the accuracy and consistency of data over its entire life-cycle, and is a critical aspect to the design, implementation and usage of any system which stores, processes, or retrieves data.  </a:t>
            </a:r>
          </a:p>
        </p:txBody>
      </p:sp>
      <p:sp>
        <p:nvSpPr>
          <p:cNvPr id="6" name="Text Placeholder 2"/>
          <p:cNvSpPr txBox="1">
            <a:spLocks/>
          </p:cNvSpPr>
          <p:nvPr/>
        </p:nvSpPr>
        <p:spPr bwMode="auto">
          <a:xfrm>
            <a:off x="304800" y="457200"/>
            <a:ext cx="77724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IN" sz="2800" b="1" dirty="0">
                <a:latin typeface="+mn-lt"/>
              </a:rPr>
              <a:t>Relational integrity constraints</a:t>
            </a:r>
          </a:p>
        </p:txBody>
      </p:sp>
    </p:spTree>
    <p:extLst>
      <p:ext uri="{BB962C8B-B14F-4D97-AF65-F5344CB8AC3E}">
        <p14:creationId xmlns:p14="http://schemas.microsoft.com/office/powerpoint/2010/main" val="158383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Custom 3">
      <a:dk1>
        <a:srgbClr val="3C5184"/>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B26934BCC31DF488B3DDEEB109D8F95" ma:contentTypeVersion="12" ma:contentTypeDescription="Create a new document." ma:contentTypeScope="" ma:versionID="d4814a6c23e60eead6aa28e00f437943">
  <xsd:schema xmlns:xsd="http://www.w3.org/2001/XMLSchema" xmlns:xs="http://www.w3.org/2001/XMLSchema" xmlns:p="http://schemas.microsoft.com/office/2006/metadata/properties" xmlns:ns2="80aefa66-4b42-4264-b046-00d7c33af591" xmlns:ns3="fbcd1169-79ea-4090-bc5e-f1bd66edc7ba" targetNamespace="http://schemas.microsoft.com/office/2006/metadata/properties" ma:root="true" ma:fieldsID="02fa384cc967e5ba65789d8401606116" ns2:_="" ns3:_="">
    <xsd:import namespace="80aefa66-4b42-4264-b046-00d7c33af591"/>
    <xsd:import namespace="fbcd1169-79ea-4090-bc5e-f1bd66edc7b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efa66-4b42-4264-b046-00d7c33af5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cd1169-79ea-4090-bc5e-f1bd66edc7b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3DA5CD-F91B-4A1E-AFBC-EA76635FF402}">
  <ds:schemaRefs>
    <ds:schemaRef ds:uri="http://schemas.microsoft.com/sharepoint/v3/contenttype/forms"/>
  </ds:schemaRefs>
</ds:datastoreItem>
</file>

<file path=customXml/itemProps2.xml><?xml version="1.0" encoding="utf-8"?>
<ds:datastoreItem xmlns:ds="http://schemas.openxmlformats.org/officeDocument/2006/customXml" ds:itemID="{3E1F3779-F1CC-4F18-86BD-EE0BE40935F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FA347CE-4D1A-4D3E-96E9-DB948F76D5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aefa66-4b42-4264-b046-00d7c33af591"/>
    <ds:schemaRef ds:uri="fbcd1169-79ea-4090-bc5e-f1bd66edc7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9128</TotalTime>
  <Words>5577</Words>
  <Application>Microsoft Office PowerPoint</Application>
  <PresentationFormat>On-screen Show (4:3)</PresentationFormat>
  <Paragraphs>546</Paragraphs>
  <Slides>46</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46</vt:i4>
      </vt:variant>
    </vt:vector>
  </HeadingPairs>
  <TitlesOfParts>
    <vt:vector size="57" baseType="lpstr">
      <vt:lpstr>Arial</vt:lpstr>
      <vt:lpstr>Arial Black</vt:lpstr>
      <vt:lpstr>Brush Script MT</vt:lpstr>
      <vt:lpstr>Monotype Sorts</vt:lpstr>
      <vt:lpstr>Tahoma</vt:lpstr>
      <vt:lpstr>Times New Roman</vt:lpstr>
      <vt:lpstr>Wingdings</vt:lpstr>
      <vt:lpstr>Essential</vt:lpstr>
      <vt:lpstr>Clip</vt:lpstr>
      <vt:lpstr>Document</vt:lpstr>
      <vt:lpstr>Equation</vt:lpstr>
      <vt:lpstr>The relational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Empno, ename, comm (σsal &gt; 5000 (emp))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Gautam Maiyani</cp:lastModifiedBy>
  <cp:revision>957</cp:revision>
  <cp:lastPrinted>2010-08-20T16:00:24Z</cp:lastPrinted>
  <dcterms:created xsi:type="dcterms:W3CDTF">1999-12-01T22:01:55Z</dcterms:created>
  <dcterms:modified xsi:type="dcterms:W3CDTF">2022-04-22T03:30:44Z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0x0101001B26934BCC31DF488B3DDEEB109D8F95</vt:lpwstr>
  </property>
</Properties>
</file>