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4"/>
  </p:sldMasterIdLst>
  <p:notesMasterIdLst>
    <p:notesMasterId r:id="rId31"/>
  </p:notesMasterIdLst>
  <p:sldIdLst>
    <p:sldId id="409" r:id="rId5"/>
    <p:sldId id="410" r:id="rId6"/>
    <p:sldId id="425" r:id="rId7"/>
    <p:sldId id="424" r:id="rId8"/>
    <p:sldId id="414" r:id="rId9"/>
    <p:sldId id="423" r:id="rId10"/>
    <p:sldId id="443" r:id="rId11"/>
    <p:sldId id="426" r:id="rId12"/>
    <p:sldId id="427" r:id="rId13"/>
    <p:sldId id="428" r:id="rId14"/>
    <p:sldId id="430" r:id="rId15"/>
    <p:sldId id="431" r:id="rId16"/>
    <p:sldId id="415" r:id="rId17"/>
    <p:sldId id="432" r:id="rId18"/>
    <p:sldId id="433" r:id="rId19"/>
    <p:sldId id="434" r:id="rId20"/>
    <p:sldId id="444" r:id="rId21"/>
    <p:sldId id="435" r:id="rId22"/>
    <p:sldId id="422" r:id="rId23"/>
    <p:sldId id="436" r:id="rId24"/>
    <p:sldId id="437" r:id="rId25"/>
    <p:sldId id="416" r:id="rId26"/>
    <p:sldId id="438" r:id="rId27"/>
    <p:sldId id="439" r:id="rId28"/>
    <p:sldId id="440" r:id="rId29"/>
    <p:sldId id="413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9480" autoAdjust="0"/>
  </p:normalViewPr>
  <p:slideViewPr>
    <p:cSldViewPr>
      <p:cViewPr varScale="1">
        <p:scale>
          <a:sx n="77" d="100"/>
          <a:sy n="77" d="100"/>
        </p:scale>
        <p:origin x="186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07T07:56:49.1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 13688 0,'124'-18'250,"34"0"-235,178-34-15,122 34 16,160-35-1,-424 53-15,247-18 16,-18-52 15,-176 35-31,-71-1 32,-141 36-17,-52 0 16,-1 0-15,1-17 0,-213 17-16,-70 0 15,-158 0 17,299 0-32,-476 35 15,300 18 1,-106 35-1,370-88 17,54 18-17,70-18 17,35-18-17,0 18 1,-53 0-16,89-53 15,229 18 1,581 17 0,-352 53-1,-158 1 1,-265-36 0,-195 0 30,-34 0-30,-195-18 15,-141 18-15,212 0-16,-352 0 16,69 0-16,-122 0 31,405 0-16,141 0 1,17 0 0,72 0-1,87-35 17,-88 35-32,71 0 15,18-18 1,793 1-1,-176 52 17,70 106-17,-387-53 1,-389-88 0,-53 0 30,-35 0-46,-405 0 32,-124 124-17,-547 387-15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07T08:04:31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 1111 0,'70'-53'203,"89"-70"-187,70-142 0,1 18-1,-19 106 1,-105 53-16,53 17 16,-124 54-1</inkml:trace>
  <inkml:trace contextRef="#ctx0" brushRef="#br0" timeOffset="2035.13">2064 229 0,'-141'124'171,"-36"-18"-155,19 17 0,34 36-16,-246 229 15,70-53 1,88-194 0,159-106-1,36-17 1,-1-18-1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07T09:27:47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 6138 0,'-18'18'265,"18"0"-265,-18-1 16,1 1-16,-1-18 31,-35 35-31,18-35 31,-18 0-15,-18-17-16,1-19 16,-18 19-1,35-54 16,17 36-15,36-1-16,0-52 16,18 53 15,17-36-15,36-17-1,17 53 1,-17 0-1,-18 35 1,-18 0 0,18 53-1,0 52 1,-36-52 0,-17-17-1,18-1 1,-18-17 15,0-1-15,0 18 15,0-17-15,0 17-1,-18-17-15,18 17 16,-35 1-1,35 17 1,-53-36 0,53 1-1,-35-1 1,17-17 0,1 0-1,-36 0 1,35 0-1,-35-52 1,-17-54 0,52 53 15,18 17-31,0-34 31,35 17-15,0 18-1,18-18 1,0 0 0,-35 35-1,17 1 1,-17 17 0,35 0-1,17 17 16,-52 36-15,17 0 0,-17 18-1,0-18 1,-18-18 0,-18 0-1,-17 36 1,-1-18-1,-52 0 1,53-18 0,-36-35-1,-52-35-15,35-54 16,-1 36 31,19-52-32,70 34 1,0 18 0,0 0-1,88-17 1,0-1 0,53 1-1,-52 34 1,-54 36-1,53 88 1,-70 1 0,-18 16-1,-36 142 1,-69-53 0,87-105-1,-70-1 16,88-71-15,-18-17 0,0 0-1,-17 0 1,-71-123 0,-35-71-1,106 123-15,17 1 16,36-36-1,53 53 1,17 0 15,18-17-15,-71 70 0,71 0-1,-71 70 16,-17-35-15,-18 36 0,35 52-1,-53-17-15,-17-70 16,17 52 15,-17-71-15,17 1-1,-52-18 1,-1-18 0,-52-52-1,17-54 1,88 36 0,18 35-1,89-53 16,-1 18-15,53 0 0,-124 53-16,72 17 0,-54 18 15,-17 18 17,35 70-17,-18-17 1,-35 52-1,-18 89 1,-17-142 0,0-34-1,-1 16 1,19 1 0,-1-53 30,-17-70-30,-18-71 0,53 35-1,0 71-15,0-18 16,17 0 0,19 0-16,-19 53 46,72 0-30,-36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9848-EE96-45F0-ABB6-CD13FB76160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B9CAA-1E3C-4E89-80A5-B95B55D87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7030A0"/>
                </a:solidFill>
              </a:rPr>
              <a:t>in</a:t>
            </a:r>
            <a:r>
              <a:rPr lang="en-IN" sz="2000" b="1" dirty="0">
                <a:solidFill>
                  <a:srgbClr val="FF0000"/>
                </a:solidFill>
              </a:rPr>
              <a:t>, </a:t>
            </a:r>
            <a:r>
              <a:rPr lang="en-IN" sz="2000" b="1" dirty="0">
                <a:solidFill>
                  <a:srgbClr val="7030A0"/>
                </a:solidFill>
              </a:rPr>
              <a:t>= any, = some would give similar output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DBAC-1113-429E-B969-7AB9BFE3EB2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3CF7-7918-4A10-8F8D-7296EC5F8E9E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2FCB-15F6-4A51-869F-CF2BF1319DF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967-8FB9-48F5-B536-FC446E54BE0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DEF5-5E8D-40A3-AD55-D3329F90EA86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616C-051D-45CF-A43E-5870C59CCFD4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20E2-2C14-46BD-AF6D-A9AE7E00B525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0B1E-D467-454E-8F5C-8B7823D09A0B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8B4D-70EE-4E3D-B055-36D29F227F96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197E-0FCE-487D-BD42-1ACCE61223FD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3935-596B-429D-B3E8-B8C345B0931A}" type="datetime1">
              <a:rPr lang="en-US" smtClean="0"/>
              <a:t>4/8/2022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D37A52-65E2-476C-9A83-ADFA12D98BC9}" type="datetime1">
              <a:rPr lang="en-US" smtClean="0"/>
              <a:t>4/8/2022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99247"/>
            <a:ext cx="787977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Multiple-row Sub-query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employees who are working at New York or Boston.</a:t>
            </a:r>
          </a:p>
          <a:p>
            <a:pPr lvl="1"/>
            <a:r>
              <a:rPr lang="en-IN" sz="2000" dirty="0"/>
              <a:t>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in</a:t>
            </a:r>
          </a:p>
          <a:p>
            <a:pPr lvl="1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in (‘NEW YORK’, ‘BOSTON’));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Use ‘in’ operator as multiple values are getting selected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all those employees who have the same job as ALLEN, JAMES or BLAKE.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      select * from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      where job </a:t>
            </a:r>
            <a:r>
              <a:rPr lang="en-IN" sz="2000" b="1" dirty="0">
                <a:solidFill>
                  <a:srgbClr val="FF0000"/>
                </a:solidFill>
              </a:rPr>
              <a:t>in</a:t>
            </a:r>
          </a:p>
          <a:p>
            <a:pPr lvl="2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job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in (‘ALLEN’, ‘JAMES’, ‘BLAKE’));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35564"/>
              </p:ext>
            </p:extLst>
          </p:nvPr>
        </p:nvGraphicFramePr>
        <p:xfrm>
          <a:off x="7086600" y="1981200"/>
          <a:ext cx="990600" cy="1066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DEPTNO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400800" y="2153572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792162"/>
          </a:xfrm>
        </p:spPr>
        <p:txBody>
          <a:bodyPr/>
          <a:lstStyle/>
          <a:p>
            <a:r>
              <a:rPr lang="en-IN" dirty="0"/>
              <a:t>More examples…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are earning more than BLAKE and have the same designation as JONES.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all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'BLAKE')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and upper(job) in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upper(job)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'JONES');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** There could be more than one BLAKE and JONES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are earning more than all employees of </a:t>
            </a:r>
            <a:r>
              <a:rPr lang="en-IN" sz="2000" dirty="0" err="1">
                <a:solidFill>
                  <a:schemeClr val="tx2"/>
                </a:solidFill>
              </a:rPr>
              <a:t>dept</a:t>
            </a:r>
            <a:r>
              <a:rPr lang="en-IN" sz="2000" dirty="0">
                <a:solidFill>
                  <a:schemeClr val="tx2"/>
                </a:solidFill>
              </a:rPr>
              <a:t> 30.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all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</a:t>
            </a:r>
            <a:r>
              <a:rPr lang="en-IN" sz="2000" dirty="0">
                <a:solidFill>
                  <a:schemeClr val="tx2"/>
                </a:solidFill>
              </a:rPr>
              <a:t> </a:t>
            </a:r>
          </a:p>
          <a:p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rgbClr val="C00000"/>
                </a:solidFill>
              </a:rPr>
              <a:t>** ‘</a:t>
            </a:r>
            <a:r>
              <a:rPr lang="en-IN" sz="2000" b="1" dirty="0">
                <a:solidFill>
                  <a:schemeClr val="tx2"/>
                </a:solidFill>
              </a:rPr>
              <a:t>all</a:t>
            </a:r>
            <a:r>
              <a:rPr lang="en-IN" sz="2000" b="1" dirty="0">
                <a:solidFill>
                  <a:srgbClr val="C00000"/>
                </a:solidFill>
              </a:rPr>
              <a:t>’ is used as inner query select more than one value</a:t>
            </a:r>
          </a:p>
          <a:p>
            <a:pPr lvl="1"/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7274" y="4114800"/>
            <a:ext cx="2971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6207" y="41965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297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More examples…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853" y="1600200"/>
            <a:ext cx="7924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are earning more than at least one employee of </a:t>
            </a:r>
            <a:r>
              <a:rPr lang="en-IN" sz="2000" dirty="0" err="1">
                <a:solidFill>
                  <a:schemeClr val="tx2"/>
                </a:solidFill>
              </a:rPr>
              <a:t>dept</a:t>
            </a:r>
            <a:r>
              <a:rPr lang="en-IN" sz="2000" dirty="0">
                <a:solidFill>
                  <a:schemeClr val="tx2"/>
                </a:solidFill>
              </a:rPr>
              <a:t> 30.</a:t>
            </a:r>
          </a:p>
          <a:p>
            <a:pPr lvl="1"/>
            <a:endParaRPr lang="en-IN" sz="2000" dirty="0">
              <a:solidFill>
                <a:schemeClr val="tx2"/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 </a:t>
            </a:r>
          </a:p>
          <a:p>
            <a:pPr lvl="1"/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IMP:</a:t>
            </a:r>
          </a:p>
          <a:p>
            <a:pPr marL="914400" lvl="1" indent="-457200"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If inner query is going to fetch only one row / one value you can use any relational operator for comparison with outer query.</a:t>
            </a:r>
          </a:p>
          <a:p>
            <a:pPr marL="914400" lvl="1" indent="-457200">
              <a:buAutoNum type="arabicPeriod"/>
            </a:pPr>
            <a:r>
              <a:rPr lang="en-IN" sz="2000" b="1" dirty="0">
                <a:solidFill>
                  <a:srgbClr val="FF0000"/>
                </a:solidFill>
              </a:rPr>
              <a:t>If inner query is going to fetch more than one row / value, along with the relational operator use </a:t>
            </a:r>
            <a:r>
              <a:rPr lang="en-IN" sz="2000" b="1" dirty="0">
                <a:solidFill>
                  <a:srgbClr val="7030A0"/>
                </a:solidFill>
              </a:rPr>
              <a:t>all, any, in, some </a:t>
            </a:r>
            <a:r>
              <a:rPr lang="en-IN" sz="2000" b="1" dirty="0">
                <a:solidFill>
                  <a:srgbClr val="FF0000"/>
                </a:solidFill>
              </a:rPr>
              <a:t>as required.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2514600"/>
            <a:ext cx="350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min(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30);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5214" y="26121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997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One more aggregate function…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811" y="1295400"/>
            <a:ext cx="792480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Display all designations of employees of </a:t>
            </a:r>
            <a:r>
              <a:rPr lang="en-IN" dirty="0" err="1">
                <a:solidFill>
                  <a:schemeClr val="tx2"/>
                </a:solidFill>
              </a:rPr>
              <a:t>dept</a:t>
            </a:r>
            <a:r>
              <a:rPr lang="en-IN" dirty="0">
                <a:solidFill>
                  <a:schemeClr val="tx2"/>
                </a:solidFill>
              </a:rPr>
              <a:t> 20.</a:t>
            </a:r>
          </a:p>
          <a:p>
            <a:pPr lvl="1"/>
            <a:endParaRPr lang="en-IN" dirty="0">
              <a:solidFill>
                <a:schemeClr val="tx2"/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job 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20; 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Some designations are repeated as more one than one </a:t>
            </a:r>
          </a:p>
          <a:p>
            <a:r>
              <a:rPr lang="en-IN" dirty="0">
                <a:solidFill>
                  <a:schemeClr val="tx2"/>
                </a:solidFill>
              </a:rPr>
              <a:t>      employee can have the same designation.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To display distinct values use the DISTINCT clause.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distinct(job) 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20; 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Can you execute the following?</a:t>
            </a:r>
          </a:p>
          <a:p>
            <a:pPr lvl="1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, distinct(job) from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= 20; </a:t>
            </a:r>
          </a:p>
          <a:p>
            <a:pPr lvl="1"/>
            <a:endParaRPr lang="en-IN" b="1" dirty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NO!! (DISTINCT is an aggregate function)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4955"/>
              </p:ext>
            </p:extLst>
          </p:nvPr>
        </p:nvGraphicFramePr>
        <p:xfrm>
          <a:off x="6781800" y="1371600"/>
          <a:ext cx="1295400" cy="2743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JOB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MANAGER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07005"/>
              </p:ext>
            </p:extLst>
          </p:nvPr>
        </p:nvGraphicFramePr>
        <p:xfrm>
          <a:off x="6781800" y="4267200"/>
          <a:ext cx="12954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JOB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MANAGER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ANALYST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CLERK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More examples…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have the same designation as any designation of the department 20 employee.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job =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job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20);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have the same designation as any designation of the RESEARCH department employee.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job =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job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‘RESEARCH’)); 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0" y="4953000"/>
            <a:ext cx="3048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4768334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Inner query level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59436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8189" y="5758934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Inner query level 2</a:t>
            </a:r>
          </a:p>
        </p:txBody>
      </p:sp>
    </p:spTree>
    <p:extLst>
      <p:ext uri="{BB962C8B-B14F-4D97-AF65-F5344CB8AC3E}">
        <p14:creationId xmlns:p14="http://schemas.microsoft.com/office/powerpoint/2010/main" val="37297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More examples…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of employees who have the same designation as any designation of the RESEARCH department employee.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job = any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job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upper(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= ‘RESEARCH’)); </a:t>
            </a: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IMP: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At the same level Oracle allows 255 queries.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Oracle allows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upto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16 levels of sub-queries.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3810000"/>
            <a:ext cx="2362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365340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fetches </a:t>
            </a:r>
            <a:r>
              <a:rPr lang="en-IN" dirty="0" err="1"/>
              <a:t>deptno</a:t>
            </a:r>
            <a:r>
              <a:rPr lang="en-IN" dirty="0"/>
              <a:t> 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2832323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799" y="2647657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fetches all jobs of </a:t>
            </a:r>
            <a:r>
              <a:rPr lang="en-IN" dirty="0" err="1"/>
              <a:t>deptno</a:t>
            </a:r>
            <a:r>
              <a:rPr lang="en-IN" dirty="0"/>
              <a:t> 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A5F557-7A3B-494E-9F06-4E7D904AF569}"/>
                  </a:ext>
                </a:extLst>
              </p14:cNvPr>
              <p14:cNvContentPartPr/>
              <p14:nvPr/>
            </p14:nvContentPartPr>
            <p14:xfrm>
              <a:off x="31680" y="4807080"/>
              <a:ext cx="1378440" cy="34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A5F557-7A3B-494E-9F06-4E7D904AF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" y="4743720"/>
                <a:ext cx="140976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9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Quiz question…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maximum salary for each dept.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2"/>
            <a:endParaRPr lang="en-IN" sz="2000" dirty="0">
              <a:solidFill>
                <a:schemeClr val="tx2"/>
              </a:solidFill>
            </a:endParaRPr>
          </a:p>
          <a:p>
            <a:pPr lvl="2"/>
            <a:endParaRPr lang="en-IN" sz="2000" dirty="0">
              <a:solidFill>
                <a:schemeClr val="tx2"/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57928"/>
              </p:ext>
            </p:extLst>
          </p:nvPr>
        </p:nvGraphicFramePr>
        <p:xfrm>
          <a:off x="5410200" y="1524000"/>
          <a:ext cx="2667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DEPTNO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>
                          <a:effectLst/>
                        </a:rPr>
                        <a:t>MAX(SAL)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5000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3000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874" y="30480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Display the names of the maximum earning employee(s) of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31816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Quiz question…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295400"/>
            <a:ext cx="7924800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maximum salary for each dept.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2"/>
            <a:endParaRPr lang="en-IN" sz="2000" dirty="0">
              <a:solidFill>
                <a:schemeClr val="tx2"/>
              </a:solidFill>
            </a:endParaRPr>
          </a:p>
          <a:p>
            <a:pPr lvl="2"/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3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The above query will give a wrong answer!!</a:t>
            </a:r>
            <a:endParaRPr lang="en-IN" sz="2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5069487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4876800"/>
            <a:ext cx="19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(2850, 5000, 3000)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537"/>
              </p:ext>
            </p:extLst>
          </p:nvPr>
        </p:nvGraphicFramePr>
        <p:xfrm>
          <a:off x="5410200" y="1524000"/>
          <a:ext cx="2667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sz="1800" dirty="0">
                          <a:effectLst/>
                        </a:rPr>
                        <a:t>DEPTNO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>
                          <a:effectLst/>
                        </a:rPr>
                        <a:t>MAX(SAL)</a:t>
                      </a:r>
                      <a:endParaRPr lang="en-IN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30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2850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5000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3000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Quiz question…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in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);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85574" y="3200400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3015734"/>
            <a:ext cx="19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(5000, 3000, 2850)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00222"/>
              </p:ext>
            </p:extLst>
          </p:nvPr>
        </p:nvGraphicFramePr>
        <p:xfrm>
          <a:off x="381000" y="3886200"/>
          <a:ext cx="4267200" cy="2743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717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ENAME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DEPTNO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SAL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KING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Prince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BLAKE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PETER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SCOTT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FORD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MARTIN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2850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92942" y="4343400"/>
            <a:ext cx="2618874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This happened because only salary was compared and not the salary and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together.</a:t>
            </a:r>
          </a:p>
        </p:txBody>
      </p:sp>
      <p:sp>
        <p:nvSpPr>
          <p:cNvPr id="9" name="Left Arrow 8"/>
          <p:cNvSpPr/>
          <p:nvPr/>
        </p:nvSpPr>
        <p:spPr>
          <a:xfrm>
            <a:off x="4724400" y="4316169"/>
            <a:ext cx="513102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4724400" y="5699570"/>
            <a:ext cx="513102" cy="24231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4748463" y="6019800"/>
            <a:ext cx="513102" cy="24231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748463" y="4960906"/>
            <a:ext cx="513102" cy="2423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F8F1DF-D09F-4DA5-9F4C-558E133ADC08}"/>
                  </a:ext>
                </a:extLst>
              </p14:cNvPr>
              <p14:cNvContentPartPr/>
              <p14:nvPr/>
            </p14:nvContentPartPr>
            <p14:xfrm>
              <a:off x="38160" y="38160"/>
              <a:ext cx="705240" cy="55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F8F1DF-D09F-4DA5-9F4C-558E133AD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8800"/>
                <a:ext cx="7239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0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Multiple-column </a:t>
            </a:r>
            <a:r>
              <a:rPr lang="en-IN" dirty="0" err="1"/>
              <a:t>subquery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maximum earning employees of each department.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ename,deptno,sal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in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group by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85574" y="3200400"/>
            <a:ext cx="2819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7347" y="2738735"/>
            <a:ext cx="116305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 5000  10</a:t>
            </a:r>
          </a:p>
          <a:p>
            <a:r>
              <a:rPr lang="en-IN" dirty="0"/>
              <a:t>  3000  20</a:t>
            </a:r>
          </a:p>
          <a:p>
            <a:r>
              <a:rPr lang="en-IN" dirty="0"/>
              <a:t>  2850  30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77401"/>
              </p:ext>
            </p:extLst>
          </p:nvPr>
        </p:nvGraphicFramePr>
        <p:xfrm>
          <a:off x="914400" y="4038600"/>
          <a:ext cx="4267200" cy="17373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717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ENAME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DEPTNO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SAL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KING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BLAKE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2850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SCOTT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FORD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3000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10242" name="Picture 2" descr="Sql sub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409056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1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3137" y="152400"/>
            <a:ext cx="7620000" cy="792162"/>
          </a:xfrm>
        </p:spPr>
        <p:txBody>
          <a:bodyPr/>
          <a:lstStyle/>
          <a:p>
            <a:r>
              <a:rPr lang="en-IN" dirty="0"/>
              <a:t>Quiz question…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990600"/>
            <a:ext cx="782052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third highest earning employee(s).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select * from </a:t>
            </a:r>
            <a:r>
              <a:rPr lang="en-IN" sz="2000" dirty="0" err="1">
                <a:solidFill>
                  <a:schemeClr val="tx2"/>
                </a:solidFill>
              </a:rPr>
              <a:t>emp</a:t>
            </a:r>
            <a:r>
              <a:rPr lang="en-IN" sz="2000" dirty="0">
                <a:solidFill>
                  <a:schemeClr val="tx2"/>
                </a:solidFill>
              </a:rPr>
              <a:t> order by </a:t>
            </a:r>
            <a:r>
              <a:rPr lang="en-IN" sz="2000" dirty="0" err="1">
                <a:solidFill>
                  <a:schemeClr val="tx2"/>
                </a:solidFill>
              </a:rPr>
              <a:t>sal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 err="1">
                <a:solidFill>
                  <a:schemeClr val="tx2"/>
                </a:solidFill>
              </a:rPr>
              <a:t>desc</a:t>
            </a:r>
            <a:r>
              <a:rPr lang="en-IN" sz="2000" dirty="0">
                <a:solidFill>
                  <a:schemeClr val="tx2"/>
                </a:solidFill>
              </a:rPr>
              <a:t>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35210"/>
              </p:ext>
            </p:extLst>
          </p:nvPr>
        </p:nvGraphicFramePr>
        <p:xfrm>
          <a:off x="381000" y="1868912"/>
          <a:ext cx="6172200" cy="495299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251"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17-NOV-81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Prince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17-NOV-81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8782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PETER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09-JUN-81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23-MAY-87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9976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12-JAN-05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1600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7934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MILLER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23-JAN-82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22-FEB-81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ADAMS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23-MAY-87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3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7369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SMITH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17-DEC-80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>
            <a:off x="6629400" y="3200400"/>
            <a:ext cx="513102" cy="24231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Quiz question…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170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names of the third highest earning employee(s).</a:t>
            </a:r>
          </a:p>
          <a:p>
            <a:pPr lvl="1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</a:t>
            </a:r>
          </a:p>
          <a:p>
            <a:pPr lvl="2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2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&lt;</a:t>
            </a:r>
          </a:p>
          <a:p>
            <a:pPr lvl="3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3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&lt;</a:t>
            </a:r>
          </a:p>
          <a:p>
            <a:pPr lvl="4">
              <a:spcBef>
                <a:spcPts val="12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max(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)));</a:t>
            </a: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46031" y="4559331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83707" y="4403556"/>
            <a:ext cx="211154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5000 – Highest salary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08730"/>
              </p:ext>
            </p:extLst>
          </p:nvPr>
        </p:nvGraphicFramePr>
        <p:xfrm>
          <a:off x="485274" y="5410200"/>
          <a:ext cx="7620000" cy="609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156911" y="2718591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0153" y="3657600"/>
            <a:ext cx="108484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6243" y="2509862"/>
            <a:ext cx="266900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2975 – Third Highest salary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243" y="3405157"/>
            <a:ext cx="228800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3000 – Second Highest salary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1600200"/>
            <a:ext cx="398044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Employees with 2975 – Third Highest salary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1810434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Table ALIAS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table can be give an alias in the SELECT statement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An alias is just another name given temporarily to the table and it will work only for that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is useful in many complex queries </a:t>
            </a:r>
            <a:r>
              <a:rPr lang="en-IN" sz="2000" b="1" dirty="0">
                <a:solidFill>
                  <a:srgbClr val="00B050"/>
                </a:solidFill>
              </a:rPr>
              <a:t>(correlated </a:t>
            </a:r>
            <a:r>
              <a:rPr lang="en-IN" sz="2000" b="1" dirty="0" err="1">
                <a:solidFill>
                  <a:srgbClr val="00B050"/>
                </a:solidFill>
              </a:rPr>
              <a:t>subqueries</a:t>
            </a:r>
            <a:r>
              <a:rPr lang="en-IN" sz="2000" b="1" dirty="0">
                <a:solidFill>
                  <a:srgbClr val="00B050"/>
                </a:solidFill>
              </a:rPr>
              <a:t>, joins, etc.)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e;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lvl="1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Correlated </a:t>
            </a:r>
            <a:r>
              <a:rPr lang="en-IN" dirty="0" err="1"/>
              <a:t>subquery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2874" y="1143000"/>
            <a:ext cx="79248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Correlated </a:t>
            </a:r>
            <a:r>
              <a:rPr lang="en-IN" sz="2000" dirty="0" err="1">
                <a:solidFill>
                  <a:schemeClr val="tx2"/>
                </a:solidFill>
              </a:rPr>
              <a:t>subqueries</a:t>
            </a:r>
            <a:r>
              <a:rPr lang="en-IN" sz="2000" dirty="0">
                <a:solidFill>
                  <a:schemeClr val="tx2"/>
                </a:solidFill>
              </a:rPr>
              <a:t> are those where the rows of the outer query and the rows of the inner query are connected in the WHERE condition of the inner query.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details about employees who are earning more than average salary of employees of the department they belong to.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e1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&gt;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avg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e2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e2.deptno = e1.deptno)</a:t>
            </a:r>
          </a:p>
          <a:p>
            <a:pPr lvl="2"/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In correlated </a:t>
            </a:r>
            <a:r>
              <a:rPr lang="en-IN" sz="2000" dirty="0" err="1">
                <a:solidFill>
                  <a:schemeClr val="tx2"/>
                </a:solidFill>
              </a:rPr>
              <a:t>subqueries</a:t>
            </a:r>
            <a:r>
              <a:rPr lang="en-IN" sz="2000" dirty="0">
                <a:solidFill>
                  <a:schemeClr val="tx2"/>
                </a:solidFill>
              </a:rPr>
              <a:t>, for every row of outer query, inner query is executed.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Inner query is executed as many times as the number of rows in outer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Each time inner query may fetch a different result depending on the WHERE condition and outer query value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6832" y="1905000"/>
            <a:ext cx="7924800" cy="4647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Let us see step-wise how the correlated</a:t>
            </a:r>
          </a:p>
          <a:p>
            <a:r>
              <a:rPr lang="en-IN" dirty="0">
                <a:solidFill>
                  <a:schemeClr val="tx2"/>
                </a:solidFill>
              </a:rPr>
              <a:t>      query works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select * from </a:t>
            </a:r>
            <a:r>
              <a:rPr lang="en-IN" sz="2000" b="1" dirty="0" err="1">
                <a:solidFill>
                  <a:srgbClr val="00B050"/>
                </a:solidFill>
              </a:rPr>
              <a:t>emp</a:t>
            </a:r>
            <a:r>
              <a:rPr lang="en-IN" sz="2000" b="1" dirty="0">
                <a:solidFill>
                  <a:srgbClr val="00B050"/>
                </a:solidFill>
              </a:rPr>
              <a:t> e1 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where </a:t>
            </a:r>
            <a:r>
              <a:rPr lang="en-IN" sz="2000" b="1" dirty="0" err="1">
                <a:solidFill>
                  <a:srgbClr val="00B050"/>
                </a:solidFill>
              </a:rPr>
              <a:t>sal</a:t>
            </a:r>
            <a:r>
              <a:rPr lang="en-IN" sz="2000" b="1" dirty="0">
                <a:solidFill>
                  <a:srgbClr val="00B050"/>
                </a:solidFill>
              </a:rPr>
              <a:t> &gt;</a:t>
            </a: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avg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e2 </a:t>
            </a:r>
          </a:p>
          <a:p>
            <a:pPr lvl="2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e2.deptno = </a:t>
            </a:r>
            <a:r>
              <a:rPr lang="en-IN" sz="2000" b="1" dirty="0">
                <a:solidFill>
                  <a:srgbClr val="00B050"/>
                </a:solidFill>
              </a:rPr>
              <a:t>e1.deptno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First row 7839 of </a:t>
            </a:r>
            <a:r>
              <a:rPr lang="en-IN" dirty="0" err="1">
                <a:solidFill>
                  <a:schemeClr val="tx2"/>
                </a:solidFill>
              </a:rPr>
              <a:t>emp</a:t>
            </a:r>
            <a:r>
              <a:rPr lang="en-IN" dirty="0">
                <a:solidFill>
                  <a:schemeClr val="tx2"/>
                </a:solidFill>
              </a:rPr>
              <a:t> e1 is read, e1.deptno = 10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In the inner query average salary of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10 is selected i.e. in the inner query table e2,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10 gets selected.(</a:t>
            </a:r>
            <a:r>
              <a:rPr lang="en-IN" dirty="0" err="1">
                <a:solidFill>
                  <a:schemeClr val="tx2"/>
                </a:solidFill>
              </a:rPr>
              <a:t>avg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 err="1">
                <a:solidFill>
                  <a:schemeClr val="tx2"/>
                </a:solidFill>
              </a:rPr>
              <a:t>sal</a:t>
            </a:r>
            <a:r>
              <a:rPr lang="en-IN" dirty="0">
                <a:solidFill>
                  <a:schemeClr val="tx2"/>
                </a:solidFill>
              </a:rPr>
              <a:t> of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=10 is 2920)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Salary of 7839 is 5000 which is greater than 2920, so that row is selected.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Next row 8782 is read, e1.deptno = 10, </a:t>
            </a:r>
            <a:r>
              <a:rPr lang="en-IN" dirty="0" err="1">
                <a:solidFill>
                  <a:schemeClr val="tx2"/>
                </a:solidFill>
              </a:rPr>
              <a:t>sal</a:t>
            </a:r>
            <a:r>
              <a:rPr lang="en-IN" dirty="0">
                <a:solidFill>
                  <a:schemeClr val="tx2"/>
                </a:solidFill>
              </a:rPr>
              <a:t> = 2850. This salary is less than average salary of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10, so 8782 row is not selected.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Next row 7698 is read, e1.deptno = 30, </a:t>
            </a:r>
            <a:r>
              <a:rPr lang="en-IN" dirty="0" err="1">
                <a:solidFill>
                  <a:schemeClr val="tx2"/>
                </a:solidFill>
              </a:rPr>
              <a:t>sal</a:t>
            </a:r>
            <a:r>
              <a:rPr lang="en-IN" dirty="0">
                <a:solidFill>
                  <a:schemeClr val="tx2"/>
                </a:solidFill>
              </a:rPr>
              <a:t> = 2850, inner query finds average salary of </a:t>
            </a:r>
            <a:r>
              <a:rPr lang="en-IN" dirty="0" err="1">
                <a:solidFill>
                  <a:schemeClr val="tx2"/>
                </a:solidFill>
              </a:rPr>
              <a:t>deptno</a:t>
            </a:r>
            <a:r>
              <a:rPr lang="en-IN" dirty="0">
                <a:solidFill>
                  <a:schemeClr val="tx2"/>
                </a:solidFill>
              </a:rPr>
              <a:t> 30 now which is 1566.67. Salary of 7698 is more than the average salary so 7698 is selected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And so on…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78167"/>
              </p:ext>
            </p:extLst>
          </p:nvPr>
        </p:nvGraphicFramePr>
        <p:xfrm>
          <a:off x="4800600" y="152400"/>
          <a:ext cx="2957764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7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31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AVG(SAL)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1566.67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2920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2246.43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26500"/>
              </p:ext>
            </p:extLst>
          </p:nvPr>
        </p:nvGraphicFramePr>
        <p:xfrm>
          <a:off x="316832" y="152400"/>
          <a:ext cx="410277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57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8782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PETER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PETER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25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5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6832" y="1752600"/>
            <a:ext cx="7924800" cy="4985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Get names of departments which have married employees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select </a:t>
            </a:r>
            <a:r>
              <a:rPr lang="en-IN" sz="2000" b="1" dirty="0" err="1">
                <a:solidFill>
                  <a:srgbClr val="00B050"/>
                </a:solidFill>
              </a:rPr>
              <a:t>dname</a:t>
            </a:r>
            <a:endParaRPr lang="en-IN" sz="2000" b="1" dirty="0">
              <a:solidFill>
                <a:srgbClr val="00B050"/>
              </a:solidFill>
            </a:endParaRP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from </a:t>
            </a:r>
            <a:r>
              <a:rPr lang="en-IN" sz="2000" b="1" dirty="0" err="1">
                <a:solidFill>
                  <a:srgbClr val="00B050"/>
                </a:solidFill>
              </a:rPr>
              <a:t>dept</a:t>
            </a:r>
            <a:r>
              <a:rPr lang="en-IN" sz="2000" b="1" dirty="0">
                <a:solidFill>
                  <a:srgbClr val="00B050"/>
                </a:solidFill>
              </a:rPr>
              <a:t> d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where ‘Y’ in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(select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marital_status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rgbClr val="00B050"/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Steps of execution: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First row of DEPT table selected,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In the inner query </a:t>
            </a:r>
            <a:r>
              <a:rPr lang="en-IN" b="1" dirty="0" err="1">
                <a:solidFill>
                  <a:schemeClr val="tx2"/>
                </a:solidFill>
              </a:rPr>
              <a:t>marital_status</a:t>
            </a:r>
            <a:r>
              <a:rPr lang="en-IN" b="1" dirty="0">
                <a:solidFill>
                  <a:schemeClr val="tx2"/>
                </a:solidFill>
              </a:rPr>
              <a:t> of employees of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= 10 selected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If there is </a:t>
            </a:r>
            <a:r>
              <a:rPr lang="en-IN" b="1" dirty="0" err="1">
                <a:solidFill>
                  <a:schemeClr val="tx2"/>
                </a:solidFill>
              </a:rPr>
              <a:t>atleast</a:t>
            </a:r>
            <a:r>
              <a:rPr lang="en-IN" b="1" dirty="0">
                <a:solidFill>
                  <a:schemeClr val="tx2"/>
                </a:solidFill>
              </a:rPr>
              <a:t> one ‘Y’ it means there are married employees, then display that dept.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Read next record from DEPT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For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= 10, </a:t>
            </a:r>
            <a:r>
              <a:rPr lang="en-IN" b="1" dirty="0" err="1">
                <a:solidFill>
                  <a:schemeClr val="tx2"/>
                </a:solidFill>
              </a:rPr>
              <a:t>marital_status</a:t>
            </a:r>
            <a:r>
              <a:rPr lang="en-IN" b="1" dirty="0">
                <a:solidFill>
                  <a:schemeClr val="tx2"/>
                </a:solidFill>
              </a:rPr>
              <a:t> = (‘Y’, ’N’ ,’N’) so </a:t>
            </a:r>
            <a:r>
              <a:rPr lang="en-IN" b="1" dirty="0" err="1">
                <a:solidFill>
                  <a:schemeClr val="tx2"/>
                </a:solidFill>
              </a:rPr>
              <a:t>dname</a:t>
            </a:r>
            <a:r>
              <a:rPr lang="en-IN" b="1" dirty="0">
                <a:solidFill>
                  <a:schemeClr val="tx2"/>
                </a:solidFill>
              </a:rPr>
              <a:t> ‘ACCOUNTING’ displayed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For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= 20, </a:t>
            </a:r>
            <a:r>
              <a:rPr lang="en-IN" b="1" dirty="0" err="1">
                <a:solidFill>
                  <a:schemeClr val="tx2"/>
                </a:solidFill>
              </a:rPr>
              <a:t>marital_status</a:t>
            </a:r>
            <a:r>
              <a:rPr lang="en-IN" b="1" dirty="0">
                <a:solidFill>
                  <a:schemeClr val="tx2"/>
                </a:solidFill>
              </a:rPr>
              <a:t> = (‘Y’) so </a:t>
            </a:r>
            <a:r>
              <a:rPr lang="en-IN" b="1" dirty="0" err="1">
                <a:solidFill>
                  <a:schemeClr val="tx2"/>
                </a:solidFill>
              </a:rPr>
              <a:t>dname</a:t>
            </a:r>
            <a:r>
              <a:rPr lang="en-IN" b="1" dirty="0">
                <a:solidFill>
                  <a:schemeClr val="tx2"/>
                </a:solidFill>
              </a:rPr>
              <a:t> ‘RESEARCH’ displayed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For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= 30, </a:t>
            </a:r>
            <a:r>
              <a:rPr lang="en-IN" b="1" dirty="0" err="1">
                <a:solidFill>
                  <a:schemeClr val="tx2"/>
                </a:solidFill>
              </a:rPr>
              <a:t>marital_status</a:t>
            </a:r>
            <a:r>
              <a:rPr lang="en-IN" b="1" dirty="0">
                <a:solidFill>
                  <a:schemeClr val="tx2"/>
                </a:solidFill>
              </a:rPr>
              <a:t> = (‘N’) so </a:t>
            </a:r>
            <a:r>
              <a:rPr lang="en-IN" b="1" dirty="0" err="1">
                <a:solidFill>
                  <a:schemeClr val="tx2"/>
                </a:solidFill>
              </a:rPr>
              <a:t>dname</a:t>
            </a:r>
            <a:r>
              <a:rPr lang="en-IN" b="1" dirty="0">
                <a:solidFill>
                  <a:schemeClr val="tx2"/>
                </a:solidFill>
              </a:rPr>
              <a:t> not displayed, …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43337"/>
              </p:ext>
            </p:extLst>
          </p:nvPr>
        </p:nvGraphicFramePr>
        <p:xfrm>
          <a:off x="316832" y="152400"/>
          <a:ext cx="3874167" cy="152981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826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</a:rPr>
                        <a:t>MARITAL_STATUS</a:t>
                      </a: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5000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409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8782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PETER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913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51528"/>
              </p:ext>
            </p:extLst>
          </p:nvPr>
        </p:nvGraphicFramePr>
        <p:xfrm>
          <a:off x="4572000" y="152400"/>
          <a:ext cx="2819400" cy="1523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87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2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RESEARCH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30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SALES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effectLst/>
                        </a:rPr>
                        <a:t>CHICAGO</a:t>
                      </a:r>
                      <a:endParaRPr lang="en-IN" sz="12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OPERATIONS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9A3970-0343-48D2-808D-4814088DA4B4}"/>
                  </a:ext>
                </a:extLst>
              </p14:cNvPr>
              <p14:cNvContentPartPr/>
              <p14:nvPr/>
            </p14:nvContentPartPr>
            <p14:xfrm>
              <a:off x="380880" y="2000160"/>
              <a:ext cx="261000" cy="33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9A3970-0343-48D2-808D-4814088DA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990800"/>
                <a:ext cx="27972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6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  <p:pic>
        <p:nvPicPr>
          <p:cNvPr id="8194" name="Picture 2" descr="Sub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3075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15215"/>
              </p:ext>
            </p:extLst>
          </p:nvPr>
        </p:nvGraphicFramePr>
        <p:xfrm>
          <a:off x="1981200" y="5257800"/>
          <a:ext cx="463296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0" y="484507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Arial Black" pitchFamily="34" charset="0"/>
              </a:rPr>
              <a:t>TITLES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24600"/>
            <a:ext cx="269234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comic, suspense, tragedy,..</a:t>
            </a:r>
          </a:p>
        </p:txBody>
      </p:sp>
      <p:cxnSp>
        <p:nvCxnSpPr>
          <p:cNvPr id="7" name="Curved Connector 6"/>
          <p:cNvCxnSpPr>
            <a:stCxn id="5" idx="1"/>
          </p:cNvCxnSpPr>
          <p:nvPr/>
        </p:nvCxnSpPr>
        <p:spPr>
          <a:xfrm rot="10800000">
            <a:off x="4724402" y="5871412"/>
            <a:ext cx="761999" cy="637854"/>
          </a:xfrm>
          <a:prstGeom prst="curvedConnector3">
            <a:avLst>
              <a:gd name="adj1" fmla="val 100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7800" y="2743200"/>
            <a:ext cx="6019800" cy="1981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00200" y="1143000"/>
            <a:ext cx="95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DEPT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62614"/>
              </p:ext>
            </p:extLst>
          </p:nvPr>
        </p:nvGraphicFramePr>
        <p:xfrm>
          <a:off x="1676400" y="1828800"/>
          <a:ext cx="4648201" cy="33528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292"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DEPTNO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DNAME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000" b="1" dirty="0">
                          <a:effectLst/>
                        </a:rPr>
                        <a:t>LOC</a:t>
                      </a:r>
                      <a:endParaRPr lang="en-IN" sz="2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6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ACCOUNTING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NEW YORK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RESEARCH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DALLAS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30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SALES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effectLst/>
                        </a:rPr>
                        <a:t>CHICAGO</a:t>
                      </a:r>
                      <a:endParaRPr lang="en-IN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7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40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OPERATIONS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BOSTON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8821"/>
              </p:ext>
            </p:extLst>
          </p:nvPr>
        </p:nvGraphicFramePr>
        <p:xfrm>
          <a:off x="838200" y="990600"/>
          <a:ext cx="6858008" cy="47244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2086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25134" marB="25134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Prince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PETER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SMITH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800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7499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ALLEN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1600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7521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7654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7844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TURNER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ADAMS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9976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12-JAN-05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3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MILLER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134" marR="25134" marT="12567" marB="12567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51458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EMP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6172200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8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Single-row Sub-query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3810000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employees who are working in the ‘SALES’ department.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‘SALES’ is name of a department in the department table.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53900"/>
              </p:ext>
            </p:extLst>
          </p:nvPr>
        </p:nvGraphicFramePr>
        <p:xfrm>
          <a:off x="4648200" y="1219200"/>
          <a:ext cx="3200400" cy="16822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DALLAS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30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SALES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CHICAGO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51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BOSTON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72797"/>
              </p:ext>
            </p:extLst>
          </p:nvPr>
        </p:nvGraphicFramePr>
        <p:xfrm>
          <a:off x="1219200" y="3200400"/>
          <a:ext cx="6476999" cy="3505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3059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ENAME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JOB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MGR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SAL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01-MAY-81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2850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7499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ALLEN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1600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7521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WARD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SALESMAN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22-FEB-81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7654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MARTIN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7844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TURNER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SALESMAN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08-SEP-81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69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Single-row Sub-query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employees who are working in the ‘SALES’ department.</a:t>
            </a:r>
          </a:p>
          <a:p>
            <a:r>
              <a:rPr lang="en-IN" sz="2000" dirty="0"/>
              <a:t>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= ‘SALES’);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99445"/>
              </p:ext>
            </p:extLst>
          </p:nvPr>
        </p:nvGraphicFramePr>
        <p:xfrm>
          <a:off x="1219199" y="3581400"/>
          <a:ext cx="6019801" cy="3124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9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031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BLAKE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01-MAY-81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2850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20-FEB-81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1600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SALESMAN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22-FEB-81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08-SEP-81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03-DEC-81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876800" y="2445124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334001" y="23492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Inner query executed first</a:t>
            </a:r>
          </a:p>
          <a:p>
            <a:r>
              <a:rPr lang="en-IN" dirty="0"/>
              <a:t>Returns one row and one value i.e. 30</a:t>
            </a:r>
          </a:p>
        </p:txBody>
      </p:sp>
    </p:spTree>
    <p:extLst>
      <p:ext uri="{BB962C8B-B14F-4D97-AF65-F5344CB8AC3E}">
        <p14:creationId xmlns:p14="http://schemas.microsoft.com/office/powerpoint/2010/main" val="42514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Display the name(s) of the highest earning </a:t>
            </a:r>
            <a:r>
              <a:rPr lang="en-IN" dirty="0" err="1"/>
              <a:t>emp</a:t>
            </a:r>
            <a:r>
              <a:rPr lang="en-IN" dirty="0"/>
              <a:t> of </a:t>
            </a:r>
            <a:r>
              <a:rPr lang="en-IN" dirty="0" err="1"/>
              <a:t>dept</a:t>
            </a:r>
            <a:r>
              <a:rPr lang="en-IN" dirty="0"/>
              <a:t> no. 10.</a:t>
            </a:r>
          </a:p>
          <a:p>
            <a:pPr marL="114300" indent="0">
              <a:buNone/>
            </a:pPr>
            <a:r>
              <a:rPr lang="en-IN" dirty="0"/>
              <a:t>select </a:t>
            </a:r>
            <a:r>
              <a:rPr lang="en-IN" dirty="0" err="1"/>
              <a:t>ename</a:t>
            </a:r>
            <a:r>
              <a:rPr lang="en-IN" dirty="0"/>
              <a:t> from </a:t>
            </a:r>
            <a:r>
              <a:rPr lang="en-IN" dirty="0" err="1"/>
              <a:t>emp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where </a:t>
            </a:r>
            <a:r>
              <a:rPr lang="en-IN" dirty="0" err="1"/>
              <a:t>deptno</a:t>
            </a:r>
            <a:r>
              <a:rPr lang="en-IN" dirty="0"/>
              <a:t> = 10</a:t>
            </a:r>
          </a:p>
          <a:p>
            <a:pPr marL="114300" indent="0">
              <a:buNone/>
            </a:pPr>
            <a:r>
              <a:rPr lang="en-IN" dirty="0"/>
              <a:t>and </a:t>
            </a:r>
            <a:r>
              <a:rPr lang="en-IN" dirty="0" err="1"/>
              <a:t>sal</a:t>
            </a:r>
            <a:r>
              <a:rPr lang="en-IN" dirty="0"/>
              <a:t> =</a:t>
            </a:r>
          </a:p>
          <a:p>
            <a:pPr marL="777240" lvl="2" indent="0">
              <a:buNone/>
            </a:pPr>
            <a:r>
              <a:rPr lang="en-IN" dirty="0"/>
              <a:t>(select max(</a:t>
            </a:r>
            <a:r>
              <a:rPr lang="en-IN" dirty="0" err="1"/>
              <a:t>sal</a:t>
            </a:r>
            <a:r>
              <a:rPr lang="en-IN" dirty="0"/>
              <a:t>)</a:t>
            </a:r>
          </a:p>
          <a:p>
            <a:pPr marL="777240" lvl="2" indent="0">
              <a:buNone/>
            </a:pPr>
            <a:r>
              <a:rPr lang="en-IN" dirty="0"/>
              <a:t>from </a:t>
            </a:r>
            <a:r>
              <a:rPr lang="en-IN" dirty="0" err="1"/>
              <a:t>emp</a:t>
            </a:r>
            <a:endParaRPr lang="en-IN" dirty="0"/>
          </a:p>
          <a:p>
            <a:pPr marL="777240" lvl="2" indent="0">
              <a:buNone/>
            </a:pPr>
            <a:r>
              <a:rPr lang="en-IN" dirty="0"/>
              <a:t>where </a:t>
            </a:r>
            <a:r>
              <a:rPr lang="en-IN" dirty="0" err="1"/>
              <a:t>deptno</a:t>
            </a:r>
            <a:r>
              <a:rPr lang="en-IN" dirty="0"/>
              <a:t> = 10);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1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Single-row Sub-query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employees who have the same designation as that of employee 7698.</a:t>
            </a:r>
          </a:p>
          <a:p>
            <a:r>
              <a:rPr lang="en-IN" sz="2000" dirty="0"/>
              <a:t>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where job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job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7698);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8286"/>
              </p:ext>
            </p:extLst>
          </p:nvPr>
        </p:nvGraphicFramePr>
        <p:xfrm>
          <a:off x="457200" y="3962400"/>
          <a:ext cx="7696199" cy="251092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46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EMPNO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ENAME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JOB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MGR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HIREDATE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SAL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COMM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Prince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17-NOV-81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99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7698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BLAKE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01-MAY-81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5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CLARK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2450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8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PETER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7566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02-APR-81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2975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220135" y="2792986"/>
            <a:ext cx="304800" cy="533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00600" y="259802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Inner query executed first</a:t>
            </a:r>
          </a:p>
          <a:p>
            <a:r>
              <a:rPr lang="en-IN" dirty="0"/>
              <a:t>Returns one row and one value i.e. MANAGER</a:t>
            </a:r>
          </a:p>
        </p:txBody>
      </p:sp>
    </p:spTree>
    <p:extLst>
      <p:ext uri="{BB962C8B-B14F-4D97-AF65-F5344CB8AC3E}">
        <p14:creationId xmlns:p14="http://schemas.microsoft.com/office/powerpoint/2010/main" val="1982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dirty="0"/>
              <a:t>Single-row Sub-query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6962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Display employees who have the same designation as that of employee 7698 and do not display </a:t>
            </a:r>
            <a:r>
              <a:rPr lang="en-IN" sz="2000" dirty="0" err="1"/>
              <a:t>empno</a:t>
            </a:r>
            <a:r>
              <a:rPr lang="en-IN" sz="2000" dirty="0"/>
              <a:t> 7698.</a:t>
            </a:r>
          </a:p>
          <a:p>
            <a:r>
              <a:rPr lang="en-IN" sz="2000" dirty="0"/>
              <a:t>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&lt;&gt; 7698 </a:t>
            </a: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and job =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(select job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	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7698);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9426"/>
              </p:ext>
            </p:extLst>
          </p:nvPr>
        </p:nvGraphicFramePr>
        <p:xfrm>
          <a:off x="381001" y="4191000"/>
          <a:ext cx="7696199" cy="214832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846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EMPNO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ENAME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JOB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MGR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HIREDATE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SAL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COMM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Prince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17-NOV-81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5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CLARK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2450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8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8782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PETER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7782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09-JUN-81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2850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7566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JONES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MANAGER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7839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02-APR-81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2975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6934BCC31DF488B3DDEEB109D8F95" ma:contentTypeVersion="10" ma:contentTypeDescription="Create a new document." ma:contentTypeScope="" ma:versionID="9e0482d6d5e77281d1ed6c9d40139122">
  <xsd:schema xmlns:xsd="http://www.w3.org/2001/XMLSchema" xmlns:xs="http://www.w3.org/2001/XMLSchema" xmlns:p="http://schemas.microsoft.com/office/2006/metadata/properties" xmlns:ns2="80aefa66-4b42-4264-b046-00d7c33af591" xmlns:ns3="fbcd1169-79ea-4090-bc5e-f1bd66edc7ba" targetNamespace="http://schemas.microsoft.com/office/2006/metadata/properties" ma:root="true" ma:fieldsID="28b6a87142cae36fff4caaa56710a731" ns2:_="" ns3:_="">
    <xsd:import namespace="80aefa66-4b42-4264-b046-00d7c33af591"/>
    <xsd:import namespace="fbcd1169-79ea-4090-bc5e-f1bd66edc7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efa66-4b42-4264-b046-00d7c33af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cd1169-79ea-4090-bc5e-f1bd66edc7b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24BB0-1471-4F27-9F16-CD1F33D46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efa66-4b42-4264-b046-00d7c33af591"/>
    <ds:schemaRef ds:uri="fbcd1169-79ea-4090-bc5e-f1bd66edc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088E8-4D1A-4FC6-85C9-8CBD33850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31974F-E195-49B4-AAEC-15E4E059F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2479</Words>
  <Application>Microsoft Office PowerPoint</Application>
  <PresentationFormat>On-screen Show (4:3)</PresentationFormat>
  <Paragraphs>1028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Cambria</vt:lpstr>
      <vt:lpstr>Wingdings</vt:lpstr>
      <vt:lpstr>Adjacency</vt:lpstr>
      <vt:lpstr>PowerPoint Presentation</vt:lpstr>
      <vt:lpstr>PowerPoint Presentation</vt:lpstr>
      <vt:lpstr>PowerPoint Presentation</vt:lpstr>
      <vt:lpstr>PowerPoint Presentation</vt:lpstr>
      <vt:lpstr>Single-row Sub-query</vt:lpstr>
      <vt:lpstr>Single-row Sub-query</vt:lpstr>
      <vt:lpstr>PowerPoint Presentation</vt:lpstr>
      <vt:lpstr>Single-row Sub-query</vt:lpstr>
      <vt:lpstr>Single-row Sub-query</vt:lpstr>
      <vt:lpstr>Multiple-row Sub-query</vt:lpstr>
      <vt:lpstr>More examples…</vt:lpstr>
      <vt:lpstr>More examples…</vt:lpstr>
      <vt:lpstr>One more aggregate function…</vt:lpstr>
      <vt:lpstr>More examples…</vt:lpstr>
      <vt:lpstr>More examples…</vt:lpstr>
      <vt:lpstr>Quiz question…</vt:lpstr>
      <vt:lpstr>Quiz question…</vt:lpstr>
      <vt:lpstr>Quiz question…</vt:lpstr>
      <vt:lpstr>Multiple-column subquery</vt:lpstr>
      <vt:lpstr>Quiz question…</vt:lpstr>
      <vt:lpstr>Quiz question…</vt:lpstr>
      <vt:lpstr>Table ALIAS</vt:lpstr>
      <vt:lpstr>Correlated subquery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Jivani</dc:creator>
  <cp:lastModifiedBy>Krishna Soneji</cp:lastModifiedBy>
  <cp:revision>404</cp:revision>
  <dcterms:created xsi:type="dcterms:W3CDTF">2020-07-02T12:19:36Z</dcterms:created>
  <dcterms:modified xsi:type="dcterms:W3CDTF">2022-04-08T11:57:22Z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PDFium</vt:lpwstr>
  </property>
  <property fmtid="{D5CDD505-2E9C-101B-9397-08002B2CF9AE}" pid="4" name="LastSaved">
    <vt:filetime>2020-07-02T00:00:00Z</vt:filetime>
  </property>
  <property fmtid="{D5CDD505-2E9C-101B-9397-08002B2CF9AE}" pid="5" name="ContentTypeId">
    <vt:lpwstr>0x0101001B26934BCC31DF488B3DDEEB109D8F95</vt:lpwstr>
  </property>
</Properties>
</file>