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4"/>
    <p:sldMasterId id="2147484036" r:id="rId5"/>
    <p:sldMasterId id="2147484038" r:id="rId6"/>
  </p:sldMasterIdLst>
  <p:notesMasterIdLst>
    <p:notesMasterId r:id="rId28"/>
  </p:notesMasterIdLst>
  <p:handoutMasterIdLst>
    <p:handoutMasterId r:id="rId29"/>
  </p:handoutMasterIdLst>
  <p:sldIdLst>
    <p:sldId id="256" r:id="rId7"/>
    <p:sldId id="570" r:id="rId8"/>
    <p:sldId id="571" r:id="rId9"/>
    <p:sldId id="572" r:id="rId10"/>
    <p:sldId id="559" r:id="rId11"/>
    <p:sldId id="579" r:id="rId12"/>
    <p:sldId id="578" r:id="rId13"/>
    <p:sldId id="577" r:id="rId14"/>
    <p:sldId id="576" r:id="rId15"/>
    <p:sldId id="575" r:id="rId16"/>
    <p:sldId id="573" r:id="rId17"/>
    <p:sldId id="568" r:id="rId18"/>
    <p:sldId id="569" r:id="rId19"/>
    <p:sldId id="565" r:id="rId20"/>
    <p:sldId id="542" r:id="rId21"/>
    <p:sldId id="530" r:id="rId22"/>
    <p:sldId id="552" r:id="rId23"/>
    <p:sldId id="528" r:id="rId24"/>
    <p:sldId id="553" r:id="rId25"/>
    <p:sldId id="566" r:id="rId26"/>
    <p:sldId id="527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va  Pardesi" initials="AP" lastIdx="11" clrIdx="0">
    <p:extLst>
      <p:ext uri="{19B8F6BF-5375-455C-9EA6-DF929625EA0E}">
        <p15:presenceInfo xmlns:p15="http://schemas.microsoft.com/office/powerpoint/2012/main" userId="S-1-5-21-1801674531-1177238915-682003330-2129570" providerId="AD"/>
      </p:ext>
    </p:extLst>
  </p:cmAuthor>
  <p:cmAuthor id="2" name="Peshaan Khajotia" initials="PK" lastIdx="53" clrIdx="1">
    <p:extLst>
      <p:ext uri="{19B8F6BF-5375-455C-9EA6-DF929625EA0E}">
        <p15:presenceInfo xmlns:p15="http://schemas.microsoft.com/office/powerpoint/2012/main" userId="S-1-5-21-1801674531-1177238915-682003330-2221805" providerId="AD"/>
      </p:ext>
    </p:extLst>
  </p:cmAuthor>
  <p:cmAuthor id="3" name="Renu" initials="R" lastIdx="2" clrIdx="2">
    <p:extLst>
      <p:ext uri="{19B8F6BF-5375-455C-9EA6-DF929625EA0E}">
        <p15:presenceInfo xmlns:p15="http://schemas.microsoft.com/office/powerpoint/2012/main" userId="S::369322@TCS.com::f90ffecf-eecd-43fb-9e5e-292d322c9436" providerId="AD"/>
      </p:ext>
    </p:extLst>
  </p:cmAuthor>
  <p:cmAuthor id="4" name="Shanmugasundaram, Tamilvanan" initials="ST" lastIdx="2" clrIdx="3">
    <p:extLst>
      <p:ext uri="{19B8F6BF-5375-455C-9EA6-DF929625EA0E}">
        <p15:presenceInfo xmlns:p15="http://schemas.microsoft.com/office/powerpoint/2012/main" userId="S::Tamilvanan.Shanmugasundaram@sas.dk::d27a5d0d-ad11-4d6b-9648-3adb377473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4698"/>
    <a:srgbClr val="F15A2D"/>
    <a:srgbClr val="007DC5"/>
    <a:srgbClr val="262626"/>
    <a:srgbClr val="93478C"/>
    <a:srgbClr val="07BAE5"/>
    <a:srgbClr val="D53E85"/>
    <a:srgbClr val="612C91"/>
    <a:srgbClr val="000000"/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E73E6-E100-42CB-B5DB-7267962FCBC3}" v="41" dt="2021-05-26T07:45:31.160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45" autoAdjust="0"/>
  </p:normalViewPr>
  <p:slideViewPr>
    <p:cSldViewPr snapToGrid="0">
      <p:cViewPr varScale="1">
        <p:scale>
          <a:sx n="80" d="100"/>
          <a:sy n="80" d="100"/>
        </p:scale>
        <p:origin x="1116" y="7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35E73E6-E100-42CB-B5DB-7267962FCBC3}"/>
    <pc:docChg chg="modSld">
      <pc:chgData name="" userId="" providerId="" clId="Web-{135E73E6-E100-42CB-B5DB-7267962FCBC3}" dt="2021-05-26T07:45:31.160" v="33"/>
      <pc:docMkLst>
        <pc:docMk/>
      </pc:docMkLst>
      <pc:sldChg chg="modSp">
        <pc:chgData name="" userId="" providerId="" clId="Web-{135E73E6-E100-42CB-B5DB-7267962FCBC3}" dt="2021-05-26T07:45:31.160" v="33"/>
        <pc:sldMkLst>
          <pc:docMk/>
          <pc:sldMk cId="2425684024" sldId="573"/>
        </pc:sldMkLst>
        <pc:graphicFrameChg chg="mod modGraphic">
          <ac:chgData name="" userId="" providerId="" clId="Web-{135E73E6-E100-42CB-B5DB-7267962FCBC3}" dt="2021-05-26T07:45:31.160" v="33"/>
          <ac:graphicFrameMkLst>
            <pc:docMk/>
            <pc:sldMk cId="2425684024" sldId="573"/>
            <ac:graphicFrameMk id="5" creationId="{9A03E0A0-E7F3-4960-82DA-CB708E62E8B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cscomprod-my.sharepoint.com/personal/369322_tcs_com/Documents/SAS/EDW%20CDW/Incident%20Report/incident%20Report%2020Nov%20-03%20De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tcscomprod-my.sharepoint.com/personal/369322_tcs_com/Documents/SAS/EDW%20CDW/Incident%20Report/incident%20Report%2020Nov%20-03%20De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tcscomprod-my.sharepoint.com/personal/369322_tcs_com/Documents/SAS/EDW%20CDW/Incident%20Report/incident%20Report%2020Nov%20-03%20De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tcscomprod-my.sharepoint.com/personal/369322_tcs_com/Documents/SAS/EDW%20CDW/Incident%20Report/incident%20Report%2020Nov%20-03%20De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tcscomprod-my.sharepoint.com/personal/369322_tcs_com/Documents/SAS/EDW%20CDW/Incident%20Report/incident%20Report%2020Nov%20-03%20Dec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007DC5"/>
                </a:solidFill>
              </a:rPr>
              <a:t>Alert-Interface Wise</a:t>
            </a:r>
            <a:endParaRPr lang="en-IN" dirty="0">
              <a:solidFill>
                <a:srgbClr val="007DC5"/>
              </a:solidFill>
            </a:endParaRPr>
          </a:p>
        </c:rich>
      </c:tx>
      <c:layout>
        <c:manualLayout>
          <c:xMode val="edge"/>
          <c:yMode val="edge"/>
          <c:x val="0.34270285452952187"/>
          <c:y val="5.224233688732468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996766739541397E-2"/>
          <c:y val="0.27811395268176237"/>
          <c:w val="0.91991466996851212"/>
          <c:h val="0.4811326215962754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CDW</c:v>
                </c:pt>
                <c:pt idx="1">
                  <c:v>SIRAX</c:v>
                </c:pt>
                <c:pt idx="2">
                  <c:v>CRF</c:v>
                </c:pt>
                <c:pt idx="3">
                  <c:v>Plusgrade</c:v>
                </c:pt>
                <c:pt idx="4">
                  <c:v>CMPBooking1</c:v>
                </c:pt>
                <c:pt idx="5">
                  <c:v>BFU</c:v>
                </c:pt>
                <c:pt idx="6">
                  <c:v>INVDAILY</c:v>
                </c:pt>
                <c:pt idx="7">
                  <c:v>RSM Views</c:v>
                </c:pt>
                <c:pt idx="8">
                  <c:v>DCSFM</c:v>
                </c:pt>
                <c:pt idx="9">
                  <c:v>EXCERPT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B6-4721-8A9C-079AF683E1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CDW</c:v>
                </c:pt>
                <c:pt idx="1">
                  <c:v>SIRAX</c:v>
                </c:pt>
                <c:pt idx="2">
                  <c:v>CRF</c:v>
                </c:pt>
                <c:pt idx="3">
                  <c:v>Plusgrade</c:v>
                </c:pt>
                <c:pt idx="4">
                  <c:v>CMPBooking1</c:v>
                </c:pt>
                <c:pt idx="5">
                  <c:v>BFU</c:v>
                </c:pt>
                <c:pt idx="6">
                  <c:v>INVDAILY</c:v>
                </c:pt>
                <c:pt idx="7">
                  <c:v>RSM Views</c:v>
                </c:pt>
                <c:pt idx="8">
                  <c:v>DCSFM</c:v>
                </c:pt>
                <c:pt idx="9">
                  <c:v>EXCERPT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</c:v>
                </c:pt>
                <c:pt idx="2">
                  <c:v>1</c:v>
                </c:pt>
                <c:pt idx="5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B6-4721-8A9C-079AF683E1F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26374608"/>
        <c:axId val="526375888"/>
      </c:barChart>
      <c:catAx>
        <c:axId val="52637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75888"/>
        <c:crosses val="autoZero"/>
        <c:auto val="1"/>
        <c:lblAlgn val="ctr"/>
        <c:lblOffset val="100"/>
        <c:tickMarkSkip val="1"/>
        <c:noMultiLvlLbl val="0"/>
      </c:catAx>
      <c:valAx>
        <c:axId val="526375888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74608"/>
        <c:crossesAt val="1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95567472169426"/>
          <c:y val="0.90152686109181568"/>
          <c:w val="0.27610662352550763"/>
          <c:h val="7.600716071517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007DC5"/>
                </a:solidFill>
              </a:rPr>
              <a:t>Alert-Interface Wise</a:t>
            </a:r>
            <a:endParaRPr lang="en-IN">
              <a:solidFill>
                <a:srgbClr val="007DC5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251488617176143E-2"/>
          <c:y val="0.19720855991431804"/>
          <c:w val="0.96274852255314491"/>
          <c:h val="0.3948872501353884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Alerts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NFV</c:v>
                </c:pt>
                <c:pt idx="1">
                  <c:v>Hermes</c:v>
                </c:pt>
                <c:pt idx="2">
                  <c:v>Juan</c:v>
                </c:pt>
                <c:pt idx="3">
                  <c:v>TODS</c:v>
                </c:pt>
                <c:pt idx="4">
                  <c:v>FADS</c:v>
                </c:pt>
                <c:pt idx="5">
                  <c:v>Partner</c:v>
                </c:pt>
                <c:pt idx="6">
                  <c:v>Operation Performance</c:v>
                </c:pt>
                <c:pt idx="7">
                  <c:v>JSON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91-4C36-9C32-41A196ADF4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No. of Child Alerts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NFV</c:v>
                </c:pt>
                <c:pt idx="1">
                  <c:v>Hermes</c:v>
                </c:pt>
                <c:pt idx="2">
                  <c:v>Juan</c:v>
                </c:pt>
                <c:pt idx="3">
                  <c:v>TODS</c:v>
                </c:pt>
                <c:pt idx="4">
                  <c:v>FADS</c:v>
                </c:pt>
                <c:pt idx="5">
                  <c:v>Partner</c:v>
                </c:pt>
                <c:pt idx="6">
                  <c:v>Operation Performance</c:v>
                </c:pt>
                <c:pt idx="7">
                  <c:v>JSON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B491-4C36-9C32-41A196ADF4D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26374608"/>
        <c:axId val="526375888"/>
      </c:barChart>
      <c:catAx>
        <c:axId val="52637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75888"/>
        <c:crosses val="autoZero"/>
        <c:auto val="1"/>
        <c:lblAlgn val="ctr"/>
        <c:lblOffset val="100"/>
        <c:noMultiLvlLbl val="0"/>
      </c:catAx>
      <c:valAx>
        <c:axId val="52637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37460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845762648146419"/>
          <c:y val="0.8855857876626303"/>
          <c:w val="0.31681550536195241"/>
          <c:h val="9.19482809493854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0.47031</cdr:x>
      <cdr:y>0.1361</cdr:y>
    </cdr:from>
    <cdr:to>
      <cdr:x>0.72722</cdr:x>
      <cdr:y>0.29213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C813AB9D-5472-4C48-A194-CEF1243F192D}"/>
            </a:ext>
          </a:extLst>
        </cdr:cNvPr>
        <cdr:cNvSpPr/>
      </cdr:nvSpPr>
      <cdr:spPr>
        <a:xfrm xmlns:a="http://schemas.openxmlformats.org/drawingml/2006/main">
          <a:off x="2990481" y="539904"/>
          <a:ext cx="1633601" cy="618994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r>
            <a:rPr lang="en-US" dirty="0">
              <a:solidFill>
                <a:srgbClr val="000000"/>
              </a:solidFill>
            </a:rPr>
            <a:t>Critical Alert</a:t>
          </a:r>
        </a:p>
      </cdr:txBody>
    </cdr:sp>
  </cdr:relSizeAnchor>
  <cdr:relSizeAnchor xmlns:cdr="http://schemas.openxmlformats.org/drawingml/2006/chartDrawing">
    <cdr:from>
      <cdr:x>0.24922</cdr:x>
      <cdr:y>0.23505</cdr:y>
    </cdr:from>
    <cdr:to>
      <cdr:x>0.43873</cdr:x>
      <cdr:y>0.41099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DF33FDBE-AA0F-437F-98FB-689337546289}"/>
            </a:ext>
          </a:extLst>
        </cdr:cNvPr>
        <cdr:cNvSpPr/>
      </cdr:nvSpPr>
      <cdr:spPr>
        <a:xfrm xmlns:a="http://schemas.openxmlformats.org/drawingml/2006/main">
          <a:off x="1584704" y="932455"/>
          <a:ext cx="1205003" cy="69797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r>
            <a:rPr lang="en-US" dirty="0">
              <a:solidFill>
                <a:srgbClr val="000000"/>
              </a:solidFill>
            </a:rPr>
            <a:t>Critical Alert</a:t>
          </a:r>
        </a:p>
      </cdr:txBody>
    </cdr:sp>
  </cdr:relSizeAnchor>
  <cdr:relSizeAnchor xmlns:cdr="http://schemas.openxmlformats.org/drawingml/2006/chartDrawing">
    <cdr:from>
      <cdr:x>0.84651</cdr:x>
      <cdr:y>0.45886</cdr:y>
    </cdr:from>
    <cdr:to>
      <cdr:x>0.84651</cdr:x>
      <cdr:y>0.57375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D4716D0B-F4B8-44C1-9865-25A677F29DA5}"/>
            </a:ext>
          </a:extLst>
        </cdr:cNvPr>
        <cdr:cNvCxnSpPr/>
      </cdr:nvCxnSpPr>
      <cdr:spPr>
        <a:xfrm xmlns:a="http://schemas.openxmlformats.org/drawingml/2006/main">
          <a:off x="3326208" y="1801884"/>
          <a:ext cx="0" cy="45115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0.74654</cdr:x>
      <cdr:y>0.32685</cdr:y>
    </cdr:from>
    <cdr:to>
      <cdr:x>1</cdr:x>
      <cdr:y>0.51566</cdr:y>
    </cdr:to>
    <cdr:sp macro="" textlink="">
      <cdr:nvSpPr>
        <cdr:cNvPr id="8" name="Rectangle 7">
          <a:extLst xmlns:a="http://schemas.openxmlformats.org/drawingml/2006/main">
            <a:ext uri="{FF2B5EF4-FFF2-40B4-BE49-F238E27FC236}">
              <a16:creationId xmlns:a16="http://schemas.microsoft.com/office/drawing/2014/main" id="{0191B441-7F9E-402A-965A-F1F507352EAC}"/>
            </a:ext>
          </a:extLst>
        </cdr:cNvPr>
        <cdr:cNvSpPr/>
      </cdr:nvSpPr>
      <cdr:spPr>
        <a:xfrm xmlns:a="http://schemas.openxmlformats.org/drawingml/2006/main">
          <a:off x="2933391" y="1283494"/>
          <a:ext cx="995928" cy="74143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r>
            <a:rPr lang="en-US" dirty="0">
              <a:solidFill>
                <a:srgbClr val="262626"/>
              </a:solidFill>
            </a:rPr>
            <a:t>Critical Alert</a:t>
          </a:r>
        </a:p>
      </cdr:txBody>
    </cdr:sp>
  </cdr:relSizeAnchor>
  <cdr:relSizeAnchor xmlns:cdr="http://schemas.openxmlformats.org/drawingml/2006/chartDrawing">
    <cdr:from>
      <cdr:x>0.56468</cdr:x>
      <cdr:y>0.29213</cdr:y>
    </cdr:from>
    <cdr:to>
      <cdr:x>0.56468</cdr:x>
      <cdr:y>0.55744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0A6E5B68-4273-4FAA-BA53-7703734CECD1}"/>
            </a:ext>
          </a:extLst>
        </cdr:cNvPr>
        <cdr:cNvCxnSpPr/>
      </cdr:nvCxnSpPr>
      <cdr:spPr>
        <a:xfrm xmlns:a="http://schemas.openxmlformats.org/drawingml/2006/main">
          <a:off x="3590547" y="1158898"/>
          <a:ext cx="0" cy="105253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0.28948</cdr:x>
      <cdr:y>0.39007</cdr:y>
    </cdr:from>
    <cdr:to>
      <cdr:x>0.28948</cdr:x>
      <cdr:y>0.59486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306B5D3A-A33C-4453-BAD4-7A9E4EE787C5}"/>
            </a:ext>
          </a:extLst>
        </cdr:cNvPr>
        <cdr:cNvCxnSpPr/>
      </cdr:nvCxnSpPr>
      <cdr:spPr>
        <a:xfrm xmlns:a="http://schemas.openxmlformats.org/drawingml/2006/main">
          <a:off x="1840683" y="1547446"/>
          <a:ext cx="0" cy="81240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0.05142</cdr:y>
    </cdr:from>
    <cdr:to>
      <cdr:x>1</cdr:x>
      <cdr:y>0.30862</cdr:y>
    </cdr:to>
    <cdr:sp macro="" textlink="">
      <cdr:nvSpPr>
        <cdr:cNvPr id="2" name="Title 1">
          <a:extLst xmlns:a="http://schemas.openxmlformats.org/drawingml/2006/main">
            <a:ext uri="{FF2B5EF4-FFF2-40B4-BE49-F238E27FC236}">
              <a16:creationId xmlns:a16="http://schemas.microsoft.com/office/drawing/2014/main" id="{C267F8B5-1EC2-41D0-8310-84C43FADB348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366981" y="96355"/>
          <a:ext cx="8552914" cy="48198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68580" tIns="34290" rIns="68580" bIns="34290" rtlCol="0" anchor="ctr">
          <a:normAutofit/>
        </a:bodyPr>
        <a:lstStyle xmlns:a="http://schemas.openxmlformats.org/drawingml/2006/main">
          <a:lvl1pPr algn="l" defTabSz="685800" rtl="0" eaLnBrk="1" latinLnBrk="0" hangingPunct="1">
            <a:spcBef>
              <a:spcPct val="0"/>
            </a:spcBef>
            <a:buNone/>
            <a:defRPr lang="en-US" sz="2100" kern="1200" dirty="0">
              <a:solidFill>
                <a:srgbClr val="724698"/>
              </a:solidFill>
              <a:latin typeface="+mn-lt"/>
              <a:ea typeface="+mj-ea"/>
              <a:cs typeface="Calibri Light" panose="020F0302020204030204" pitchFamily="34" charset="0"/>
            </a:defRPr>
          </a:lvl1pPr>
        </a:lstStyle>
        <a:p xmlns:a="http://schemas.openxmlformats.org/drawingml/2006/main">
          <a:r>
            <a:rPr lang="en-US" altLang="en-US" sz="2400" dirty="0"/>
            <a:t>BI Portal – Other Activities</a:t>
          </a:r>
          <a:endParaRPr 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E581-5FB9-423A-846D-A955E43F1AA1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4B16E-D317-4731-B361-9197425E4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06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4190E-9D7B-4847-98AB-991B2B4274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77346"/>
            <a:ext cx="5123095" cy="506724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spcBef>
                <a:spcPts val="100"/>
              </a:spcBef>
              <a:defRPr sz="2400">
                <a:solidFill>
                  <a:srgbClr val="724698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03874"/>
            <a:ext cx="5123095" cy="3429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itchFamily="2" charset="2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3219571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308" y="4669962"/>
            <a:ext cx="21178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Copyright © 2020 </a:t>
            </a:r>
            <a:r>
              <a:rPr 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Tata Consultancy Services Limited</a:t>
            </a:r>
          </a:p>
        </p:txBody>
      </p:sp>
      <p:sp>
        <p:nvSpPr>
          <p:cNvPr id="179" name="Rectangle 178"/>
          <p:cNvSpPr/>
          <p:nvPr userDrawn="1"/>
        </p:nvSpPr>
        <p:spPr>
          <a:xfrm rot="5400000">
            <a:off x="-112141" y="1998917"/>
            <a:ext cx="869427" cy="54864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188" name="Group 187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96" name="Group 195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99" name="Freeform 198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00" name="Freeform 199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01" name="Freeform 200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97" name="Straight Connector 196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19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355" name="Group 354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356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4503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7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7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028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3"/>
            <a:ext cx="3008313" cy="590549"/>
          </a:xfrm>
        </p:spPr>
        <p:txBody>
          <a:bodyPr anchor="b">
            <a:noAutofit/>
          </a:bodyPr>
          <a:lstStyle>
            <a:lvl1pPr algn="l">
              <a:defRPr sz="165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3"/>
            <a:ext cx="5111750" cy="3899297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5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4806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8936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95302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8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8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2156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45556"/>
            <a:ext cx="6244784" cy="4819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2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96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1" y="145549"/>
            <a:ext cx="6244784" cy="481985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093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70" y="1987302"/>
            <a:ext cx="4924276" cy="553998"/>
          </a:xfrm>
        </p:spPr>
        <p:txBody>
          <a:bodyPr vert="horz" wrap="square" lIns="68580" tIns="34290" rIns="68580" bIns="34290" rtlCol="0" anchor="ctr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502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8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2571322" y="882783"/>
            <a:ext cx="6572677" cy="3697131"/>
          </a:xfrm>
          <a:prstGeom prst="rect">
            <a:avLst/>
          </a:prstGeom>
        </p:spPr>
      </p:pic>
      <p:sp>
        <p:nvSpPr>
          <p:cNvPr id="172" name="Rectangle 171"/>
          <p:cNvSpPr/>
          <p:nvPr userDrawn="1"/>
        </p:nvSpPr>
        <p:spPr>
          <a:xfrm>
            <a:off x="0" y="882041"/>
            <a:ext cx="9143999" cy="3697873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60000">
                <a:srgbClr val="D43A5F">
                  <a:alpha val="62000"/>
                </a:srgbClr>
              </a:gs>
              <a:gs pos="39000">
                <a:srgbClr val="BA2983"/>
              </a:gs>
              <a:gs pos="100000">
                <a:srgbClr val="F04D38">
                  <a:alpha val="3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77346"/>
            <a:ext cx="5123095" cy="506724"/>
          </a:xfrm>
        </p:spPr>
        <p:txBody>
          <a:bodyPr vert="horz" wrap="square" lIns="68580" tIns="34290" rIns="68580" bIns="34290" rtlCol="0" anchor="ctr">
            <a:noAutofit/>
          </a:bodyPr>
          <a:lstStyle>
            <a:lvl1pPr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03874"/>
            <a:ext cx="5123095" cy="34290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marL="257175" marR="0" lvl="0" indent="-257175" fontAlgn="auto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Tx/>
              <a:tabLst/>
            </a:pPr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3219571"/>
            <a:ext cx="1856666" cy="30176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marL="257175" lvl="0" indent="-257175"/>
            <a:r>
              <a:rPr lang="en-US"/>
              <a:t>Insert Date</a:t>
            </a:r>
          </a:p>
        </p:txBody>
      </p:sp>
      <p:sp>
        <p:nvSpPr>
          <p:cNvPr id="171" name="Rectangle 170"/>
          <p:cNvSpPr/>
          <p:nvPr userDrawn="1"/>
        </p:nvSpPr>
        <p:spPr>
          <a:xfrm rot="5400000">
            <a:off x="-112141" y="2003678"/>
            <a:ext cx="869427" cy="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lvl="0" algn="ctr" defTabSz="685766"/>
            <a:endParaRPr lang="en-IN">
              <a:solidFill>
                <a:prstClr val="white"/>
              </a:solidFill>
            </a:endParaRPr>
          </a:p>
        </p:txBody>
      </p:sp>
      <p:sp>
        <p:nvSpPr>
          <p:cNvPr id="190" name="TextBox 189"/>
          <p:cNvSpPr txBox="1"/>
          <p:nvPr userDrawn="1"/>
        </p:nvSpPr>
        <p:spPr>
          <a:xfrm>
            <a:off x="366308" y="4355497"/>
            <a:ext cx="21178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>
                <a:solidFill>
                  <a:schemeClr val="bg1"/>
                </a:solidFill>
                <a:latin typeface="+mj-lt"/>
              </a:rPr>
              <a:t>Copyright © 2020 </a:t>
            </a:r>
            <a:r>
              <a:rPr lang="en-US" sz="700" b="1">
                <a:solidFill>
                  <a:schemeClr val="bg1"/>
                </a:solidFill>
                <a:latin typeface="+mj-lt"/>
              </a:rPr>
              <a:t>Tata Consultancy Services Limited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4" name="Group 173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7" name="Freeform 176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6" name="Picture 17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648" name="Group 647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649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905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 userDrawn="1"/>
        </p:nvSpPr>
        <p:spPr>
          <a:xfrm>
            <a:off x="0" y="882041"/>
            <a:ext cx="9143999" cy="3697873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766"/>
            <a:endParaRPr lang="en-IN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77346"/>
            <a:ext cx="5123095" cy="506724"/>
          </a:xfrm>
        </p:spPr>
        <p:txBody>
          <a:bodyPr vert="horz" wrap="square" lIns="68580" tIns="34290" rIns="68580" bIns="34290" rtlCol="0" anchor="ctr">
            <a:noAutofit/>
          </a:bodyPr>
          <a:lstStyle>
            <a:lvl1pPr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03874"/>
            <a:ext cx="5123095" cy="34290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marL="257175" marR="0" lvl="0" indent="-257175" fontAlgn="auto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Tx/>
              <a:tabLst/>
            </a:pPr>
            <a:r>
              <a:rPr lang="en-US"/>
              <a:t>Click to edit Master subtitle style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3219571"/>
            <a:ext cx="1856666" cy="301760"/>
          </a:xfrm>
        </p:spPr>
        <p:txBody>
          <a:bodyPr vert="horz" lIns="68580" tIns="34290" rIns="68580" bIns="3429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pPr marL="257175" lvl="0" indent="-257175"/>
            <a:r>
              <a:rPr lang="en-US"/>
              <a:t>Insert Date</a:t>
            </a:r>
          </a:p>
        </p:txBody>
      </p:sp>
      <p:sp>
        <p:nvSpPr>
          <p:cNvPr id="190" name="TextBox 189"/>
          <p:cNvSpPr txBox="1"/>
          <p:nvPr userDrawn="1"/>
        </p:nvSpPr>
        <p:spPr>
          <a:xfrm>
            <a:off x="366308" y="4355497"/>
            <a:ext cx="21178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>
                <a:solidFill>
                  <a:schemeClr val="bg1"/>
                </a:solidFill>
                <a:latin typeface="+mj-lt"/>
              </a:rPr>
              <a:t>Copyright © 2020 </a:t>
            </a:r>
            <a:r>
              <a:rPr lang="en-US" sz="700" b="1">
                <a:solidFill>
                  <a:schemeClr val="bg1"/>
                </a:solidFill>
                <a:latin typeface="+mj-lt"/>
              </a:rPr>
              <a:t>Tata Consultancy Services Limited</a:t>
            </a:r>
          </a:p>
        </p:txBody>
      </p:sp>
      <p:grpSp>
        <p:nvGrpSpPr>
          <p:cNvPr id="173" name="Group 172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4" name="Group 173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7" name="Freeform 176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5" name="Straight Connector 174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6" name="Picture 17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493" name="Group 492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494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9" name="Rectangle 168"/>
          <p:cNvSpPr/>
          <p:nvPr userDrawn="1"/>
        </p:nvSpPr>
        <p:spPr>
          <a:xfrm rot="5400000">
            <a:off x="-112141" y="2003678"/>
            <a:ext cx="869427" cy="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lvl="0" algn="ctr" defTabSz="685766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21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16">
          <p15:clr>
            <a:srgbClr val="FBAE40"/>
          </p15:clr>
        </p15:guide>
        <p15:guide id="3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236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843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81" y="45555"/>
            <a:ext cx="8552914" cy="481985"/>
          </a:xfrm>
        </p:spPr>
        <p:txBody>
          <a:bodyPr vert="horz" wrap="square" lIns="68580" tIns="34290" rIns="68580" bIns="3429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42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81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6109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072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231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181" y="45555"/>
            <a:ext cx="8552914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18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 rot="5400000">
            <a:off x="-154141" y="283773"/>
            <a:ext cx="625061" cy="57515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>
              <a:solidFill>
                <a:prstClr val="white"/>
              </a:solidFill>
            </a:endParaRPr>
          </a:p>
        </p:txBody>
      </p:sp>
      <p:sp>
        <p:nvSpPr>
          <p:cNvPr id="71" name="Text Placeholder 4"/>
          <p:cNvSpPr txBox="1">
            <a:spLocks/>
          </p:cNvSpPr>
          <p:nvPr userDrawn="1"/>
        </p:nvSpPr>
        <p:spPr>
          <a:xfrm>
            <a:off x="4662608" y="4891759"/>
            <a:ext cx="1210588" cy="215444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defTabSz="914400">
              <a:defRPr sz="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r>
              <a:rPr lang="en-US" sz="800" b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Classification</a:t>
            </a:r>
          </a:p>
        </p:txBody>
      </p:sp>
      <p:sp>
        <p:nvSpPr>
          <p:cNvPr id="63" name="Rectangle 71"/>
          <p:cNvSpPr txBox="1">
            <a:spLocks noChangeArrowheads="1"/>
          </p:cNvSpPr>
          <p:nvPr userDrawn="1"/>
        </p:nvSpPr>
        <p:spPr bwMode="auto">
          <a:xfrm>
            <a:off x="4421706" y="4864345"/>
            <a:ext cx="300588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noProof="0" smtClean="0"/>
              <a:pPr lvl="0"/>
              <a:t>‹#›</a:t>
            </a:fld>
            <a:r>
              <a:rPr lang="en-US" noProof="0"/>
              <a:t> </a:t>
            </a:r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4687360" y="4945062"/>
            <a:ext cx="0" cy="1271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 userDrawn="1"/>
        </p:nvGrpSpPr>
        <p:grpSpPr>
          <a:xfrm>
            <a:off x="7786842" y="4795871"/>
            <a:ext cx="1140489" cy="252380"/>
            <a:chOff x="7508322" y="4824425"/>
            <a:chExt cx="1011451" cy="223825"/>
          </a:xfrm>
        </p:grpSpPr>
        <p:grpSp>
          <p:nvGrpSpPr>
            <p:cNvPr id="66" name="Group 65"/>
            <p:cNvGrpSpPr/>
            <p:nvPr userDrawn="1"/>
          </p:nvGrpSpPr>
          <p:grpSpPr>
            <a:xfrm>
              <a:off x="7990085" y="4824425"/>
              <a:ext cx="529688" cy="223824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69" name="Freeform 68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70" name="Freeform 69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76" name="Freeform 75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67" name="Straight Connector 66"/>
            <p:cNvCxnSpPr/>
            <p:nvPr/>
          </p:nvCxnSpPr>
          <p:spPr>
            <a:xfrm>
              <a:off x="7921032" y="4824724"/>
              <a:ext cx="0" cy="221431"/>
            </a:xfrm>
            <a:prstGeom prst="line">
              <a:avLst/>
            </a:prstGeom>
            <a:solidFill>
              <a:schemeClr val="tx1"/>
            </a:solidFill>
            <a:ln w="9525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8322" y="4830417"/>
              <a:ext cx="343657" cy="217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33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4052" r:id="rId2"/>
    <p:sldLayoutId id="2147484054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5" r:id="rId16"/>
    <p:sldLayoutId id="2147484055" r:id="rId17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rgbClr val="724698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Wingdings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Myriad Pro" pitchFamily="34" charset="0"/>
        <a:buChar char="–"/>
        <a:defRPr sz="15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Courier New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sz="12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620" userDrawn="1">
          <p15:clr>
            <a:srgbClr val="F26B43"/>
          </p15:clr>
        </p15:guide>
        <p15:guide id="3" pos="5642" userDrawn="1">
          <p15:clr>
            <a:srgbClr val="F26B43"/>
          </p15:clr>
        </p15:guide>
        <p15:guide id="4" pos="11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2939" userDrawn="1">
          <p15:clr>
            <a:srgbClr val="F26B43"/>
          </p15:clr>
        </p15:guide>
        <p15:guide id="7" pos="2880" userDrawn="1">
          <p15:clr>
            <a:srgbClr val="F26B43"/>
          </p15:clr>
        </p15:guide>
        <p15:guide id="8" orient="horz" pos="1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970" y="1987302"/>
            <a:ext cx="4924276" cy="553998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ts val="100"/>
              </a:spcBef>
            </a:pPr>
            <a:r>
              <a:rPr lang="en-US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356970" y="2549813"/>
            <a:ext cx="4924276" cy="4460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>
              <a:solidFill>
                <a:prstClr val="white"/>
              </a:solidFill>
            </a:endParaRPr>
          </a:p>
        </p:txBody>
      </p:sp>
      <p:grpSp>
        <p:nvGrpSpPr>
          <p:cNvPr id="174" name="Group 173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5" name="Group 174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80" name="Freeform 179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6" name="Straight Connector 175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7" name="Picture 17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69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lang="en-US" sz="2400" kern="1200" dirty="0">
          <a:solidFill>
            <a:srgbClr val="724698"/>
          </a:solidFill>
          <a:latin typeface="+mj-lt"/>
          <a:ea typeface="+mj-ea"/>
          <a:cs typeface="Calibri Light" panose="020F030202020403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3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56970" y="1987302"/>
            <a:ext cx="3961966" cy="553998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Autofit/>
          </a:bodyPr>
          <a:lstStyle>
            <a:lvl1pPr>
              <a:lnSpc>
                <a:spcPct val="90000"/>
              </a:lnSpc>
              <a:spcBef>
                <a:spcPts val="100"/>
              </a:spcBef>
              <a:buNone/>
              <a:defRPr sz="2400">
                <a:solidFill>
                  <a:srgbClr val="724698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grpSp>
        <p:nvGrpSpPr>
          <p:cNvPr id="174" name="Group 173"/>
          <p:cNvGrpSpPr/>
          <p:nvPr userDrawn="1"/>
        </p:nvGrpSpPr>
        <p:grpSpPr>
          <a:xfrm>
            <a:off x="283755" y="163261"/>
            <a:ext cx="2129833" cy="471311"/>
            <a:chOff x="283755" y="165687"/>
            <a:chExt cx="1564837" cy="346283"/>
          </a:xfrm>
        </p:grpSpPr>
        <p:grpSp>
          <p:nvGrpSpPr>
            <p:cNvPr id="175" name="Group 174"/>
            <p:cNvGrpSpPr/>
            <p:nvPr userDrawn="1"/>
          </p:nvGrpSpPr>
          <p:grpSpPr>
            <a:xfrm>
              <a:off x="1029100" y="165687"/>
              <a:ext cx="819492" cy="346282"/>
              <a:chOff x="1323430" y="208452"/>
              <a:chExt cx="838843" cy="354460"/>
            </a:xfrm>
            <a:solidFill>
              <a:srgbClr val="007DC5"/>
            </a:solidFill>
          </p:grpSpPr>
          <p:sp>
            <p:nvSpPr>
              <p:cNvPr id="178" name="Freeform 177"/>
              <p:cNvSpPr>
                <a:spLocks noEditPoints="1"/>
              </p:cNvSpPr>
              <p:nvPr userDrawn="1"/>
            </p:nvSpPr>
            <p:spPr bwMode="auto">
              <a:xfrm>
                <a:off x="1478162" y="472445"/>
                <a:ext cx="525842" cy="90467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79" name="Freeform 178"/>
              <p:cNvSpPr>
                <a:spLocks noEditPoints="1"/>
              </p:cNvSpPr>
              <p:nvPr userDrawn="1"/>
            </p:nvSpPr>
            <p:spPr bwMode="auto">
              <a:xfrm>
                <a:off x="1323430" y="339059"/>
                <a:ext cx="838843" cy="90467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180" name="Freeform 179"/>
              <p:cNvSpPr>
                <a:spLocks noEditPoints="1"/>
              </p:cNvSpPr>
              <p:nvPr userDrawn="1"/>
            </p:nvSpPr>
            <p:spPr bwMode="auto">
              <a:xfrm>
                <a:off x="1562183" y="208452"/>
                <a:ext cx="363379" cy="90524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cxnSp>
          <p:nvCxnSpPr>
            <p:cNvPr id="176" name="Straight Connector 175"/>
            <p:cNvCxnSpPr/>
            <p:nvPr/>
          </p:nvCxnSpPr>
          <p:spPr>
            <a:xfrm>
              <a:off x="922267" y="166149"/>
              <a:ext cx="0" cy="342581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rgbClr val="007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7" name="Picture 17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5" y="174956"/>
              <a:ext cx="531679" cy="337014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 userDrawn="1"/>
        </p:nvGrpSpPr>
        <p:grpSpPr>
          <a:xfrm>
            <a:off x="-13891" y="4883358"/>
            <a:ext cx="9171782" cy="260141"/>
            <a:chOff x="-25400" y="4883358"/>
            <a:chExt cx="9171782" cy="260141"/>
          </a:xfrm>
          <a:gradFill flip="none" rotWithShape="1">
            <a:gsLst>
              <a:gs pos="0">
                <a:schemeClr val="bg1">
                  <a:shade val="67500"/>
                  <a:satMod val="115000"/>
                  <a:alpha val="80000"/>
                </a:schemeClr>
              </a:gs>
              <a:gs pos="39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82" name="Freeform 5"/>
            <p:cNvSpPr>
              <a:spLocks/>
            </p:cNvSpPr>
            <p:nvPr userDrawn="1"/>
          </p:nvSpPr>
          <p:spPr bwMode="auto">
            <a:xfrm>
              <a:off x="22973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"/>
            <p:cNvSpPr>
              <a:spLocks/>
            </p:cNvSpPr>
            <p:nvPr userDrawn="1"/>
          </p:nvSpPr>
          <p:spPr bwMode="auto">
            <a:xfrm>
              <a:off x="94665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"/>
            <p:cNvSpPr>
              <a:spLocks/>
            </p:cNvSpPr>
            <p:nvPr userDrawn="1"/>
          </p:nvSpPr>
          <p:spPr bwMode="auto">
            <a:xfrm>
              <a:off x="-12059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/>
            <p:cNvSpPr>
              <a:spLocks/>
            </p:cNvSpPr>
            <p:nvPr userDrawn="1"/>
          </p:nvSpPr>
          <p:spPr bwMode="auto">
            <a:xfrm>
              <a:off x="81672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"/>
            <p:cNvSpPr>
              <a:spLocks/>
            </p:cNvSpPr>
            <p:nvPr userDrawn="1"/>
          </p:nvSpPr>
          <p:spPr bwMode="auto">
            <a:xfrm>
              <a:off x="710000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"/>
            <p:cNvSpPr>
              <a:spLocks/>
            </p:cNvSpPr>
            <p:nvPr userDrawn="1"/>
          </p:nvSpPr>
          <p:spPr bwMode="auto">
            <a:xfrm>
              <a:off x="576594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/>
            <p:cNvSpPr>
              <a:spLocks/>
            </p:cNvSpPr>
            <p:nvPr userDrawn="1"/>
          </p:nvSpPr>
          <p:spPr bwMode="auto">
            <a:xfrm>
              <a:off x="46986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/>
            <p:cNvSpPr>
              <a:spLocks/>
            </p:cNvSpPr>
            <p:nvPr userDrawn="1"/>
          </p:nvSpPr>
          <p:spPr bwMode="auto">
            <a:xfrm>
              <a:off x="1296985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/>
            <p:cNvSpPr>
              <a:spLocks/>
            </p:cNvSpPr>
            <p:nvPr userDrawn="1"/>
          </p:nvSpPr>
          <p:spPr bwMode="auto">
            <a:xfrm>
              <a:off x="119192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/>
            <p:cNvSpPr>
              <a:spLocks/>
            </p:cNvSpPr>
            <p:nvPr userDrawn="1"/>
          </p:nvSpPr>
          <p:spPr bwMode="auto">
            <a:xfrm>
              <a:off x="1056854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/>
            <p:cNvSpPr>
              <a:spLocks/>
            </p:cNvSpPr>
            <p:nvPr userDrawn="1"/>
          </p:nvSpPr>
          <p:spPr bwMode="auto">
            <a:xfrm>
              <a:off x="950130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/>
            <p:cNvSpPr>
              <a:spLocks/>
            </p:cNvSpPr>
            <p:nvPr userDrawn="1"/>
          </p:nvSpPr>
          <p:spPr bwMode="auto">
            <a:xfrm>
              <a:off x="1778912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/>
            <p:cNvSpPr>
              <a:spLocks/>
            </p:cNvSpPr>
            <p:nvPr userDrawn="1"/>
          </p:nvSpPr>
          <p:spPr bwMode="auto">
            <a:xfrm>
              <a:off x="167218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/>
            <p:cNvSpPr>
              <a:spLocks/>
            </p:cNvSpPr>
            <p:nvPr userDrawn="1"/>
          </p:nvSpPr>
          <p:spPr bwMode="auto">
            <a:xfrm>
              <a:off x="153878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/>
            <p:cNvSpPr>
              <a:spLocks/>
            </p:cNvSpPr>
            <p:nvPr userDrawn="1"/>
          </p:nvSpPr>
          <p:spPr bwMode="auto">
            <a:xfrm>
              <a:off x="143205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/>
            <p:cNvSpPr>
              <a:spLocks/>
            </p:cNvSpPr>
            <p:nvPr userDrawn="1"/>
          </p:nvSpPr>
          <p:spPr bwMode="auto">
            <a:xfrm>
              <a:off x="2259173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/>
            <p:cNvSpPr>
              <a:spLocks/>
            </p:cNvSpPr>
            <p:nvPr userDrawn="1"/>
          </p:nvSpPr>
          <p:spPr bwMode="auto">
            <a:xfrm>
              <a:off x="215411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/>
            <p:cNvSpPr>
              <a:spLocks/>
            </p:cNvSpPr>
            <p:nvPr userDrawn="1"/>
          </p:nvSpPr>
          <p:spPr bwMode="auto">
            <a:xfrm>
              <a:off x="201904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/>
            <p:cNvSpPr>
              <a:spLocks/>
            </p:cNvSpPr>
            <p:nvPr userDrawn="1"/>
          </p:nvSpPr>
          <p:spPr bwMode="auto">
            <a:xfrm>
              <a:off x="191231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/>
            <p:cNvSpPr>
              <a:spLocks/>
            </p:cNvSpPr>
            <p:nvPr userDrawn="1"/>
          </p:nvSpPr>
          <p:spPr bwMode="auto">
            <a:xfrm>
              <a:off x="2741102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/>
            <p:cNvSpPr>
              <a:spLocks/>
            </p:cNvSpPr>
            <p:nvPr userDrawn="1"/>
          </p:nvSpPr>
          <p:spPr bwMode="auto">
            <a:xfrm>
              <a:off x="2634377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/>
            <p:cNvSpPr>
              <a:spLocks/>
            </p:cNvSpPr>
            <p:nvPr userDrawn="1"/>
          </p:nvSpPr>
          <p:spPr bwMode="auto">
            <a:xfrm>
              <a:off x="2500971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/>
            <p:cNvSpPr>
              <a:spLocks/>
            </p:cNvSpPr>
            <p:nvPr userDrawn="1"/>
          </p:nvSpPr>
          <p:spPr bwMode="auto">
            <a:xfrm>
              <a:off x="239424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/>
            <p:cNvSpPr>
              <a:spLocks/>
            </p:cNvSpPr>
            <p:nvPr userDrawn="1"/>
          </p:nvSpPr>
          <p:spPr bwMode="auto">
            <a:xfrm>
              <a:off x="322302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/>
            <p:cNvSpPr>
              <a:spLocks/>
            </p:cNvSpPr>
            <p:nvPr userDrawn="1"/>
          </p:nvSpPr>
          <p:spPr bwMode="auto">
            <a:xfrm>
              <a:off x="3114638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30"/>
            <p:cNvSpPr>
              <a:spLocks/>
            </p:cNvSpPr>
            <p:nvPr userDrawn="1"/>
          </p:nvSpPr>
          <p:spPr bwMode="auto">
            <a:xfrm>
              <a:off x="2981232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1"/>
            <p:cNvSpPr>
              <a:spLocks/>
            </p:cNvSpPr>
            <p:nvPr userDrawn="1"/>
          </p:nvSpPr>
          <p:spPr bwMode="auto">
            <a:xfrm>
              <a:off x="2874507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2"/>
            <p:cNvSpPr>
              <a:spLocks/>
            </p:cNvSpPr>
            <p:nvPr userDrawn="1"/>
          </p:nvSpPr>
          <p:spPr bwMode="auto">
            <a:xfrm>
              <a:off x="3703290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33"/>
            <p:cNvSpPr>
              <a:spLocks/>
            </p:cNvSpPr>
            <p:nvPr userDrawn="1"/>
          </p:nvSpPr>
          <p:spPr bwMode="auto">
            <a:xfrm>
              <a:off x="3596565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4"/>
            <p:cNvSpPr>
              <a:spLocks/>
            </p:cNvSpPr>
            <p:nvPr userDrawn="1"/>
          </p:nvSpPr>
          <p:spPr bwMode="auto">
            <a:xfrm>
              <a:off x="346316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35"/>
            <p:cNvSpPr>
              <a:spLocks/>
            </p:cNvSpPr>
            <p:nvPr userDrawn="1"/>
          </p:nvSpPr>
          <p:spPr bwMode="auto">
            <a:xfrm>
              <a:off x="3356435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6"/>
            <p:cNvSpPr>
              <a:spLocks/>
            </p:cNvSpPr>
            <p:nvPr userDrawn="1"/>
          </p:nvSpPr>
          <p:spPr bwMode="auto">
            <a:xfrm>
              <a:off x="4183551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7"/>
            <p:cNvSpPr>
              <a:spLocks/>
            </p:cNvSpPr>
            <p:nvPr userDrawn="1"/>
          </p:nvSpPr>
          <p:spPr bwMode="auto">
            <a:xfrm>
              <a:off x="4076826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38"/>
            <p:cNvSpPr>
              <a:spLocks/>
            </p:cNvSpPr>
            <p:nvPr userDrawn="1"/>
          </p:nvSpPr>
          <p:spPr bwMode="auto">
            <a:xfrm>
              <a:off x="3943420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39"/>
            <p:cNvSpPr>
              <a:spLocks/>
            </p:cNvSpPr>
            <p:nvPr userDrawn="1"/>
          </p:nvSpPr>
          <p:spPr bwMode="auto">
            <a:xfrm>
              <a:off x="3836696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0"/>
            <p:cNvSpPr>
              <a:spLocks/>
            </p:cNvSpPr>
            <p:nvPr userDrawn="1"/>
          </p:nvSpPr>
          <p:spPr bwMode="auto">
            <a:xfrm>
              <a:off x="4425349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1"/>
            <p:cNvSpPr>
              <a:spLocks/>
            </p:cNvSpPr>
            <p:nvPr userDrawn="1"/>
          </p:nvSpPr>
          <p:spPr bwMode="auto">
            <a:xfrm>
              <a:off x="4318624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2"/>
            <p:cNvSpPr>
              <a:spLocks/>
            </p:cNvSpPr>
            <p:nvPr userDrawn="1"/>
          </p:nvSpPr>
          <p:spPr bwMode="auto">
            <a:xfrm>
              <a:off x="-2540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3"/>
            <p:cNvSpPr>
              <a:spLocks/>
            </p:cNvSpPr>
            <p:nvPr userDrawn="1"/>
          </p:nvSpPr>
          <p:spPr bwMode="auto">
            <a:xfrm>
              <a:off x="456529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4"/>
            <p:cNvSpPr>
              <a:spLocks/>
            </p:cNvSpPr>
            <p:nvPr userDrawn="1"/>
          </p:nvSpPr>
          <p:spPr bwMode="auto">
            <a:xfrm>
              <a:off x="34980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5"/>
            <p:cNvSpPr>
              <a:spLocks/>
            </p:cNvSpPr>
            <p:nvPr userDrawn="1"/>
          </p:nvSpPr>
          <p:spPr bwMode="auto">
            <a:xfrm>
              <a:off x="214730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6"/>
            <p:cNvSpPr>
              <a:spLocks/>
            </p:cNvSpPr>
            <p:nvPr userDrawn="1"/>
          </p:nvSpPr>
          <p:spPr bwMode="auto">
            <a:xfrm>
              <a:off x="10800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7"/>
            <p:cNvSpPr>
              <a:spLocks/>
            </p:cNvSpPr>
            <p:nvPr userDrawn="1"/>
          </p:nvSpPr>
          <p:spPr bwMode="auto">
            <a:xfrm>
              <a:off x="936789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8"/>
            <p:cNvSpPr>
              <a:spLocks/>
            </p:cNvSpPr>
            <p:nvPr userDrawn="1"/>
          </p:nvSpPr>
          <p:spPr bwMode="auto">
            <a:xfrm>
              <a:off x="830065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"/>
            <p:cNvSpPr>
              <a:spLocks/>
            </p:cNvSpPr>
            <p:nvPr userDrawn="1"/>
          </p:nvSpPr>
          <p:spPr bwMode="auto">
            <a:xfrm>
              <a:off x="696659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"/>
            <p:cNvSpPr>
              <a:spLocks/>
            </p:cNvSpPr>
            <p:nvPr userDrawn="1"/>
          </p:nvSpPr>
          <p:spPr bwMode="auto">
            <a:xfrm>
              <a:off x="58993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1"/>
            <p:cNvSpPr>
              <a:spLocks/>
            </p:cNvSpPr>
            <p:nvPr userDrawn="1"/>
          </p:nvSpPr>
          <p:spPr bwMode="auto">
            <a:xfrm>
              <a:off x="1418717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2"/>
            <p:cNvSpPr>
              <a:spLocks/>
            </p:cNvSpPr>
            <p:nvPr userDrawn="1"/>
          </p:nvSpPr>
          <p:spPr bwMode="auto">
            <a:xfrm>
              <a:off x="131199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3"/>
            <p:cNvSpPr>
              <a:spLocks/>
            </p:cNvSpPr>
            <p:nvPr userDrawn="1"/>
          </p:nvSpPr>
          <p:spPr bwMode="auto">
            <a:xfrm>
              <a:off x="1176920" y="5020099"/>
              <a:ext cx="146746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4"/>
            <p:cNvSpPr>
              <a:spLocks/>
            </p:cNvSpPr>
            <p:nvPr userDrawn="1"/>
          </p:nvSpPr>
          <p:spPr bwMode="auto">
            <a:xfrm>
              <a:off x="1070195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5"/>
            <p:cNvSpPr>
              <a:spLocks/>
            </p:cNvSpPr>
            <p:nvPr userDrawn="1"/>
          </p:nvSpPr>
          <p:spPr bwMode="auto">
            <a:xfrm>
              <a:off x="1898978" y="5020099"/>
              <a:ext cx="146746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6"/>
            <p:cNvSpPr>
              <a:spLocks/>
            </p:cNvSpPr>
            <p:nvPr userDrawn="1"/>
          </p:nvSpPr>
          <p:spPr bwMode="auto">
            <a:xfrm>
              <a:off x="179225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7"/>
            <p:cNvSpPr>
              <a:spLocks/>
            </p:cNvSpPr>
            <p:nvPr userDrawn="1"/>
          </p:nvSpPr>
          <p:spPr bwMode="auto">
            <a:xfrm>
              <a:off x="165884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8"/>
            <p:cNvSpPr>
              <a:spLocks/>
            </p:cNvSpPr>
            <p:nvPr userDrawn="1"/>
          </p:nvSpPr>
          <p:spPr bwMode="auto">
            <a:xfrm>
              <a:off x="155212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9"/>
            <p:cNvSpPr>
              <a:spLocks/>
            </p:cNvSpPr>
            <p:nvPr userDrawn="1"/>
          </p:nvSpPr>
          <p:spPr bwMode="auto">
            <a:xfrm>
              <a:off x="2380906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0"/>
            <p:cNvSpPr>
              <a:spLocks/>
            </p:cNvSpPr>
            <p:nvPr userDrawn="1"/>
          </p:nvSpPr>
          <p:spPr bwMode="auto">
            <a:xfrm>
              <a:off x="2274182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1"/>
            <p:cNvSpPr>
              <a:spLocks/>
            </p:cNvSpPr>
            <p:nvPr userDrawn="1"/>
          </p:nvSpPr>
          <p:spPr bwMode="auto">
            <a:xfrm>
              <a:off x="2139108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2"/>
            <p:cNvSpPr>
              <a:spLocks/>
            </p:cNvSpPr>
            <p:nvPr userDrawn="1"/>
          </p:nvSpPr>
          <p:spPr bwMode="auto">
            <a:xfrm>
              <a:off x="2032383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3"/>
            <p:cNvSpPr>
              <a:spLocks/>
            </p:cNvSpPr>
            <p:nvPr userDrawn="1"/>
          </p:nvSpPr>
          <p:spPr bwMode="auto">
            <a:xfrm>
              <a:off x="2861167" y="5020099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4"/>
            <p:cNvSpPr>
              <a:spLocks/>
            </p:cNvSpPr>
            <p:nvPr userDrawn="1"/>
          </p:nvSpPr>
          <p:spPr bwMode="auto">
            <a:xfrm>
              <a:off x="2754442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5"/>
            <p:cNvSpPr>
              <a:spLocks/>
            </p:cNvSpPr>
            <p:nvPr userDrawn="1"/>
          </p:nvSpPr>
          <p:spPr bwMode="auto">
            <a:xfrm>
              <a:off x="2621037" y="5020099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66"/>
            <p:cNvSpPr>
              <a:spLocks/>
            </p:cNvSpPr>
            <p:nvPr userDrawn="1"/>
          </p:nvSpPr>
          <p:spPr bwMode="auto">
            <a:xfrm>
              <a:off x="2514312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67"/>
            <p:cNvSpPr>
              <a:spLocks/>
            </p:cNvSpPr>
            <p:nvPr userDrawn="1"/>
          </p:nvSpPr>
          <p:spPr bwMode="auto">
            <a:xfrm>
              <a:off x="3341427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68"/>
            <p:cNvSpPr>
              <a:spLocks/>
            </p:cNvSpPr>
            <p:nvPr userDrawn="1"/>
          </p:nvSpPr>
          <p:spPr bwMode="auto">
            <a:xfrm>
              <a:off x="323637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69"/>
            <p:cNvSpPr>
              <a:spLocks/>
            </p:cNvSpPr>
            <p:nvPr userDrawn="1"/>
          </p:nvSpPr>
          <p:spPr bwMode="auto">
            <a:xfrm>
              <a:off x="3101297" y="5020099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0"/>
            <p:cNvSpPr>
              <a:spLocks/>
            </p:cNvSpPr>
            <p:nvPr userDrawn="1"/>
          </p:nvSpPr>
          <p:spPr bwMode="auto">
            <a:xfrm>
              <a:off x="2994573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1"/>
            <p:cNvSpPr>
              <a:spLocks/>
            </p:cNvSpPr>
            <p:nvPr userDrawn="1"/>
          </p:nvSpPr>
          <p:spPr bwMode="auto">
            <a:xfrm>
              <a:off x="3823355" y="5020099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72"/>
            <p:cNvSpPr>
              <a:spLocks/>
            </p:cNvSpPr>
            <p:nvPr userDrawn="1"/>
          </p:nvSpPr>
          <p:spPr bwMode="auto">
            <a:xfrm>
              <a:off x="371663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73"/>
            <p:cNvSpPr>
              <a:spLocks/>
            </p:cNvSpPr>
            <p:nvPr userDrawn="1"/>
          </p:nvSpPr>
          <p:spPr bwMode="auto">
            <a:xfrm>
              <a:off x="3583225" y="5020099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74"/>
            <p:cNvSpPr>
              <a:spLocks/>
            </p:cNvSpPr>
            <p:nvPr userDrawn="1"/>
          </p:nvSpPr>
          <p:spPr bwMode="auto">
            <a:xfrm>
              <a:off x="3476500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75"/>
            <p:cNvSpPr>
              <a:spLocks/>
            </p:cNvSpPr>
            <p:nvPr userDrawn="1"/>
          </p:nvSpPr>
          <p:spPr bwMode="auto">
            <a:xfrm>
              <a:off x="4303616" y="5020099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6"/>
            <p:cNvSpPr>
              <a:spLocks/>
            </p:cNvSpPr>
            <p:nvPr userDrawn="1"/>
          </p:nvSpPr>
          <p:spPr bwMode="auto">
            <a:xfrm>
              <a:off x="4198559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77"/>
            <p:cNvSpPr>
              <a:spLocks/>
            </p:cNvSpPr>
            <p:nvPr userDrawn="1"/>
          </p:nvSpPr>
          <p:spPr bwMode="auto">
            <a:xfrm>
              <a:off x="4063485" y="5020099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8"/>
            <p:cNvSpPr>
              <a:spLocks/>
            </p:cNvSpPr>
            <p:nvPr userDrawn="1"/>
          </p:nvSpPr>
          <p:spPr bwMode="auto">
            <a:xfrm>
              <a:off x="3956761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79"/>
            <p:cNvSpPr>
              <a:spLocks/>
            </p:cNvSpPr>
            <p:nvPr userDrawn="1"/>
          </p:nvSpPr>
          <p:spPr bwMode="auto">
            <a:xfrm>
              <a:off x="443868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0"/>
            <p:cNvSpPr>
              <a:spLocks/>
            </p:cNvSpPr>
            <p:nvPr userDrawn="1"/>
          </p:nvSpPr>
          <p:spPr bwMode="auto">
            <a:xfrm>
              <a:off x="491241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1"/>
            <p:cNvSpPr>
              <a:spLocks/>
            </p:cNvSpPr>
            <p:nvPr userDrawn="1"/>
          </p:nvSpPr>
          <p:spPr bwMode="auto">
            <a:xfrm>
              <a:off x="4805693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2"/>
            <p:cNvSpPr>
              <a:spLocks/>
            </p:cNvSpPr>
            <p:nvPr userDrawn="1"/>
          </p:nvSpPr>
          <p:spPr bwMode="auto">
            <a:xfrm>
              <a:off x="4670619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3"/>
            <p:cNvSpPr>
              <a:spLocks/>
            </p:cNvSpPr>
            <p:nvPr userDrawn="1"/>
          </p:nvSpPr>
          <p:spPr bwMode="auto">
            <a:xfrm>
              <a:off x="4563895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4"/>
            <p:cNvSpPr>
              <a:spLocks/>
            </p:cNvSpPr>
            <p:nvPr userDrawn="1"/>
          </p:nvSpPr>
          <p:spPr bwMode="auto">
            <a:xfrm>
              <a:off x="5392678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5"/>
            <p:cNvSpPr>
              <a:spLocks/>
            </p:cNvSpPr>
            <p:nvPr userDrawn="1"/>
          </p:nvSpPr>
          <p:spPr bwMode="auto">
            <a:xfrm>
              <a:off x="5285954" y="4883358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6"/>
            <p:cNvSpPr>
              <a:spLocks/>
            </p:cNvSpPr>
            <p:nvPr userDrawn="1"/>
          </p:nvSpPr>
          <p:spPr bwMode="auto">
            <a:xfrm>
              <a:off x="5152548" y="4883358"/>
              <a:ext cx="145079" cy="123400"/>
            </a:xfrm>
            <a:custGeom>
              <a:avLst/>
              <a:gdLst>
                <a:gd name="T0" fmla="*/ 395 w 792"/>
                <a:gd name="T1" fmla="*/ 268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89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7"/>
            <p:cNvSpPr>
              <a:spLocks/>
            </p:cNvSpPr>
            <p:nvPr userDrawn="1"/>
          </p:nvSpPr>
          <p:spPr bwMode="auto">
            <a:xfrm>
              <a:off x="5045823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8"/>
            <p:cNvSpPr>
              <a:spLocks/>
            </p:cNvSpPr>
            <p:nvPr userDrawn="1"/>
          </p:nvSpPr>
          <p:spPr bwMode="auto">
            <a:xfrm>
              <a:off x="5872939" y="4883358"/>
              <a:ext cx="146746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9"/>
            <p:cNvSpPr>
              <a:spLocks/>
            </p:cNvSpPr>
            <p:nvPr userDrawn="1"/>
          </p:nvSpPr>
          <p:spPr bwMode="auto">
            <a:xfrm>
              <a:off x="576788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90"/>
            <p:cNvSpPr>
              <a:spLocks/>
            </p:cNvSpPr>
            <p:nvPr userDrawn="1"/>
          </p:nvSpPr>
          <p:spPr bwMode="auto">
            <a:xfrm>
              <a:off x="5632808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91"/>
            <p:cNvSpPr>
              <a:spLocks/>
            </p:cNvSpPr>
            <p:nvPr userDrawn="1"/>
          </p:nvSpPr>
          <p:spPr bwMode="auto">
            <a:xfrm>
              <a:off x="5526084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1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1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92"/>
            <p:cNvSpPr>
              <a:spLocks/>
            </p:cNvSpPr>
            <p:nvPr userDrawn="1"/>
          </p:nvSpPr>
          <p:spPr bwMode="auto">
            <a:xfrm>
              <a:off x="6354866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93"/>
            <p:cNvSpPr>
              <a:spLocks/>
            </p:cNvSpPr>
            <p:nvPr userDrawn="1"/>
          </p:nvSpPr>
          <p:spPr bwMode="auto">
            <a:xfrm>
              <a:off x="624814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94"/>
            <p:cNvSpPr>
              <a:spLocks/>
            </p:cNvSpPr>
            <p:nvPr userDrawn="1"/>
          </p:nvSpPr>
          <p:spPr bwMode="auto">
            <a:xfrm>
              <a:off x="611473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2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2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95"/>
            <p:cNvSpPr>
              <a:spLocks/>
            </p:cNvSpPr>
            <p:nvPr userDrawn="1"/>
          </p:nvSpPr>
          <p:spPr bwMode="auto">
            <a:xfrm>
              <a:off x="600801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6 w 643"/>
                <a:gd name="T27" fmla="*/ 666 h 666"/>
                <a:gd name="T28" fmla="*/ 456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96"/>
            <p:cNvSpPr>
              <a:spLocks/>
            </p:cNvSpPr>
            <p:nvPr userDrawn="1"/>
          </p:nvSpPr>
          <p:spPr bwMode="auto">
            <a:xfrm>
              <a:off x="6835127" y="4883358"/>
              <a:ext cx="146746" cy="123400"/>
            </a:xfrm>
            <a:custGeom>
              <a:avLst/>
              <a:gdLst>
                <a:gd name="T0" fmla="*/ 395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97"/>
            <p:cNvSpPr>
              <a:spLocks/>
            </p:cNvSpPr>
            <p:nvPr userDrawn="1"/>
          </p:nvSpPr>
          <p:spPr bwMode="auto">
            <a:xfrm>
              <a:off x="673007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3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3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98"/>
            <p:cNvSpPr>
              <a:spLocks/>
            </p:cNvSpPr>
            <p:nvPr userDrawn="1"/>
          </p:nvSpPr>
          <p:spPr bwMode="auto">
            <a:xfrm>
              <a:off x="6594997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99"/>
            <p:cNvSpPr>
              <a:spLocks/>
            </p:cNvSpPr>
            <p:nvPr userDrawn="1"/>
          </p:nvSpPr>
          <p:spPr bwMode="auto">
            <a:xfrm>
              <a:off x="6488272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0"/>
            <p:cNvSpPr>
              <a:spLocks/>
            </p:cNvSpPr>
            <p:nvPr userDrawn="1"/>
          </p:nvSpPr>
          <p:spPr bwMode="auto">
            <a:xfrm>
              <a:off x="7317056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1"/>
            <p:cNvSpPr>
              <a:spLocks/>
            </p:cNvSpPr>
            <p:nvPr userDrawn="1"/>
          </p:nvSpPr>
          <p:spPr bwMode="auto">
            <a:xfrm>
              <a:off x="7210331" y="4883358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3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3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2"/>
            <p:cNvSpPr>
              <a:spLocks/>
            </p:cNvSpPr>
            <p:nvPr userDrawn="1"/>
          </p:nvSpPr>
          <p:spPr bwMode="auto">
            <a:xfrm>
              <a:off x="7076925" y="4883358"/>
              <a:ext cx="145079" cy="123400"/>
            </a:xfrm>
            <a:custGeom>
              <a:avLst/>
              <a:gdLst>
                <a:gd name="T0" fmla="*/ 397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3"/>
            <p:cNvSpPr>
              <a:spLocks/>
            </p:cNvSpPr>
            <p:nvPr userDrawn="1"/>
          </p:nvSpPr>
          <p:spPr bwMode="auto">
            <a:xfrm>
              <a:off x="697020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4"/>
            <p:cNvSpPr>
              <a:spLocks/>
            </p:cNvSpPr>
            <p:nvPr userDrawn="1"/>
          </p:nvSpPr>
          <p:spPr bwMode="auto">
            <a:xfrm>
              <a:off x="779898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4 w 791"/>
                <a:gd name="T19" fmla="*/ 0 h 666"/>
                <a:gd name="T20" fmla="*/ 500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4" y="0"/>
                  </a:lnTo>
                  <a:lnTo>
                    <a:pt x="500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5"/>
            <p:cNvSpPr>
              <a:spLocks/>
            </p:cNvSpPr>
            <p:nvPr userDrawn="1"/>
          </p:nvSpPr>
          <p:spPr bwMode="auto">
            <a:xfrm>
              <a:off x="7690592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6"/>
            <p:cNvSpPr>
              <a:spLocks/>
            </p:cNvSpPr>
            <p:nvPr userDrawn="1"/>
          </p:nvSpPr>
          <p:spPr bwMode="auto">
            <a:xfrm>
              <a:off x="7557186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7"/>
            <p:cNvSpPr>
              <a:spLocks/>
            </p:cNvSpPr>
            <p:nvPr userDrawn="1"/>
          </p:nvSpPr>
          <p:spPr bwMode="auto">
            <a:xfrm>
              <a:off x="7450461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8"/>
            <p:cNvSpPr>
              <a:spLocks/>
            </p:cNvSpPr>
            <p:nvPr userDrawn="1"/>
          </p:nvSpPr>
          <p:spPr bwMode="auto">
            <a:xfrm>
              <a:off x="8279244" y="4883358"/>
              <a:ext cx="145079" cy="123400"/>
            </a:xfrm>
            <a:custGeom>
              <a:avLst/>
              <a:gdLst>
                <a:gd name="T0" fmla="*/ 395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"/>
            <p:cNvSpPr>
              <a:spLocks/>
            </p:cNvSpPr>
            <p:nvPr userDrawn="1"/>
          </p:nvSpPr>
          <p:spPr bwMode="auto">
            <a:xfrm>
              <a:off x="8172519" y="4883358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3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3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10"/>
            <p:cNvSpPr>
              <a:spLocks/>
            </p:cNvSpPr>
            <p:nvPr userDrawn="1"/>
          </p:nvSpPr>
          <p:spPr bwMode="auto">
            <a:xfrm>
              <a:off x="8039113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11"/>
            <p:cNvSpPr>
              <a:spLocks/>
            </p:cNvSpPr>
            <p:nvPr userDrawn="1"/>
          </p:nvSpPr>
          <p:spPr bwMode="auto">
            <a:xfrm>
              <a:off x="7932389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0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8 w 643"/>
                <a:gd name="T23" fmla="*/ 192 h 666"/>
                <a:gd name="T24" fmla="*/ 188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12"/>
            <p:cNvSpPr>
              <a:spLocks/>
            </p:cNvSpPr>
            <p:nvPr userDrawn="1"/>
          </p:nvSpPr>
          <p:spPr bwMode="auto">
            <a:xfrm>
              <a:off x="8759504" y="4883358"/>
              <a:ext cx="146746" cy="123400"/>
            </a:xfrm>
            <a:custGeom>
              <a:avLst/>
              <a:gdLst>
                <a:gd name="T0" fmla="*/ 394 w 791"/>
                <a:gd name="T1" fmla="*/ 268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3"/>
            <p:cNvSpPr>
              <a:spLocks/>
            </p:cNvSpPr>
            <p:nvPr userDrawn="1"/>
          </p:nvSpPr>
          <p:spPr bwMode="auto">
            <a:xfrm>
              <a:off x="8652780" y="4883358"/>
              <a:ext cx="120065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4"/>
            <p:cNvSpPr>
              <a:spLocks/>
            </p:cNvSpPr>
            <p:nvPr userDrawn="1"/>
          </p:nvSpPr>
          <p:spPr bwMode="auto">
            <a:xfrm>
              <a:off x="851937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5"/>
            <p:cNvSpPr>
              <a:spLocks/>
            </p:cNvSpPr>
            <p:nvPr userDrawn="1"/>
          </p:nvSpPr>
          <p:spPr bwMode="auto">
            <a:xfrm>
              <a:off x="8412650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6"/>
            <p:cNvSpPr>
              <a:spLocks/>
            </p:cNvSpPr>
            <p:nvPr userDrawn="1"/>
          </p:nvSpPr>
          <p:spPr bwMode="auto">
            <a:xfrm>
              <a:off x="9001303" y="4883358"/>
              <a:ext cx="145079" cy="123400"/>
            </a:xfrm>
            <a:custGeom>
              <a:avLst/>
              <a:gdLst>
                <a:gd name="T0" fmla="*/ 394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17"/>
            <p:cNvSpPr>
              <a:spLocks/>
            </p:cNvSpPr>
            <p:nvPr userDrawn="1"/>
          </p:nvSpPr>
          <p:spPr bwMode="auto">
            <a:xfrm>
              <a:off x="8894578" y="4883358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18"/>
            <p:cNvSpPr>
              <a:spLocks/>
            </p:cNvSpPr>
            <p:nvPr userDrawn="1"/>
          </p:nvSpPr>
          <p:spPr bwMode="auto">
            <a:xfrm>
              <a:off x="455055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9"/>
            <p:cNvSpPr>
              <a:spLocks/>
            </p:cNvSpPr>
            <p:nvPr userDrawn="1"/>
          </p:nvSpPr>
          <p:spPr bwMode="auto">
            <a:xfrm>
              <a:off x="5032483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20"/>
            <p:cNvSpPr>
              <a:spLocks/>
            </p:cNvSpPr>
            <p:nvPr userDrawn="1"/>
          </p:nvSpPr>
          <p:spPr bwMode="auto">
            <a:xfrm>
              <a:off x="492575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21"/>
            <p:cNvSpPr>
              <a:spLocks/>
            </p:cNvSpPr>
            <p:nvPr userDrawn="1"/>
          </p:nvSpPr>
          <p:spPr bwMode="auto">
            <a:xfrm>
              <a:off x="4790684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22"/>
            <p:cNvSpPr>
              <a:spLocks/>
            </p:cNvSpPr>
            <p:nvPr userDrawn="1"/>
          </p:nvSpPr>
          <p:spPr bwMode="auto">
            <a:xfrm>
              <a:off x="4683960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23"/>
            <p:cNvSpPr>
              <a:spLocks/>
            </p:cNvSpPr>
            <p:nvPr userDrawn="1"/>
          </p:nvSpPr>
          <p:spPr bwMode="auto">
            <a:xfrm>
              <a:off x="5512743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24"/>
            <p:cNvSpPr>
              <a:spLocks/>
            </p:cNvSpPr>
            <p:nvPr userDrawn="1"/>
          </p:nvSpPr>
          <p:spPr bwMode="auto">
            <a:xfrm>
              <a:off x="5406019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25"/>
            <p:cNvSpPr>
              <a:spLocks/>
            </p:cNvSpPr>
            <p:nvPr userDrawn="1"/>
          </p:nvSpPr>
          <p:spPr bwMode="auto">
            <a:xfrm>
              <a:off x="5272613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26"/>
            <p:cNvSpPr>
              <a:spLocks/>
            </p:cNvSpPr>
            <p:nvPr userDrawn="1"/>
          </p:nvSpPr>
          <p:spPr bwMode="auto">
            <a:xfrm>
              <a:off x="5165888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27"/>
            <p:cNvSpPr>
              <a:spLocks/>
            </p:cNvSpPr>
            <p:nvPr userDrawn="1"/>
          </p:nvSpPr>
          <p:spPr bwMode="auto">
            <a:xfrm>
              <a:off x="5994671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28"/>
            <p:cNvSpPr>
              <a:spLocks/>
            </p:cNvSpPr>
            <p:nvPr userDrawn="1"/>
          </p:nvSpPr>
          <p:spPr bwMode="auto">
            <a:xfrm>
              <a:off x="588794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29"/>
            <p:cNvSpPr>
              <a:spLocks/>
            </p:cNvSpPr>
            <p:nvPr userDrawn="1"/>
          </p:nvSpPr>
          <p:spPr bwMode="auto">
            <a:xfrm>
              <a:off x="5752874" y="5020099"/>
              <a:ext cx="146746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30"/>
            <p:cNvSpPr>
              <a:spLocks/>
            </p:cNvSpPr>
            <p:nvPr userDrawn="1"/>
          </p:nvSpPr>
          <p:spPr bwMode="auto">
            <a:xfrm>
              <a:off x="5646149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31"/>
            <p:cNvSpPr>
              <a:spLocks/>
            </p:cNvSpPr>
            <p:nvPr userDrawn="1"/>
          </p:nvSpPr>
          <p:spPr bwMode="auto">
            <a:xfrm>
              <a:off x="6474931" y="5020099"/>
              <a:ext cx="146746" cy="123400"/>
            </a:xfrm>
            <a:custGeom>
              <a:avLst/>
              <a:gdLst>
                <a:gd name="T0" fmla="*/ 395 w 792"/>
                <a:gd name="T1" fmla="*/ 267 h 666"/>
                <a:gd name="T2" fmla="*/ 260 w 792"/>
                <a:gd name="T3" fmla="*/ 666 h 666"/>
                <a:gd name="T4" fmla="*/ 0 w 792"/>
                <a:gd name="T5" fmla="*/ 666 h 666"/>
                <a:gd name="T6" fmla="*/ 255 w 792"/>
                <a:gd name="T7" fmla="*/ 0 h 666"/>
                <a:gd name="T8" fmla="*/ 291 w 792"/>
                <a:gd name="T9" fmla="*/ 0 h 666"/>
                <a:gd name="T10" fmla="*/ 325 w 792"/>
                <a:gd name="T11" fmla="*/ 0 h 666"/>
                <a:gd name="T12" fmla="*/ 361 w 792"/>
                <a:gd name="T13" fmla="*/ 0 h 666"/>
                <a:gd name="T14" fmla="*/ 395 w 792"/>
                <a:gd name="T15" fmla="*/ 0 h 666"/>
                <a:gd name="T16" fmla="*/ 431 w 792"/>
                <a:gd name="T17" fmla="*/ 0 h 666"/>
                <a:gd name="T18" fmla="*/ 465 w 792"/>
                <a:gd name="T19" fmla="*/ 0 h 666"/>
                <a:gd name="T20" fmla="*/ 501 w 792"/>
                <a:gd name="T21" fmla="*/ 0 h 666"/>
                <a:gd name="T22" fmla="*/ 536 w 792"/>
                <a:gd name="T23" fmla="*/ 0 h 666"/>
                <a:gd name="T24" fmla="*/ 792 w 792"/>
                <a:gd name="T25" fmla="*/ 666 h 666"/>
                <a:gd name="T26" fmla="*/ 531 w 792"/>
                <a:gd name="T27" fmla="*/ 666 h 666"/>
                <a:gd name="T28" fmla="*/ 395 w 792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2" h="666">
                  <a:moveTo>
                    <a:pt x="395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2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32"/>
            <p:cNvSpPr>
              <a:spLocks/>
            </p:cNvSpPr>
            <p:nvPr userDrawn="1"/>
          </p:nvSpPr>
          <p:spPr bwMode="auto">
            <a:xfrm>
              <a:off x="6368207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33"/>
            <p:cNvSpPr>
              <a:spLocks/>
            </p:cNvSpPr>
            <p:nvPr userDrawn="1"/>
          </p:nvSpPr>
          <p:spPr bwMode="auto">
            <a:xfrm>
              <a:off x="6234801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34"/>
            <p:cNvSpPr>
              <a:spLocks/>
            </p:cNvSpPr>
            <p:nvPr userDrawn="1"/>
          </p:nvSpPr>
          <p:spPr bwMode="auto">
            <a:xfrm>
              <a:off x="6128077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35"/>
            <p:cNvSpPr>
              <a:spLocks/>
            </p:cNvSpPr>
            <p:nvPr userDrawn="1"/>
          </p:nvSpPr>
          <p:spPr bwMode="auto">
            <a:xfrm>
              <a:off x="6956860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9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9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36"/>
            <p:cNvSpPr>
              <a:spLocks/>
            </p:cNvSpPr>
            <p:nvPr userDrawn="1"/>
          </p:nvSpPr>
          <p:spPr bwMode="auto">
            <a:xfrm>
              <a:off x="6850136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2 w 644"/>
                <a:gd name="T7" fmla="*/ 0 h 666"/>
                <a:gd name="T8" fmla="*/ 402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0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8 w 644"/>
                <a:gd name="T23" fmla="*/ 192 h 666"/>
                <a:gd name="T24" fmla="*/ 188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0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37"/>
            <p:cNvSpPr>
              <a:spLocks/>
            </p:cNvSpPr>
            <p:nvPr userDrawn="1"/>
          </p:nvSpPr>
          <p:spPr bwMode="auto">
            <a:xfrm>
              <a:off x="6715062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0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0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38"/>
            <p:cNvSpPr>
              <a:spLocks/>
            </p:cNvSpPr>
            <p:nvPr userDrawn="1"/>
          </p:nvSpPr>
          <p:spPr bwMode="auto">
            <a:xfrm>
              <a:off x="6608337" y="5020099"/>
              <a:ext cx="118398" cy="123400"/>
            </a:xfrm>
            <a:custGeom>
              <a:avLst/>
              <a:gdLst>
                <a:gd name="T0" fmla="*/ 642 w 642"/>
                <a:gd name="T1" fmla="*/ 192 h 666"/>
                <a:gd name="T2" fmla="*/ 642 w 642"/>
                <a:gd name="T3" fmla="*/ 0 h 666"/>
                <a:gd name="T4" fmla="*/ 563 w 642"/>
                <a:gd name="T5" fmla="*/ 0 h 666"/>
                <a:gd name="T6" fmla="*/ 482 w 642"/>
                <a:gd name="T7" fmla="*/ 0 h 666"/>
                <a:gd name="T8" fmla="*/ 401 w 642"/>
                <a:gd name="T9" fmla="*/ 0 h 666"/>
                <a:gd name="T10" fmla="*/ 321 w 642"/>
                <a:gd name="T11" fmla="*/ 0 h 666"/>
                <a:gd name="T12" fmla="*/ 240 w 642"/>
                <a:gd name="T13" fmla="*/ 0 h 666"/>
                <a:gd name="T14" fmla="*/ 160 w 642"/>
                <a:gd name="T15" fmla="*/ 0 h 666"/>
                <a:gd name="T16" fmla="*/ 79 w 642"/>
                <a:gd name="T17" fmla="*/ 0 h 666"/>
                <a:gd name="T18" fmla="*/ 0 w 642"/>
                <a:gd name="T19" fmla="*/ 0 h 666"/>
                <a:gd name="T20" fmla="*/ 0 w 642"/>
                <a:gd name="T21" fmla="*/ 192 h 666"/>
                <a:gd name="T22" fmla="*/ 188 w 642"/>
                <a:gd name="T23" fmla="*/ 192 h 666"/>
                <a:gd name="T24" fmla="*/ 188 w 642"/>
                <a:gd name="T25" fmla="*/ 666 h 666"/>
                <a:gd name="T26" fmla="*/ 454 w 642"/>
                <a:gd name="T27" fmla="*/ 666 h 666"/>
                <a:gd name="T28" fmla="*/ 454 w 642"/>
                <a:gd name="T29" fmla="*/ 192 h 666"/>
                <a:gd name="T30" fmla="*/ 642 w 642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2" h="666">
                  <a:moveTo>
                    <a:pt x="642" y="192"/>
                  </a:moveTo>
                  <a:lnTo>
                    <a:pt x="642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0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8" y="192"/>
                  </a:lnTo>
                  <a:lnTo>
                    <a:pt x="188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2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39"/>
            <p:cNvSpPr>
              <a:spLocks/>
            </p:cNvSpPr>
            <p:nvPr userDrawn="1"/>
          </p:nvSpPr>
          <p:spPr bwMode="auto">
            <a:xfrm>
              <a:off x="7437121" y="5020099"/>
              <a:ext cx="145079" cy="123400"/>
            </a:xfrm>
            <a:custGeom>
              <a:avLst/>
              <a:gdLst>
                <a:gd name="T0" fmla="*/ 394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88 w 791"/>
                <a:gd name="T9" fmla="*/ 0 h 666"/>
                <a:gd name="T10" fmla="*/ 324 w 791"/>
                <a:gd name="T11" fmla="*/ 0 h 666"/>
                <a:gd name="T12" fmla="*/ 359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88" y="0"/>
                  </a:lnTo>
                  <a:lnTo>
                    <a:pt x="324" y="0"/>
                  </a:lnTo>
                  <a:lnTo>
                    <a:pt x="359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40"/>
            <p:cNvSpPr>
              <a:spLocks/>
            </p:cNvSpPr>
            <p:nvPr userDrawn="1"/>
          </p:nvSpPr>
          <p:spPr bwMode="auto">
            <a:xfrm>
              <a:off x="7330396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2 w 645"/>
                <a:gd name="T7" fmla="*/ 0 h 666"/>
                <a:gd name="T8" fmla="*/ 403 w 645"/>
                <a:gd name="T9" fmla="*/ 0 h 666"/>
                <a:gd name="T10" fmla="*/ 322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1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41"/>
            <p:cNvSpPr>
              <a:spLocks/>
            </p:cNvSpPr>
            <p:nvPr userDrawn="1"/>
          </p:nvSpPr>
          <p:spPr bwMode="auto">
            <a:xfrm>
              <a:off x="7196990" y="5020099"/>
              <a:ext cx="145079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42"/>
            <p:cNvSpPr>
              <a:spLocks/>
            </p:cNvSpPr>
            <p:nvPr userDrawn="1"/>
          </p:nvSpPr>
          <p:spPr bwMode="auto">
            <a:xfrm>
              <a:off x="709026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2 w 643"/>
                <a:gd name="T11" fmla="*/ 0 h 666"/>
                <a:gd name="T12" fmla="*/ 241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2" y="0"/>
                  </a:lnTo>
                  <a:lnTo>
                    <a:pt x="241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43"/>
            <p:cNvSpPr>
              <a:spLocks/>
            </p:cNvSpPr>
            <p:nvPr userDrawn="1"/>
          </p:nvSpPr>
          <p:spPr bwMode="auto">
            <a:xfrm>
              <a:off x="7917381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2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2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44"/>
            <p:cNvSpPr>
              <a:spLocks/>
            </p:cNvSpPr>
            <p:nvPr userDrawn="1"/>
          </p:nvSpPr>
          <p:spPr bwMode="auto">
            <a:xfrm>
              <a:off x="781232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2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1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5 w 643"/>
                <a:gd name="T27" fmla="*/ 666 h 666"/>
                <a:gd name="T28" fmla="*/ 455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2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45"/>
            <p:cNvSpPr>
              <a:spLocks/>
            </p:cNvSpPr>
            <p:nvPr userDrawn="1"/>
          </p:nvSpPr>
          <p:spPr bwMode="auto">
            <a:xfrm>
              <a:off x="7677251" y="5020099"/>
              <a:ext cx="146746" cy="123400"/>
            </a:xfrm>
            <a:custGeom>
              <a:avLst/>
              <a:gdLst>
                <a:gd name="T0" fmla="*/ 394 w 791"/>
                <a:gd name="T1" fmla="*/ 267 h 666"/>
                <a:gd name="T2" fmla="*/ 260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4 w 791"/>
                <a:gd name="T15" fmla="*/ 0 h 666"/>
                <a:gd name="T16" fmla="*/ 430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6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4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4" y="267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4" y="0"/>
                  </a:lnTo>
                  <a:lnTo>
                    <a:pt x="430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6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4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46"/>
            <p:cNvSpPr>
              <a:spLocks/>
            </p:cNvSpPr>
            <p:nvPr userDrawn="1"/>
          </p:nvSpPr>
          <p:spPr bwMode="auto">
            <a:xfrm>
              <a:off x="7570526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2 w 643"/>
                <a:gd name="T5" fmla="*/ 0 h 666"/>
                <a:gd name="T6" fmla="*/ 482 w 643"/>
                <a:gd name="T7" fmla="*/ 0 h 666"/>
                <a:gd name="T8" fmla="*/ 401 w 643"/>
                <a:gd name="T9" fmla="*/ 0 h 666"/>
                <a:gd name="T10" fmla="*/ 321 w 643"/>
                <a:gd name="T11" fmla="*/ 0 h 666"/>
                <a:gd name="T12" fmla="*/ 240 w 643"/>
                <a:gd name="T13" fmla="*/ 0 h 666"/>
                <a:gd name="T14" fmla="*/ 161 w 643"/>
                <a:gd name="T15" fmla="*/ 0 h 666"/>
                <a:gd name="T16" fmla="*/ 79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7 w 643"/>
                <a:gd name="T23" fmla="*/ 192 h 666"/>
                <a:gd name="T24" fmla="*/ 187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2" y="0"/>
                  </a:lnTo>
                  <a:lnTo>
                    <a:pt x="482" y="0"/>
                  </a:lnTo>
                  <a:lnTo>
                    <a:pt x="401" y="0"/>
                  </a:lnTo>
                  <a:lnTo>
                    <a:pt x="321" y="0"/>
                  </a:lnTo>
                  <a:lnTo>
                    <a:pt x="240" y="0"/>
                  </a:lnTo>
                  <a:lnTo>
                    <a:pt x="161" y="0"/>
                  </a:lnTo>
                  <a:lnTo>
                    <a:pt x="7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7" y="192"/>
                  </a:lnTo>
                  <a:lnTo>
                    <a:pt x="187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47"/>
            <p:cNvSpPr>
              <a:spLocks/>
            </p:cNvSpPr>
            <p:nvPr userDrawn="1"/>
          </p:nvSpPr>
          <p:spPr bwMode="auto">
            <a:xfrm>
              <a:off x="8399309" y="5020099"/>
              <a:ext cx="145079" cy="123400"/>
            </a:xfrm>
            <a:custGeom>
              <a:avLst/>
              <a:gdLst>
                <a:gd name="T0" fmla="*/ 397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1 w 791"/>
                <a:gd name="T9" fmla="*/ 0 h 666"/>
                <a:gd name="T10" fmla="*/ 326 w 791"/>
                <a:gd name="T11" fmla="*/ 0 h 666"/>
                <a:gd name="T12" fmla="*/ 361 w 791"/>
                <a:gd name="T13" fmla="*/ 0 h 666"/>
                <a:gd name="T14" fmla="*/ 397 w 791"/>
                <a:gd name="T15" fmla="*/ 0 h 666"/>
                <a:gd name="T16" fmla="*/ 431 w 791"/>
                <a:gd name="T17" fmla="*/ 0 h 666"/>
                <a:gd name="T18" fmla="*/ 467 w 791"/>
                <a:gd name="T19" fmla="*/ 0 h 666"/>
                <a:gd name="T20" fmla="*/ 503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7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7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1" y="0"/>
                  </a:lnTo>
                  <a:lnTo>
                    <a:pt x="326" y="0"/>
                  </a:lnTo>
                  <a:lnTo>
                    <a:pt x="361" y="0"/>
                  </a:lnTo>
                  <a:lnTo>
                    <a:pt x="397" y="0"/>
                  </a:lnTo>
                  <a:lnTo>
                    <a:pt x="431" y="0"/>
                  </a:lnTo>
                  <a:lnTo>
                    <a:pt x="467" y="0"/>
                  </a:lnTo>
                  <a:lnTo>
                    <a:pt x="503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7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48"/>
            <p:cNvSpPr>
              <a:spLocks/>
            </p:cNvSpPr>
            <p:nvPr userDrawn="1"/>
          </p:nvSpPr>
          <p:spPr bwMode="auto">
            <a:xfrm>
              <a:off x="8292584" y="5020099"/>
              <a:ext cx="118398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4 w 643"/>
                <a:gd name="T5" fmla="*/ 0 h 666"/>
                <a:gd name="T6" fmla="*/ 483 w 643"/>
                <a:gd name="T7" fmla="*/ 0 h 666"/>
                <a:gd name="T8" fmla="*/ 403 w 643"/>
                <a:gd name="T9" fmla="*/ 0 h 666"/>
                <a:gd name="T10" fmla="*/ 322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2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4" y="0"/>
                  </a:lnTo>
                  <a:lnTo>
                    <a:pt x="483" y="0"/>
                  </a:lnTo>
                  <a:lnTo>
                    <a:pt x="403" y="0"/>
                  </a:lnTo>
                  <a:lnTo>
                    <a:pt x="322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49"/>
            <p:cNvSpPr>
              <a:spLocks/>
            </p:cNvSpPr>
            <p:nvPr userDrawn="1"/>
          </p:nvSpPr>
          <p:spPr bwMode="auto">
            <a:xfrm>
              <a:off x="8159179" y="5020099"/>
              <a:ext cx="145079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5 w 791"/>
                <a:gd name="T7" fmla="*/ 0 h 666"/>
                <a:gd name="T8" fmla="*/ 291 w 791"/>
                <a:gd name="T9" fmla="*/ 0 h 666"/>
                <a:gd name="T10" fmla="*/ 325 w 791"/>
                <a:gd name="T11" fmla="*/ 0 h 666"/>
                <a:gd name="T12" fmla="*/ 361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1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5" y="0"/>
                  </a:lnTo>
                  <a:lnTo>
                    <a:pt x="291" y="0"/>
                  </a:lnTo>
                  <a:lnTo>
                    <a:pt x="325" y="0"/>
                  </a:lnTo>
                  <a:lnTo>
                    <a:pt x="361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1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50"/>
            <p:cNvSpPr>
              <a:spLocks/>
            </p:cNvSpPr>
            <p:nvPr userDrawn="1"/>
          </p:nvSpPr>
          <p:spPr bwMode="auto">
            <a:xfrm>
              <a:off x="8052454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2 w 644"/>
                <a:gd name="T9" fmla="*/ 0 h 666"/>
                <a:gd name="T10" fmla="*/ 323 w 644"/>
                <a:gd name="T11" fmla="*/ 0 h 666"/>
                <a:gd name="T12" fmla="*/ 242 w 644"/>
                <a:gd name="T13" fmla="*/ 0 h 666"/>
                <a:gd name="T14" fmla="*/ 162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5 w 644"/>
                <a:gd name="T27" fmla="*/ 666 h 666"/>
                <a:gd name="T28" fmla="*/ 455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2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2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5" y="666"/>
                  </a:lnTo>
                  <a:lnTo>
                    <a:pt x="455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51"/>
            <p:cNvSpPr>
              <a:spLocks/>
            </p:cNvSpPr>
            <p:nvPr userDrawn="1"/>
          </p:nvSpPr>
          <p:spPr bwMode="auto">
            <a:xfrm>
              <a:off x="8879570" y="5020099"/>
              <a:ext cx="146746" cy="123400"/>
            </a:xfrm>
            <a:custGeom>
              <a:avLst/>
              <a:gdLst>
                <a:gd name="T0" fmla="*/ 396 w 791"/>
                <a:gd name="T1" fmla="*/ 267 h 666"/>
                <a:gd name="T2" fmla="*/ 261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7"/>
                  </a:moveTo>
                  <a:lnTo>
                    <a:pt x="261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52"/>
            <p:cNvSpPr>
              <a:spLocks/>
            </p:cNvSpPr>
            <p:nvPr userDrawn="1"/>
          </p:nvSpPr>
          <p:spPr bwMode="auto">
            <a:xfrm>
              <a:off x="8774513" y="5020099"/>
              <a:ext cx="116730" cy="123400"/>
            </a:xfrm>
            <a:custGeom>
              <a:avLst/>
              <a:gdLst>
                <a:gd name="T0" fmla="*/ 643 w 643"/>
                <a:gd name="T1" fmla="*/ 192 h 666"/>
                <a:gd name="T2" fmla="*/ 643 w 643"/>
                <a:gd name="T3" fmla="*/ 0 h 666"/>
                <a:gd name="T4" fmla="*/ 563 w 643"/>
                <a:gd name="T5" fmla="*/ 0 h 666"/>
                <a:gd name="T6" fmla="*/ 482 w 643"/>
                <a:gd name="T7" fmla="*/ 0 h 666"/>
                <a:gd name="T8" fmla="*/ 403 w 643"/>
                <a:gd name="T9" fmla="*/ 0 h 666"/>
                <a:gd name="T10" fmla="*/ 321 w 643"/>
                <a:gd name="T11" fmla="*/ 0 h 666"/>
                <a:gd name="T12" fmla="*/ 242 w 643"/>
                <a:gd name="T13" fmla="*/ 0 h 666"/>
                <a:gd name="T14" fmla="*/ 161 w 643"/>
                <a:gd name="T15" fmla="*/ 0 h 666"/>
                <a:gd name="T16" fmla="*/ 80 w 643"/>
                <a:gd name="T17" fmla="*/ 0 h 666"/>
                <a:gd name="T18" fmla="*/ 0 w 643"/>
                <a:gd name="T19" fmla="*/ 0 h 666"/>
                <a:gd name="T20" fmla="*/ 0 w 643"/>
                <a:gd name="T21" fmla="*/ 192 h 666"/>
                <a:gd name="T22" fmla="*/ 189 w 643"/>
                <a:gd name="T23" fmla="*/ 192 h 666"/>
                <a:gd name="T24" fmla="*/ 189 w 643"/>
                <a:gd name="T25" fmla="*/ 666 h 666"/>
                <a:gd name="T26" fmla="*/ 454 w 643"/>
                <a:gd name="T27" fmla="*/ 666 h 666"/>
                <a:gd name="T28" fmla="*/ 454 w 643"/>
                <a:gd name="T29" fmla="*/ 192 h 666"/>
                <a:gd name="T30" fmla="*/ 643 w 643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3" h="666">
                  <a:moveTo>
                    <a:pt x="643" y="192"/>
                  </a:moveTo>
                  <a:lnTo>
                    <a:pt x="643" y="0"/>
                  </a:lnTo>
                  <a:lnTo>
                    <a:pt x="563" y="0"/>
                  </a:lnTo>
                  <a:lnTo>
                    <a:pt x="482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4" y="666"/>
                  </a:lnTo>
                  <a:lnTo>
                    <a:pt x="454" y="192"/>
                  </a:lnTo>
                  <a:lnTo>
                    <a:pt x="643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53"/>
            <p:cNvSpPr>
              <a:spLocks/>
            </p:cNvSpPr>
            <p:nvPr userDrawn="1"/>
          </p:nvSpPr>
          <p:spPr bwMode="auto">
            <a:xfrm>
              <a:off x="8639439" y="5020099"/>
              <a:ext cx="146746" cy="123400"/>
            </a:xfrm>
            <a:custGeom>
              <a:avLst/>
              <a:gdLst>
                <a:gd name="T0" fmla="*/ 395 w 791"/>
                <a:gd name="T1" fmla="*/ 267 h 666"/>
                <a:gd name="T2" fmla="*/ 259 w 791"/>
                <a:gd name="T3" fmla="*/ 666 h 666"/>
                <a:gd name="T4" fmla="*/ 0 w 791"/>
                <a:gd name="T5" fmla="*/ 666 h 666"/>
                <a:gd name="T6" fmla="*/ 254 w 791"/>
                <a:gd name="T7" fmla="*/ 0 h 666"/>
                <a:gd name="T8" fmla="*/ 290 w 791"/>
                <a:gd name="T9" fmla="*/ 0 h 666"/>
                <a:gd name="T10" fmla="*/ 324 w 791"/>
                <a:gd name="T11" fmla="*/ 0 h 666"/>
                <a:gd name="T12" fmla="*/ 360 w 791"/>
                <a:gd name="T13" fmla="*/ 0 h 666"/>
                <a:gd name="T14" fmla="*/ 395 w 791"/>
                <a:gd name="T15" fmla="*/ 0 h 666"/>
                <a:gd name="T16" fmla="*/ 431 w 791"/>
                <a:gd name="T17" fmla="*/ 0 h 666"/>
                <a:gd name="T18" fmla="*/ 465 w 791"/>
                <a:gd name="T19" fmla="*/ 0 h 666"/>
                <a:gd name="T20" fmla="*/ 501 w 791"/>
                <a:gd name="T21" fmla="*/ 0 h 666"/>
                <a:gd name="T22" fmla="*/ 535 w 791"/>
                <a:gd name="T23" fmla="*/ 0 h 666"/>
                <a:gd name="T24" fmla="*/ 791 w 791"/>
                <a:gd name="T25" fmla="*/ 666 h 666"/>
                <a:gd name="T26" fmla="*/ 530 w 791"/>
                <a:gd name="T27" fmla="*/ 666 h 666"/>
                <a:gd name="T28" fmla="*/ 395 w 791"/>
                <a:gd name="T29" fmla="*/ 26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5" y="267"/>
                  </a:moveTo>
                  <a:lnTo>
                    <a:pt x="259" y="666"/>
                  </a:lnTo>
                  <a:lnTo>
                    <a:pt x="0" y="666"/>
                  </a:lnTo>
                  <a:lnTo>
                    <a:pt x="254" y="0"/>
                  </a:lnTo>
                  <a:lnTo>
                    <a:pt x="290" y="0"/>
                  </a:lnTo>
                  <a:lnTo>
                    <a:pt x="324" y="0"/>
                  </a:lnTo>
                  <a:lnTo>
                    <a:pt x="360" y="0"/>
                  </a:lnTo>
                  <a:lnTo>
                    <a:pt x="395" y="0"/>
                  </a:lnTo>
                  <a:lnTo>
                    <a:pt x="431" y="0"/>
                  </a:lnTo>
                  <a:lnTo>
                    <a:pt x="465" y="0"/>
                  </a:lnTo>
                  <a:lnTo>
                    <a:pt x="501" y="0"/>
                  </a:lnTo>
                  <a:lnTo>
                    <a:pt x="535" y="0"/>
                  </a:lnTo>
                  <a:lnTo>
                    <a:pt x="791" y="666"/>
                  </a:lnTo>
                  <a:lnTo>
                    <a:pt x="530" y="666"/>
                  </a:lnTo>
                  <a:lnTo>
                    <a:pt x="395" y="2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54"/>
            <p:cNvSpPr>
              <a:spLocks/>
            </p:cNvSpPr>
            <p:nvPr userDrawn="1"/>
          </p:nvSpPr>
          <p:spPr bwMode="auto">
            <a:xfrm>
              <a:off x="8532715" y="5020099"/>
              <a:ext cx="118398" cy="123400"/>
            </a:xfrm>
            <a:custGeom>
              <a:avLst/>
              <a:gdLst>
                <a:gd name="T0" fmla="*/ 645 w 645"/>
                <a:gd name="T1" fmla="*/ 192 h 666"/>
                <a:gd name="T2" fmla="*/ 645 w 645"/>
                <a:gd name="T3" fmla="*/ 0 h 666"/>
                <a:gd name="T4" fmla="*/ 564 w 645"/>
                <a:gd name="T5" fmla="*/ 0 h 666"/>
                <a:gd name="T6" fmla="*/ 484 w 645"/>
                <a:gd name="T7" fmla="*/ 0 h 666"/>
                <a:gd name="T8" fmla="*/ 403 w 645"/>
                <a:gd name="T9" fmla="*/ 0 h 666"/>
                <a:gd name="T10" fmla="*/ 323 w 645"/>
                <a:gd name="T11" fmla="*/ 0 h 666"/>
                <a:gd name="T12" fmla="*/ 242 w 645"/>
                <a:gd name="T13" fmla="*/ 0 h 666"/>
                <a:gd name="T14" fmla="*/ 161 w 645"/>
                <a:gd name="T15" fmla="*/ 0 h 666"/>
                <a:gd name="T16" fmla="*/ 82 w 645"/>
                <a:gd name="T17" fmla="*/ 0 h 666"/>
                <a:gd name="T18" fmla="*/ 0 w 645"/>
                <a:gd name="T19" fmla="*/ 0 h 666"/>
                <a:gd name="T20" fmla="*/ 0 w 645"/>
                <a:gd name="T21" fmla="*/ 192 h 666"/>
                <a:gd name="T22" fmla="*/ 189 w 645"/>
                <a:gd name="T23" fmla="*/ 192 h 666"/>
                <a:gd name="T24" fmla="*/ 189 w 645"/>
                <a:gd name="T25" fmla="*/ 666 h 666"/>
                <a:gd name="T26" fmla="*/ 456 w 645"/>
                <a:gd name="T27" fmla="*/ 666 h 666"/>
                <a:gd name="T28" fmla="*/ 456 w 645"/>
                <a:gd name="T29" fmla="*/ 192 h 666"/>
                <a:gd name="T30" fmla="*/ 645 w 645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66">
                  <a:moveTo>
                    <a:pt x="645" y="192"/>
                  </a:moveTo>
                  <a:lnTo>
                    <a:pt x="645" y="0"/>
                  </a:lnTo>
                  <a:lnTo>
                    <a:pt x="564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3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5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55"/>
            <p:cNvSpPr>
              <a:spLocks/>
            </p:cNvSpPr>
            <p:nvPr userDrawn="1"/>
          </p:nvSpPr>
          <p:spPr bwMode="auto">
            <a:xfrm>
              <a:off x="9014643" y="5020099"/>
              <a:ext cx="118398" cy="123400"/>
            </a:xfrm>
            <a:custGeom>
              <a:avLst/>
              <a:gdLst>
                <a:gd name="T0" fmla="*/ 644 w 644"/>
                <a:gd name="T1" fmla="*/ 192 h 666"/>
                <a:gd name="T2" fmla="*/ 644 w 644"/>
                <a:gd name="T3" fmla="*/ 0 h 666"/>
                <a:gd name="T4" fmla="*/ 563 w 644"/>
                <a:gd name="T5" fmla="*/ 0 h 666"/>
                <a:gd name="T6" fmla="*/ 484 w 644"/>
                <a:gd name="T7" fmla="*/ 0 h 666"/>
                <a:gd name="T8" fmla="*/ 403 w 644"/>
                <a:gd name="T9" fmla="*/ 0 h 666"/>
                <a:gd name="T10" fmla="*/ 321 w 644"/>
                <a:gd name="T11" fmla="*/ 0 h 666"/>
                <a:gd name="T12" fmla="*/ 242 w 644"/>
                <a:gd name="T13" fmla="*/ 0 h 666"/>
                <a:gd name="T14" fmla="*/ 161 w 644"/>
                <a:gd name="T15" fmla="*/ 0 h 666"/>
                <a:gd name="T16" fmla="*/ 81 w 644"/>
                <a:gd name="T17" fmla="*/ 0 h 666"/>
                <a:gd name="T18" fmla="*/ 0 w 644"/>
                <a:gd name="T19" fmla="*/ 0 h 666"/>
                <a:gd name="T20" fmla="*/ 0 w 644"/>
                <a:gd name="T21" fmla="*/ 192 h 666"/>
                <a:gd name="T22" fmla="*/ 189 w 644"/>
                <a:gd name="T23" fmla="*/ 192 h 666"/>
                <a:gd name="T24" fmla="*/ 189 w 644"/>
                <a:gd name="T25" fmla="*/ 666 h 666"/>
                <a:gd name="T26" fmla="*/ 456 w 644"/>
                <a:gd name="T27" fmla="*/ 666 h 666"/>
                <a:gd name="T28" fmla="*/ 456 w 644"/>
                <a:gd name="T29" fmla="*/ 192 h 666"/>
                <a:gd name="T30" fmla="*/ 644 w 644"/>
                <a:gd name="T31" fmla="*/ 19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4" h="666">
                  <a:moveTo>
                    <a:pt x="644" y="192"/>
                  </a:moveTo>
                  <a:lnTo>
                    <a:pt x="644" y="0"/>
                  </a:lnTo>
                  <a:lnTo>
                    <a:pt x="563" y="0"/>
                  </a:lnTo>
                  <a:lnTo>
                    <a:pt x="484" y="0"/>
                  </a:lnTo>
                  <a:lnTo>
                    <a:pt x="403" y="0"/>
                  </a:lnTo>
                  <a:lnTo>
                    <a:pt x="321" y="0"/>
                  </a:lnTo>
                  <a:lnTo>
                    <a:pt x="242" y="0"/>
                  </a:lnTo>
                  <a:lnTo>
                    <a:pt x="161" y="0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89" y="192"/>
                  </a:lnTo>
                  <a:lnTo>
                    <a:pt x="189" y="666"/>
                  </a:lnTo>
                  <a:lnTo>
                    <a:pt x="456" y="666"/>
                  </a:lnTo>
                  <a:lnTo>
                    <a:pt x="456" y="192"/>
                  </a:lnTo>
                  <a:lnTo>
                    <a:pt x="644" y="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56"/>
            <p:cNvSpPr>
              <a:spLocks/>
            </p:cNvSpPr>
            <p:nvPr userDrawn="1"/>
          </p:nvSpPr>
          <p:spPr bwMode="auto">
            <a:xfrm>
              <a:off x="336464" y="4883358"/>
              <a:ext cx="145079" cy="123400"/>
            </a:xfrm>
            <a:custGeom>
              <a:avLst/>
              <a:gdLst>
                <a:gd name="T0" fmla="*/ 396 w 791"/>
                <a:gd name="T1" fmla="*/ 268 h 666"/>
                <a:gd name="T2" fmla="*/ 260 w 791"/>
                <a:gd name="T3" fmla="*/ 666 h 666"/>
                <a:gd name="T4" fmla="*/ 0 w 791"/>
                <a:gd name="T5" fmla="*/ 666 h 666"/>
                <a:gd name="T6" fmla="*/ 256 w 791"/>
                <a:gd name="T7" fmla="*/ 0 h 666"/>
                <a:gd name="T8" fmla="*/ 290 w 791"/>
                <a:gd name="T9" fmla="*/ 0 h 666"/>
                <a:gd name="T10" fmla="*/ 326 w 791"/>
                <a:gd name="T11" fmla="*/ 0 h 666"/>
                <a:gd name="T12" fmla="*/ 360 w 791"/>
                <a:gd name="T13" fmla="*/ 0 h 666"/>
                <a:gd name="T14" fmla="*/ 396 w 791"/>
                <a:gd name="T15" fmla="*/ 0 h 666"/>
                <a:gd name="T16" fmla="*/ 431 w 791"/>
                <a:gd name="T17" fmla="*/ 0 h 666"/>
                <a:gd name="T18" fmla="*/ 466 w 791"/>
                <a:gd name="T19" fmla="*/ 0 h 666"/>
                <a:gd name="T20" fmla="*/ 501 w 791"/>
                <a:gd name="T21" fmla="*/ 0 h 666"/>
                <a:gd name="T22" fmla="*/ 537 w 791"/>
                <a:gd name="T23" fmla="*/ 0 h 666"/>
                <a:gd name="T24" fmla="*/ 791 w 791"/>
                <a:gd name="T25" fmla="*/ 666 h 666"/>
                <a:gd name="T26" fmla="*/ 532 w 791"/>
                <a:gd name="T27" fmla="*/ 666 h 666"/>
                <a:gd name="T28" fmla="*/ 396 w 791"/>
                <a:gd name="T29" fmla="*/ 26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1" h="666">
                  <a:moveTo>
                    <a:pt x="396" y="268"/>
                  </a:moveTo>
                  <a:lnTo>
                    <a:pt x="260" y="666"/>
                  </a:lnTo>
                  <a:lnTo>
                    <a:pt x="0" y="666"/>
                  </a:lnTo>
                  <a:lnTo>
                    <a:pt x="256" y="0"/>
                  </a:lnTo>
                  <a:lnTo>
                    <a:pt x="290" y="0"/>
                  </a:lnTo>
                  <a:lnTo>
                    <a:pt x="326" y="0"/>
                  </a:lnTo>
                  <a:lnTo>
                    <a:pt x="360" y="0"/>
                  </a:lnTo>
                  <a:lnTo>
                    <a:pt x="396" y="0"/>
                  </a:lnTo>
                  <a:lnTo>
                    <a:pt x="431" y="0"/>
                  </a:lnTo>
                  <a:lnTo>
                    <a:pt x="466" y="0"/>
                  </a:lnTo>
                  <a:lnTo>
                    <a:pt x="501" y="0"/>
                  </a:lnTo>
                  <a:lnTo>
                    <a:pt x="537" y="0"/>
                  </a:lnTo>
                  <a:lnTo>
                    <a:pt x="791" y="666"/>
                  </a:lnTo>
                  <a:lnTo>
                    <a:pt x="532" y="666"/>
                  </a:lnTo>
                  <a:lnTo>
                    <a:pt x="396" y="2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Rectangle 163"/>
          <p:cNvSpPr/>
          <p:nvPr userDrawn="1"/>
        </p:nvSpPr>
        <p:spPr>
          <a:xfrm>
            <a:off x="356970" y="2549813"/>
            <a:ext cx="4100296" cy="44607"/>
          </a:xfrm>
          <a:prstGeom prst="rect">
            <a:avLst/>
          </a:prstGeom>
          <a:gradFill flip="none" rotWithShape="1">
            <a:gsLst>
              <a:gs pos="0">
                <a:srgbClr val="73459B"/>
              </a:gs>
              <a:gs pos="50000">
                <a:srgbClr val="BA2983"/>
              </a:gs>
              <a:gs pos="100000">
                <a:srgbClr val="F04D3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8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3000" kern="1200" dirty="0" smtClean="0">
          <a:solidFill>
            <a:schemeClr val="bg1">
              <a:lumMod val="50000"/>
            </a:schemeClr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66715" y="1741652"/>
            <a:ext cx="7935413" cy="506724"/>
          </a:xfrm>
        </p:spPr>
        <p:txBody>
          <a:bodyPr/>
          <a:lstStyle/>
          <a:p>
            <a:r>
              <a:rPr lang="en-US"/>
              <a:t>SAS BI – Maintenance &amp; Support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r>
              <a:rPr lang="en-US" dirty="0">
                <a:cs typeface="Calibri Light"/>
              </a:rPr>
              <a:t>Date : 26 May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3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950F-A4FD-4B3E-8F27-F2E78509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82" y="-19143"/>
            <a:ext cx="8552914" cy="481985"/>
          </a:xfrm>
        </p:spPr>
        <p:txBody>
          <a:bodyPr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EDW/CDW – Fix for Major Alerts contd..</a:t>
            </a: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2698A3-985A-4DF3-945F-11FD12B8F098}"/>
              </a:ext>
            </a:extLst>
          </p:cNvPr>
          <p:cNvGraphicFramePr>
            <a:graphicFrameLocks noGrp="1"/>
          </p:cNvGraphicFramePr>
          <p:nvPr/>
        </p:nvGraphicFramePr>
        <p:xfrm>
          <a:off x="334914" y="534610"/>
          <a:ext cx="8618824" cy="291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816075533"/>
                    </a:ext>
                  </a:extLst>
                </a:gridCol>
                <a:gridCol w="1245867">
                  <a:extLst>
                    <a:ext uri="{9D8B030D-6E8A-4147-A177-3AD203B41FA5}">
                      <a16:colId xmlns:a16="http://schemas.microsoft.com/office/drawing/2014/main" val="3929198827"/>
                    </a:ext>
                  </a:extLst>
                </a:gridCol>
                <a:gridCol w="1814951">
                  <a:extLst>
                    <a:ext uri="{9D8B030D-6E8A-4147-A177-3AD203B41FA5}">
                      <a16:colId xmlns:a16="http://schemas.microsoft.com/office/drawing/2014/main" val="2731105518"/>
                    </a:ext>
                  </a:extLst>
                </a:gridCol>
                <a:gridCol w="3244715">
                  <a:extLst>
                    <a:ext uri="{9D8B030D-6E8A-4147-A177-3AD203B41FA5}">
                      <a16:colId xmlns:a16="http://schemas.microsoft.com/office/drawing/2014/main" val="893731689"/>
                    </a:ext>
                  </a:extLst>
                </a:gridCol>
                <a:gridCol w="1035843">
                  <a:extLst>
                    <a:ext uri="{9D8B030D-6E8A-4147-A177-3AD203B41FA5}">
                      <a16:colId xmlns:a16="http://schemas.microsoft.com/office/drawing/2014/main" val="1813797051"/>
                    </a:ext>
                  </a:extLst>
                </a:gridCol>
                <a:gridCol w="770718">
                  <a:extLst>
                    <a:ext uri="{9D8B030D-6E8A-4147-A177-3AD203B41FA5}">
                      <a16:colId xmlns:a16="http://schemas.microsoft.com/office/drawing/2014/main" val="1704940323"/>
                    </a:ext>
                  </a:extLst>
                </a:gridCol>
              </a:tblGrid>
              <a:tr h="498811"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100" dirty="0">
                          <a:effectLst/>
                          <a:latin typeface="Calibri"/>
                        </a:rPr>
                        <a:t>S.NO​​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100" dirty="0">
                          <a:effectLst/>
                          <a:latin typeface="Calibri"/>
                        </a:rPr>
                        <a:t>Interface​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100" dirty="0" err="1">
                          <a:effectLst/>
                          <a:latin typeface="Calibri"/>
                        </a:rPr>
                        <a:t>Issue</a:t>
                      </a:r>
                      <a:r>
                        <a:rPr lang="sv-SE" sz="1100" dirty="0">
                          <a:effectLst/>
                          <a:latin typeface="Calibri"/>
                        </a:rPr>
                        <a:t> </a:t>
                      </a:r>
                      <a:r>
                        <a:rPr lang="sv-SE" sz="1100" dirty="0" err="1">
                          <a:effectLst/>
                          <a:latin typeface="Calibri"/>
                        </a:rPr>
                        <a:t>Description</a:t>
                      </a:r>
                      <a:r>
                        <a:rPr lang="sv-SE" sz="1100" dirty="0">
                          <a:effectLst/>
                          <a:latin typeface="Calibri"/>
                        </a:rPr>
                        <a:t>​​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100" dirty="0">
                          <a:effectLst/>
                          <a:latin typeface="Calibri"/>
                        </a:rPr>
                        <a:t>Action Taken​​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100" dirty="0">
                          <a:effectLst/>
                          <a:latin typeface="Calibri"/>
                        </a:rPr>
                        <a:t>Date​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100" dirty="0">
                          <a:effectLst/>
                          <a:latin typeface="Calibri"/>
                        </a:rPr>
                        <a:t>Action Taken By​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2163"/>
                  </a:ext>
                </a:extLst>
              </a:tr>
              <a:tr h="8907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v-SE" sz="1100" dirty="0"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i="0" u="none" strike="noStrike" noProof="0" dirty="0">
                          <a:effectLst/>
                        </a:rPr>
                        <a:t>SIRAX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kern="1200" noProof="0" dirty="0">
                          <a:effectLst/>
                        </a:rPr>
                        <a:t>PWA06SIRAXFL_WF</a:t>
                      </a:r>
                      <a:r>
                        <a:rPr lang="en-US" sz="1100" b="0" i="0" u="none" strike="noStrike" kern="1200" noProof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kern="1200" noProof="0" dirty="0">
                          <a:effectLst/>
                        </a:rPr>
                        <a:t>TM </a:t>
                      </a:r>
                      <a:r>
                        <a:rPr lang="en-US" sz="1100" b="0" i="0" u="none" strike="noStrike" kern="1200" noProof="0" dirty="0">
                          <a:effectLst/>
                          <a:latin typeface="Calibri"/>
                        </a:rPr>
                        <a:t>Failed due to file not received</a:t>
                      </a:r>
                      <a:endParaRPr lang="en-US" sz="1100" b="0" i="0" u="none" strike="noStrike" kern="1200" noProof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effectLst/>
                          <a:latin typeface="Calibri"/>
                        </a:rPr>
                        <a:t>Force finished the job as no files were received  on that day.</a:t>
                      </a:r>
                      <a:endParaRPr lang="en-US" sz="1800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16-May-2021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effectLst/>
                          <a:latin typeface="Calibri"/>
                        </a:rPr>
                        <a:t>Prashant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84901"/>
                  </a:ext>
                </a:extLst>
              </a:tr>
              <a:tr h="6947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v-SE" sz="1100" dirty="0"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i="0" u="none" strike="noStrike" noProof="0" dirty="0">
                          <a:effectLst/>
                        </a:rPr>
                        <a:t>CDWLOAD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noProof="0" dirty="0">
                          <a:effectLst/>
                        </a:rPr>
                        <a:t>PWA55CDWLOADDW_WF </a:t>
                      </a:r>
                      <a:r>
                        <a:rPr lang="en-US" sz="1100" b="0" i="0" u="none" strike="noStrike" noProof="0" dirty="0">
                          <a:effectLst/>
                          <a:latin typeface="Calibri"/>
                        </a:rPr>
                        <a:t>Failed due to duplicate date issue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latin typeface="Calibri"/>
                        </a:rPr>
                        <a:t>Deleted the duplicate data  re-ran </a:t>
                      </a:r>
                      <a:r>
                        <a:rPr lang="en-US" sz="1100" b="0" i="0" u="none" strike="noStrike" noProof="0">
                          <a:latin typeface="Calibri"/>
                        </a:rPr>
                        <a:t>the  flow and  </a:t>
                      </a:r>
                      <a:r>
                        <a:rPr lang="en-US" sz="1100" b="0" i="0" u="none" strike="noStrike" noProof="0" dirty="0">
                          <a:latin typeface="Calibri"/>
                        </a:rPr>
                        <a:t>Flow was successfully completed.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19-May-2021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/>
                        <a:t>Sathish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25989"/>
                  </a:ext>
                </a:extLst>
              </a:tr>
              <a:tr h="8302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v-SE" sz="1100" dirty="0"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i="0" u="none" strike="noStrike" noProof="0" dirty="0">
                          <a:effectLst/>
                          <a:latin typeface="Calibri"/>
                        </a:rPr>
                        <a:t>EXCERPT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noProof="0" dirty="0">
                          <a:effectLst/>
                        </a:rPr>
                        <a:t>PWA090EXCERPTPS_WF </a:t>
                      </a:r>
                      <a:r>
                        <a:rPr lang="en-US" sz="1100" b="0" i="0" u="none" strike="noStrike" kern="1200" noProof="0" dirty="0">
                          <a:effectLst/>
                          <a:latin typeface="Calibri"/>
                        </a:rPr>
                        <a:t>Failed due to temporary table issue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latin typeface="Calibri"/>
                        </a:rPr>
                        <a:t>Re-run the flow and flow completed successfully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20-May-2021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/>
                        <a:t>Archit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302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322A9B-AC63-48A7-8D43-E215AB0DB7A6}"/>
              </a:ext>
            </a:extLst>
          </p:cNvPr>
          <p:cNvSpPr/>
          <p:nvPr/>
        </p:nvSpPr>
        <p:spPr>
          <a:xfrm>
            <a:off x="345696" y="4448797"/>
            <a:ext cx="8457322" cy="214008"/>
          </a:xfrm>
          <a:prstGeom prst="rect">
            <a:avLst/>
          </a:prstGeom>
          <a:solidFill>
            <a:srgbClr val="007DC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36" indent="-285736">
              <a:buFont typeface="Arial" panose="020B0604020202020204" pitchFamily="34" charset="0"/>
              <a:buChar char="•"/>
            </a:pPr>
            <a:endParaRPr lang="en-US" dirty="0"/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dirty="0"/>
              <a:t>All Alerts have been closed within timelines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14" y="116060"/>
            <a:ext cx="8267037" cy="865163"/>
          </a:xfrm>
        </p:spPr>
        <p:txBody>
          <a:bodyPr/>
          <a:lstStyle/>
          <a:p>
            <a:r>
              <a:rPr lang="en-US" altLang="en-US" sz="2400" dirty="0"/>
              <a:t>EDW/CDW – Change Order Summary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F6DA529-BF70-4EF5-900C-FEDC5AB021DC}"/>
              </a:ext>
            </a:extLst>
          </p:cNvPr>
          <p:cNvGraphicFramePr>
            <a:graphicFrameLocks/>
          </p:cNvGraphicFramePr>
          <p:nvPr/>
        </p:nvGraphicFramePr>
        <p:xfrm>
          <a:off x="179514" y="1705930"/>
          <a:ext cx="2952328" cy="1873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03E0A0-E7F3-4960-82DA-CB708E62E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38861"/>
              </p:ext>
            </p:extLst>
          </p:nvPr>
        </p:nvGraphicFramePr>
        <p:xfrm>
          <a:off x="248009" y="1132216"/>
          <a:ext cx="8793065" cy="219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75">
                  <a:extLst>
                    <a:ext uri="{9D8B030D-6E8A-4147-A177-3AD203B41FA5}">
                      <a16:colId xmlns:a16="http://schemas.microsoft.com/office/drawing/2014/main" val="205391160"/>
                    </a:ext>
                  </a:extLst>
                </a:gridCol>
                <a:gridCol w="1229777">
                  <a:extLst>
                    <a:ext uri="{9D8B030D-6E8A-4147-A177-3AD203B41FA5}">
                      <a16:colId xmlns:a16="http://schemas.microsoft.com/office/drawing/2014/main" val="1284188536"/>
                    </a:ext>
                  </a:extLst>
                </a:gridCol>
                <a:gridCol w="4162235">
                  <a:extLst>
                    <a:ext uri="{9D8B030D-6E8A-4147-A177-3AD203B41FA5}">
                      <a16:colId xmlns:a16="http://schemas.microsoft.com/office/drawing/2014/main" val="3972380979"/>
                    </a:ext>
                  </a:extLst>
                </a:gridCol>
                <a:gridCol w="744028">
                  <a:extLst>
                    <a:ext uri="{9D8B030D-6E8A-4147-A177-3AD203B41FA5}">
                      <a16:colId xmlns:a16="http://schemas.microsoft.com/office/drawing/2014/main" val="617906513"/>
                    </a:ext>
                  </a:extLst>
                </a:gridCol>
                <a:gridCol w="1086062">
                  <a:extLst>
                    <a:ext uri="{9D8B030D-6E8A-4147-A177-3AD203B41FA5}">
                      <a16:colId xmlns:a16="http://schemas.microsoft.com/office/drawing/2014/main" val="1431350540"/>
                    </a:ext>
                  </a:extLst>
                </a:gridCol>
                <a:gridCol w="1016888">
                  <a:extLst>
                    <a:ext uri="{9D8B030D-6E8A-4147-A177-3AD203B41FA5}">
                      <a16:colId xmlns:a16="http://schemas.microsoft.com/office/drawing/2014/main" val="3692187960"/>
                    </a:ext>
                  </a:extLst>
                </a:gridCol>
              </a:tblGrid>
              <a:tr h="661774">
                <a:tc>
                  <a:txBody>
                    <a:bodyPr/>
                    <a:lstStyle/>
                    <a:p>
                      <a:pPr fontAlgn="base"/>
                      <a:r>
                        <a:rPr lang="sv-SE" sz="1100" dirty="0">
                          <a:effectLst/>
                        </a:rPr>
                        <a:t>S. No​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100" dirty="0">
                          <a:effectLst/>
                        </a:rPr>
                        <a:t>CO # 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100" dirty="0" err="1">
                          <a:effectLst/>
                        </a:rPr>
                        <a:t>Requirement</a:t>
                      </a:r>
                      <a:r>
                        <a:rPr lang="sv-SE" sz="1100" dirty="0">
                          <a:effectLst/>
                        </a:rPr>
                        <a:t> No​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100" dirty="0">
                          <a:effectLst/>
                        </a:rPr>
                        <a:t>Status​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100" dirty="0" err="1">
                          <a:effectLst/>
                        </a:rPr>
                        <a:t>Implemented</a:t>
                      </a:r>
                      <a:r>
                        <a:rPr lang="sv-SE" sz="1100" dirty="0">
                          <a:effectLst/>
                        </a:rPr>
                        <a:t> On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sv-SE" sz="1100" b="1" dirty="0" err="1">
                          <a:solidFill>
                            <a:srgbClr val="FFFFFF"/>
                          </a:solidFill>
                          <a:effectLst/>
                        </a:rPr>
                        <a:t>Assigned</a:t>
                      </a:r>
                      <a:r>
                        <a:rPr lang="sv-SE" sz="1100" b="1" dirty="0">
                          <a:solidFill>
                            <a:srgbClr val="FFFFFF"/>
                          </a:solidFill>
                          <a:effectLst/>
                        </a:rPr>
                        <a:t> To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90900"/>
                  </a:ext>
                </a:extLst>
              </a:tr>
              <a:tr h="15296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1.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187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68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2E0C-DD10-4DFD-89E3-43DB0168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69" y="145567"/>
            <a:ext cx="8552914" cy="48198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NAP– Critical/Major Incidents/Alerts 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66C71B-7F8E-4398-90FF-3380200E7B26}"/>
              </a:ext>
            </a:extLst>
          </p:cNvPr>
          <p:cNvGraphicFramePr>
            <a:graphicFrameLocks noGrp="1"/>
          </p:cNvGraphicFramePr>
          <p:nvPr/>
        </p:nvGraphicFramePr>
        <p:xfrm>
          <a:off x="183311" y="1013603"/>
          <a:ext cx="1963689" cy="57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689">
                  <a:extLst>
                    <a:ext uri="{9D8B030D-6E8A-4147-A177-3AD203B41FA5}">
                      <a16:colId xmlns:a16="http://schemas.microsoft.com/office/drawing/2014/main" val="3933422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>
                          <a:effectLst/>
                        </a:rPr>
                        <a:t>No incidents..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93234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530FBE8-499C-4E50-919C-94C4C349B4A2}"/>
              </a:ext>
            </a:extLst>
          </p:cNvPr>
          <p:cNvSpPr/>
          <p:nvPr/>
        </p:nvSpPr>
        <p:spPr>
          <a:xfrm>
            <a:off x="93787" y="4369758"/>
            <a:ext cx="9010356" cy="346254"/>
          </a:xfrm>
          <a:prstGeom prst="rect">
            <a:avLst/>
          </a:prstGeom>
          <a:solidFill>
            <a:srgbClr val="007DC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critical incident received in any pipeline.</a:t>
            </a:r>
          </a:p>
        </p:txBody>
      </p:sp>
    </p:spTree>
    <p:extLst>
      <p:ext uri="{BB962C8B-B14F-4D97-AF65-F5344CB8AC3E}">
        <p14:creationId xmlns:p14="http://schemas.microsoft.com/office/powerpoint/2010/main" val="176012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62" y="160392"/>
            <a:ext cx="8552914" cy="481985"/>
          </a:xfrm>
        </p:spPr>
        <p:txBody>
          <a:bodyPr>
            <a:normAutofit/>
          </a:bodyPr>
          <a:lstStyle/>
          <a:p>
            <a:r>
              <a:rPr lang="en-US" altLang="en-US" sz="2400">
                <a:cs typeface="Calibri Light"/>
              </a:rPr>
              <a:t>NAP– Change Order Summary</a:t>
            </a:r>
            <a:endParaRPr lang="en-US" sz="2400">
              <a:cs typeface="Calibri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03E0A0-E7F3-4960-82DA-CB708E62E8BD}"/>
              </a:ext>
            </a:extLst>
          </p:cNvPr>
          <p:cNvGraphicFramePr>
            <a:graphicFrameLocks noGrp="1"/>
          </p:cNvGraphicFramePr>
          <p:nvPr/>
        </p:nvGraphicFramePr>
        <p:xfrm>
          <a:off x="76558" y="656686"/>
          <a:ext cx="9051844" cy="1616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46">
                  <a:extLst>
                    <a:ext uri="{9D8B030D-6E8A-4147-A177-3AD203B41FA5}">
                      <a16:colId xmlns:a16="http://schemas.microsoft.com/office/drawing/2014/main" val="2167660544"/>
                    </a:ext>
                  </a:extLst>
                </a:gridCol>
                <a:gridCol w="1205507">
                  <a:extLst>
                    <a:ext uri="{9D8B030D-6E8A-4147-A177-3AD203B41FA5}">
                      <a16:colId xmlns:a16="http://schemas.microsoft.com/office/drawing/2014/main" val="2397273685"/>
                    </a:ext>
                  </a:extLst>
                </a:gridCol>
                <a:gridCol w="3063910">
                  <a:extLst>
                    <a:ext uri="{9D8B030D-6E8A-4147-A177-3AD203B41FA5}">
                      <a16:colId xmlns:a16="http://schemas.microsoft.com/office/drawing/2014/main" val="3972380979"/>
                    </a:ext>
                  </a:extLst>
                </a:gridCol>
                <a:gridCol w="759023">
                  <a:extLst>
                    <a:ext uri="{9D8B030D-6E8A-4147-A177-3AD203B41FA5}">
                      <a16:colId xmlns:a16="http://schemas.microsoft.com/office/drawing/2014/main" val="617906513"/>
                    </a:ext>
                  </a:extLst>
                </a:gridCol>
                <a:gridCol w="1026912">
                  <a:extLst>
                    <a:ext uri="{9D8B030D-6E8A-4147-A177-3AD203B41FA5}">
                      <a16:colId xmlns:a16="http://schemas.microsoft.com/office/drawing/2014/main" val="1431350540"/>
                    </a:ext>
                  </a:extLst>
                </a:gridCol>
                <a:gridCol w="2621446">
                  <a:extLst>
                    <a:ext uri="{9D8B030D-6E8A-4147-A177-3AD203B41FA5}">
                      <a16:colId xmlns:a16="http://schemas.microsoft.com/office/drawing/2014/main" val="1615675276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1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 #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1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Change Order  Description​​​</a:t>
                      </a:r>
                      <a:endParaRPr lang="en-IN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noProof="0">
                          <a:effectLst/>
                          <a:latin typeface="+mn-lt"/>
                        </a:rPr>
                        <a:t>Status​</a:t>
                      </a:r>
                      <a:endParaRPr lang="en-IN" sz="1100" b="0" noProof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noProof="0">
                          <a:effectLst/>
                          <a:latin typeface="+mn-lt"/>
                        </a:rPr>
                        <a:t>Implemented/ Planned On</a:t>
                      </a:r>
                      <a:endParaRPr lang="en-IN" sz="1100" b="0" noProof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defTabSz="685800">
                        <a:buNone/>
                        <a:tabLst/>
                        <a:defRPr/>
                      </a:pPr>
                      <a:r>
                        <a:rPr lang="en-IN" sz="1100" b="0" noProof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Remarks</a:t>
                      </a:r>
                      <a:endParaRPr lang="en-IN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90900"/>
                  </a:ext>
                </a:extLst>
              </a:tr>
              <a:tr h="118815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noProof="0">
                          <a:effectLst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noProof="0">
                          <a:effectLst/>
                        </a:rPr>
                        <a:t>SASCHG0039313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noProof="0">
                          <a:effectLst/>
                          <a:latin typeface="Calibri"/>
                        </a:rPr>
                        <a:t>Deployed FlightOpsFlight Rotation)  pipeline to </a:t>
                      </a:r>
                      <a:r>
                        <a:rPr lang="en-IN" sz="1100" b="0" i="0" u="none" strike="noStrike" noProof="0" dirty="0">
                          <a:effectLst/>
                          <a:latin typeface="Calibri"/>
                        </a:rPr>
                        <a:t>provide continuous feed(&amp;historical load) to the staging  table.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050" b="0" i="0" u="none" strike="noStrike" noProof="0">
                          <a:latin typeface="Calibri"/>
                        </a:rPr>
                        <a:t>Completed</a:t>
                      </a:r>
                      <a:endParaRPr lang="en-IN" sz="1050" b="0" i="0" u="none" strike="noStrike" noProof="0" dirty="0"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17-May-21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noProof="0">
                          <a:effectLst/>
                        </a:rPr>
                        <a:t>Change implemented successfully.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9463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8130C8-B66D-4733-963D-56B3F1FBE0A3}"/>
              </a:ext>
            </a:extLst>
          </p:cNvPr>
          <p:cNvSpPr txBox="1"/>
          <p:nvPr/>
        </p:nvSpPr>
        <p:spPr>
          <a:xfrm>
            <a:off x="170372" y="2569594"/>
            <a:ext cx="2631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44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2BF6-E02B-4AC9-AADE-F548BB9D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7" y="159855"/>
            <a:ext cx="8552914" cy="48198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NAP– Operational Tracker</a:t>
            </a:r>
            <a:endParaRPr 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AF2245A-53CF-4BEF-93EE-B0152D6F8A2D}"/>
              </a:ext>
            </a:extLst>
          </p:cNvPr>
          <p:cNvSpPr txBox="1"/>
          <p:nvPr/>
        </p:nvSpPr>
        <p:spPr>
          <a:xfrm>
            <a:off x="147188" y="2573504"/>
            <a:ext cx="9093993" cy="4154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>
              <a:solidFill>
                <a:srgbClr val="724698"/>
              </a:solidFill>
              <a:cs typeface="Calibri" panose="020F0502020204030204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FCB299-2638-4ADD-8306-A650C4F7C46E}"/>
              </a:ext>
            </a:extLst>
          </p:cNvPr>
          <p:cNvGraphicFramePr>
            <a:graphicFrameLocks noGrp="1"/>
          </p:cNvGraphicFramePr>
          <p:nvPr/>
        </p:nvGraphicFramePr>
        <p:xfrm>
          <a:off x="150018" y="714375"/>
          <a:ext cx="8973178" cy="279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829">
                  <a:extLst>
                    <a:ext uri="{9D8B030D-6E8A-4147-A177-3AD203B41FA5}">
                      <a16:colId xmlns:a16="http://schemas.microsoft.com/office/drawing/2014/main" val="1219044619"/>
                    </a:ext>
                  </a:extLst>
                </a:gridCol>
                <a:gridCol w="2427365">
                  <a:extLst>
                    <a:ext uri="{9D8B030D-6E8A-4147-A177-3AD203B41FA5}">
                      <a16:colId xmlns:a16="http://schemas.microsoft.com/office/drawing/2014/main" val="3102676639"/>
                    </a:ext>
                  </a:extLst>
                </a:gridCol>
                <a:gridCol w="3314160">
                  <a:extLst>
                    <a:ext uri="{9D8B030D-6E8A-4147-A177-3AD203B41FA5}">
                      <a16:colId xmlns:a16="http://schemas.microsoft.com/office/drawing/2014/main" val="102786066"/>
                    </a:ext>
                  </a:extLst>
                </a:gridCol>
                <a:gridCol w="1492049">
                  <a:extLst>
                    <a:ext uri="{9D8B030D-6E8A-4147-A177-3AD203B41FA5}">
                      <a16:colId xmlns:a16="http://schemas.microsoft.com/office/drawing/2014/main" val="3357397398"/>
                    </a:ext>
                  </a:extLst>
                </a:gridCol>
                <a:gridCol w="1159775">
                  <a:extLst>
                    <a:ext uri="{9D8B030D-6E8A-4147-A177-3AD203B41FA5}">
                      <a16:colId xmlns:a16="http://schemas.microsoft.com/office/drawing/2014/main" val="4172324205"/>
                    </a:ext>
                  </a:extLst>
                </a:gridCol>
              </a:tblGrid>
              <a:tr h="3380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No​​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r>
                        <a:rPr lang="sv-SE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Taken​/</a:t>
                      </a:r>
                      <a:r>
                        <a:rPr lang="sv-SE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r>
                        <a:rPr lang="sv-SE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1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</a:t>
                      </a:r>
                      <a:r>
                        <a:rPr lang="sv-SE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 date​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sv-SE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0575"/>
                  </a:ext>
                </a:extLst>
              </a:tr>
              <a:tr h="86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i="0" u="none" strike="noStrike" kern="1200" noProof="0" dirty="0">
                          <a:effectLst/>
                          <a:latin typeface="Calibri"/>
                        </a:rPr>
                        <a:t>Incident(2104270050002463)    SIRAX pipeline </a:t>
                      </a:r>
                      <a:r>
                        <a:rPr lang="sv-SE" sz="1100" b="0" i="0" u="none" strike="noStrike" kern="1200" noProof="0" dirty="0" err="1">
                          <a:effectLst/>
                          <a:latin typeface="Calibri"/>
                        </a:rPr>
                        <a:t>failed</a:t>
                      </a:r>
                      <a:r>
                        <a:rPr lang="sv-SE" sz="1100" b="0" i="0" u="none" strike="noStrike" kern="1200" noProof="0" dirty="0">
                          <a:effectLst/>
                          <a:latin typeface="Calibri"/>
                        </a:rPr>
                        <a:t> on  26 April.</a:t>
                      </a:r>
                    </a:p>
                    <a:p>
                      <a:pPr lvl="0">
                        <a:buNone/>
                      </a:pPr>
                      <a:endParaRPr lang="sv-SE" sz="1100" b="0" i="0" u="none" strike="noStrike" kern="1200" noProof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,Sans-Serif"/>
                        <a:buChar char="•"/>
                      </a:pPr>
                      <a:r>
                        <a:rPr lang="en-US" sz="1100" b="0" i="0" u="none" strike="noStrike" kern="1200" noProof="0" dirty="0">
                          <a:effectLst/>
                          <a:latin typeface="Calibri"/>
                        </a:rPr>
                        <a:t> failed while scaling up the azure synapse .</a:t>
                      </a:r>
                    </a:p>
                    <a:p>
                      <a:pPr marL="342900" lvl="0" indent="-342900">
                        <a:buFont typeface="Arial,Sans-Serif"/>
                        <a:buChar char="•"/>
                      </a:pPr>
                      <a:r>
                        <a:rPr lang="sv-SE" sz="1100" b="0" i="0" u="none" strike="noStrike" kern="1200" noProof="0" dirty="0" err="1">
                          <a:effectLst/>
                        </a:rPr>
                        <a:t>Raised</a:t>
                      </a:r>
                      <a:r>
                        <a:rPr lang="sv-SE" sz="1100" b="0" i="0" u="none" strike="noStrike" kern="1200" noProof="0" dirty="0">
                          <a:effectLst/>
                        </a:rPr>
                        <a:t> </a:t>
                      </a:r>
                      <a:r>
                        <a:rPr lang="sv-SE" sz="1100" b="0" i="0" u="none" strike="noStrike" kern="1200" noProof="0" dirty="0" err="1">
                          <a:effectLst/>
                        </a:rPr>
                        <a:t>separate</a:t>
                      </a:r>
                      <a:r>
                        <a:rPr lang="sv-SE" sz="1100" b="0" i="0" u="none" strike="noStrike" kern="1200" noProof="0" dirty="0">
                          <a:effectLst/>
                        </a:rPr>
                        <a:t> MS support ticket for </a:t>
                      </a:r>
                      <a:r>
                        <a:rPr lang="sv-SE" sz="1100" b="0" i="0" u="none" strike="noStrike" kern="1200" noProof="0" dirty="0" err="1">
                          <a:effectLst/>
                        </a:rPr>
                        <a:t>further</a:t>
                      </a:r>
                      <a:r>
                        <a:rPr lang="sv-SE" sz="1100" b="0" i="0" u="none" strike="noStrike" kern="1200" noProof="0" dirty="0">
                          <a:effectLst/>
                        </a:rPr>
                        <a:t> </a:t>
                      </a:r>
                      <a:r>
                        <a:rPr lang="sv-SE" sz="1100" b="0" i="0" u="none" strike="noStrike" kern="1200" noProof="0" dirty="0" err="1">
                          <a:effectLst/>
                        </a:rPr>
                        <a:t>investigation</a:t>
                      </a:r>
                      <a:r>
                        <a:rPr lang="sv-SE" sz="1100" b="0" i="0" u="none" strike="noStrike" kern="1200" noProof="0" dirty="0">
                          <a:effectLst/>
                        </a:rPr>
                        <a:t>.</a:t>
                      </a:r>
                      <a:endParaRPr lang="en-US" sz="1100" b="0" i="0" u="none" strike="noStrike" kern="1200" noProof="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sz="1100" b="0" i="0" u="none" strike="noStrike" kern="1200" noProof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684796"/>
                  </a:ext>
                </a:extLst>
              </a:tr>
              <a:tr h="86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endParaRPr lang="sv-S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i="0" u="none" strike="noStrike" kern="1200" noProof="0">
                          <a:effectLst/>
                        </a:rPr>
                        <a:t>CWEUPNAPAP01 : Patching Activity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sv-SE" sz="1100" b="0" i="0" u="none" strike="noStrike" kern="1200" noProof="0" dirty="0">
                          <a:effectLst/>
                          <a:latin typeface="Calibri"/>
                        </a:rPr>
                        <a:t>       </a:t>
                      </a:r>
                      <a:r>
                        <a:rPr lang="sv-SE" sz="1100" b="0" i="0" u="none" strike="noStrike" kern="1200" noProof="0">
                          <a:effectLst/>
                        </a:rPr>
                        <a:t>Sirax main pipeline trigger to be updated to 02:00           UTC </a:t>
                      </a:r>
                      <a:r>
                        <a:rPr lang="sv-SE" sz="1100" b="0" i="0" u="none" strike="noStrike" kern="1200" noProof="0">
                          <a:effectLst/>
                          <a:latin typeface="Calibri"/>
                        </a:rPr>
                        <a:t>on 4th Saturday after the execution.</a:t>
                      </a:r>
                      <a:endParaRPr lang="sv-SE" sz="1100" b="0" i="0" u="none" strike="noStrike" kern="1200" noProof="0" dirty="0">
                        <a:effectLst/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sv-SE" sz="1100" b="0" i="0" u="none" strike="noStrike" kern="1200" noProof="0">
                          <a:effectLst/>
                          <a:latin typeface="Calibri"/>
                        </a:rPr>
                        <a:t>       Post patching - verification of Integrations                         services on CWEUPNAPAP01 Server.</a:t>
                      </a:r>
                      <a:endParaRPr lang="sv-SE" sz="1100" b="0" i="0" u="none" strike="noStrike" kern="1200" noProof="0" dirty="0">
                        <a:effectLst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sv-SE" sz="1100" b="0" i="0" u="none" strike="noStrike" kern="1200" noProof="0">
                          <a:effectLst/>
                        </a:rPr>
                        <a:t>       Rervert the timing of Sirax main pipeline to                      21:00 </a:t>
                      </a:r>
                      <a:r>
                        <a:rPr lang="sv-SE" sz="1100" b="0" i="0" u="none" strike="noStrike" kern="1200" noProof="0" dirty="0">
                          <a:effectLst/>
                        </a:rPr>
                        <a:t>UTC</a:t>
                      </a:r>
                      <a:endParaRPr lang="sv-SE" sz="1100" b="0" i="0" u="none" strike="noStrike" kern="1200" noProof="0" dirty="0">
                        <a:effectLst/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sv-SE" sz="1100" b="0" i="0" u="none" strike="noStrike" kern="1200" noProof="0" dirty="0">
                        <a:effectLst/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sv-SE" sz="1100" b="0" i="0" u="none" strike="noStrike" kern="1200" noProof="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23-may-21</a:t>
                      </a:r>
                      <a:endParaRPr lang="sv-SE" sz="1100" b="0" i="0" u="none" strike="noStrike" kern="1200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sv-S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43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BI Portal – Alerts Summary</a:t>
            </a:r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81B661-B629-4E66-B970-ECDA8D9C7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00720"/>
              </p:ext>
            </p:extLst>
          </p:nvPr>
        </p:nvGraphicFramePr>
        <p:xfrm>
          <a:off x="5776687" y="35721"/>
          <a:ext cx="3328448" cy="788578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1689759">
                  <a:extLst>
                    <a:ext uri="{9D8B030D-6E8A-4147-A177-3AD203B41FA5}">
                      <a16:colId xmlns:a16="http://schemas.microsoft.com/office/drawing/2014/main" val="2819232325"/>
                    </a:ext>
                  </a:extLst>
                </a:gridCol>
                <a:gridCol w="1638689">
                  <a:extLst>
                    <a:ext uri="{9D8B030D-6E8A-4147-A177-3AD203B41FA5}">
                      <a16:colId xmlns:a16="http://schemas.microsoft.com/office/drawing/2014/main" val="3831660126"/>
                    </a:ext>
                  </a:extLst>
                </a:gridCol>
              </a:tblGrid>
              <a:tr h="146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7DC5"/>
                          </a:solidFill>
                          <a:effectLst/>
                        </a:rPr>
                        <a:t>Date Range</a:t>
                      </a:r>
                      <a:endParaRPr lang="en-US" sz="1100" b="1" i="0" u="none" strike="noStrike" dirty="0">
                        <a:solidFill>
                          <a:srgbClr val="007DC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7DC5"/>
                          </a:solidFill>
                          <a:effectLst/>
                        </a:rPr>
                        <a:t>No. Of Alerts</a:t>
                      </a:r>
                      <a:endParaRPr lang="en-US" sz="1100" b="1" i="0" u="none" strike="noStrike">
                        <a:solidFill>
                          <a:srgbClr val="007DC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194555"/>
                  </a:ext>
                </a:extLst>
              </a:tr>
              <a:tr h="266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12/May/2021-25/May/2021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2264634"/>
                  </a:ext>
                </a:extLst>
              </a:tr>
              <a:tr h="266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28/Apr/2021-11/May/2021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15877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B5A651B-4E9B-408B-A4C7-A1703325E318}"/>
              </a:ext>
            </a:extLst>
          </p:cNvPr>
          <p:cNvSpPr/>
          <p:nvPr/>
        </p:nvSpPr>
        <p:spPr>
          <a:xfrm>
            <a:off x="538808" y="2734229"/>
            <a:ext cx="8330287" cy="1813917"/>
          </a:xfrm>
          <a:prstGeom prst="rect">
            <a:avLst/>
          </a:prstGeom>
          <a:solidFill>
            <a:srgbClr val="007DC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JUAN 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Calibri"/>
                <a:cs typeface="Calibri"/>
              </a:rPr>
              <a:t>and TODS are hourly flow so they were successful in next run.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​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Hermes flow exited due to zero delay messages were received.</a:t>
            </a: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FADS flow was deadlock issue. It was rerun and it was successful</a:t>
            </a: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For partner flows error was shared to stakeholders.</a:t>
            </a:r>
          </a:p>
          <a:p>
            <a:pPr marL="171450" indent="-171450" algn="l" rtl="0" fontAlgn="base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/>
              </a:rPr>
              <a:t>Juan JSON and TODS were hourly flow. Next run was successful.</a:t>
            </a:r>
            <a:r>
              <a:rPr lang="en-US" dirty="0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l" rtl="0" fontAlgn="base"/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7E9F2B1-B238-434F-8B46-17D11B4F8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45321"/>
              </p:ext>
            </p:extLst>
          </p:nvPr>
        </p:nvGraphicFramePr>
        <p:xfrm>
          <a:off x="166163" y="824299"/>
          <a:ext cx="8832694" cy="1933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003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BI Portal- Incident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2CE2F5-1DA0-4B53-BCA1-041462C6A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30055"/>
              </p:ext>
            </p:extLst>
          </p:nvPr>
        </p:nvGraphicFramePr>
        <p:xfrm>
          <a:off x="88217" y="704534"/>
          <a:ext cx="9005777" cy="341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98">
                  <a:extLst>
                    <a:ext uri="{9D8B030D-6E8A-4147-A177-3AD203B41FA5}">
                      <a16:colId xmlns:a16="http://schemas.microsoft.com/office/drawing/2014/main" val="2877015416"/>
                    </a:ext>
                  </a:extLst>
                </a:gridCol>
                <a:gridCol w="1668549">
                  <a:extLst>
                    <a:ext uri="{9D8B030D-6E8A-4147-A177-3AD203B41FA5}">
                      <a16:colId xmlns:a16="http://schemas.microsoft.com/office/drawing/2014/main" val="91988311"/>
                    </a:ext>
                  </a:extLst>
                </a:gridCol>
                <a:gridCol w="1460642">
                  <a:extLst>
                    <a:ext uri="{9D8B030D-6E8A-4147-A177-3AD203B41FA5}">
                      <a16:colId xmlns:a16="http://schemas.microsoft.com/office/drawing/2014/main" val="1157877583"/>
                    </a:ext>
                  </a:extLst>
                </a:gridCol>
                <a:gridCol w="1029301">
                  <a:extLst>
                    <a:ext uri="{9D8B030D-6E8A-4147-A177-3AD203B41FA5}">
                      <a16:colId xmlns:a16="http://schemas.microsoft.com/office/drawing/2014/main" val="2183002185"/>
                    </a:ext>
                  </a:extLst>
                </a:gridCol>
                <a:gridCol w="921598">
                  <a:extLst>
                    <a:ext uri="{9D8B030D-6E8A-4147-A177-3AD203B41FA5}">
                      <a16:colId xmlns:a16="http://schemas.microsoft.com/office/drawing/2014/main" val="1159011826"/>
                    </a:ext>
                  </a:extLst>
                </a:gridCol>
                <a:gridCol w="792047">
                  <a:extLst>
                    <a:ext uri="{9D8B030D-6E8A-4147-A177-3AD203B41FA5}">
                      <a16:colId xmlns:a16="http://schemas.microsoft.com/office/drawing/2014/main" val="977918675"/>
                    </a:ext>
                  </a:extLst>
                </a:gridCol>
                <a:gridCol w="915863">
                  <a:extLst>
                    <a:ext uri="{9D8B030D-6E8A-4147-A177-3AD203B41FA5}">
                      <a16:colId xmlns:a16="http://schemas.microsoft.com/office/drawing/2014/main" val="2809210796"/>
                    </a:ext>
                  </a:extLst>
                </a:gridCol>
                <a:gridCol w="953479">
                  <a:extLst>
                    <a:ext uri="{9D8B030D-6E8A-4147-A177-3AD203B41FA5}">
                      <a16:colId xmlns:a16="http://schemas.microsoft.com/office/drawing/2014/main" val="1529992988"/>
                    </a:ext>
                  </a:extLst>
                </a:gridCol>
              </a:tblGrid>
              <a:tr h="637797"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Incident No. &amp; 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err="1">
                          <a:effectLst/>
                          <a:latin typeface="+mn-lt"/>
                        </a:rPr>
                        <a:t>Description</a:t>
                      </a:r>
                      <a:r>
                        <a:rPr lang="sv-SE" sz="1100">
                          <a:effectLst/>
                          <a:latin typeface="+mn-lt"/>
                        </a:rPr>
                        <a:t>​</a:t>
                      </a:r>
                      <a:endParaRPr lang="sv-SE" sz="1100" b="1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>
                          <a:effectLst/>
                          <a:latin typeface="+mn-lt"/>
                        </a:rPr>
                        <a:t>Action Taken​</a:t>
                      </a:r>
                      <a:endParaRPr lang="sv-SE" sz="1100" b="1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b="1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Raised</a:t>
                      </a:r>
                      <a:r>
                        <a:rPr lang="sv-SE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By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b="1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Raised</a:t>
                      </a:r>
                      <a:r>
                        <a:rPr lang="sv-SE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b="1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Closed</a:t>
                      </a:r>
                      <a:r>
                        <a:rPr lang="sv-SE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1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Status</a:t>
                      </a:r>
                    </a:p>
                    <a:p>
                      <a:pPr algn="ctr" fontAlgn="base"/>
                      <a:endParaRPr lang="sv-SE" sz="1100" b="1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b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Assigned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04920"/>
                  </a:ext>
                </a:extLst>
              </a:tr>
              <a:tr h="1386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b="0" i="0" u="none" strike="noStrike" kern="1200" noProof="0" dirty="0">
                          <a:effectLst/>
                          <a:latin typeface="+mn-lt"/>
                        </a:rPr>
                        <a:t>SASINC0171307</a:t>
                      </a:r>
                      <a:endParaRPr lang="en-IN" sz="1200" b="0" i="0" u="none" strike="noStrike" kern="1200" noProof="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Hans requested to provide access on  10.33.150.27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200" dirty="0"/>
                        <a:t>Coordinated with AO team to provide required read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21-May-21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21-May-21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effectLst/>
                        </a:rPr>
                        <a:t>TCS AM BI Portal/TCS IS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effectLst/>
                        </a:rPr>
                        <a:t>AO</a:t>
                      </a:r>
                      <a:endParaRPr lang="en-US" sz="1100" dirty="0"/>
                    </a:p>
                    <a:p>
                      <a:pPr marL="0" lvl="0" indent="0" algn="l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35235"/>
                  </a:ext>
                </a:extLst>
              </a:tr>
              <a:tr h="13862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b="0" i="0" u="none" strike="noStrike" kern="1200" noProof="0" dirty="0">
                          <a:effectLst/>
                          <a:latin typeface="+mn-lt"/>
                        </a:rPr>
                        <a:t>SASINC0171309</a:t>
                      </a:r>
                      <a:endParaRPr lang="en-IN" sz="1200" b="0" i="0" u="none" strike="noStrike" kern="1200" noProof="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dirty="0"/>
                        <a:t>Viya dependent flows failed due to stopped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200" dirty="0"/>
                        <a:t>When services were up all  required flows were rerun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dirty="0"/>
                        <a:t>Service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22-May-21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22-May-21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TCS AM BI Portal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06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83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BI Portal– Alerts Drilldown</a:t>
            </a:r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F6DA529-BF70-4EF5-900C-FEDC5AB021DC}"/>
              </a:ext>
            </a:extLst>
          </p:cNvPr>
          <p:cNvGraphicFramePr>
            <a:graphicFrameLocks/>
          </p:cNvGraphicFramePr>
          <p:nvPr/>
        </p:nvGraphicFramePr>
        <p:xfrm>
          <a:off x="179512" y="1705930"/>
          <a:ext cx="2952328" cy="1873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73E17-2E53-4438-9471-E0EA62554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91371"/>
              </p:ext>
            </p:extLst>
          </p:nvPr>
        </p:nvGraphicFramePr>
        <p:xfrm>
          <a:off x="94281" y="866274"/>
          <a:ext cx="900718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972053963"/>
                    </a:ext>
                  </a:extLst>
                </a:gridCol>
                <a:gridCol w="796705">
                  <a:extLst>
                    <a:ext uri="{9D8B030D-6E8A-4147-A177-3AD203B41FA5}">
                      <a16:colId xmlns:a16="http://schemas.microsoft.com/office/drawing/2014/main" val="3357906257"/>
                    </a:ext>
                  </a:extLst>
                </a:gridCol>
                <a:gridCol w="1225700">
                  <a:extLst>
                    <a:ext uri="{9D8B030D-6E8A-4147-A177-3AD203B41FA5}">
                      <a16:colId xmlns:a16="http://schemas.microsoft.com/office/drawing/2014/main" val="2275762956"/>
                    </a:ext>
                  </a:extLst>
                </a:gridCol>
                <a:gridCol w="1982098">
                  <a:extLst>
                    <a:ext uri="{9D8B030D-6E8A-4147-A177-3AD203B41FA5}">
                      <a16:colId xmlns:a16="http://schemas.microsoft.com/office/drawing/2014/main" val="971933797"/>
                    </a:ext>
                  </a:extLst>
                </a:gridCol>
                <a:gridCol w="2427166">
                  <a:extLst>
                    <a:ext uri="{9D8B030D-6E8A-4147-A177-3AD203B41FA5}">
                      <a16:colId xmlns:a16="http://schemas.microsoft.com/office/drawing/2014/main" val="1988051825"/>
                    </a:ext>
                  </a:extLst>
                </a:gridCol>
                <a:gridCol w="910517">
                  <a:extLst>
                    <a:ext uri="{9D8B030D-6E8A-4147-A177-3AD203B41FA5}">
                      <a16:colId xmlns:a16="http://schemas.microsoft.com/office/drawing/2014/main" val="2467131413"/>
                    </a:ext>
                  </a:extLst>
                </a:gridCol>
                <a:gridCol w="1158273">
                  <a:extLst>
                    <a:ext uri="{9D8B030D-6E8A-4147-A177-3AD203B41FA5}">
                      <a16:colId xmlns:a16="http://schemas.microsoft.com/office/drawing/2014/main" val="2839079148"/>
                    </a:ext>
                  </a:extLst>
                </a:gridCol>
              </a:tblGrid>
              <a:tr h="725887"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dirty="0">
                          <a:effectLst/>
                          <a:latin typeface="+mj-lt"/>
                        </a:rPr>
                        <a:t>S.NO​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dirty="0">
                          <a:effectLst/>
                          <a:latin typeface="+mj-lt"/>
                        </a:rPr>
                        <a:t>Interface Name​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Incident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dirty="0">
                          <a:effectLst/>
                          <a:latin typeface="+mj-lt"/>
                        </a:rPr>
                        <a:t>Issue Description​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>
                          <a:effectLst/>
                          <a:latin typeface="+mj-lt"/>
                        </a:rPr>
                        <a:t>Action Taken ​</a:t>
                      </a:r>
                      <a:endParaRPr lang="sv-SE" sz="1100" b="1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v-SE" sz="1100" b="1" i="0" u="none" strike="noStrike" noProof="0" err="1">
                          <a:effectLst/>
                          <a:latin typeface="Calibri"/>
                        </a:rPr>
                        <a:t>Assigned</a:t>
                      </a:r>
                      <a:r>
                        <a:rPr lang="sv-SE" sz="1100" b="1" i="0" u="none" strike="noStrike" noProof="0">
                          <a:effectLst/>
                          <a:latin typeface="Calibri"/>
                        </a:rPr>
                        <a:t> To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97683"/>
                  </a:ext>
                </a:extLst>
              </a:tr>
              <a:tr h="12549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v-SE" sz="1100" dirty="0"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NFV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SASINC0171313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 got corrupted </a:t>
                      </a:r>
                    </a:p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 was restored and flow was rerun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17-May-2021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Archit Rastogi</a:t>
                      </a:r>
                    </a:p>
                    <a:p>
                      <a:pPr lvl="0" algn="l">
                        <a:buNone/>
                      </a:pPr>
                      <a:endParaRPr lang="en-US" sz="1100" dirty="0"/>
                    </a:p>
                  </a:txBody>
                  <a:tcPr marL="9524" marR="9524" marT="9524" marB="0"/>
                </a:tc>
                <a:extLst>
                  <a:ext uri="{0D108BD9-81ED-4DB2-BD59-A6C34878D82A}">
                    <a16:rowId xmlns:a16="http://schemas.microsoft.com/office/drawing/2014/main" val="639729813"/>
                  </a:ext>
                </a:extLst>
              </a:tr>
              <a:tr h="12195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v-SE" sz="1100" dirty="0"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Operation Performance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SASINC0171310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Deadlock on TURNAROUND_MATRIX</a:t>
                      </a:r>
                    </a:p>
                  </a:txBody>
                  <a:tcPr marL="7620" marR="7620" marT="762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SAS dataset was under deadlock causing failure. Job was rerun and completed successfully</a:t>
                      </a:r>
                    </a:p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24-May-2021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dirty="0"/>
                        <a:t>Archit Rastogi</a:t>
                      </a:r>
                    </a:p>
                  </a:txBody>
                  <a:tcPr marL="9524" marR="9524" marT="9524" marB="0"/>
                </a:tc>
                <a:extLst>
                  <a:ext uri="{0D108BD9-81ED-4DB2-BD59-A6C34878D82A}">
                    <a16:rowId xmlns:a16="http://schemas.microsoft.com/office/drawing/2014/main" val="2656759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00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>
                <a:cs typeface="Calibri Light"/>
              </a:rPr>
              <a:t>BI Portal – Change Order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03E0A0-E7F3-4960-82DA-CB708E62E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4212"/>
              </p:ext>
            </p:extLst>
          </p:nvPr>
        </p:nvGraphicFramePr>
        <p:xfrm>
          <a:off x="316181" y="626787"/>
          <a:ext cx="8243883" cy="358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023">
                  <a:extLst>
                    <a:ext uri="{9D8B030D-6E8A-4147-A177-3AD203B41FA5}">
                      <a16:colId xmlns:a16="http://schemas.microsoft.com/office/drawing/2014/main" val="205391160"/>
                    </a:ext>
                  </a:extLst>
                </a:gridCol>
                <a:gridCol w="1678151">
                  <a:extLst>
                    <a:ext uri="{9D8B030D-6E8A-4147-A177-3AD203B41FA5}">
                      <a16:colId xmlns:a16="http://schemas.microsoft.com/office/drawing/2014/main" val="1284188536"/>
                    </a:ext>
                  </a:extLst>
                </a:gridCol>
                <a:gridCol w="2629748">
                  <a:extLst>
                    <a:ext uri="{9D8B030D-6E8A-4147-A177-3AD203B41FA5}">
                      <a16:colId xmlns:a16="http://schemas.microsoft.com/office/drawing/2014/main" val="3972380979"/>
                    </a:ext>
                  </a:extLst>
                </a:gridCol>
                <a:gridCol w="1760993">
                  <a:extLst>
                    <a:ext uri="{9D8B030D-6E8A-4147-A177-3AD203B41FA5}">
                      <a16:colId xmlns:a16="http://schemas.microsoft.com/office/drawing/2014/main" val="1431350540"/>
                    </a:ext>
                  </a:extLst>
                </a:gridCol>
                <a:gridCol w="1632968">
                  <a:extLst>
                    <a:ext uri="{9D8B030D-6E8A-4147-A177-3AD203B41FA5}">
                      <a16:colId xmlns:a16="http://schemas.microsoft.com/office/drawing/2014/main" val="2171260637"/>
                    </a:ext>
                  </a:extLst>
                </a:gridCol>
              </a:tblGrid>
              <a:tr h="403862"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>
                          <a:effectLst/>
                        </a:rPr>
                        <a:t>S. No​</a:t>
                      </a:r>
                      <a:endParaRPr lang="sv-SE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dirty="0">
                          <a:effectLst/>
                        </a:rPr>
                        <a:t>CO # 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err="1">
                          <a:effectLst/>
                        </a:rPr>
                        <a:t>Requirement</a:t>
                      </a:r>
                      <a:r>
                        <a:rPr lang="sv-SE" sz="1100">
                          <a:effectLst/>
                        </a:rPr>
                        <a:t> No​</a:t>
                      </a:r>
                      <a:endParaRPr lang="sv-SE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>
                          <a:effectLst/>
                        </a:rPr>
                        <a:t>Implemented On</a:t>
                      </a:r>
                      <a:endParaRPr lang="sv-SE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>
                          <a:effectLst/>
                        </a:rPr>
                        <a:t>Status​</a:t>
                      </a:r>
                      <a:endParaRPr lang="sv-SE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90900"/>
                  </a:ext>
                </a:extLst>
              </a:tr>
              <a:tr h="1590201">
                <a:tc>
                  <a:txBody>
                    <a:bodyPr/>
                    <a:lstStyle/>
                    <a:p>
                      <a:pPr marL="0" lvl="0" algn="ctr" defTabSz="685800" rtl="0" eaLnBrk="1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dirty="0">
                          <a:solidFill>
                            <a:schemeClr val="tx1"/>
                          </a:solidFill>
                          <a:effectLst/>
                        </a:rPr>
                        <a:t>SASCHG0039403</a:t>
                      </a:r>
                    </a:p>
                  </a:txBody>
                  <a:tcPr marL="5334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start a new tracker ‘Pre Travel’ as part of existing Confirmit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27-May-2021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685800" rtl="0" eaLnBrk="1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098396"/>
                  </a:ext>
                </a:extLst>
              </a:tr>
              <a:tr h="1590201">
                <a:tc>
                  <a:txBody>
                    <a:bodyPr/>
                    <a:lstStyle/>
                    <a:p>
                      <a:pPr marL="0" lvl="0" algn="ctr" defTabSz="685800" rtl="0" eaLnBrk="1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dirty="0">
                          <a:solidFill>
                            <a:schemeClr val="tx1"/>
                          </a:solidFill>
                          <a:effectLst/>
                        </a:rPr>
                        <a:t>SASCHG0039269</a:t>
                      </a:r>
                    </a:p>
                  </a:txBody>
                  <a:tcPr marL="5334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Viya decommission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03-May-2021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685800" rtl="0" eaLnBrk="1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03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37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814214-425E-47B5-A7B4-2CC35FE62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90588"/>
              </p:ext>
            </p:extLst>
          </p:nvPr>
        </p:nvGraphicFramePr>
        <p:xfrm>
          <a:off x="316180" y="797442"/>
          <a:ext cx="8619088" cy="1532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217">
                  <a:extLst>
                    <a:ext uri="{9D8B030D-6E8A-4147-A177-3AD203B41FA5}">
                      <a16:colId xmlns:a16="http://schemas.microsoft.com/office/drawing/2014/main" val="1646424562"/>
                    </a:ext>
                  </a:extLst>
                </a:gridCol>
                <a:gridCol w="2047399">
                  <a:extLst>
                    <a:ext uri="{9D8B030D-6E8A-4147-A177-3AD203B41FA5}">
                      <a16:colId xmlns:a16="http://schemas.microsoft.com/office/drawing/2014/main" val="91988311"/>
                    </a:ext>
                  </a:extLst>
                </a:gridCol>
                <a:gridCol w="1111349">
                  <a:extLst>
                    <a:ext uri="{9D8B030D-6E8A-4147-A177-3AD203B41FA5}">
                      <a16:colId xmlns:a16="http://schemas.microsoft.com/office/drawing/2014/main" val="467492754"/>
                    </a:ext>
                  </a:extLst>
                </a:gridCol>
                <a:gridCol w="1957004">
                  <a:extLst>
                    <a:ext uri="{9D8B030D-6E8A-4147-A177-3AD203B41FA5}">
                      <a16:colId xmlns:a16="http://schemas.microsoft.com/office/drawing/2014/main" val="1157877583"/>
                    </a:ext>
                  </a:extLst>
                </a:gridCol>
                <a:gridCol w="1062632">
                  <a:extLst>
                    <a:ext uri="{9D8B030D-6E8A-4147-A177-3AD203B41FA5}">
                      <a16:colId xmlns:a16="http://schemas.microsoft.com/office/drawing/2014/main" val="3260884410"/>
                    </a:ext>
                  </a:extLst>
                </a:gridCol>
                <a:gridCol w="878967">
                  <a:extLst>
                    <a:ext uri="{9D8B030D-6E8A-4147-A177-3AD203B41FA5}">
                      <a16:colId xmlns:a16="http://schemas.microsoft.com/office/drawing/2014/main" val="908348510"/>
                    </a:ext>
                  </a:extLst>
                </a:gridCol>
                <a:gridCol w="1052520">
                  <a:extLst>
                    <a:ext uri="{9D8B030D-6E8A-4147-A177-3AD203B41FA5}">
                      <a16:colId xmlns:a16="http://schemas.microsoft.com/office/drawing/2014/main" val="1069616495"/>
                    </a:ext>
                  </a:extLst>
                </a:gridCol>
              </a:tblGrid>
              <a:tr h="520995"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000" b="1">
                          <a:solidFill>
                            <a:srgbClr val="FFFFFF"/>
                          </a:solidFill>
                          <a:effectLst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0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000" b="1" err="1">
                          <a:solidFill>
                            <a:srgbClr val="FFFFFF"/>
                          </a:solidFill>
                          <a:effectLst/>
                        </a:rPr>
                        <a:t>Raised</a:t>
                      </a:r>
                      <a:r>
                        <a:rPr lang="sv-SE" sz="1000" b="1">
                          <a:solidFill>
                            <a:srgbClr val="FFFFFF"/>
                          </a:solidFill>
                          <a:effectLst/>
                        </a:rPr>
                        <a:t>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000">
                          <a:effectLst/>
                        </a:rPr>
                        <a:t>Action Taken​</a:t>
                      </a:r>
                      <a:endParaRPr lang="sv-SE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000" b="1">
                          <a:solidFill>
                            <a:srgbClr val="FFFFFF"/>
                          </a:solidFill>
                          <a:effectLst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000" b="1">
                          <a:solidFill>
                            <a:srgbClr val="FFFFFF"/>
                          </a:solidFill>
                          <a:effectLst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v-SE" sz="1000" b="1" err="1">
                          <a:solidFill>
                            <a:srgbClr val="FFFFFF"/>
                          </a:solidFill>
                          <a:effectLst/>
                        </a:rPr>
                        <a:t>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04920"/>
                  </a:ext>
                </a:extLst>
              </a:tr>
              <a:tr h="10112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Read/Write access to Anders Kleist (17086) on  \\10.33.150.26\Cloudshop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Requested the AO team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sv-SE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suggested by AO raised SR to add user to group GS_IT_SASBIShare_AM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200" dirty="0"/>
                        <a:t>24-May-2021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Archit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91278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C29378-F2BC-49D7-9B5C-C8BC6D23EF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126367"/>
              </p:ext>
            </p:extLst>
          </p:nvPr>
        </p:nvGraphicFramePr>
        <p:xfrm>
          <a:off x="316920" y="93498"/>
          <a:ext cx="6056018" cy="70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654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E59163-38BE-4F53-AE25-8745B5BE1620}"/>
              </a:ext>
            </a:extLst>
          </p:cNvPr>
          <p:cNvGraphicFramePr>
            <a:graphicFrameLocks noGrp="1"/>
          </p:cNvGraphicFramePr>
          <p:nvPr/>
        </p:nvGraphicFramePr>
        <p:xfrm>
          <a:off x="269575" y="3439782"/>
          <a:ext cx="5323891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05">
                  <a:extLst>
                    <a:ext uri="{9D8B030D-6E8A-4147-A177-3AD203B41FA5}">
                      <a16:colId xmlns:a16="http://schemas.microsoft.com/office/drawing/2014/main" val="143162813"/>
                    </a:ext>
                  </a:extLst>
                </a:gridCol>
                <a:gridCol w="1465462">
                  <a:extLst>
                    <a:ext uri="{9D8B030D-6E8A-4147-A177-3AD203B41FA5}">
                      <a16:colId xmlns:a16="http://schemas.microsoft.com/office/drawing/2014/main" val="2373912442"/>
                    </a:ext>
                  </a:extLst>
                </a:gridCol>
                <a:gridCol w="1372710">
                  <a:extLst>
                    <a:ext uri="{9D8B030D-6E8A-4147-A177-3AD203B41FA5}">
                      <a16:colId xmlns:a16="http://schemas.microsoft.com/office/drawing/2014/main" val="1494175720"/>
                    </a:ext>
                  </a:extLst>
                </a:gridCol>
                <a:gridCol w="1706614">
                  <a:extLst>
                    <a:ext uri="{9D8B030D-6E8A-4147-A177-3AD203B41FA5}">
                      <a16:colId xmlns:a16="http://schemas.microsoft.com/office/drawing/2014/main" val="2940348523"/>
                    </a:ext>
                  </a:extLst>
                </a:gridCol>
              </a:tblGrid>
              <a:tr h="340868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Sprint</a:t>
                      </a:r>
                      <a:endParaRPr lang="en-US" sz="11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Sprint Period</a:t>
                      </a:r>
                      <a:endParaRPr lang="en-US" sz="11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Total Packages </a:t>
                      </a:r>
                      <a:endParaRPr lang="en-US" sz="11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>
                          <a:effectLst/>
                        </a:rPr>
                        <a:t>Deployment Status in Pre Prod Server</a:t>
                      </a:r>
                      <a:endParaRPr lang="en-US" sz="1100" b="1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10430036"/>
                  </a:ext>
                </a:extLst>
              </a:tr>
              <a:tr h="196946"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Sprint 1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15-Feb - 26-Feb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82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82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11961736"/>
                  </a:ext>
                </a:extLst>
              </a:tr>
              <a:tr h="189371"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Sprint 2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01-Mar - 12-Mar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137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137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889457268"/>
                  </a:ext>
                </a:extLst>
              </a:tr>
              <a:tr h="189371"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Sprint 3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dirty="0">
                          <a:effectLst/>
                        </a:rPr>
                        <a:t>15-Mar - 26-Mar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dirty="0">
                          <a:effectLst/>
                        </a:rPr>
                        <a:t>54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54</a:t>
                      </a:r>
                      <a:endParaRPr lang="en-US" sz="1100">
                        <a:effectLst/>
                        <a:latin typeface="Calibri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350562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41F1F2-2423-492D-B769-5E839D5FAC01}"/>
              </a:ext>
            </a:extLst>
          </p:cNvPr>
          <p:cNvSpPr txBox="1"/>
          <p:nvPr/>
        </p:nvSpPr>
        <p:spPr>
          <a:xfrm>
            <a:off x="4839419" y="628650"/>
            <a:ext cx="390776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630" indent="-214630" algn="just">
              <a:buFont typeface="Arial"/>
              <a:buChar char="•"/>
            </a:pPr>
            <a:r>
              <a:rPr lang="sv-SE" dirty="0">
                <a:cs typeface="Calibri"/>
              </a:rPr>
              <a:t>SSIS </a:t>
            </a:r>
            <a:r>
              <a:rPr lang="sv-SE" dirty="0" err="1">
                <a:cs typeface="Calibri"/>
              </a:rPr>
              <a:t>packages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deployment</a:t>
            </a:r>
            <a:r>
              <a:rPr lang="sv-SE" dirty="0">
                <a:cs typeface="Calibri"/>
              </a:rPr>
              <a:t> – </a:t>
            </a:r>
            <a:r>
              <a:rPr lang="sv-SE" b="1" dirty="0">
                <a:cs typeface="Calibri"/>
              </a:rPr>
              <a:t>275 </a:t>
            </a:r>
            <a:r>
              <a:rPr lang="sv-SE" b="1" dirty="0" err="1">
                <a:cs typeface="Calibri"/>
              </a:rPr>
              <a:t>packages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upgradation</a:t>
            </a:r>
            <a:r>
              <a:rPr lang="sv-SE" dirty="0">
                <a:cs typeface="Calibri"/>
              </a:rPr>
              <a:t> and </a:t>
            </a:r>
            <a:r>
              <a:rPr lang="sv-SE" dirty="0" err="1">
                <a:cs typeface="Calibri"/>
              </a:rPr>
              <a:t>deployment</a:t>
            </a:r>
            <a:r>
              <a:rPr lang="sv-SE" dirty="0">
                <a:cs typeface="Calibri"/>
              </a:rPr>
              <a:t> </a:t>
            </a:r>
            <a:r>
              <a:rPr lang="sv-SE" dirty="0" err="1">
                <a:cs typeface="Calibri"/>
              </a:rPr>
              <a:t>completed</a:t>
            </a:r>
            <a:r>
              <a:rPr lang="sv-SE" dirty="0">
                <a:cs typeface="Calibri"/>
              </a:rPr>
              <a:t>.</a:t>
            </a:r>
            <a:endParaRPr lang="sv-SE" dirty="0" err="1">
              <a:cs typeface="Calibri"/>
            </a:endParaRPr>
          </a:p>
          <a:p>
            <a:pPr marL="214630" indent="-214630" algn="just">
              <a:buFont typeface="Arial"/>
              <a:buChar char="•"/>
            </a:pPr>
            <a:r>
              <a:rPr lang="sv-SE" dirty="0">
                <a:cs typeface="Calibri"/>
              </a:rPr>
              <a:t>System Integration </a:t>
            </a:r>
            <a:r>
              <a:rPr lang="sv-SE" dirty="0" err="1">
                <a:cs typeface="Calibri"/>
              </a:rPr>
              <a:t>Testing</a:t>
            </a:r>
            <a:r>
              <a:rPr lang="sv-SE" dirty="0">
                <a:cs typeface="Calibri"/>
              </a:rPr>
              <a:t> – </a:t>
            </a:r>
            <a:r>
              <a:rPr lang="sv-SE" b="1" dirty="0">
                <a:cs typeface="Calibri"/>
              </a:rPr>
              <a:t>All Interfaces (72) SIT </a:t>
            </a:r>
            <a:r>
              <a:rPr lang="sv-SE" b="1" dirty="0" err="1">
                <a:cs typeface="Calibri"/>
              </a:rPr>
              <a:t>completed</a:t>
            </a:r>
            <a:endParaRPr lang="sv-SE" dirty="0">
              <a:cs typeface="Calibri"/>
            </a:endParaRPr>
          </a:p>
          <a:p>
            <a:pPr marL="214630" indent="-214630" algn="just">
              <a:buFont typeface="Arial"/>
              <a:buChar char="•"/>
            </a:pPr>
            <a:r>
              <a:rPr lang="sv-SE" err="1">
                <a:cs typeface="Calibri"/>
              </a:rPr>
              <a:t>User</a:t>
            </a:r>
            <a:r>
              <a:rPr lang="sv-SE" dirty="0">
                <a:cs typeface="Calibri"/>
              </a:rPr>
              <a:t> </a:t>
            </a:r>
            <a:r>
              <a:rPr lang="sv-SE" err="1">
                <a:cs typeface="Calibri"/>
              </a:rPr>
              <a:t>Acceptance</a:t>
            </a:r>
            <a:r>
              <a:rPr lang="sv-SE" dirty="0">
                <a:cs typeface="Calibri"/>
              </a:rPr>
              <a:t> </a:t>
            </a:r>
            <a:r>
              <a:rPr lang="sv-SE" err="1">
                <a:cs typeface="Calibri"/>
              </a:rPr>
              <a:t>Testing</a:t>
            </a:r>
            <a:r>
              <a:rPr lang="sv-SE">
                <a:cs typeface="Calibri"/>
              </a:rPr>
              <a:t> – All interfaces </a:t>
            </a:r>
            <a:r>
              <a:rPr lang="sv-SE" b="1">
                <a:cs typeface="Calibri"/>
              </a:rPr>
              <a:t>UAT sign off</a:t>
            </a:r>
            <a:r>
              <a:rPr lang="sv-SE">
                <a:cs typeface="Calibri"/>
              </a:rPr>
              <a:t> received</a:t>
            </a:r>
          </a:p>
          <a:p>
            <a:pPr marL="214630" indent="-214630" algn="just">
              <a:buFont typeface="Arial"/>
              <a:buChar char="•"/>
            </a:pPr>
            <a:r>
              <a:rPr lang="sv-SE">
                <a:cs typeface="Calibri"/>
              </a:rPr>
              <a:t>Performance</a:t>
            </a:r>
            <a:r>
              <a:rPr lang="sv-SE" dirty="0">
                <a:cs typeface="Calibri"/>
              </a:rPr>
              <a:t> </a:t>
            </a:r>
            <a:r>
              <a:rPr lang="sv-SE" err="1">
                <a:cs typeface="Calibri"/>
              </a:rPr>
              <a:t>Testing</a:t>
            </a:r>
            <a:r>
              <a:rPr lang="sv-SE">
                <a:cs typeface="Calibri"/>
              </a:rPr>
              <a:t> – </a:t>
            </a:r>
            <a:r>
              <a:rPr lang="sv-SE" b="1">
                <a:cs typeface="Calibri"/>
              </a:rPr>
              <a:t>Completed</a:t>
            </a:r>
            <a:endParaRPr lang="sv-SE"/>
          </a:p>
          <a:p>
            <a:pPr marL="214630" indent="-214630" algn="just">
              <a:buFont typeface="Arial"/>
              <a:buChar char="•"/>
            </a:pPr>
            <a:r>
              <a:rPr lang="en-US">
                <a:cs typeface="Calibri"/>
              </a:rPr>
              <a:t>SSRS reports and SQL Agent Jobs configured in Upgrade server</a:t>
            </a:r>
            <a:r>
              <a:rPr lang="en-US" dirty="0">
                <a:cs typeface="Calibri"/>
              </a:rPr>
              <a:t>. - </a:t>
            </a:r>
            <a:r>
              <a:rPr lang="en-US" b="1" dirty="0">
                <a:cs typeface="Calibri"/>
              </a:rPr>
              <a:t>Completed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B14737-E6F0-4E97-BEB4-B039B2697C5B}"/>
              </a:ext>
            </a:extLst>
          </p:cNvPr>
          <p:cNvGraphicFramePr>
            <a:graphicFrameLocks noGrp="1"/>
          </p:cNvGraphicFramePr>
          <p:nvPr/>
        </p:nvGraphicFramePr>
        <p:xfrm>
          <a:off x="291141" y="614631"/>
          <a:ext cx="450486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622">
                  <a:extLst>
                    <a:ext uri="{9D8B030D-6E8A-4147-A177-3AD203B41FA5}">
                      <a16:colId xmlns:a16="http://schemas.microsoft.com/office/drawing/2014/main" val="208514754"/>
                    </a:ext>
                  </a:extLst>
                </a:gridCol>
                <a:gridCol w="1501622">
                  <a:extLst>
                    <a:ext uri="{9D8B030D-6E8A-4147-A177-3AD203B41FA5}">
                      <a16:colId xmlns:a16="http://schemas.microsoft.com/office/drawing/2014/main" val="1613741501"/>
                    </a:ext>
                  </a:extLst>
                </a:gridCol>
                <a:gridCol w="1501622">
                  <a:extLst>
                    <a:ext uri="{9D8B030D-6E8A-4147-A177-3AD203B41FA5}">
                      <a16:colId xmlns:a16="http://schemas.microsoft.com/office/drawing/2014/main" val="2407102357"/>
                    </a:ext>
                  </a:extLst>
                </a:gridCol>
              </a:tblGrid>
              <a:tr h="249361">
                <a:tc>
                  <a:txBody>
                    <a:bodyPr/>
                    <a:lstStyle/>
                    <a:p>
                      <a:r>
                        <a:rPr lang="en-US" sz="1200" dirty="0"/>
                        <a:t>Time-line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4685"/>
                  </a:ext>
                </a:extLst>
              </a:tr>
              <a:tr h="3861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Week 1-4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Prod Environment setup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35739"/>
                  </a:ext>
                </a:extLst>
              </a:tr>
              <a:tr h="5469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Week 1-8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SSIS Packages upgrade and deployment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012067"/>
                  </a:ext>
                </a:extLst>
              </a:tr>
              <a:tr h="3861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Week 5-12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System Integration Testing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6366"/>
                  </a:ext>
                </a:extLst>
              </a:tr>
              <a:tr h="2734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Week 9-13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49905"/>
                  </a:ext>
                </a:extLst>
              </a:tr>
              <a:tr h="2734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Week 11-14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Performance Testing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786025"/>
                  </a:ext>
                </a:extLst>
              </a:tr>
              <a:tr h="3861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Week 13-15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Cutover and Migration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latin typeface="Calibri"/>
                        </a:rPr>
                        <a:t>On-going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5583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EAA409B-479C-46BB-A1B0-51CD673AB2B7}"/>
              </a:ext>
            </a:extLst>
          </p:cNvPr>
          <p:cNvSpPr/>
          <p:nvPr/>
        </p:nvSpPr>
        <p:spPr>
          <a:xfrm>
            <a:off x="291141" y="4485738"/>
            <a:ext cx="8651416" cy="287891"/>
          </a:xfrm>
          <a:prstGeom prst="rect">
            <a:avLst/>
          </a:prstGeom>
          <a:solidFill>
            <a:srgbClr val="007DC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activities are completed within time-line.</a:t>
            </a:r>
            <a:endParaRPr lang="en-US" dirty="0">
              <a:cs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B8C687C-E10A-4D32-B3E7-4107B955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EDW Upgrade - Project Status</a:t>
            </a:r>
          </a:p>
        </p:txBody>
      </p:sp>
    </p:spTree>
    <p:extLst>
      <p:ext uri="{BB962C8B-B14F-4D97-AF65-F5344CB8AC3E}">
        <p14:creationId xmlns:p14="http://schemas.microsoft.com/office/powerpoint/2010/main" val="3945441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E48B18-35C2-4281-AFF3-E27C687B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KSS Session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A9A375E8-09ED-4200-89D9-8E8F52E107C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499227002"/>
              </p:ext>
            </p:extLst>
          </p:nvPr>
        </p:nvGraphicFramePr>
        <p:xfrm>
          <a:off x="316181" y="682920"/>
          <a:ext cx="8743599" cy="40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862">
                  <a:extLst>
                    <a:ext uri="{9D8B030D-6E8A-4147-A177-3AD203B41FA5}">
                      <a16:colId xmlns:a16="http://schemas.microsoft.com/office/drawing/2014/main" val="1855045827"/>
                    </a:ext>
                  </a:extLst>
                </a:gridCol>
                <a:gridCol w="1589744">
                  <a:extLst>
                    <a:ext uri="{9D8B030D-6E8A-4147-A177-3AD203B41FA5}">
                      <a16:colId xmlns:a16="http://schemas.microsoft.com/office/drawing/2014/main" val="3033964586"/>
                    </a:ext>
                  </a:extLst>
                </a:gridCol>
                <a:gridCol w="1589744">
                  <a:extLst>
                    <a:ext uri="{9D8B030D-6E8A-4147-A177-3AD203B41FA5}">
                      <a16:colId xmlns:a16="http://schemas.microsoft.com/office/drawing/2014/main" val="2855379951"/>
                    </a:ext>
                  </a:extLst>
                </a:gridCol>
                <a:gridCol w="1900782">
                  <a:extLst>
                    <a:ext uri="{9D8B030D-6E8A-4147-A177-3AD203B41FA5}">
                      <a16:colId xmlns:a16="http://schemas.microsoft.com/office/drawing/2014/main" val="1035349651"/>
                    </a:ext>
                  </a:extLst>
                </a:gridCol>
                <a:gridCol w="1572467">
                  <a:extLst>
                    <a:ext uri="{9D8B030D-6E8A-4147-A177-3AD203B41FA5}">
                      <a16:colId xmlns:a16="http://schemas.microsoft.com/office/drawing/2014/main" val="3387377820"/>
                    </a:ext>
                  </a:extLst>
                </a:gridCol>
              </a:tblGrid>
              <a:tr h="222295"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KSS Topic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Domain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Associate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Planned Date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100" dirty="0">
                          <a:effectLst/>
                        </a:rPr>
                        <a:t>Status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85869512"/>
                  </a:ext>
                </a:extLst>
              </a:tr>
              <a:tr h="191896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Running packages in SQL Server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SSIS ( Integration Services 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Satish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25-May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Completed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82154696"/>
                  </a:ext>
                </a:extLst>
              </a:tr>
              <a:tr h="191896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Star and snowflake schemas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SSAS ( Analysis Services)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Satish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25-May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effectLst/>
                          <a:latin typeface="Calibri"/>
                        </a:rPr>
                        <a:t>Completed</a:t>
                      </a:r>
                      <a:endParaRPr lang="en-US" dirty="0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24466548"/>
                  </a:ext>
                </a:extLst>
              </a:tr>
              <a:tr h="191896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Fact and Dimension tables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SSAS ( Analysis Services)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Satish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25-May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effectLst/>
                          <a:latin typeface="Calibri"/>
                        </a:rPr>
                        <a:t>Completed</a:t>
                      </a:r>
                      <a:endParaRPr lang="en-US" dirty="0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94285999"/>
                  </a:ext>
                </a:extLst>
              </a:tr>
              <a:tr h="191896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Creating a data warehouse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SSAS ( Analysis Services)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Naveen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6-June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effectLst/>
                          <a:latin typeface="Calibri"/>
                        </a:rPr>
                        <a:t>Planned</a:t>
                      </a:r>
                      <a:endParaRPr lang="en-US" dirty="0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50129890"/>
                  </a:ext>
                </a:extLst>
              </a:tr>
              <a:tr h="191896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Designing tables and views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SSAS ( Analysis Services)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Naveen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6-June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70115929"/>
                  </a:ext>
                </a:extLst>
              </a:tr>
              <a:tr h="191896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Rebuilding columnstore indexes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SSAS ( Analysis Services)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Naveen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6-June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50604077"/>
                  </a:ext>
                </a:extLst>
              </a:tr>
              <a:tr h="191896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Cubes design and development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SSAS ( Analysis Services)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Ankesh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26-May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effectLst/>
                          <a:latin typeface="Calibri"/>
                        </a:rPr>
                        <a:t>Completed</a:t>
                      </a:r>
                      <a:endParaRPr lang="en-US" dirty="0"/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75553149"/>
                  </a:ext>
                </a:extLst>
              </a:tr>
              <a:tr h="191896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Partitioning and Storage Mode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SSAS ( Analysis Services)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Ankesh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5-June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13196232"/>
                  </a:ext>
                </a:extLst>
              </a:tr>
              <a:tr h="328693">
                <a:tc>
                  <a:txBody>
                    <a:bodyPr/>
                    <a:lstStyle/>
                    <a:p>
                      <a:pPr fontAlgn="b"/>
                      <a:br>
                        <a:rPr lang="en-US" sz="900" dirty="0">
                          <a:effectLst/>
                        </a:rPr>
                      </a:br>
                      <a:r>
                        <a:rPr lang="en-US" sz="900" dirty="0">
                          <a:effectLst/>
                        </a:rPr>
                        <a:t>Aggregation Design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SSAS ( Analysis Services)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Ankesh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5-June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900" b="0" i="0" u="none" strike="noStrike" noProof="0" dirty="0">
                          <a:effectLst/>
                          <a:latin typeface="Calibri"/>
                        </a:rPr>
                        <a:t>Planned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08361058"/>
                  </a:ext>
                </a:extLst>
              </a:tr>
              <a:tr h="328693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CAP theorem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System Design and Architecture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Ayush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27-May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Planned</a:t>
                      </a:r>
                      <a:endParaRPr lang="en-US" sz="900" dirty="0">
                        <a:solidFill>
                          <a:srgbClr val="201F1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71938146"/>
                  </a:ext>
                </a:extLst>
              </a:tr>
              <a:tr h="328693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Database sharding and partioning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System Design and Architecture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Ayush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27-May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Planned</a:t>
                      </a:r>
                      <a:endParaRPr lang="en-US" sz="900" dirty="0">
                        <a:solidFill>
                          <a:srgbClr val="201F1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14155380"/>
                  </a:ext>
                </a:extLst>
              </a:tr>
              <a:tr h="328693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Horizontal Scale vs Vertical scale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System Design and Architecture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Ayush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31-May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Planned</a:t>
                      </a:r>
                      <a:endParaRPr lang="en-US" sz="900" dirty="0">
                        <a:solidFill>
                          <a:srgbClr val="201F1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74415801"/>
                  </a:ext>
                </a:extLst>
              </a:tr>
              <a:tr h="328693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NO SQL vs SQL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System Design and Architecture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Ayush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31-May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Planned</a:t>
                      </a:r>
                      <a:endParaRPr lang="en-US" sz="900" dirty="0">
                        <a:solidFill>
                          <a:srgbClr val="201F1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18680661"/>
                  </a:ext>
                </a:extLst>
              </a:tr>
              <a:tr h="328693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Load balancers/ Load balancing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System Design and Architecture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Ayush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1-June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Planned</a:t>
                      </a:r>
                      <a:endParaRPr lang="en-US" sz="900" dirty="0">
                        <a:solidFill>
                          <a:srgbClr val="201F1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10494452"/>
                  </a:ext>
                </a:extLst>
              </a:tr>
              <a:tr h="328693"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Messaging Queues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System Design and Architecture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Ayush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dirty="0">
                          <a:effectLst/>
                        </a:rPr>
                        <a:t>1-June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dirty="0">
                          <a:effectLst/>
                        </a:rPr>
                        <a:t>Planned</a:t>
                      </a:r>
                      <a:endParaRPr lang="en-US" sz="900" dirty="0">
                        <a:solidFill>
                          <a:srgbClr val="201F1E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6226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46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50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7F03-21F5-4059-ACF6-66176741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Week 14 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766B-F386-41B0-B75A-3471E8BD1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60" y="499615"/>
            <a:ext cx="8468507" cy="1723104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214630" indent="-214630" algn="just">
              <a:spcBef>
                <a:spcPts val="0"/>
              </a:spcBef>
              <a:buClr>
                <a:srgbClr val="595959"/>
              </a:buClr>
              <a:buFont typeface="Wingdings,Sans-Serif" pitchFamily="2" charset="2"/>
            </a:pPr>
            <a:r>
              <a:rPr lang="en-US" sz="1400" b="1">
                <a:ea typeface="+mj-lt"/>
                <a:cs typeface="+mj-lt"/>
              </a:rPr>
              <a:t>UAT release and sign off received.</a:t>
            </a:r>
            <a:endParaRPr lang="en-US" sz="1400" b="1" dirty="0">
              <a:ea typeface="+mj-lt"/>
              <a:cs typeface="+mj-lt"/>
            </a:endParaRPr>
          </a:p>
          <a:p>
            <a:pPr marL="214630" indent="-214630" algn="just">
              <a:spcBef>
                <a:spcPts val="0"/>
              </a:spcBef>
              <a:buClr>
                <a:srgbClr val="595959"/>
              </a:buClr>
              <a:buFont typeface="Wingdings,Sans-Serif" pitchFamily="2" charset="2"/>
            </a:pPr>
            <a:r>
              <a:rPr lang="en-US" sz="1400">
                <a:ea typeface="+mj-lt"/>
                <a:cs typeface="+mj-lt"/>
              </a:rPr>
              <a:t>Performance testing report presented to the BICC and stakeholders and received sign-off</a:t>
            </a:r>
            <a:r>
              <a:rPr lang="en-US" sz="1400" b="1" dirty="0">
                <a:ea typeface="+mj-lt"/>
                <a:cs typeface="+mj-lt"/>
              </a:rPr>
              <a:t>.</a:t>
            </a:r>
          </a:p>
          <a:p>
            <a:pPr marL="214630" indent="-214630" algn="just">
              <a:spcBef>
                <a:spcPts val="0"/>
              </a:spcBef>
              <a:buClr>
                <a:srgbClr val="595959"/>
              </a:buClr>
              <a:buFont typeface="Wingdings,Sans-Serif" pitchFamily="2" charset="2"/>
            </a:pPr>
            <a:r>
              <a:rPr lang="en-US" sz="1400" b="1">
                <a:cs typeface="Calibri"/>
              </a:rPr>
              <a:t>Cut-over activities – In Progress</a:t>
            </a:r>
            <a:endParaRPr lang="en-US" sz="1400" b="1" dirty="0">
              <a:cs typeface="Calibri"/>
            </a:endParaRPr>
          </a:p>
          <a:p>
            <a:pPr marL="214630" indent="-214630" algn="just">
              <a:spcBef>
                <a:spcPts val="0"/>
              </a:spcBef>
              <a:buClr>
                <a:srgbClr val="595959"/>
              </a:buClr>
              <a:buFont typeface="Wingdings,Sans-Serif" pitchFamily="2" charset="2"/>
            </a:pPr>
            <a:r>
              <a:rPr lang="en-US" sz="1400" b="1">
                <a:cs typeface="Calibri"/>
              </a:rPr>
              <a:t>Cut-over plan - Walkthrough with all stake-holders - Completed </a:t>
            </a:r>
            <a:endParaRPr lang="en-US" sz="1400" b="1" dirty="0">
              <a:cs typeface="Calibri"/>
            </a:endParaRPr>
          </a:p>
          <a:p>
            <a:pPr marL="214630" indent="-214630" algn="just">
              <a:spcBef>
                <a:spcPts val="0"/>
              </a:spcBef>
              <a:buClr>
                <a:srgbClr val="595959"/>
              </a:buClr>
              <a:buFont typeface="Wingdings,Sans-Serif" pitchFamily="2" charset="2"/>
            </a:pPr>
            <a:r>
              <a:rPr lang="en-US" sz="1400">
                <a:cs typeface="Calibri"/>
              </a:rPr>
              <a:t>Parallel EMS queue disabling </a:t>
            </a:r>
            <a:r>
              <a:rPr lang="en-US" sz="1400" b="1">
                <a:cs typeface="Calibri"/>
              </a:rPr>
              <a:t>– Completed</a:t>
            </a:r>
            <a:endParaRPr lang="en-US" sz="1400" b="1" dirty="0">
              <a:cs typeface="Calibri"/>
            </a:endParaRPr>
          </a:p>
          <a:p>
            <a:pPr marL="214630" indent="-214630" algn="just">
              <a:spcBef>
                <a:spcPts val="0"/>
              </a:spcBef>
              <a:buClr>
                <a:srgbClr val="595959"/>
              </a:buClr>
              <a:buFont typeface="Wingdings,Sans-Serif" pitchFamily="2" charset="2"/>
            </a:pPr>
            <a:r>
              <a:rPr lang="en-US" sz="1400">
                <a:cs typeface="Calibri"/>
              </a:rPr>
              <a:t>Disable paraller file transfer to upgrade AP02 server</a:t>
            </a:r>
            <a:r>
              <a:rPr lang="en-US" sz="1400" b="1">
                <a:cs typeface="Calibri"/>
              </a:rPr>
              <a:t> – Completed</a:t>
            </a:r>
            <a:endParaRPr lang="en-US" sz="1400">
              <a:cs typeface="Calibri"/>
            </a:endParaRPr>
          </a:p>
          <a:p>
            <a:pPr marL="214630" indent="-214630" algn="just">
              <a:spcBef>
                <a:spcPts val="0"/>
              </a:spcBef>
              <a:buClr>
                <a:srgbClr val="595959"/>
              </a:buClr>
              <a:buFont typeface="Wingdings,Sans-Serif" pitchFamily="2" charset="2"/>
            </a:pPr>
            <a:r>
              <a:rPr lang="en-US" sz="1400">
                <a:cs typeface="Calibri"/>
              </a:rPr>
              <a:t>Imitating all stakeholders regarding EDW upgrade and server downtime </a:t>
            </a:r>
            <a:r>
              <a:rPr lang="en-US" sz="1400" b="1">
                <a:cs typeface="Calibri"/>
              </a:rPr>
              <a:t>- Completed</a:t>
            </a:r>
            <a:endParaRPr lang="en-US" sz="1400" b="1" dirty="0">
              <a:cs typeface="Calibri"/>
            </a:endParaRPr>
          </a:p>
          <a:p>
            <a:pPr marL="214630" indent="-214630" algn="just">
              <a:spcBef>
                <a:spcPts val="0"/>
              </a:spcBef>
              <a:buClr>
                <a:srgbClr val="595959"/>
              </a:buClr>
              <a:buFont typeface="Wingdings,Sans-Serif" pitchFamily="2" charset="2"/>
            </a:pPr>
            <a:endParaRPr lang="en-US" sz="1400" b="1" dirty="0">
              <a:cs typeface="Calibri"/>
            </a:endParaRPr>
          </a:p>
          <a:p>
            <a:pPr marL="214630" indent="-214630" algn="just">
              <a:spcBef>
                <a:spcPts val="0"/>
              </a:spcBef>
              <a:buClr>
                <a:srgbClr val="595959"/>
              </a:buClr>
              <a:buFont typeface="Wingdings,Sans-Serif" pitchFamily="2" charset="2"/>
            </a:pPr>
            <a:endParaRPr lang="en-US" sz="1400" dirty="0">
              <a:cs typeface="Calibri"/>
            </a:endParaRPr>
          </a:p>
          <a:p>
            <a:pPr marL="214630" indent="-214630" algn="just">
              <a:spcBef>
                <a:spcPts val="0"/>
              </a:spcBef>
              <a:buClr>
                <a:srgbClr val="595959"/>
              </a:buClr>
              <a:buFont typeface="Wingdings,Sans-Serif" pitchFamily="2" charset="2"/>
            </a:pPr>
            <a:endParaRPr lang="en-US" sz="1400" b="1" dirty="0">
              <a:cs typeface="Calibri"/>
            </a:endParaRPr>
          </a:p>
          <a:p>
            <a:pPr>
              <a:spcBef>
                <a:spcPts val="0"/>
              </a:spcBef>
              <a:buClr>
                <a:srgbClr val="595959"/>
              </a:buClr>
            </a:pPr>
            <a:endParaRPr lang="en-US" dirty="0">
              <a:cs typeface="Calibri"/>
            </a:endParaRPr>
          </a:p>
          <a:p>
            <a:pPr>
              <a:spcBef>
                <a:spcPts val="0"/>
              </a:spcBef>
              <a:buClr>
                <a:srgbClr val="595959"/>
              </a:buClr>
            </a:pPr>
            <a:endParaRPr lang="en-US" dirty="0">
              <a:cs typeface="Calibri"/>
            </a:endParaRPr>
          </a:p>
          <a:p>
            <a:pPr>
              <a:buClr>
                <a:srgbClr val="595959"/>
              </a:buClr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4C757-A265-487B-85A1-8619BF8BF563}"/>
              </a:ext>
            </a:extLst>
          </p:cNvPr>
          <p:cNvSpPr txBox="1"/>
          <p:nvPr/>
        </p:nvSpPr>
        <p:spPr>
          <a:xfrm>
            <a:off x="364467" y="2645075"/>
            <a:ext cx="8652293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Stopped all jobs running in Upgrade server. </a:t>
            </a:r>
            <a:r>
              <a:rPr lang="en-US" b="1">
                <a:cs typeface="Calibri"/>
              </a:rPr>
              <a:t>- Completed</a:t>
            </a:r>
            <a:endParaRPr lang="en-US" b="1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Testing of SSRS reports and SMTP connection. </a:t>
            </a:r>
            <a:r>
              <a:rPr lang="en-US" b="1">
                <a:cs typeface="Calibri"/>
              </a:rPr>
              <a:t>- Completed</a:t>
            </a:r>
            <a:endParaRPr lang="en-US" b="1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All jobs configured in Test UC to be exported into Prod UC.</a:t>
            </a:r>
            <a:r>
              <a:rPr lang="en-US" b="1">
                <a:cs typeface="Calibri"/>
              </a:rPr>
              <a:t> - Completed</a:t>
            </a:r>
            <a:endParaRPr lang="en-US" b="1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STM/TODS interface configuration changes. </a:t>
            </a:r>
            <a:r>
              <a:rPr lang="en-US" b="1">
                <a:cs typeface="Calibri"/>
              </a:rPr>
              <a:t>- Started</a:t>
            </a:r>
            <a:endParaRPr lang="en-US" b="1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CDW interface change plan created for cutover day.</a:t>
            </a:r>
            <a:r>
              <a:rPr lang="en-US" b="1">
                <a:cs typeface="Calibri"/>
              </a:rPr>
              <a:t> - Completed</a:t>
            </a:r>
            <a:endParaRPr lang="en-US" b="1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Copy of AP01(Prod) to AP02(Upgrade) of required files on daily basis</a:t>
            </a:r>
            <a:r>
              <a:rPr lang="en-US" b="1">
                <a:cs typeface="Calibri"/>
              </a:rPr>
              <a:t> - Started</a:t>
            </a:r>
            <a:r>
              <a:rPr lang="en-US" dirty="0">
                <a:cs typeface="Calibri"/>
              </a:rPr>
              <a:t> </a:t>
            </a: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EDW jobs execution in all Upgrade and Prod servers plan preparation. </a:t>
            </a:r>
            <a:r>
              <a:rPr lang="en-US" b="1">
                <a:cs typeface="Calibri"/>
              </a:rPr>
              <a:t>- Completed</a:t>
            </a:r>
            <a:endParaRPr lang="en-US" b="1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DB Restoration of Prod to Upgrade for the Cutover activity - </a:t>
            </a:r>
            <a:r>
              <a:rPr lang="en-US" b="1">
                <a:cs typeface="Calibri"/>
              </a:rPr>
              <a:t>Started</a:t>
            </a:r>
            <a:endParaRPr lang="en-US" b="1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All EDW/CDW relevant jobs monitoring shared with Solarwinds team to start monitoring operation</a:t>
            </a:r>
            <a:r>
              <a:rPr lang="en-US" b="1">
                <a:cs typeface="Calibri"/>
              </a:rPr>
              <a:t> - InProgress</a:t>
            </a:r>
            <a:endParaRPr lang="en-US" b="1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dirty="0"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A00FF5-BFB6-4198-B36B-BFDE8DDFEFA7}"/>
              </a:ext>
            </a:extLst>
          </p:cNvPr>
          <p:cNvSpPr txBox="1">
            <a:spLocks/>
          </p:cNvSpPr>
          <p:nvPr/>
        </p:nvSpPr>
        <p:spPr>
          <a:xfrm>
            <a:off x="317619" y="2235946"/>
            <a:ext cx="8552914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100" kern="1200">
                <a:solidFill>
                  <a:srgbClr val="724698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>
                <a:cs typeface="Calibri Light"/>
              </a:rPr>
              <a:t>Pre-Cutover Major On-going activities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7757-4F73-4C9F-AA87-D35B8730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Cutover planning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34F01-3777-4BBE-90BC-DFF7C51A2D29}"/>
              </a:ext>
            </a:extLst>
          </p:cNvPr>
          <p:cNvSpPr txBox="1"/>
          <p:nvPr/>
        </p:nvSpPr>
        <p:spPr>
          <a:xfrm>
            <a:off x="526211" y="70413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C9B63614-AB63-4262-A4A8-6A86EE99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81" y="532174"/>
            <a:ext cx="8468982" cy="3453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D5CD45-7C67-414A-872B-5B5DF358FA15}"/>
              </a:ext>
            </a:extLst>
          </p:cNvPr>
          <p:cNvSpPr/>
          <p:nvPr/>
        </p:nvSpPr>
        <p:spPr>
          <a:xfrm>
            <a:off x="416738" y="4091823"/>
            <a:ext cx="8629850" cy="762344"/>
          </a:xfrm>
          <a:prstGeom prst="rect">
            <a:avLst/>
          </a:prstGeom>
          <a:solidFill>
            <a:srgbClr val="007DC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/>
              <a:t>Change will go live on 28 May 2021.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Proper Documentation for plan is prepared and shared with all Stake holders – </a:t>
            </a:r>
            <a:r>
              <a:rPr lang="en-US">
                <a:ea typeface="+mn-lt"/>
                <a:cs typeface="+mn-lt"/>
              </a:rPr>
              <a:t>EDW Upgrade Cutover Plan_V0.9.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Cutover change approval received.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908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BAF4-57DF-492B-BF51-023688FE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Challenges</a:t>
            </a:r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DD4020E-5000-48E3-8ADB-9D14068AE8A8}"/>
              </a:ext>
            </a:extLst>
          </p:cNvPr>
          <p:cNvGrpSpPr/>
          <p:nvPr/>
        </p:nvGrpSpPr>
        <p:grpSpPr>
          <a:xfrm>
            <a:off x="192025" y="3686552"/>
            <a:ext cx="8537864" cy="1046223"/>
            <a:chOff x="955095" y="5084547"/>
            <a:chExt cx="8228157" cy="1569947"/>
          </a:xfrm>
        </p:grpSpPr>
        <p:sp>
          <p:nvSpPr>
            <p:cNvPr id="36" name="Pentagon 51">
              <a:extLst>
                <a:ext uri="{FF2B5EF4-FFF2-40B4-BE49-F238E27FC236}">
                  <a16:creationId xmlns:a16="http://schemas.microsoft.com/office/drawing/2014/main" id="{4013C095-D917-45D4-A2EF-2A6FDD060904}"/>
                </a:ext>
              </a:extLst>
            </p:cNvPr>
            <p:cNvSpPr/>
            <p:nvPr/>
          </p:nvSpPr>
          <p:spPr>
            <a:xfrm>
              <a:off x="3950368" y="6333846"/>
              <a:ext cx="1003830" cy="320375"/>
            </a:xfrm>
            <a:prstGeom prst="homePlate">
              <a:avLst/>
            </a:prstGeom>
            <a:solidFill>
              <a:srgbClr val="F69035"/>
            </a:solidFill>
            <a:ln w="126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>
                  <a:srgbClr val="4E84C4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sv-SE" sz="1050" b="1" dirty="0">
                  <a:solidFill>
                    <a:srgbClr val="000000"/>
                  </a:solidFill>
                  <a:latin typeface="+mj-lt"/>
                  <a:ea typeface="MS Mincho" pitchFamily="49" charset="-128"/>
                </a:rPr>
                <a:t>S</a:t>
              </a:r>
              <a:r>
                <a:rPr lang="en-US" sz="1050" b="1" dirty="0">
                  <a:solidFill>
                    <a:srgbClr val="000000"/>
                  </a:solidFill>
                  <a:latin typeface="+mj-lt"/>
                  <a:ea typeface="MS Mincho" pitchFamily="49" charset="-128"/>
                </a:rPr>
                <a:t>IT</a:t>
              </a:r>
            </a:p>
          </p:txBody>
        </p:sp>
        <p:sp>
          <p:nvSpPr>
            <p:cNvPr id="37" name="Pentagon 52">
              <a:extLst>
                <a:ext uri="{FF2B5EF4-FFF2-40B4-BE49-F238E27FC236}">
                  <a16:creationId xmlns:a16="http://schemas.microsoft.com/office/drawing/2014/main" id="{8D091577-E520-4E03-BF2C-DF1DAFE1A4DD}"/>
                </a:ext>
              </a:extLst>
            </p:cNvPr>
            <p:cNvSpPr/>
            <p:nvPr/>
          </p:nvSpPr>
          <p:spPr>
            <a:xfrm>
              <a:off x="7600579" y="6333847"/>
              <a:ext cx="1245482" cy="317649"/>
            </a:xfrm>
            <a:prstGeom prst="homePlate">
              <a:avLst/>
            </a:prstGeom>
            <a:solidFill>
              <a:srgbClr val="55A51C"/>
            </a:solidFill>
            <a:ln w="6350" algn="ctr">
              <a:noFill/>
              <a:miter lim="800000"/>
              <a:headEnd/>
              <a:tailEnd/>
            </a:ln>
          </p:spPr>
          <p:txBody>
            <a:bodyPr lIns="46800" rIns="45720" anchor="ctr" anchorCtr="1"/>
            <a:lstStyle/>
            <a:p>
              <a:pPr algn="ctr" eaLnBrk="0" hangingPunct="0">
                <a:spcBef>
                  <a:spcPct val="30000"/>
                </a:spcBef>
                <a:buClr>
                  <a:srgbClr val="4E84C4"/>
                </a:buClr>
                <a:defRPr/>
              </a:pPr>
              <a:r>
                <a:rPr lang="en-US" sz="1050" b="1" kern="0" dirty="0">
                  <a:solidFill>
                    <a:srgbClr val="FFFFFF"/>
                  </a:solidFill>
                  <a:latin typeface="+mj-lt"/>
                  <a:cs typeface="Calibri" pitchFamily="34" charset="0"/>
                </a:rPr>
                <a:t>Stabilization Period</a:t>
              </a:r>
            </a:p>
          </p:txBody>
        </p:sp>
        <p:sp>
          <p:nvSpPr>
            <p:cNvPr id="38" name="Pentagon 53">
              <a:extLst>
                <a:ext uri="{FF2B5EF4-FFF2-40B4-BE49-F238E27FC236}">
                  <a16:creationId xmlns:a16="http://schemas.microsoft.com/office/drawing/2014/main" id="{F834EC80-7CCF-48E4-B204-92DE78BA5929}"/>
                </a:ext>
              </a:extLst>
            </p:cNvPr>
            <p:cNvSpPr/>
            <p:nvPr/>
          </p:nvSpPr>
          <p:spPr>
            <a:xfrm>
              <a:off x="4954199" y="6333846"/>
              <a:ext cx="1457579" cy="320375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6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>
                  <a:srgbClr val="4E84C4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800" dirty="0">
                  <a:solidFill>
                    <a:srgbClr val="000000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1050" b="1" dirty="0">
                  <a:solidFill>
                    <a:srgbClr val="000000"/>
                  </a:solidFill>
                  <a:latin typeface="+mj-lt"/>
                  <a:ea typeface="MS Mincho" pitchFamily="49" charset="-128"/>
                </a:rPr>
                <a:t>UAT Support</a:t>
              </a:r>
            </a:p>
          </p:txBody>
        </p:sp>
        <p:sp>
          <p:nvSpPr>
            <p:cNvPr id="39" name="Notched Right Arrow 54">
              <a:extLst>
                <a:ext uri="{FF2B5EF4-FFF2-40B4-BE49-F238E27FC236}">
                  <a16:creationId xmlns:a16="http://schemas.microsoft.com/office/drawing/2014/main" id="{5E9B1BC1-F25A-46D3-92F3-8EFEDF30D02F}"/>
                </a:ext>
              </a:extLst>
            </p:cNvPr>
            <p:cNvSpPr/>
            <p:nvPr/>
          </p:nvSpPr>
          <p:spPr>
            <a:xfrm>
              <a:off x="1006921" y="5450697"/>
              <a:ext cx="8176331" cy="386079"/>
            </a:xfrm>
            <a:prstGeom prst="notchedRightArrow">
              <a:avLst/>
            </a:prstGeom>
            <a:solidFill>
              <a:srgbClr val="00206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9CEB97A-F53B-4449-B96A-BE0FFA7E4D72}"/>
                </a:ext>
              </a:extLst>
            </p:cNvPr>
            <p:cNvSpPr/>
            <p:nvPr/>
          </p:nvSpPr>
          <p:spPr>
            <a:xfrm>
              <a:off x="1221064" y="5607520"/>
              <a:ext cx="108159" cy="96837"/>
            </a:xfrm>
            <a:prstGeom prst="ellipse">
              <a:avLst/>
            </a:prstGeom>
            <a:solidFill>
              <a:srgbClr val="839C3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Freeform 56">
              <a:extLst>
                <a:ext uri="{FF2B5EF4-FFF2-40B4-BE49-F238E27FC236}">
                  <a16:creationId xmlns:a16="http://schemas.microsoft.com/office/drawing/2014/main" id="{CE009E77-C7EB-4F03-B61B-5AD1DC7F2ECE}"/>
                </a:ext>
              </a:extLst>
            </p:cNvPr>
            <p:cNvSpPr/>
            <p:nvPr/>
          </p:nvSpPr>
          <p:spPr>
            <a:xfrm>
              <a:off x="955095" y="5157325"/>
              <a:ext cx="624135" cy="351558"/>
            </a:xfrm>
            <a:custGeom>
              <a:avLst/>
              <a:gdLst>
                <a:gd name="connsiteX0" fmla="*/ 0 w 558965"/>
                <a:gd name="connsiteY0" fmla="*/ 0 h 386079"/>
                <a:gd name="connsiteX1" fmla="*/ 558965 w 558965"/>
                <a:gd name="connsiteY1" fmla="*/ 0 h 386079"/>
                <a:gd name="connsiteX2" fmla="*/ 558965 w 558965"/>
                <a:gd name="connsiteY2" fmla="*/ 386079 h 386079"/>
                <a:gd name="connsiteX3" fmla="*/ 0 w 558965"/>
                <a:gd name="connsiteY3" fmla="*/ 386079 h 386079"/>
                <a:gd name="connsiteX4" fmla="*/ 0 w 558965"/>
                <a:gd name="connsiteY4" fmla="*/ 0 h 3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965" h="386079">
                  <a:moveTo>
                    <a:pt x="0" y="0"/>
                  </a:moveTo>
                  <a:lnTo>
                    <a:pt x="558965" y="0"/>
                  </a:lnTo>
                  <a:lnTo>
                    <a:pt x="558965" y="386079"/>
                  </a:lnTo>
                  <a:lnTo>
                    <a:pt x="0" y="3860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6896" tIns="56896" rIns="56896" bIns="56896" spcCol="1270"/>
            <a:lstStyle/>
            <a:p>
              <a:pPr algn="ctr" defTabSz="355600">
                <a:lnSpc>
                  <a:spcPct val="90000"/>
                </a:lnSpc>
                <a:spcAft>
                  <a:spcPct val="35000"/>
                </a:spcAft>
                <a:buClr>
                  <a:srgbClr val="4E84C4"/>
                </a:buClr>
                <a:defRPr/>
              </a:pPr>
              <a:r>
                <a:rPr lang="en-GB" sz="10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entury Gothic" pitchFamily="34" charset="0"/>
                </a:rPr>
                <a:t>15 Feb</a:t>
              </a:r>
            </a:p>
          </p:txBody>
        </p:sp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95BCE05D-F07C-4BFF-97B8-0BF760F96D80}"/>
                </a:ext>
              </a:extLst>
            </p:cNvPr>
            <p:cNvSpPr/>
            <p:nvPr/>
          </p:nvSpPr>
          <p:spPr>
            <a:xfrm>
              <a:off x="2513191" y="5084547"/>
              <a:ext cx="535480" cy="459927"/>
            </a:xfrm>
            <a:custGeom>
              <a:avLst/>
              <a:gdLst>
                <a:gd name="connsiteX0" fmla="*/ 0 w 402340"/>
                <a:gd name="connsiteY0" fmla="*/ 0 h 386079"/>
                <a:gd name="connsiteX1" fmla="*/ 402340 w 402340"/>
                <a:gd name="connsiteY1" fmla="*/ 0 h 386079"/>
                <a:gd name="connsiteX2" fmla="*/ 402340 w 402340"/>
                <a:gd name="connsiteY2" fmla="*/ 386079 h 386079"/>
                <a:gd name="connsiteX3" fmla="*/ 0 w 402340"/>
                <a:gd name="connsiteY3" fmla="*/ 386079 h 386079"/>
                <a:gd name="connsiteX4" fmla="*/ 0 w 402340"/>
                <a:gd name="connsiteY4" fmla="*/ 0 h 3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340" h="386079">
                  <a:moveTo>
                    <a:pt x="0" y="0"/>
                  </a:moveTo>
                  <a:lnTo>
                    <a:pt x="402340" y="0"/>
                  </a:lnTo>
                  <a:lnTo>
                    <a:pt x="402340" y="386079"/>
                  </a:lnTo>
                  <a:lnTo>
                    <a:pt x="0" y="3860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6896" tIns="56896" rIns="56896" bIns="56896" spcCol="1270" anchor="b"/>
            <a:lstStyle/>
            <a:p>
              <a:pPr algn="ctr" defTabSz="355600">
                <a:lnSpc>
                  <a:spcPct val="90000"/>
                </a:lnSpc>
                <a:spcAft>
                  <a:spcPct val="35000"/>
                </a:spcAft>
                <a:buClr>
                  <a:srgbClr val="4E84C4"/>
                </a:buClr>
                <a:defRPr/>
              </a:pPr>
              <a:r>
                <a:rPr lang="en-GB" sz="10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entury Gothic" pitchFamily="34" charset="0"/>
                </a:rPr>
                <a:t>15 Mar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806D0E6-119B-4973-88F6-F086664E8A9D}"/>
                </a:ext>
              </a:extLst>
            </p:cNvPr>
            <p:cNvSpPr/>
            <p:nvPr/>
          </p:nvSpPr>
          <p:spPr>
            <a:xfrm>
              <a:off x="1353502" y="5609930"/>
              <a:ext cx="108160" cy="9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Freeform 59">
              <a:extLst>
                <a:ext uri="{FF2B5EF4-FFF2-40B4-BE49-F238E27FC236}">
                  <a16:creationId xmlns:a16="http://schemas.microsoft.com/office/drawing/2014/main" id="{6F3C49F8-D23B-4A1C-93DA-8BE0419D53AB}"/>
                </a:ext>
              </a:extLst>
            </p:cNvPr>
            <p:cNvSpPr/>
            <p:nvPr/>
          </p:nvSpPr>
          <p:spPr>
            <a:xfrm>
              <a:off x="3471011" y="5181491"/>
              <a:ext cx="648959" cy="341893"/>
            </a:xfrm>
            <a:custGeom>
              <a:avLst/>
              <a:gdLst>
                <a:gd name="connsiteX0" fmla="*/ 0 w 581547"/>
                <a:gd name="connsiteY0" fmla="*/ 0 h 386079"/>
                <a:gd name="connsiteX1" fmla="*/ 581547 w 581547"/>
                <a:gd name="connsiteY1" fmla="*/ 0 h 386079"/>
                <a:gd name="connsiteX2" fmla="*/ 581547 w 581547"/>
                <a:gd name="connsiteY2" fmla="*/ 386079 h 386079"/>
                <a:gd name="connsiteX3" fmla="*/ 0 w 581547"/>
                <a:gd name="connsiteY3" fmla="*/ 386079 h 386079"/>
                <a:gd name="connsiteX4" fmla="*/ 0 w 581547"/>
                <a:gd name="connsiteY4" fmla="*/ 0 h 3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547" h="386079">
                  <a:moveTo>
                    <a:pt x="0" y="0"/>
                  </a:moveTo>
                  <a:lnTo>
                    <a:pt x="581547" y="0"/>
                  </a:lnTo>
                  <a:lnTo>
                    <a:pt x="581547" y="386079"/>
                  </a:lnTo>
                  <a:lnTo>
                    <a:pt x="0" y="3860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6896" tIns="56896" rIns="56896" bIns="56896" spcCol="1270"/>
            <a:lstStyle/>
            <a:p>
              <a:pPr algn="ctr" defTabSz="355600">
                <a:lnSpc>
                  <a:spcPct val="90000"/>
                </a:lnSpc>
                <a:spcAft>
                  <a:spcPct val="35000"/>
                </a:spcAft>
                <a:buClr>
                  <a:srgbClr val="4E84C4"/>
                </a:buClr>
                <a:defRPr/>
              </a:pPr>
              <a:r>
                <a:rPr lang="en-GB" sz="10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entury Gothic" pitchFamily="34" charset="0"/>
                </a:rPr>
                <a:t>10 Apr</a:t>
              </a:r>
            </a:p>
          </p:txBody>
        </p:sp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9D22705B-4809-4011-AE0B-F5762FFADBCA}"/>
                </a:ext>
              </a:extLst>
            </p:cNvPr>
            <p:cNvSpPr/>
            <p:nvPr/>
          </p:nvSpPr>
          <p:spPr>
            <a:xfrm>
              <a:off x="4437762" y="5102808"/>
              <a:ext cx="968383" cy="449768"/>
            </a:xfrm>
            <a:custGeom>
              <a:avLst/>
              <a:gdLst>
                <a:gd name="connsiteX0" fmla="*/ 0 w 471257"/>
                <a:gd name="connsiteY0" fmla="*/ 0 h 386079"/>
                <a:gd name="connsiteX1" fmla="*/ 471257 w 471257"/>
                <a:gd name="connsiteY1" fmla="*/ 0 h 386079"/>
                <a:gd name="connsiteX2" fmla="*/ 471257 w 471257"/>
                <a:gd name="connsiteY2" fmla="*/ 386079 h 386079"/>
                <a:gd name="connsiteX3" fmla="*/ 0 w 471257"/>
                <a:gd name="connsiteY3" fmla="*/ 386079 h 386079"/>
                <a:gd name="connsiteX4" fmla="*/ 0 w 471257"/>
                <a:gd name="connsiteY4" fmla="*/ 0 h 3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257" h="386079">
                  <a:moveTo>
                    <a:pt x="0" y="0"/>
                  </a:moveTo>
                  <a:lnTo>
                    <a:pt x="471257" y="0"/>
                  </a:lnTo>
                  <a:lnTo>
                    <a:pt x="471257" y="386079"/>
                  </a:lnTo>
                  <a:lnTo>
                    <a:pt x="0" y="3860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6896" tIns="56896" rIns="56896" bIns="56896" spcCol="1270" anchor="b"/>
            <a:lstStyle/>
            <a:p>
              <a:pPr algn="ctr" defTabSz="355600">
                <a:lnSpc>
                  <a:spcPct val="90000"/>
                </a:lnSpc>
                <a:spcAft>
                  <a:spcPct val="35000"/>
                </a:spcAft>
                <a:buClr>
                  <a:srgbClr val="4E84C4"/>
                </a:buClr>
                <a:defRPr/>
              </a:pPr>
              <a:r>
                <a:rPr lang="en-GB" sz="10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entury Gothic" pitchFamily="34" charset="0"/>
                </a:rPr>
                <a:t>07 May</a:t>
              </a:r>
            </a:p>
          </p:txBody>
        </p:sp>
        <p:sp>
          <p:nvSpPr>
            <p:cNvPr id="46" name="Freeform 61">
              <a:extLst>
                <a:ext uri="{FF2B5EF4-FFF2-40B4-BE49-F238E27FC236}">
                  <a16:creationId xmlns:a16="http://schemas.microsoft.com/office/drawing/2014/main" id="{FEFB9078-D902-4C6C-A287-4F3B4268A889}"/>
                </a:ext>
              </a:extLst>
            </p:cNvPr>
            <p:cNvSpPr/>
            <p:nvPr/>
          </p:nvSpPr>
          <p:spPr>
            <a:xfrm>
              <a:off x="5760105" y="5197170"/>
              <a:ext cx="642203" cy="361749"/>
            </a:xfrm>
            <a:custGeom>
              <a:avLst/>
              <a:gdLst>
                <a:gd name="connsiteX0" fmla="*/ 0 w 462389"/>
                <a:gd name="connsiteY0" fmla="*/ 0 h 386079"/>
                <a:gd name="connsiteX1" fmla="*/ 462389 w 462389"/>
                <a:gd name="connsiteY1" fmla="*/ 0 h 386079"/>
                <a:gd name="connsiteX2" fmla="*/ 462389 w 462389"/>
                <a:gd name="connsiteY2" fmla="*/ 386079 h 386079"/>
                <a:gd name="connsiteX3" fmla="*/ 0 w 462389"/>
                <a:gd name="connsiteY3" fmla="*/ 386079 h 386079"/>
                <a:gd name="connsiteX4" fmla="*/ 0 w 462389"/>
                <a:gd name="connsiteY4" fmla="*/ 0 h 3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389" h="386079">
                  <a:moveTo>
                    <a:pt x="0" y="0"/>
                  </a:moveTo>
                  <a:lnTo>
                    <a:pt x="462389" y="0"/>
                  </a:lnTo>
                  <a:lnTo>
                    <a:pt x="462389" y="386079"/>
                  </a:lnTo>
                  <a:lnTo>
                    <a:pt x="0" y="3860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6896" tIns="56896" rIns="56896" bIns="56896" spcCol="1270" anchor="b"/>
            <a:lstStyle/>
            <a:p>
              <a:pPr algn="ctr" defTabSz="355600">
                <a:lnSpc>
                  <a:spcPct val="90000"/>
                </a:lnSpc>
                <a:spcAft>
                  <a:spcPct val="35000"/>
                </a:spcAft>
                <a:buClr>
                  <a:srgbClr val="4E84C4"/>
                </a:buClr>
                <a:defRPr/>
              </a:pPr>
              <a:r>
                <a:rPr lang="en-GB" sz="10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entury Gothic" pitchFamily="34" charset="0"/>
                </a:rPr>
                <a:t>12 May</a:t>
              </a:r>
            </a:p>
          </p:txBody>
        </p:sp>
        <p:sp>
          <p:nvSpPr>
            <p:cNvPr id="47" name="Freeform 62">
              <a:extLst>
                <a:ext uri="{FF2B5EF4-FFF2-40B4-BE49-F238E27FC236}">
                  <a16:creationId xmlns:a16="http://schemas.microsoft.com/office/drawing/2014/main" id="{2AD485C1-3D8C-4D8B-AB25-90FC21225672}"/>
                </a:ext>
              </a:extLst>
            </p:cNvPr>
            <p:cNvSpPr/>
            <p:nvPr/>
          </p:nvSpPr>
          <p:spPr>
            <a:xfrm>
              <a:off x="8514508" y="5155795"/>
              <a:ext cx="510656" cy="222250"/>
            </a:xfrm>
            <a:custGeom>
              <a:avLst/>
              <a:gdLst>
                <a:gd name="connsiteX0" fmla="*/ 0 w 355113"/>
                <a:gd name="connsiteY0" fmla="*/ 0 h 386079"/>
                <a:gd name="connsiteX1" fmla="*/ 355113 w 355113"/>
                <a:gd name="connsiteY1" fmla="*/ 0 h 386079"/>
                <a:gd name="connsiteX2" fmla="*/ 355113 w 355113"/>
                <a:gd name="connsiteY2" fmla="*/ 386079 h 386079"/>
                <a:gd name="connsiteX3" fmla="*/ 0 w 355113"/>
                <a:gd name="connsiteY3" fmla="*/ 386079 h 386079"/>
                <a:gd name="connsiteX4" fmla="*/ 0 w 355113"/>
                <a:gd name="connsiteY4" fmla="*/ 0 h 3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113" h="386079">
                  <a:moveTo>
                    <a:pt x="0" y="0"/>
                  </a:moveTo>
                  <a:lnTo>
                    <a:pt x="355113" y="0"/>
                  </a:lnTo>
                  <a:lnTo>
                    <a:pt x="355113" y="386079"/>
                  </a:lnTo>
                  <a:lnTo>
                    <a:pt x="0" y="3860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6896" tIns="56896" rIns="56896" bIns="56896" spcCol="1270"/>
            <a:lstStyle/>
            <a:p>
              <a:pPr algn="ctr" defTabSz="355600">
                <a:lnSpc>
                  <a:spcPct val="90000"/>
                </a:lnSpc>
                <a:spcAft>
                  <a:spcPct val="35000"/>
                </a:spcAft>
                <a:buClr>
                  <a:srgbClr val="4E84C4"/>
                </a:buClr>
                <a:defRPr/>
              </a:pPr>
              <a:r>
                <a:rPr lang="en-GB" sz="10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entury Gothic" pitchFamily="34" charset="0"/>
                </a:rPr>
                <a:t>11 Jun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730BDE8-9F05-4486-B00A-BD972852CD69}"/>
                </a:ext>
              </a:extLst>
            </p:cNvPr>
            <p:cNvSpPr/>
            <p:nvPr/>
          </p:nvSpPr>
          <p:spPr>
            <a:xfrm>
              <a:off x="4867840" y="5596087"/>
              <a:ext cx="108159" cy="968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39E5DE1-10E9-4CEA-A94E-5A2DC9382539}"/>
                </a:ext>
              </a:extLst>
            </p:cNvPr>
            <p:cNvSpPr/>
            <p:nvPr/>
          </p:nvSpPr>
          <p:spPr>
            <a:xfrm flipH="1" flipV="1">
              <a:off x="8775075" y="5570602"/>
              <a:ext cx="122801" cy="108531"/>
            </a:xfrm>
            <a:prstGeom prst="ellipse">
              <a:avLst/>
            </a:prstGeom>
            <a:solidFill>
              <a:srgbClr val="33996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D64F297-51F1-4843-977D-775D0194C860}"/>
                </a:ext>
              </a:extLst>
            </p:cNvPr>
            <p:cNvCxnSpPr>
              <a:cxnSpLocks/>
            </p:cNvCxnSpPr>
            <p:nvPr/>
          </p:nvCxnSpPr>
          <p:spPr>
            <a:xfrm>
              <a:off x="1282146" y="5646669"/>
              <a:ext cx="7519" cy="8446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B60EB5-3C2D-42BA-9D59-28528C848CBC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1407582" y="5706767"/>
              <a:ext cx="1405250" cy="79598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1CB3AC-2B76-40F9-BE2A-A30DDFB17860}"/>
                </a:ext>
              </a:extLst>
            </p:cNvPr>
            <p:cNvCxnSpPr>
              <a:cxnSpLocks/>
              <a:stCxn id="78" idx="4"/>
              <a:endCxn id="71" idx="3"/>
            </p:cNvCxnSpPr>
            <p:nvPr/>
          </p:nvCxnSpPr>
          <p:spPr>
            <a:xfrm>
              <a:off x="2956445" y="5707309"/>
              <a:ext cx="1001665" cy="78672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6A099EA-1168-49C6-9E7C-E28E9498AE83}"/>
                </a:ext>
              </a:extLst>
            </p:cNvPr>
            <p:cNvCxnSpPr>
              <a:cxnSpLocks/>
              <a:stCxn id="93" idx="4"/>
              <a:endCxn id="32" idx="3"/>
            </p:cNvCxnSpPr>
            <p:nvPr/>
          </p:nvCxnSpPr>
          <p:spPr>
            <a:xfrm>
              <a:off x="3918718" y="5711419"/>
              <a:ext cx="1035480" cy="78261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B023AF9-0361-41D7-9BA1-66745C0D8420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>
              <a:off x="5492023" y="5704357"/>
              <a:ext cx="919755" cy="78967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75FDF55-433D-42AC-914E-9229F9DC7C46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8846061" y="5722184"/>
              <a:ext cx="0" cy="7704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Pentagon 72">
              <a:extLst>
                <a:ext uri="{FF2B5EF4-FFF2-40B4-BE49-F238E27FC236}">
                  <a16:creationId xmlns:a16="http://schemas.microsoft.com/office/drawing/2014/main" id="{E645D25E-4CFF-4495-824A-6B3BA43EAE8A}"/>
                </a:ext>
              </a:extLst>
            </p:cNvPr>
            <p:cNvSpPr/>
            <p:nvPr/>
          </p:nvSpPr>
          <p:spPr>
            <a:xfrm>
              <a:off x="2819085" y="6333846"/>
              <a:ext cx="1139024" cy="320375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126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>
                  <a:srgbClr val="4E84C4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sv-SE" sz="1050" b="1" dirty="0">
                  <a:solidFill>
                    <a:srgbClr val="000000"/>
                  </a:solidFill>
                  <a:latin typeface="+mj-lt"/>
                  <a:ea typeface="MS Mincho" pitchFamily="49" charset="-128"/>
                </a:rPr>
                <a:t>S</a:t>
              </a:r>
              <a:r>
                <a:rPr lang="en-US" sz="1050" b="1" dirty="0">
                  <a:solidFill>
                    <a:srgbClr val="000000"/>
                  </a:solidFill>
                  <a:latin typeface="+mj-lt"/>
                  <a:ea typeface="MS Mincho" pitchFamily="49" charset="-128"/>
                </a:rPr>
                <a:t>SIS Upgrade</a:t>
              </a:r>
            </a:p>
          </p:txBody>
        </p:sp>
        <p:sp>
          <p:nvSpPr>
            <p:cNvPr id="57" name="Pentagon 73">
              <a:extLst>
                <a:ext uri="{FF2B5EF4-FFF2-40B4-BE49-F238E27FC236}">
                  <a16:creationId xmlns:a16="http://schemas.microsoft.com/office/drawing/2014/main" id="{72D8389A-3624-4425-9C7C-E3092E5CA3E1}"/>
                </a:ext>
              </a:extLst>
            </p:cNvPr>
            <p:cNvSpPr/>
            <p:nvPr/>
          </p:nvSpPr>
          <p:spPr>
            <a:xfrm>
              <a:off x="1267163" y="6334119"/>
              <a:ext cx="1551921" cy="320375"/>
            </a:xfrm>
            <a:prstGeom prst="homePlate">
              <a:avLst/>
            </a:prstGeom>
            <a:solidFill>
              <a:srgbClr val="D5D10E"/>
            </a:solidFill>
            <a:ln w="126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90000" tIns="45000" rIns="90000" bIns="45000" anchor="ctr"/>
            <a:lstStyle/>
            <a:p>
              <a:pPr algn="ctr">
                <a:buClr>
                  <a:srgbClr val="4E84C4"/>
                </a:buCl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US" sz="1050" b="1" dirty="0">
                  <a:solidFill>
                    <a:srgbClr val="000000"/>
                  </a:solidFill>
                  <a:ea typeface="MS Mincho" pitchFamily="49" charset="-128"/>
                </a:rPr>
                <a:t>Prod Env Setup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26136AB-0744-497D-ABBA-259B6E970305}"/>
                </a:ext>
              </a:extLst>
            </p:cNvPr>
            <p:cNvSpPr/>
            <p:nvPr/>
          </p:nvSpPr>
          <p:spPr>
            <a:xfrm>
              <a:off x="7597195" y="5581626"/>
              <a:ext cx="108160" cy="96837"/>
            </a:xfrm>
            <a:prstGeom prst="ellipse">
              <a:avLst/>
            </a:prstGeom>
            <a:solidFill>
              <a:srgbClr val="55A51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Pentagon 75">
              <a:extLst>
                <a:ext uri="{FF2B5EF4-FFF2-40B4-BE49-F238E27FC236}">
                  <a16:creationId xmlns:a16="http://schemas.microsoft.com/office/drawing/2014/main" id="{96A0C329-AF7D-45BF-B6A2-DCDFF5DD393C}"/>
                </a:ext>
              </a:extLst>
            </p:cNvPr>
            <p:cNvSpPr/>
            <p:nvPr/>
          </p:nvSpPr>
          <p:spPr>
            <a:xfrm>
              <a:off x="6408296" y="6333846"/>
              <a:ext cx="1192282" cy="317650"/>
            </a:xfrm>
            <a:prstGeom prst="homePlate">
              <a:avLst/>
            </a:prstGeom>
            <a:solidFill>
              <a:srgbClr val="00808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prstClr val="white"/>
                  </a:solidFill>
                  <a:latin typeface="+mj-lt"/>
                </a:rPr>
                <a:t>PROD Cutover 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2ACA75-D5CF-466A-B0AA-A76DC886B4EA}"/>
                </a:ext>
              </a:extLst>
            </p:cNvPr>
            <p:cNvCxnSpPr/>
            <p:nvPr/>
          </p:nvCxnSpPr>
          <p:spPr>
            <a:xfrm>
              <a:off x="7585136" y="5729979"/>
              <a:ext cx="0" cy="7626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77">
              <a:extLst>
                <a:ext uri="{FF2B5EF4-FFF2-40B4-BE49-F238E27FC236}">
                  <a16:creationId xmlns:a16="http://schemas.microsoft.com/office/drawing/2014/main" id="{C4B7F449-C582-4AF3-A1AB-6F181B49BAC3}"/>
                </a:ext>
              </a:extLst>
            </p:cNvPr>
            <p:cNvSpPr/>
            <p:nvPr/>
          </p:nvSpPr>
          <p:spPr>
            <a:xfrm>
              <a:off x="7280349" y="5200463"/>
              <a:ext cx="722593" cy="336492"/>
            </a:xfrm>
            <a:custGeom>
              <a:avLst/>
              <a:gdLst>
                <a:gd name="connsiteX0" fmla="*/ 0 w 462389"/>
                <a:gd name="connsiteY0" fmla="*/ 0 h 386079"/>
                <a:gd name="connsiteX1" fmla="*/ 462389 w 462389"/>
                <a:gd name="connsiteY1" fmla="*/ 0 h 386079"/>
                <a:gd name="connsiteX2" fmla="*/ 462389 w 462389"/>
                <a:gd name="connsiteY2" fmla="*/ 386079 h 386079"/>
                <a:gd name="connsiteX3" fmla="*/ 0 w 462389"/>
                <a:gd name="connsiteY3" fmla="*/ 386079 h 386079"/>
                <a:gd name="connsiteX4" fmla="*/ 0 w 462389"/>
                <a:gd name="connsiteY4" fmla="*/ 0 h 38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389" h="386079">
                  <a:moveTo>
                    <a:pt x="0" y="0"/>
                  </a:moveTo>
                  <a:lnTo>
                    <a:pt x="462389" y="0"/>
                  </a:lnTo>
                  <a:lnTo>
                    <a:pt x="462389" y="386079"/>
                  </a:lnTo>
                  <a:lnTo>
                    <a:pt x="0" y="3860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56896" tIns="56896" rIns="56896" bIns="56896" spcCol="1270" anchor="b"/>
            <a:lstStyle/>
            <a:p>
              <a:pPr algn="ctr" defTabSz="355600">
                <a:lnSpc>
                  <a:spcPct val="90000"/>
                </a:lnSpc>
                <a:spcAft>
                  <a:spcPct val="35000"/>
                </a:spcAft>
                <a:buClr>
                  <a:srgbClr val="4E84C4"/>
                </a:buClr>
                <a:defRPr/>
              </a:pPr>
              <a:r>
                <a:rPr lang="en-GB" sz="1000" b="1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Century Gothic" pitchFamily="34" charset="0"/>
                </a:rPr>
                <a:t>30 May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5D7945E-95BA-40F4-B907-99931A819A7B}"/>
                </a:ext>
              </a:extLst>
            </p:cNvPr>
            <p:cNvSpPr/>
            <p:nvPr/>
          </p:nvSpPr>
          <p:spPr>
            <a:xfrm>
              <a:off x="2902365" y="5610472"/>
              <a:ext cx="108159" cy="9683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9C99B71-F351-4DDF-964E-2C666EE027F1}"/>
                </a:ext>
              </a:extLst>
            </p:cNvPr>
            <p:cNvSpPr/>
            <p:nvPr/>
          </p:nvSpPr>
          <p:spPr>
            <a:xfrm>
              <a:off x="3737141" y="5605023"/>
              <a:ext cx="108159" cy="968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046B678-0103-4E99-B6DD-F12982B56B7C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>
              <a:off x="3815173" y="5776040"/>
              <a:ext cx="142936" cy="71799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74">
            <a:extLst>
              <a:ext uri="{FF2B5EF4-FFF2-40B4-BE49-F238E27FC236}">
                <a16:creationId xmlns:a16="http://schemas.microsoft.com/office/drawing/2014/main" id="{E1D3F769-FA24-4B89-9A79-853DEFEE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39" y="4058043"/>
            <a:ext cx="65271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4E84C4"/>
              </a:buClr>
            </a:pPr>
            <a:r>
              <a:rPr lang="en-GB" altLang="en-US" sz="11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Go-Live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8C5411-F687-4DA6-994A-BF36A3902DD8}"/>
              </a:ext>
            </a:extLst>
          </p:cNvPr>
          <p:cNvCxnSpPr>
            <a:cxnSpLocks/>
          </p:cNvCxnSpPr>
          <p:nvPr/>
        </p:nvCxnSpPr>
        <p:spPr>
          <a:xfrm>
            <a:off x="4264410" y="4124862"/>
            <a:ext cx="6797" cy="5080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10B4C10-8797-4DA7-8CC8-4B19972EECE9}"/>
              </a:ext>
            </a:extLst>
          </p:cNvPr>
          <p:cNvCxnSpPr>
            <a:cxnSpLocks/>
          </p:cNvCxnSpPr>
          <p:nvPr/>
        </p:nvCxnSpPr>
        <p:spPr>
          <a:xfrm>
            <a:off x="5429272" y="4030597"/>
            <a:ext cx="424825" cy="59524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6BE929A3-42FD-46FA-AB77-E812A3569B74}"/>
              </a:ext>
            </a:extLst>
          </p:cNvPr>
          <p:cNvSpPr/>
          <p:nvPr/>
        </p:nvSpPr>
        <p:spPr>
          <a:xfrm>
            <a:off x="5373156" y="4030597"/>
            <a:ext cx="112231" cy="645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C701FA-76F2-484D-9536-46CBD6698516}"/>
              </a:ext>
            </a:extLst>
          </p:cNvPr>
          <p:cNvSpPr/>
          <p:nvPr/>
        </p:nvSpPr>
        <p:spPr>
          <a:xfrm>
            <a:off x="2035838" y="4045442"/>
            <a:ext cx="112231" cy="64533"/>
          </a:xfrm>
          <a:prstGeom prst="ellipse">
            <a:avLst/>
          </a:prstGeom>
          <a:solidFill>
            <a:srgbClr val="839C3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183FD43-B909-4350-862F-4BB75C603C48}"/>
              </a:ext>
            </a:extLst>
          </p:cNvPr>
          <p:cNvCxnSpPr>
            <a:cxnSpLocks/>
          </p:cNvCxnSpPr>
          <p:nvPr/>
        </p:nvCxnSpPr>
        <p:spPr>
          <a:xfrm>
            <a:off x="2075987" y="4036542"/>
            <a:ext cx="7802" cy="5628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89FEBE5-BFC2-4D7C-8078-F74953E61BDC}"/>
              </a:ext>
            </a:extLst>
          </p:cNvPr>
          <p:cNvSpPr/>
          <p:nvPr/>
        </p:nvSpPr>
        <p:spPr>
          <a:xfrm>
            <a:off x="3167950" y="4039776"/>
            <a:ext cx="112231" cy="645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6997F4B-1881-40F8-9D7A-034DBBD0E34C}"/>
              </a:ext>
            </a:extLst>
          </p:cNvPr>
          <p:cNvSpPr/>
          <p:nvPr/>
        </p:nvSpPr>
        <p:spPr>
          <a:xfrm flipH="1" flipV="1">
            <a:off x="4856589" y="4041545"/>
            <a:ext cx="127423" cy="72326"/>
          </a:xfrm>
          <a:prstGeom prst="ellipse">
            <a:avLst/>
          </a:prstGeom>
          <a:solidFill>
            <a:srgbClr val="89B4B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1BFE271-1729-4202-928C-084D79D92AE0}"/>
              </a:ext>
            </a:extLst>
          </p:cNvPr>
          <p:cNvSpPr/>
          <p:nvPr/>
        </p:nvSpPr>
        <p:spPr>
          <a:xfrm flipH="1" flipV="1">
            <a:off x="6903896" y="4017673"/>
            <a:ext cx="127423" cy="72326"/>
          </a:xfrm>
          <a:prstGeom prst="ellipse">
            <a:avLst/>
          </a:prstGeom>
          <a:solidFill>
            <a:srgbClr val="89B4B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A91F7-7A26-442A-A5D8-67D00D327045}"/>
              </a:ext>
            </a:extLst>
          </p:cNvPr>
          <p:cNvSpPr txBox="1"/>
          <p:nvPr/>
        </p:nvSpPr>
        <p:spPr>
          <a:xfrm>
            <a:off x="450731" y="628651"/>
            <a:ext cx="824253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§"/>
            </a:pPr>
            <a:r>
              <a:rPr lang="en-US">
                <a:ea typeface="+mn-lt"/>
                <a:cs typeface="+mn-lt"/>
              </a:rPr>
              <a:t>High memory utilization and Performance Issue in EDW DB server - Microsoft recommended few changes which will be implemented after Cutover activity as per reqirement – </a:t>
            </a:r>
            <a:r>
              <a:rPr lang="en-US" b="1">
                <a:ea typeface="+mn-lt"/>
                <a:cs typeface="+mn-lt"/>
              </a:rPr>
              <a:t>Closed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b="1">
                <a:ea typeface="+mn-lt"/>
                <a:cs typeface="+mn-lt"/>
              </a:rPr>
              <a:t>CECC – </a:t>
            </a:r>
            <a:r>
              <a:rPr lang="en-US">
                <a:ea typeface="+mn-lt"/>
                <a:cs typeface="+mn-lt"/>
              </a:rPr>
              <a:t>Package will now be running from DB04 and will be automated through Task scheduler. - </a:t>
            </a:r>
            <a:r>
              <a:rPr lang="en-US" b="1">
                <a:ea typeface="+mn-lt"/>
                <a:cs typeface="+mn-lt"/>
              </a:rPr>
              <a:t>Completed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>
                <a:ea typeface="+mn-lt"/>
                <a:cs typeface="+mn-lt"/>
              </a:rPr>
              <a:t>After UC jobs migration from TEST UC to PROD UC, for testing purpose executed the job ( SBRRESTOSTG ) - Job failed due to "Not able to access JOBLOG"- </a:t>
            </a:r>
            <a:r>
              <a:rPr lang="en-US" b="1">
                <a:ea typeface="+mn-lt"/>
                <a:cs typeface="+mn-lt"/>
              </a:rPr>
              <a:t>Fixed issue</a:t>
            </a:r>
            <a:r>
              <a:rPr lang="en-US">
                <a:ea typeface="+mn-lt"/>
                <a:cs typeface="+mn-lt"/>
              </a:rPr>
              <a:t> by changing the SQL Provider=MSOLEDBSQL to Provider=SQLNCLI11</a:t>
            </a:r>
            <a:r>
              <a:rPr lang="en-US" b="1">
                <a:ea typeface="+mn-lt"/>
                <a:cs typeface="+mn-lt"/>
              </a:rPr>
              <a:t> - Completed</a:t>
            </a:r>
          </a:p>
          <a:p>
            <a:pPr marL="285750" indent="-285750">
              <a:buFont typeface="Wingdings,Sans-Serif"/>
              <a:buChar char="§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§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436E9770-40F3-4671-B66D-8BA94B71B89F}"/>
              </a:ext>
            </a:extLst>
          </p:cNvPr>
          <p:cNvSpPr/>
          <p:nvPr/>
        </p:nvSpPr>
        <p:spPr>
          <a:xfrm>
            <a:off x="7371271" y="3732002"/>
            <a:ext cx="224287" cy="191938"/>
          </a:xfrm>
          <a:prstGeom prst="star5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CFF6E-EDE2-4FE6-ABCA-E4C78F67C1A2}"/>
              </a:ext>
            </a:extLst>
          </p:cNvPr>
          <p:cNvSpPr/>
          <p:nvPr/>
        </p:nvSpPr>
        <p:spPr>
          <a:xfrm>
            <a:off x="244210" y="2840993"/>
            <a:ext cx="8640633" cy="654513"/>
          </a:xfrm>
          <a:prstGeom prst="rect">
            <a:avLst/>
          </a:prstGeom>
          <a:solidFill>
            <a:srgbClr val="007DC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All pre-cutover activity is being performed on daily basis as per plan.</a:t>
            </a:r>
          </a:p>
          <a:p>
            <a:pPr algn="ctr"/>
            <a:r>
              <a:rPr lang="en-US">
                <a:cs typeface="Calibri"/>
              </a:rPr>
              <a:t>GO-NO-GO Meeting to be held.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99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327072"/>
            <a:ext cx="7886700" cy="1139813"/>
          </a:xfrm>
        </p:spPr>
        <p:txBody>
          <a:bodyPr/>
          <a:lstStyle/>
          <a:p>
            <a:r>
              <a:rPr lang="en-US" altLang="en-US" sz="2400" dirty="0"/>
              <a:t>Application Maintenance &amp; Support Services - Summary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50DE37-E29F-4662-8AA9-17249EFB4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15898"/>
              </p:ext>
            </p:extLst>
          </p:nvPr>
        </p:nvGraphicFramePr>
        <p:xfrm>
          <a:off x="362249" y="684486"/>
          <a:ext cx="5217865" cy="3033264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12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1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Application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Alerts Received/Closed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Change Order Planned/Implemented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Incident  Opened/Closed</a:t>
                      </a:r>
                      <a:endParaRPr lang="en-US" sz="12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4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EDW/CDW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22/22</a:t>
                      </a:r>
                      <a:endParaRPr lang="en-US" sz="1800" dirty="0"/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0/0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2/2</a:t>
                      </a:r>
                      <a:endParaRPr lang="en-US" sz="1800" dirty="0"/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8955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+mn-lt"/>
                        </a:rPr>
                        <a:t>               NAP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1/1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0/0</a:t>
                      </a: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6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BI Portal</a:t>
                      </a: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7/7</a:t>
                      </a:r>
                      <a:endParaRPr lang="en-US" sz="1800" dirty="0"/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2/0</a:t>
                      </a: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2/2</a:t>
                      </a:r>
                      <a:endParaRPr lang="en-US" sz="1800" dirty="0"/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4B2F04-8FAB-4C87-BF07-6295CE0D1009}"/>
              </a:ext>
            </a:extLst>
          </p:cNvPr>
          <p:cNvGraphicFramePr>
            <a:graphicFrameLocks noGrp="1"/>
          </p:cNvGraphicFramePr>
          <p:nvPr/>
        </p:nvGraphicFramePr>
        <p:xfrm>
          <a:off x="6012163" y="1203599"/>
          <a:ext cx="2736302" cy="2288706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98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8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Criteria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BI Portal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EDW/CDW/NAP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8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Severity 1 Resolution Time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12 hours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4 hours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Severity 2 Resolution Time 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24hours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8hours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RCA- Severity 1 cause to SAS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10 days</a:t>
                      </a:r>
                      <a:endParaRPr lang="en-US" sz="11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10 days</a:t>
                      </a:r>
                      <a:endParaRPr lang="en-US" sz="11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3B4B96-D271-4355-B8BA-16F693D79922}"/>
              </a:ext>
            </a:extLst>
          </p:cNvPr>
          <p:cNvSpPr txBox="1"/>
          <p:nvPr/>
        </p:nvSpPr>
        <p:spPr>
          <a:xfrm>
            <a:off x="6018013" y="835046"/>
            <a:ext cx="2736302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7DC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/>
              <a:t>SLA Definition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FA06E-245C-4BAA-B952-73F96C6DF24B}"/>
              </a:ext>
            </a:extLst>
          </p:cNvPr>
          <p:cNvSpPr/>
          <p:nvPr/>
        </p:nvSpPr>
        <p:spPr>
          <a:xfrm>
            <a:off x="179514" y="3983994"/>
            <a:ext cx="8360275" cy="686862"/>
          </a:xfrm>
          <a:prstGeom prst="rect">
            <a:avLst/>
          </a:prstGeom>
          <a:solidFill>
            <a:srgbClr val="007DC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Only Sev4 incidents were raised.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1600" dirty="0">
                <a:cs typeface="Calibri"/>
              </a:rPr>
              <a:t>No Sev1,Sev2,Sev3 incidents were raised.</a:t>
            </a:r>
          </a:p>
          <a:p>
            <a:endParaRPr lang="en-US" sz="18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2041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182" y="25461"/>
            <a:ext cx="8552914" cy="481985"/>
          </a:xfrm>
        </p:spPr>
        <p:txBody>
          <a:bodyPr/>
          <a:lstStyle/>
          <a:p>
            <a:r>
              <a:rPr lang="en-US" altLang="en-US" sz="2400" dirty="0"/>
              <a:t>EDW/CDW – Alerts Summary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81B661-B629-4E66-B970-ECDA8D9C7894}"/>
              </a:ext>
            </a:extLst>
          </p:cNvPr>
          <p:cNvGraphicFramePr>
            <a:graphicFrameLocks noGrp="1"/>
          </p:cNvGraphicFramePr>
          <p:nvPr/>
        </p:nvGraphicFramePr>
        <p:xfrm>
          <a:off x="179512" y="677523"/>
          <a:ext cx="3341768" cy="738187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  <a:tableStyleId>{5C22544A-7EE6-4342-B048-85BDC9FD1C3A}</a:tableStyleId>
              </a:tblPr>
              <a:tblGrid>
                <a:gridCol w="1518985">
                  <a:extLst>
                    <a:ext uri="{9D8B030D-6E8A-4147-A177-3AD203B41FA5}">
                      <a16:colId xmlns:a16="http://schemas.microsoft.com/office/drawing/2014/main" val="2819232325"/>
                    </a:ext>
                  </a:extLst>
                </a:gridCol>
                <a:gridCol w="901901">
                  <a:extLst>
                    <a:ext uri="{9D8B030D-6E8A-4147-A177-3AD203B41FA5}">
                      <a16:colId xmlns:a16="http://schemas.microsoft.com/office/drawing/2014/main" val="3831660126"/>
                    </a:ext>
                  </a:extLst>
                </a:gridCol>
                <a:gridCol w="920882">
                  <a:extLst>
                    <a:ext uri="{9D8B030D-6E8A-4147-A177-3AD203B41FA5}">
                      <a16:colId xmlns:a16="http://schemas.microsoft.com/office/drawing/2014/main" val="3016637360"/>
                    </a:ext>
                  </a:extLst>
                </a:gridCol>
              </a:tblGrid>
              <a:tr h="3571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rgbClr val="0063BE"/>
                          </a:solidFill>
                          <a:effectLst/>
                        </a:rPr>
                        <a:t>Date Range</a:t>
                      </a:r>
                      <a:endParaRPr lang="en-US" sz="1100" b="1" i="0" u="none" strike="noStrike" dirty="0">
                        <a:solidFill>
                          <a:srgbClr val="0063B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63BE"/>
                          </a:solidFill>
                          <a:effectLst/>
                        </a:rPr>
                        <a:t>No. Of Alerts</a:t>
                      </a:r>
                      <a:endParaRPr lang="en-US" sz="1100" b="1" i="0" u="none" strike="noStrike" dirty="0">
                        <a:solidFill>
                          <a:srgbClr val="0063BE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63BE"/>
                          </a:solidFill>
                          <a:effectLst/>
                          <a:latin typeface="Calibri"/>
                        </a:rPr>
                        <a:t>No. of Incidents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194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13-May-21 TO 26-May-21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4" marR="9524" marT="9524" marB="0"/>
                </a:tc>
                <a:extLst>
                  <a:ext uri="{0D108BD9-81ED-4DB2-BD59-A6C34878D82A}">
                    <a16:rowId xmlns:a16="http://schemas.microsoft.com/office/drawing/2014/main" val="1182264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28-Apr-21 TO 12-May-21</a:t>
                      </a:r>
                      <a:endParaRPr lang="en-US" sz="110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800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7950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B5A651B-4E9B-408B-A4C7-A1703325E318}"/>
              </a:ext>
            </a:extLst>
          </p:cNvPr>
          <p:cNvSpPr/>
          <p:nvPr/>
        </p:nvSpPr>
        <p:spPr>
          <a:xfrm>
            <a:off x="244212" y="4253570"/>
            <a:ext cx="8360275" cy="620886"/>
          </a:xfrm>
          <a:prstGeom prst="rect">
            <a:avLst/>
          </a:prstGeom>
          <a:solidFill>
            <a:srgbClr val="007DC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108" indent="-285108">
              <a:buFont typeface="Arial" panose="020B0604020202020204" pitchFamily="34" charset="0"/>
              <a:buChar char="•"/>
            </a:pPr>
            <a:r>
              <a:rPr lang="en-US" sz="1800" dirty="0"/>
              <a:t>Total of 22 alerts received</a:t>
            </a:r>
          </a:p>
          <a:p>
            <a:pPr marL="285108" indent="-285108">
              <a:buFont typeface="Arial" panose="020B0604020202020204" pitchFamily="34" charset="0"/>
              <a:buChar char="•"/>
            </a:pPr>
            <a:r>
              <a:rPr lang="en-US" sz="1800" dirty="0"/>
              <a:t>10 are parent alert. 12 are Child Alerts</a:t>
            </a:r>
            <a:endParaRPr lang="en-US" sz="18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8B3A8A-C173-4541-9E0C-CA39980503B2}"/>
              </a:ext>
            </a:extLst>
          </p:cNvPr>
          <p:cNvSpPr/>
          <p:nvPr/>
        </p:nvSpPr>
        <p:spPr>
          <a:xfrm>
            <a:off x="4720811" y="937788"/>
            <a:ext cx="754947" cy="3168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B94D27-9B17-451A-90BE-06D5E3F2FE4E}"/>
              </a:ext>
            </a:extLst>
          </p:cNvPr>
          <p:cNvSpPr/>
          <p:nvPr/>
        </p:nvSpPr>
        <p:spPr>
          <a:xfrm>
            <a:off x="4572001" y="507446"/>
            <a:ext cx="903752" cy="69934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0000"/>
              </a:solidFill>
            </a:endParaRPr>
          </a:p>
        </p:txBody>
      </p:sp>
      <p:graphicFrame>
        <p:nvGraphicFramePr>
          <p:cNvPr id="16" name="Chart 15" descr="Critical Alert">
            <a:extLst>
              <a:ext uri="{FF2B5EF4-FFF2-40B4-BE49-F238E27FC236}">
                <a16:creationId xmlns:a16="http://schemas.microsoft.com/office/drawing/2014/main" id="{C013DD47-C81B-4377-B86E-3A2EC2BAC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845102"/>
              </p:ext>
            </p:extLst>
          </p:nvPr>
        </p:nvGraphicFramePr>
        <p:xfrm>
          <a:off x="4188655" y="507446"/>
          <a:ext cx="4863905" cy="3419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01FD8F0E-2A06-4EC5-86A9-B23F985A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0" y="1744394"/>
            <a:ext cx="3627600" cy="218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46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4" y="192280"/>
            <a:ext cx="7358282" cy="401405"/>
          </a:xfrm>
        </p:spPr>
        <p:txBody>
          <a:bodyPr>
            <a:normAutofit fontScale="90000"/>
          </a:bodyPr>
          <a:lstStyle/>
          <a:p>
            <a:r>
              <a:rPr lang="en-US" altLang="en-US" sz="2400" dirty="0"/>
              <a:t>EDW/CDW – RCA for Critical Alerts </a:t>
            </a: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F6DA529-BF70-4EF5-900C-FEDC5AB021DC}"/>
              </a:ext>
            </a:extLst>
          </p:cNvPr>
          <p:cNvGraphicFramePr>
            <a:graphicFrameLocks/>
          </p:cNvGraphicFramePr>
          <p:nvPr/>
        </p:nvGraphicFramePr>
        <p:xfrm>
          <a:off x="179514" y="1705930"/>
          <a:ext cx="2952328" cy="1873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49BEFA-AF2B-42DD-9CA7-7F9AFD1DA6BA}"/>
              </a:ext>
            </a:extLst>
          </p:cNvPr>
          <p:cNvGraphicFramePr>
            <a:graphicFrameLocks noGrp="1"/>
          </p:cNvGraphicFramePr>
          <p:nvPr/>
        </p:nvGraphicFramePr>
        <p:xfrm>
          <a:off x="56974" y="738555"/>
          <a:ext cx="9071329" cy="363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952">
                  <a:extLst>
                    <a:ext uri="{9D8B030D-6E8A-4147-A177-3AD203B41FA5}">
                      <a16:colId xmlns:a16="http://schemas.microsoft.com/office/drawing/2014/main" val="195862200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3883316330"/>
                    </a:ext>
                  </a:extLst>
                </a:gridCol>
                <a:gridCol w="2566867">
                  <a:extLst>
                    <a:ext uri="{9D8B030D-6E8A-4147-A177-3AD203B41FA5}">
                      <a16:colId xmlns:a16="http://schemas.microsoft.com/office/drawing/2014/main" val="3519960997"/>
                    </a:ext>
                  </a:extLst>
                </a:gridCol>
                <a:gridCol w="2075442">
                  <a:extLst>
                    <a:ext uri="{9D8B030D-6E8A-4147-A177-3AD203B41FA5}">
                      <a16:colId xmlns:a16="http://schemas.microsoft.com/office/drawing/2014/main" val="2068324358"/>
                    </a:ext>
                  </a:extLst>
                </a:gridCol>
                <a:gridCol w="1220881">
                  <a:extLst>
                    <a:ext uri="{9D8B030D-6E8A-4147-A177-3AD203B41FA5}">
                      <a16:colId xmlns:a16="http://schemas.microsoft.com/office/drawing/2014/main" val="113314376"/>
                    </a:ext>
                  </a:extLst>
                </a:gridCol>
              </a:tblGrid>
              <a:tr h="688816">
                <a:tc>
                  <a:txBody>
                    <a:bodyPr/>
                    <a:lstStyle/>
                    <a:p>
                      <a:pPr algn="ctr" fontAlgn="base"/>
                      <a:r>
                        <a:rPr lang="en-MY" sz="1100" dirty="0">
                          <a:effectLst/>
                          <a:latin typeface="+mn-lt"/>
                        </a:rPr>
                        <a:t>Interface Name  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MY" sz="1100" dirty="0">
                          <a:effectLst/>
                          <a:latin typeface="+mn-lt"/>
                        </a:rPr>
                        <a:t> Description of Alert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MY" sz="1100" dirty="0">
                          <a:effectLst/>
                          <a:latin typeface="+mn-lt"/>
                        </a:rPr>
                        <a:t>Cause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MY" sz="1100" dirty="0">
                          <a:effectLst/>
                          <a:latin typeface="+mn-lt"/>
                        </a:rPr>
                        <a:t>Action Taken/Reduction Plan 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MY" sz="1100" dirty="0">
                          <a:effectLst/>
                          <a:latin typeface="+mn-lt"/>
                        </a:rPr>
                        <a:t>Action Taken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034122"/>
                  </a:ext>
                </a:extLst>
              </a:tr>
              <a:tr h="980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i="0" u="none" strike="noStrike" noProof="0" dirty="0">
                          <a:effectLst/>
                        </a:rPr>
                        <a:t>DCSFM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Interface – DCSFM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effectLst/>
                        </a:rPr>
                        <a:t>PWA50DCSFMTOFNLS_WF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failed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100" b="0" i="0" u="none" strike="noStrike" noProof="0" dirty="0">
                          <a:effectLst/>
                        </a:rPr>
                        <a:t>SASINC0170889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effectLst/>
                        </a:rPr>
                        <a:t>PWA50DCSFMTOFNLS_WF </a:t>
                      </a: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failed due corrupt message received .</a:t>
                      </a:r>
                      <a:endParaRPr lang="en-US" sz="180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effectLst/>
                        </a:rPr>
                        <a:t>Deleted corrupt data and Rerun the flow and flow executed successfully.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Ankesh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31653"/>
                  </a:ext>
                </a:extLst>
              </a:tr>
              <a:tr h="980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0" lang="sv-SE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sv-SE" sz="1100" dirty="0"/>
                        <a:t>Interface – CRF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sv-SE" sz="1100" b="0" i="0" u="none" strike="noStrike" noProof="0" dirty="0">
                          <a:latin typeface="Calibri"/>
                        </a:rPr>
                        <a:t>PWA85CRFDAILY_WF</a:t>
                      </a:r>
                      <a:r>
                        <a:rPr lang="sv-SE" sz="1100" dirty="0"/>
                        <a:t> </a:t>
                      </a: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failed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sv-SE" sz="1100" dirty="0"/>
                        <a:t>(</a:t>
                      </a:r>
                      <a:r>
                        <a:rPr lang="sv-SE" sz="1100" b="0" i="0" u="none" strike="noStrike" noProof="0" dirty="0">
                          <a:latin typeface="Calibri"/>
                        </a:rPr>
                        <a:t>SASINC0170550</a:t>
                      </a:r>
                      <a:r>
                        <a:rPr lang="sv-SE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effectLst/>
                        </a:rPr>
                        <a:t>Earlier job PWA3000N took longer time to complete. So it's TM failed in the workflow</a:t>
                      </a:r>
                      <a:endParaRPr lang="en-US" sz="1800" noProof="0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Re-ran the Tm and flow completed successfully</a:t>
                      </a:r>
                    </a:p>
                    <a:p>
                      <a:pPr lvl="0">
                        <a:buNone/>
                      </a:pPr>
                      <a:endParaRPr lang="en-US" sz="1100" b="0" i="0" u="none" strike="noStrike" noProof="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Sathish</a:t>
                      </a:r>
                    </a:p>
                    <a:p>
                      <a:pPr marL="0" lvl="0" indent="0" algn="ctr">
                        <a:buNone/>
                      </a:pPr>
                      <a:endParaRPr lang="en-US" sz="1100" b="0" i="0" u="none" strike="noStrike" kern="1200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626537"/>
                  </a:ext>
                </a:extLst>
              </a:tr>
              <a:tr h="980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BFULOAD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Interface </a:t>
                      </a:r>
                      <a:r>
                        <a:rPr lang="sv-SE" sz="1100" b="0" i="0" u="none" strike="noStrike" noProof="0" dirty="0">
                          <a:effectLst/>
                        </a:rPr>
                        <a:t>–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BFU</a:t>
                      </a:r>
                      <a:endParaRPr lang="en-US" sz="1100" dirty="0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effectLst/>
                        </a:rPr>
                        <a:t>PWA019BFUSLOAD_WF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failed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100" b="0" i="0" u="none" strike="noStrike" kern="1200" noProof="0" dirty="0">
                          <a:effectLst/>
                        </a:rPr>
                        <a:t>SASINC0170520</a:t>
                      </a:r>
                      <a:r>
                        <a:rPr lang="en-US" sz="11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0" i="0" u="none" strike="noStrike" noProof="0" dirty="0">
                          <a:effectLst/>
                        </a:rPr>
                        <a:t>Earlier job PWA3000N took longer time to complete. So it's TM failed in the workflow</a:t>
                      </a:r>
                      <a:endParaRPr lang="en-US" sz="1800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Re-ran the Tm and flow completed successfully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Rakshit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64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63" y="0"/>
            <a:ext cx="8239202" cy="833464"/>
          </a:xfrm>
        </p:spPr>
        <p:txBody>
          <a:bodyPr/>
          <a:lstStyle/>
          <a:p>
            <a:r>
              <a:rPr lang="en-US" altLang="en-US" sz="2400" dirty="0">
                <a:cs typeface="Calibri Light"/>
              </a:rPr>
              <a:t>EDW/CDW – Fix for Major Alerts </a:t>
            </a:r>
            <a:endParaRPr lang="en-US" dirty="0">
              <a:cs typeface="Calibri Light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F6DA529-BF70-4EF5-900C-FEDC5AB021DC}"/>
              </a:ext>
            </a:extLst>
          </p:cNvPr>
          <p:cNvGraphicFramePr>
            <a:graphicFrameLocks/>
          </p:cNvGraphicFramePr>
          <p:nvPr/>
        </p:nvGraphicFramePr>
        <p:xfrm>
          <a:off x="179514" y="1705930"/>
          <a:ext cx="2952328" cy="1873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73E17-2E53-4438-9471-E0EA62554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01737"/>
              </p:ext>
            </p:extLst>
          </p:nvPr>
        </p:nvGraphicFramePr>
        <p:xfrm>
          <a:off x="306062" y="728004"/>
          <a:ext cx="8563029" cy="3940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49">
                  <a:extLst>
                    <a:ext uri="{9D8B030D-6E8A-4147-A177-3AD203B41FA5}">
                      <a16:colId xmlns:a16="http://schemas.microsoft.com/office/drawing/2014/main" val="3972053963"/>
                    </a:ext>
                  </a:extLst>
                </a:gridCol>
                <a:gridCol w="1211173">
                  <a:extLst>
                    <a:ext uri="{9D8B030D-6E8A-4147-A177-3AD203B41FA5}">
                      <a16:colId xmlns:a16="http://schemas.microsoft.com/office/drawing/2014/main" val="3357906257"/>
                    </a:ext>
                  </a:extLst>
                </a:gridCol>
                <a:gridCol w="1807804">
                  <a:extLst>
                    <a:ext uri="{9D8B030D-6E8A-4147-A177-3AD203B41FA5}">
                      <a16:colId xmlns:a16="http://schemas.microsoft.com/office/drawing/2014/main" val="971933797"/>
                    </a:ext>
                  </a:extLst>
                </a:gridCol>
                <a:gridCol w="3255330">
                  <a:extLst>
                    <a:ext uri="{9D8B030D-6E8A-4147-A177-3AD203B41FA5}">
                      <a16:colId xmlns:a16="http://schemas.microsoft.com/office/drawing/2014/main" val="1988051825"/>
                    </a:ext>
                  </a:extLst>
                </a:gridCol>
                <a:gridCol w="1035842">
                  <a:extLst>
                    <a:ext uri="{9D8B030D-6E8A-4147-A177-3AD203B41FA5}">
                      <a16:colId xmlns:a16="http://schemas.microsoft.com/office/drawing/2014/main" val="3328435887"/>
                    </a:ext>
                  </a:extLst>
                </a:gridCol>
                <a:gridCol w="776631">
                  <a:extLst>
                    <a:ext uri="{9D8B030D-6E8A-4147-A177-3AD203B41FA5}">
                      <a16:colId xmlns:a16="http://schemas.microsoft.com/office/drawing/2014/main" val="167530741"/>
                    </a:ext>
                  </a:extLst>
                </a:gridCol>
              </a:tblGrid>
              <a:tr h="462538"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dirty="0">
                          <a:effectLst/>
                        </a:rPr>
                        <a:t>S.NO​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dirty="0">
                          <a:effectLst/>
                        </a:rPr>
                        <a:t>Interface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dirty="0" err="1">
                          <a:effectLst/>
                        </a:rPr>
                        <a:t>Issue</a:t>
                      </a:r>
                      <a:r>
                        <a:rPr lang="sv-SE" sz="1100" dirty="0">
                          <a:effectLst/>
                        </a:rPr>
                        <a:t> </a:t>
                      </a:r>
                      <a:r>
                        <a:rPr lang="sv-SE" sz="1100" dirty="0" err="1">
                          <a:effectLst/>
                        </a:rPr>
                        <a:t>Description</a:t>
                      </a:r>
                      <a:r>
                        <a:rPr lang="sv-SE" sz="1100" dirty="0">
                          <a:effectLst/>
                        </a:rPr>
                        <a:t>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dirty="0">
                          <a:effectLst/>
                        </a:rPr>
                        <a:t>Action Taken​</a:t>
                      </a:r>
                      <a:endParaRPr lang="sv-SE" sz="11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b="1" dirty="0">
                          <a:solidFill>
                            <a:srgbClr val="FFFFFF"/>
                          </a:solidFill>
                          <a:effectLst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100" b="1" dirty="0">
                          <a:solidFill>
                            <a:srgbClr val="FFFFFF"/>
                          </a:solidFill>
                          <a:effectLst/>
                        </a:rPr>
                        <a:t>Action Taken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97683"/>
                  </a:ext>
                </a:extLst>
              </a:tr>
              <a:tr h="10049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v-SE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latin typeface="Calibri"/>
                        </a:rPr>
                        <a:t>CDWLAND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100" b="0" i="0" u="none" strike="noStrike" noProof="0" dirty="0">
                          <a:effectLst/>
                        </a:rPr>
                        <a:t>PWA55CDWLANDAC_WF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100" b="0" i="0" u="none" strike="noStrike" noProof="0" dirty="0">
                          <a:effectLst/>
                        </a:rPr>
                        <a:t>Failed due to File not received from SIRAX</a:t>
                      </a:r>
                      <a:endParaRPr lang="en-US" sz="1100" b="0" i="0" u="none" strike="noStrike" kern="1200" noProof="0" dirty="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 </a:t>
                      </a:r>
                      <a:r>
                        <a:rPr lang="en-US" sz="1100" b="0" i="0" u="none" strike="noStrike" noProof="0" dirty="0">
                          <a:effectLst/>
                        </a:rPr>
                        <a:t>Placed previous day file and reran the flow. Data loading was successful.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12-May-2021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Prashant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63534"/>
                  </a:ext>
                </a:extLst>
              </a:tr>
              <a:tr h="7899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v-SE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i="0" u="none" strike="noStrike" noProof="0" dirty="0">
                          <a:effectLst/>
                          <a:latin typeface="Calibri"/>
                        </a:rPr>
                        <a:t>SIRAX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noProof="0" dirty="0">
                          <a:effectLst/>
                          <a:latin typeface="Calibri"/>
                        </a:rPr>
                        <a:t>P</a:t>
                      </a:r>
                      <a:r>
                        <a:rPr lang="en-US" sz="1100" b="0" i="0" u="none" strike="noStrike" kern="1200" noProof="0" dirty="0">
                          <a:effectLst/>
                        </a:rPr>
                        <a:t>WA06SIRAXFL_WF</a:t>
                      </a:r>
                      <a:endParaRPr lang="en-US" sz="1100" b="0" i="0" u="none" strike="noStrike" kern="1200" noProof="0" dirty="0">
                        <a:effectLst/>
                        <a:latin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kern="1200" noProof="0" dirty="0">
                          <a:effectLst/>
                          <a:latin typeface="Calibri"/>
                        </a:rPr>
                        <a:t> </a:t>
                      </a:r>
                      <a:r>
                        <a:rPr lang="en-US" sz="1100" b="0" i="0" u="none" strike="noStrike" kern="1200" noProof="0" dirty="0">
                          <a:effectLst/>
                        </a:rPr>
                        <a:t>Failed due to renaming       multiple Company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1200" noProof="0" dirty="0">
                          <a:effectLst/>
                        </a:rPr>
                        <a:t>Re-ran flow with latest files in SIRAX location. Took backup of already created files. Flow went successful.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>
                          <a:effectLst/>
                          <a:latin typeface="Calibri"/>
                        </a:rPr>
                        <a:t>13-May-2021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defTabSz="6858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02979"/>
                  </a:ext>
                </a:extLst>
              </a:tr>
              <a:tr h="8413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v-SE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i="0" u="none" strike="noStrike" noProof="0" dirty="0">
                          <a:effectLst/>
                          <a:latin typeface="Calibri"/>
                        </a:rPr>
                        <a:t>SIRAX</a:t>
                      </a:r>
                      <a:endParaRPr lang="sv-SE" sz="1100" b="0" i="0" u="none" strike="noStrike" noProof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100" b="0" i="0" u="none" strike="noStrike" kern="1200" noProof="0" dirty="0">
                          <a:effectLst/>
                          <a:latin typeface="Calibri"/>
                        </a:rPr>
                        <a:t>PWA06SIRAXFL_WF </a:t>
                      </a:r>
                      <a:r>
                        <a:rPr lang="en-US" sz="1100" b="0" i="0" u="none" strike="noStrike" kern="1200" noProof="0" dirty="0">
                          <a:effectLst/>
                        </a:rPr>
                        <a:t>No files were received for the date 15-05-2021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100" b="0" i="0" u="none" strike="noStrike" noProof="0" dirty="0">
                          <a:effectLst/>
                        </a:rPr>
                        <a:t>Force finished the job as no file received for that day.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>
                          <a:effectLst/>
                          <a:latin typeface="Calibri"/>
                        </a:rPr>
                        <a:t>15-May-2021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685800"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/>
                        </a:rPr>
                        <a:t>Rakshit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493863"/>
                  </a:ext>
                </a:extLst>
              </a:tr>
              <a:tr h="8413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sv-SE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100" b="0" i="0" u="none" strike="noStrike" noProof="0" dirty="0">
                          <a:effectLst/>
                        </a:rPr>
                        <a:t>CDWLOAD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noProof="0" dirty="0">
                          <a:effectLst/>
                          <a:latin typeface="Calibri"/>
                        </a:rPr>
                        <a:t>PWA55CDWLOADDWAC_WF </a:t>
                      </a:r>
                      <a:r>
                        <a:rPr lang="en-US" sz="1100" b="0" i="0" u="none" strike="noStrike" kern="1200" noProof="0" dirty="0">
                          <a:effectLst/>
                        </a:rPr>
                        <a:t>TM Failed due to patching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1200" noProof="0" dirty="0">
                          <a:effectLst/>
                          <a:latin typeface="Calibri"/>
                        </a:rPr>
                        <a:t>Force Finished the failed TM. Re-Ran flow. Flow was successfully completed</a:t>
                      </a:r>
                      <a:endParaRPr lang="en-US" sz="1800" dirty="0"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>
                          <a:effectLst/>
                          <a:latin typeface="Calibri"/>
                        </a:rPr>
                        <a:t>16-May-2021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defTabSz="685800"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libri"/>
                        </a:rPr>
                        <a:t>Naveen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91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68097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Final TCS50_Corp PPT Template 2018_16x9_250618" id="{DB7AFD64-426C-4E36-9D07-50802EF75488}" vid="{907340DD-877F-4B54-96D9-C57E74D23287}"/>
    </a:ext>
  </a:extLst>
</a:theme>
</file>

<file path=ppt/theme/theme2.xml><?xml version="1.0" encoding="utf-8"?>
<a:theme xmlns:a="http://schemas.openxmlformats.org/drawingml/2006/main" name="2_Section Header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3.xml><?xml version="1.0" encoding="utf-8"?>
<a:theme xmlns:a="http://schemas.openxmlformats.org/drawingml/2006/main" name="2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CFD0B9950EEE4891B4AD38DC5CC1EF" ma:contentTypeVersion="9" ma:contentTypeDescription="Create a new document." ma:contentTypeScope="" ma:versionID="d248b5ffbca86d0cad0b5fc6bc585893">
  <xsd:schema xmlns:xsd="http://www.w3.org/2001/XMLSchema" xmlns:xs="http://www.w3.org/2001/XMLSchema" xmlns:p="http://schemas.microsoft.com/office/2006/metadata/properties" xmlns:ns3="e0763a06-f825-488f-a4a7-5c8ce6eefdae" targetNamespace="http://schemas.microsoft.com/office/2006/metadata/properties" ma:root="true" ma:fieldsID="9035cda298e42d2e34c87096172f9f66" ns3:_="">
    <xsd:import namespace="e0763a06-f825-488f-a4a7-5c8ce6eefd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63a06-f825-488f-a4a7-5c8ce6eefd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F2A851-39B9-48B0-9A30-0A604F9B9E85}">
  <ds:schemaRefs>
    <ds:schemaRef ds:uri="e0763a06-f825-488f-a4a7-5c8ce6eefd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6C8B173-9972-4D14-A3AC-BB811AEEC8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6A22B0-BCBA-4EBF-85DA-1389332CD986}">
  <ds:schemaRefs>
    <ds:schemaRef ds:uri="e0763a06-f825-488f-a4a7-5c8ce6eefda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49</TotalTime>
  <Words>1775</Words>
  <Application>Microsoft Office PowerPoint</Application>
  <PresentationFormat>On-screen Show (16:9)</PresentationFormat>
  <Paragraphs>453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Corp PPT Template 2017_16x9</vt:lpstr>
      <vt:lpstr>2_Section Header</vt:lpstr>
      <vt:lpstr>2_Thank You</vt:lpstr>
      <vt:lpstr>SAS BI – Maintenance &amp; Support Services</vt:lpstr>
      <vt:lpstr>EDW Upgrade - Project Status</vt:lpstr>
      <vt:lpstr>Week 14 Update</vt:lpstr>
      <vt:lpstr>Cutover planning </vt:lpstr>
      <vt:lpstr>Challenges</vt:lpstr>
      <vt:lpstr>Application Maintenance &amp; Support Services - Summary</vt:lpstr>
      <vt:lpstr>EDW/CDW – Alerts Summary</vt:lpstr>
      <vt:lpstr>EDW/CDW – RCA for Critical Alerts </vt:lpstr>
      <vt:lpstr>EDW/CDW – Fix for Major Alerts </vt:lpstr>
      <vt:lpstr>EDW/CDW – Fix for Major Alerts contd..</vt:lpstr>
      <vt:lpstr>EDW/CDW – Change Order Summary</vt:lpstr>
      <vt:lpstr>NAP– Critical/Major Incidents/Alerts </vt:lpstr>
      <vt:lpstr>NAP– Change Order Summary</vt:lpstr>
      <vt:lpstr>NAP– Operational Tracker</vt:lpstr>
      <vt:lpstr>BI Portal – Alerts Summary</vt:lpstr>
      <vt:lpstr>BI Portal- Incident</vt:lpstr>
      <vt:lpstr>BI Portal– Alerts Drilldown</vt:lpstr>
      <vt:lpstr>BI Portal – Change Order</vt:lpstr>
      <vt:lpstr>PowerPoint Presentation</vt:lpstr>
      <vt:lpstr>KSS Session</vt:lpstr>
      <vt:lpstr>PowerPoint Presentation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subject>Learn how TCS is positioned for longer term sustainable growth</dc:subject>
  <dc:creator>Tata Consultancy Services</dc:creator>
  <cp:lastModifiedBy>Mathur, Prashant</cp:lastModifiedBy>
  <cp:revision>46</cp:revision>
  <dcterms:created xsi:type="dcterms:W3CDTF">2015-09-29T05:13:53Z</dcterms:created>
  <dcterms:modified xsi:type="dcterms:W3CDTF">2021-05-26T07:46:16Z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0x01010061CFD0B9950EEE4891B4AD38DC5CC1EF</vt:lpwstr>
  </property>
</Properties>
</file>