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7"/>
  </p:notesMasterIdLst>
  <p:sldIdLst>
    <p:sldId id="374" r:id="rId2"/>
    <p:sldId id="375" r:id="rId3"/>
    <p:sldId id="258" r:id="rId4"/>
    <p:sldId id="354" r:id="rId5"/>
    <p:sldId id="360" r:id="rId6"/>
    <p:sldId id="366" r:id="rId7"/>
    <p:sldId id="362" r:id="rId8"/>
    <p:sldId id="365" r:id="rId9"/>
    <p:sldId id="363" r:id="rId10"/>
    <p:sldId id="367" r:id="rId11"/>
    <p:sldId id="364" r:id="rId12"/>
    <p:sldId id="368" r:id="rId13"/>
    <p:sldId id="369" r:id="rId14"/>
    <p:sldId id="370" r:id="rId15"/>
    <p:sldId id="379" r:id="rId16"/>
  </p:sldIdLst>
  <p:sldSz cx="9144000" cy="5143500" type="screen16x9"/>
  <p:notesSz cx="6858000" cy="9144000"/>
  <p:embeddedFontLst>
    <p:embeddedFont>
      <p:font typeface="Amasis MT Pro Black" panose="02040A04050005020304" pitchFamily="18" charset="0"/>
      <p:bold r:id="rId18"/>
      <p:boldItalic r:id="rId19"/>
    </p:embeddedFont>
    <p:embeddedFont>
      <p:font typeface="Montserrat" panose="00000500000000000000" pitchFamily="2" charset="0"/>
      <p:regular r:id="rId20"/>
      <p:bold r:id="rId21"/>
      <p:italic r:id="rId22"/>
      <p:boldItalic r:id="rId23"/>
    </p:embeddedFont>
    <p:embeddedFont>
      <p:font typeface="Vidalok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704">
          <p15:clr>
            <a:srgbClr val="9AA0A6"/>
          </p15:clr>
        </p15:guide>
        <p15:guide id="2" pos="4392">
          <p15:clr>
            <a:srgbClr val="9AA0A6"/>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166604-C47C-41AF-89C5-400AC9A14A25}">
  <a:tblStyle styleId="{8F166604-C47C-41AF-89C5-400AC9A14A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94660"/>
  </p:normalViewPr>
  <p:slideViewPr>
    <p:cSldViewPr snapToGrid="0">
      <p:cViewPr varScale="1">
        <p:scale>
          <a:sx n="105" d="100"/>
          <a:sy n="105" d="100"/>
        </p:scale>
        <p:origin x="581" y="62"/>
      </p:cViewPr>
      <p:guideLst>
        <p:guide pos="3704"/>
        <p:guide pos="4392"/>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4505006E-7B40-D9D7-08D1-A8C8CFA79123}"/>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D7F0B518-3A20-5C8E-EEC1-11361A6C7C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5C06FCBF-E16F-F0D6-F549-0CC6665FDF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2214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1E0C212B-95B5-1D6D-B95D-2A57B80EB5C1}"/>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9EA4E721-C773-3797-DFA8-A614F1C6EC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D228BF0A-C104-29C9-8A13-060206586B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87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B49A48EB-813A-C1D5-E475-45ED1975CED7}"/>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A41088CE-F763-8A1F-BF08-11FDD66BA6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8B774DCA-27B6-E2C5-C1E7-0493CE547E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743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30676AD7-EF37-70E7-6916-008642B93587}"/>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509C8DBC-0398-FEBE-BFE9-5A9D874A9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08F8B9BA-BD90-BF83-60A3-06FB023E9F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59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13A0310E-BC1D-CC39-F5D2-3B3220D7BCE4}"/>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0E28297E-A48B-BA8F-1C46-5EE6EBAC7E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D3BCCA49-155E-8A54-E2F2-9D5748FD03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32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C76BED9E-CFFA-DCEC-1126-6F7B7752654D}"/>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73EB4404-EEE2-E502-45A3-71ADC3F6DC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6868C914-6E64-0D4B-1D20-2031070550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6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8B9146D2-918E-5ABC-CBD4-062DAC343BEA}"/>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F3DD80C0-A073-B272-CAC0-0D9ECF2E0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01DF4AEA-1F66-4E37-A183-8B9D316477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158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51E104CA-1814-5108-7EA2-7122E72D1B4E}"/>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48F32C6F-B382-A2C1-39EA-1352B2B361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29141F11-95F1-A59E-4392-3CF221AF78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02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B397C700-98DB-4626-73E4-E42B061F4152}"/>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6B2601C7-DB7B-F5E6-0003-11B7B6C8D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7A627E42-AFE2-770D-FEC7-7EC5C11A0B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45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76BE1580-4A5B-7AF8-6641-5B21CC09B7B0}"/>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E92A0665-2DD1-8C88-F049-92E43D99E7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1B668041-5895-A413-CAA1-A6494D72D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449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9AFCE6C4-A977-F587-F1DE-999B4C972EA8}"/>
            </a:ext>
          </a:extLst>
        </p:cNvPr>
        <p:cNvGrpSpPr/>
        <p:nvPr/>
      </p:nvGrpSpPr>
      <p:grpSpPr>
        <a:xfrm>
          <a:off x="0" y="0"/>
          <a:ext cx="0" cy="0"/>
          <a:chOff x="0" y="0"/>
          <a:chExt cx="0" cy="0"/>
        </a:xfrm>
      </p:grpSpPr>
      <p:sp>
        <p:nvSpPr>
          <p:cNvPr id="491" name="Google Shape;491;gcf7a3c503a_0_0:notes">
            <a:extLst>
              <a:ext uri="{FF2B5EF4-FFF2-40B4-BE49-F238E27FC236}">
                <a16:creationId xmlns:a16="http://schemas.microsoft.com/office/drawing/2014/main" id="{A54A61DD-E2FC-7002-B754-3256FD02D9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f7a3c503a_0_0:notes">
            <a:extLst>
              <a:ext uri="{FF2B5EF4-FFF2-40B4-BE49-F238E27FC236}">
                <a16:creationId xmlns:a16="http://schemas.microsoft.com/office/drawing/2014/main" id="{6E013700-8939-85A8-BE6A-B9ED8A189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092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96" r:id="rId2"/>
    <p:sldLayoutId id="2147483697" r:id="rId3"/>
    <p:sldLayoutId id="2147483698" r:id="rId4"/>
    <p:sldLayoutId id="214748369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3F4A4CFD-BABA-A026-3CE9-59E327FD9147}"/>
              </a:ext>
            </a:extLst>
          </p:cNvPr>
          <p:cNvSpPr txBox="1"/>
          <p:nvPr/>
        </p:nvSpPr>
        <p:spPr>
          <a:xfrm>
            <a:off x="798285" y="1359226"/>
            <a:ext cx="7547429" cy="1446550"/>
          </a:xfrm>
          <a:prstGeom prst="rect">
            <a:avLst/>
          </a:prstGeom>
          <a:noFill/>
        </p:spPr>
        <p:txBody>
          <a:bodyPr wrap="square">
            <a:spAutoFit/>
          </a:bodyPr>
          <a:lstStyle/>
          <a:p>
            <a:pPr algn="ctr"/>
            <a:r>
              <a:rPr lang="en-US" sz="4400" dirty="0">
                <a:latin typeface="Vidaloka" panose="020B0604020202020204" charset="0"/>
              </a:rPr>
              <a:t>Company Budget Utilization                     &amp; Efficiency Report</a:t>
            </a:r>
            <a:endParaRPr lang="en-IN" sz="4400" dirty="0"/>
          </a:p>
        </p:txBody>
      </p:sp>
      <p:sp>
        <p:nvSpPr>
          <p:cNvPr id="18" name="TextBox 17">
            <a:extLst>
              <a:ext uri="{FF2B5EF4-FFF2-40B4-BE49-F238E27FC236}">
                <a16:creationId xmlns:a16="http://schemas.microsoft.com/office/drawing/2014/main" id="{1B4A1900-AA63-BA59-BCC2-51A5F5D3F8F1}"/>
              </a:ext>
            </a:extLst>
          </p:cNvPr>
          <p:cNvSpPr txBox="1"/>
          <p:nvPr/>
        </p:nvSpPr>
        <p:spPr>
          <a:xfrm>
            <a:off x="5305091" y="2805776"/>
            <a:ext cx="4651828" cy="369332"/>
          </a:xfrm>
          <a:prstGeom prst="rect">
            <a:avLst/>
          </a:prstGeom>
          <a:noFill/>
        </p:spPr>
        <p:txBody>
          <a:bodyPr wrap="square">
            <a:spAutoFit/>
          </a:bodyPr>
          <a:lstStyle/>
          <a:p>
            <a:r>
              <a:rPr lang="en" sz="1600" b="1" dirty="0">
                <a:solidFill>
                  <a:schemeClr val="dk1"/>
                </a:solidFill>
              </a:rPr>
              <a:t> -</a:t>
            </a:r>
            <a:r>
              <a:rPr lang="en" sz="1800" b="1" dirty="0">
                <a:solidFill>
                  <a:schemeClr val="dk1"/>
                </a:solidFill>
              </a:rPr>
              <a:t>By Ayonika Dutta </a:t>
            </a:r>
            <a:endParaRPr lang="en-IN" sz="1600" dirty="0"/>
          </a:p>
        </p:txBody>
      </p:sp>
    </p:spTree>
    <p:extLst>
      <p:ext uri="{BB962C8B-B14F-4D97-AF65-F5344CB8AC3E}">
        <p14:creationId xmlns:p14="http://schemas.microsoft.com/office/powerpoint/2010/main" val="3090679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A889564B-8956-549E-1C40-F3EFAD2093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F094A9-30CF-394B-6A0B-47AA5B37D6FE}"/>
              </a:ext>
            </a:extLst>
          </p:cNvPr>
          <p:cNvSpPr txBox="1"/>
          <p:nvPr/>
        </p:nvSpPr>
        <p:spPr>
          <a:xfrm>
            <a:off x="145143" y="811369"/>
            <a:ext cx="8098971" cy="4185761"/>
          </a:xfrm>
          <a:prstGeom prst="rect">
            <a:avLst/>
          </a:prstGeom>
          <a:noFill/>
        </p:spPr>
        <p:txBody>
          <a:bodyPr wrap="square" rtlCol="0">
            <a:spAutoFit/>
          </a:bodyPr>
          <a:lstStyle/>
          <a:p>
            <a:r>
              <a:rPr lang="en-US" sz="900" b="1" dirty="0"/>
              <a:t>1. Employee Table Analysis</a:t>
            </a:r>
          </a:p>
          <a:p>
            <a:pPr marL="171450" indent="-171450">
              <a:buFont typeface="Wingdings" panose="05000000000000000000" pitchFamily="2" charset="2"/>
              <a:buChar char="§"/>
            </a:pPr>
            <a:r>
              <a:rPr lang="en-US" sz="900" b="1" dirty="0"/>
              <a:t>Employee Count:</a:t>
            </a:r>
            <a:endParaRPr lang="en-US" sz="900" dirty="0"/>
          </a:p>
          <a:p>
            <a:pPr marL="742950" lvl="1" indent="-285750">
              <a:buFont typeface="Wingdings" panose="05000000000000000000" pitchFamily="2" charset="2"/>
              <a:buChar char="§"/>
            </a:pPr>
            <a:r>
              <a:rPr lang="en-US" sz="900" b="1" dirty="0"/>
              <a:t>Project J:</a:t>
            </a:r>
            <a:r>
              <a:rPr lang="en-US" sz="900" dirty="0"/>
              <a:t> 4 employees</a:t>
            </a:r>
          </a:p>
          <a:p>
            <a:pPr marL="742950" lvl="1" indent="-285750">
              <a:buFont typeface="Wingdings" panose="05000000000000000000" pitchFamily="2" charset="2"/>
              <a:buChar char="§"/>
            </a:pPr>
            <a:r>
              <a:rPr lang="en-US" sz="900" b="1" dirty="0"/>
              <a:t>Project K:</a:t>
            </a:r>
            <a:r>
              <a:rPr lang="en-US" sz="900" dirty="0"/>
              <a:t> 4 employees</a:t>
            </a:r>
          </a:p>
          <a:p>
            <a:pPr marL="742950" lvl="1" indent="-285750">
              <a:buFont typeface="Wingdings" panose="05000000000000000000" pitchFamily="2" charset="2"/>
              <a:buChar char="§"/>
            </a:pPr>
            <a:r>
              <a:rPr lang="en-US" sz="900" b="1" dirty="0"/>
              <a:t>Project L, M, N, O:</a:t>
            </a:r>
            <a:r>
              <a:rPr lang="en-US" sz="900" dirty="0"/>
              <a:t> 3 employees each</a:t>
            </a:r>
          </a:p>
          <a:p>
            <a:pPr marL="171450" indent="-171450">
              <a:buFont typeface="Wingdings" panose="05000000000000000000" pitchFamily="2" charset="2"/>
              <a:buChar char="Ø"/>
            </a:pPr>
            <a:r>
              <a:rPr lang="en-US" sz="900" b="1" dirty="0"/>
              <a:t>Work Hours:</a:t>
            </a:r>
            <a:endParaRPr lang="en-US" sz="900" dirty="0"/>
          </a:p>
          <a:p>
            <a:pPr marL="742950" lvl="1" indent="-285750">
              <a:buFont typeface="Wingdings" panose="05000000000000000000" pitchFamily="2" charset="2"/>
              <a:buChar char="§"/>
            </a:pPr>
            <a:r>
              <a:rPr lang="en-US" sz="900" dirty="0"/>
              <a:t>Recorded weekly, aggregated across multiple months.</a:t>
            </a:r>
          </a:p>
          <a:p>
            <a:pPr marL="742950" lvl="1" indent="-285750">
              <a:buFont typeface="Wingdings" panose="05000000000000000000" pitchFamily="2" charset="2"/>
              <a:buChar char="§"/>
            </a:pPr>
            <a:r>
              <a:rPr lang="en-US" sz="900" dirty="0"/>
              <a:t>Variation in hours worked per employee across projects.</a:t>
            </a:r>
          </a:p>
          <a:p>
            <a:pPr marL="628650" lvl="1" indent="-171450">
              <a:buFont typeface="Wingdings" panose="05000000000000000000" pitchFamily="2" charset="2"/>
              <a:buChar char="§"/>
            </a:pPr>
            <a:endParaRPr lang="en-US" sz="900" dirty="0"/>
          </a:p>
          <a:p>
            <a:r>
              <a:rPr lang="en-US" sz="900" b="1" dirty="0"/>
              <a:t>2. Budget Table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
            </a:pPr>
            <a:r>
              <a:rPr lang="en-US" sz="900" b="1" dirty="0"/>
              <a:t>Project J:</a:t>
            </a:r>
            <a:r>
              <a:rPr lang="en-US" sz="900" dirty="0"/>
              <a:t> ₹3,537,538 spent, ₹162,462 left (</a:t>
            </a:r>
            <a:r>
              <a:rPr lang="en-US" sz="900" b="1" dirty="0"/>
              <a:t>4% remaining</a:t>
            </a:r>
            <a:r>
              <a:rPr lang="en-US" sz="900" dirty="0"/>
              <a:t>).</a:t>
            </a:r>
          </a:p>
          <a:p>
            <a:pPr marL="742950" lvl="1" indent="-285750">
              <a:buFont typeface="Wingdings" panose="05000000000000000000" pitchFamily="2" charset="2"/>
              <a:buChar char="§"/>
            </a:pPr>
            <a:r>
              <a:rPr lang="en-US" sz="900" b="1" dirty="0"/>
              <a:t>Project K:</a:t>
            </a:r>
            <a:r>
              <a:rPr lang="en-US" sz="900" dirty="0"/>
              <a:t> </a:t>
            </a:r>
            <a:r>
              <a:rPr lang="en-US" sz="900" b="1" dirty="0"/>
              <a:t>Overspent by ₹63,310</a:t>
            </a:r>
            <a:r>
              <a:rPr lang="en-US" sz="900" dirty="0"/>
              <a:t>, meaning costs exceeded the budget by </a:t>
            </a:r>
            <a:r>
              <a:rPr lang="en-US" sz="900" b="1" dirty="0"/>
              <a:t>2%</a:t>
            </a:r>
            <a:r>
              <a:rPr lang="en-US" sz="900" dirty="0"/>
              <a:t>.</a:t>
            </a:r>
          </a:p>
          <a:p>
            <a:pPr marL="742950" lvl="1" indent="-285750">
              <a:buFont typeface="Wingdings" panose="05000000000000000000" pitchFamily="2" charset="2"/>
              <a:buChar char="§"/>
            </a:pPr>
            <a:r>
              <a:rPr lang="en-US" sz="900" b="1" dirty="0"/>
              <a:t>Project L &amp; M:</a:t>
            </a:r>
            <a:r>
              <a:rPr lang="en-US" sz="900" dirty="0"/>
              <a:t> ₹2,203,349 and ₹2,202,480 spent, with </a:t>
            </a:r>
            <a:r>
              <a:rPr lang="en-US" sz="900" b="1" dirty="0"/>
              <a:t>40% budget remaining</a:t>
            </a:r>
            <a:r>
              <a:rPr lang="en-US" sz="900" dirty="0"/>
              <a:t>.</a:t>
            </a:r>
          </a:p>
          <a:p>
            <a:pPr marL="742950" lvl="1" indent="-285750">
              <a:buFont typeface="Wingdings" panose="05000000000000000000" pitchFamily="2" charset="2"/>
              <a:buChar char="§"/>
            </a:pPr>
            <a:r>
              <a:rPr lang="en-US" sz="900" b="1" dirty="0"/>
              <a:t>Project N:</a:t>
            </a:r>
            <a:r>
              <a:rPr lang="en-US" sz="900" dirty="0"/>
              <a:t> ₹1,987,620 spent, </a:t>
            </a:r>
            <a:r>
              <a:rPr lang="en-US" sz="900" b="1" dirty="0"/>
              <a:t>46% budget remaining</a:t>
            </a:r>
            <a:r>
              <a:rPr lang="en-US" sz="900" dirty="0"/>
              <a:t>.</a:t>
            </a:r>
          </a:p>
          <a:p>
            <a:pPr marL="742950" lvl="1" indent="-285750">
              <a:buFont typeface="Wingdings" panose="05000000000000000000" pitchFamily="2" charset="2"/>
              <a:buChar char="§"/>
            </a:pPr>
            <a:r>
              <a:rPr lang="en-US" sz="900" b="1" dirty="0"/>
              <a:t>Project O:</a:t>
            </a:r>
            <a:r>
              <a:rPr lang="en-US" sz="900" dirty="0"/>
              <a:t> ₹1,759,126 spent, </a:t>
            </a:r>
            <a:r>
              <a:rPr lang="en-US" sz="900" b="1" dirty="0"/>
              <a:t>52% budget remaining</a:t>
            </a:r>
            <a:r>
              <a:rPr lang="en-US" sz="900" dirty="0"/>
              <a:t>.</a:t>
            </a:r>
          </a:p>
          <a:p>
            <a:pPr marL="457200" lvl="1"/>
            <a:endParaRPr lang="en-US" sz="900" dirty="0"/>
          </a:p>
          <a:p>
            <a:r>
              <a:rPr lang="en-US" sz="900" b="1" dirty="0"/>
              <a:t>3. Key Insights</a:t>
            </a:r>
          </a:p>
          <a:p>
            <a:pPr marL="171450" indent="-171450">
              <a:buFont typeface="Wingdings" panose="05000000000000000000" pitchFamily="2" charset="2"/>
              <a:buChar char="§"/>
            </a:pPr>
            <a:r>
              <a:rPr lang="en-US" sz="900" b="1" dirty="0"/>
              <a:t>Projects J &amp; K are at critical budget exhaustion levels</a:t>
            </a:r>
            <a:r>
              <a:rPr lang="en-US" sz="900" dirty="0"/>
              <a:t> (4% and overspent by 2%, respectively).</a:t>
            </a:r>
          </a:p>
          <a:p>
            <a:pPr marL="171450" indent="-171450">
              <a:buFont typeface="Wingdings" panose="05000000000000000000" pitchFamily="2" charset="2"/>
              <a:buChar char="§"/>
            </a:pPr>
            <a:r>
              <a:rPr lang="en-US" sz="900" b="1" dirty="0"/>
              <a:t>Projects L, M, N, and O have significant budget retention</a:t>
            </a:r>
            <a:r>
              <a:rPr lang="en-US" sz="900" dirty="0"/>
              <a:t>, with </a:t>
            </a:r>
            <a:r>
              <a:rPr lang="en-US" sz="900" b="1" dirty="0"/>
              <a:t>40-52% remaining</a:t>
            </a:r>
            <a:r>
              <a:rPr lang="en-US" sz="900" dirty="0"/>
              <a:t>.</a:t>
            </a:r>
          </a:p>
          <a:p>
            <a:pPr marL="171450" indent="-171450">
              <a:buFont typeface="Wingdings" panose="05000000000000000000" pitchFamily="2" charset="2"/>
              <a:buChar char="§"/>
            </a:pPr>
            <a:r>
              <a:rPr lang="en-US" sz="900" b="1" dirty="0"/>
              <a:t>Project K is at risk of overspending</a:t>
            </a:r>
            <a:r>
              <a:rPr lang="en-US" sz="900" dirty="0"/>
              <a:t> and requires immediate cost containment.</a:t>
            </a:r>
          </a:p>
          <a:p>
            <a:pPr marL="171450" indent="-171450">
              <a:buFont typeface="Wingdings" panose="05000000000000000000" pitchFamily="2" charset="2"/>
              <a:buChar char="§"/>
            </a:pPr>
            <a:r>
              <a:rPr lang="en-US" sz="900" b="1" dirty="0"/>
              <a:t>Lower employee count (Projects L, M, N, O) contributes to better budget retention.</a:t>
            </a:r>
          </a:p>
          <a:p>
            <a:endParaRPr lang="en-US" sz="900" dirty="0"/>
          </a:p>
          <a:p>
            <a:r>
              <a:rPr lang="en-US" sz="900" b="1" dirty="0"/>
              <a:t>4. Recommendations</a:t>
            </a:r>
          </a:p>
          <a:p>
            <a:pPr marL="171450" indent="-171450">
              <a:buFont typeface="Wingdings" panose="05000000000000000000" pitchFamily="2" charset="2"/>
              <a:buChar char="§"/>
            </a:pPr>
            <a:r>
              <a:rPr lang="en-US" sz="900" b="1" dirty="0"/>
              <a:t>Immediate Cost Control for Project K</a:t>
            </a:r>
            <a:r>
              <a:rPr lang="en-US" sz="900" dirty="0"/>
              <a:t> to prevent further budget overrun.</a:t>
            </a:r>
          </a:p>
          <a:p>
            <a:pPr marL="171450" indent="-171450">
              <a:buFont typeface="Wingdings" panose="05000000000000000000" pitchFamily="2" charset="2"/>
              <a:buChar char="§"/>
            </a:pPr>
            <a:r>
              <a:rPr lang="en-US" sz="900" b="1" dirty="0"/>
              <a:t>Monitor Projects J &amp; K Closely</a:t>
            </a:r>
            <a:r>
              <a:rPr lang="en-US" sz="900" dirty="0"/>
              <a:t> to avoid unnecessary spending.</a:t>
            </a:r>
          </a:p>
          <a:p>
            <a:pPr marL="171450" indent="-171450">
              <a:buFont typeface="Wingdings" panose="05000000000000000000" pitchFamily="2" charset="2"/>
              <a:buChar char="§"/>
            </a:pPr>
            <a:r>
              <a:rPr lang="en-US" sz="900" b="1" dirty="0"/>
              <a:t>Reallocate Budget Strategies from Projects O &amp; N (52% &amp; 46% remaining) to J &amp; K.</a:t>
            </a:r>
            <a:endParaRPr lang="en-US" sz="900" dirty="0"/>
          </a:p>
          <a:p>
            <a:endParaRPr lang="en-IN" dirty="0"/>
          </a:p>
        </p:txBody>
      </p:sp>
      <p:sp>
        <p:nvSpPr>
          <p:cNvPr id="5" name="TextBox 4">
            <a:extLst>
              <a:ext uri="{FF2B5EF4-FFF2-40B4-BE49-F238E27FC236}">
                <a16:creationId xmlns:a16="http://schemas.microsoft.com/office/drawing/2014/main" id="{E21460A8-183B-DC08-C1E2-4F1D9EE5676F}"/>
              </a:ext>
            </a:extLst>
          </p:cNvPr>
          <p:cNvSpPr txBox="1"/>
          <p:nvPr/>
        </p:nvSpPr>
        <p:spPr>
          <a:xfrm>
            <a:off x="0" y="308076"/>
            <a:ext cx="9143999" cy="400110"/>
          </a:xfrm>
          <a:prstGeom prst="rect">
            <a:avLst/>
          </a:prstGeom>
          <a:noFill/>
        </p:spPr>
        <p:txBody>
          <a:bodyPr wrap="square">
            <a:spAutoFit/>
          </a:bodyPr>
          <a:lstStyle/>
          <a:p>
            <a:pPr algn="ctr"/>
            <a:r>
              <a:rPr lang="en-US" sz="2000" b="1" u="sng" dirty="0">
                <a:latin typeface="Amasis MT Pro Black" panose="02040A04050005020304" pitchFamily="18" charset="0"/>
              </a:rPr>
              <a:t>Employee Work-Hour and Budget Analysis of Accenture</a:t>
            </a:r>
          </a:p>
        </p:txBody>
      </p:sp>
    </p:spTree>
    <p:extLst>
      <p:ext uri="{BB962C8B-B14F-4D97-AF65-F5344CB8AC3E}">
        <p14:creationId xmlns:p14="http://schemas.microsoft.com/office/powerpoint/2010/main" val="218678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FF7EB60F-1E35-0476-4796-AAB2BCB048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0D3221-6C91-640B-DA6D-0B63A741212E}"/>
              </a:ext>
            </a:extLst>
          </p:cNvPr>
          <p:cNvSpPr txBox="1"/>
          <p:nvPr/>
        </p:nvSpPr>
        <p:spPr>
          <a:xfrm>
            <a:off x="1215571" y="531978"/>
            <a:ext cx="6705600" cy="369332"/>
          </a:xfrm>
          <a:prstGeom prst="rect">
            <a:avLst/>
          </a:prstGeom>
          <a:noFill/>
        </p:spPr>
        <p:txBody>
          <a:bodyPr wrap="square" rtlCol="0">
            <a:spAutoFit/>
          </a:bodyPr>
          <a:lstStyle/>
          <a:p>
            <a:pPr algn="ctr"/>
            <a:r>
              <a:rPr lang="en-US" sz="1800" u="sng" dirty="0">
                <a:latin typeface="Amasis MT Pro Black" panose="02040A04050005020304" pitchFamily="18" charset="0"/>
              </a:rPr>
              <a:t>COGNIZANT</a:t>
            </a:r>
            <a:endParaRPr lang="en-IN" sz="1800" u="sng" dirty="0">
              <a:latin typeface="Amasis MT Pro Black" panose="02040A04050005020304" pitchFamily="18" charset="0"/>
            </a:endParaRPr>
          </a:p>
        </p:txBody>
      </p:sp>
      <p:pic>
        <p:nvPicPr>
          <p:cNvPr id="4" name="Picture 3" descr="A screenshot of a computer">
            <a:extLst>
              <a:ext uri="{FF2B5EF4-FFF2-40B4-BE49-F238E27FC236}">
                <a16:creationId xmlns:a16="http://schemas.microsoft.com/office/drawing/2014/main" id="{7980ABA8-D62E-1A4A-FD51-218B4DCE9539}"/>
              </a:ext>
            </a:extLst>
          </p:cNvPr>
          <p:cNvPicPr>
            <a:picLocks noChangeAspect="1"/>
          </p:cNvPicPr>
          <p:nvPr/>
        </p:nvPicPr>
        <p:blipFill>
          <a:blip r:embed="rId3"/>
          <a:stretch>
            <a:fillRect/>
          </a:stretch>
        </p:blipFill>
        <p:spPr>
          <a:xfrm>
            <a:off x="145142" y="984250"/>
            <a:ext cx="8853715" cy="2768600"/>
          </a:xfrm>
          <a:prstGeom prst="rect">
            <a:avLst/>
          </a:prstGeom>
        </p:spPr>
      </p:pic>
      <p:pic>
        <p:nvPicPr>
          <p:cNvPr id="6" name="Picture 5">
            <a:extLst>
              <a:ext uri="{FF2B5EF4-FFF2-40B4-BE49-F238E27FC236}">
                <a16:creationId xmlns:a16="http://schemas.microsoft.com/office/drawing/2014/main" id="{4576A7DA-C5D0-833F-818E-F277D96760C6}"/>
              </a:ext>
            </a:extLst>
          </p:cNvPr>
          <p:cNvPicPr>
            <a:picLocks noChangeAspect="1"/>
          </p:cNvPicPr>
          <p:nvPr/>
        </p:nvPicPr>
        <p:blipFill>
          <a:blip r:embed="rId4"/>
          <a:stretch>
            <a:fillRect/>
          </a:stretch>
        </p:blipFill>
        <p:spPr>
          <a:xfrm>
            <a:off x="145142" y="3835789"/>
            <a:ext cx="8853715" cy="678153"/>
          </a:xfrm>
          <a:prstGeom prst="rect">
            <a:avLst/>
          </a:prstGeom>
        </p:spPr>
      </p:pic>
    </p:spTree>
    <p:extLst>
      <p:ext uri="{BB962C8B-B14F-4D97-AF65-F5344CB8AC3E}">
        <p14:creationId xmlns:p14="http://schemas.microsoft.com/office/powerpoint/2010/main" val="226744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E3F5032A-04CB-0862-46D5-4975E41A8A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0B383F-D2B5-D0AC-A96B-6AF603E4471D}"/>
              </a:ext>
            </a:extLst>
          </p:cNvPr>
          <p:cNvSpPr txBox="1"/>
          <p:nvPr/>
        </p:nvSpPr>
        <p:spPr>
          <a:xfrm>
            <a:off x="166912" y="923675"/>
            <a:ext cx="8352974" cy="3831818"/>
          </a:xfrm>
          <a:prstGeom prst="rect">
            <a:avLst/>
          </a:prstGeom>
          <a:noFill/>
        </p:spPr>
        <p:txBody>
          <a:bodyPr wrap="square">
            <a:spAutoFit/>
          </a:bodyPr>
          <a:lstStyle/>
          <a:p>
            <a:r>
              <a:rPr lang="en-US" sz="900" b="1" dirty="0"/>
              <a:t>1. Employee Analysis</a:t>
            </a:r>
          </a:p>
          <a:p>
            <a:pPr marL="171450" indent="-1714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
            </a:pPr>
            <a:r>
              <a:rPr lang="en-US" sz="900" b="1" dirty="0"/>
              <a:t>Project P:</a:t>
            </a:r>
            <a:r>
              <a:rPr lang="en-US" sz="900" dirty="0"/>
              <a:t> 7 employees.</a:t>
            </a:r>
          </a:p>
          <a:p>
            <a:pPr marL="742950" lvl="1" indent="-285750">
              <a:buFont typeface="Wingdings" panose="05000000000000000000" pitchFamily="2" charset="2"/>
              <a:buChar char="§"/>
            </a:pPr>
            <a:r>
              <a:rPr lang="en-US" sz="900" b="1" dirty="0"/>
              <a:t>Project Q:</a:t>
            </a:r>
            <a:r>
              <a:rPr lang="en-US" sz="900" dirty="0"/>
              <a:t> 7 employees.</a:t>
            </a:r>
          </a:p>
          <a:p>
            <a:pPr marL="742950" lvl="1" indent="-285750">
              <a:buFont typeface="Wingdings" panose="05000000000000000000" pitchFamily="2" charset="2"/>
              <a:buChar char="§"/>
            </a:pPr>
            <a:r>
              <a:rPr lang="en-US" sz="900" b="1" dirty="0"/>
              <a:t>Project R:</a:t>
            </a:r>
            <a:r>
              <a:rPr lang="en-US" sz="900" dirty="0"/>
              <a:t> 6 employees.</a:t>
            </a:r>
          </a:p>
          <a:p>
            <a:pPr marL="171450" indent="-171450">
              <a:buFont typeface="Wingdings" panose="05000000000000000000" pitchFamily="2" charset="2"/>
              <a:buChar char="Ø"/>
            </a:pPr>
            <a:r>
              <a:rPr lang="en-US" sz="900" b="1" dirty="0"/>
              <a:t>Weekly Work Hour Trends:</a:t>
            </a:r>
            <a:endParaRPr lang="en-US" sz="900" dirty="0"/>
          </a:p>
          <a:p>
            <a:pPr marL="742950" lvl="1" indent="-285750">
              <a:buFont typeface="Wingdings" panose="05000000000000000000" pitchFamily="2" charset="2"/>
              <a:buChar char="§"/>
            </a:pPr>
            <a:r>
              <a:rPr lang="en-US" sz="900" dirty="0"/>
              <a:t>Work hours are logged weekly over </a:t>
            </a:r>
            <a:r>
              <a:rPr lang="en-US" sz="900" b="1" dirty="0"/>
              <a:t>16 weeks</a:t>
            </a:r>
            <a:r>
              <a:rPr lang="en-US" sz="900" dirty="0"/>
              <a:t> (from Nov 2023 to March 2024).</a:t>
            </a:r>
          </a:p>
          <a:p>
            <a:pPr marL="742950" lvl="1" indent="-285750">
              <a:buFont typeface="Wingdings" panose="05000000000000000000" pitchFamily="2" charset="2"/>
              <a:buChar char="§"/>
            </a:pPr>
            <a:r>
              <a:rPr lang="en-US" sz="900" dirty="0"/>
              <a:t>Employees generally work </a:t>
            </a:r>
            <a:r>
              <a:rPr lang="en-US" sz="900" b="1" dirty="0"/>
              <a:t>10-40 hours per week</a:t>
            </a:r>
            <a:r>
              <a:rPr lang="en-US" sz="900" dirty="0"/>
              <a:t>, with fluctuations per project.</a:t>
            </a:r>
          </a:p>
          <a:p>
            <a:pPr marL="742950" lvl="1" indent="-285750">
              <a:buFont typeface="Wingdings" panose="05000000000000000000" pitchFamily="2" charset="2"/>
              <a:buChar char="§"/>
            </a:pPr>
            <a:r>
              <a:rPr lang="en-US" sz="900" b="1" dirty="0"/>
              <a:t>Peak work hours</a:t>
            </a:r>
            <a:r>
              <a:rPr lang="en-US" sz="900" dirty="0"/>
              <a:t> observed in the </a:t>
            </a:r>
            <a:r>
              <a:rPr lang="en-US" sz="900" b="1" dirty="0"/>
              <a:t>Eleventh Month (January 2024)</a:t>
            </a:r>
            <a:r>
              <a:rPr lang="en-US" sz="900" dirty="0"/>
              <a:t> across all projects.</a:t>
            </a:r>
          </a:p>
          <a:p>
            <a:pPr marL="742950" lvl="1" indent="-285750">
              <a:buFont typeface="Wingdings" panose="05000000000000000000" pitchFamily="2" charset="2"/>
              <a:buChar char="§"/>
            </a:pPr>
            <a:r>
              <a:rPr lang="en-US" sz="900" b="1" dirty="0"/>
              <a:t>Project R has fewer employees but relatively high weekly work hours.</a:t>
            </a:r>
          </a:p>
          <a:p>
            <a:pPr marL="457200" lvl="1"/>
            <a:endParaRPr lang="en-US" sz="900" dirty="0"/>
          </a:p>
          <a:p>
            <a:r>
              <a:rPr lang="en-US" sz="900" b="1" dirty="0"/>
              <a:t>2. Budget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
            </a:pPr>
            <a:r>
              <a:rPr lang="en-US" sz="900" b="1" dirty="0"/>
              <a:t>Project P:</a:t>
            </a:r>
            <a:r>
              <a:rPr lang="en-US" sz="900" dirty="0"/>
              <a:t> </a:t>
            </a:r>
            <a:r>
              <a:rPr lang="en-US" sz="900" b="1" dirty="0"/>
              <a:t>Spent:</a:t>
            </a:r>
            <a:r>
              <a:rPr lang="en-US" sz="900" dirty="0"/>
              <a:t> ₹14,182,770, </a:t>
            </a:r>
            <a:r>
              <a:rPr lang="en-US" sz="900" b="1" dirty="0"/>
              <a:t>Remaining:</a:t>
            </a:r>
            <a:r>
              <a:rPr lang="en-US" sz="900" dirty="0"/>
              <a:t> ₹1,697,230 (</a:t>
            </a:r>
            <a:r>
              <a:rPr lang="en-US" sz="900" b="1" dirty="0"/>
              <a:t>11% budget left</a:t>
            </a:r>
            <a:r>
              <a:rPr lang="en-US" sz="900" dirty="0"/>
              <a:t>), </a:t>
            </a:r>
            <a:r>
              <a:rPr lang="en-US" sz="900" b="1" dirty="0"/>
              <a:t>High burn rate</a:t>
            </a:r>
            <a:r>
              <a:rPr lang="en-US" sz="900" dirty="0"/>
              <a:t>, nearing depletion.</a:t>
            </a:r>
          </a:p>
          <a:p>
            <a:pPr marL="742950" lvl="1" indent="-285750">
              <a:buFont typeface="Wingdings" panose="05000000000000000000" pitchFamily="2" charset="2"/>
              <a:buChar char="§"/>
            </a:pPr>
            <a:r>
              <a:rPr lang="en-US" sz="900" b="1" dirty="0"/>
              <a:t>Project Q:</a:t>
            </a:r>
            <a:r>
              <a:rPr lang="en-US" sz="900" dirty="0"/>
              <a:t> </a:t>
            </a:r>
            <a:r>
              <a:rPr lang="en-US" sz="900" b="1" dirty="0"/>
              <a:t>Spent:</a:t>
            </a:r>
            <a:r>
              <a:rPr lang="en-US" sz="900" dirty="0"/>
              <a:t> ₹9,016,878, </a:t>
            </a:r>
            <a:r>
              <a:rPr lang="en-US" sz="900" b="1" dirty="0"/>
              <a:t>Remaining:</a:t>
            </a:r>
            <a:r>
              <a:rPr lang="en-US" sz="900" dirty="0"/>
              <a:t> ₹6,863,122 (</a:t>
            </a:r>
            <a:r>
              <a:rPr lang="en-US" sz="900" b="1" dirty="0"/>
              <a:t>43% budget left</a:t>
            </a:r>
            <a:r>
              <a:rPr lang="en-US" sz="900" dirty="0"/>
              <a:t>), </a:t>
            </a:r>
            <a:r>
              <a:rPr lang="en-US" sz="900" b="1" dirty="0"/>
              <a:t>Balanced spending with good remaining funds.</a:t>
            </a:r>
            <a:endParaRPr lang="en-US" sz="900" dirty="0"/>
          </a:p>
          <a:p>
            <a:pPr marL="742950" lvl="1" indent="-285750">
              <a:buFont typeface="Wingdings" panose="05000000000000000000" pitchFamily="2" charset="2"/>
              <a:buChar char="§"/>
            </a:pPr>
            <a:r>
              <a:rPr lang="en-US" sz="900" b="1" dirty="0"/>
              <a:t>Project R:</a:t>
            </a:r>
            <a:r>
              <a:rPr lang="en-US" sz="900" dirty="0"/>
              <a:t> </a:t>
            </a:r>
            <a:r>
              <a:rPr lang="en-US" sz="900" b="1" dirty="0"/>
              <a:t>Spent:</a:t>
            </a:r>
            <a:r>
              <a:rPr lang="en-US" sz="900" dirty="0"/>
              <a:t> ₹9,012,340, </a:t>
            </a:r>
            <a:r>
              <a:rPr lang="en-US" sz="900" b="1" dirty="0"/>
              <a:t>Remaining:</a:t>
            </a:r>
            <a:r>
              <a:rPr lang="en-US" sz="900" dirty="0"/>
              <a:t> ₹6,867,660 (</a:t>
            </a:r>
            <a:r>
              <a:rPr lang="en-US" sz="900" b="1" dirty="0"/>
              <a:t>43% budget left</a:t>
            </a:r>
            <a:r>
              <a:rPr lang="en-US" sz="900" dirty="0"/>
              <a:t>), </a:t>
            </a:r>
            <a:r>
              <a:rPr lang="en-US" sz="900" b="1" dirty="0"/>
              <a:t>Similar trend as Project Q, maintaining budget control.</a:t>
            </a:r>
          </a:p>
          <a:p>
            <a:pPr marL="628650" lvl="1" indent="-171450">
              <a:buFont typeface="Wingdings" panose="05000000000000000000" pitchFamily="2" charset="2"/>
              <a:buChar char="q"/>
            </a:pPr>
            <a:endParaRPr lang="en-US" sz="900" dirty="0"/>
          </a:p>
          <a:p>
            <a:r>
              <a:rPr lang="en-US" sz="900" b="1" dirty="0"/>
              <a:t>3. Key Insights &amp; Risk Areas</a:t>
            </a:r>
          </a:p>
          <a:p>
            <a:pPr marL="171450" indent="-171450">
              <a:buFont typeface="Wingdings" panose="05000000000000000000" pitchFamily="2" charset="2"/>
              <a:buChar char="§"/>
            </a:pPr>
            <a:r>
              <a:rPr lang="en-US" sz="900" b="1" dirty="0"/>
              <a:t>Projects Q &amp; R are well within budget</a:t>
            </a:r>
            <a:r>
              <a:rPr lang="en-US" sz="900" dirty="0"/>
              <a:t>, with </a:t>
            </a:r>
            <a:r>
              <a:rPr lang="en-US" sz="900" b="1" dirty="0"/>
              <a:t>43% of funds still available</a:t>
            </a:r>
            <a:r>
              <a:rPr lang="en-US" sz="900" dirty="0"/>
              <a:t>.</a:t>
            </a:r>
          </a:p>
          <a:p>
            <a:pPr marL="171450" indent="-171450">
              <a:buFont typeface="Wingdings" panose="05000000000000000000" pitchFamily="2" charset="2"/>
              <a:buChar char="§"/>
            </a:pPr>
            <a:r>
              <a:rPr lang="en-US" sz="900" b="1" dirty="0"/>
              <a:t>Project P is at risk</a:t>
            </a:r>
            <a:r>
              <a:rPr lang="en-US" sz="900" dirty="0"/>
              <a:t>, with only </a:t>
            </a:r>
            <a:r>
              <a:rPr lang="en-US" sz="900" b="1" dirty="0"/>
              <a:t>11% of the budget left</a:t>
            </a:r>
            <a:r>
              <a:rPr lang="en-US" sz="900" dirty="0"/>
              <a:t>, requiring </a:t>
            </a:r>
            <a:r>
              <a:rPr lang="en-US" sz="900" b="1" dirty="0"/>
              <a:t>urgent cost optimization.</a:t>
            </a:r>
          </a:p>
          <a:p>
            <a:pPr marL="171450" indent="-171450">
              <a:buFont typeface="Wingdings" panose="05000000000000000000" pitchFamily="2" charset="2"/>
              <a:buChar char="§"/>
            </a:pPr>
            <a:r>
              <a:rPr lang="en-US" sz="900" b="1" dirty="0"/>
              <a:t>Project R has fewer employees but maintains a comparable budget burn rate to Project Q</a:t>
            </a:r>
            <a:r>
              <a:rPr lang="en-US" sz="900" dirty="0"/>
              <a:t>, indicating </a:t>
            </a:r>
            <a:r>
              <a:rPr lang="en-US" sz="900" b="1" dirty="0"/>
              <a:t>higher individual employee costs or overtime.</a:t>
            </a:r>
          </a:p>
          <a:p>
            <a:endParaRPr lang="en-US" sz="900" b="1" dirty="0"/>
          </a:p>
          <a:p>
            <a:r>
              <a:rPr lang="en-US" sz="900" b="1" dirty="0"/>
              <a:t>4. Recommendations</a:t>
            </a:r>
          </a:p>
          <a:p>
            <a:pPr marL="171450" indent="-171450">
              <a:buFont typeface="Wingdings" panose="05000000000000000000" pitchFamily="2" charset="2"/>
              <a:buChar char="§"/>
            </a:pPr>
            <a:r>
              <a:rPr lang="en-US" sz="900" b="1" dirty="0"/>
              <a:t>Immediate Budget Monitoring for Project P</a:t>
            </a:r>
            <a:r>
              <a:rPr lang="en-US" sz="900" dirty="0"/>
              <a:t> – Ensure that the remaining funds cover essential tasks.</a:t>
            </a:r>
          </a:p>
          <a:p>
            <a:pPr marL="171450" indent="-171450">
              <a:buFont typeface="Wingdings" panose="05000000000000000000" pitchFamily="2" charset="2"/>
              <a:buChar char="§"/>
            </a:pPr>
            <a:r>
              <a:rPr lang="en-US" sz="900" b="1" dirty="0"/>
              <a:t>Cost Optimization Strategies for Project P</a:t>
            </a:r>
            <a:r>
              <a:rPr lang="en-US" sz="900" dirty="0"/>
              <a:t> – Redistribute work or reduce overtime to avoid budget overrun.</a:t>
            </a:r>
          </a:p>
          <a:p>
            <a:pPr marL="171450" indent="-171450">
              <a:buFont typeface="Wingdings" panose="05000000000000000000" pitchFamily="2" charset="2"/>
              <a:buChar char="§"/>
            </a:pPr>
            <a:r>
              <a:rPr lang="en-US" sz="900" b="1" dirty="0"/>
              <a:t>Utilize Surplus Budgets from Projects Q &amp; R</a:t>
            </a:r>
            <a:r>
              <a:rPr lang="en-US" sz="900" dirty="0"/>
              <a:t> – If feasible, allocate some remaining funds towards Project P.</a:t>
            </a:r>
          </a:p>
        </p:txBody>
      </p:sp>
      <p:sp>
        <p:nvSpPr>
          <p:cNvPr id="4" name="TextBox 3">
            <a:extLst>
              <a:ext uri="{FF2B5EF4-FFF2-40B4-BE49-F238E27FC236}">
                <a16:creationId xmlns:a16="http://schemas.microsoft.com/office/drawing/2014/main" id="{91E16D53-4BBD-E3CF-4C36-A68B18D33BB7}"/>
              </a:ext>
            </a:extLst>
          </p:cNvPr>
          <p:cNvSpPr txBox="1"/>
          <p:nvPr/>
        </p:nvSpPr>
        <p:spPr>
          <a:xfrm>
            <a:off x="0" y="308076"/>
            <a:ext cx="9143999" cy="400110"/>
          </a:xfrm>
          <a:prstGeom prst="rect">
            <a:avLst/>
          </a:prstGeom>
          <a:noFill/>
        </p:spPr>
        <p:txBody>
          <a:bodyPr wrap="square">
            <a:spAutoFit/>
          </a:bodyPr>
          <a:lstStyle/>
          <a:p>
            <a:pPr algn="ctr"/>
            <a:r>
              <a:rPr lang="en-US" sz="2000" b="1" u="sng" dirty="0">
                <a:latin typeface="Amasis MT Pro Black" panose="02040A04050005020304" pitchFamily="18" charset="0"/>
              </a:rPr>
              <a:t>Employee Work-Hour and Budget Analysis of Cognizant</a:t>
            </a:r>
          </a:p>
        </p:txBody>
      </p:sp>
    </p:spTree>
    <p:extLst>
      <p:ext uri="{BB962C8B-B14F-4D97-AF65-F5344CB8AC3E}">
        <p14:creationId xmlns:p14="http://schemas.microsoft.com/office/powerpoint/2010/main" val="1823435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45FEE1D7-D775-48D4-A952-246F5780129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05631A9-9DF5-5112-5FD9-02FCADA70A7B}"/>
              </a:ext>
            </a:extLst>
          </p:cNvPr>
          <p:cNvPicPr>
            <a:picLocks noChangeAspect="1"/>
          </p:cNvPicPr>
          <p:nvPr/>
        </p:nvPicPr>
        <p:blipFill>
          <a:blip r:embed="rId3"/>
          <a:stretch>
            <a:fillRect/>
          </a:stretch>
        </p:blipFill>
        <p:spPr>
          <a:xfrm>
            <a:off x="177800" y="1785735"/>
            <a:ext cx="8788400" cy="1093059"/>
          </a:xfrm>
          <a:prstGeom prst="rect">
            <a:avLst/>
          </a:prstGeom>
        </p:spPr>
      </p:pic>
      <p:sp>
        <p:nvSpPr>
          <p:cNvPr id="4" name="TextBox 3">
            <a:extLst>
              <a:ext uri="{FF2B5EF4-FFF2-40B4-BE49-F238E27FC236}">
                <a16:creationId xmlns:a16="http://schemas.microsoft.com/office/drawing/2014/main" id="{BDFBF6C0-4223-BD19-AB47-A4720268951A}"/>
              </a:ext>
            </a:extLst>
          </p:cNvPr>
          <p:cNvSpPr txBox="1"/>
          <p:nvPr/>
        </p:nvSpPr>
        <p:spPr>
          <a:xfrm>
            <a:off x="1" y="489504"/>
            <a:ext cx="9143999" cy="400110"/>
          </a:xfrm>
          <a:prstGeom prst="rect">
            <a:avLst/>
          </a:prstGeom>
          <a:noFill/>
        </p:spPr>
        <p:txBody>
          <a:bodyPr wrap="square">
            <a:spAutoFit/>
          </a:bodyPr>
          <a:lstStyle/>
          <a:p>
            <a:pPr algn="ctr"/>
            <a:r>
              <a:rPr lang="en-US" sz="2000" b="1" u="sng" dirty="0">
                <a:latin typeface="Amasis MT Pro Black" panose="02040A04050005020304" pitchFamily="18" charset="0"/>
              </a:rPr>
              <a:t>Master Data Sheet</a:t>
            </a:r>
          </a:p>
        </p:txBody>
      </p:sp>
    </p:spTree>
    <p:extLst>
      <p:ext uri="{BB962C8B-B14F-4D97-AF65-F5344CB8AC3E}">
        <p14:creationId xmlns:p14="http://schemas.microsoft.com/office/powerpoint/2010/main" val="113689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77D970B6-67C3-76CB-27F2-D1A7A72011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0378E0-07F4-B193-68C0-DCCB10C13906}"/>
              </a:ext>
            </a:extLst>
          </p:cNvPr>
          <p:cNvSpPr txBox="1"/>
          <p:nvPr/>
        </p:nvSpPr>
        <p:spPr>
          <a:xfrm>
            <a:off x="-1" y="598361"/>
            <a:ext cx="9143999" cy="553998"/>
          </a:xfrm>
          <a:prstGeom prst="rect">
            <a:avLst/>
          </a:prstGeom>
          <a:noFill/>
        </p:spPr>
        <p:txBody>
          <a:bodyPr wrap="square">
            <a:spAutoFit/>
          </a:bodyPr>
          <a:lstStyle/>
          <a:p>
            <a:pPr algn="ctr"/>
            <a:r>
              <a:rPr lang="en-US" sz="3000" u="sng" dirty="0">
                <a:latin typeface="Vidaloka" panose="020B0604020202020204" charset="0"/>
                <a:ea typeface="Verdana" panose="020B0604030504040204" pitchFamily="34" charset="0"/>
              </a:rPr>
              <a:t>CONCLUSION</a:t>
            </a:r>
          </a:p>
        </p:txBody>
      </p:sp>
      <p:sp>
        <p:nvSpPr>
          <p:cNvPr id="2" name="TextBox 1">
            <a:extLst>
              <a:ext uri="{FF2B5EF4-FFF2-40B4-BE49-F238E27FC236}">
                <a16:creationId xmlns:a16="http://schemas.microsoft.com/office/drawing/2014/main" id="{8A0253B8-881F-B4A8-6A9A-CC4229E9009F}"/>
              </a:ext>
            </a:extLst>
          </p:cNvPr>
          <p:cNvSpPr txBox="1"/>
          <p:nvPr/>
        </p:nvSpPr>
        <p:spPr>
          <a:xfrm>
            <a:off x="214085" y="1556087"/>
            <a:ext cx="8715829" cy="1015663"/>
          </a:xfrm>
          <a:prstGeom prst="rect">
            <a:avLst/>
          </a:prstGeom>
          <a:noFill/>
        </p:spPr>
        <p:txBody>
          <a:bodyPr wrap="square" rtlCol="0">
            <a:spAutoFit/>
          </a:bodyPr>
          <a:lstStyle/>
          <a:p>
            <a:pPr algn="just"/>
            <a:r>
              <a:rPr lang="en-US" sz="1200" dirty="0"/>
              <a:t>The </a:t>
            </a:r>
            <a:r>
              <a:rPr lang="en-US" sz="1200" b="1" dirty="0"/>
              <a:t>budget report</a:t>
            </a:r>
            <a:r>
              <a:rPr lang="en-US" sz="1200" dirty="0"/>
              <a:t> indicates that </a:t>
            </a:r>
            <a:r>
              <a:rPr lang="en-US" sz="1200" b="1" dirty="0"/>
              <a:t>PWC (14.94%) and Deloitte (23.89%)</a:t>
            </a:r>
            <a:r>
              <a:rPr lang="en-US" sz="1200" dirty="0"/>
              <a:t> have the lowest remaining budgets, with </a:t>
            </a:r>
            <a:r>
              <a:rPr lang="en-US" sz="1200" b="1" dirty="0"/>
              <a:t>PWC being in a critical state</a:t>
            </a:r>
            <a:r>
              <a:rPr lang="en-US" sz="1200" dirty="0"/>
              <a:t>. Other companies like </a:t>
            </a:r>
            <a:r>
              <a:rPr lang="en-US" sz="1200" b="1" dirty="0"/>
              <a:t>EY (36.94%), Accenture (30.39%), and Cognizant (32.38%)</a:t>
            </a:r>
            <a:r>
              <a:rPr lang="en-US" sz="1200" dirty="0"/>
              <a:t> have a healthier budget balance. The </a:t>
            </a:r>
            <a:r>
              <a:rPr lang="en-US" sz="1200" b="1" dirty="0"/>
              <a:t>master data should include employee allocation per project, budget utilization, delta, and monthly billing</a:t>
            </a:r>
            <a:r>
              <a:rPr lang="en-US" sz="1200" dirty="0"/>
              <a:t> to track expenses efficiently. </a:t>
            </a:r>
            <a:r>
              <a:rPr lang="en-US" sz="1200" b="1" dirty="0"/>
              <a:t>Automation with conditional formatting</a:t>
            </a:r>
            <a:r>
              <a:rPr lang="en-US" sz="1200" dirty="0"/>
              <a:t> should highlight </a:t>
            </a:r>
            <a:r>
              <a:rPr lang="en-US" sz="1200" b="1" dirty="0"/>
              <a:t>red for below 10% (critical risk) and yellow for below 25% (warning level)</a:t>
            </a:r>
            <a:r>
              <a:rPr lang="en-US" sz="1200" dirty="0"/>
              <a:t> to help in </a:t>
            </a:r>
            <a:r>
              <a:rPr lang="en-US" sz="1200" b="1" dirty="0"/>
              <a:t>real-time budget monitoring and decision-making</a:t>
            </a:r>
            <a:r>
              <a:rPr lang="en-US" sz="1200" dirty="0"/>
              <a:t> to avoid overspending.</a:t>
            </a:r>
            <a:endParaRPr lang="en-IN" sz="1200" dirty="0"/>
          </a:p>
        </p:txBody>
      </p:sp>
    </p:spTree>
    <p:extLst>
      <p:ext uri="{BB962C8B-B14F-4D97-AF65-F5344CB8AC3E}">
        <p14:creationId xmlns:p14="http://schemas.microsoft.com/office/powerpoint/2010/main" val="363307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2419D-CAA1-241C-37D4-3B3A60DD4581}"/>
              </a:ext>
            </a:extLst>
          </p:cNvPr>
          <p:cNvSpPr txBox="1"/>
          <p:nvPr/>
        </p:nvSpPr>
        <p:spPr>
          <a:xfrm>
            <a:off x="0" y="1648420"/>
            <a:ext cx="9144000" cy="923330"/>
          </a:xfrm>
          <a:prstGeom prst="rect">
            <a:avLst/>
          </a:prstGeom>
          <a:noFill/>
        </p:spPr>
        <p:txBody>
          <a:bodyPr wrap="square" rtlCol="0">
            <a:spAutoFit/>
          </a:bodyPr>
          <a:lstStyle/>
          <a:p>
            <a:pPr algn="ctr"/>
            <a:r>
              <a:rPr lang="en-US" sz="5400" dirty="0">
                <a:latin typeface="Vidaloka" panose="020B0604020202020204" charset="0"/>
              </a:rPr>
              <a:t>THANK YOU</a:t>
            </a:r>
            <a:endParaRPr lang="en-IN" sz="5400" dirty="0">
              <a:latin typeface="Vidaloka" panose="020B0604020202020204" charset="0"/>
            </a:endParaRPr>
          </a:p>
        </p:txBody>
      </p:sp>
    </p:spTree>
    <p:extLst>
      <p:ext uri="{BB962C8B-B14F-4D97-AF65-F5344CB8AC3E}">
        <p14:creationId xmlns:p14="http://schemas.microsoft.com/office/powerpoint/2010/main" val="98146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22652352-8CB2-E01D-4E9F-623E0E8196EF}"/>
              </a:ext>
            </a:extLst>
          </p:cNvPr>
          <p:cNvSpPr txBox="1">
            <a:spLocks/>
          </p:cNvSpPr>
          <p:nvPr/>
        </p:nvSpPr>
        <p:spPr>
          <a:xfrm>
            <a:off x="531821" y="1599496"/>
            <a:ext cx="7717500" cy="1298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2100"/>
              <a:buFont typeface="Montserrat"/>
              <a:buNone/>
              <a:defRPr sz="2400" b="0" i="0" u="none" strike="noStrike" cap="none">
                <a:solidFill>
                  <a:schemeClr val="dk2"/>
                </a:solidFill>
                <a:latin typeface="Vidaloka"/>
                <a:ea typeface="Vidaloka"/>
                <a:cs typeface="Vidaloka"/>
                <a:sym typeface="Vidaloka"/>
              </a:defRPr>
            </a:lvl1pPr>
            <a:lvl2pPr marL="914400" marR="0" lvl="1"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2100"/>
              <a:buFont typeface="Montserrat"/>
              <a:buNone/>
              <a:defRPr sz="2100" b="1" i="0" u="none" strike="noStrike" cap="none">
                <a:solidFill>
                  <a:schemeClr val="dk2"/>
                </a:solidFill>
                <a:latin typeface="Montserrat"/>
                <a:ea typeface="Montserrat"/>
                <a:cs typeface="Montserrat"/>
                <a:sym typeface="Montserrat"/>
              </a:defRPr>
            </a:lvl9pPr>
          </a:lstStyle>
          <a:p>
            <a:pPr marL="114300" indent="0" algn="just"/>
            <a:r>
              <a:rPr lang="en-US" sz="1100" dirty="0">
                <a:solidFill>
                  <a:schemeClr val="tx1">
                    <a:lumMod val="95000"/>
                    <a:lumOff val="5000"/>
                  </a:schemeClr>
                </a:solidFill>
                <a:latin typeface="+mn-lt"/>
              </a:rPr>
              <a:t>This project aims to develop a budget report along with an automated master data system for management and visualization. Through the system, the report will be capable of reporting employee allocation by project, total budget, delta variations, monthly billing cycles, and the remaining budget ratio. The project aims at simplifying monitoring of the budget by developing a master data sheet that contains the total budget, money spent, and balance of a company. The data sheet will benefit from conditional formatting to alter the rows' background colors to red for less than 10% balance and yellow when the balance is less than 25%.</a:t>
            </a:r>
            <a:endParaRPr lang="en-IN" sz="1100" dirty="0">
              <a:solidFill>
                <a:schemeClr val="tx1">
                  <a:lumMod val="95000"/>
                  <a:lumOff val="5000"/>
                </a:schemeClr>
              </a:solidFill>
              <a:latin typeface="+mn-lt"/>
            </a:endParaRPr>
          </a:p>
        </p:txBody>
      </p:sp>
      <p:sp>
        <p:nvSpPr>
          <p:cNvPr id="17" name="Google Shape;488;p60">
            <a:extLst>
              <a:ext uri="{FF2B5EF4-FFF2-40B4-BE49-F238E27FC236}">
                <a16:creationId xmlns:a16="http://schemas.microsoft.com/office/drawing/2014/main" id="{3E3D7FA9-65FD-8E59-D64E-088E1C6F11F1}"/>
              </a:ext>
            </a:extLst>
          </p:cNvPr>
          <p:cNvSpPr txBox="1">
            <a:spLocks noGrp="1"/>
          </p:cNvSpPr>
          <p:nvPr>
            <p:ph type="title"/>
          </p:nvPr>
        </p:nvSpPr>
        <p:spPr>
          <a:xfrm>
            <a:off x="0" y="604683"/>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INTRODUCTION </a:t>
            </a:r>
            <a:endParaRPr u="sng" dirty="0"/>
          </a:p>
        </p:txBody>
      </p:sp>
    </p:spTree>
    <p:extLst>
      <p:ext uri="{BB962C8B-B14F-4D97-AF65-F5344CB8AC3E}">
        <p14:creationId xmlns:p14="http://schemas.microsoft.com/office/powerpoint/2010/main" val="62883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80" name="TextBox 479">
            <a:extLst>
              <a:ext uri="{FF2B5EF4-FFF2-40B4-BE49-F238E27FC236}">
                <a16:creationId xmlns:a16="http://schemas.microsoft.com/office/drawing/2014/main" id="{D2FA09B1-F9A1-E392-D991-9540797CBD6E}"/>
              </a:ext>
            </a:extLst>
          </p:cNvPr>
          <p:cNvSpPr txBox="1"/>
          <p:nvPr/>
        </p:nvSpPr>
        <p:spPr>
          <a:xfrm>
            <a:off x="1219200" y="362857"/>
            <a:ext cx="6705600" cy="369332"/>
          </a:xfrm>
          <a:prstGeom prst="rect">
            <a:avLst/>
          </a:prstGeom>
          <a:noFill/>
        </p:spPr>
        <p:txBody>
          <a:bodyPr wrap="square" rtlCol="0">
            <a:spAutoFit/>
          </a:bodyPr>
          <a:lstStyle/>
          <a:p>
            <a:pPr algn="ctr"/>
            <a:r>
              <a:rPr lang="en-US" sz="1800" u="sng" dirty="0">
                <a:latin typeface="Amasis MT Pro Black" panose="02040A04050005020304" pitchFamily="18" charset="0"/>
              </a:rPr>
              <a:t>EY(ERNST &amp; YOUNG)</a:t>
            </a:r>
            <a:endParaRPr lang="en-IN" sz="1800" u="sng" dirty="0">
              <a:latin typeface="Amasis MT Pro Black" panose="02040A04050005020304" pitchFamily="18" charset="0"/>
            </a:endParaRPr>
          </a:p>
        </p:txBody>
      </p:sp>
      <p:pic>
        <p:nvPicPr>
          <p:cNvPr id="3" name="Picture 2" descr="A screen shot of a computer&#10;&#10;AI-generated content may be incorrect.">
            <a:extLst>
              <a:ext uri="{FF2B5EF4-FFF2-40B4-BE49-F238E27FC236}">
                <a16:creationId xmlns:a16="http://schemas.microsoft.com/office/drawing/2014/main" id="{05D1C418-F0CC-7CB2-1839-290EF3A0B0E0}"/>
              </a:ext>
            </a:extLst>
          </p:cNvPr>
          <p:cNvPicPr>
            <a:picLocks noChangeAspect="1"/>
          </p:cNvPicPr>
          <p:nvPr/>
        </p:nvPicPr>
        <p:blipFill>
          <a:blip r:embed="rId3"/>
          <a:stretch>
            <a:fillRect/>
          </a:stretch>
        </p:blipFill>
        <p:spPr>
          <a:xfrm>
            <a:off x="130628" y="1139918"/>
            <a:ext cx="8882744" cy="2515321"/>
          </a:xfrm>
          <a:prstGeom prst="rect">
            <a:avLst/>
          </a:prstGeom>
        </p:spPr>
      </p:pic>
      <p:pic>
        <p:nvPicPr>
          <p:cNvPr id="9" name="Picture 8">
            <a:extLst>
              <a:ext uri="{FF2B5EF4-FFF2-40B4-BE49-F238E27FC236}">
                <a16:creationId xmlns:a16="http://schemas.microsoft.com/office/drawing/2014/main" id="{22E13E79-6A86-FFD4-2D10-B0BB52BD27B1}"/>
              </a:ext>
            </a:extLst>
          </p:cNvPr>
          <p:cNvPicPr>
            <a:picLocks noChangeAspect="1"/>
          </p:cNvPicPr>
          <p:nvPr/>
        </p:nvPicPr>
        <p:blipFill>
          <a:blip r:embed="rId4"/>
          <a:stretch>
            <a:fillRect/>
          </a:stretch>
        </p:blipFill>
        <p:spPr>
          <a:xfrm>
            <a:off x="130628" y="3810183"/>
            <a:ext cx="8882744" cy="66021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0D8191B8-1E55-CB91-A08D-92D6CCD550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158504-426E-1E31-73B1-D7F1CD5B9EC7}"/>
              </a:ext>
            </a:extLst>
          </p:cNvPr>
          <p:cNvSpPr txBox="1"/>
          <p:nvPr/>
        </p:nvSpPr>
        <p:spPr>
          <a:xfrm>
            <a:off x="195942" y="876616"/>
            <a:ext cx="6284686" cy="3716402"/>
          </a:xfrm>
          <a:prstGeom prst="rect">
            <a:avLst/>
          </a:prstGeom>
          <a:noFill/>
        </p:spPr>
        <p:txBody>
          <a:bodyPr wrap="square">
            <a:spAutoFit/>
          </a:bodyPr>
          <a:lstStyle/>
          <a:p>
            <a:pPr marL="228600" indent="-228600">
              <a:buAutoNum type="arabicPeriod"/>
            </a:pPr>
            <a:r>
              <a:rPr lang="en-US" sz="1100" b="1" dirty="0"/>
              <a:t>Employee Work-Hour Table Analysis</a:t>
            </a:r>
          </a:p>
          <a:p>
            <a:pPr marL="171450" lvl="3" indent="-171450">
              <a:buFont typeface="Arial" panose="020B0604020202020204" pitchFamily="34" charset="0"/>
              <a:buChar char="•"/>
            </a:pPr>
            <a:r>
              <a:rPr lang="en-US" sz="900" b="1" dirty="0"/>
              <a:t>Projects &amp; Employees:</a:t>
            </a:r>
            <a:r>
              <a:rPr lang="en-US" sz="900" dirty="0"/>
              <a:t> Tracks employee work hours across four projects (A, B, C, and D) over 14 weeks.</a:t>
            </a:r>
          </a:p>
          <a:p>
            <a:pPr marL="171450" lvl="3" indent="-171450">
              <a:buFont typeface="Arial" panose="020B0604020202020204" pitchFamily="34" charset="0"/>
              <a:buChar char="•"/>
            </a:pPr>
            <a:r>
              <a:rPr lang="en-US" sz="900" b="1" dirty="0"/>
              <a:t>Weekly &amp; Monthly Work Hours:</a:t>
            </a:r>
            <a:r>
              <a:rPr lang="en-US" sz="900" dirty="0"/>
              <a:t> Each employee’s work hours are recorded weekly and totaled monthly.</a:t>
            </a:r>
          </a:p>
          <a:p>
            <a:pPr marL="171450" lvl="3" indent="-171450">
              <a:buFont typeface="Arial" panose="020B0604020202020204" pitchFamily="34" charset="0"/>
              <a:buChar char="•"/>
            </a:pPr>
            <a:r>
              <a:rPr lang="en-US" sz="900" b="1" dirty="0"/>
              <a:t>Total Hours &amp; Hourly Rate:</a:t>
            </a:r>
            <a:r>
              <a:rPr lang="en-US" sz="900" dirty="0"/>
              <a:t> Used to determine total labor cost per project.</a:t>
            </a:r>
          </a:p>
          <a:p>
            <a:pPr lvl="3"/>
            <a:endParaRPr lang="en-US" sz="900" dirty="0"/>
          </a:p>
          <a:p>
            <a:r>
              <a:rPr lang="en-US" sz="1100" b="1" dirty="0"/>
              <a:t>2. Budget Table Analysis</a:t>
            </a:r>
          </a:p>
          <a:p>
            <a:pPr marL="171450" indent="-171450">
              <a:buFont typeface="Arial" panose="020B0604020202020204" pitchFamily="34" charset="0"/>
              <a:buChar char="•"/>
            </a:pPr>
            <a:r>
              <a:rPr lang="en-US" sz="900" b="1" dirty="0"/>
              <a:t>Employee Count per Project:</a:t>
            </a:r>
            <a:r>
              <a:rPr lang="en-US" sz="900" dirty="0"/>
              <a:t> Each project has </a:t>
            </a:r>
            <a:r>
              <a:rPr lang="en-US" sz="900" b="1" dirty="0"/>
              <a:t>5 employees</a:t>
            </a:r>
            <a:r>
              <a:rPr lang="en-US" sz="900" dirty="0"/>
              <a:t>.</a:t>
            </a:r>
          </a:p>
          <a:p>
            <a:pPr marL="171450" indent="-171450">
              <a:buFont typeface="Arial" panose="020B0604020202020204" pitchFamily="34" charset="0"/>
              <a:buChar char="•"/>
            </a:pPr>
            <a:r>
              <a:rPr lang="en-US" sz="900" b="1" dirty="0"/>
              <a:t>Monthly Burn Rate:</a:t>
            </a:r>
            <a:r>
              <a:rPr lang="en-US" sz="900" dirty="0"/>
              <a:t> Labor costs are tracked per month.</a:t>
            </a:r>
          </a:p>
          <a:p>
            <a:pPr marL="171450" indent="-171450">
              <a:buFont typeface="Arial" panose="020B0604020202020204" pitchFamily="34" charset="0"/>
              <a:buChar char="•"/>
            </a:pPr>
            <a:r>
              <a:rPr lang="en-US" sz="900" b="1" dirty="0"/>
              <a:t>Project-Wise Budget:</a:t>
            </a:r>
            <a:r>
              <a:rPr lang="en-US" sz="900" dirty="0"/>
              <a:t> Fixed at </a:t>
            </a:r>
            <a:r>
              <a:rPr lang="en-US" sz="900" b="1" dirty="0"/>
              <a:t>₹5,000,000 per project</a:t>
            </a:r>
            <a:r>
              <a:rPr lang="en-US" sz="900" dirty="0"/>
              <a:t>.</a:t>
            </a:r>
          </a:p>
          <a:p>
            <a:pPr marL="171450" indent="-171450">
              <a:buFont typeface="Arial" panose="020B0604020202020204" pitchFamily="34" charset="0"/>
              <a:buChar char="•"/>
            </a:pPr>
            <a:r>
              <a:rPr lang="en-US" sz="900" b="1" dirty="0"/>
              <a:t>Total Burnt &amp; Remaining Budget:</a:t>
            </a:r>
            <a:endParaRPr lang="en-US" sz="900" dirty="0"/>
          </a:p>
          <a:p>
            <a:pPr marL="628650" lvl="1" indent="-171450">
              <a:buFont typeface="Wingdings" panose="05000000000000000000" pitchFamily="2" charset="2"/>
              <a:buChar char="§"/>
            </a:pPr>
            <a:r>
              <a:rPr lang="en-US" sz="900" b="1" dirty="0"/>
              <a:t>Project A:</a:t>
            </a:r>
            <a:r>
              <a:rPr lang="en-US" sz="900" dirty="0"/>
              <a:t> Burnt ₹2,292,525 (</a:t>
            </a:r>
            <a:r>
              <a:rPr lang="en-US" sz="900" b="1" dirty="0"/>
              <a:t>54% budget remaining</a:t>
            </a:r>
            <a:r>
              <a:rPr lang="en-US" sz="900" dirty="0"/>
              <a:t>).</a:t>
            </a:r>
          </a:p>
          <a:p>
            <a:pPr marL="628650" lvl="1" indent="-171450">
              <a:buFont typeface="Wingdings" panose="05000000000000000000" pitchFamily="2" charset="2"/>
              <a:buChar char="§"/>
            </a:pPr>
            <a:r>
              <a:rPr lang="en-US" sz="900" b="1" dirty="0"/>
              <a:t>Project B:</a:t>
            </a:r>
            <a:r>
              <a:rPr lang="en-US" sz="900" dirty="0"/>
              <a:t> Burnt ₹3,534,432 (</a:t>
            </a:r>
            <a:r>
              <a:rPr lang="en-US" sz="900" b="1" dirty="0"/>
              <a:t>29% budget remaining</a:t>
            </a:r>
            <a:r>
              <a:rPr lang="en-US" sz="900" dirty="0"/>
              <a:t>)</a:t>
            </a:r>
          </a:p>
          <a:p>
            <a:pPr marL="628650" lvl="1" indent="-171450">
              <a:buFont typeface="Wingdings" panose="05000000000000000000" pitchFamily="2" charset="2"/>
              <a:buChar char="§"/>
            </a:pPr>
            <a:r>
              <a:rPr lang="en-US" sz="900" b="1" dirty="0"/>
              <a:t>Project C:</a:t>
            </a:r>
            <a:r>
              <a:rPr lang="en-US" sz="900" dirty="0"/>
              <a:t> Burnt ₹2,856,996 (</a:t>
            </a:r>
            <a:r>
              <a:rPr lang="en-US" sz="900" b="1" dirty="0"/>
              <a:t>43% budget remaining</a:t>
            </a:r>
            <a:r>
              <a:rPr lang="en-US" sz="900" dirty="0"/>
              <a:t>).</a:t>
            </a:r>
          </a:p>
          <a:p>
            <a:pPr marL="628650" lvl="1" indent="-171450">
              <a:buFont typeface="Wingdings" panose="05000000000000000000" pitchFamily="2" charset="2"/>
              <a:buChar char="§"/>
            </a:pPr>
            <a:r>
              <a:rPr lang="en-US" sz="900" b="1" dirty="0"/>
              <a:t>Project D:</a:t>
            </a:r>
            <a:r>
              <a:rPr lang="en-US" sz="900" dirty="0"/>
              <a:t> Burnt ₹3,927,800 (</a:t>
            </a:r>
            <a:r>
              <a:rPr lang="en-US" sz="900" b="1" dirty="0"/>
              <a:t>21% budget remaining</a:t>
            </a:r>
            <a:r>
              <a:rPr lang="en-US" sz="900" dirty="0"/>
              <a:t>).</a:t>
            </a:r>
          </a:p>
          <a:p>
            <a:pPr marL="457200" lvl="1"/>
            <a:endParaRPr lang="en-US" sz="900" dirty="0"/>
          </a:p>
          <a:p>
            <a:r>
              <a:rPr lang="en-US" sz="1100" b="1" dirty="0"/>
              <a:t>3. Key Insights</a:t>
            </a:r>
          </a:p>
          <a:p>
            <a:pPr marL="171450" indent="-171450">
              <a:buFont typeface="Arial" panose="020B0604020202020204" pitchFamily="34" charset="0"/>
              <a:buChar char="•"/>
            </a:pPr>
            <a:r>
              <a:rPr lang="en-US" sz="900" b="1" dirty="0"/>
              <a:t>Project D</a:t>
            </a:r>
            <a:r>
              <a:rPr lang="en-US" sz="900" dirty="0"/>
              <a:t> has the highest spending and only </a:t>
            </a:r>
            <a:r>
              <a:rPr lang="en-US" sz="900" b="1" dirty="0"/>
              <a:t>21% budget left</a:t>
            </a:r>
            <a:r>
              <a:rPr lang="en-US" sz="900" dirty="0"/>
              <a:t>, indicating </a:t>
            </a:r>
            <a:r>
              <a:rPr lang="en-US" sz="900" b="1" dirty="0"/>
              <a:t>possible overspending</a:t>
            </a:r>
            <a:r>
              <a:rPr lang="en-US" sz="900" dirty="0"/>
              <a:t>.</a:t>
            </a:r>
            <a:endParaRPr lang="en-US" sz="900" b="1" dirty="0"/>
          </a:p>
          <a:p>
            <a:pPr marL="171450" indent="-171450">
              <a:buFont typeface="Arial" panose="020B0604020202020204" pitchFamily="34" charset="0"/>
              <a:buChar char="•"/>
            </a:pPr>
            <a:r>
              <a:rPr lang="en-US" sz="900" b="1" dirty="0"/>
              <a:t>Project B</a:t>
            </a:r>
            <a:r>
              <a:rPr lang="en-US" sz="900" dirty="0"/>
              <a:t> has a high burn rate, with </a:t>
            </a:r>
            <a:r>
              <a:rPr lang="en-US" sz="900" b="1" dirty="0"/>
              <a:t>only 29% budget left</a:t>
            </a:r>
            <a:r>
              <a:rPr lang="en-US" sz="900" dirty="0"/>
              <a:t>.</a:t>
            </a:r>
            <a:endParaRPr lang="en-US" sz="900" b="1" dirty="0"/>
          </a:p>
          <a:p>
            <a:pPr marL="171450" indent="-171450">
              <a:buFont typeface="Arial" panose="020B0604020202020204" pitchFamily="34" charset="0"/>
              <a:buChar char="•"/>
            </a:pPr>
            <a:r>
              <a:rPr lang="en-US" sz="900" b="1" dirty="0"/>
              <a:t>Project A</a:t>
            </a:r>
            <a:r>
              <a:rPr lang="en-US" sz="900" dirty="0"/>
              <a:t> is the most </a:t>
            </a:r>
            <a:r>
              <a:rPr lang="en-US" sz="900" b="1" dirty="0"/>
              <a:t>cost-efficient</a:t>
            </a:r>
            <a:r>
              <a:rPr lang="en-US" sz="900" dirty="0"/>
              <a:t>, with </a:t>
            </a:r>
            <a:r>
              <a:rPr lang="en-US" sz="900" b="1" dirty="0"/>
              <a:t>54% budget remaining</a:t>
            </a:r>
            <a:r>
              <a:rPr lang="en-US" sz="900" dirty="0"/>
              <a:t>.</a:t>
            </a:r>
            <a:endParaRPr lang="en-US" sz="900" b="1" dirty="0"/>
          </a:p>
          <a:p>
            <a:pPr marL="171450" indent="-171450">
              <a:buFont typeface="Arial" panose="020B0604020202020204" pitchFamily="34" charset="0"/>
              <a:buChar char="•"/>
            </a:pPr>
            <a:r>
              <a:rPr lang="en-US" sz="900" b="1" dirty="0"/>
              <a:t>Project C</a:t>
            </a:r>
            <a:r>
              <a:rPr lang="en-US" sz="900" dirty="0"/>
              <a:t> has </a:t>
            </a:r>
            <a:r>
              <a:rPr lang="en-US" sz="900" b="1" dirty="0"/>
              <a:t>moderate spending</a:t>
            </a:r>
            <a:r>
              <a:rPr lang="en-US" sz="900" dirty="0"/>
              <a:t>, with </a:t>
            </a:r>
            <a:r>
              <a:rPr lang="en-US" sz="900" b="1" dirty="0"/>
              <a:t>43% of the budget left</a:t>
            </a:r>
            <a:r>
              <a:rPr lang="en-US" sz="900" dirty="0"/>
              <a:t>.</a:t>
            </a:r>
          </a:p>
          <a:p>
            <a:endParaRPr lang="en-US" sz="900" dirty="0"/>
          </a:p>
          <a:p>
            <a:r>
              <a:rPr lang="en-US" sz="1200" b="1" dirty="0"/>
              <a:t>4. Recommendations</a:t>
            </a:r>
          </a:p>
          <a:p>
            <a:pPr marL="171450" indent="-171450">
              <a:buFont typeface="Arial" panose="020B0604020202020204" pitchFamily="34" charset="0"/>
              <a:buChar char="•"/>
            </a:pPr>
            <a:r>
              <a:rPr lang="en-US" sz="900" b="1" dirty="0"/>
              <a:t>Monitor Project D &amp; Project B</a:t>
            </a:r>
            <a:r>
              <a:rPr lang="en-US" sz="900" dirty="0"/>
              <a:t> to prevent </a:t>
            </a:r>
            <a:r>
              <a:rPr lang="en-US" sz="900" b="1" dirty="0"/>
              <a:t>budget overruns</a:t>
            </a:r>
            <a:r>
              <a:rPr lang="en-US" sz="900" dirty="0"/>
              <a:t>.</a:t>
            </a:r>
          </a:p>
          <a:p>
            <a:pPr marL="171450" indent="-171450">
              <a:buFont typeface="Arial" panose="020B0604020202020204" pitchFamily="34" charset="0"/>
              <a:buChar char="•"/>
            </a:pPr>
            <a:r>
              <a:rPr lang="en-US" sz="900" b="1" dirty="0"/>
              <a:t>Project A has a surplus budget</a:t>
            </a:r>
            <a:r>
              <a:rPr lang="en-US" sz="900" dirty="0"/>
              <a:t> – consider reallocation or optimization.</a:t>
            </a:r>
          </a:p>
          <a:p>
            <a:pPr marL="171450" indent="-171450">
              <a:buFont typeface="Arial" panose="020B0604020202020204" pitchFamily="34" charset="0"/>
              <a:buChar char="•"/>
            </a:pPr>
            <a:r>
              <a:rPr lang="en-US" sz="900" b="1" dirty="0"/>
              <a:t>Redistribute workforce/resources</a:t>
            </a:r>
            <a:r>
              <a:rPr lang="en-US" sz="900" dirty="0"/>
              <a:t> to balance workload and efficiency</a:t>
            </a:r>
            <a:r>
              <a:rPr lang="en-US" sz="1100" dirty="0"/>
              <a:t>.</a:t>
            </a:r>
          </a:p>
        </p:txBody>
      </p:sp>
      <p:sp>
        <p:nvSpPr>
          <p:cNvPr id="2" name="TextBox 1">
            <a:extLst>
              <a:ext uri="{FF2B5EF4-FFF2-40B4-BE49-F238E27FC236}">
                <a16:creationId xmlns:a16="http://schemas.microsoft.com/office/drawing/2014/main" id="{5AB0CA1D-7DB8-D602-10A8-EF9F02A030D7}"/>
              </a:ext>
            </a:extLst>
          </p:cNvPr>
          <p:cNvSpPr txBox="1"/>
          <p:nvPr/>
        </p:nvSpPr>
        <p:spPr>
          <a:xfrm>
            <a:off x="0" y="281178"/>
            <a:ext cx="9143999" cy="615553"/>
          </a:xfrm>
          <a:prstGeom prst="rect">
            <a:avLst/>
          </a:prstGeom>
          <a:noFill/>
        </p:spPr>
        <p:txBody>
          <a:bodyPr wrap="square" rtlCol="0">
            <a:spAutoFit/>
          </a:bodyPr>
          <a:lstStyle/>
          <a:p>
            <a:pPr algn="ctr"/>
            <a:r>
              <a:rPr lang="en-US" sz="2000" b="1" u="sng" dirty="0">
                <a:latin typeface="Amasis MT Pro Black" panose="02040A04050005020304" pitchFamily="18" charset="0"/>
              </a:rPr>
              <a:t>Employee Work-Hour and Budget Analysis of EY</a:t>
            </a:r>
          </a:p>
          <a:p>
            <a:pPr algn="ctr"/>
            <a:endParaRPr lang="en-IN" dirty="0"/>
          </a:p>
        </p:txBody>
      </p:sp>
    </p:spTree>
    <p:extLst>
      <p:ext uri="{BB962C8B-B14F-4D97-AF65-F5344CB8AC3E}">
        <p14:creationId xmlns:p14="http://schemas.microsoft.com/office/powerpoint/2010/main" val="42201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4845324-6904-8BE0-9491-5F11137986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DE3B3E-B125-7704-F2FD-B3E28432EC30}"/>
              </a:ext>
            </a:extLst>
          </p:cNvPr>
          <p:cNvSpPr txBox="1"/>
          <p:nvPr/>
        </p:nvSpPr>
        <p:spPr>
          <a:xfrm>
            <a:off x="1211944" y="406400"/>
            <a:ext cx="6705600" cy="369332"/>
          </a:xfrm>
          <a:prstGeom prst="rect">
            <a:avLst/>
          </a:prstGeom>
          <a:noFill/>
        </p:spPr>
        <p:txBody>
          <a:bodyPr wrap="square" rtlCol="0">
            <a:spAutoFit/>
          </a:bodyPr>
          <a:lstStyle/>
          <a:p>
            <a:pPr algn="ctr"/>
            <a:r>
              <a:rPr lang="en-US" sz="1800" u="sng" dirty="0">
                <a:latin typeface="Amasis MT Pro Black" panose="02040A04050005020304" pitchFamily="18" charset="0"/>
              </a:rPr>
              <a:t>PWC</a:t>
            </a:r>
            <a:endParaRPr lang="en-IN" sz="1800" u="sng" dirty="0">
              <a:latin typeface="Amasis MT Pro Black" panose="02040A04050005020304" pitchFamily="18" charset="0"/>
            </a:endParaRPr>
          </a:p>
        </p:txBody>
      </p:sp>
      <p:pic>
        <p:nvPicPr>
          <p:cNvPr id="8" name="Picture 7">
            <a:extLst>
              <a:ext uri="{FF2B5EF4-FFF2-40B4-BE49-F238E27FC236}">
                <a16:creationId xmlns:a16="http://schemas.microsoft.com/office/drawing/2014/main" id="{D97C2853-9F94-C06B-EDFD-E09C415E06FD}"/>
              </a:ext>
            </a:extLst>
          </p:cNvPr>
          <p:cNvPicPr>
            <a:picLocks noChangeAspect="1"/>
          </p:cNvPicPr>
          <p:nvPr/>
        </p:nvPicPr>
        <p:blipFill>
          <a:blip r:embed="rId3"/>
          <a:stretch>
            <a:fillRect/>
          </a:stretch>
        </p:blipFill>
        <p:spPr>
          <a:xfrm>
            <a:off x="144780" y="3802742"/>
            <a:ext cx="8854440" cy="616857"/>
          </a:xfrm>
          <a:prstGeom prst="rect">
            <a:avLst/>
          </a:prstGeom>
        </p:spPr>
      </p:pic>
      <p:pic>
        <p:nvPicPr>
          <p:cNvPr id="10" name="Picture 9" descr="A table with numbers and letters">
            <a:extLst>
              <a:ext uri="{FF2B5EF4-FFF2-40B4-BE49-F238E27FC236}">
                <a16:creationId xmlns:a16="http://schemas.microsoft.com/office/drawing/2014/main" id="{7B2A2CE6-96BC-30A9-D3B5-3CC174B31CD1}"/>
              </a:ext>
            </a:extLst>
          </p:cNvPr>
          <p:cNvPicPr>
            <a:picLocks noChangeAspect="1"/>
          </p:cNvPicPr>
          <p:nvPr/>
        </p:nvPicPr>
        <p:blipFill>
          <a:blip r:embed="rId4"/>
          <a:stretch>
            <a:fillRect/>
          </a:stretch>
        </p:blipFill>
        <p:spPr>
          <a:xfrm>
            <a:off x="144780" y="775732"/>
            <a:ext cx="8854440" cy="2903639"/>
          </a:xfrm>
          <a:prstGeom prst="rect">
            <a:avLst/>
          </a:prstGeom>
        </p:spPr>
      </p:pic>
    </p:spTree>
    <p:extLst>
      <p:ext uri="{BB962C8B-B14F-4D97-AF65-F5344CB8AC3E}">
        <p14:creationId xmlns:p14="http://schemas.microsoft.com/office/powerpoint/2010/main" val="4012793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630E026C-22EC-B4D8-E678-2CFD7C9435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06ACBED-6517-BBD8-5E83-0550F40F129F}"/>
              </a:ext>
            </a:extLst>
          </p:cNvPr>
          <p:cNvSpPr txBox="1"/>
          <p:nvPr/>
        </p:nvSpPr>
        <p:spPr>
          <a:xfrm>
            <a:off x="130629" y="624114"/>
            <a:ext cx="7257142" cy="4071257"/>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4AEC7083-3D9B-24EA-60DB-170160ADE8ED}"/>
              </a:ext>
            </a:extLst>
          </p:cNvPr>
          <p:cNvSpPr txBox="1"/>
          <p:nvPr/>
        </p:nvSpPr>
        <p:spPr>
          <a:xfrm>
            <a:off x="130629" y="767866"/>
            <a:ext cx="8490857" cy="4093428"/>
          </a:xfrm>
          <a:prstGeom prst="rect">
            <a:avLst/>
          </a:prstGeom>
          <a:noFill/>
        </p:spPr>
        <p:txBody>
          <a:bodyPr wrap="square">
            <a:spAutoFit/>
          </a:bodyPr>
          <a:lstStyle/>
          <a:p>
            <a:pPr algn="just"/>
            <a:r>
              <a:rPr lang="en-US" sz="1100" b="1" dirty="0"/>
              <a:t>1. Employee Work-Hour Table Analysis</a:t>
            </a:r>
          </a:p>
          <a:p>
            <a:pPr marL="171450" indent="-171450" algn="just">
              <a:buFont typeface="Wingdings" panose="05000000000000000000" pitchFamily="2" charset="2"/>
              <a:buChar char="Ø"/>
            </a:pPr>
            <a:r>
              <a:rPr lang="en-US" sz="900" b="1" dirty="0"/>
              <a:t>Projects Covered:</a:t>
            </a:r>
            <a:r>
              <a:rPr lang="en-US" sz="900" dirty="0"/>
              <a:t> E, F, and G (18 weeks of tracking).</a:t>
            </a:r>
          </a:p>
          <a:p>
            <a:pPr marL="171450" indent="-171450" algn="just">
              <a:buFont typeface="Wingdings" panose="05000000000000000000" pitchFamily="2" charset="2"/>
              <a:buChar char="Ø"/>
            </a:pPr>
            <a:r>
              <a:rPr lang="en-US" sz="900" b="1" dirty="0"/>
              <a:t>Employee Count:</a:t>
            </a:r>
            <a:endParaRPr lang="en-US" sz="900" dirty="0"/>
          </a:p>
          <a:p>
            <a:pPr marL="742950" indent="-285750" algn="just">
              <a:buFont typeface="Wingdings" panose="05000000000000000000" pitchFamily="2" charset="2"/>
              <a:buChar char="§"/>
            </a:pPr>
            <a:r>
              <a:rPr lang="en-US" sz="900" dirty="0"/>
              <a:t>Project E: </a:t>
            </a:r>
            <a:r>
              <a:rPr lang="en-US" sz="900" b="1" dirty="0"/>
              <a:t>7 employees</a:t>
            </a:r>
            <a:endParaRPr lang="en-US" sz="900" dirty="0"/>
          </a:p>
          <a:p>
            <a:pPr marL="742950" lvl="1" indent="-285750" algn="just">
              <a:buFont typeface="Wingdings" panose="05000000000000000000" pitchFamily="2" charset="2"/>
              <a:buChar char="§"/>
            </a:pPr>
            <a:r>
              <a:rPr lang="en-US" sz="900" dirty="0"/>
              <a:t>Project F: </a:t>
            </a:r>
            <a:r>
              <a:rPr lang="en-US" sz="900" b="1" dirty="0"/>
              <a:t>7 employees</a:t>
            </a:r>
            <a:endParaRPr lang="en-US" sz="900" dirty="0"/>
          </a:p>
          <a:p>
            <a:pPr marL="742950" lvl="1" indent="-285750" algn="just">
              <a:buFont typeface="Wingdings" panose="05000000000000000000" pitchFamily="2" charset="2"/>
              <a:buChar char="§"/>
            </a:pPr>
            <a:r>
              <a:rPr lang="en-US" sz="900" dirty="0"/>
              <a:t>Project G: </a:t>
            </a:r>
            <a:r>
              <a:rPr lang="en-US" sz="900" b="1" dirty="0"/>
              <a:t>6 employees</a:t>
            </a:r>
            <a:endParaRPr lang="en-US" sz="900" dirty="0"/>
          </a:p>
          <a:p>
            <a:pPr marL="171450" indent="-171450" algn="just">
              <a:buFont typeface="Wingdings" panose="05000000000000000000" pitchFamily="2" charset="2"/>
              <a:buChar char="Ø"/>
            </a:pPr>
            <a:r>
              <a:rPr lang="en-US" sz="900" b="1" dirty="0"/>
              <a:t>Work Hours:</a:t>
            </a:r>
            <a:endParaRPr lang="en-US" sz="900" dirty="0"/>
          </a:p>
          <a:p>
            <a:pPr marL="742950" lvl="1" indent="-285750" algn="just">
              <a:buFont typeface="Wingdings" panose="05000000000000000000" pitchFamily="2" charset="2"/>
              <a:buChar char="§"/>
            </a:pPr>
            <a:r>
              <a:rPr lang="en-US" sz="900" dirty="0"/>
              <a:t>Recorded </a:t>
            </a:r>
            <a:r>
              <a:rPr lang="en-US" sz="900" b="1" dirty="0"/>
              <a:t>weekly</a:t>
            </a:r>
            <a:r>
              <a:rPr lang="en-US" sz="900" dirty="0"/>
              <a:t>, aggregated </a:t>
            </a:r>
            <a:r>
              <a:rPr lang="en-US" sz="900" b="1" dirty="0"/>
              <a:t>monthly</a:t>
            </a:r>
            <a:r>
              <a:rPr lang="en-US" sz="900" dirty="0"/>
              <a:t>.</a:t>
            </a:r>
          </a:p>
          <a:p>
            <a:pPr marL="742950" lvl="1" indent="-285750" algn="just">
              <a:buFont typeface="Wingdings" panose="05000000000000000000" pitchFamily="2" charset="2"/>
              <a:buChar char="§"/>
            </a:pPr>
            <a:r>
              <a:rPr lang="en-US" sz="900" dirty="0"/>
              <a:t>Costs calculated based on </a:t>
            </a:r>
            <a:r>
              <a:rPr lang="en-US" sz="900" b="1" dirty="0"/>
              <a:t>hourly rates</a:t>
            </a:r>
            <a:r>
              <a:rPr lang="en-US" sz="900" dirty="0"/>
              <a:t>.</a:t>
            </a:r>
          </a:p>
          <a:p>
            <a:pPr marL="628650" lvl="1" indent="-171450" algn="just">
              <a:buFont typeface="Wingdings" panose="05000000000000000000" pitchFamily="2" charset="2"/>
              <a:buChar char="§"/>
            </a:pPr>
            <a:endParaRPr lang="en-US" sz="900" dirty="0"/>
          </a:p>
          <a:p>
            <a:pPr algn="just"/>
            <a:r>
              <a:rPr lang="en-US" sz="1100" b="1" dirty="0"/>
              <a:t>2. Budget Table Analysis</a:t>
            </a:r>
          </a:p>
          <a:p>
            <a:pPr marL="171450" indent="-171450" algn="just">
              <a:buFont typeface="Wingdings" panose="05000000000000000000" pitchFamily="2" charset="2"/>
              <a:buChar char="Ø"/>
            </a:pPr>
            <a:r>
              <a:rPr lang="en-US" sz="900" b="1" dirty="0"/>
              <a:t>Total Budget:</a:t>
            </a:r>
            <a:r>
              <a:rPr lang="en-US" sz="900" dirty="0"/>
              <a:t> ₹11,000,000 per project.</a:t>
            </a:r>
          </a:p>
          <a:p>
            <a:pPr marL="171450" indent="-171450" algn="just">
              <a:buFont typeface="Wingdings" panose="05000000000000000000" pitchFamily="2" charset="2"/>
              <a:buChar char="Ø"/>
            </a:pPr>
            <a:r>
              <a:rPr lang="en-US" sz="900" b="1" dirty="0"/>
              <a:t>Burn Rate &amp; Remaining Budget:</a:t>
            </a:r>
            <a:endParaRPr lang="en-US" sz="900" dirty="0"/>
          </a:p>
          <a:p>
            <a:pPr marL="742950" lvl="1" indent="-285750" algn="just">
              <a:buFont typeface="Wingdings" panose="05000000000000000000" pitchFamily="2" charset="2"/>
              <a:buChar char="§"/>
            </a:pPr>
            <a:r>
              <a:rPr lang="en-US" sz="900" b="1" dirty="0"/>
              <a:t>Project E:</a:t>
            </a:r>
            <a:r>
              <a:rPr lang="en-US" sz="900" dirty="0"/>
              <a:t> ₹10,241,712 spent, </a:t>
            </a:r>
            <a:r>
              <a:rPr lang="en-US" sz="900" b="1" dirty="0"/>
              <a:t>₹758,288 left (7%)</a:t>
            </a:r>
            <a:r>
              <a:rPr lang="en-US" sz="900" dirty="0"/>
              <a:t>.</a:t>
            </a:r>
          </a:p>
          <a:p>
            <a:pPr marL="742950" lvl="1" indent="-285750" algn="just">
              <a:buFont typeface="Wingdings" panose="05000000000000000000" pitchFamily="2" charset="2"/>
              <a:buChar char="§"/>
            </a:pPr>
            <a:r>
              <a:rPr lang="en-US" sz="900" b="1" dirty="0"/>
              <a:t>Project F:</a:t>
            </a:r>
            <a:r>
              <a:rPr lang="en-US" sz="900" dirty="0"/>
              <a:t> ₹10,197,741 spent, </a:t>
            </a:r>
            <a:r>
              <a:rPr lang="en-US" sz="900" b="1" dirty="0"/>
              <a:t>₹802,259 left (7%)</a:t>
            </a:r>
            <a:r>
              <a:rPr lang="en-US" sz="900" dirty="0"/>
              <a:t>.</a:t>
            </a:r>
          </a:p>
          <a:p>
            <a:pPr marL="742950" lvl="1" indent="-285750" algn="just">
              <a:buFont typeface="Wingdings" panose="05000000000000000000" pitchFamily="2" charset="2"/>
              <a:buChar char="§"/>
            </a:pPr>
            <a:r>
              <a:rPr lang="en-US" sz="900" b="1" dirty="0"/>
              <a:t>Project G:</a:t>
            </a:r>
            <a:r>
              <a:rPr lang="en-US" sz="900" dirty="0"/>
              <a:t> ₹7,630,553 spent, </a:t>
            </a:r>
            <a:r>
              <a:rPr lang="en-US" sz="900" b="1" dirty="0"/>
              <a:t>₹3,369,447 left (31%)</a:t>
            </a:r>
            <a:r>
              <a:rPr lang="en-US" sz="900" dirty="0"/>
              <a:t>.</a:t>
            </a:r>
          </a:p>
          <a:p>
            <a:pPr marL="628650" lvl="1" indent="-171450" algn="just">
              <a:buFont typeface="Wingdings" panose="05000000000000000000" pitchFamily="2" charset="2"/>
              <a:buChar char="§"/>
            </a:pPr>
            <a:endParaRPr lang="en-US" sz="900" dirty="0"/>
          </a:p>
          <a:p>
            <a:pPr algn="just"/>
            <a:r>
              <a:rPr lang="en-US" sz="1100" b="1" dirty="0"/>
              <a:t>3. Key Insights</a:t>
            </a:r>
          </a:p>
          <a:p>
            <a:pPr marL="171450" lvl="1" indent="-171450" algn="just">
              <a:buFont typeface="Wingdings" panose="05000000000000000000" pitchFamily="2" charset="2"/>
              <a:buChar char="§"/>
            </a:pPr>
            <a:r>
              <a:rPr lang="en-US" sz="900" b="1" dirty="0"/>
              <a:t>Projects E &amp; F are close to budget exhaustion</a:t>
            </a:r>
            <a:r>
              <a:rPr lang="en-US" sz="900" dirty="0"/>
              <a:t> (only 7% left).</a:t>
            </a:r>
          </a:p>
          <a:p>
            <a:pPr marL="171450" lvl="1" indent="-171450" algn="just">
              <a:buFont typeface="Wingdings" panose="05000000000000000000" pitchFamily="2" charset="2"/>
              <a:buChar char="§"/>
            </a:pPr>
            <a:r>
              <a:rPr lang="en-US" sz="900" b="1" dirty="0"/>
              <a:t>Project G is more cost-efficient</a:t>
            </a:r>
            <a:r>
              <a:rPr lang="en-US" sz="900" dirty="0"/>
              <a:t> (31% of budget remaining).</a:t>
            </a:r>
          </a:p>
          <a:p>
            <a:pPr marL="171450" lvl="1" indent="-171450" algn="just">
              <a:buFont typeface="Wingdings" panose="05000000000000000000" pitchFamily="2" charset="2"/>
              <a:buChar char="§"/>
            </a:pPr>
            <a:r>
              <a:rPr lang="en-US" sz="900" b="1" dirty="0"/>
              <a:t>Spending was highest in the first four months</a:t>
            </a:r>
            <a:r>
              <a:rPr lang="en-US" sz="900" dirty="0"/>
              <a:t>, then declined.</a:t>
            </a:r>
          </a:p>
          <a:p>
            <a:pPr marL="171450" lvl="1" indent="-171450" algn="just">
              <a:buFont typeface="Wingdings" panose="05000000000000000000" pitchFamily="2" charset="2"/>
              <a:buChar char="§"/>
            </a:pPr>
            <a:r>
              <a:rPr lang="en-US" sz="900" b="1" dirty="0"/>
              <a:t>Projects E &amp; F have the highest burn rate</a:t>
            </a:r>
            <a:r>
              <a:rPr lang="en-US" sz="900" dirty="0"/>
              <a:t> – risk of overspending.</a:t>
            </a:r>
          </a:p>
          <a:p>
            <a:pPr marL="171450" lvl="1" indent="-171450" algn="just">
              <a:buFont typeface="Wingdings" panose="05000000000000000000" pitchFamily="2" charset="2"/>
              <a:buChar char="§"/>
            </a:pPr>
            <a:endParaRPr lang="en-US" sz="900" dirty="0"/>
          </a:p>
          <a:p>
            <a:pPr algn="just"/>
            <a:r>
              <a:rPr lang="en-US" sz="1100" b="1" dirty="0"/>
              <a:t>4. Recommendations</a:t>
            </a:r>
          </a:p>
          <a:p>
            <a:pPr marL="171450" indent="-171450" algn="just">
              <a:buFont typeface="Wingdings" panose="05000000000000000000" pitchFamily="2" charset="2"/>
              <a:buChar char="§"/>
            </a:pPr>
            <a:r>
              <a:rPr lang="en-US" sz="900" b="1" dirty="0"/>
              <a:t>Monitor</a:t>
            </a:r>
            <a:r>
              <a:rPr lang="en-US" sz="900" dirty="0"/>
              <a:t> Projects E &amp; F to </a:t>
            </a:r>
            <a:r>
              <a:rPr lang="en-US" sz="900" b="1" dirty="0"/>
              <a:t>prevent overspending</a:t>
            </a:r>
            <a:r>
              <a:rPr lang="en-US" sz="900" dirty="0"/>
              <a:t>.</a:t>
            </a:r>
          </a:p>
          <a:p>
            <a:pPr marL="171450" indent="-171450" algn="just">
              <a:buFont typeface="Wingdings" panose="05000000000000000000" pitchFamily="2" charset="2"/>
              <a:buChar char="§"/>
            </a:pPr>
            <a:r>
              <a:rPr lang="en-US" sz="900" b="1" dirty="0"/>
              <a:t>Optimize workforce allocation</a:t>
            </a:r>
            <a:r>
              <a:rPr lang="en-US" sz="900" dirty="0"/>
              <a:t> for efficiency.</a:t>
            </a:r>
          </a:p>
          <a:p>
            <a:pPr marL="171450" indent="-171450" algn="just">
              <a:buFont typeface="Wingdings" panose="05000000000000000000" pitchFamily="2" charset="2"/>
              <a:buChar char="§"/>
            </a:pPr>
            <a:r>
              <a:rPr lang="en-US" sz="900" b="1" dirty="0"/>
              <a:t>Adopt Project G’s cost-efficiency strategies</a:t>
            </a:r>
            <a:r>
              <a:rPr lang="en-US" sz="900" dirty="0"/>
              <a:t> across other projects.</a:t>
            </a:r>
          </a:p>
        </p:txBody>
      </p:sp>
      <p:sp>
        <p:nvSpPr>
          <p:cNvPr id="6" name="TextBox 5">
            <a:extLst>
              <a:ext uri="{FF2B5EF4-FFF2-40B4-BE49-F238E27FC236}">
                <a16:creationId xmlns:a16="http://schemas.microsoft.com/office/drawing/2014/main" id="{AB774D52-77C4-1788-B9E3-CF813D2AD7D1}"/>
              </a:ext>
            </a:extLst>
          </p:cNvPr>
          <p:cNvSpPr txBox="1"/>
          <p:nvPr/>
        </p:nvSpPr>
        <p:spPr>
          <a:xfrm>
            <a:off x="0" y="287458"/>
            <a:ext cx="9144000" cy="400110"/>
          </a:xfrm>
          <a:prstGeom prst="rect">
            <a:avLst/>
          </a:prstGeom>
          <a:noFill/>
        </p:spPr>
        <p:txBody>
          <a:bodyPr wrap="square">
            <a:spAutoFit/>
          </a:bodyPr>
          <a:lstStyle/>
          <a:p>
            <a:pPr algn="ctr"/>
            <a:r>
              <a:rPr lang="en-US" sz="2000" b="1" u="sng" dirty="0">
                <a:latin typeface="Amasis MT Pro Black" panose="02040A04050005020304" pitchFamily="18" charset="0"/>
              </a:rPr>
              <a:t>Employee Work-Hour and Budget Analysis of PWC</a:t>
            </a:r>
          </a:p>
        </p:txBody>
      </p:sp>
    </p:spTree>
    <p:extLst>
      <p:ext uri="{BB962C8B-B14F-4D97-AF65-F5344CB8AC3E}">
        <p14:creationId xmlns:p14="http://schemas.microsoft.com/office/powerpoint/2010/main" val="146241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5E3CC6A3-BF4E-2F6A-B020-6483BAA9F0EB}"/>
            </a:ext>
          </a:extLst>
        </p:cNvPr>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721381F8-E29F-0C21-BA51-95FAD8424465}"/>
              </a:ext>
            </a:extLst>
          </p:cNvPr>
          <p:cNvPicPr>
            <a:picLocks noChangeAspect="1"/>
          </p:cNvPicPr>
          <p:nvPr/>
        </p:nvPicPr>
        <p:blipFill>
          <a:blip r:embed="rId3"/>
          <a:stretch>
            <a:fillRect/>
          </a:stretch>
        </p:blipFill>
        <p:spPr>
          <a:xfrm>
            <a:off x="137886" y="1045029"/>
            <a:ext cx="8860971" cy="2590800"/>
          </a:xfrm>
          <a:prstGeom prst="rect">
            <a:avLst/>
          </a:prstGeom>
        </p:spPr>
      </p:pic>
      <p:pic>
        <p:nvPicPr>
          <p:cNvPr id="5" name="Picture 4">
            <a:extLst>
              <a:ext uri="{FF2B5EF4-FFF2-40B4-BE49-F238E27FC236}">
                <a16:creationId xmlns:a16="http://schemas.microsoft.com/office/drawing/2014/main" id="{478C7CAF-2AE1-BE59-5A8D-5674CDFF2958}"/>
              </a:ext>
            </a:extLst>
          </p:cNvPr>
          <p:cNvPicPr>
            <a:picLocks noChangeAspect="1"/>
          </p:cNvPicPr>
          <p:nvPr/>
        </p:nvPicPr>
        <p:blipFill>
          <a:blip r:embed="rId4"/>
          <a:stretch>
            <a:fillRect/>
          </a:stretch>
        </p:blipFill>
        <p:spPr>
          <a:xfrm>
            <a:off x="137886" y="3824515"/>
            <a:ext cx="8860971" cy="602342"/>
          </a:xfrm>
          <a:prstGeom prst="rect">
            <a:avLst/>
          </a:prstGeom>
        </p:spPr>
      </p:pic>
      <p:sp>
        <p:nvSpPr>
          <p:cNvPr id="6" name="TextBox 5">
            <a:extLst>
              <a:ext uri="{FF2B5EF4-FFF2-40B4-BE49-F238E27FC236}">
                <a16:creationId xmlns:a16="http://schemas.microsoft.com/office/drawing/2014/main" id="{C596EAA9-0B13-4C98-7305-0CA0F9897B75}"/>
              </a:ext>
            </a:extLst>
          </p:cNvPr>
          <p:cNvSpPr txBox="1"/>
          <p:nvPr/>
        </p:nvSpPr>
        <p:spPr>
          <a:xfrm>
            <a:off x="1215571" y="396299"/>
            <a:ext cx="6705600" cy="369332"/>
          </a:xfrm>
          <a:prstGeom prst="rect">
            <a:avLst/>
          </a:prstGeom>
          <a:noFill/>
        </p:spPr>
        <p:txBody>
          <a:bodyPr wrap="square" rtlCol="0">
            <a:spAutoFit/>
          </a:bodyPr>
          <a:lstStyle/>
          <a:p>
            <a:pPr algn="ctr"/>
            <a:r>
              <a:rPr lang="en-US" sz="1800" u="sng" dirty="0">
                <a:latin typeface="Amasis MT Pro Black" panose="02040A04050005020304" pitchFamily="18" charset="0"/>
              </a:rPr>
              <a:t>DELOITTE</a:t>
            </a:r>
            <a:endParaRPr lang="en-IN" sz="1800" u="sng" dirty="0">
              <a:latin typeface="Amasis MT Pro Black" panose="02040A04050005020304" pitchFamily="18" charset="0"/>
            </a:endParaRPr>
          </a:p>
        </p:txBody>
      </p:sp>
    </p:spTree>
    <p:extLst>
      <p:ext uri="{BB962C8B-B14F-4D97-AF65-F5344CB8AC3E}">
        <p14:creationId xmlns:p14="http://schemas.microsoft.com/office/powerpoint/2010/main" val="149802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0C432586-A50E-88CA-1878-78DE311696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547A33-3FC6-0B15-6ACB-397F22D83EFA}"/>
              </a:ext>
            </a:extLst>
          </p:cNvPr>
          <p:cNvSpPr txBox="1"/>
          <p:nvPr/>
        </p:nvSpPr>
        <p:spPr>
          <a:xfrm>
            <a:off x="0" y="338258"/>
            <a:ext cx="9144000" cy="400110"/>
          </a:xfrm>
          <a:prstGeom prst="rect">
            <a:avLst/>
          </a:prstGeom>
          <a:noFill/>
        </p:spPr>
        <p:txBody>
          <a:bodyPr wrap="square">
            <a:spAutoFit/>
          </a:bodyPr>
          <a:lstStyle/>
          <a:p>
            <a:pPr algn="ctr"/>
            <a:r>
              <a:rPr lang="en-US" sz="2000" b="1" u="sng" dirty="0">
                <a:latin typeface="Amasis MT Pro Black" panose="02040A04050005020304" pitchFamily="18" charset="0"/>
              </a:rPr>
              <a:t>Employee Work-Hour and Budget Analysis of Deloitte</a:t>
            </a:r>
          </a:p>
        </p:txBody>
      </p:sp>
      <p:sp>
        <p:nvSpPr>
          <p:cNvPr id="5" name="TextBox 4">
            <a:extLst>
              <a:ext uri="{FF2B5EF4-FFF2-40B4-BE49-F238E27FC236}">
                <a16:creationId xmlns:a16="http://schemas.microsoft.com/office/drawing/2014/main" id="{975C6E41-2787-7200-B7DF-ED2715BB7A40}"/>
              </a:ext>
            </a:extLst>
          </p:cNvPr>
          <p:cNvSpPr txBox="1"/>
          <p:nvPr/>
        </p:nvSpPr>
        <p:spPr>
          <a:xfrm>
            <a:off x="141512" y="757980"/>
            <a:ext cx="8088087" cy="2308324"/>
          </a:xfrm>
          <a:prstGeom prst="rect">
            <a:avLst/>
          </a:prstGeom>
          <a:noFill/>
        </p:spPr>
        <p:txBody>
          <a:bodyPr wrap="square">
            <a:spAutoFit/>
          </a:bodyPr>
          <a:lstStyle/>
          <a:p>
            <a:r>
              <a:rPr lang="en-US" sz="900" b="1" dirty="0"/>
              <a:t>1. Employee Table Analysis</a:t>
            </a:r>
          </a:p>
          <a:p>
            <a:pPr marL="285750" indent="-285750">
              <a:buFont typeface="Wingdings" panose="05000000000000000000" pitchFamily="2" charset="2"/>
              <a:buChar char="Ø"/>
            </a:pPr>
            <a:r>
              <a:rPr lang="en-US" sz="900" b="1" dirty="0"/>
              <a:t>Employee Count:</a:t>
            </a:r>
            <a:endParaRPr lang="en-US" sz="900" dirty="0"/>
          </a:p>
          <a:p>
            <a:pPr marL="628650" lvl="1" indent="-171450">
              <a:buFont typeface="Wingdings" panose="05000000000000000000" pitchFamily="2" charset="2"/>
              <a:buChar char="§"/>
            </a:pPr>
            <a:r>
              <a:rPr lang="en-US" sz="900" b="1" dirty="0"/>
              <a:t>Project H:</a:t>
            </a:r>
            <a:r>
              <a:rPr lang="en-US" sz="900" dirty="0"/>
              <a:t> 10 employees</a:t>
            </a:r>
          </a:p>
          <a:p>
            <a:pPr marL="628650" lvl="1" indent="-171450">
              <a:buFont typeface="Wingdings" panose="05000000000000000000" pitchFamily="2" charset="2"/>
              <a:buChar char="§"/>
            </a:pPr>
            <a:r>
              <a:rPr lang="en-US" sz="900" b="1" dirty="0"/>
              <a:t>Project I:</a:t>
            </a:r>
            <a:r>
              <a:rPr lang="en-US" sz="900" dirty="0"/>
              <a:t> 10 employees</a:t>
            </a:r>
          </a:p>
          <a:p>
            <a:pPr marL="285750" indent="-285750">
              <a:buFont typeface="Wingdings" panose="05000000000000000000" pitchFamily="2" charset="2"/>
              <a:buChar char="Ø"/>
            </a:pPr>
            <a:r>
              <a:rPr lang="en-US" sz="900" b="1" dirty="0"/>
              <a:t>Work Hours:</a:t>
            </a:r>
            <a:endParaRPr lang="en-US" sz="900" dirty="0"/>
          </a:p>
          <a:p>
            <a:pPr marL="628650" lvl="1" indent="-171450">
              <a:buFont typeface="Wingdings" panose="05000000000000000000" pitchFamily="2" charset="2"/>
              <a:buChar char="§"/>
            </a:pPr>
            <a:r>
              <a:rPr lang="en-US" sz="900" dirty="0"/>
              <a:t>Recorded weekly and aggregated monthly.</a:t>
            </a:r>
          </a:p>
          <a:p>
            <a:pPr marL="628650" lvl="1" indent="-171450">
              <a:buFont typeface="Wingdings" panose="05000000000000000000" pitchFamily="2" charset="2"/>
              <a:buChar char="§"/>
            </a:pPr>
            <a:r>
              <a:rPr lang="en-US" sz="900" dirty="0"/>
              <a:t>The total hours worked for each project:</a:t>
            </a:r>
          </a:p>
          <a:p>
            <a:pPr marL="1143000" lvl="2" indent="-228600">
              <a:buFont typeface="Arial" panose="020B0604020202020204" pitchFamily="34" charset="0"/>
              <a:buChar char="•"/>
            </a:pPr>
            <a:r>
              <a:rPr lang="en-US" sz="900" b="1" dirty="0"/>
              <a:t>Project H:</a:t>
            </a:r>
            <a:r>
              <a:rPr lang="en-US" sz="900" dirty="0"/>
              <a:t> 6,280 hours</a:t>
            </a:r>
          </a:p>
          <a:p>
            <a:pPr marL="1143000" lvl="2" indent="-228600">
              <a:buFont typeface="Arial" panose="020B0604020202020204" pitchFamily="34" charset="0"/>
              <a:buChar char="•"/>
            </a:pPr>
            <a:r>
              <a:rPr lang="en-US" sz="900" b="1" dirty="0"/>
              <a:t>Project I:</a:t>
            </a:r>
            <a:r>
              <a:rPr lang="en-US" sz="900" dirty="0"/>
              <a:t> 5,890 hours</a:t>
            </a:r>
          </a:p>
          <a:p>
            <a:pPr marL="742950" lvl="1" indent="-285750">
              <a:buFont typeface="Wingdings" panose="05000000000000000000" pitchFamily="2" charset="2"/>
              <a:buChar char="§"/>
            </a:pPr>
            <a:r>
              <a:rPr lang="en-US" sz="900" dirty="0"/>
              <a:t>Employees worked consistently across all tracked weeks.</a:t>
            </a:r>
          </a:p>
          <a:p>
            <a:pPr marL="457200" lvl="1"/>
            <a:endParaRPr lang="en-US" sz="900" dirty="0"/>
          </a:p>
          <a:p>
            <a:r>
              <a:rPr lang="en-US" sz="900" b="1" dirty="0"/>
              <a:t>2. Budget Table Analysis</a:t>
            </a:r>
          </a:p>
          <a:p>
            <a:pPr marL="285750" indent="-285750">
              <a:buFont typeface="Wingdings" panose="05000000000000000000" pitchFamily="2" charset="2"/>
              <a:buChar char="Ø"/>
            </a:pPr>
            <a:r>
              <a:rPr lang="en-US" sz="900" b="1" dirty="0"/>
              <a:t>Total Budget per Project:</a:t>
            </a:r>
            <a:r>
              <a:rPr lang="en-US" sz="900" dirty="0"/>
              <a:t> ₹44,600,000</a:t>
            </a:r>
          </a:p>
          <a:p>
            <a:pPr marL="285750" indent="-2857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
            </a:pPr>
            <a:r>
              <a:rPr lang="en-US" sz="900" b="1" dirty="0"/>
              <a:t>Project H:</a:t>
            </a:r>
            <a:r>
              <a:rPr lang="en-US" sz="900" dirty="0"/>
              <a:t> ₹32,989,794 spent, ₹11,610,206 left (</a:t>
            </a:r>
            <a:r>
              <a:rPr lang="en-US" sz="900" b="1" dirty="0"/>
              <a:t>26% remaining</a:t>
            </a:r>
            <a:r>
              <a:rPr lang="en-US" sz="900" dirty="0"/>
              <a:t>).</a:t>
            </a:r>
          </a:p>
          <a:p>
            <a:pPr marL="742950" lvl="1" indent="-285750">
              <a:buFont typeface="Wingdings" panose="05000000000000000000" pitchFamily="2" charset="2"/>
              <a:buChar char="§"/>
            </a:pPr>
            <a:r>
              <a:rPr lang="en-US" sz="900" b="1" dirty="0"/>
              <a:t>Project I:</a:t>
            </a:r>
            <a:r>
              <a:rPr lang="en-US" sz="900" dirty="0"/>
              <a:t> ₹34,898,491 spent, ₹9,701,509 left (</a:t>
            </a:r>
            <a:r>
              <a:rPr lang="en-US" sz="900" b="1" dirty="0"/>
              <a:t>22% remaining</a:t>
            </a:r>
            <a:r>
              <a:rPr lang="en-US" sz="900" dirty="0"/>
              <a:t>).</a:t>
            </a:r>
          </a:p>
        </p:txBody>
      </p:sp>
      <p:sp>
        <p:nvSpPr>
          <p:cNvPr id="8" name="TextBox 2">
            <a:extLst>
              <a:ext uri="{FF2B5EF4-FFF2-40B4-BE49-F238E27FC236}">
                <a16:creationId xmlns:a16="http://schemas.microsoft.com/office/drawing/2014/main" id="{5135058A-CD9D-5E7D-AA94-B975BA643561}"/>
              </a:ext>
            </a:extLst>
          </p:cNvPr>
          <p:cNvSpPr txBox="1"/>
          <p:nvPr/>
        </p:nvSpPr>
        <p:spPr>
          <a:xfrm>
            <a:off x="141512" y="3024802"/>
            <a:ext cx="8454571" cy="1769715"/>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00" b="1" dirty="0"/>
              <a:t>3. Key Insights</a:t>
            </a:r>
          </a:p>
          <a:p>
            <a:pPr marL="171450" indent="-171450">
              <a:buFont typeface="Wingdings" panose="05000000000000000000" pitchFamily="2" charset="2"/>
              <a:buChar char="§"/>
            </a:pPr>
            <a:r>
              <a:rPr lang="en-US" sz="900" b="1" dirty="0"/>
              <a:t>Project I is burning through its budget faster than Project H.</a:t>
            </a:r>
            <a:endParaRPr lang="en-US" sz="900" dirty="0"/>
          </a:p>
          <a:p>
            <a:pPr marL="171450" indent="-171450">
              <a:buFont typeface="Wingdings" panose="05000000000000000000" pitchFamily="2" charset="2"/>
              <a:buChar char="§"/>
            </a:pPr>
            <a:r>
              <a:rPr lang="en-US" sz="900" b="1" dirty="0"/>
              <a:t>Project H has slightly better budget retention (26% remaining vs. 22% in Project I).</a:t>
            </a:r>
            <a:endParaRPr lang="en-US" sz="900" dirty="0"/>
          </a:p>
          <a:p>
            <a:pPr marL="171450" indent="-171450">
              <a:buFont typeface="Wingdings" panose="05000000000000000000" pitchFamily="2" charset="2"/>
              <a:buChar char="§"/>
            </a:pPr>
            <a:r>
              <a:rPr lang="en-US" sz="900" b="1" dirty="0"/>
              <a:t>Overall, both projects are nearing budget exhaustion, requiring close monitoring.</a:t>
            </a:r>
            <a:endParaRPr lang="en-US" sz="900" dirty="0"/>
          </a:p>
          <a:p>
            <a:pPr marL="171450" indent="-171450">
              <a:buFont typeface="Wingdings" panose="05000000000000000000" pitchFamily="2" charset="2"/>
              <a:buChar char="§"/>
            </a:pPr>
            <a:r>
              <a:rPr lang="en-US" sz="900" b="1" dirty="0"/>
              <a:t>Spending is highest in months 4 to 7, indicating a peak workload during this period.</a:t>
            </a:r>
            <a:endParaRPr lang="en-US" sz="900" dirty="0"/>
          </a:p>
          <a:p>
            <a:pPr marL="171450" indent="-171450">
              <a:buFont typeface="Wingdings" panose="05000000000000000000" pitchFamily="2" charset="2"/>
              <a:buChar char="§"/>
            </a:pPr>
            <a:r>
              <a:rPr lang="en-US" sz="900" b="1" dirty="0"/>
              <a:t>Hourly rates and work-hour distribution suggest potential inefficiencies.</a:t>
            </a:r>
          </a:p>
          <a:p>
            <a:pPr marL="171450" indent="-171450">
              <a:buFont typeface="Wingdings" panose="05000000000000000000" pitchFamily="2" charset="2"/>
              <a:buChar char="§"/>
            </a:pPr>
            <a:endParaRPr lang="en-US" sz="900" b="1" dirty="0"/>
          </a:p>
          <a:p>
            <a:r>
              <a:rPr lang="en-US" sz="900" b="1" dirty="0"/>
              <a:t>4. Recommendations</a:t>
            </a:r>
          </a:p>
          <a:p>
            <a:pPr marL="171450" indent="-171450">
              <a:buFont typeface="Wingdings" panose="05000000000000000000" pitchFamily="2" charset="2"/>
              <a:buChar char="§"/>
            </a:pPr>
            <a:r>
              <a:rPr lang="en-US" sz="900" b="1" dirty="0"/>
              <a:t>Monitor Project I closely</a:t>
            </a:r>
            <a:r>
              <a:rPr lang="en-US" sz="900" dirty="0"/>
              <a:t> to prevent premature budget depletion.</a:t>
            </a:r>
          </a:p>
          <a:p>
            <a:pPr marL="171450" indent="-171450">
              <a:buFont typeface="Wingdings" panose="05000000000000000000" pitchFamily="2" charset="2"/>
              <a:buChar char="§"/>
            </a:pPr>
            <a:r>
              <a:rPr lang="en-US" sz="900" b="1" dirty="0"/>
              <a:t>Optimize workforce allocation</a:t>
            </a:r>
            <a:r>
              <a:rPr lang="en-US" sz="900" dirty="0"/>
              <a:t> to ensure hours are utilized efficiently.</a:t>
            </a:r>
          </a:p>
          <a:p>
            <a:pPr marL="171450" indent="-171450">
              <a:buFont typeface="Wingdings" panose="05000000000000000000" pitchFamily="2" charset="2"/>
              <a:buChar char="§"/>
            </a:pPr>
            <a:r>
              <a:rPr lang="en-US" sz="900" b="1" dirty="0"/>
              <a:t>Adopt cost-saving strategies</a:t>
            </a:r>
            <a:r>
              <a:rPr lang="en-US" sz="900" dirty="0"/>
              <a:t> similar to Project H for better budget retention</a:t>
            </a:r>
            <a:r>
              <a:rPr lang="en-US" sz="1050" dirty="0"/>
              <a:t>.</a:t>
            </a:r>
          </a:p>
          <a:p>
            <a:endParaRPr lang="en-US" sz="900" dirty="0"/>
          </a:p>
        </p:txBody>
      </p:sp>
    </p:spTree>
    <p:extLst>
      <p:ext uri="{BB962C8B-B14F-4D97-AF65-F5344CB8AC3E}">
        <p14:creationId xmlns:p14="http://schemas.microsoft.com/office/powerpoint/2010/main" val="99047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8CA55155-9B02-32FB-29EE-60A3E6C55CC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04A3DE-F690-3009-CC98-EE2D4BAAB005}"/>
              </a:ext>
            </a:extLst>
          </p:cNvPr>
          <p:cNvSpPr txBox="1"/>
          <p:nvPr/>
        </p:nvSpPr>
        <p:spPr>
          <a:xfrm>
            <a:off x="1215571" y="531978"/>
            <a:ext cx="6705600" cy="369332"/>
          </a:xfrm>
          <a:prstGeom prst="rect">
            <a:avLst/>
          </a:prstGeom>
          <a:noFill/>
        </p:spPr>
        <p:txBody>
          <a:bodyPr wrap="square" rtlCol="0">
            <a:spAutoFit/>
          </a:bodyPr>
          <a:lstStyle/>
          <a:p>
            <a:pPr algn="ctr"/>
            <a:r>
              <a:rPr lang="en-US" sz="1800" u="sng" dirty="0">
                <a:latin typeface="Amasis MT Pro Black" panose="02040A04050005020304" pitchFamily="18" charset="0"/>
              </a:rPr>
              <a:t>ACCENTURE</a:t>
            </a:r>
            <a:endParaRPr lang="en-IN" sz="1800" u="sng" dirty="0">
              <a:latin typeface="Amasis MT Pro Black" panose="02040A04050005020304" pitchFamily="18" charset="0"/>
            </a:endParaRPr>
          </a:p>
        </p:txBody>
      </p:sp>
      <p:pic>
        <p:nvPicPr>
          <p:cNvPr id="4" name="Picture 3" descr="A blue screen with black lines&#10;&#10;AI-generated content may be incorrect.">
            <a:extLst>
              <a:ext uri="{FF2B5EF4-FFF2-40B4-BE49-F238E27FC236}">
                <a16:creationId xmlns:a16="http://schemas.microsoft.com/office/drawing/2014/main" id="{2643A303-70A8-F008-C799-4DAE0CD4B1EC}"/>
              </a:ext>
            </a:extLst>
          </p:cNvPr>
          <p:cNvPicPr>
            <a:picLocks noChangeAspect="1"/>
          </p:cNvPicPr>
          <p:nvPr/>
        </p:nvPicPr>
        <p:blipFill>
          <a:blip r:embed="rId3"/>
          <a:stretch>
            <a:fillRect/>
          </a:stretch>
        </p:blipFill>
        <p:spPr>
          <a:xfrm>
            <a:off x="141514" y="1110342"/>
            <a:ext cx="8860971" cy="2177143"/>
          </a:xfrm>
          <a:prstGeom prst="rect">
            <a:avLst/>
          </a:prstGeom>
        </p:spPr>
      </p:pic>
      <p:pic>
        <p:nvPicPr>
          <p:cNvPr id="6" name="Picture 5">
            <a:extLst>
              <a:ext uri="{FF2B5EF4-FFF2-40B4-BE49-F238E27FC236}">
                <a16:creationId xmlns:a16="http://schemas.microsoft.com/office/drawing/2014/main" id="{C2D455D8-01E0-AE9A-6300-C8CE316B6CEF}"/>
              </a:ext>
            </a:extLst>
          </p:cNvPr>
          <p:cNvPicPr>
            <a:picLocks noChangeAspect="1"/>
          </p:cNvPicPr>
          <p:nvPr/>
        </p:nvPicPr>
        <p:blipFill>
          <a:blip r:embed="rId4"/>
          <a:stretch>
            <a:fillRect/>
          </a:stretch>
        </p:blipFill>
        <p:spPr>
          <a:xfrm>
            <a:off x="137884" y="3478017"/>
            <a:ext cx="8860972" cy="916151"/>
          </a:xfrm>
          <a:prstGeom prst="rect">
            <a:avLst/>
          </a:prstGeom>
        </p:spPr>
      </p:pic>
    </p:spTree>
    <p:extLst>
      <p:ext uri="{BB962C8B-B14F-4D97-AF65-F5344CB8AC3E}">
        <p14:creationId xmlns:p14="http://schemas.microsoft.com/office/powerpoint/2010/main" val="360196020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E3F1E2"/>
      </a:lt1>
      <a:dk2>
        <a:srgbClr val="000000"/>
      </a:dk2>
      <a:lt2>
        <a:srgbClr val="E3F1E2"/>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1069</TotalTime>
  <Words>1501</Words>
  <Application>Microsoft Office PowerPoint</Application>
  <PresentationFormat>On-screen Show (16:9)</PresentationFormat>
  <Paragraphs>150</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Wingdings</vt:lpstr>
      <vt:lpstr>Arial</vt:lpstr>
      <vt:lpstr>Vidaloka</vt:lpstr>
      <vt:lpstr>Montserrat</vt:lpstr>
      <vt:lpstr>Amasis MT Pro Black</vt:lpstr>
      <vt:lpstr>Minimalist Business Slides XL by Slidesgo</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Ayonika Dutta</cp:lastModifiedBy>
  <cp:revision>11</cp:revision>
  <dcterms:modified xsi:type="dcterms:W3CDTF">2025-04-13T07:03:50Z</dcterms:modified>
</cp:coreProperties>
</file>