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72" r:id="rId2"/>
    <p:sldId id="274" r:id="rId3"/>
    <p:sldId id="273" r:id="rId4"/>
    <p:sldId id="283" r:id="rId5"/>
    <p:sldId id="286" r:id="rId6"/>
    <p:sldId id="287" r:id="rId7"/>
    <p:sldId id="288" r:id="rId8"/>
    <p:sldId id="289" r:id="rId9"/>
    <p:sldId id="290" r:id="rId10"/>
    <p:sldId id="293" r:id="rId11"/>
    <p:sldId id="28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B0F6"/>
    <a:srgbClr val="FDE7FC"/>
    <a:srgbClr val="CC3399"/>
    <a:srgbClr val="442664"/>
    <a:srgbClr val="20F494"/>
    <a:srgbClr val="633D95"/>
    <a:srgbClr val="A86928"/>
    <a:srgbClr val="563583"/>
    <a:srgbClr val="5E398E"/>
    <a:srgbClr val="2B18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33"/>
    <p:restoredTop sz="94624"/>
  </p:normalViewPr>
  <p:slideViewPr>
    <p:cSldViewPr snapToGrid="0" snapToObjects="1" showGuides="1">
      <p:cViewPr>
        <p:scale>
          <a:sx n="63" d="100"/>
          <a:sy n="63" d="100"/>
        </p:scale>
        <p:origin x="1483" y="50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B77C4F-EF5E-DA4E-B481-938E3B490DE2}" type="datetimeFigureOut">
              <a:rPr lang="en-US" smtClean="0"/>
              <a:t>3/14/2025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D3DB3D-0511-7C47-89C4-7B3ED3FDBEC1}" type="slidenum">
              <a:rPr lang="en-US" smtClean="0"/>
              <a:t>‹#›</a:t>
            </a:fld>
            <a:endParaRPr lang="en-US"/>
          </a:p>
        </p:txBody>
      </p:sp>
    </p:spTree>
    <p:extLst>
      <p:ext uri="{BB962C8B-B14F-4D97-AF65-F5344CB8AC3E}">
        <p14:creationId xmlns:p14="http://schemas.microsoft.com/office/powerpoint/2010/main" val="1478705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5886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E8EE67-7A75-494E-98A3-D8E57C5B2C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7039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5EFE6-F4E3-73AC-7684-512CC44248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334E24-CCF3-CB5D-9408-B35A5ADFCD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654F5A-79C9-C8EA-1789-EA68D3D788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D9B7BA-2BA2-59D4-6672-C6F8C43CD82A}"/>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E8EE67-7A75-494E-98A3-D8E57C5B2C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1994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02F7EA0-7E3A-F448-9D0C-95871D6C51AD}"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141F-C534-0842-9392-D8EB71B0A2C2}" type="slidenum">
              <a:rPr lang="en-US" smtClean="0"/>
              <a:t>‹#›</a:t>
            </a:fld>
            <a:endParaRPr lang="en-US"/>
          </a:p>
        </p:txBody>
      </p:sp>
    </p:spTree>
    <p:extLst>
      <p:ext uri="{BB962C8B-B14F-4D97-AF65-F5344CB8AC3E}">
        <p14:creationId xmlns:p14="http://schemas.microsoft.com/office/powerpoint/2010/main" val="1490549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2F7EA0-7E3A-F448-9D0C-95871D6C51AD}"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141F-C534-0842-9392-D8EB71B0A2C2}" type="slidenum">
              <a:rPr lang="en-US" smtClean="0"/>
              <a:t>‹#›</a:t>
            </a:fld>
            <a:endParaRPr lang="en-US"/>
          </a:p>
        </p:txBody>
      </p:sp>
    </p:spTree>
    <p:extLst>
      <p:ext uri="{BB962C8B-B14F-4D97-AF65-F5344CB8AC3E}">
        <p14:creationId xmlns:p14="http://schemas.microsoft.com/office/powerpoint/2010/main" val="28264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2F7EA0-7E3A-F448-9D0C-95871D6C51AD}"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141F-C534-0842-9392-D8EB71B0A2C2}" type="slidenum">
              <a:rPr lang="en-US" smtClean="0"/>
              <a:t>‹#›</a:t>
            </a:fld>
            <a:endParaRPr lang="en-US"/>
          </a:p>
        </p:txBody>
      </p:sp>
    </p:spTree>
    <p:extLst>
      <p:ext uri="{BB962C8B-B14F-4D97-AF65-F5344CB8AC3E}">
        <p14:creationId xmlns:p14="http://schemas.microsoft.com/office/powerpoint/2010/main" val="31126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2F7EA0-7E3A-F448-9D0C-95871D6C51AD}"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141F-C534-0842-9392-D8EB71B0A2C2}" type="slidenum">
              <a:rPr lang="en-US" smtClean="0"/>
              <a:t>‹#›</a:t>
            </a:fld>
            <a:endParaRPr lang="en-US"/>
          </a:p>
        </p:txBody>
      </p:sp>
    </p:spTree>
    <p:extLst>
      <p:ext uri="{BB962C8B-B14F-4D97-AF65-F5344CB8AC3E}">
        <p14:creationId xmlns:p14="http://schemas.microsoft.com/office/powerpoint/2010/main" val="522971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F7EA0-7E3A-F448-9D0C-95871D6C51AD}"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141F-C534-0842-9392-D8EB71B0A2C2}" type="slidenum">
              <a:rPr lang="en-US" smtClean="0"/>
              <a:t>‹#›</a:t>
            </a:fld>
            <a:endParaRPr lang="en-US"/>
          </a:p>
        </p:txBody>
      </p:sp>
    </p:spTree>
    <p:extLst>
      <p:ext uri="{BB962C8B-B14F-4D97-AF65-F5344CB8AC3E}">
        <p14:creationId xmlns:p14="http://schemas.microsoft.com/office/powerpoint/2010/main" val="52775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2F7EA0-7E3A-F448-9D0C-95871D6C51AD}" type="datetimeFigureOut">
              <a:rPr lang="en-US" smtClean="0"/>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2141F-C534-0842-9392-D8EB71B0A2C2}" type="slidenum">
              <a:rPr lang="en-US" smtClean="0"/>
              <a:t>‹#›</a:t>
            </a:fld>
            <a:endParaRPr lang="en-US"/>
          </a:p>
        </p:txBody>
      </p:sp>
    </p:spTree>
    <p:extLst>
      <p:ext uri="{BB962C8B-B14F-4D97-AF65-F5344CB8AC3E}">
        <p14:creationId xmlns:p14="http://schemas.microsoft.com/office/powerpoint/2010/main" val="296596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2F7EA0-7E3A-F448-9D0C-95871D6C51AD}" type="datetimeFigureOut">
              <a:rPr lang="en-US" smtClean="0"/>
              <a:t>3/14/2025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92141F-C534-0842-9392-D8EB71B0A2C2}" type="slidenum">
              <a:rPr lang="en-US" smtClean="0"/>
              <a:t>‹#›</a:t>
            </a:fld>
            <a:endParaRPr lang="en-US"/>
          </a:p>
        </p:txBody>
      </p:sp>
    </p:spTree>
    <p:extLst>
      <p:ext uri="{BB962C8B-B14F-4D97-AF65-F5344CB8AC3E}">
        <p14:creationId xmlns:p14="http://schemas.microsoft.com/office/powerpoint/2010/main" val="896925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2F7EA0-7E3A-F448-9D0C-95871D6C51AD}" type="datetimeFigureOut">
              <a:rPr lang="en-US" smtClean="0"/>
              <a:t>3/14/2025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92141F-C534-0842-9392-D8EB71B0A2C2}" type="slidenum">
              <a:rPr lang="en-US" smtClean="0"/>
              <a:t>‹#›</a:t>
            </a:fld>
            <a:endParaRPr lang="en-US"/>
          </a:p>
        </p:txBody>
      </p:sp>
    </p:spTree>
    <p:extLst>
      <p:ext uri="{BB962C8B-B14F-4D97-AF65-F5344CB8AC3E}">
        <p14:creationId xmlns:p14="http://schemas.microsoft.com/office/powerpoint/2010/main" val="455843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F7EA0-7E3A-F448-9D0C-95871D6C51AD}" type="datetimeFigureOut">
              <a:rPr lang="en-US" smtClean="0"/>
              <a:t>3/14/2025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92141F-C534-0842-9392-D8EB71B0A2C2}" type="slidenum">
              <a:rPr lang="en-US" smtClean="0"/>
              <a:t>‹#›</a:t>
            </a:fld>
            <a:endParaRPr lang="en-US"/>
          </a:p>
        </p:txBody>
      </p:sp>
    </p:spTree>
    <p:extLst>
      <p:ext uri="{BB962C8B-B14F-4D97-AF65-F5344CB8AC3E}">
        <p14:creationId xmlns:p14="http://schemas.microsoft.com/office/powerpoint/2010/main" val="827385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2F7EA0-7E3A-F448-9D0C-95871D6C51AD}" type="datetimeFigureOut">
              <a:rPr lang="en-US" smtClean="0"/>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2141F-C534-0842-9392-D8EB71B0A2C2}" type="slidenum">
              <a:rPr lang="en-US" smtClean="0"/>
              <a:t>‹#›</a:t>
            </a:fld>
            <a:endParaRPr lang="en-US"/>
          </a:p>
        </p:txBody>
      </p:sp>
    </p:spTree>
    <p:extLst>
      <p:ext uri="{BB962C8B-B14F-4D97-AF65-F5344CB8AC3E}">
        <p14:creationId xmlns:p14="http://schemas.microsoft.com/office/powerpoint/2010/main" val="1670372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2F7EA0-7E3A-F448-9D0C-95871D6C51AD}" type="datetimeFigureOut">
              <a:rPr lang="en-US" smtClean="0"/>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2141F-C534-0842-9392-D8EB71B0A2C2}" type="slidenum">
              <a:rPr lang="en-US" smtClean="0"/>
              <a:t>‹#›</a:t>
            </a:fld>
            <a:endParaRPr lang="en-US"/>
          </a:p>
        </p:txBody>
      </p:sp>
    </p:spTree>
    <p:extLst>
      <p:ext uri="{BB962C8B-B14F-4D97-AF65-F5344CB8AC3E}">
        <p14:creationId xmlns:p14="http://schemas.microsoft.com/office/powerpoint/2010/main" val="278450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2F7EA0-7E3A-F448-9D0C-95871D6C51AD}" type="datetimeFigureOut">
              <a:rPr lang="en-US" smtClean="0"/>
              <a:t>3/14/2025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92141F-C534-0842-9392-D8EB71B0A2C2}" type="slidenum">
              <a:rPr lang="en-US" smtClean="0"/>
              <a:t>‹#›</a:t>
            </a:fld>
            <a:endParaRPr lang="en-US"/>
          </a:p>
        </p:txBody>
      </p:sp>
    </p:spTree>
    <p:extLst>
      <p:ext uri="{BB962C8B-B14F-4D97-AF65-F5344CB8AC3E}">
        <p14:creationId xmlns:p14="http://schemas.microsoft.com/office/powerpoint/2010/main" val="1077683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0" descr="preencoded.png">
            <a:extLst>
              <a:ext uri="{FF2B5EF4-FFF2-40B4-BE49-F238E27FC236}">
                <a16:creationId xmlns:a16="http://schemas.microsoft.com/office/drawing/2014/main" id="{170D496F-FB31-7300-CCBC-366D3C4D91BA}"/>
              </a:ext>
            </a:extLst>
          </p:cNvPr>
          <p:cNvPicPr>
            <a:picLocks noChangeAspect="1"/>
          </p:cNvPicPr>
          <p:nvPr/>
        </p:nvPicPr>
        <p:blipFill>
          <a:blip r:embed="rId3"/>
          <a:stretch>
            <a:fillRect/>
          </a:stretch>
        </p:blipFill>
        <p:spPr>
          <a:xfrm>
            <a:off x="0" y="0"/>
            <a:ext cx="5486400" cy="6858000"/>
          </a:xfrm>
          <a:prstGeom prst="rect">
            <a:avLst/>
          </a:prstGeom>
        </p:spPr>
      </p:pic>
      <p:sp>
        <p:nvSpPr>
          <p:cNvPr id="26" name="Text 0">
            <a:extLst>
              <a:ext uri="{FF2B5EF4-FFF2-40B4-BE49-F238E27FC236}">
                <a16:creationId xmlns:a16="http://schemas.microsoft.com/office/drawing/2014/main" id="{17B65BEA-88C9-466E-EA0C-F0A77FB5971F}"/>
              </a:ext>
            </a:extLst>
          </p:cNvPr>
          <p:cNvSpPr/>
          <p:nvPr/>
        </p:nvSpPr>
        <p:spPr>
          <a:xfrm>
            <a:off x="5779009" y="1364536"/>
            <a:ext cx="5705856" cy="2253608"/>
          </a:xfrm>
          <a:prstGeom prst="rect">
            <a:avLst/>
          </a:prstGeom>
          <a:noFill/>
          <a:ln/>
        </p:spPr>
        <p:txBody>
          <a:bodyPr wrap="square" lIns="0" tIns="0" rIns="0" bIns="0" rtlCol="0" anchor="t"/>
          <a:lstStyle/>
          <a:p>
            <a:pPr marL="0" indent="0" algn="ctr">
              <a:lnSpc>
                <a:spcPts val="5500"/>
              </a:lnSpc>
              <a:buNone/>
            </a:pPr>
            <a:r>
              <a:rPr lang="en-US" sz="4400" b="1" dirty="0">
                <a:latin typeface="Unbounded" pitchFamily="34" charset="0"/>
                <a:ea typeface="Unbounded" pitchFamily="34" charset="-122"/>
                <a:cs typeface="Unbounded" pitchFamily="34" charset="-120"/>
              </a:rPr>
              <a:t>Power BI Desktop Stock Market Analysis Dashboard</a:t>
            </a:r>
            <a:endParaRPr lang="en-US" sz="4400" b="1" dirty="0"/>
          </a:p>
        </p:txBody>
      </p:sp>
      <p:sp>
        <p:nvSpPr>
          <p:cNvPr id="27" name="Text 3">
            <a:extLst>
              <a:ext uri="{FF2B5EF4-FFF2-40B4-BE49-F238E27FC236}">
                <a16:creationId xmlns:a16="http://schemas.microsoft.com/office/drawing/2014/main" id="{23DACC0C-CDE0-13AD-7F23-7E1B5D599A3D}"/>
              </a:ext>
            </a:extLst>
          </p:cNvPr>
          <p:cNvSpPr/>
          <p:nvPr/>
        </p:nvSpPr>
        <p:spPr>
          <a:xfrm>
            <a:off x="8887969" y="3844745"/>
            <a:ext cx="2500193" cy="418862"/>
          </a:xfrm>
          <a:prstGeom prst="rect">
            <a:avLst/>
          </a:prstGeom>
          <a:noFill/>
          <a:ln/>
        </p:spPr>
        <p:txBody>
          <a:bodyPr wrap="none" lIns="0" tIns="0" rIns="0" bIns="0" rtlCol="0" anchor="t"/>
          <a:lstStyle/>
          <a:p>
            <a:pPr marL="0" indent="0" algn="l">
              <a:lnSpc>
                <a:spcPts val="3250"/>
              </a:lnSpc>
              <a:buNone/>
            </a:pPr>
            <a:r>
              <a:rPr lang="en-US" sz="2350" b="1" dirty="0">
                <a:latin typeface="Cabin Bold" pitchFamily="34" charset="0"/>
                <a:ea typeface="Cabin Bold" pitchFamily="34" charset="-122"/>
                <a:cs typeface="Cabin Bold" pitchFamily="34" charset="-120"/>
              </a:rPr>
              <a:t>-by Ayonika Dutta</a:t>
            </a:r>
            <a:endParaRPr lang="en-US" sz="2350" dirty="0"/>
          </a:p>
        </p:txBody>
      </p:sp>
    </p:spTree>
    <p:extLst>
      <p:ext uri="{BB962C8B-B14F-4D97-AF65-F5344CB8AC3E}">
        <p14:creationId xmlns:p14="http://schemas.microsoft.com/office/powerpoint/2010/main" val="3443197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68069-911E-93DE-0029-F4B7301B2FA6}"/>
            </a:ext>
          </a:extLst>
        </p:cNvPr>
        <p:cNvGrpSpPr/>
        <p:nvPr/>
      </p:nvGrpSpPr>
      <p:grpSpPr>
        <a:xfrm>
          <a:off x="0" y="0"/>
          <a:ext cx="0" cy="0"/>
          <a:chOff x="0" y="0"/>
          <a:chExt cx="0" cy="0"/>
        </a:xfrm>
      </p:grpSpPr>
      <p:grpSp>
        <p:nvGrpSpPr>
          <p:cNvPr id="218" name="Group 217">
            <a:extLst>
              <a:ext uri="{FF2B5EF4-FFF2-40B4-BE49-F238E27FC236}">
                <a16:creationId xmlns:a16="http://schemas.microsoft.com/office/drawing/2014/main" id="{5B21374A-DB66-5453-68C2-6D414CF50445}"/>
              </a:ext>
            </a:extLst>
          </p:cNvPr>
          <p:cNvGrpSpPr/>
          <p:nvPr/>
        </p:nvGrpSpPr>
        <p:grpSpPr>
          <a:xfrm>
            <a:off x="600617" y="1217205"/>
            <a:ext cx="2504839" cy="3373586"/>
            <a:chOff x="600617" y="1217205"/>
            <a:chExt cx="2504839" cy="3373586"/>
          </a:xfrm>
          <a:solidFill>
            <a:srgbClr val="FAB0F6"/>
          </a:solidFill>
        </p:grpSpPr>
        <p:sp>
          <p:nvSpPr>
            <p:cNvPr id="13" name="Rectangle 12">
              <a:extLst>
                <a:ext uri="{FF2B5EF4-FFF2-40B4-BE49-F238E27FC236}">
                  <a16:creationId xmlns:a16="http://schemas.microsoft.com/office/drawing/2014/main" id="{C158C82A-D45A-73EA-685C-03D6B66DE42C}"/>
                </a:ext>
              </a:extLst>
            </p:cNvPr>
            <p:cNvSpPr/>
            <p:nvPr/>
          </p:nvSpPr>
          <p:spPr>
            <a:xfrm>
              <a:off x="600617" y="4545072"/>
              <a:ext cx="2504839"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highlight>
                  <a:srgbClr val="FDE7FC"/>
                </a:highlight>
                <a:uLnTx/>
                <a:uFillTx/>
                <a:latin typeface="Calibri" panose="020F0502020204030204"/>
                <a:ea typeface="+mn-ea"/>
                <a:cs typeface="+mn-cs"/>
              </a:endParaRPr>
            </a:p>
          </p:txBody>
        </p:sp>
        <p:sp>
          <p:nvSpPr>
            <p:cNvPr id="168" name="Rectangle 167">
              <a:extLst>
                <a:ext uri="{FF2B5EF4-FFF2-40B4-BE49-F238E27FC236}">
                  <a16:creationId xmlns:a16="http://schemas.microsoft.com/office/drawing/2014/main" id="{352F4139-0426-F3A1-3DEC-9E6287B4B602}"/>
                </a:ext>
              </a:extLst>
            </p:cNvPr>
            <p:cNvSpPr/>
            <p:nvPr/>
          </p:nvSpPr>
          <p:spPr>
            <a:xfrm>
              <a:off x="600617" y="1217205"/>
              <a:ext cx="2504839"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highlight>
                  <a:srgbClr val="FDE7FC"/>
                </a:highlight>
                <a:uLnTx/>
                <a:uFillTx/>
                <a:latin typeface="Calibri" panose="020F0502020204030204"/>
                <a:ea typeface="+mn-ea"/>
                <a:cs typeface="+mn-cs"/>
              </a:endParaRPr>
            </a:p>
          </p:txBody>
        </p:sp>
      </p:grpSp>
      <p:grpSp>
        <p:nvGrpSpPr>
          <p:cNvPr id="216" name="Group 215">
            <a:extLst>
              <a:ext uri="{FF2B5EF4-FFF2-40B4-BE49-F238E27FC236}">
                <a16:creationId xmlns:a16="http://schemas.microsoft.com/office/drawing/2014/main" id="{FCEF7838-9B4A-248B-D087-C13578A58745}"/>
              </a:ext>
            </a:extLst>
          </p:cNvPr>
          <p:cNvGrpSpPr/>
          <p:nvPr/>
        </p:nvGrpSpPr>
        <p:grpSpPr>
          <a:xfrm>
            <a:off x="3188457" y="1217205"/>
            <a:ext cx="2504839" cy="3373586"/>
            <a:chOff x="3188457" y="1217205"/>
            <a:chExt cx="2504839" cy="3373586"/>
          </a:xfrm>
          <a:solidFill>
            <a:srgbClr val="FAB0F6"/>
          </a:solidFill>
        </p:grpSpPr>
        <p:sp>
          <p:nvSpPr>
            <p:cNvPr id="166" name="Rectangle 165">
              <a:extLst>
                <a:ext uri="{FF2B5EF4-FFF2-40B4-BE49-F238E27FC236}">
                  <a16:creationId xmlns:a16="http://schemas.microsoft.com/office/drawing/2014/main" id="{86B69407-CD49-99EE-DDE3-4DE604DA6195}"/>
                </a:ext>
              </a:extLst>
            </p:cNvPr>
            <p:cNvSpPr/>
            <p:nvPr/>
          </p:nvSpPr>
          <p:spPr>
            <a:xfrm>
              <a:off x="3188457" y="4545072"/>
              <a:ext cx="2504839"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highlight>
                  <a:srgbClr val="FDE7FC"/>
                </a:highlight>
                <a:uLnTx/>
                <a:uFillTx/>
                <a:latin typeface="Calibri" panose="020F0502020204030204"/>
                <a:ea typeface="+mn-ea"/>
                <a:cs typeface="+mn-cs"/>
              </a:endParaRPr>
            </a:p>
          </p:txBody>
        </p:sp>
        <p:sp>
          <p:nvSpPr>
            <p:cNvPr id="169" name="Rectangle 168">
              <a:extLst>
                <a:ext uri="{FF2B5EF4-FFF2-40B4-BE49-F238E27FC236}">
                  <a16:creationId xmlns:a16="http://schemas.microsoft.com/office/drawing/2014/main" id="{F5371E34-FEE4-80BC-2271-EA6FFB69EF32}"/>
                </a:ext>
              </a:extLst>
            </p:cNvPr>
            <p:cNvSpPr/>
            <p:nvPr/>
          </p:nvSpPr>
          <p:spPr>
            <a:xfrm>
              <a:off x="3188457" y="1217205"/>
              <a:ext cx="2504839"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highlight>
                  <a:srgbClr val="FDE7FC"/>
                </a:highlight>
                <a:uLnTx/>
                <a:uFillTx/>
                <a:latin typeface="Calibri" panose="020F0502020204030204"/>
                <a:ea typeface="+mn-ea"/>
                <a:cs typeface="+mn-cs"/>
              </a:endParaRPr>
            </a:p>
          </p:txBody>
        </p:sp>
      </p:grpSp>
      <p:grpSp>
        <p:nvGrpSpPr>
          <p:cNvPr id="215" name="Group 214">
            <a:extLst>
              <a:ext uri="{FF2B5EF4-FFF2-40B4-BE49-F238E27FC236}">
                <a16:creationId xmlns:a16="http://schemas.microsoft.com/office/drawing/2014/main" id="{65797096-0E98-B599-C107-3286CA571383}"/>
              </a:ext>
            </a:extLst>
          </p:cNvPr>
          <p:cNvGrpSpPr/>
          <p:nvPr/>
        </p:nvGrpSpPr>
        <p:grpSpPr>
          <a:xfrm>
            <a:off x="5776296" y="1217205"/>
            <a:ext cx="2504839" cy="3373586"/>
            <a:chOff x="5776296" y="1217205"/>
            <a:chExt cx="2504839" cy="3373586"/>
          </a:xfrm>
          <a:solidFill>
            <a:srgbClr val="FAB0F6"/>
          </a:solidFill>
        </p:grpSpPr>
        <p:sp>
          <p:nvSpPr>
            <p:cNvPr id="167" name="Rectangle 166">
              <a:extLst>
                <a:ext uri="{FF2B5EF4-FFF2-40B4-BE49-F238E27FC236}">
                  <a16:creationId xmlns:a16="http://schemas.microsoft.com/office/drawing/2014/main" id="{FB9CB215-C2E4-6F30-76EB-24172E8387FE}"/>
                </a:ext>
              </a:extLst>
            </p:cNvPr>
            <p:cNvSpPr/>
            <p:nvPr/>
          </p:nvSpPr>
          <p:spPr>
            <a:xfrm>
              <a:off x="5776296" y="4545072"/>
              <a:ext cx="2504839"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highlight>
                  <a:srgbClr val="FDE7FC"/>
                </a:highlight>
                <a:uLnTx/>
                <a:uFillTx/>
                <a:latin typeface="Calibri" panose="020F0502020204030204"/>
                <a:ea typeface="+mn-ea"/>
                <a:cs typeface="+mn-cs"/>
              </a:endParaRPr>
            </a:p>
          </p:txBody>
        </p:sp>
        <p:sp>
          <p:nvSpPr>
            <p:cNvPr id="170" name="Rectangle 169">
              <a:extLst>
                <a:ext uri="{FF2B5EF4-FFF2-40B4-BE49-F238E27FC236}">
                  <a16:creationId xmlns:a16="http://schemas.microsoft.com/office/drawing/2014/main" id="{95B57818-84E9-E618-397E-FD619B866D38}"/>
                </a:ext>
              </a:extLst>
            </p:cNvPr>
            <p:cNvSpPr/>
            <p:nvPr/>
          </p:nvSpPr>
          <p:spPr>
            <a:xfrm>
              <a:off x="5776296" y="1217205"/>
              <a:ext cx="2504839"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highlight>
                  <a:srgbClr val="FDE7FC"/>
                </a:highlight>
                <a:uLnTx/>
                <a:uFillTx/>
                <a:latin typeface="Calibri" panose="020F0502020204030204"/>
                <a:ea typeface="+mn-ea"/>
                <a:cs typeface="+mn-cs"/>
              </a:endParaRPr>
            </a:p>
          </p:txBody>
        </p:sp>
      </p:grpSp>
      <p:grpSp>
        <p:nvGrpSpPr>
          <p:cNvPr id="209" name="Group 208">
            <a:extLst>
              <a:ext uri="{FF2B5EF4-FFF2-40B4-BE49-F238E27FC236}">
                <a16:creationId xmlns:a16="http://schemas.microsoft.com/office/drawing/2014/main" id="{F37C69F5-7DCC-513A-7AAB-454F5678625E}"/>
              </a:ext>
            </a:extLst>
          </p:cNvPr>
          <p:cNvGrpSpPr/>
          <p:nvPr/>
        </p:nvGrpSpPr>
        <p:grpSpPr>
          <a:xfrm>
            <a:off x="8386621" y="1217205"/>
            <a:ext cx="3134032" cy="3373586"/>
            <a:chOff x="8575598" y="1339841"/>
            <a:chExt cx="2988302" cy="3373586"/>
          </a:xfrm>
          <a:solidFill>
            <a:srgbClr val="FAB0F6"/>
          </a:solidFill>
        </p:grpSpPr>
        <p:sp>
          <p:nvSpPr>
            <p:cNvPr id="171" name="Rectangle 170">
              <a:extLst>
                <a:ext uri="{FF2B5EF4-FFF2-40B4-BE49-F238E27FC236}">
                  <a16:creationId xmlns:a16="http://schemas.microsoft.com/office/drawing/2014/main" id="{A90DD557-3B0C-CDFC-7710-1CBC34CAC886}"/>
                </a:ext>
              </a:extLst>
            </p:cNvPr>
            <p:cNvSpPr/>
            <p:nvPr/>
          </p:nvSpPr>
          <p:spPr>
            <a:xfrm>
              <a:off x="8575599" y="4667708"/>
              <a:ext cx="2988301"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highlight>
                  <a:srgbClr val="FDE7FC"/>
                </a:highlight>
                <a:uLnTx/>
                <a:uFillTx/>
                <a:latin typeface="Calibri" panose="020F0502020204030204"/>
                <a:ea typeface="+mn-ea"/>
                <a:cs typeface="+mn-cs"/>
              </a:endParaRPr>
            </a:p>
          </p:txBody>
        </p:sp>
        <p:sp>
          <p:nvSpPr>
            <p:cNvPr id="172" name="Rectangle 171">
              <a:extLst>
                <a:ext uri="{FF2B5EF4-FFF2-40B4-BE49-F238E27FC236}">
                  <a16:creationId xmlns:a16="http://schemas.microsoft.com/office/drawing/2014/main" id="{96D82059-BAFE-3973-93E8-7972B8BD3F3C}"/>
                </a:ext>
              </a:extLst>
            </p:cNvPr>
            <p:cNvSpPr/>
            <p:nvPr/>
          </p:nvSpPr>
          <p:spPr>
            <a:xfrm>
              <a:off x="8575598" y="1339841"/>
              <a:ext cx="2988301"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highlight>
                  <a:srgbClr val="FDE7FC"/>
                </a:highlight>
                <a:uLnTx/>
                <a:uFillTx/>
                <a:latin typeface="Calibri" panose="020F0502020204030204"/>
                <a:ea typeface="+mn-ea"/>
                <a:cs typeface="+mn-cs"/>
              </a:endParaRPr>
            </a:p>
          </p:txBody>
        </p:sp>
      </p:grpSp>
      <p:sp>
        <p:nvSpPr>
          <p:cNvPr id="184" name="Rounded Rectangle 109">
            <a:extLst>
              <a:ext uri="{FF2B5EF4-FFF2-40B4-BE49-F238E27FC236}">
                <a16:creationId xmlns:a16="http://schemas.microsoft.com/office/drawing/2014/main" id="{3A726A5E-69FA-2DB3-3D17-2DDC9531423B}"/>
              </a:ext>
            </a:extLst>
          </p:cNvPr>
          <p:cNvSpPr/>
          <p:nvPr/>
        </p:nvSpPr>
        <p:spPr>
          <a:xfrm>
            <a:off x="10744964" y="6914539"/>
            <a:ext cx="2094671" cy="354514"/>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3" name="TextBox 2">
            <a:extLst>
              <a:ext uri="{FF2B5EF4-FFF2-40B4-BE49-F238E27FC236}">
                <a16:creationId xmlns:a16="http://schemas.microsoft.com/office/drawing/2014/main" id="{A0BEC1E5-DD0D-8DBA-50FB-5DA1A46048D2}"/>
              </a:ext>
            </a:extLst>
          </p:cNvPr>
          <p:cNvSpPr txBox="1"/>
          <p:nvPr/>
        </p:nvSpPr>
        <p:spPr>
          <a:xfrm>
            <a:off x="2438400" y="304800"/>
            <a:ext cx="7181088" cy="707886"/>
          </a:xfrm>
          <a:prstGeom prst="rect">
            <a:avLst/>
          </a:prstGeom>
          <a:noFill/>
        </p:spPr>
        <p:txBody>
          <a:bodyPr wrap="square" rtlCol="0">
            <a:spAutoFit/>
          </a:bodyPr>
          <a:lstStyle/>
          <a:p>
            <a:pPr algn="ctr"/>
            <a:r>
              <a:rPr lang="en-US" sz="4000" b="1" dirty="0">
                <a:solidFill>
                  <a:srgbClr val="CC3399"/>
                </a:solidFill>
                <a:latin typeface="Arial" panose="020B0604020202020204" pitchFamily="34" charset="0"/>
                <a:cs typeface="Arial" panose="020B0604020202020204" pitchFamily="34" charset="0"/>
              </a:rPr>
              <a:t>CONCLUSION</a:t>
            </a:r>
            <a:endParaRPr lang="en-IN" sz="4000" b="1" dirty="0">
              <a:solidFill>
                <a:srgbClr val="CC3399"/>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8A9ECEC5-EB94-3773-7510-915D2814B772}"/>
              </a:ext>
            </a:extLst>
          </p:cNvPr>
          <p:cNvSpPr txBox="1"/>
          <p:nvPr/>
        </p:nvSpPr>
        <p:spPr>
          <a:xfrm>
            <a:off x="600617" y="2182869"/>
            <a:ext cx="11058117" cy="1200329"/>
          </a:xfrm>
          <a:prstGeom prst="rect">
            <a:avLst/>
          </a:prstGeom>
          <a:noFill/>
        </p:spPr>
        <p:txBody>
          <a:bodyPr wrap="square">
            <a:spAutoFit/>
          </a:bodyPr>
          <a:lstStyle/>
          <a:p>
            <a:pPr algn="just"/>
            <a:r>
              <a:rPr lang="en-US" sz="1800" dirty="0">
                <a:latin typeface="Arial" panose="020B0604020202020204" pitchFamily="34" charset="0"/>
                <a:cs typeface="Arial" panose="020B0604020202020204" pitchFamily="34" charset="0"/>
              </a:rPr>
              <a:t>The dashboard highlights </a:t>
            </a:r>
            <a:r>
              <a:rPr lang="en-US" sz="1800" b="1" dirty="0">
                <a:latin typeface="Arial" panose="020B0604020202020204" pitchFamily="34" charset="0"/>
                <a:cs typeface="Arial" panose="020B0604020202020204" pitchFamily="34" charset="0"/>
              </a:rPr>
              <a:t>AAPL's dominance in trading volume</a:t>
            </a: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NFLX's highest stock price range</a:t>
            </a:r>
            <a:r>
              <a:rPr lang="en-US" sz="1800" dirty="0">
                <a:latin typeface="Arial" panose="020B0604020202020204" pitchFamily="34" charset="0"/>
                <a:cs typeface="Arial" panose="020B0604020202020204" pitchFamily="34" charset="0"/>
              </a:rPr>
              <a:t>, and </a:t>
            </a:r>
            <a:r>
              <a:rPr lang="en-US" sz="1800" b="1" dirty="0">
                <a:latin typeface="Arial" panose="020B0604020202020204" pitchFamily="34" charset="0"/>
                <a:cs typeface="Arial" panose="020B0604020202020204" pitchFamily="34" charset="0"/>
              </a:rPr>
              <a:t>a sharp market decline from April to May</a:t>
            </a: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MSFT and GOOG show stable activity</a:t>
            </a:r>
            <a:r>
              <a:rPr lang="en-US" sz="1800" dirty="0">
                <a:latin typeface="Arial" panose="020B0604020202020204" pitchFamily="34" charset="0"/>
                <a:cs typeface="Arial" panose="020B0604020202020204" pitchFamily="34" charset="0"/>
              </a:rPr>
              <a:t>, while </a:t>
            </a:r>
            <a:r>
              <a:rPr lang="en-US" sz="1800" b="1" dirty="0">
                <a:latin typeface="Arial" panose="020B0604020202020204" pitchFamily="34" charset="0"/>
                <a:cs typeface="Arial" panose="020B0604020202020204" pitchFamily="34" charset="0"/>
              </a:rPr>
              <a:t>NFLX exhibits the most volatility</a:t>
            </a:r>
            <a:r>
              <a:rPr lang="en-US" sz="1800" dirty="0">
                <a:latin typeface="Arial" panose="020B0604020202020204" pitchFamily="34" charset="0"/>
                <a:cs typeface="Arial" panose="020B0604020202020204" pitchFamily="34" charset="0"/>
              </a:rPr>
              <a:t>. The </a:t>
            </a:r>
            <a:r>
              <a:rPr lang="en-US" sz="1800" b="1" dirty="0">
                <a:latin typeface="Arial" panose="020B0604020202020204" pitchFamily="34" charset="0"/>
                <a:cs typeface="Arial" panose="020B0604020202020204" pitchFamily="34" charset="0"/>
              </a:rPr>
              <a:t>overall market peaked in March before dropping</a:t>
            </a:r>
            <a:r>
              <a:rPr lang="en-US" sz="1800" dirty="0">
                <a:latin typeface="Arial" panose="020B0604020202020204" pitchFamily="34" charset="0"/>
                <a:cs typeface="Arial" panose="020B0604020202020204" pitchFamily="34" charset="0"/>
              </a:rPr>
              <a:t>, indicating a potential correction or bearish trend. </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0629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8548AA-0916-E3D9-B056-0C92584DB65F}"/>
              </a:ext>
            </a:extLst>
          </p:cNvPr>
          <p:cNvSpPr txBox="1"/>
          <p:nvPr/>
        </p:nvSpPr>
        <p:spPr>
          <a:xfrm>
            <a:off x="0" y="2250674"/>
            <a:ext cx="12192000" cy="1446550"/>
          </a:xfrm>
          <a:prstGeom prst="rect">
            <a:avLst/>
          </a:prstGeom>
          <a:noFill/>
        </p:spPr>
        <p:txBody>
          <a:bodyPr wrap="square" rtlCol="0">
            <a:spAutoFit/>
          </a:bodyPr>
          <a:lstStyle/>
          <a:p>
            <a:pPr algn="ctr"/>
            <a:r>
              <a:rPr lang="en-US" sz="8800" dirty="0">
                <a:latin typeface="Arial" panose="020B0604020202020204" pitchFamily="34" charset="0"/>
                <a:cs typeface="Arial" panose="020B0604020202020204" pitchFamily="34" charset="0"/>
              </a:rPr>
              <a:t>THANK YOU</a:t>
            </a:r>
            <a:endParaRPr lang="en-IN" sz="8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860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8" name="Group 217">
            <a:extLst>
              <a:ext uri="{FF2B5EF4-FFF2-40B4-BE49-F238E27FC236}">
                <a16:creationId xmlns:a16="http://schemas.microsoft.com/office/drawing/2014/main" id="{7D2AC6DF-FF9A-488F-9123-53AA85D9365B}"/>
              </a:ext>
            </a:extLst>
          </p:cNvPr>
          <p:cNvGrpSpPr/>
          <p:nvPr/>
        </p:nvGrpSpPr>
        <p:grpSpPr>
          <a:xfrm>
            <a:off x="600617" y="1217205"/>
            <a:ext cx="2504839" cy="3373586"/>
            <a:chOff x="600617" y="1217205"/>
            <a:chExt cx="2504839" cy="3373586"/>
          </a:xfrm>
          <a:solidFill>
            <a:srgbClr val="FAB0F6"/>
          </a:solidFill>
        </p:grpSpPr>
        <p:sp>
          <p:nvSpPr>
            <p:cNvPr id="13" name="Rectangle 12">
              <a:extLst>
                <a:ext uri="{FF2B5EF4-FFF2-40B4-BE49-F238E27FC236}">
                  <a16:creationId xmlns:a16="http://schemas.microsoft.com/office/drawing/2014/main" id="{FFF60778-A552-4178-967A-D6012B06C7A5}"/>
                </a:ext>
              </a:extLst>
            </p:cNvPr>
            <p:cNvSpPr/>
            <p:nvPr/>
          </p:nvSpPr>
          <p:spPr>
            <a:xfrm>
              <a:off x="600617" y="4545072"/>
              <a:ext cx="2504839"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highlight>
                  <a:srgbClr val="FDE7FC"/>
                </a:highlight>
                <a:uLnTx/>
                <a:uFillTx/>
                <a:latin typeface="Calibri" panose="020F0502020204030204"/>
                <a:ea typeface="+mn-ea"/>
                <a:cs typeface="+mn-cs"/>
              </a:endParaRPr>
            </a:p>
          </p:txBody>
        </p:sp>
        <p:sp>
          <p:nvSpPr>
            <p:cNvPr id="168" name="Rectangle 167">
              <a:extLst>
                <a:ext uri="{FF2B5EF4-FFF2-40B4-BE49-F238E27FC236}">
                  <a16:creationId xmlns:a16="http://schemas.microsoft.com/office/drawing/2014/main" id="{C018E09C-793B-4B90-8ABF-2FDE455E5932}"/>
                </a:ext>
              </a:extLst>
            </p:cNvPr>
            <p:cNvSpPr/>
            <p:nvPr/>
          </p:nvSpPr>
          <p:spPr>
            <a:xfrm>
              <a:off x="600617" y="1217205"/>
              <a:ext cx="2504839"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highlight>
                  <a:srgbClr val="FDE7FC"/>
                </a:highlight>
                <a:uLnTx/>
                <a:uFillTx/>
                <a:latin typeface="Calibri" panose="020F0502020204030204"/>
                <a:ea typeface="+mn-ea"/>
                <a:cs typeface="+mn-cs"/>
              </a:endParaRPr>
            </a:p>
          </p:txBody>
        </p:sp>
      </p:grpSp>
      <p:grpSp>
        <p:nvGrpSpPr>
          <p:cNvPr id="216" name="Group 215">
            <a:extLst>
              <a:ext uri="{FF2B5EF4-FFF2-40B4-BE49-F238E27FC236}">
                <a16:creationId xmlns:a16="http://schemas.microsoft.com/office/drawing/2014/main" id="{A4AD765A-A9FC-4380-B5C5-AA23BE3F2EC4}"/>
              </a:ext>
            </a:extLst>
          </p:cNvPr>
          <p:cNvGrpSpPr/>
          <p:nvPr/>
        </p:nvGrpSpPr>
        <p:grpSpPr>
          <a:xfrm>
            <a:off x="3188457" y="1217205"/>
            <a:ext cx="2504839" cy="3373586"/>
            <a:chOff x="3188457" y="1217205"/>
            <a:chExt cx="2504839" cy="3373586"/>
          </a:xfrm>
          <a:solidFill>
            <a:srgbClr val="FAB0F6"/>
          </a:solidFill>
        </p:grpSpPr>
        <p:sp>
          <p:nvSpPr>
            <p:cNvPr id="166" name="Rectangle 165">
              <a:extLst>
                <a:ext uri="{FF2B5EF4-FFF2-40B4-BE49-F238E27FC236}">
                  <a16:creationId xmlns:a16="http://schemas.microsoft.com/office/drawing/2014/main" id="{187C9854-6707-49B5-AAB0-8B1D104C416C}"/>
                </a:ext>
              </a:extLst>
            </p:cNvPr>
            <p:cNvSpPr/>
            <p:nvPr/>
          </p:nvSpPr>
          <p:spPr>
            <a:xfrm>
              <a:off x="3188457" y="4545072"/>
              <a:ext cx="2504839"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highlight>
                  <a:srgbClr val="FDE7FC"/>
                </a:highlight>
                <a:uLnTx/>
                <a:uFillTx/>
                <a:latin typeface="Calibri" panose="020F0502020204030204"/>
                <a:ea typeface="+mn-ea"/>
                <a:cs typeface="+mn-cs"/>
              </a:endParaRPr>
            </a:p>
          </p:txBody>
        </p:sp>
        <p:sp>
          <p:nvSpPr>
            <p:cNvPr id="169" name="Rectangle 168">
              <a:extLst>
                <a:ext uri="{FF2B5EF4-FFF2-40B4-BE49-F238E27FC236}">
                  <a16:creationId xmlns:a16="http://schemas.microsoft.com/office/drawing/2014/main" id="{0F3AED94-9359-4B1F-8C66-3940EF11161C}"/>
                </a:ext>
              </a:extLst>
            </p:cNvPr>
            <p:cNvSpPr/>
            <p:nvPr/>
          </p:nvSpPr>
          <p:spPr>
            <a:xfrm>
              <a:off x="3188457" y="1217205"/>
              <a:ext cx="2504839"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highlight>
                  <a:srgbClr val="FDE7FC"/>
                </a:highlight>
                <a:uLnTx/>
                <a:uFillTx/>
                <a:latin typeface="Calibri" panose="020F0502020204030204"/>
                <a:ea typeface="+mn-ea"/>
                <a:cs typeface="+mn-cs"/>
              </a:endParaRPr>
            </a:p>
          </p:txBody>
        </p:sp>
      </p:grpSp>
      <p:grpSp>
        <p:nvGrpSpPr>
          <p:cNvPr id="215" name="Group 214">
            <a:extLst>
              <a:ext uri="{FF2B5EF4-FFF2-40B4-BE49-F238E27FC236}">
                <a16:creationId xmlns:a16="http://schemas.microsoft.com/office/drawing/2014/main" id="{EBF79B94-9DA8-473D-907F-927F10FFAFC1}"/>
              </a:ext>
            </a:extLst>
          </p:cNvPr>
          <p:cNvGrpSpPr/>
          <p:nvPr/>
        </p:nvGrpSpPr>
        <p:grpSpPr>
          <a:xfrm>
            <a:off x="5776296" y="1217205"/>
            <a:ext cx="2504839" cy="3373586"/>
            <a:chOff x="5776296" y="1217205"/>
            <a:chExt cx="2504839" cy="3373586"/>
          </a:xfrm>
          <a:solidFill>
            <a:srgbClr val="FAB0F6"/>
          </a:solidFill>
        </p:grpSpPr>
        <p:sp>
          <p:nvSpPr>
            <p:cNvPr id="167" name="Rectangle 166">
              <a:extLst>
                <a:ext uri="{FF2B5EF4-FFF2-40B4-BE49-F238E27FC236}">
                  <a16:creationId xmlns:a16="http://schemas.microsoft.com/office/drawing/2014/main" id="{77D988CC-9B88-413E-93C2-C869C58096EA}"/>
                </a:ext>
              </a:extLst>
            </p:cNvPr>
            <p:cNvSpPr/>
            <p:nvPr/>
          </p:nvSpPr>
          <p:spPr>
            <a:xfrm>
              <a:off x="5776296" y="4545072"/>
              <a:ext cx="2504839"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highlight>
                  <a:srgbClr val="FDE7FC"/>
                </a:highlight>
                <a:uLnTx/>
                <a:uFillTx/>
                <a:latin typeface="Calibri" panose="020F0502020204030204"/>
                <a:ea typeface="+mn-ea"/>
                <a:cs typeface="+mn-cs"/>
              </a:endParaRPr>
            </a:p>
          </p:txBody>
        </p:sp>
        <p:sp>
          <p:nvSpPr>
            <p:cNvPr id="170" name="Rectangle 169">
              <a:extLst>
                <a:ext uri="{FF2B5EF4-FFF2-40B4-BE49-F238E27FC236}">
                  <a16:creationId xmlns:a16="http://schemas.microsoft.com/office/drawing/2014/main" id="{533D9528-ECF4-4BA2-B405-B2CEB02B7987}"/>
                </a:ext>
              </a:extLst>
            </p:cNvPr>
            <p:cNvSpPr/>
            <p:nvPr/>
          </p:nvSpPr>
          <p:spPr>
            <a:xfrm>
              <a:off x="5776296" y="1217205"/>
              <a:ext cx="2504839"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highlight>
                  <a:srgbClr val="FDE7FC"/>
                </a:highlight>
                <a:uLnTx/>
                <a:uFillTx/>
                <a:latin typeface="Calibri" panose="020F0502020204030204"/>
                <a:ea typeface="+mn-ea"/>
                <a:cs typeface="+mn-cs"/>
              </a:endParaRPr>
            </a:p>
          </p:txBody>
        </p:sp>
      </p:grpSp>
      <p:grpSp>
        <p:nvGrpSpPr>
          <p:cNvPr id="209" name="Group 208">
            <a:extLst>
              <a:ext uri="{FF2B5EF4-FFF2-40B4-BE49-F238E27FC236}">
                <a16:creationId xmlns:a16="http://schemas.microsoft.com/office/drawing/2014/main" id="{B62136CF-26D1-4E3C-A6C7-CF76DF49877A}"/>
              </a:ext>
            </a:extLst>
          </p:cNvPr>
          <p:cNvGrpSpPr/>
          <p:nvPr/>
        </p:nvGrpSpPr>
        <p:grpSpPr>
          <a:xfrm>
            <a:off x="8386621" y="1217205"/>
            <a:ext cx="3134032" cy="3373586"/>
            <a:chOff x="8575598" y="1339841"/>
            <a:chExt cx="2988302" cy="3373586"/>
          </a:xfrm>
          <a:solidFill>
            <a:srgbClr val="FAB0F6"/>
          </a:solidFill>
        </p:grpSpPr>
        <p:sp>
          <p:nvSpPr>
            <p:cNvPr id="171" name="Rectangle 170">
              <a:extLst>
                <a:ext uri="{FF2B5EF4-FFF2-40B4-BE49-F238E27FC236}">
                  <a16:creationId xmlns:a16="http://schemas.microsoft.com/office/drawing/2014/main" id="{95C9B982-0181-4CF4-8DC6-5A27C0EB2B38}"/>
                </a:ext>
              </a:extLst>
            </p:cNvPr>
            <p:cNvSpPr/>
            <p:nvPr/>
          </p:nvSpPr>
          <p:spPr>
            <a:xfrm>
              <a:off x="8575599" y="4667708"/>
              <a:ext cx="2988301"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highlight>
                  <a:srgbClr val="FDE7FC"/>
                </a:highlight>
                <a:uLnTx/>
                <a:uFillTx/>
                <a:latin typeface="Calibri" panose="020F0502020204030204"/>
                <a:ea typeface="+mn-ea"/>
                <a:cs typeface="+mn-cs"/>
              </a:endParaRPr>
            </a:p>
          </p:txBody>
        </p:sp>
        <p:sp>
          <p:nvSpPr>
            <p:cNvPr id="172" name="Rectangle 171">
              <a:extLst>
                <a:ext uri="{FF2B5EF4-FFF2-40B4-BE49-F238E27FC236}">
                  <a16:creationId xmlns:a16="http://schemas.microsoft.com/office/drawing/2014/main" id="{6E863F44-D1D6-46E5-928B-2C8B5D8D5E1A}"/>
                </a:ext>
              </a:extLst>
            </p:cNvPr>
            <p:cNvSpPr/>
            <p:nvPr/>
          </p:nvSpPr>
          <p:spPr>
            <a:xfrm>
              <a:off x="8575598" y="1339841"/>
              <a:ext cx="2988301"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highlight>
                  <a:srgbClr val="FDE7FC"/>
                </a:highlight>
                <a:uLnTx/>
                <a:uFillTx/>
                <a:latin typeface="Calibri" panose="020F0502020204030204"/>
                <a:ea typeface="+mn-ea"/>
                <a:cs typeface="+mn-cs"/>
              </a:endParaRPr>
            </a:p>
          </p:txBody>
        </p:sp>
      </p:grpSp>
      <p:sp>
        <p:nvSpPr>
          <p:cNvPr id="184" name="Rounded Rectangle 109">
            <a:extLst>
              <a:ext uri="{FF2B5EF4-FFF2-40B4-BE49-F238E27FC236}">
                <a16:creationId xmlns:a16="http://schemas.microsoft.com/office/drawing/2014/main" id="{FE924B0A-EE56-47DC-A2B2-4E228E4169C0}"/>
              </a:ext>
            </a:extLst>
          </p:cNvPr>
          <p:cNvSpPr/>
          <p:nvPr/>
        </p:nvSpPr>
        <p:spPr>
          <a:xfrm>
            <a:off x="10744964" y="6914539"/>
            <a:ext cx="2094671" cy="354514"/>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3" name="TextBox 2">
            <a:extLst>
              <a:ext uri="{FF2B5EF4-FFF2-40B4-BE49-F238E27FC236}">
                <a16:creationId xmlns:a16="http://schemas.microsoft.com/office/drawing/2014/main" id="{138A6498-8B9A-BB6E-3F07-D0452BC7A7B9}"/>
              </a:ext>
            </a:extLst>
          </p:cNvPr>
          <p:cNvSpPr txBox="1"/>
          <p:nvPr/>
        </p:nvSpPr>
        <p:spPr>
          <a:xfrm>
            <a:off x="2438400" y="304800"/>
            <a:ext cx="7181088" cy="707886"/>
          </a:xfrm>
          <a:prstGeom prst="rect">
            <a:avLst/>
          </a:prstGeom>
          <a:noFill/>
        </p:spPr>
        <p:txBody>
          <a:bodyPr wrap="square" rtlCol="0">
            <a:spAutoFit/>
          </a:bodyPr>
          <a:lstStyle/>
          <a:p>
            <a:pPr algn="ctr"/>
            <a:r>
              <a:rPr lang="en-US" sz="4000" b="1" dirty="0">
                <a:solidFill>
                  <a:srgbClr val="CC3399"/>
                </a:solidFill>
                <a:latin typeface="Arial" panose="020B0604020202020204" pitchFamily="34" charset="0"/>
                <a:cs typeface="Arial" panose="020B0604020202020204" pitchFamily="34" charset="0"/>
              </a:rPr>
              <a:t>INTRODUCTION</a:t>
            </a:r>
            <a:endParaRPr lang="en-IN" sz="4000" b="1" dirty="0">
              <a:solidFill>
                <a:srgbClr val="CC3399"/>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854A7D90-4F1C-4EF7-5E9B-784FD09F81B1}"/>
              </a:ext>
            </a:extLst>
          </p:cNvPr>
          <p:cNvSpPr txBox="1"/>
          <p:nvPr/>
        </p:nvSpPr>
        <p:spPr>
          <a:xfrm>
            <a:off x="535168" y="1651634"/>
            <a:ext cx="11141042" cy="2554545"/>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The </a:t>
            </a:r>
            <a:r>
              <a:rPr lang="en-US" sz="2000" b="1" dirty="0">
                <a:latin typeface="Arial" panose="020B0604020202020204" pitchFamily="34" charset="0"/>
                <a:cs typeface="Arial" panose="020B0604020202020204" pitchFamily="34" charset="0"/>
              </a:rPr>
              <a:t>Stock Market Analysis Dashboard</a:t>
            </a:r>
            <a:r>
              <a:rPr lang="en-US" sz="2000" dirty="0">
                <a:latin typeface="Arial" panose="020B0604020202020204" pitchFamily="34" charset="0"/>
                <a:cs typeface="Arial" panose="020B0604020202020204" pitchFamily="34" charset="0"/>
              </a:rPr>
              <a:t> provides an overview of stock performance for AAPL, GOOG, MSFT, and NFLX. It includes metrics such as closing prices, opening values, and stock performance over time. Visualizations highlight trends in adjusted closing prices, volume distribution, and high-low comparisons. The dashboard tracks stock movements across different quarters, offering insights into fluctuations and market trends. With bar charts, line graphs, and pie charts, it presents a clear financial snapshot, aiding data-driven investment decisions. The use of purple tones and structured layout enhances readability and quick analysis of stock performance.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1820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26519E81-C48F-4DC1-8447-5AA3137BE5EE}"/>
              </a:ext>
            </a:extLst>
          </p:cNvPr>
          <p:cNvSpPr/>
          <p:nvPr/>
        </p:nvSpPr>
        <p:spPr>
          <a:xfrm>
            <a:off x="6352032" y="0"/>
            <a:ext cx="5839967" cy="6850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2">
            <a:extLst>
              <a:ext uri="{FF2B5EF4-FFF2-40B4-BE49-F238E27FC236}">
                <a16:creationId xmlns:a16="http://schemas.microsoft.com/office/drawing/2014/main" id="{EC32E700-08FC-848F-D4DC-AFBDC1F60EA8}"/>
              </a:ext>
            </a:extLst>
          </p:cNvPr>
          <p:cNvSpPr>
            <a:spLocks noChangeArrowheads="1"/>
          </p:cNvSpPr>
          <p:nvPr/>
        </p:nvSpPr>
        <p:spPr bwMode="auto">
          <a:xfrm>
            <a:off x="6644639" y="1226917"/>
            <a:ext cx="5279137"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stock market analysis dashboard provides insights into stock performance for AAPL, GOOG, MSFT, and NFLX.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It includes key metrics such as close prices, open prices, adjusted close trends over time, and volume distribution by ticker.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dashboard visualizes stock performance trends, highlighting variations in high and low prices. A pie chart represents volume distribution, with AAPL holding the largest share. A line graph tracks adjusted close prices over time, showing fluctuations. The interface is color-coded, with quarter filters for deeper analysis, making it useful for monitoring stock trends and making informed investment decisions.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07B3A24-8352-FD52-0F0A-08B65CE016A0}"/>
              </a:ext>
            </a:extLst>
          </p:cNvPr>
          <p:cNvSpPr txBox="1"/>
          <p:nvPr/>
        </p:nvSpPr>
        <p:spPr>
          <a:xfrm>
            <a:off x="7095744" y="189145"/>
            <a:ext cx="4047744" cy="707886"/>
          </a:xfrm>
          <a:prstGeom prst="rect">
            <a:avLst/>
          </a:prstGeom>
          <a:noFill/>
        </p:spPr>
        <p:txBody>
          <a:bodyPr wrap="square" rtlCol="0">
            <a:spAutoFit/>
          </a:bodyPr>
          <a:lstStyle/>
          <a:p>
            <a:pPr algn="ctr"/>
            <a:r>
              <a:rPr lang="en-US" sz="4000" b="1" dirty="0">
                <a:latin typeface="Arial" panose="020B0604020202020204" pitchFamily="34" charset="0"/>
                <a:cs typeface="Arial" panose="020B0604020202020204" pitchFamily="34" charset="0"/>
              </a:rPr>
              <a:t>OVERVIEW</a:t>
            </a:r>
            <a:endParaRPr lang="en-IN" sz="4000" b="1" dirty="0">
              <a:latin typeface="Arial" panose="020B0604020202020204" pitchFamily="34" charset="0"/>
              <a:cs typeface="Arial" panose="020B0604020202020204" pitchFamily="34" charset="0"/>
            </a:endParaRPr>
          </a:p>
        </p:txBody>
      </p:sp>
      <p:pic>
        <p:nvPicPr>
          <p:cNvPr id="12" name="Picture 11" descr="A screenshot of a computer screen">
            <a:extLst>
              <a:ext uri="{FF2B5EF4-FFF2-40B4-BE49-F238E27FC236}">
                <a16:creationId xmlns:a16="http://schemas.microsoft.com/office/drawing/2014/main" id="{AD587975-1A76-A4D1-5D75-647904075C49}"/>
              </a:ext>
            </a:extLst>
          </p:cNvPr>
          <p:cNvPicPr>
            <a:picLocks noChangeAspect="1"/>
          </p:cNvPicPr>
          <p:nvPr/>
        </p:nvPicPr>
        <p:blipFill>
          <a:blip r:embed="rId2"/>
          <a:stretch>
            <a:fillRect/>
          </a:stretch>
        </p:blipFill>
        <p:spPr>
          <a:xfrm>
            <a:off x="-85344" y="0"/>
            <a:ext cx="6517535" cy="6850560"/>
          </a:xfrm>
          <a:prstGeom prst="rect">
            <a:avLst/>
          </a:prstGeom>
        </p:spPr>
      </p:pic>
    </p:spTree>
    <p:extLst>
      <p:ext uri="{BB962C8B-B14F-4D97-AF65-F5344CB8AC3E}">
        <p14:creationId xmlns:p14="http://schemas.microsoft.com/office/powerpoint/2010/main" val="138064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59D55F-B6E5-B84C-D577-0729B94E5295}"/>
              </a:ext>
            </a:extLst>
          </p:cNvPr>
          <p:cNvPicPr>
            <a:picLocks noChangeAspect="1"/>
          </p:cNvPicPr>
          <p:nvPr/>
        </p:nvPicPr>
        <p:blipFill>
          <a:blip r:embed="rId2"/>
          <a:stretch>
            <a:fillRect/>
          </a:stretch>
        </p:blipFill>
        <p:spPr>
          <a:xfrm>
            <a:off x="353569" y="307848"/>
            <a:ext cx="5401056" cy="6242304"/>
          </a:xfrm>
          <a:prstGeom prst="rect">
            <a:avLst/>
          </a:prstGeom>
        </p:spPr>
      </p:pic>
      <p:sp>
        <p:nvSpPr>
          <p:cNvPr id="17" name="TextBox 16">
            <a:extLst>
              <a:ext uri="{FF2B5EF4-FFF2-40B4-BE49-F238E27FC236}">
                <a16:creationId xmlns:a16="http://schemas.microsoft.com/office/drawing/2014/main" id="{32FDB20F-0262-233C-14F8-D545B18EA33E}"/>
              </a:ext>
            </a:extLst>
          </p:cNvPr>
          <p:cNvSpPr txBox="1"/>
          <p:nvPr/>
        </p:nvSpPr>
        <p:spPr>
          <a:xfrm>
            <a:off x="7022591" y="1028343"/>
            <a:ext cx="4815838" cy="4801314"/>
          </a:xfrm>
          <a:prstGeom prst="rect">
            <a:avLst/>
          </a:prstGeom>
          <a:noFill/>
        </p:spPr>
        <p:txBody>
          <a:bodyPr wrap="square">
            <a:spAutoFit/>
          </a:bodyPr>
          <a:lstStyle/>
          <a:p>
            <a:pPr>
              <a:buNone/>
            </a:pPr>
            <a:r>
              <a:rPr lang="en-US" dirty="0">
                <a:latin typeface="Arial" panose="020B0604020202020204" pitchFamily="34" charset="0"/>
                <a:cs typeface="Arial" panose="020B0604020202020204" pitchFamily="34" charset="0"/>
              </a:rPr>
              <a:t>This line chart, titled </a:t>
            </a:r>
            <a:r>
              <a:rPr lang="en-US" b="1" dirty="0">
                <a:latin typeface="Arial" panose="020B0604020202020204" pitchFamily="34" charset="0"/>
                <a:cs typeface="Arial" panose="020B0604020202020204" pitchFamily="34" charset="0"/>
              </a:rPr>
              <a:t>"Stock Performance Over Time,"</a:t>
            </a:r>
            <a:r>
              <a:rPr lang="en-US" dirty="0">
                <a:latin typeface="Arial" panose="020B0604020202020204" pitchFamily="34" charset="0"/>
                <a:cs typeface="Arial" panose="020B0604020202020204" pitchFamily="34" charset="0"/>
              </a:rPr>
              <a:t> visualizes the adjusted closing prices across four months: </a:t>
            </a:r>
            <a:r>
              <a:rPr lang="en-US" b="1" dirty="0">
                <a:latin typeface="Arial" panose="020B0604020202020204" pitchFamily="34" charset="0"/>
                <a:cs typeface="Arial" panose="020B0604020202020204" pitchFamily="34" charset="0"/>
              </a:rPr>
              <a:t>February, March, April, and May</a:t>
            </a:r>
            <a:r>
              <a:rPr lang="en-US" dirty="0">
                <a:latin typeface="Arial" panose="020B0604020202020204" pitchFamily="34" charset="0"/>
                <a:cs typeface="Arial" panose="020B0604020202020204" pitchFamily="34" charset="0"/>
              </a:rPr>
              <a:t>.</a:t>
            </a:r>
          </a:p>
          <a:p>
            <a:pPr>
              <a:buFont typeface="Arial" panose="020B0604020202020204" pitchFamily="34" charset="0"/>
              <a:buChar char="•"/>
            </a:pPr>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adjusted close price</a:t>
            </a:r>
            <a:r>
              <a:rPr lang="en-US" dirty="0">
                <a:latin typeface="Arial" panose="020B0604020202020204" pitchFamily="34" charset="0"/>
                <a:cs typeface="Arial" panose="020B0604020202020204" pitchFamily="34" charset="0"/>
              </a:rPr>
              <a:t> starts at </a:t>
            </a:r>
            <a:r>
              <a:rPr lang="en-US" b="1" dirty="0">
                <a:latin typeface="Arial" panose="020B0604020202020204" pitchFamily="34" charset="0"/>
                <a:cs typeface="Arial" panose="020B0604020202020204" pitchFamily="34" charset="0"/>
              </a:rPr>
              <a:t>12.8K in February</a:t>
            </a:r>
            <a:r>
              <a:rPr lang="en-US" dirty="0">
                <a:latin typeface="Arial" panose="020B0604020202020204" pitchFamily="34" charset="0"/>
                <a:cs typeface="Arial" panose="020B0604020202020204" pitchFamily="34" charset="0"/>
              </a:rPr>
              <a:t>.</a:t>
            </a:r>
          </a:p>
          <a:p>
            <a:pPr>
              <a:buFont typeface="Arial" panose="020B0604020202020204" pitchFamily="34" charset="0"/>
              <a:buChar char="•"/>
            </a:pPr>
            <a:r>
              <a:rPr lang="en-US" dirty="0">
                <a:latin typeface="Arial" panose="020B0604020202020204" pitchFamily="34" charset="0"/>
                <a:cs typeface="Arial" panose="020B0604020202020204" pitchFamily="34" charset="0"/>
              </a:rPr>
              <a:t>It peaks in </a:t>
            </a:r>
            <a:r>
              <a:rPr lang="en-US" b="1" dirty="0">
                <a:latin typeface="Arial" panose="020B0604020202020204" pitchFamily="34" charset="0"/>
                <a:cs typeface="Arial" panose="020B0604020202020204" pitchFamily="34" charset="0"/>
              </a:rPr>
              <a:t>March at 19.2K</a:t>
            </a:r>
            <a:r>
              <a:rPr lang="en-US" dirty="0">
                <a:latin typeface="Arial" panose="020B0604020202020204" pitchFamily="34" charset="0"/>
                <a:cs typeface="Arial" panose="020B0604020202020204" pitchFamily="34" charset="0"/>
              </a:rPr>
              <a:t>, indicating strong performance.</a:t>
            </a:r>
          </a:p>
          <a:p>
            <a:pPr>
              <a:buFont typeface="Arial" panose="020B0604020202020204" pitchFamily="34" charset="0"/>
              <a:buChar char="•"/>
            </a:pPr>
            <a:r>
              <a:rPr lang="en-US" dirty="0">
                <a:latin typeface="Arial" panose="020B0604020202020204" pitchFamily="34" charset="0"/>
                <a:cs typeface="Arial" panose="020B0604020202020204" pitchFamily="34" charset="0"/>
              </a:rPr>
              <a:t>A slight </a:t>
            </a:r>
            <a:r>
              <a:rPr lang="en-US" b="1" dirty="0">
                <a:latin typeface="Arial" panose="020B0604020202020204" pitchFamily="34" charset="0"/>
                <a:cs typeface="Arial" panose="020B0604020202020204" pitchFamily="34" charset="0"/>
              </a:rPr>
              <a:t>decline in April to 17.0K</a:t>
            </a:r>
            <a:r>
              <a:rPr lang="en-US" dirty="0">
                <a:latin typeface="Arial" panose="020B0604020202020204" pitchFamily="34" charset="0"/>
                <a:cs typeface="Arial" panose="020B0604020202020204" pitchFamily="34" charset="0"/>
              </a:rPr>
              <a:t> suggests minor correction.</a:t>
            </a:r>
          </a:p>
          <a:p>
            <a:pPr>
              <a:buFont typeface="Arial" panose="020B0604020202020204" pitchFamily="34" charset="0"/>
              <a:buChar char="•"/>
            </a:pPr>
            <a:r>
              <a:rPr lang="en-US" dirty="0">
                <a:latin typeface="Arial" panose="020B0604020202020204" pitchFamily="34" charset="0"/>
                <a:cs typeface="Arial" panose="020B0604020202020204" pitchFamily="34" charset="0"/>
              </a:rPr>
              <a:t>A </a:t>
            </a:r>
            <a:r>
              <a:rPr lang="en-US" b="1" dirty="0">
                <a:latin typeface="Arial" panose="020B0604020202020204" pitchFamily="34" charset="0"/>
                <a:cs typeface="Arial" panose="020B0604020202020204" pitchFamily="34" charset="0"/>
              </a:rPr>
              <a:t>sharp drop to 4.5K in May</a:t>
            </a:r>
            <a:r>
              <a:rPr lang="en-US" dirty="0">
                <a:latin typeface="Arial" panose="020B0604020202020204" pitchFamily="34" charset="0"/>
                <a:cs typeface="Arial" panose="020B0604020202020204" pitchFamily="34" charset="0"/>
              </a:rPr>
              <a:t> indicates a major downturn.</a:t>
            </a:r>
          </a:p>
          <a:p>
            <a:r>
              <a:rPr lang="en-US" dirty="0">
                <a:latin typeface="Arial" panose="020B0604020202020204" pitchFamily="34" charset="0"/>
                <a:cs typeface="Arial" panose="020B0604020202020204" pitchFamily="34" charset="0"/>
              </a:rPr>
              <a:t>This trend suggests </a:t>
            </a:r>
            <a:r>
              <a:rPr lang="en-US" b="1" dirty="0">
                <a:latin typeface="Arial" panose="020B0604020202020204" pitchFamily="34" charset="0"/>
                <a:cs typeface="Arial" panose="020B0604020202020204" pitchFamily="34" charset="0"/>
              </a:rPr>
              <a:t>a strong rally followed by a sharp decline</a:t>
            </a:r>
            <a:r>
              <a:rPr lang="en-US" dirty="0">
                <a:latin typeface="Arial" panose="020B0604020202020204" pitchFamily="34" charset="0"/>
                <a:cs typeface="Arial" panose="020B0604020202020204" pitchFamily="34" charset="0"/>
              </a:rPr>
              <a:t>, possibly due to external market conditions or company-specific events. Further analysis is needed to understand the cause of the May drop.</a:t>
            </a:r>
          </a:p>
        </p:txBody>
      </p:sp>
    </p:spTree>
    <p:extLst>
      <p:ext uri="{BB962C8B-B14F-4D97-AF65-F5344CB8AC3E}">
        <p14:creationId xmlns:p14="http://schemas.microsoft.com/office/powerpoint/2010/main" val="3084533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AB0EBB-EC36-2897-1829-690B83E528A1}"/>
            </a:ext>
          </a:extLst>
        </p:cNvPr>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411C626-391E-CAB1-3C45-FCEF7999FA45}"/>
              </a:ext>
            </a:extLst>
          </p:cNvPr>
          <p:cNvCxnSpPr>
            <a:cxnSpLocks/>
          </p:cNvCxnSpPr>
          <p:nvPr/>
        </p:nvCxnSpPr>
        <p:spPr>
          <a:xfrm>
            <a:off x="6571488" y="307848"/>
            <a:ext cx="0" cy="624230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E286980-47DD-445D-B923-BC2DFBD9CE58}"/>
              </a:ext>
            </a:extLst>
          </p:cNvPr>
          <p:cNvSpPr txBox="1"/>
          <p:nvPr/>
        </p:nvSpPr>
        <p:spPr>
          <a:xfrm>
            <a:off x="7205472" y="1166842"/>
            <a:ext cx="4157472" cy="4524315"/>
          </a:xfrm>
          <a:prstGeom prst="rect">
            <a:avLst/>
          </a:prstGeom>
          <a:noFill/>
        </p:spPr>
        <p:txBody>
          <a:bodyPr wrap="square">
            <a:spAutoFit/>
          </a:bodyPr>
          <a:lstStyle/>
          <a:p>
            <a:pPr algn="just"/>
            <a:r>
              <a:rPr lang="en-US" dirty="0">
                <a:latin typeface="Arial" panose="020B0604020202020204" pitchFamily="34" charset="0"/>
                <a:cs typeface="Arial" panose="020B0604020202020204" pitchFamily="34" charset="0"/>
              </a:rPr>
              <a:t>This bar chart, titled "Close by Ticker," presents the closing stock prices for four companies: Netflix (NFLX), Microsoft (MSFT), Apple (AAPL), and Google (GOOG). The values are represented in thousands (K), with NFLX having the highest close at 20K, followed by MSFT at 17K, AAPL at 10K, and GOOG at 6K. The bars are color-coded in shades of purple, with darker shades representing higher values. The chart effectively visualizes the comparative closing values, showing that NFLX and MSFT have significantly higher closing prices than AAPL and GOOG.</a:t>
            </a:r>
            <a:endParaRPr lang="en-IN"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C701E068-9E5E-2483-97A9-510F5EFCF3DB}"/>
              </a:ext>
            </a:extLst>
          </p:cNvPr>
          <p:cNvPicPr>
            <a:picLocks noChangeAspect="1"/>
          </p:cNvPicPr>
          <p:nvPr/>
        </p:nvPicPr>
        <p:blipFill>
          <a:blip r:embed="rId2"/>
          <a:stretch>
            <a:fillRect/>
          </a:stretch>
        </p:blipFill>
        <p:spPr>
          <a:xfrm>
            <a:off x="525210" y="445008"/>
            <a:ext cx="5570790" cy="6105144"/>
          </a:xfrm>
          <a:prstGeom prst="rect">
            <a:avLst/>
          </a:prstGeom>
        </p:spPr>
      </p:pic>
    </p:spTree>
    <p:extLst>
      <p:ext uri="{BB962C8B-B14F-4D97-AF65-F5344CB8AC3E}">
        <p14:creationId xmlns:p14="http://schemas.microsoft.com/office/powerpoint/2010/main" val="4094939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92ECB-A9A9-54B5-6E3B-DFCBCE83032D}"/>
            </a:ext>
          </a:extLst>
        </p:cNvPr>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429C688-6C5D-40AA-5678-192954BF98E8}"/>
              </a:ext>
            </a:extLst>
          </p:cNvPr>
          <p:cNvCxnSpPr>
            <a:cxnSpLocks/>
          </p:cNvCxnSpPr>
          <p:nvPr/>
        </p:nvCxnSpPr>
        <p:spPr>
          <a:xfrm>
            <a:off x="6571488" y="307848"/>
            <a:ext cx="0" cy="624230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B7EFFB4-FECA-CDE5-95A6-A48A43117AC7}"/>
              </a:ext>
            </a:extLst>
          </p:cNvPr>
          <p:cNvPicPr>
            <a:picLocks noChangeAspect="1"/>
          </p:cNvPicPr>
          <p:nvPr/>
        </p:nvPicPr>
        <p:blipFill>
          <a:blip r:embed="rId2"/>
          <a:stretch>
            <a:fillRect/>
          </a:stretch>
        </p:blipFill>
        <p:spPr>
          <a:xfrm>
            <a:off x="597413" y="414528"/>
            <a:ext cx="5385240" cy="6022848"/>
          </a:xfrm>
          <a:prstGeom prst="rect">
            <a:avLst/>
          </a:prstGeom>
        </p:spPr>
      </p:pic>
      <p:sp>
        <p:nvSpPr>
          <p:cNvPr id="8" name="TextBox 7">
            <a:extLst>
              <a:ext uri="{FF2B5EF4-FFF2-40B4-BE49-F238E27FC236}">
                <a16:creationId xmlns:a16="http://schemas.microsoft.com/office/drawing/2014/main" id="{F72DECF1-61DE-9162-A8EB-9872D490DFDD}"/>
              </a:ext>
            </a:extLst>
          </p:cNvPr>
          <p:cNvSpPr txBox="1"/>
          <p:nvPr/>
        </p:nvSpPr>
        <p:spPr>
          <a:xfrm>
            <a:off x="7026212" y="612844"/>
            <a:ext cx="4300156" cy="5632311"/>
          </a:xfrm>
          <a:prstGeom prst="rect">
            <a:avLst/>
          </a:prstGeom>
          <a:noFill/>
        </p:spPr>
        <p:txBody>
          <a:bodyPr wrap="square">
            <a:spAutoFit/>
          </a:bodyPr>
          <a:lstStyle/>
          <a:p>
            <a:pPr algn="just">
              <a:buNone/>
            </a:pPr>
            <a:r>
              <a:rPr lang="en-US" dirty="0">
                <a:latin typeface="Arial" panose="020B0604020202020204" pitchFamily="34" charset="0"/>
                <a:cs typeface="Arial" panose="020B0604020202020204" pitchFamily="34" charset="0"/>
              </a:rPr>
              <a:t>This </a:t>
            </a:r>
            <a:r>
              <a:rPr lang="en-US" b="1" dirty="0">
                <a:latin typeface="Arial" panose="020B0604020202020204" pitchFamily="34" charset="0"/>
                <a:cs typeface="Arial" panose="020B0604020202020204" pitchFamily="34" charset="0"/>
              </a:rPr>
              <a:t>"Open by Ticker"</a:t>
            </a:r>
            <a:r>
              <a:rPr lang="en-US" dirty="0">
                <a:latin typeface="Arial" panose="020B0604020202020204" pitchFamily="34" charset="0"/>
                <a:cs typeface="Arial" panose="020B0604020202020204" pitchFamily="34" charset="0"/>
              </a:rPr>
              <a:t> bar chart visualizes the opening stock prices for four companies: </a:t>
            </a:r>
            <a:r>
              <a:rPr lang="en-US" b="1" dirty="0">
                <a:latin typeface="Arial" panose="020B0604020202020204" pitchFamily="34" charset="0"/>
                <a:cs typeface="Arial" panose="020B0604020202020204" pitchFamily="34" charset="0"/>
              </a:rPr>
              <a:t>Netflix (NFLX), Microsoft (MSFT), Apple (AAPL), and Google (GOOG)</a:t>
            </a:r>
            <a:r>
              <a:rPr lang="en-US" dirty="0">
                <a:latin typeface="Arial" panose="020B0604020202020204" pitchFamily="34" charset="0"/>
                <a:cs typeface="Arial" panose="020B0604020202020204" pitchFamily="34" charset="0"/>
              </a:rPr>
              <a:t>.</a:t>
            </a:r>
          </a:p>
          <a:p>
            <a:pPr algn="just">
              <a:buFont typeface="Arial" panose="020B0604020202020204" pitchFamily="34" charset="0"/>
              <a:buChar char="•"/>
            </a:pPr>
            <a:r>
              <a:rPr lang="en-US" b="1" dirty="0">
                <a:latin typeface="Arial" panose="020B0604020202020204" pitchFamily="34" charset="0"/>
                <a:cs typeface="Arial" panose="020B0604020202020204" pitchFamily="34" charset="0"/>
              </a:rPr>
              <a:t>NFLX</a:t>
            </a:r>
            <a:r>
              <a:rPr lang="en-US" dirty="0">
                <a:latin typeface="Arial" panose="020B0604020202020204" pitchFamily="34" charset="0"/>
                <a:cs typeface="Arial" panose="020B0604020202020204" pitchFamily="34" charset="0"/>
              </a:rPr>
              <a:t> has the highest opening price at </a:t>
            </a:r>
            <a:r>
              <a:rPr lang="en-US" b="1" dirty="0">
                <a:latin typeface="Arial" panose="020B0604020202020204" pitchFamily="34" charset="0"/>
                <a:cs typeface="Arial" panose="020B0604020202020204" pitchFamily="34" charset="0"/>
              </a:rPr>
              <a:t>20.34K</a:t>
            </a:r>
            <a:r>
              <a:rPr lang="en-US" dirty="0">
                <a:latin typeface="Arial" panose="020B0604020202020204" pitchFamily="34" charset="0"/>
                <a:cs typeface="Arial" panose="020B0604020202020204" pitchFamily="34" charset="0"/>
              </a:rPr>
              <a:t>, indicating strong market interest.</a:t>
            </a:r>
          </a:p>
          <a:p>
            <a:pPr algn="just">
              <a:buFont typeface="Arial" panose="020B0604020202020204" pitchFamily="34" charset="0"/>
              <a:buChar char="•"/>
            </a:pPr>
            <a:r>
              <a:rPr lang="en-US" b="1" dirty="0">
                <a:latin typeface="Arial" panose="020B0604020202020204" pitchFamily="34" charset="0"/>
                <a:cs typeface="Arial" panose="020B0604020202020204" pitchFamily="34" charset="0"/>
              </a:rPr>
              <a:t>MSFT</a:t>
            </a:r>
            <a:r>
              <a:rPr lang="en-US" dirty="0">
                <a:latin typeface="Arial" panose="020B0604020202020204" pitchFamily="34" charset="0"/>
                <a:cs typeface="Arial" panose="020B0604020202020204" pitchFamily="34" charset="0"/>
              </a:rPr>
              <a:t> follows at </a:t>
            </a:r>
            <a:r>
              <a:rPr lang="en-US" b="1" dirty="0">
                <a:latin typeface="Arial" panose="020B0604020202020204" pitchFamily="34" charset="0"/>
                <a:cs typeface="Arial" panose="020B0604020202020204" pitchFamily="34" charset="0"/>
              </a:rPr>
              <a:t>17.03K</a:t>
            </a:r>
            <a:r>
              <a:rPr lang="en-US" dirty="0">
                <a:latin typeface="Arial" panose="020B0604020202020204" pitchFamily="34" charset="0"/>
                <a:cs typeface="Arial" panose="020B0604020202020204" pitchFamily="34" charset="0"/>
              </a:rPr>
              <a:t>, showing competitive performance.</a:t>
            </a:r>
          </a:p>
          <a:p>
            <a:pPr algn="just">
              <a:buFont typeface="Arial" panose="020B0604020202020204" pitchFamily="34" charset="0"/>
              <a:buChar char="•"/>
            </a:pPr>
            <a:r>
              <a:rPr lang="en-US" b="1" dirty="0">
                <a:latin typeface="Arial" panose="020B0604020202020204" pitchFamily="34" charset="0"/>
                <a:cs typeface="Arial" panose="020B0604020202020204" pitchFamily="34" charset="0"/>
              </a:rPr>
              <a:t>AAPL</a:t>
            </a:r>
            <a:r>
              <a:rPr lang="en-US" dirty="0">
                <a:latin typeface="Arial" panose="020B0604020202020204" pitchFamily="34" charset="0"/>
                <a:cs typeface="Arial" panose="020B0604020202020204" pitchFamily="34" charset="0"/>
              </a:rPr>
              <a:t> opens at </a:t>
            </a:r>
            <a:r>
              <a:rPr lang="en-US" b="1" dirty="0">
                <a:latin typeface="Arial" panose="020B0604020202020204" pitchFamily="34" charset="0"/>
                <a:cs typeface="Arial" panose="020B0604020202020204" pitchFamily="34" charset="0"/>
              </a:rPr>
              <a:t>9.78K</a:t>
            </a:r>
            <a:r>
              <a:rPr lang="en-US" dirty="0">
                <a:latin typeface="Arial" panose="020B0604020202020204" pitchFamily="34" charset="0"/>
                <a:cs typeface="Arial" panose="020B0604020202020204" pitchFamily="34" charset="0"/>
              </a:rPr>
              <a:t>, significantly lower than NFLX and MSFT.</a:t>
            </a:r>
          </a:p>
          <a:p>
            <a:pPr algn="just">
              <a:buFont typeface="Arial" panose="020B0604020202020204" pitchFamily="34" charset="0"/>
              <a:buChar char="•"/>
            </a:pPr>
            <a:r>
              <a:rPr lang="en-US" b="1" dirty="0">
                <a:latin typeface="Arial" panose="020B0604020202020204" pitchFamily="34" charset="0"/>
                <a:cs typeface="Arial" panose="020B0604020202020204" pitchFamily="34" charset="0"/>
              </a:rPr>
              <a:t>GOOG</a:t>
            </a:r>
            <a:r>
              <a:rPr lang="en-US" dirty="0">
                <a:latin typeface="Arial" panose="020B0604020202020204" pitchFamily="34" charset="0"/>
                <a:cs typeface="Arial" panose="020B0604020202020204" pitchFamily="34" charset="0"/>
              </a:rPr>
              <a:t> has the lowest opening price at </a:t>
            </a:r>
            <a:r>
              <a:rPr lang="en-US" b="1" dirty="0">
                <a:latin typeface="Arial" panose="020B0604020202020204" pitchFamily="34" charset="0"/>
                <a:cs typeface="Arial" panose="020B0604020202020204" pitchFamily="34" charset="0"/>
              </a:rPr>
              <a:t>6.22K</a:t>
            </a:r>
            <a:r>
              <a:rPr lang="en-US" dirty="0">
                <a:latin typeface="Arial" panose="020B0604020202020204" pitchFamily="34" charset="0"/>
                <a:cs typeface="Arial" panose="020B0604020202020204" pitchFamily="34" charset="0"/>
              </a:rPr>
              <a:t>.</a:t>
            </a:r>
          </a:p>
          <a:p>
            <a:pPr algn="just"/>
            <a:r>
              <a:rPr lang="en-US" dirty="0">
                <a:latin typeface="Arial" panose="020B0604020202020204" pitchFamily="34" charset="0"/>
                <a:cs typeface="Arial" panose="020B0604020202020204" pitchFamily="34" charset="0"/>
              </a:rPr>
              <a:t>The chart suggests that </a:t>
            </a:r>
            <a:r>
              <a:rPr lang="en-US" b="1" dirty="0">
                <a:latin typeface="Arial" panose="020B0604020202020204" pitchFamily="34" charset="0"/>
                <a:cs typeface="Arial" panose="020B0604020202020204" pitchFamily="34" charset="0"/>
              </a:rPr>
              <a:t>NFLX and MSFT dominate in opening prices</a:t>
            </a:r>
            <a:r>
              <a:rPr lang="en-US" dirty="0">
                <a:latin typeface="Arial" panose="020B0604020202020204" pitchFamily="34" charset="0"/>
                <a:cs typeface="Arial" panose="020B0604020202020204" pitchFamily="34" charset="0"/>
              </a:rPr>
              <a:t>, while AAPL and GOOG lag behind. This could reflect investor sentiment or market trends affecting these stocks differently.</a:t>
            </a:r>
          </a:p>
        </p:txBody>
      </p:sp>
    </p:spTree>
    <p:extLst>
      <p:ext uri="{BB962C8B-B14F-4D97-AF65-F5344CB8AC3E}">
        <p14:creationId xmlns:p14="http://schemas.microsoft.com/office/powerpoint/2010/main" val="953739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86667-5209-51C5-7A0B-83B7BF1A37E8}"/>
            </a:ext>
          </a:extLst>
        </p:cNvPr>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6FFEA89-370A-235B-DFD0-D7F889176DDA}"/>
              </a:ext>
            </a:extLst>
          </p:cNvPr>
          <p:cNvCxnSpPr>
            <a:cxnSpLocks/>
          </p:cNvCxnSpPr>
          <p:nvPr/>
        </p:nvCxnSpPr>
        <p:spPr>
          <a:xfrm>
            <a:off x="6571488" y="307848"/>
            <a:ext cx="0" cy="624230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9522CF0-9AE6-183F-C964-51E5CB378857}"/>
              </a:ext>
            </a:extLst>
          </p:cNvPr>
          <p:cNvPicPr>
            <a:picLocks noChangeAspect="1"/>
          </p:cNvPicPr>
          <p:nvPr/>
        </p:nvPicPr>
        <p:blipFill>
          <a:blip r:embed="rId2"/>
          <a:stretch>
            <a:fillRect/>
          </a:stretch>
        </p:blipFill>
        <p:spPr>
          <a:xfrm>
            <a:off x="414529" y="467868"/>
            <a:ext cx="5681471" cy="5628132"/>
          </a:xfrm>
          <a:prstGeom prst="rect">
            <a:avLst/>
          </a:prstGeom>
        </p:spPr>
      </p:pic>
      <p:sp>
        <p:nvSpPr>
          <p:cNvPr id="6" name="TextBox 5">
            <a:extLst>
              <a:ext uri="{FF2B5EF4-FFF2-40B4-BE49-F238E27FC236}">
                <a16:creationId xmlns:a16="http://schemas.microsoft.com/office/drawing/2014/main" id="{5F529385-D65A-14F9-9306-ECC061779D1B}"/>
              </a:ext>
            </a:extLst>
          </p:cNvPr>
          <p:cNvSpPr txBox="1"/>
          <p:nvPr/>
        </p:nvSpPr>
        <p:spPr>
          <a:xfrm>
            <a:off x="6839710" y="751344"/>
            <a:ext cx="4937760" cy="5355312"/>
          </a:xfrm>
          <a:prstGeom prst="rect">
            <a:avLst/>
          </a:prstGeom>
          <a:noFill/>
        </p:spPr>
        <p:txBody>
          <a:bodyPr wrap="square">
            <a:spAutoFit/>
          </a:bodyPr>
          <a:lstStyle/>
          <a:p>
            <a:pPr>
              <a:buNone/>
            </a:pPr>
            <a:r>
              <a:rPr lang="en-US" dirty="0">
                <a:latin typeface="Arial" panose="020B0604020202020204" pitchFamily="34" charset="0"/>
                <a:cs typeface="Arial" panose="020B0604020202020204" pitchFamily="34" charset="0"/>
              </a:rPr>
              <a:t>This </a:t>
            </a:r>
            <a:r>
              <a:rPr lang="en-US" b="1" dirty="0">
                <a:latin typeface="Arial" panose="020B0604020202020204" pitchFamily="34" charset="0"/>
                <a:cs typeface="Arial" panose="020B0604020202020204" pitchFamily="34" charset="0"/>
              </a:rPr>
              <a:t>"Adj Close by Date and Ticker"</a:t>
            </a:r>
            <a:r>
              <a:rPr lang="en-US" dirty="0">
                <a:latin typeface="Arial" panose="020B0604020202020204" pitchFamily="34" charset="0"/>
                <a:cs typeface="Arial" panose="020B0604020202020204" pitchFamily="34" charset="0"/>
              </a:rPr>
              <a:t> line chart tracks the </a:t>
            </a:r>
            <a:r>
              <a:rPr lang="en-US" b="1" dirty="0">
                <a:latin typeface="Arial" panose="020B0604020202020204" pitchFamily="34" charset="0"/>
                <a:cs typeface="Arial" panose="020B0604020202020204" pitchFamily="34" charset="0"/>
              </a:rPr>
              <a:t>adjusted closing prices</a:t>
            </a:r>
            <a:r>
              <a:rPr lang="en-US" dirty="0">
                <a:latin typeface="Arial" panose="020B0604020202020204" pitchFamily="34" charset="0"/>
                <a:cs typeface="Arial" panose="020B0604020202020204" pitchFamily="34" charset="0"/>
              </a:rPr>
              <a:t> of multiple stocks over time, from </a:t>
            </a:r>
            <a:r>
              <a:rPr lang="en-US" b="1" dirty="0">
                <a:latin typeface="Arial" panose="020B0604020202020204" pitchFamily="34" charset="0"/>
                <a:cs typeface="Arial" panose="020B0604020202020204" pitchFamily="34" charset="0"/>
              </a:rPr>
              <a:t>March 2023 to May 2023</a:t>
            </a:r>
            <a:r>
              <a:rPr lang="en-US" dirty="0">
                <a:latin typeface="Arial" panose="020B0604020202020204" pitchFamily="34" charset="0"/>
                <a:cs typeface="Arial" panose="020B0604020202020204" pitchFamily="34" charset="0"/>
              </a:rPr>
              <a:t>.</a:t>
            </a:r>
          </a:p>
          <a:p>
            <a:pPr>
              <a:buNone/>
            </a:pPr>
            <a:r>
              <a:rPr lang="en-US" b="1" dirty="0">
                <a:latin typeface="Arial" panose="020B0604020202020204" pitchFamily="34" charset="0"/>
                <a:cs typeface="Arial" panose="020B0604020202020204" pitchFamily="34" charset="0"/>
              </a:rPr>
              <a:t>Observations:</a:t>
            </a:r>
          </a:p>
          <a:p>
            <a:pPr>
              <a:buFont typeface="Arial" panose="020B0604020202020204" pitchFamily="34" charset="0"/>
              <a:buChar char="•"/>
            </a:pPr>
            <a:r>
              <a:rPr lang="en-US" dirty="0">
                <a:latin typeface="Arial" panose="020B0604020202020204" pitchFamily="34" charset="0"/>
                <a:cs typeface="Arial" panose="020B0604020202020204" pitchFamily="34" charset="0"/>
              </a:rPr>
              <a:t>The darkest line (highest values) suggests a stock with </a:t>
            </a:r>
            <a:r>
              <a:rPr lang="en-US" b="1" dirty="0">
                <a:latin typeface="Arial" panose="020B0604020202020204" pitchFamily="34" charset="0"/>
                <a:cs typeface="Arial" panose="020B0604020202020204" pitchFamily="34" charset="0"/>
              </a:rPr>
              <a:t>adjusted close prices fluctuating around 300-400</a:t>
            </a:r>
            <a:r>
              <a:rPr lang="en-US" dirty="0">
                <a:latin typeface="Arial" panose="020B0604020202020204" pitchFamily="34" charset="0"/>
                <a:cs typeface="Arial" panose="020B0604020202020204" pitchFamily="34" charset="0"/>
              </a:rPr>
              <a:t>, experiencing some volatility but maintaining an upward trend toward May.</a:t>
            </a:r>
          </a:p>
          <a:p>
            <a:pPr>
              <a:buFont typeface="Arial" panose="020B0604020202020204" pitchFamily="34" charset="0"/>
              <a:buChar char="•"/>
            </a:pPr>
            <a:r>
              <a:rPr lang="en-US" dirty="0">
                <a:latin typeface="Arial" panose="020B0604020202020204" pitchFamily="34" charset="0"/>
                <a:cs typeface="Arial" panose="020B0604020202020204" pitchFamily="34" charset="0"/>
              </a:rPr>
              <a:t>The second line follows a similar trend but remains </a:t>
            </a:r>
            <a:r>
              <a:rPr lang="en-US" b="1" dirty="0">
                <a:latin typeface="Arial" panose="020B0604020202020204" pitchFamily="34" charset="0"/>
                <a:cs typeface="Arial" panose="020B0604020202020204" pitchFamily="34" charset="0"/>
              </a:rPr>
              <a:t>below the highest stock</a:t>
            </a:r>
            <a:r>
              <a:rPr lang="en-US" dirty="0">
                <a:latin typeface="Arial" panose="020B0604020202020204" pitchFamily="34" charset="0"/>
                <a:cs typeface="Arial" panose="020B0604020202020204" pitchFamily="34" charset="0"/>
              </a:rPr>
              <a:t>, indicating a mid-tier performer.</a:t>
            </a:r>
          </a:p>
          <a:p>
            <a:pPr>
              <a:buFont typeface="Arial" panose="020B0604020202020204" pitchFamily="34" charset="0"/>
              <a:buChar char="•"/>
            </a:pPr>
            <a:r>
              <a:rPr lang="en-US" dirty="0">
                <a:latin typeface="Arial" panose="020B0604020202020204" pitchFamily="34" charset="0"/>
                <a:cs typeface="Arial" panose="020B0604020202020204" pitchFamily="34" charset="0"/>
              </a:rPr>
              <a:t>The lower two lines show </a:t>
            </a:r>
            <a:r>
              <a:rPr lang="en-US" b="1" dirty="0">
                <a:latin typeface="Arial" panose="020B0604020202020204" pitchFamily="34" charset="0"/>
                <a:cs typeface="Arial" panose="020B0604020202020204" pitchFamily="34" charset="0"/>
              </a:rPr>
              <a:t>stocks with significantly lower adjusted close prices</a:t>
            </a:r>
            <a:r>
              <a:rPr lang="en-US" dirty="0">
                <a:latin typeface="Arial" panose="020B0604020202020204" pitchFamily="34" charset="0"/>
                <a:cs typeface="Arial" panose="020B0604020202020204" pitchFamily="34" charset="0"/>
              </a:rPr>
              <a:t> but with relatively stable trends.</a:t>
            </a:r>
          </a:p>
          <a:p>
            <a:r>
              <a:rPr lang="en-US" dirty="0">
                <a:latin typeface="Arial" panose="020B0604020202020204" pitchFamily="34" charset="0"/>
                <a:cs typeface="Arial" panose="020B0604020202020204" pitchFamily="34" charset="0"/>
              </a:rPr>
              <a:t>This chart highlights </a:t>
            </a:r>
            <a:r>
              <a:rPr lang="en-US" b="1" dirty="0">
                <a:latin typeface="Arial" panose="020B0604020202020204" pitchFamily="34" charset="0"/>
                <a:cs typeface="Arial" panose="020B0604020202020204" pitchFamily="34" charset="0"/>
              </a:rPr>
              <a:t>different performance levels among stocks</a:t>
            </a:r>
            <a:r>
              <a:rPr lang="en-US" dirty="0">
                <a:latin typeface="Arial" panose="020B0604020202020204" pitchFamily="34" charset="0"/>
                <a:cs typeface="Arial" panose="020B0604020202020204" pitchFamily="34" charset="0"/>
              </a:rPr>
              <a:t>, with one leading, another following closely, and two lagging behind.</a:t>
            </a:r>
          </a:p>
        </p:txBody>
      </p:sp>
    </p:spTree>
    <p:extLst>
      <p:ext uri="{BB962C8B-B14F-4D97-AF65-F5344CB8AC3E}">
        <p14:creationId xmlns:p14="http://schemas.microsoft.com/office/powerpoint/2010/main" val="3522360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AE572B-C4C6-19FB-1285-234B031D129C}"/>
            </a:ext>
          </a:extLst>
        </p:cNvPr>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B130C2-128D-1AC8-EAB3-6D313E44F334}"/>
              </a:ext>
            </a:extLst>
          </p:cNvPr>
          <p:cNvCxnSpPr>
            <a:cxnSpLocks/>
          </p:cNvCxnSpPr>
          <p:nvPr/>
        </p:nvCxnSpPr>
        <p:spPr>
          <a:xfrm>
            <a:off x="6571488" y="307848"/>
            <a:ext cx="0" cy="624230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8E9AFB9-90D8-8806-FC59-6AF610DF73B8}"/>
              </a:ext>
            </a:extLst>
          </p:cNvPr>
          <p:cNvSpPr txBox="1"/>
          <p:nvPr/>
        </p:nvSpPr>
        <p:spPr>
          <a:xfrm>
            <a:off x="6888480" y="738869"/>
            <a:ext cx="4998718" cy="646331"/>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This pie chart represents the trading volume distribution by stock ticker. Key observations:</a:t>
            </a:r>
            <a:endParaRPr lang="en-IN"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2FD9305B-3A87-BD12-A4EA-1F954F2BE8E1}"/>
              </a:ext>
            </a:extLst>
          </p:cNvPr>
          <p:cNvSpPr txBox="1"/>
          <p:nvPr/>
        </p:nvSpPr>
        <p:spPr>
          <a:xfrm>
            <a:off x="6888480" y="1516852"/>
            <a:ext cx="4962138" cy="646331"/>
          </a:xfrm>
          <a:prstGeom prst="rect">
            <a:avLst/>
          </a:prstGeom>
          <a:noFill/>
        </p:spPr>
        <p:txBody>
          <a:bodyPr wrap="square">
            <a:spAutoFit/>
          </a:bodyPr>
          <a:lstStyle/>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AAPL</a:t>
            </a:r>
            <a:r>
              <a:rPr lang="en-US" dirty="0">
                <a:latin typeface="Arial" panose="020B0604020202020204" pitchFamily="34" charset="0"/>
                <a:cs typeface="Arial" panose="020B0604020202020204" pitchFamily="34" charset="0"/>
              </a:rPr>
              <a:t> has the highest volume at </a:t>
            </a:r>
            <a:r>
              <a:rPr lang="en-US" b="1" dirty="0">
                <a:latin typeface="Arial" panose="020B0604020202020204" pitchFamily="34" charset="0"/>
                <a:cs typeface="Arial" panose="020B0604020202020204" pitchFamily="34" charset="0"/>
              </a:rPr>
              <a:t>4 billion (46.98%)</a:t>
            </a:r>
            <a:r>
              <a:rPr lang="en-US" dirty="0">
                <a:latin typeface="Arial" panose="020B0604020202020204" pitchFamily="34" charset="0"/>
                <a:cs typeface="Arial" panose="020B0604020202020204" pitchFamily="34" charset="0"/>
              </a:rPr>
              <a:t>, dominating the chart.</a:t>
            </a:r>
            <a:endParaRPr lang="en-IN"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4FF4B231-E4AC-AE42-3FA2-D3B3E2BB94E8}"/>
              </a:ext>
            </a:extLst>
          </p:cNvPr>
          <p:cNvSpPr txBox="1"/>
          <p:nvPr/>
        </p:nvSpPr>
        <p:spPr>
          <a:xfrm>
            <a:off x="6906768" y="2423305"/>
            <a:ext cx="4962141" cy="923330"/>
          </a:xfrm>
          <a:prstGeom prst="rect">
            <a:avLst/>
          </a:prstGeom>
          <a:noFill/>
        </p:spPr>
        <p:txBody>
          <a:bodyPr wrap="square">
            <a:spAutoFit/>
          </a:bodyPr>
          <a:lstStyle/>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MSFT</a:t>
            </a:r>
            <a:r>
              <a:rPr lang="en-US" dirty="0">
                <a:latin typeface="Arial" panose="020B0604020202020204" pitchFamily="34" charset="0"/>
                <a:cs typeface="Arial" panose="020B0604020202020204" pitchFamily="34" charset="0"/>
              </a:rPr>
              <a:t> and </a:t>
            </a:r>
            <a:r>
              <a:rPr lang="en-US" b="1" dirty="0">
                <a:latin typeface="Arial" panose="020B0604020202020204" pitchFamily="34" charset="0"/>
                <a:cs typeface="Arial" panose="020B0604020202020204" pitchFamily="34" charset="0"/>
              </a:rPr>
              <a:t>GOOG</a:t>
            </a:r>
            <a:r>
              <a:rPr lang="en-US" dirty="0">
                <a:latin typeface="Arial" panose="020B0604020202020204" pitchFamily="34" charset="0"/>
                <a:cs typeface="Arial" panose="020B0604020202020204" pitchFamily="34" charset="0"/>
              </a:rPr>
              <a:t> have similar volumes, around </a:t>
            </a:r>
            <a:r>
              <a:rPr lang="en-US" b="1" dirty="0">
                <a:latin typeface="Arial" panose="020B0604020202020204" pitchFamily="34" charset="0"/>
                <a:cs typeface="Arial" panose="020B0604020202020204" pitchFamily="34" charset="0"/>
              </a:rPr>
              <a:t>2 billion (24.04% and 23.94%)</a:t>
            </a:r>
            <a:r>
              <a:rPr lang="en-US" dirty="0">
                <a:latin typeface="Arial" panose="020B0604020202020204" pitchFamily="34" charset="0"/>
                <a:cs typeface="Arial" panose="020B0604020202020204" pitchFamily="34" charset="0"/>
              </a:rPr>
              <a:t>, respectively.</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906680DA-86EF-D4F5-BA9E-1DEEFC5A163E}"/>
              </a:ext>
            </a:extLst>
          </p:cNvPr>
          <p:cNvSpPr txBox="1"/>
          <p:nvPr/>
        </p:nvSpPr>
        <p:spPr>
          <a:xfrm>
            <a:off x="6888481" y="3329757"/>
            <a:ext cx="4962142" cy="646331"/>
          </a:xfrm>
          <a:prstGeom prst="rect">
            <a:avLst/>
          </a:prstGeom>
          <a:noFill/>
        </p:spPr>
        <p:txBody>
          <a:bodyPr wrap="square">
            <a:spAutoFit/>
          </a:bodyPr>
          <a:lstStyle/>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NFLX</a:t>
            </a:r>
            <a:r>
              <a:rPr lang="en-US" dirty="0">
                <a:latin typeface="Arial" panose="020B0604020202020204" pitchFamily="34" charset="0"/>
                <a:cs typeface="Arial" panose="020B0604020202020204" pitchFamily="34" charset="0"/>
              </a:rPr>
              <a:t> has the lowest volume at </a:t>
            </a:r>
            <a:r>
              <a:rPr lang="en-US" b="1" dirty="0">
                <a:latin typeface="Arial" panose="020B0604020202020204" pitchFamily="34" charset="0"/>
                <a:cs typeface="Arial" panose="020B0604020202020204" pitchFamily="34" charset="0"/>
              </a:rPr>
              <a:t>0 billion (5.04%)</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45063643-5614-109F-69F8-3A230E393791}"/>
              </a:ext>
            </a:extLst>
          </p:cNvPr>
          <p:cNvSpPr txBox="1"/>
          <p:nvPr/>
        </p:nvSpPr>
        <p:spPr>
          <a:xfrm>
            <a:off x="7034783" y="4124251"/>
            <a:ext cx="4706110" cy="1200329"/>
          </a:xfrm>
          <a:prstGeom prst="rect">
            <a:avLst/>
          </a:prstGeom>
          <a:noFill/>
        </p:spPr>
        <p:txBody>
          <a:bodyPr wrap="square">
            <a:spAutoFit/>
          </a:bodyPr>
          <a:lstStyle/>
          <a:p>
            <a:pPr algn="just"/>
            <a:r>
              <a:rPr lang="en-US" dirty="0">
                <a:latin typeface="Arial" panose="020B0604020202020204" pitchFamily="34" charset="0"/>
                <a:cs typeface="Arial" panose="020B0604020202020204" pitchFamily="34" charset="0"/>
              </a:rPr>
              <a:t>The chart visually emphasizes AAPL's dominance in trading volume, followed by MSFT and GOOG, </a:t>
            </a:r>
            <a:r>
              <a:rPr lang="en-US" b="1" dirty="0"/>
              <a:t>while</a:t>
            </a:r>
            <a:r>
              <a:rPr lang="en-US" dirty="0">
                <a:latin typeface="Arial" panose="020B0604020202020204" pitchFamily="34" charset="0"/>
                <a:cs typeface="Arial" panose="020B0604020202020204" pitchFamily="34" charset="0"/>
              </a:rPr>
              <a:t> NFLX contributes minimally.</a:t>
            </a:r>
            <a:endParaRPr lang="en-IN" dirty="0">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AF978317-F23A-A37B-E9E6-7813874741DC}"/>
              </a:ext>
            </a:extLst>
          </p:cNvPr>
          <p:cNvPicPr>
            <a:picLocks noChangeAspect="1"/>
          </p:cNvPicPr>
          <p:nvPr/>
        </p:nvPicPr>
        <p:blipFill>
          <a:blip r:embed="rId2"/>
          <a:stretch>
            <a:fillRect/>
          </a:stretch>
        </p:blipFill>
        <p:spPr>
          <a:xfrm>
            <a:off x="304802" y="914400"/>
            <a:ext cx="5949692" cy="5010912"/>
          </a:xfrm>
          <a:prstGeom prst="rect">
            <a:avLst/>
          </a:prstGeom>
        </p:spPr>
      </p:pic>
    </p:spTree>
    <p:extLst>
      <p:ext uri="{BB962C8B-B14F-4D97-AF65-F5344CB8AC3E}">
        <p14:creationId xmlns:p14="http://schemas.microsoft.com/office/powerpoint/2010/main" val="56203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274D7-7726-20BA-B97D-6B6631B69A4F}"/>
            </a:ext>
          </a:extLst>
        </p:cNvPr>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A4644CFA-A98B-3591-DD0D-FB9A95C3595D}"/>
              </a:ext>
            </a:extLst>
          </p:cNvPr>
          <p:cNvCxnSpPr>
            <a:cxnSpLocks/>
          </p:cNvCxnSpPr>
          <p:nvPr/>
        </p:nvCxnSpPr>
        <p:spPr>
          <a:xfrm>
            <a:off x="6571488" y="307848"/>
            <a:ext cx="0" cy="624230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5C035B6-D59A-4961-3C3C-A0BA667999E6}"/>
              </a:ext>
            </a:extLst>
          </p:cNvPr>
          <p:cNvPicPr>
            <a:picLocks noChangeAspect="1"/>
          </p:cNvPicPr>
          <p:nvPr/>
        </p:nvPicPr>
        <p:blipFill>
          <a:blip r:embed="rId2"/>
          <a:stretch>
            <a:fillRect/>
          </a:stretch>
        </p:blipFill>
        <p:spPr>
          <a:xfrm>
            <a:off x="485012" y="568452"/>
            <a:ext cx="5610987" cy="5721096"/>
          </a:xfrm>
          <a:prstGeom prst="rect">
            <a:avLst/>
          </a:prstGeom>
        </p:spPr>
      </p:pic>
      <p:sp>
        <p:nvSpPr>
          <p:cNvPr id="5" name="TextBox 4">
            <a:extLst>
              <a:ext uri="{FF2B5EF4-FFF2-40B4-BE49-F238E27FC236}">
                <a16:creationId xmlns:a16="http://schemas.microsoft.com/office/drawing/2014/main" id="{54637A57-B277-4E92-EE32-6F4D9069506E}"/>
              </a:ext>
            </a:extLst>
          </p:cNvPr>
          <p:cNvSpPr txBox="1"/>
          <p:nvPr/>
        </p:nvSpPr>
        <p:spPr>
          <a:xfrm>
            <a:off x="6717791" y="726871"/>
            <a:ext cx="5218176" cy="646331"/>
          </a:xfrm>
          <a:prstGeom prst="rect">
            <a:avLst/>
          </a:prstGeom>
          <a:noFill/>
        </p:spPr>
        <p:txBody>
          <a:bodyPr wrap="square">
            <a:spAutoFit/>
          </a:bodyPr>
          <a:lstStyle/>
          <a:p>
            <a:pPr algn="just"/>
            <a:r>
              <a:rPr lang="en-US" dirty="0">
                <a:latin typeface="Arial" panose="020B0604020202020204" pitchFamily="34" charset="0"/>
                <a:cs typeface="Arial" panose="020B0604020202020204" pitchFamily="34" charset="0"/>
              </a:rPr>
              <a:t>This bar chart displays the </a:t>
            </a:r>
            <a:r>
              <a:rPr lang="en-US" b="1" dirty="0">
                <a:latin typeface="Arial" panose="020B0604020202020204" pitchFamily="34" charset="0"/>
                <a:cs typeface="Arial" panose="020B0604020202020204" pitchFamily="34" charset="0"/>
              </a:rPr>
              <a:t>sum of high and low values</a:t>
            </a:r>
            <a:r>
              <a:rPr lang="en-US" dirty="0">
                <a:latin typeface="Arial" panose="020B0604020202020204" pitchFamily="34" charset="0"/>
                <a:cs typeface="Arial" panose="020B0604020202020204" pitchFamily="34" charset="0"/>
              </a:rPr>
              <a:t> by stock ticker. Key insights:</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631CAED-F6A9-D2AD-F474-2F5594FBB8AA}"/>
              </a:ext>
            </a:extLst>
          </p:cNvPr>
          <p:cNvSpPr txBox="1"/>
          <p:nvPr/>
        </p:nvSpPr>
        <p:spPr>
          <a:xfrm>
            <a:off x="6815327" y="1723382"/>
            <a:ext cx="5023105" cy="646331"/>
          </a:xfrm>
          <a:prstGeom prst="rect">
            <a:avLst/>
          </a:prstGeom>
          <a:noFill/>
        </p:spPr>
        <p:txBody>
          <a:bodyPr wrap="square">
            <a:spAutoFit/>
          </a:bodyPr>
          <a:lstStyle/>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NFLX</a:t>
            </a:r>
            <a:r>
              <a:rPr lang="en-US" dirty="0">
                <a:latin typeface="Arial" panose="020B0604020202020204" pitchFamily="34" charset="0"/>
                <a:cs typeface="Arial" panose="020B0604020202020204" pitchFamily="34" charset="0"/>
              </a:rPr>
              <a:t> has the highest values with </a:t>
            </a:r>
            <a:r>
              <a:rPr lang="en-US" b="1" dirty="0">
                <a:latin typeface="Arial" panose="020B0604020202020204" pitchFamily="34" charset="0"/>
                <a:cs typeface="Arial" panose="020B0604020202020204" pitchFamily="34" charset="0"/>
              </a:rPr>
              <a:t>21K (high) and 20K (low)</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118D7D5E-AFFC-4002-3112-796AA6F73D99}"/>
              </a:ext>
            </a:extLst>
          </p:cNvPr>
          <p:cNvSpPr txBox="1"/>
          <p:nvPr/>
        </p:nvSpPr>
        <p:spPr>
          <a:xfrm>
            <a:off x="6815327" y="2609011"/>
            <a:ext cx="5120640" cy="646331"/>
          </a:xfrm>
          <a:prstGeom prst="rect">
            <a:avLst/>
          </a:prstGeom>
          <a:noFill/>
        </p:spPr>
        <p:txBody>
          <a:bodyPr wrap="square">
            <a:spAutoFit/>
          </a:bodyPr>
          <a:lstStyle/>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MSFT</a:t>
            </a:r>
            <a:r>
              <a:rPr lang="en-US" dirty="0">
                <a:latin typeface="Arial" panose="020B0604020202020204" pitchFamily="34" charset="0"/>
                <a:cs typeface="Arial" panose="020B0604020202020204" pitchFamily="34" charset="0"/>
              </a:rPr>
              <a:t> follows with </a:t>
            </a:r>
            <a:r>
              <a:rPr lang="en-US" b="1" dirty="0">
                <a:latin typeface="Arial" panose="020B0604020202020204" pitchFamily="34" charset="0"/>
                <a:cs typeface="Arial" panose="020B0604020202020204" pitchFamily="34" charset="0"/>
              </a:rPr>
              <a:t>17K (high) and 17K (low)</a:t>
            </a:r>
            <a:r>
              <a:rPr lang="en-US" dirty="0">
                <a:latin typeface="Arial" panose="020B0604020202020204" pitchFamily="34" charset="0"/>
                <a:cs typeface="Arial" panose="020B0604020202020204" pitchFamily="34" charset="0"/>
              </a:rPr>
              <a:t>, showing a balanced range.</a:t>
            </a:r>
            <a:endParaRPr lang="en-IN"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419FB0C8-78D3-F3DA-9517-BA79C4DC67F3}"/>
              </a:ext>
            </a:extLst>
          </p:cNvPr>
          <p:cNvSpPr txBox="1"/>
          <p:nvPr/>
        </p:nvSpPr>
        <p:spPr>
          <a:xfrm>
            <a:off x="6815328" y="3525043"/>
            <a:ext cx="5120640" cy="646331"/>
          </a:xfrm>
          <a:prstGeom prst="rect">
            <a:avLst/>
          </a:prstGeom>
          <a:noFill/>
        </p:spPr>
        <p:txBody>
          <a:bodyPr wrap="square">
            <a:spAutoFit/>
          </a:bodyPr>
          <a:lstStyle/>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AAPL</a:t>
            </a:r>
            <a:r>
              <a:rPr lang="en-US" dirty="0">
                <a:latin typeface="Arial" panose="020B0604020202020204" pitchFamily="34" charset="0"/>
                <a:cs typeface="Arial" panose="020B0604020202020204" pitchFamily="34" charset="0"/>
              </a:rPr>
              <a:t> has </a:t>
            </a:r>
            <a:r>
              <a:rPr lang="en-US" b="1" dirty="0">
                <a:latin typeface="Arial" panose="020B0604020202020204" pitchFamily="34" charset="0"/>
                <a:cs typeface="Arial" panose="020B0604020202020204" pitchFamily="34" charset="0"/>
              </a:rPr>
              <a:t>10K (high) and 10K (low)</a:t>
            </a:r>
            <a:r>
              <a:rPr lang="en-US" dirty="0">
                <a:latin typeface="Arial" panose="020B0604020202020204" pitchFamily="34" charset="0"/>
                <a:cs typeface="Arial" panose="020B0604020202020204" pitchFamily="34" charset="0"/>
              </a:rPr>
              <a:t>, indicating lower variability.</a:t>
            </a:r>
            <a:endParaRPr lang="en-IN"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3D0E5EFA-DA4C-3BB2-9228-0BC78D63F964}"/>
              </a:ext>
            </a:extLst>
          </p:cNvPr>
          <p:cNvSpPr txBox="1"/>
          <p:nvPr/>
        </p:nvSpPr>
        <p:spPr>
          <a:xfrm>
            <a:off x="6815328" y="4441075"/>
            <a:ext cx="5120640" cy="646331"/>
          </a:xfrm>
          <a:prstGeom prst="rect">
            <a:avLst/>
          </a:prstGeom>
          <a:noFill/>
        </p:spPr>
        <p:txBody>
          <a:bodyPr wrap="square">
            <a:spAutoFit/>
          </a:bodyPr>
          <a:lstStyle/>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GOOG</a:t>
            </a:r>
            <a:r>
              <a:rPr lang="en-US" dirty="0">
                <a:latin typeface="Arial" panose="020B0604020202020204" pitchFamily="34" charset="0"/>
                <a:cs typeface="Arial" panose="020B0604020202020204" pitchFamily="34" charset="0"/>
              </a:rPr>
              <a:t> has the smallest values with </a:t>
            </a:r>
            <a:r>
              <a:rPr lang="en-US" b="1" dirty="0">
                <a:latin typeface="Arial" panose="020B0604020202020204" pitchFamily="34" charset="0"/>
                <a:cs typeface="Arial" panose="020B0604020202020204" pitchFamily="34" charset="0"/>
              </a:rPr>
              <a:t>6K (high) and 6K (low)</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7594B5D9-55AB-E7D7-D20A-E695AC59D939}"/>
              </a:ext>
            </a:extLst>
          </p:cNvPr>
          <p:cNvSpPr txBox="1"/>
          <p:nvPr/>
        </p:nvSpPr>
        <p:spPr>
          <a:xfrm>
            <a:off x="6815329" y="5348257"/>
            <a:ext cx="5120640" cy="923330"/>
          </a:xfrm>
          <a:prstGeom prst="rect">
            <a:avLst/>
          </a:prstGeom>
          <a:noFill/>
        </p:spPr>
        <p:txBody>
          <a:bodyPr wrap="square">
            <a:spAutoFit/>
          </a:bodyPr>
          <a:lstStyle/>
          <a:p>
            <a:pPr algn="just"/>
            <a:r>
              <a:rPr lang="en-US" dirty="0">
                <a:latin typeface="Arial" panose="020B0604020202020204" pitchFamily="34" charset="0"/>
                <a:cs typeface="Arial" panose="020B0604020202020204" pitchFamily="34" charset="0"/>
              </a:rPr>
              <a:t>Overall, </a:t>
            </a:r>
            <a:r>
              <a:rPr lang="en-US" b="1" dirty="0">
                <a:latin typeface="Arial" panose="020B0604020202020204" pitchFamily="34" charset="0"/>
                <a:cs typeface="Arial" panose="020B0604020202020204" pitchFamily="34" charset="0"/>
              </a:rPr>
              <a:t>NFLX exhibits the highest range, while GOOG has the lowest volatility</a:t>
            </a:r>
            <a:r>
              <a:rPr lang="en-US" dirty="0">
                <a:latin typeface="Arial" panose="020B0604020202020204" pitchFamily="34" charset="0"/>
                <a:cs typeface="Arial" panose="020B0604020202020204" pitchFamily="34" charset="0"/>
              </a:rPr>
              <a:t> among the stocks</a:t>
            </a:r>
            <a:r>
              <a:rPr lang="en-US" dirty="0"/>
              <a:t>.</a:t>
            </a:r>
            <a:endParaRPr lang="en-IN" dirty="0"/>
          </a:p>
        </p:txBody>
      </p:sp>
    </p:spTree>
    <p:extLst>
      <p:ext uri="{BB962C8B-B14F-4D97-AF65-F5344CB8AC3E}">
        <p14:creationId xmlns:p14="http://schemas.microsoft.com/office/powerpoint/2010/main" val="1554900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922</Words>
  <Application>Microsoft Office PowerPoint</Application>
  <PresentationFormat>Widescreen</PresentationFormat>
  <Paragraphs>44</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Cabin Bold</vt:lpstr>
      <vt:lpstr>Calibri</vt:lpstr>
      <vt:lpstr>Calibri Light</vt:lpstr>
      <vt:lpstr>Unbounded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vwhk5</cp:lastModifiedBy>
  <cp:revision>31</cp:revision>
  <dcterms:created xsi:type="dcterms:W3CDTF">2017-12-20T14:46:13Z</dcterms:created>
  <dcterms:modified xsi:type="dcterms:W3CDTF">2025-03-13T21:12:16Z</dcterms:modified>
</cp:coreProperties>
</file>