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4" r:id="rId4"/>
    <p:sldId id="285" r:id="rId5"/>
    <p:sldId id="265" r:id="rId6"/>
    <p:sldId id="266" r:id="rId7"/>
    <p:sldId id="267" r:id="rId8"/>
    <p:sldId id="275" r:id="rId9"/>
    <p:sldId id="276" r:id="rId10"/>
    <p:sldId id="277" r:id="rId11"/>
    <p:sldId id="284" r:id="rId12"/>
    <p:sldId id="283" r:id="rId13"/>
    <p:sldId id="282" r:id="rId14"/>
    <p:sldId id="281" r:id="rId15"/>
    <p:sldId id="280" r:id="rId16"/>
    <p:sldId id="279" r:id="rId17"/>
    <p:sldId id="278" r:id="rId18"/>
    <p:sldId id="269" r:id="rId19"/>
    <p:sldId id="274" r:id="rId20"/>
    <p:sldId id="273" r:id="rId21"/>
    <p:sldId id="270" r:id="rId22"/>
    <p:sldId id="271" r:id="rId23"/>
    <p:sldId id="272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EF6"/>
    <a:srgbClr val="DEDDDF"/>
    <a:srgbClr val="D2C2EE"/>
    <a:srgbClr val="B7CEFB"/>
    <a:srgbClr val="BAA595"/>
    <a:srgbClr val="ECB5E2"/>
    <a:srgbClr val="D1E0BB"/>
    <a:srgbClr val="62C655"/>
    <a:srgbClr val="F4BF4F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7"/>
    <p:restoredTop sz="95190" autoAdjust="0"/>
  </p:normalViewPr>
  <p:slideViewPr>
    <p:cSldViewPr snapToGrid="0" snapToObjects="1">
      <p:cViewPr varScale="1">
        <p:scale>
          <a:sx n="85" d="100"/>
          <a:sy n="85" d="100"/>
        </p:scale>
        <p:origin x="70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0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05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t>2020-03-01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2569511" y="3515443"/>
            <a:ext cx="7052978" cy="711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Data-based Document Topic Extraction System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06304-7236-8245-93A9-A77A018B48AC}"/>
              </a:ext>
            </a:extLst>
          </p:cNvPr>
          <p:cNvSpPr txBox="1"/>
          <p:nvPr/>
        </p:nvSpPr>
        <p:spPr>
          <a:xfrm>
            <a:off x="6382871" y="4940310"/>
            <a:ext cx="4091754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2016150012 </a:t>
            </a:r>
            <a:r>
              <a:rPr lang="ko-KR" altLang="en-US" sz="2000" dirty="0" err="1">
                <a:ea typeface="SeoulNamsan CL" panose="02020603020101020101" pitchFamily="18" charset="-127"/>
              </a:rPr>
              <a:t>김학영</a:t>
            </a:r>
            <a:endParaRPr lang="en-US" altLang="ko-KR" sz="2000" dirty="0">
              <a:ea typeface="SeoulNamsan CL" panose="02020603020101020101" pitchFamily="18" charset="-127"/>
            </a:endParaRPr>
          </a:p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2017152012 </a:t>
            </a:r>
            <a:r>
              <a:rPr lang="ko-KR" altLang="en-US" sz="2000" dirty="0">
                <a:ea typeface="SeoulNamsan CL" panose="02020603020101020101" pitchFamily="18" charset="-127"/>
              </a:rPr>
              <a:t>문용현 </a:t>
            </a:r>
            <a:endParaRPr lang="en-US" altLang="ko-KR" sz="2000" dirty="0">
              <a:ea typeface="SeoulNamsan CL" panose="02020603020101020101" pitchFamily="18" charset="-127"/>
            </a:endParaRPr>
          </a:p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2017152022 </a:t>
            </a:r>
            <a:r>
              <a:rPr lang="ko-KR" altLang="en-US" sz="2000" dirty="0">
                <a:ea typeface="SeoulNamsan CL" panose="02020603020101020101" pitchFamily="18" charset="-127"/>
              </a:rPr>
              <a:t>안윤빈</a:t>
            </a:r>
            <a:endParaRPr lang="en-US" altLang="ko-KR" sz="2000" dirty="0">
              <a:ea typeface="SeoulNamsan C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E32C2-FD55-4D1B-8548-FC290AFB3BF6}"/>
              </a:ext>
            </a:extLst>
          </p:cNvPr>
          <p:cNvSpPr/>
          <p:nvPr/>
        </p:nvSpPr>
        <p:spPr>
          <a:xfrm>
            <a:off x="1717375" y="1541996"/>
            <a:ext cx="8757250" cy="18005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빅데이터 기반 문서 토픽 </a:t>
            </a:r>
            <a:endParaRPr lang="en-US" altLang="ko-KR" sz="5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추출 시스템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2B3C56-4BE5-314F-A680-D279641C8ACC}"/>
              </a:ext>
            </a:extLst>
          </p:cNvPr>
          <p:cNvSpPr/>
          <p:nvPr/>
        </p:nvSpPr>
        <p:spPr>
          <a:xfrm>
            <a:off x="5058275" y="1334961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SMART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불용어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사전을 불러와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stop_words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91865D-A15D-934D-AE33-48068CE05616}"/>
              </a:ext>
            </a:extLst>
          </p:cNvPr>
          <p:cNvSpPr/>
          <p:nvPr/>
        </p:nvSpPr>
        <p:spPr>
          <a:xfrm>
            <a:off x="5081129" y="4624189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for(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in (0:1000)) {topic &lt;-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gsub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,"",topic)}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63404-1A31-CA4A-82EC-9F135E347EA7}"/>
              </a:ext>
            </a:extLst>
          </p:cNvPr>
          <p:cNvSpPr/>
          <p:nvPr/>
        </p:nvSpPr>
        <p:spPr>
          <a:xfrm>
            <a:off x="5109619" y="6111165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정제한 단어들을 “ ”로 구분해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doc.list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4F787A-7A34-BC41-A0BD-3AC08783C84F}"/>
              </a:ext>
            </a:extLst>
          </p:cNvPr>
          <p:cNvCxnSpPr>
            <a:cxnSpLocks/>
          </p:cNvCxnSpPr>
          <p:nvPr/>
        </p:nvCxnSpPr>
        <p:spPr>
          <a:xfrm flipH="1">
            <a:off x="6196497" y="2025083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6C9D51-85D3-C346-8F72-43D9984D2C4F}"/>
              </a:ext>
            </a:extLst>
          </p:cNvPr>
          <p:cNvSpPr/>
          <p:nvPr/>
        </p:nvSpPr>
        <p:spPr>
          <a:xfrm>
            <a:off x="5084532" y="2821936"/>
            <a:ext cx="2213114" cy="8581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gsub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 이용해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있는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[[: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punct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:]], [[: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cntrl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:]], ^[[:space:]]+, [[:space:]]+$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1CE300-87E1-BB47-815C-2F95C1ECF52C}"/>
              </a:ext>
            </a:extLst>
          </p:cNvPr>
          <p:cNvCxnSpPr>
            <a:cxnSpLocks/>
          </p:cNvCxnSpPr>
          <p:nvPr/>
        </p:nvCxnSpPr>
        <p:spPr>
          <a:xfrm flipH="1">
            <a:off x="6187847" y="3790662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7B90C3-E608-0F48-BEC0-0B8E8CD7E4B7}"/>
              </a:ext>
            </a:extLst>
          </p:cNvPr>
          <p:cNvCxnSpPr>
            <a:cxnSpLocks/>
          </p:cNvCxnSpPr>
          <p:nvPr/>
        </p:nvCxnSpPr>
        <p:spPr>
          <a:xfrm flipH="1">
            <a:off x="6196497" y="5289727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6D5FFF-90BB-DA47-ADEA-D7F8CA3C602D}"/>
              </a:ext>
            </a:extLst>
          </p:cNvPr>
          <p:cNvSpPr txBox="1"/>
          <p:nvPr/>
        </p:nvSpPr>
        <p:spPr>
          <a:xfrm>
            <a:off x="875043" y="14279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데이터 정제 모듈</a:t>
            </a:r>
          </a:p>
        </p:txBody>
      </p:sp>
    </p:spTree>
    <p:extLst>
      <p:ext uri="{BB962C8B-B14F-4D97-AF65-F5344CB8AC3E}">
        <p14:creationId xmlns:p14="http://schemas.microsoft.com/office/powerpoint/2010/main" val="39500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E8DA29-F25E-4F48-850E-7D7AAAF08778}"/>
              </a:ext>
            </a:extLst>
          </p:cNvPr>
          <p:cNvSpPr/>
          <p:nvPr/>
        </p:nvSpPr>
        <p:spPr>
          <a:xfrm>
            <a:off x="2446851" y="2276652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doc.list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unlist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4AB76-C95F-024A-8D71-D1BB1BDFAB16}"/>
              </a:ext>
            </a:extLst>
          </p:cNvPr>
          <p:cNvSpPr/>
          <p:nvPr/>
        </p:nvSpPr>
        <p:spPr>
          <a:xfrm>
            <a:off x="2469705" y="5304624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을 내림차순으로 정렬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8CA3EB-1F8D-4941-8C87-FDFAAA9D38AC}"/>
              </a:ext>
            </a:extLst>
          </p:cNvPr>
          <p:cNvSpPr/>
          <p:nvPr/>
        </p:nvSpPr>
        <p:spPr>
          <a:xfrm>
            <a:off x="7542726" y="2276652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del &lt;- names(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) %in%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stop_words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|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&lt; 5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7A523C-ADE0-0640-9335-79D43E4D9410}"/>
              </a:ext>
            </a:extLst>
          </p:cNvPr>
          <p:cNvCxnSpPr>
            <a:cxnSpLocks/>
          </p:cNvCxnSpPr>
          <p:nvPr/>
        </p:nvCxnSpPr>
        <p:spPr>
          <a:xfrm flipH="1">
            <a:off x="3585073" y="296677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BDE8AF-0E0C-4F4B-A434-5B0E9670C36E}"/>
              </a:ext>
            </a:extLst>
          </p:cNvPr>
          <p:cNvSpPr/>
          <p:nvPr/>
        </p:nvSpPr>
        <p:spPr>
          <a:xfrm>
            <a:off x="7587624" y="3761758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있는 단어 중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del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존재하는 단어를 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E69F6E-B9EC-FA45-AF7E-24EB597D9912}"/>
              </a:ext>
            </a:extLst>
          </p:cNvPr>
          <p:cNvCxnSpPr>
            <a:cxnSpLocks/>
          </p:cNvCxnSpPr>
          <p:nvPr/>
        </p:nvCxnSpPr>
        <p:spPr>
          <a:xfrm flipH="1">
            <a:off x="8685990" y="2932627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1">
            <a:extLst>
              <a:ext uri="{FF2B5EF4-FFF2-40B4-BE49-F238E27FC236}">
                <a16:creationId xmlns:a16="http://schemas.microsoft.com/office/drawing/2014/main" id="{61D65C0C-4056-664D-9FC4-DFF676C13344}"/>
              </a:ext>
            </a:extLst>
          </p:cNvPr>
          <p:cNvCxnSpPr>
            <a:cxnSpLocks/>
          </p:cNvCxnSpPr>
          <p:nvPr/>
        </p:nvCxnSpPr>
        <p:spPr>
          <a:xfrm flipH="1">
            <a:off x="8685990" y="4435080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EF2784-6023-8A4A-9B33-3A42B3872146}"/>
              </a:ext>
            </a:extLst>
          </p:cNvPr>
          <p:cNvSpPr/>
          <p:nvPr/>
        </p:nvSpPr>
        <p:spPr>
          <a:xfrm>
            <a:off x="7557046" y="5230064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vocab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있는 단어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72C58C-46D4-B443-A33B-ED0D746F28BC}"/>
              </a:ext>
            </a:extLst>
          </p:cNvPr>
          <p:cNvSpPr/>
          <p:nvPr/>
        </p:nvSpPr>
        <p:spPr>
          <a:xfrm>
            <a:off x="2473108" y="3763628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doc.list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를 테이블로 변환하여 단어 출현 빈도수와 함께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term.table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09EDA7-7358-E249-803B-C8F9D12DD608}"/>
              </a:ext>
            </a:extLst>
          </p:cNvPr>
          <p:cNvCxnSpPr>
            <a:cxnSpLocks/>
          </p:cNvCxnSpPr>
          <p:nvPr/>
        </p:nvCxnSpPr>
        <p:spPr>
          <a:xfrm flipH="1">
            <a:off x="3576423" y="4471097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48">
            <a:extLst>
              <a:ext uri="{FF2B5EF4-FFF2-40B4-BE49-F238E27FC236}">
                <a16:creationId xmlns:a16="http://schemas.microsoft.com/office/drawing/2014/main" id="{7C06CE6C-87D3-7941-83F4-D74F25C2EB0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68287" y="2552658"/>
            <a:ext cx="2874439" cy="3027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449911-41A2-5F45-93C3-E82BA410784A}"/>
              </a:ext>
            </a:extLst>
          </p:cNvPr>
          <p:cNvSpPr txBox="1"/>
          <p:nvPr/>
        </p:nvSpPr>
        <p:spPr>
          <a:xfrm>
            <a:off x="627260" y="1452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자료구조 변환 모듈</a:t>
            </a:r>
          </a:p>
        </p:txBody>
      </p:sp>
    </p:spTree>
    <p:extLst>
      <p:ext uri="{BB962C8B-B14F-4D97-AF65-F5344CB8AC3E}">
        <p14:creationId xmlns:p14="http://schemas.microsoft.com/office/powerpoint/2010/main" val="204795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사각형: 둥근 모서리 49">
            <a:extLst>
              <a:ext uri="{FF2B5EF4-FFF2-40B4-BE49-F238E27FC236}">
                <a16:creationId xmlns:a16="http://schemas.microsoft.com/office/drawing/2014/main" id="{CA11998F-61DB-0042-9015-51E9D18860D8}"/>
              </a:ext>
            </a:extLst>
          </p:cNvPr>
          <p:cNvSpPr/>
          <p:nvPr/>
        </p:nvSpPr>
        <p:spPr>
          <a:xfrm>
            <a:off x="3735019" y="1589096"/>
            <a:ext cx="2844800" cy="4959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70462D-E3A8-6F4D-835E-0637EFB83426}"/>
              </a:ext>
            </a:extLst>
          </p:cNvPr>
          <p:cNvSpPr/>
          <p:nvPr/>
        </p:nvSpPr>
        <p:spPr>
          <a:xfrm>
            <a:off x="4050862" y="2741722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vocab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의 인덱스를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index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018E48-B4FE-DB4F-B730-3884CAFE5E6B}"/>
              </a:ext>
            </a:extLst>
          </p:cNvPr>
          <p:cNvSpPr/>
          <p:nvPr/>
        </p:nvSpPr>
        <p:spPr>
          <a:xfrm>
            <a:off x="4073716" y="5769694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인덱스 번호를 매겨 각 인덱스의 길이와 결합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E3C2F-427F-C04A-8EE8-9781E1D7923A}"/>
              </a:ext>
            </a:extLst>
          </p:cNvPr>
          <p:cNvSpPr/>
          <p:nvPr/>
        </p:nvSpPr>
        <p:spPr>
          <a:xfrm>
            <a:off x="4050862" y="1313089"/>
            <a:ext cx="2188027" cy="5520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get.terms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 생성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FD4909-665C-F045-8079-6B4D33F453FE}"/>
              </a:ext>
            </a:extLst>
          </p:cNvPr>
          <p:cNvCxnSpPr>
            <a:cxnSpLocks/>
          </p:cNvCxnSpPr>
          <p:nvPr/>
        </p:nvCxnSpPr>
        <p:spPr>
          <a:xfrm flipH="1">
            <a:off x="5189084" y="343184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C4B7CA-E1C3-6646-93FB-ED0A2411D669}"/>
              </a:ext>
            </a:extLst>
          </p:cNvPr>
          <p:cNvSpPr/>
          <p:nvPr/>
        </p:nvSpPr>
        <p:spPr>
          <a:xfrm>
            <a:off x="8588684" y="3079484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doc.list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get.terms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 적용해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document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C8C83-571C-2B4C-9B1E-BB1E7F91EECC}"/>
              </a:ext>
            </a:extLst>
          </p:cNvPr>
          <p:cNvSpPr/>
          <p:nvPr/>
        </p:nvSpPr>
        <p:spPr>
          <a:xfrm>
            <a:off x="4077119" y="4228698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Index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에서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결측치를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제거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0BFFC2-238B-3841-94C2-9D90E1028CCF}"/>
              </a:ext>
            </a:extLst>
          </p:cNvPr>
          <p:cNvCxnSpPr>
            <a:cxnSpLocks/>
          </p:cNvCxnSpPr>
          <p:nvPr/>
        </p:nvCxnSpPr>
        <p:spPr>
          <a:xfrm flipH="1">
            <a:off x="5180434" y="4936167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25FA09-4295-DD48-9C6C-830AA6F94B96}"/>
              </a:ext>
            </a:extLst>
          </p:cNvPr>
          <p:cNvCxnSpPr>
            <a:cxnSpLocks/>
          </p:cNvCxnSpPr>
          <p:nvPr/>
        </p:nvCxnSpPr>
        <p:spPr>
          <a:xfrm flipH="1">
            <a:off x="5180434" y="1943411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58">
            <a:extLst>
              <a:ext uri="{FF2B5EF4-FFF2-40B4-BE49-F238E27FC236}">
                <a16:creationId xmlns:a16="http://schemas.microsoft.com/office/drawing/2014/main" id="{B4632138-698B-2A4A-A4A5-FAED5BBBB02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238889" y="1589095"/>
            <a:ext cx="2349795" cy="1766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3FC47A-3039-F644-923F-9118ACE07B9A}"/>
              </a:ext>
            </a:extLst>
          </p:cNvPr>
          <p:cNvSpPr txBox="1"/>
          <p:nvPr/>
        </p:nvSpPr>
        <p:spPr>
          <a:xfrm>
            <a:off x="762722" y="14649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모델 생성 모듈</a:t>
            </a:r>
          </a:p>
        </p:txBody>
      </p:sp>
    </p:spTree>
    <p:extLst>
      <p:ext uri="{BB962C8B-B14F-4D97-AF65-F5344CB8AC3E}">
        <p14:creationId xmlns:p14="http://schemas.microsoft.com/office/powerpoint/2010/main" val="40680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CF61AE-E88C-5043-B3F8-7EA096DBD398}"/>
              </a:ext>
            </a:extLst>
          </p:cNvPr>
          <p:cNvSpPr/>
          <p:nvPr/>
        </p:nvSpPr>
        <p:spPr>
          <a:xfrm>
            <a:off x="2448341" y="2195969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documents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vocab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length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를 각각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D, W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FA6A1-848A-0D46-B67C-AC8794A8C408}"/>
              </a:ext>
            </a:extLst>
          </p:cNvPr>
          <p:cNvSpPr/>
          <p:nvPr/>
        </p:nvSpPr>
        <p:spPr>
          <a:xfrm>
            <a:off x="2471195" y="5223941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문서에 있는 토큰의 총 개수를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N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5C2D24-51D0-2340-836E-7E2CB9B0916D}"/>
              </a:ext>
            </a:extLst>
          </p:cNvPr>
          <p:cNvSpPr/>
          <p:nvPr/>
        </p:nvSpPr>
        <p:spPr>
          <a:xfrm>
            <a:off x="7544216" y="2856369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corpus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가 출현한 빈도수를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term.frequency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D11413-1774-2D45-976E-E1922973B10E}"/>
              </a:ext>
            </a:extLst>
          </p:cNvPr>
          <p:cNvCxnSpPr>
            <a:cxnSpLocks/>
          </p:cNvCxnSpPr>
          <p:nvPr/>
        </p:nvCxnSpPr>
        <p:spPr>
          <a:xfrm flipH="1">
            <a:off x="3586563" y="2886091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67FA9-9749-5243-BA1A-3C6E28E0E2D8}"/>
              </a:ext>
            </a:extLst>
          </p:cNvPr>
          <p:cNvSpPr/>
          <p:nvPr/>
        </p:nvSpPr>
        <p:spPr>
          <a:xfrm>
            <a:off x="7589114" y="4341475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LDA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를 적용하기 위해 필요한 토픽의 수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K,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반복횟수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G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alpha, beta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값을 지정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D3E6B-5118-9A42-B996-EF3E6D7FFEE2}"/>
              </a:ext>
            </a:extLst>
          </p:cNvPr>
          <p:cNvCxnSpPr>
            <a:cxnSpLocks/>
          </p:cNvCxnSpPr>
          <p:nvPr/>
        </p:nvCxnSpPr>
        <p:spPr>
          <a:xfrm flipH="1">
            <a:off x="8687480" y="351234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5F22B8-3657-3747-828C-23F43799EF87}"/>
              </a:ext>
            </a:extLst>
          </p:cNvPr>
          <p:cNvSpPr/>
          <p:nvPr/>
        </p:nvSpPr>
        <p:spPr>
          <a:xfrm>
            <a:off x="2474598" y="3682945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각 문서에 몇 개의 단어가 등장했는지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doc.length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E1B05C-C571-D84B-BD16-78A0B7630003}"/>
              </a:ext>
            </a:extLst>
          </p:cNvPr>
          <p:cNvCxnSpPr>
            <a:cxnSpLocks/>
          </p:cNvCxnSpPr>
          <p:nvPr/>
        </p:nvCxnSpPr>
        <p:spPr>
          <a:xfrm flipH="1">
            <a:off x="3577913" y="439041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60">
            <a:extLst>
              <a:ext uri="{FF2B5EF4-FFF2-40B4-BE49-F238E27FC236}">
                <a16:creationId xmlns:a16="http://schemas.microsoft.com/office/drawing/2014/main" id="{56B734EB-824D-604F-B2F9-C093511ADD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69777" y="3132375"/>
            <a:ext cx="2874439" cy="2367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AD1600-EF1F-5841-BBE9-33D981CFCE30}"/>
              </a:ext>
            </a:extLst>
          </p:cNvPr>
          <p:cNvSpPr txBox="1"/>
          <p:nvPr/>
        </p:nvSpPr>
        <p:spPr>
          <a:xfrm>
            <a:off x="887713" y="142462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통계 계산 모듈</a:t>
            </a:r>
          </a:p>
        </p:txBody>
      </p:sp>
    </p:spTree>
    <p:extLst>
      <p:ext uri="{BB962C8B-B14F-4D97-AF65-F5344CB8AC3E}">
        <p14:creationId xmlns:p14="http://schemas.microsoft.com/office/powerpoint/2010/main" val="62574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18745A-4FAF-B941-B595-EF7BCACA7A67}"/>
              </a:ext>
            </a:extLst>
          </p:cNvPr>
          <p:cNvSpPr/>
          <p:nvPr/>
        </p:nvSpPr>
        <p:spPr>
          <a:xfrm>
            <a:off x="4962548" y="3554506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alpha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문서별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주제가 생성될 확률 계산해 행렬로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FF652-5128-FD4F-9B65-55117EE32EAF}"/>
              </a:ext>
            </a:extLst>
          </p:cNvPr>
          <p:cNvSpPr/>
          <p:nvPr/>
        </p:nvSpPr>
        <p:spPr>
          <a:xfrm>
            <a:off x="4962548" y="2125873"/>
            <a:ext cx="2188027" cy="5520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lda.collapsed.gibbs.sampler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 이용해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lda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모델 생성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E9BD76-1583-8240-A0D4-2B2B98F8E5CC}"/>
              </a:ext>
            </a:extLst>
          </p:cNvPr>
          <p:cNvCxnSpPr>
            <a:cxnSpLocks/>
          </p:cNvCxnSpPr>
          <p:nvPr/>
        </p:nvCxnSpPr>
        <p:spPr>
          <a:xfrm flipH="1">
            <a:off x="6100770" y="4244628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10841-5DFF-7C47-A17C-CFFF860E93E5}"/>
              </a:ext>
            </a:extLst>
          </p:cNvPr>
          <p:cNvSpPr/>
          <p:nvPr/>
        </p:nvSpPr>
        <p:spPr>
          <a:xfrm>
            <a:off x="4988805" y="5041482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Beta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각 주제별 특정 단어가 생성될 확률 계산해 행렬로 저장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946908-8933-CC40-9D9C-CC3C657F6818}"/>
              </a:ext>
            </a:extLst>
          </p:cNvPr>
          <p:cNvCxnSpPr>
            <a:cxnSpLocks/>
          </p:cNvCxnSpPr>
          <p:nvPr/>
        </p:nvCxnSpPr>
        <p:spPr>
          <a:xfrm flipH="1">
            <a:off x="6092120" y="2756195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96EC12-34AC-A64B-9B91-8CF578AFCC1E}"/>
              </a:ext>
            </a:extLst>
          </p:cNvPr>
          <p:cNvSpPr txBox="1"/>
          <p:nvPr/>
        </p:nvSpPr>
        <p:spPr>
          <a:xfrm>
            <a:off x="830894" y="142462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분석 모듈</a:t>
            </a:r>
          </a:p>
        </p:txBody>
      </p:sp>
    </p:spTree>
    <p:extLst>
      <p:ext uri="{BB962C8B-B14F-4D97-AF65-F5344CB8AC3E}">
        <p14:creationId xmlns:p14="http://schemas.microsoft.com/office/powerpoint/2010/main" val="289607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07AE65-90B7-B047-9002-5B30B510FA82}"/>
              </a:ext>
            </a:extLst>
          </p:cNvPr>
          <p:cNvSpPr/>
          <p:nvPr/>
        </p:nvSpPr>
        <p:spPr>
          <a:xfrm>
            <a:off x="2446851" y="2213899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리스트를 만들어 각 변수들에 이전에 지정한 값을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FA338-ED1E-BE4F-A768-8563B818FF67}"/>
              </a:ext>
            </a:extLst>
          </p:cNvPr>
          <p:cNvSpPr/>
          <p:nvPr/>
        </p:nvSpPr>
        <p:spPr>
          <a:xfrm>
            <a:off x="2469705" y="5241871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fluidPage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함수를 이용해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shinyUI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함수에 전달 가능한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5ACD37-03E3-7747-A58D-93224ACE5A8B}"/>
              </a:ext>
            </a:extLst>
          </p:cNvPr>
          <p:cNvSpPr/>
          <p:nvPr/>
        </p:nvSpPr>
        <p:spPr>
          <a:xfrm>
            <a:off x="7542726" y="2848899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inputId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label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값을 입력한 뒤 최솟값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최댓값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구간 값 지정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67804F-2C2A-9B44-BD77-3AC9CA2B2612}"/>
              </a:ext>
            </a:extLst>
          </p:cNvPr>
          <p:cNvCxnSpPr>
            <a:cxnSpLocks/>
          </p:cNvCxnSpPr>
          <p:nvPr/>
        </p:nvCxnSpPr>
        <p:spPr>
          <a:xfrm flipH="1">
            <a:off x="3585073" y="2904021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38CD7-1A3C-2F46-A257-1CA522791D03}"/>
              </a:ext>
            </a:extLst>
          </p:cNvPr>
          <p:cNvSpPr/>
          <p:nvPr/>
        </p:nvSpPr>
        <p:spPr>
          <a:xfrm>
            <a:off x="7587624" y="4334005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visOutput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함수로 출력 값 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72F2F9-59ED-9043-8593-E6A5ADB78573}"/>
              </a:ext>
            </a:extLst>
          </p:cNvPr>
          <p:cNvCxnSpPr>
            <a:cxnSpLocks/>
          </p:cNvCxnSpPr>
          <p:nvPr/>
        </p:nvCxnSpPr>
        <p:spPr>
          <a:xfrm flipH="1">
            <a:off x="8685990" y="350487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B81883-7CDA-6C44-BFA7-14F7054D2AFE}"/>
              </a:ext>
            </a:extLst>
          </p:cNvPr>
          <p:cNvSpPr/>
          <p:nvPr/>
        </p:nvSpPr>
        <p:spPr>
          <a:xfrm>
            <a:off x="2473108" y="3700875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shinyUI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로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정의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FD4E85-8BDB-9E4E-8EC2-1BDCD43B9384}"/>
              </a:ext>
            </a:extLst>
          </p:cNvPr>
          <p:cNvCxnSpPr>
            <a:cxnSpLocks/>
          </p:cNvCxnSpPr>
          <p:nvPr/>
        </p:nvCxnSpPr>
        <p:spPr>
          <a:xfrm flipH="1">
            <a:off x="3576423" y="4408344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48">
            <a:extLst>
              <a:ext uri="{FF2B5EF4-FFF2-40B4-BE49-F238E27FC236}">
                <a16:creationId xmlns:a16="http://schemas.microsoft.com/office/drawing/2014/main" id="{9C5DFDD0-8093-3D44-964C-8E5D44F1228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68287" y="3124905"/>
            <a:ext cx="2874439" cy="2392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043459-8FE8-0040-B19C-368B76EBDD0D}"/>
              </a:ext>
            </a:extLst>
          </p:cNvPr>
          <p:cNvSpPr txBox="1"/>
          <p:nvPr/>
        </p:nvSpPr>
        <p:spPr>
          <a:xfrm>
            <a:off x="846068" y="142462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결과 전송 모듈</a:t>
            </a:r>
          </a:p>
        </p:txBody>
      </p:sp>
    </p:spTree>
    <p:extLst>
      <p:ext uri="{BB962C8B-B14F-4D97-AF65-F5344CB8AC3E}">
        <p14:creationId xmlns:p14="http://schemas.microsoft.com/office/powerpoint/2010/main" val="23720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66098-3928-454B-9F7D-047A985952FE}"/>
              </a:ext>
            </a:extLst>
          </p:cNvPr>
          <p:cNvSpPr/>
          <p:nvPr/>
        </p:nvSpPr>
        <p:spPr>
          <a:xfrm>
            <a:off x="2446851" y="2222864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shinyServer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함수를 이용해 애플리케이션의 서버 기능 호출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D18EF-BB86-BA4A-A0C5-72D3D8669FA3}"/>
              </a:ext>
            </a:extLst>
          </p:cNvPr>
          <p:cNvSpPr/>
          <p:nvPr/>
        </p:nvSpPr>
        <p:spPr>
          <a:xfrm>
            <a:off x="2469705" y="5250836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input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시각화를 위해 계산한 값들을 지정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DB2D15-E2E0-454C-81A4-9CEB4962F649}"/>
              </a:ext>
            </a:extLst>
          </p:cNvPr>
          <p:cNvSpPr/>
          <p:nvPr/>
        </p:nvSpPr>
        <p:spPr>
          <a:xfrm>
            <a:off x="7542726" y="2959464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ShinyApp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함수를 이용해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ui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값과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server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값을 지정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F8FB7D-003A-744C-82D7-59E5B875F89C}"/>
              </a:ext>
            </a:extLst>
          </p:cNvPr>
          <p:cNvCxnSpPr>
            <a:cxnSpLocks/>
          </p:cNvCxnSpPr>
          <p:nvPr/>
        </p:nvCxnSpPr>
        <p:spPr>
          <a:xfrm flipH="1">
            <a:off x="3585073" y="2912986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596E-1D2D-924C-B196-FF831F1A17AA}"/>
              </a:ext>
            </a:extLst>
          </p:cNvPr>
          <p:cNvSpPr/>
          <p:nvPr/>
        </p:nvSpPr>
        <p:spPr>
          <a:xfrm>
            <a:off x="7587624" y="4444570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앱 어플리케이션 실행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3CD5E2-F6C7-8F45-B99B-9AABAB281FB9}"/>
              </a:ext>
            </a:extLst>
          </p:cNvPr>
          <p:cNvCxnSpPr>
            <a:cxnSpLocks/>
          </p:cNvCxnSpPr>
          <p:nvPr/>
        </p:nvCxnSpPr>
        <p:spPr>
          <a:xfrm flipH="1">
            <a:off x="8685990" y="3615439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6CAEF-260C-9A44-ABC0-DB56BA597119}"/>
              </a:ext>
            </a:extLst>
          </p:cNvPr>
          <p:cNvSpPr/>
          <p:nvPr/>
        </p:nvSpPr>
        <p:spPr>
          <a:xfrm>
            <a:off x="2473108" y="3709840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output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인자에 이전에 설정한 출력 값 지정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F7B6EA-685A-9B41-A839-EC198A0DCDFB}"/>
              </a:ext>
            </a:extLst>
          </p:cNvPr>
          <p:cNvCxnSpPr>
            <a:cxnSpLocks/>
          </p:cNvCxnSpPr>
          <p:nvPr/>
        </p:nvCxnSpPr>
        <p:spPr>
          <a:xfrm flipH="1">
            <a:off x="3576423" y="4417309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48">
            <a:extLst>
              <a:ext uri="{FF2B5EF4-FFF2-40B4-BE49-F238E27FC236}">
                <a16:creationId xmlns:a16="http://schemas.microsoft.com/office/drawing/2014/main" id="{AE0A0584-C63B-FF44-A2C4-6466BA4BB0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68287" y="3235470"/>
            <a:ext cx="2874439" cy="2291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A4F22E-1690-6941-B100-620C5C52DC07}"/>
              </a:ext>
            </a:extLst>
          </p:cNvPr>
          <p:cNvSpPr txBox="1"/>
          <p:nvPr/>
        </p:nvSpPr>
        <p:spPr>
          <a:xfrm>
            <a:off x="691055" y="1452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시각화 모듈</a:t>
            </a:r>
          </a:p>
        </p:txBody>
      </p:sp>
    </p:spTree>
    <p:extLst>
      <p:ext uri="{BB962C8B-B14F-4D97-AF65-F5344CB8AC3E}">
        <p14:creationId xmlns:p14="http://schemas.microsoft.com/office/powerpoint/2010/main" val="223901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E025A1-A13D-EF40-82A7-6EF1545896B1}"/>
              </a:ext>
            </a:extLst>
          </p:cNvPr>
          <p:cNvGrpSpPr/>
          <p:nvPr/>
        </p:nvGrpSpPr>
        <p:grpSpPr>
          <a:xfrm>
            <a:off x="3717791" y="1339703"/>
            <a:ext cx="5171027" cy="5313599"/>
            <a:chOff x="3717792" y="96962"/>
            <a:chExt cx="4750674" cy="66201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D2F249-EAE3-A548-8ACD-A2334B200B8B}"/>
                </a:ext>
              </a:extLst>
            </p:cNvPr>
            <p:cNvSpPr/>
            <p:nvPr/>
          </p:nvSpPr>
          <p:spPr>
            <a:xfrm>
              <a:off x="5427689" y="96962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ea typeface="맑은 고딕"/>
                </a:rPr>
                <a:t>크롤링된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 영화 리뷰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FF2540-1528-874E-A92D-7A24524DF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660404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332513-0D97-0744-B249-A5568286ACA5}"/>
                </a:ext>
              </a:extLst>
            </p:cNvPr>
            <p:cNvSpPr/>
            <p:nvPr/>
          </p:nvSpPr>
          <p:spPr>
            <a:xfrm>
              <a:off x="5281201" y="1161349"/>
              <a:ext cx="1629596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문장부호</a:t>
              </a:r>
              <a:r>
                <a:rPr lang="en-US" altLang="ko-KR" sz="1200" dirty="0">
                  <a:solidFill>
                    <a:schemeClr val="tx1"/>
                  </a:solidFill>
                  <a:ea typeface="맑은 고딕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특수문자</a:t>
              </a:r>
              <a:r>
                <a:rPr lang="en-US" altLang="ko-KR" sz="1200" dirty="0">
                  <a:solidFill>
                    <a:schemeClr val="tx1"/>
                  </a:solidFill>
                  <a:ea typeface="맑은 고딕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 숫자 제거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4628E6C-44F3-264B-8F83-50D92043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715684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A77D7E-B58A-DC4E-AFE3-9BB9B68C9339}"/>
                </a:ext>
              </a:extLst>
            </p:cNvPr>
            <p:cNvSpPr/>
            <p:nvPr/>
          </p:nvSpPr>
          <p:spPr>
            <a:xfrm>
              <a:off x="5427689" y="2207522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공백 기준으로 단어 생성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2B6CF029-649C-6042-9200-B1C8CF7C1A63}"/>
                </a:ext>
              </a:extLst>
            </p:cNvPr>
            <p:cNvSpPr/>
            <p:nvPr/>
          </p:nvSpPr>
          <p:spPr>
            <a:xfrm>
              <a:off x="5017192" y="3276808"/>
              <a:ext cx="2162869" cy="563822"/>
            </a:xfrm>
            <a:prstGeom prst="diamond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ea typeface="맑은 고딕"/>
                </a:rPr>
                <a:t>감성사전과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4741AD0-F63B-114A-B76B-10029F48B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743" y="2777967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A66B84-EBEC-9847-A7B8-EB85BFCD2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8208" y="3821141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EBF2871-1FDB-EB4F-8A7B-101910360816}"/>
                </a:ext>
              </a:extLst>
            </p:cNvPr>
            <p:cNvCxnSpPr>
              <a:cxnSpLocks/>
            </p:cNvCxnSpPr>
            <p:nvPr/>
          </p:nvCxnSpPr>
          <p:spPr>
            <a:xfrm>
              <a:off x="6695405" y="3863347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162CA-8FF0-E742-881C-E19FA6D22456}"/>
                </a:ext>
              </a:extLst>
            </p:cNvPr>
            <p:cNvSpPr txBox="1"/>
            <p:nvPr/>
          </p:nvSpPr>
          <p:spPr>
            <a:xfrm>
              <a:off x="6897345" y="37811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부정단어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A5F7A3-D169-F943-8784-669916CBEE6C}"/>
                </a:ext>
              </a:extLst>
            </p:cNvPr>
            <p:cNvSpPr txBox="1"/>
            <p:nvPr/>
          </p:nvSpPr>
          <p:spPr>
            <a:xfrm>
              <a:off x="4386104" y="375953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긍정단어</a:t>
              </a:r>
              <a:endParaRPr lang="en-GB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301340-03FC-EC42-AC55-2E895BF4CFB0}"/>
                </a:ext>
              </a:extLst>
            </p:cNvPr>
            <p:cNvSpPr/>
            <p:nvPr/>
          </p:nvSpPr>
          <p:spPr>
            <a:xfrm>
              <a:off x="7075209" y="4308480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ea typeface="맑은 고딕"/>
                </a:rPr>
                <a:t>Negative +1;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9634D47-A08F-6C43-B12D-5061A6F74D0C}"/>
                </a:ext>
              </a:extLst>
            </p:cNvPr>
            <p:cNvSpPr/>
            <p:nvPr/>
          </p:nvSpPr>
          <p:spPr>
            <a:xfrm>
              <a:off x="3717793" y="4284620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ea typeface="맑은 고딕"/>
                </a:rPr>
                <a:t>Positive +1;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99A2C85-DA57-4B45-A19F-2635762B54C2}"/>
                </a:ext>
              </a:extLst>
            </p:cNvPr>
            <p:cNvCxnSpPr>
              <a:cxnSpLocks/>
            </p:cNvCxnSpPr>
            <p:nvPr/>
          </p:nvCxnSpPr>
          <p:spPr>
            <a:xfrm>
              <a:off x="5028208" y="4816063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E41F978-B2F8-EC40-BA8B-DC4ABDD84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196" y="4825616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67D6AAD-8426-8647-96D8-E9224358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080" y="5768756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3AE676E2-26E1-0E4C-914E-CBA3A64556D6}"/>
                </a:ext>
              </a:extLst>
            </p:cNvPr>
            <p:cNvSpPr/>
            <p:nvPr/>
          </p:nvSpPr>
          <p:spPr>
            <a:xfrm>
              <a:off x="4648349" y="5214487"/>
              <a:ext cx="2900553" cy="563822"/>
            </a:xfrm>
            <a:prstGeom prst="diamond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ea typeface="맑은 고딕"/>
                </a:rPr>
                <a:t>Score = Positive - Negative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2F253C2-AF17-5445-B57C-6E65471780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9196" y="5767090"/>
              <a:ext cx="406013" cy="40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A85CC60-9FBB-7846-9E9D-FB51E1BB6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3585" y="5819689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D8B77E-8C39-D749-85F3-DF1BE58DB1D2}"/>
                </a:ext>
              </a:extLst>
            </p:cNvPr>
            <p:cNvSpPr txBox="1"/>
            <p:nvPr/>
          </p:nvSpPr>
          <p:spPr>
            <a:xfrm>
              <a:off x="4479953" y="5639863"/>
              <a:ext cx="856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Score&gt;0</a:t>
              </a:r>
              <a:endParaRPr lang="en-GB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F0B79E-F52C-EA4A-815B-0C1CAF431B50}"/>
                </a:ext>
              </a:extLst>
            </p:cNvPr>
            <p:cNvSpPr txBox="1"/>
            <p:nvPr/>
          </p:nvSpPr>
          <p:spPr>
            <a:xfrm>
              <a:off x="5281201" y="5945414"/>
              <a:ext cx="856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Score=0</a:t>
              </a:r>
              <a:endParaRPr lang="en-GB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DA615-D188-B448-92FB-33AC0530532F}"/>
                </a:ext>
              </a:extLst>
            </p:cNvPr>
            <p:cNvSpPr txBox="1"/>
            <p:nvPr/>
          </p:nvSpPr>
          <p:spPr>
            <a:xfrm>
              <a:off x="6855083" y="5645799"/>
              <a:ext cx="856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0&gt;Score</a:t>
              </a:r>
              <a:endParaRPr lang="en-GB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BEC500A-4A3D-5141-BD6A-0E3F8978913E}"/>
                </a:ext>
              </a:extLst>
            </p:cNvPr>
            <p:cNvSpPr/>
            <p:nvPr/>
          </p:nvSpPr>
          <p:spPr>
            <a:xfrm>
              <a:off x="3717792" y="6243473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긍정 리뷰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D97F6BB-7E6B-5E4E-BA5C-8E4FCBAFFE6C}"/>
                </a:ext>
              </a:extLst>
            </p:cNvPr>
            <p:cNvSpPr/>
            <p:nvPr/>
          </p:nvSpPr>
          <p:spPr>
            <a:xfrm>
              <a:off x="5422432" y="6243473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중립 리뷰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E71C41D-DBB9-EE4C-9947-0850B515F8CB}"/>
                </a:ext>
              </a:extLst>
            </p:cNvPr>
            <p:cNvSpPr/>
            <p:nvPr/>
          </p:nvSpPr>
          <p:spPr>
            <a:xfrm>
              <a:off x="7131845" y="6243473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부정 리뷰</a:t>
              </a:r>
              <a:endParaRPr lang="en-US" altLang="ko-KR" sz="1200" dirty="0">
                <a:solidFill>
                  <a:schemeClr val="tx1"/>
                </a:solidFill>
                <a:ea typeface="맑은 고딕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A38C53-1386-794D-9AB9-35A2BCF75A98}"/>
              </a:ext>
            </a:extLst>
          </p:cNvPr>
          <p:cNvSpPr txBox="1"/>
          <p:nvPr/>
        </p:nvSpPr>
        <p:spPr>
          <a:xfrm>
            <a:off x="691055" y="1452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ea typeface="맑은 고딕"/>
              </a:rPr>
              <a:t>감정분석</a:t>
            </a:r>
            <a:r>
              <a:rPr lang="ko-KR" altLang="en-US" sz="2000">
                <a:ea typeface="맑은 고딕"/>
              </a:rPr>
              <a:t> 모듈</a:t>
            </a: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666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06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개발 환경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200400" y="0"/>
            <a:ext cx="899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817ECF-6C82-4FCC-9F06-3ACC616EAEED}"/>
              </a:ext>
            </a:extLst>
          </p:cNvPr>
          <p:cNvGrpSpPr/>
          <p:nvPr/>
        </p:nvGrpSpPr>
        <p:grpSpPr>
          <a:xfrm>
            <a:off x="3200400" y="758151"/>
            <a:ext cx="1259591" cy="185682"/>
            <a:chOff x="3200400" y="1246105"/>
            <a:chExt cx="1259591" cy="185682"/>
          </a:xfrm>
        </p:grpSpPr>
        <p:cxnSp>
          <p:nvCxnSpPr>
            <p:cNvPr id="35" name="직선 연결선[R] 26">
              <a:extLst>
                <a:ext uri="{FF2B5EF4-FFF2-40B4-BE49-F238E27FC236}">
                  <a16:creationId xmlns:a16="http://schemas.microsoft.com/office/drawing/2014/main" id="{9E2BA1F9-4CBD-46B1-AB33-C133148EF115}"/>
                </a:ext>
              </a:extLst>
            </p:cNvPr>
            <p:cNvCxnSpPr/>
            <p:nvPr/>
          </p:nvCxnSpPr>
          <p:spPr>
            <a:xfrm>
              <a:off x="3200400" y="1335660"/>
              <a:ext cx="1089874" cy="0"/>
            </a:xfrm>
            <a:prstGeom prst="line">
              <a:avLst/>
            </a:prstGeom>
            <a:ln w="38100">
              <a:solidFill>
                <a:srgbClr val="B7CE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ADB52-E63C-4EC3-BA33-037BD926A06E}"/>
                </a:ext>
              </a:extLst>
            </p:cNvPr>
            <p:cNvSpPr/>
            <p:nvPr/>
          </p:nvSpPr>
          <p:spPr>
            <a:xfrm>
              <a:off x="4272955" y="1246105"/>
              <a:ext cx="187036" cy="185682"/>
            </a:xfrm>
            <a:prstGeom prst="ellipse">
              <a:avLst/>
            </a:prstGeom>
            <a:solidFill>
              <a:srgbClr val="B7C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183271-FA6D-4204-9670-705584C99739}"/>
              </a:ext>
            </a:extLst>
          </p:cNvPr>
          <p:cNvSpPr txBox="1"/>
          <p:nvPr/>
        </p:nvSpPr>
        <p:spPr>
          <a:xfrm>
            <a:off x="4597716" y="488236"/>
            <a:ext cx="364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주요 개발 환경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FBB75A2-F8D6-4E7C-9ADE-9EDF6E77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1" y="1292967"/>
            <a:ext cx="3600450" cy="4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">
            <a:extLst>
              <a:ext uri="{FF2B5EF4-FFF2-40B4-BE49-F238E27FC236}">
                <a16:creationId xmlns:a16="http://schemas.microsoft.com/office/drawing/2014/main" id="{56D00777-79E5-484B-AFFA-EF73DE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12" y="1930265"/>
            <a:ext cx="1149251" cy="11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636CC366-76B2-40DA-BC69-749671F2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735" y="1881388"/>
            <a:ext cx="3829109" cy="11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PyCharm</a:t>
            </a: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Python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을 이용해 웹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크롤링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모듈 구현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Python 3.7</a:t>
            </a:r>
          </a:p>
        </p:txBody>
      </p:sp>
      <p:pic>
        <p:nvPicPr>
          <p:cNvPr id="8" name="그림 7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91AFE96E-DFBF-4C7C-AB9F-CBDF496A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80" y="4365283"/>
            <a:ext cx="2709716" cy="950778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28CAB4DB-0808-4239-801D-3CAAF8A00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735" y="4122975"/>
            <a:ext cx="3380872" cy="143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R Studio</a:t>
            </a: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을 이용해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LDA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알고리즘 구현</a:t>
            </a:r>
            <a:endParaRPr kumimoji="1" lang="en-US" altLang="ko-KR" sz="1400" b="0" dirty="0">
              <a:solidFill>
                <a:schemeClr val="tx1"/>
              </a:solidFill>
              <a:latin typeface="+mn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감정분석 모듈 구현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R 3.5.2</a:t>
            </a:r>
          </a:p>
        </p:txBody>
      </p:sp>
    </p:spTree>
    <p:extLst>
      <p:ext uri="{BB962C8B-B14F-4D97-AF65-F5344CB8AC3E}">
        <p14:creationId xmlns:p14="http://schemas.microsoft.com/office/powerpoint/2010/main" val="308163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06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개발 환경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200400" y="0"/>
            <a:ext cx="899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817ECF-6C82-4FCC-9F06-3ACC616EAEED}"/>
              </a:ext>
            </a:extLst>
          </p:cNvPr>
          <p:cNvGrpSpPr/>
          <p:nvPr/>
        </p:nvGrpSpPr>
        <p:grpSpPr>
          <a:xfrm>
            <a:off x="3200400" y="1260176"/>
            <a:ext cx="1259591" cy="185682"/>
            <a:chOff x="3200400" y="1246105"/>
            <a:chExt cx="1259591" cy="185682"/>
          </a:xfrm>
        </p:grpSpPr>
        <p:cxnSp>
          <p:nvCxnSpPr>
            <p:cNvPr id="35" name="직선 연결선[R] 26">
              <a:extLst>
                <a:ext uri="{FF2B5EF4-FFF2-40B4-BE49-F238E27FC236}">
                  <a16:creationId xmlns:a16="http://schemas.microsoft.com/office/drawing/2014/main" id="{9E2BA1F9-4CBD-46B1-AB33-C133148EF115}"/>
                </a:ext>
              </a:extLst>
            </p:cNvPr>
            <p:cNvCxnSpPr/>
            <p:nvPr/>
          </p:nvCxnSpPr>
          <p:spPr>
            <a:xfrm>
              <a:off x="3200400" y="1335660"/>
              <a:ext cx="1089874" cy="0"/>
            </a:xfrm>
            <a:prstGeom prst="line">
              <a:avLst/>
            </a:prstGeom>
            <a:ln w="38100">
              <a:solidFill>
                <a:srgbClr val="B7CE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ADB52-E63C-4EC3-BA33-037BD926A06E}"/>
                </a:ext>
              </a:extLst>
            </p:cNvPr>
            <p:cNvSpPr/>
            <p:nvPr/>
          </p:nvSpPr>
          <p:spPr>
            <a:xfrm>
              <a:off x="4272955" y="1246105"/>
              <a:ext cx="187036" cy="185682"/>
            </a:xfrm>
            <a:prstGeom prst="ellipse">
              <a:avLst/>
            </a:prstGeom>
            <a:solidFill>
              <a:srgbClr val="B7C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183271-FA6D-4204-9670-705584C99739}"/>
              </a:ext>
            </a:extLst>
          </p:cNvPr>
          <p:cNvSpPr txBox="1"/>
          <p:nvPr/>
        </p:nvSpPr>
        <p:spPr>
          <a:xfrm>
            <a:off x="4597715" y="990261"/>
            <a:ext cx="478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졸업작품 </a:t>
            </a:r>
            <a:r>
              <a:rPr kumimoji="1" lang="en-US" altLang="ko-KR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GitHub </a:t>
            </a:r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B87B0-9D5A-41BF-B6CB-159BB5A0BA57}"/>
              </a:ext>
            </a:extLst>
          </p:cNvPr>
          <p:cNvSpPr txBox="1"/>
          <p:nvPr/>
        </p:nvSpPr>
        <p:spPr>
          <a:xfrm>
            <a:off x="4597715" y="2987829"/>
            <a:ext cx="478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err="1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팀원별</a:t>
            </a:r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 </a:t>
            </a:r>
            <a:r>
              <a:rPr kumimoji="1" lang="en-US" altLang="ko-KR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GitHub ID</a:t>
            </a:r>
            <a:endParaRPr kumimoji="1" lang="ko-KR" altLang="en-US" sz="3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2B34-DACC-4502-A024-7214891C76B0}"/>
              </a:ext>
            </a:extLst>
          </p:cNvPr>
          <p:cNvSpPr txBox="1"/>
          <p:nvPr/>
        </p:nvSpPr>
        <p:spPr>
          <a:xfrm>
            <a:off x="4757530" y="1726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https://github.com/hakyoung0926/CapstoneLDA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E12B8-11E8-4D78-9002-A52084036320}"/>
              </a:ext>
            </a:extLst>
          </p:cNvPr>
          <p:cNvSpPr txBox="1"/>
          <p:nvPr/>
        </p:nvSpPr>
        <p:spPr>
          <a:xfrm>
            <a:off x="4757530" y="3790515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팀장 </a:t>
            </a:r>
            <a:r>
              <a:rPr lang="en-US" altLang="ko-KR" sz="2400" dirty="0"/>
              <a:t>: </a:t>
            </a:r>
            <a:r>
              <a:rPr lang="ko-KR" altLang="en-US" sz="2400" dirty="0"/>
              <a:t>김학영</a:t>
            </a:r>
            <a:r>
              <a:rPr lang="en-US" altLang="ko-KR" sz="2400" dirty="0"/>
              <a:t>(hakyoung0926)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문용현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welcomeonboardboy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안윤빈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Ayoon</a:t>
            </a:r>
            <a:r>
              <a:rPr lang="en-US" altLang="ko-KR" sz="2400" dirty="0"/>
              <a:t>-b)</a:t>
            </a:r>
            <a:endParaRPr lang="ko-KR" altLang="en-US" sz="2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CA6D7A-10C5-4BFC-B583-F79E5B52A8F6}"/>
              </a:ext>
            </a:extLst>
          </p:cNvPr>
          <p:cNvGrpSpPr/>
          <p:nvPr/>
        </p:nvGrpSpPr>
        <p:grpSpPr>
          <a:xfrm>
            <a:off x="3200400" y="3218153"/>
            <a:ext cx="1259591" cy="185682"/>
            <a:chOff x="3200400" y="1246105"/>
            <a:chExt cx="1259591" cy="185682"/>
          </a:xfrm>
        </p:grpSpPr>
        <p:cxnSp>
          <p:nvCxnSpPr>
            <p:cNvPr id="19" name="직선 연결선[R] 26">
              <a:extLst>
                <a:ext uri="{FF2B5EF4-FFF2-40B4-BE49-F238E27FC236}">
                  <a16:creationId xmlns:a16="http://schemas.microsoft.com/office/drawing/2014/main" id="{2BA34804-E11F-4772-ADAA-1E10D3D779EE}"/>
                </a:ext>
              </a:extLst>
            </p:cNvPr>
            <p:cNvCxnSpPr/>
            <p:nvPr/>
          </p:nvCxnSpPr>
          <p:spPr>
            <a:xfrm>
              <a:off x="3200400" y="1335660"/>
              <a:ext cx="1089874" cy="0"/>
            </a:xfrm>
            <a:prstGeom prst="line">
              <a:avLst/>
            </a:prstGeom>
            <a:ln w="38100">
              <a:solidFill>
                <a:srgbClr val="B7CE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BD3720F-5261-47E8-824E-E9666A9ADCAB}"/>
                </a:ext>
              </a:extLst>
            </p:cNvPr>
            <p:cNvSpPr/>
            <p:nvPr/>
          </p:nvSpPr>
          <p:spPr>
            <a:xfrm>
              <a:off x="4272955" y="1246105"/>
              <a:ext cx="187036" cy="185682"/>
            </a:xfrm>
            <a:prstGeom prst="ellipse">
              <a:avLst/>
            </a:prstGeom>
            <a:solidFill>
              <a:srgbClr val="B7C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34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C9F1B6-0078-0E41-9ADA-B2E5D22430C4}"/>
              </a:ext>
            </a:extLst>
          </p:cNvPr>
          <p:cNvSpPr txBox="1"/>
          <p:nvPr/>
        </p:nvSpPr>
        <p:spPr>
          <a:xfrm>
            <a:off x="1778360" y="1172220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개요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1007E-EA3F-4ECE-BEC4-B2DEA2795E10}"/>
              </a:ext>
            </a:extLst>
          </p:cNvPr>
          <p:cNvGrpSpPr/>
          <p:nvPr/>
        </p:nvGrpSpPr>
        <p:grpSpPr>
          <a:xfrm>
            <a:off x="757453" y="1120871"/>
            <a:ext cx="512454" cy="510287"/>
            <a:chOff x="1174776" y="856604"/>
            <a:chExt cx="751911" cy="74873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0F2617A-AACD-CB4D-A680-2F11EF5E4D5D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30EA3-C318-E745-BC08-8640F532782C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5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1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D3C9C63-AE8E-409C-8579-4102D1AD7DB0}"/>
              </a:ext>
            </a:extLst>
          </p:cNvPr>
          <p:cNvSpPr txBox="1"/>
          <p:nvPr/>
        </p:nvSpPr>
        <p:spPr>
          <a:xfrm>
            <a:off x="1766230" y="2010921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관련 연구 및 사례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7CE39C3-50C5-4AEC-B369-C9A54DC1B0C6}"/>
              </a:ext>
            </a:extLst>
          </p:cNvPr>
          <p:cNvGrpSpPr/>
          <p:nvPr/>
        </p:nvGrpSpPr>
        <p:grpSpPr>
          <a:xfrm>
            <a:off x="757454" y="1913731"/>
            <a:ext cx="512454" cy="510287"/>
            <a:chOff x="1174776" y="856604"/>
            <a:chExt cx="751911" cy="74873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37555E6-270A-4A39-ADB9-D52542F036D0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22401C-82AB-427C-B151-00634F18F5E1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5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2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57B7181-1B22-4123-BD73-FFA1225ECD83}"/>
              </a:ext>
            </a:extLst>
          </p:cNvPr>
          <p:cNvSpPr txBox="1"/>
          <p:nvPr/>
        </p:nvSpPr>
        <p:spPr>
          <a:xfrm>
            <a:off x="1766229" y="2782125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수행 시나리오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CCB2392-5365-4240-AD77-BA66AB197C56}"/>
              </a:ext>
            </a:extLst>
          </p:cNvPr>
          <p:cNvGrpSpPr/>
          <p:nvPr/>
        </p:nvGrpSpPr>
        <p:grpSpPr>
          <a:xfrm>
            <a:off x="757451" y="2719974"/>
            <a:ext cx="512454" cy="510287"/>
            <a:chOff x="1174776" y="856604"/>
            <a:chExt cx="751911" cy="74873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3BC4CDE-DDBB-44F0-9705-3263A1271D8E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740D2E-5C2F-4531-A6F0-5F596270EB10}"/>
                </a:ext>
              </a:extLst>
            </p:cNvPr>
            <p:cNvSpPr txBox="1"/>
            <p:nvPr/>
          </p:nvSpPr>
          <p:spPr>
            <a:xfrm>
              <a:off x="1301000" y="882177"/>
              <a:ext cx="511385" cy="5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3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04B8648-A2DC-4F5C-9117-142260AD993F}"/>
              </a:ext>
            </a:extLst>
          </p:cNvPr>
          <p:cNvSpPr txBox="1"/>
          <p:nvPr/>
        </p:nvSpPr>
        <p:spPr>
          <a:xfrm>
            <a:off x="1778359" y="3557581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구성도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DF20B81-8C3C-42F9-9BF2-8E71CA0DF108}"/>
              </a:ext>
            </a:extLst>
          </p:cNvPr>
          <p:cNvGrpSpPr/>
          <p:nvPr/>
        </p:nvGrpSpPr>
        <p:grpSpPr>
          <a:xfrm>
            <a:off x="769763" y="3504470"/>
            <a:ext cx="512454" cy="510287"/>
            <a:chOff x="1174776" y="856604"/>
            <a:chExt cx="751911" cy="74873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A7B24EB-4F24-4C84-8847-95C8D12D85EC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4FD35B-55C0-484F-B223-2958D06206E2}"/>
                </a:ext>
              </a:extLst>
            </p:cNvPr>
            <p:cNvSpPr txBox="1"/>
            <p:nvPr/>
          </p:nvSpPr>
          <p:spPr>
            <a:xfrm>
              <a:off x="1287510" y="869419"/>
              <a:ext cx="511385" cy="5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4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E69AB2-833C-0746-93E6-EDB69FB0C6FE}"/>
              </a:ext>
            </a:extLst>
          </p:cNvPr>
          <p:cNvSpPr txBox="1"/>
          <p:nvPr/>
        </p:nvSpPr>
        <p:spPr>
          <a:xfrm>
            <a:off x="1778359" y="4376834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FCD0DA-3E31-EF4D-BCC3-DD6B36B7A43E}"/>
              </a:ext>
            </a:extLst>
          </p:cNvPr>
          <p:cNvGrpSpPr/>
          <p:nvPr/>
        </p:nvGrpSpPr>
        <p:grpSpPr>
          <a:xfrm>
            <a:off x="773646" y="4297430"/>
            <a:ext cx="512454" cy="510287"/>
            <a:chOff x="1174776" y="856604"/>
            <a:chExt cx="751911" cy="748730"/>
          </a:xfrm>
        </p:grpSpPr>
        <p:sp>
          <p:nvSpPr>
            <p:cNvPr id="42" name="타원 108">
              <a:extLst>
                <a:ext uri="{FF2B5EF4-FFF2-40B4-BE49-F238E27FC236}">
                  <a16:creationId xmlns:a16="http://schemas.microsoft.com/office/drawing/2014/main" id="{66E58AE2-9765-7B44-8D92-8090289F0685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01986A-EDEE-044B-BB1C-E673C2238689}"/>
                </a:ext>
              </a:extLst>
            </p:cNvPr>
            <p:cNvSpPr txBox="1"/>
            <p:nvPr/>
          </p:nvSpPr>
          <p:spPr>
            <a:xfrm>
              <a:off x="1295038" y="856633"/>
              <a:ext cx="511385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5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FFD12F9-7F06-4329-B1FF-5CD8AA26FF2F}"/>
              </a:ext>
            </a:extLst>
          </p:cNvPr>
          <p:cNvSpPr txBox="1"/>
          <p:nvPr/>
        </p:nvSpPr>
        <p:spPr>
          <a:xfrm>
            <a:off x="7750728" y="1172220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개발 환경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C123B5-09D1-47B9-9062-634894747253}"/>
              </a:ext>
            </a:extLst>
          </p:cNvPr>
          <p:cNvGrpSpPr/>
          <p:nvPr/>
        </p:nvGrpSpPr>
        <p:grpSpPr>
          <a:xfrm>
            <a:off x="6729821" y="1120871"/>
            <a:ext cx="512454" cy="510287"/>
            <a:chOff x="1174776" y="856604"/>
            <a:chExt cx="751911" cy="74873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5608D11-64ED-40F7-B0F7-02276DF4C231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F14580-B1BA-4070-82DE-A458A0083925}"/>
                </a:ext>
              </a:extLst>
            </p:cNvPr>
            <p:cNvSpPr txBox="1"/>
            <p:nvPr/>
          </p:nvSpPr>
          <p:spPr>
            <a:xfrm>
              <a:off x="1295035" y="882457"/>
              <a:ext cx="511385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6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FAAEE9E-7ACB-4737-A096-6CF63D717216}"/>
              </a:ext>
            </a:extLst>
          </p:cNvPr>
          <p:cNvSpPr txBox="1"/>
          <p:nvPr/>
        </p:nvSpPr>
        <p:spPr>
          <a:xfrm>
            <a:off x="7738598" y="2010921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데모 환경 설계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83D084-F280-40DE-9D3D-CA4FAEA92C54}"/>
              </a:ext>
            </a:extLst>
          </p:cNvPr>
          <p:cNvGrpSpPr/>
          <p:nvPr/>
        </p:nvGrpSpPr>
        <p:grpSpPr>
          <a:xfrm>
            <a:off x="6729822" y="1913731"/>
            <a:ext cx="512454" cy="510287"/>
            <a:chOff x="1174776" y="856604"/>
            <a:chExt cx="751911" cy="74873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7A79CDB-DD22-44C3-A4FE-077F621C9551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461590-4033-43AB-BD6A-FB6D9EC6D9D6}"/>
                </a:ext>
              </a:extLst>
            </p:cNvPr>
            <p:cNvSpPr txBox="1"/>
            <p:nvPr/>
          </p:nvSpPr>
          <p:spPr>
            <a:xfrm>
              <a:off x="1295038" y="885873"/>
              <a:ext cx="511385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7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D5151B3-1F99-40EE-B20A-2F8965D42E8B}"/>
              </a:ext>
            </a:extLst>
          </p:cNvPr>
          <p:cNvSpPr txBox="1"/>
          <p:nvPr/>
        </p:nvSpPr>
        <p:spPr>
          <a:xfrm>
            <a:off x="7738597" y="2782125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업무 분담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E95FF4-D983-4543-ADAE-82194C26FFE7}"/>
              </a:ext>
            </a:extLst>
          </p:cNvPr>
          <p:cNvGrpSpPr/>
          <p:nvPr/>
        </p:nvGrpSpPr>
        <p:grpSpPr>
          <a:xfrm>
            <a:off x="6729819" y="2719974"/>
            <a:ext cx="512454" cy="510287"/>
            <a:chOff x="1174776" y="856604"/>
            <a:chExt cx="751911" cy="74873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39D1328-194F-4AED-AC5B-5CBA9A2281F6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0E09D0-EB77-424D-BED8-02C0AF8614A8}"/>
                </a:ext>
              </a:extLst>
            </p:cNvPr>
            <p:cNvSpPr txBox="1"/>
            <p:nvPr/>
          </p:nvSpPr>
          <p:spPr>
            <a:xfrm>
              <a:off x="1301000" y="882177"/>
              <a:ext cx="511385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8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56B4CDE-A1A1-46D7-8B3E-CC692489A245}"/>
              </a:ext>
            </a:extLst>
          </p:cNvPr>
          <p:cNvSpPr txBox="1"/>
          <p:nvPr/>
        </p:nvSpPr>
        <p:spPr>
          <a:xfrm>
            <a:off x="7750727" y="3557581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수행일정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0ADA92-8683-435D-B0BB-233BECBDF225}"/>
              </a:ext>
            </a:extLst>
          </p:cNvPr>
          <p:cNvGrpSpPr/>
          <p:nvPr/>
        </p:nvGrpSpPr>
        <p:grpSpPr>
          <a:xfrm>
            <a:off x="6742131" y="3504470"/>
            <a:ext cx="512454" cy="510287"/>
            <a:chOff x="1174776" y="856604"/>
            <a:chExt cx="751911" cy="74873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6D0F269-D889-4965-AEF0-579DD7F41CB8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DFE5FB-AADC-410E-90E6-071356CBE910}"/>
                </a:ext>
              </a:extLst>
            </p:cNvPr>
            <p:cNvSpPr txBox="1"/>
            <p:nvPr/>
          </p:nvSpPr>
          <p:spPr>
            <a:xfrm>
              <a:off x="1287510" y="869419"/>
              <a:ext cx="511385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9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94246C1-7F89-4796-8990-ED9776587428}"/>
              </a:ext>
            </a:extLst>
          </p:cNvPr>
          <p:cNvSpPr txBox="1"/>
          <p:nvPr/>
        </p:nvSpPr>
        <p:spPr>
          <a:xfrm>
            <a:off x="7750727" y="4376834"/>
            <a:ext cx="3799079" cy="369332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참고문헌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4D86FB4-CAE5-46E1-8A35-DFC93D5859EF}"/>
              </a:ext>
            </a:extLst>
          </p:cNvPr>
          <p:cNvGrpSpPr/>
          <p:nvPr/>
        </p:nvGrpSpPr>
        <p:grpSpPr>
          <a:xfrm>
            <a:off x="6746014" y="4297430"/>
            <a:ext cx="594417" cy="510287"/>
            <a:chOff x="1174776" y="856604"/>
            <a:chExt cx="872173" cy="748730"/>
          </a:xfrm>
        </p:grpSpPr>
        <p:sp>
          <p:nvSpPr>
            <p:cNvPr id="81" name="타원 108">
              <a:extLst>
                <a:ext uri="{FF2B5EF4-FFF2-40B4-BE49-F238E27FC236}">
                  <a16:creationId xmlns:a16="http://schemas.microsoft.com/office/drawing/2014/main" id="{71EA8E65-483C-45EE-B6AD-136F3F2C7971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57A697-18AD-40A7-AE86-88A8A2F5D451}"/>
                </a:ext>
              </a:extLst>
            </p:cNvPr>
            <p:cNvSpPr txBox="1"/>
            <p:nvPr/>
          </p:nvSpPr>
          <p:spPr>
            <a:xfrm>
              <a:off x="1174776" y="865924"/>
              <a:ext cx="872173" cy="67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10</a:t>
              </a:r>
              <a:endParaRPr kumimoji="1" lang="ko-KR" altLang="en-US" sz="24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4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07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1588601" y="0"/>
            <a:ext cx="10603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817ECF-6C82-4FCC-9F06-3ACC616EAEED}"/>
              </a:ext>
            </a:extLst>
          </p:cNvPr>
          <p:cNvGrpSpPr/>
          <p:nvPr/>
        </p:nvGrpSpPr>
        <p:grpSpPr>
          <a:xfrm>
            <a:off x="1570384" y="758151"/>
            <a:ext cx="1259591" cy="185682"/>
            <a:chOff x="3200400" y="1246105"/>
            <a:chExt cx="1259591" cy="185682"/>
          </a:xfrm>
        </p:grpSpPr>
        <p:cxnSp>
          <p:nvCxnSpPr>
            <p:cNvPr id="35" name="직선 연결선[R] 26">
              <a:extLst>
                <a:ext uri="{FF2B5EF4-FFF2-40B4-BE49-F238E27FC236}">
                  <a16:creationId xmlns:a16="http://schemas.microsoft.com/office/drawing/2014/main" id="{9E2BA1F9-4CBD-46B1-AB33-C133148EF115}"/>
                </a:ext>
              </a:extLst>
            </p:cNvPr>
            <p:cNvCxnSpPr/>
            <p:nvPr/>
          </p:nvCxnSpPr>
          <p:spPr>
            <a:xfrm>
              <a:off x="3200400" y="1335660"/>
              <a:ext cx="1089874" cy="0"/>
            </a:xfrm>
            <a:prstGeom prst="line">
              <a:avLst/>
            </a:prstGeom>
            <a:ln w="38100">
              <a:solidFill>
                <a:srgbClr val="B7CE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ADB52-E63C-4EC3-BA33-037BD926A06E}"/>
                </a:ext>
              </a:extLst>
            </p:cNvPr>
            <p:cNvSpPr/>
            <p:nvPr/>
          </p:nvSpPr>
          <p:spPr>
            <a:xfrm>
              <a:off x="4272955" y="1246105"/>
              <a:ext cx="187036" cy="185682"/>
            </a:xfrm>
            <a:prstGeom prst="ellipse">
              <a:avLst/>
            </a:prstGeom>
            <a:solidFill>
              <a:srgbClr val="B7C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183271-FA6D-4204-9670-705584C99739}"/>
              </a:ext>
            </a:extLst>
          </p:cNvPr>
          <p:cNvSpPr txBox="1"/>
          <p:nvPr/>
        </p:nvSpPr>
        <p:spPr>
          <a:xfrm>
            <a:off x="2888191" y="488236"/>
            <a:ext cx="335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데모 환경 설계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3D485AD-A27E-44E4-9D15-FC65D3C66E87}"/>
              </a:ext>
            </a:extLst>
          </p:cNvPr>
          <p:cNvSpPr>
            <a:spLocks noGrp="1"/>
          </p:cNvSpPr>
          <p:nvPr/>
        </p:nvSpPr>
        <p:spPr bwMode="gray">
          <a:xfrm>
            <a:off x="2261656" y="1549573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AutoNum type="arabicPeriod"/>
              <a:defRPr/>
            </a:pPr>
            <a:r>
              <a:rPr lang="ko-KR" altLang="en-US" sz="1800" dirty="0"/>
              <a:t>문서 수집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시연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 err="1"/>
              <a:t>크롤링된</a:t>
            </a:r>
            <a:r>
              <a:rPr lang="ko-KR" altLang="en-US" sz="1800" dirty="0"/>
              <a:t> 문서 저장 결과 확인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저장된 문서를 로드 하여 문서 토픽 추출 시연 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토픽 추출 후 결과 확인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추출 된 결과를 이용하여 감정 분석 시연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감정 분석된 결과를 웹에 전송 후 시각화 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시각화 결과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4541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08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2C102-BF95-4E93-A6DD-AF45C600E3A2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업무 분담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B8C0F24-15AE-4CC6-8EAA-B14F666A9C8B}"/>
              </a:ext>
            </a:extLst>
          </p:cNvPr>
          <p:cNvSpPr/>
          <p:nvPr/>
        </p:nvSpPr>
        <p:spPr>
          <a:xfrm>
            <a:off x="1474269" y="1224575"/>
            <a:ext cx="9873205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id="{019A6A9E-C0F3-4BCB-823C-2A810AA1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8796"/>
              </p:ext>
            </p:extLst>
          </p:nvPr>
        </p:nvGraphicFramePr>
        <p:xfrm>
          <a:off x="2003486" y="2014259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김학영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문용현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안윤빈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토픽모델링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LDA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알고리즘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감정분석 방법에 대한 자료 수집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웹 시각화 프로세스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처리 프로세스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분석 프로세스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결과 전송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시각화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로드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정제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자료구조 변환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모델 생성 모듈 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통계 계산 모듈 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5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6361F3-CE0A-42C0-B946-4BB58DE8E45C}"/>
              </a:ext>
            </a:extLst>
          </p:cNvPr>
          <p:cNvSpPr/>
          <p:nvPr/>
        </p:nvSpPr>
        <p:spPr>
          <a:xfrm>
            <a:off x="1359936" y="1535072"/>
            <a:ext cx="9758875" cy="4630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27682-9F70-AA47-A30F-D408808AA89A}"/>
              </a:ext>
            </a:extLst>
          </p:cNvPr>
          <p:cNvSpPr/>
          <p:nvPr/>
        </p:nvSpPr>
        <p:spPr>
          <a:xfrm>
            <a:off x="415490" y="715035"/>
            <a:ext cx="1058779" cy="417824"/>
          </a:xfrm>
          <a:prstGeom prst="rect">
            <a:avLst/>
          </a:prstGeom>
          <a:solidFill>
            <a:srgbClr val="EC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09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0C462-EFD5-484E-A404-C55F214532E0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수행일정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1D8F25F-EC53-4493-B894-2E7B75E49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17231"/>
              </p:ext>
            </p:extLst>
          </p:nvPr>
        </p:nvGraphicFramePr>
        <p:xfrm>
          <a:off x="1359937" y="1535072"/>
          <a:ext cx="9758878" cy="4630639"/>
        </p:xfrm>
        <a:graphic>
          <a:graphicData uri="http://schemas.openxmlformats.org/drawingml/2006/table">
            <a:tbl>
              <a:tblPr/>
              <a:tblGrid>
                <a:gridCol w="182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추진사항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7-9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계획서 작성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요구사항 정의 및 분석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요구사항 분석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기능적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비기능적 분류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분석된 자료를 바탕으로 요구사항 정의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시스템 설계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</a:t>
                      </a:r>
                      <a:r>
                        <a:rPr lang="ko-KR" altLang="en-US" sz="1100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아키텍쳐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설계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모듈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 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 및 테스트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모듈 통합하여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테스팅 과정에서 생기는 문제점 보완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최종 검토 및 발표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졸업작품 보고서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발표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4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D2F3705-4A16-45BA-88CB-82A5327217B0}"/>
              </a:ext>
            </a:extLst>
          </p:cNvPr>
          <p:cNvGrpSpPr/>
          <p:nvPr/>
        </p:nvGrpSpPr>
        <p:grpSpPr>
          <a:xfrm>
            <a:off x="-922178" y="1332996"/>
            <a:ext cx="12724061" cy="5187547"/>
            <a:chOff x="-922178" y="1332996"/>
            <a:chExt cx="12724061" cy="518754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A7D5AF6-9696-B242-829B-07E7655FC904}"/>
                </a:ext>
              </a:extLst>
            </p:cNvPr>
            <p:cNvSpPr/>
            <p:nvPr/>
          </p:nvSpPr>
          <p:spPr>
            <a:xfrm>
              <a:off x="572537" y="1332996"/>
              <a:ext cx="11229346" cy="51875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C7CA053-F32D-4748-9434-4E82E4660723}"/>
                </a:ext>
              </a:extLst>
            </p:cNvPr>
            <p:cNvGrpSpPr/>
            <p:nvPr/>
          </p:nvGrpSpPr>
          <p:grpSpPr>
            <a:xfrm rot="10800000">
              <a:off x="-922178" y="2140828"/>
              <a:ext cx="4467891" cy="3609799"/>
              <a:chOff x="5233263" y="2454224"/>
              <a:chExt cx="3285259" cy="2654301"/>
            </a:xfrm>
          </p:grpSpPr>
          <p:sp>
            <p:nvSpPr>
              <p:cNvPr id="9" name="막힌 원호 23">
                <a:extLst>
                  <a:ext uri="{FF2B5EF4-FFF2-40B4-BE49-F238E27FC236}">
                    <a16:creationId xmlns:a16="http://schemas.microsoft.com/office/drawing/2014/main" id="{B49059C7-BFFF-4541-AD4B-8CC66F84495F}"/>
                  </a:ext>
                </a:extLst>
              </p:cNvPr>
              <p:cNvSpPr/>
              <p:nvPr/>
            </p:nvSpPr>
            <p:spPr>
              <a:xfrm rot="111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ECB5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막힌 원호 25">
                <a:extLst>
                  <a:ext uri="{FF2B5EF4-FFF2-40B4-BE49-F238E27FC236}">
                    <a16:creationId xmlns:a16="http://schemas.microsoft.com/office/drawing/2014/main" id="{68A820A8-0D0B-6B48-9564-171D86E5EA58}"/>
                  </a:ext>
                </a:extLst>
              </p:cNvPr>
              <p:cNvSpPr/>
              <p:nvPr/>
            </p:nvSpPr>
            <p:spPr>
              <a:xfrm rot="147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D1E0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막힌 원호 26">
                <a:extLst>
                  <a:ext uri="{FF2B5EF4-FFF2-40B4-BE49-F238E27FC236}">
                    <a16:creationId xmlns:a16="http://schemas.microsoft.com/office/drawing/2014/main" id="{1963729C-0FB8-A642-8B4B-5202D9F33F4E}"/>
                  </a:ext>
                </a:extLst>
              </p:cNvPr>
              <p:cNvSpPr/>
              <p:nvPr/>
            </p:nvSpPr>
            <p:spPr>
              <a:xfrm rot="183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D2C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ACA58B8-C6FD-3C45-BD9B-85A1DC1CBE07}"/>
                  </a:ext>
                </a:extLst>
              </p:cNvPr>
              <p:cNvGrpSpPr/>
              <p:nvPr/>
            </p:nvGrpSpPr>
            <p:grpSpPr>
              <a:xfrm>
                <a:off x="5233263" y="2454224"/>
                <a:ext cx="1336697" cy="2654301"/>
                <a:chOff x="4129962" y="2844800"/>
                <a:chExt cx="1336697" cy="2654301"/>
              </a:xfrm>
            </p:grpSpPr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66F53E4-4B02-C341-AA3F-72136CD64817}"/>
                    </a:ext>
                  </a:extLst>
                </p:cNvPr>
                <p:cNvSpPr/>
                <p:nvPr/>
              </p:nvSpPr>
              <p:spPr>
                <a:xfrm>
                  <a:off x="4129962" y="2844800"/>
                  <a:ext cx="1336697" cy="355600"/>
                </a:xfrm>
                <a:custGeom>
                  <a:avLst/>
                  <a:gdLst>
                    <a:gd name="connsiteX0" fmla="*/ 0 w 2184400"/>
                    <a:gd name="connsiteY0" fmla="*/ 0 h 355600"/>
                    <a:gd name="connsiteX1" fmla="*/ 1828800 w 2184400"/>
                    <a:gd name="connsiteY1" fmla="*/ 0 h 355600"/>
                    <a:gd name="connsiteX2" fmla="*/ 2184400 w 2184400"/>
                    <a:gd name="connsiteY2" fmla="*/ 35560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4400" h="355600">
                      <a:moveTo>
                        <a:pt x="0" y="0"/>
                      </a:moveTo>
                      <a:lnTo>
                        <a:pt x="1828800" y="0"/>
                      </a:lnTo>
                      <a:lnTo>
                        <a:pt x="2184400" y="355600"/>
                      </a:lnTo>
                    </a:path>
                  </a:pathLst>
                </a:custGeom>
                <a:noFill/>
                <a:ln>
                  <a:solidFill>
                    <a:srgbClr val="D2C2EE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33">
                  <a:extLst>
                    <a:ext uri="{FF2B5EF4-FFF2-40B4-BE49-F238E27FC236}">
                      <a16:creationId xmlns:a16="http://schemas.microsoft.com/office/drawing/2014/main" id="{3D0372D4-1C45-1D43-8445-CABA8434D1CA}"/>
                    </a:ext>
                  </a:extLst>
                </p:cNvPr>
                <p:cNvCxnSpPr/>
                <p:nvPr/>
              </p:nvCxnSpPr>
              <p:spPr>
                <a:xfrm>
                  <a:off x="4129962" y="4178300"/>
                  <a:ext cx="737572" cy="0"/>
                </a:xfrm>
                <a:prstGeom prst="line">
                  <a:avLst/>
                </a:prstGeom>
                <a:ln>
                  <a:solidFill>
                    <a:srgbClr val="D1E0BB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자유형 18">
                  <a:extLst>
                    <a:ext uri="{FF2B5EF4-FFF2-40B4-BE49-F238E27FC236}">
                      <a16:creationId xmlns:a16="http://schemas.microsoft.com/office/drawing/2014/main" id="{C686E5CF-F7CC-0242-99A3-EE650B412EAA}"/>
                    </a:ext>
                  </a:extLst>
                </p:cNvPr>
                <p:cNvSpPr/>
                <p:nvPr/>
              </p:nvSpPr>
              <p:spPr>
                <a:xfrm flipV="1">
                  <a:off x="4129962" y="5143501"/>
                  <a:ext cx="1336697" cy="355600"/>
                </a:xfrm>
                <a:custGeom>
                  <a:avLst/>
                  <a:gdLst>
                    <a:gd name="connsiteX0" fmla="*/ 0 w 2184400"/>
                    <a:gd name="connsiteY0" fmla="*/ 0 h 355600"/>
                    <a:gd name="connsiteX1" fmla="*/ 1828800 w 2184400"/>
                    <a:gd name="connsiteY1" fmla="*/ 0 h 355600"/>
                    <a:gd name="connsiteX2" fmla="*/ 2184400 w 2184400"/>
                    <a:gd name="connsiteY2" fmla="*/ 35560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4400" h="355600">
                      <a:moveTo>
                        <a:pt x="0" y="0"/>
                      </a:moveTo>
                      <a:lnTo>
                        <a:pt x="1828800" y="0"/>
                      </a:lnTo>
                      <a:lnTo>
                        <a:pt x="2184400" y="355600"/>
                      </a:lnTo>
                    </a:path>
                  </a:pathLst>
                </a:custGeom>
                <a:noFill/>
                <a:ln>
                  <a:solidFill>
                    <a:srgbClr val="ECB5E2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10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B1424-D0BD-9A47-A370-EDBD76C9A784}"/>
              </a:ext>
            </a:extLst>
          </p:cNvPr>
          <p:cNvSpPr txBox="1"/>
          <p:nvPr/>
        </p:nvSpPr>
        <p:spPr>
          <a:xfrm>
            <a:off x="3708840" y="1717659"/>
            <a:ext cx="297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/>
              <a:t>LDA </a:t>
            </a:r>
            <a:r>
              <a:rPr lang="ko-KR" altLang="en-US" sz="2000" b="1" dirty="0"/>
              <a:t>알고리즘 관련 논문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4FCFC-BF16-3F43-A7C7-CA8E37DAFA48}"/>
              </a:ext>
            </a:extLst>
          </p:cNvPr>
          <p:cNvSpPr/>
          <p:nvPr/>
        </p:nvSpPr>
        <p:spPr>
          <a:xfrm>
            <a:off x="3708840" y="2120821"/>
            <a:ext cx="5630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Blei</a:t>
            </a:r>
            <a:r>
              <a:rPr lang="en-US" altLang="ko-KR" sz="1400" dirty="0"/>
              <a:t>, D., A. Ng, and M. Jordan, "Latent Dirichlet Allocation.",</a:t>
            </a:r>
          </a:p>
          <a:p>
            <a:pPr fontAlgn="base"/>
            <a:r>
              <a:rPr lang="en-US" altLang="ko-KR" sz="1400" dirty="0"/>
              <a:t>Journal of Machine Learning Research, Vol. 3, pp. 993-102, 2003.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70F4D-6D6C-4C57-B898-7305E7CD3A09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참고 문헌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B7039-9934-44C8-8DDC-A4CE6CEF4CD5}"/>
              </a:ext>
            </a:extLst>
          </p:cNvPr>
          <p:cNvSpPr txBox="1"/>
          <p:nvPr/>
        </p:nvSpPr>
        <p:spPr>
          <a:xfrm>
            <a:off x="3724789" y="3533931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/>
              <a:t>R </a:t>
            </a:r>
            <a:r>
              <a:rPr lang="ko-KR" altLang="en-US" sz="2000" b="1" dirty="0"/>
              <a:t>기초 서적</a:t>
            </a:r>
            <a:endParaRPr lang="en-US" altLang="ko-KR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48C403-87F1-43D6-953C-DEDE37B3A009}"/>
              </a:ext>
            </a:extLst>
          </p:cNvPr>
          <p:cNvSpPr/>
          <p:nvPr/>
        </p:nvSpPr>
        <p:spPr>
          <a:xfrm>
            <a:off x="3724789" y="3937093"/>
            <a:ext cx="5630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R</a:t>
            </a:r>
            <a:r>
              <a:rPr lang="ko-KR" altLang="en-US" sz="1400" dirty="0"/>
              <a:t>을 이용한 데이터 처리 </a:t>
            </a:r>
            <a:r>
              <a:rPr lang="en-US" altLang="ko-KR" sz="1400" dirty="0"/>
              <a:t>&amp; </a:t>
            </a:r>
            <a:r>
              <a:rPr lang="ko-KR" altLang="en-US" sz="1400" dirty="0"/>
              <a:t>분석 실무</a:t>
            </a:r>
            <a:r>
              <a:rPr lang="en-US" altLang="ko-KR" sz="1400" dirty="0"/>
              <a:t> – </a:t>
            </a:r>
            <a:r>
              <a:rPr lang="ko-KR" altLang="en-US" sz="1400" dirty="0" err="1"/>
              <a:t>서민구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길벗 출판사</a:t>
            </a:r>
            <a:r>
              <a:rPr lang="en-US" altLang="ko-KR" sz="1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E366E-464D-4464-AF81-996D0D1EAB5D}"/>
              </a:ext>
            </a:extLst>
          </p:cNvPr>
          <p:cNvSpPr txBox="1"/>
          <p:nvPr/>
        </p:nvSpPr>
        <p:spPr>
          <a:xfrm>
            <a:off x="3708840" y="5324949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err="1"/>
              <a:t>크롤링</a:t>
            </a:r>
            <a:r>
              <a:rPr lang="ko-KR" altLang="en-US" sz="2000" b="1" dirty="0"/>
              <a:t> 라이브러리 설명</a:t>
            </a:r>
            <a:endParaRPr lang="en-US" altLang="ko-KR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8B92C2-33F2-4F3B-A0E0-3BCE36E162BE}"/>
              </a:ext>
            </a:extLst>
          </p:cNvPr>
          <p:cNvSpPr/>
          <p:nvPr/>
        </p:nvSpPr>
        <p:spPr>
          <a:xfrm>
            <a:off x="3708840" y="5728111"/>
            <a:ext cx="5630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hlinkClick r:id="rId2"/>
              </a:rPr>
              <a:t>https://www.crummy.com/software/BeautifulSoup/bs4/doc/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2244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8737F82-9E7E-F544-BF2A-F0311A7A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6" y="2251491"/>
            <a:ext cx="738274" cy="7382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220EA8-2BD6-F043-A7A1-031A3120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27" y="2251491"/>
            <a:ext cx="816157" cy="8161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80D0C9-6183-0E44-AE31-BF8E50640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47" y="2360856"/>
            <a:ext cx="616888" cy="6168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B15228-8E05-D94B-AD38-CCE3B2B2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98" y="2261222"/>
            <a:ext cx="816157" cy="8161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690966-DE0D-D44F-B2F1-406285123DD5}"/>
              </a:ext>
            </a:extLst>
          </p:cNvPr>
          <p:cNvSpPr txBox="1"/>
          <p:nvPr/>
        </p:nvSpPr>
        <p:spPr>
          <a:xfrm>
            <a:off x="4227461" y="3205716"/>
            <a:ext cx="37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감사합니다</a:t>
            </a:r>
            <a:r>
              <a:rPr kumimoji="1" lang="en-US" altLang="ko-KR" sz="5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.</a:t>
            </a:r>
            <a:endParaRPr kumimoji="1" lang="ko-KR" altLang="en-US" sz="44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01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670300" y="0"/>
            <a:ext cx="8521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1B8A4D7-52B2-CE40-9003-B640D08F3C4E}"/>
              </a:ext>
            </a:extLst>
          </p:cNvPr>
          <p:cNvCxnSpPr/>
          <p:nvPr/>
        </p:nvCxnSpPr>
        <p:spPr>
          <a:xfrm>
            <a:off x="4334357" y="617950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BC984D3-4B55-AB4D-BA1D-D491944D3A8D}"/>
              </a:ext>
            </a:extLst>
          </p:cNvPr>
          <p:cNvSpPr/>
          <p:nvPr/>
        </p:nvSpPr>
        <p:spPr>
          <a:xfrm>
            <a:off x="5406912" y="528395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D5441-5835-124B-AF9D-4C644F39087F}"/>
              </a:ext>
            </a:extLst>
          </p:cNvPr>
          <p:cNvSpPr txBox="1"/>
          <p:nvPr/>
        </p:nvSpPr>
        <p:spPr>
          <a:xfrm>
            <a:off x="5742106" y="437166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배경</a:t>
            </a:r>
            <a:endParaRPr kumimoji="1" lang="ko-KR" altLang="en-US" sz="1400" dirty="0"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77CE3-B928-E744-8F49-004E647160D6}"/>
              </a:ext>
            </a:extLst>
          </p:cNvPr>
          <p:cNvSpPr txBox="1"/>
          <p:nvPr/>
        </p:nvSpPr>
        <p:spPr>
          <a:xfrm>
            <a:off x="5949733" y="868089"/>
            <a:ext cx="549871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정보의 양이 기하급수적으로 증가하여 많은 정보를 다 하나하나 살펴보는 것이 어려워졌고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문서의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핵심 키워드 위주로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 정보를 찾으려고 하는 사람의 수가 늘어남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책 구매 시 웹 사이트 및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SNS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를 이용하여 책 리뷰를 참고하는 소비자들이 증가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0174E6-2B33-974D-9AF0-111945F0F0F5}"/>
              </a:ext>
            </a:extLst>
          </p:cNvPr>
          <p:cNvSpPr txBox="1"/>
          <p:nvPr/>
        </p:nvSpPr>
        <p:spPr>
          <a:xfrm>
            <a:off x="5949733" y="4795408"/>
            <a:ext cx="549871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핵심 키워드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를 분석하여 사용자가 필요한 정보를 더 쉽게 찾을 수 있게 됨 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추출된 토픽을 이용해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감정 분석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을 함으로써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책의 내용 유추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가능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사용자가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웹 시각화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를 통해 분석 결과를 편리하게 한눈에 확인 가능함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236DE-3FAD-4D9A-B1B9-3FF227A4F3C9}"/>
              </a:ext>
            </a:extLst>
          </p:cNvPr>
          <p:cNvSpPr txBox="1"/>
          <p:nvPr/>
        </p:nvSpPr>
        <p:spPr>
          <a:xfrm>
            <a:off x="1474269" y="531941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개요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cxnSp>
        <p:nvCxnSpPr>
          <p:cNvPr id="35" name="직선 연결선[R] 26">
            <a:extLst>
              <a:ext uri="{FF2B5EF4-FFF2-40B4-BE49-F238E27FC236}">
                <a16:creationId xmlns:a16="http://schemas.microsoft.com/office/drawing/2014/main" id="{FA3FD699-A0C1-4F34-9B69-39C2AC1BD683}"/>
              </a:ext>
            </a:extLst>
          </p:cNvPr>
          <p:cNvCxnSpPr/>
          <p:nvPr/>
        </p:nvCxnSpPr>
        <p:spPr>
          <a:xfrm>
            <a:off x="4334357" y="2955596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DF3192C-EB9F-4918-8308-1DCEE7A0CCE0}"/>
              </a:ext>
            </a:extLst>
          </p:cNvPr>
          <p:cNvSpPr/>
          <p:nvPr/>
        </p:nvSpPr>
        <p:spPr>
          <a:xfrm>
            <a:off x="5406912" y="2866041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C5513-3CDC-4D24-9474-91F7B5F1AC82}"/>
              </a:ext>
            </a:extLst>
          </p:cNvPr>
          <p:cNvSpPr txBox="1"/>
          <p:nvPr/>
        </p:nvSpPr>
        <p:spPr>
          <a:xfrm>
            <a:off x="5742106" y="2774812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목표</a:t>
            </a:r>
            <a:endParaRPr kumimoji="1" lang="ko-KR" altLang="en-US" sz="1400" dirty="0"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cxnSp>
        <p:nvCxnSpPr>
          <p:cNvPr id="42" name="직선 연결선[R] 26">
            <a:extLst>
              <a:ext uri="{FF2B5EF4-FFF2-40B4-BE49-F238E27FC236}">
                <a16:creationId xmlns:a16="http://schemas.microsoft.com/office/drawing/2014/main" id="{CC4192D5-E3A6-47DA-BAAF-844D11CAD65F}"/>
              </a:ext>
            </a:extLst>
          </p:cNvPr>
          <p:cNvCxnSpPr/>
          <p:nvPr/>
        </p:nvCxnSpPr>
        <p:spPr>
          <a:xfrm>
            <a:off x="4334357" y="4545269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3D99BA0-738B-4D33-A794-08737C7E6B67}"/>
              </a:ext>
            </a:extLst>
          </p:cNvPr>
          <p:cNvSpPr/>
          <p:nvPr/>
        </p:nvSpPr>
        <p:spPr>
          <a:xfrm>
            <a:off x="5406912" y="4455714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CC69-9CF1-40BA-81BD-D9385ABBC4FF}"/>
              </a:ext>
            </a:extLst>
          </p:cNvPr>
          <p:cNvSpPr txBox="1"/>
          <p:nvPr/>
        </p:nvSpPr>
        <p:spPr>
          <a:xfrm>
            <a:off x="5742106" y="4364485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효과</a:t>
            </a:r>
            <a:endParaRPr kumimoji="1" lang="ko-KR" altLang="en-US" sz="1400" dirty="0"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F7F2A5-90E4-41DA-B874-939CA0359F57}"/>
              </a:ext>
            </a:extLst>
          </p:cNvPr>
          <p:cNvSpPr txBox="1"/>
          <p:nvPr/>
        </p:nvSpPr>
        <p:spPr>
          <a:xfrm>
            <a:off x="5949733" y="3263365"/>
            <a:ext cx="54987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책 리뷰에서 토픽을 추출하여 특정 토픽을 구성하는 핵심 키워드를 통해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책의 내용 유추 및 사용자들의 리뷰 분석</a:t>
            </a:r>
          </a:p>
        </p:txBody>
      </p:sp>
    </p:spTree>
    <p:extLst>
      <p:ext uri="{BB962C8B-B14F-4D97-AF65-F5344CB8AC3E}">
        <p14:creationId xmlns:p14="http://schemas.microsoft.com/office/powerpoint/2010/main" val="38308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01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670300" y="0"/>
            <a:ext cx="8521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1B8A4D7-52B2-CE40-9003-B640D08F3C4E}"/>
              </a:ext>
            </a:extLst>
          </p:cNvPr>
          <p:cNvCxnSpPr/>
          <p:nvPr/>
        </p:nvCxnSpPr>
        <p:spPr>
          <a:xfrm>
            <a:off x="4334357" y="1375745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BC984D3-4B55-AB4D-BA1D-D491944D3A8D}"/>
              </a:ext>
            </a:extLst>
          </p:cNvPr>
          <p:cNvSpPr/>
          <p:nvPr/>
        </p:nvSpPr>
        <p:spPr>
          <a:xfrm>
            <a:off x="5406912" y="1286190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D5441-5835-124B-AF9D-4C644F39087F}"/>
              </a:ext>
            </a:extLst>
          </p:cNvPr>
          <p:cNvSpPr txBox="1"/>
          <p:nvPr/>
        </p:nvSpPr>
        <p:spPr>
          <a:xfrm>
            <a:off x="5742106" y="1221856"/>
            <a:ext cx="309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Hangang CB" panose="02020603020101020101" pitchFamily="18" charset="-127"/>
                <a:ea typeface="SeoulHangang CB" panose="02020603020101020101" pitchFamily="18" charset="-127"/>
              </a:rPr>
              <a:t>지난 발표에서의 지적 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77CE3-B928-E744-8F49-004E647160D6}"/>
              </a:ext>
            </a:extLst>
          </p:cNvPr>
          <p:cNvSpPr txBox="1"/>
          <p:nvPr/>
        </p:nvSpPr>
        <p:spPr>
          <a:xfrm>
            <a:off x="5949733" y="1815883"/>
            <a:ext cx="5498716" cy="881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웹 시각화 부분이 구체적으로 무엇인지 구체화할 것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토픽에 관하여 그 결과가 무엇을 이롭게 하는지 기능 추가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236DE-3FAD-4D9A-B1B9-3FF227A4F3C9}"/>
              </a:ext>
            </a:extLst>
          </p:cNvPr>
          <p:cNvSpPr txBox="1"/>
          <p:nvPr/>
        </p:nvSpPr>
        <p:spPr>
          <a:xfrm>
            <a:off x="1474269" y="531941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개요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cxnSp>
        <p:nvCxnSpPr>
          <p:cNvPr id="35" name="직선 연결선[R] 26">
            <a:extLst>
              <a:ext uri="{FF2B5EF4-FFF2-40B4-BE49-F238E27FC236}">
                <a16:creationId xmlns:a16="http://schemas.microsoft.com/office/drawing/2014/main" id="{FA3FD699-A0C1-4F34-9B69-39C2AC1BD683}"/>
              </a:ext>
            </a:extLst>
          </p:cNvPr>
          <p:cNvCxnSpPr/>
          <p:nvPr/>
        </p:nvCxnSpPr>
        <p:spPr>
          <a:xfrm>
            <a:off x="4334357" y="3672811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DF3192C-EB9F-4918-8308-1DCEE7A0CCE0}"/>
              </a:ext>
            </a:extLst>
          </p:cNvPr>
          <p:cNvSpPr/>
          <p:nvPr/>
        </p:nvSpPr>
        <p:spPr>
          <a:xfrm>
            <a:off x="5406912" y="3583256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C5513-3CDC-4D24-9474-91F7B5F1AC82}"/>
              </a:ext>
            </a:extLst>
          </p:cNvPr>
          <p:cNvSpPr txBox="1"/>
          <p:nvPr/>
        </p:nvSpPr>
        <p:spPr>
          <a:xfrm>
            <a:off x="5742106" y="3518922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SeoulHangang CB" panose="02020603020101020101" pitchFamily="18" charset="-127"/>
                <a:ea typeface="SeoulHangang CB" panose="02020603020101020101" pitchFamily="18" charset="-127"/>
              </a:rPr>
              <a:t>지적 사항에 대한 답변</a:t>
            </a:r>
            <a:endParaRPr kumimoji="1" lang="ko-KR" altLang="en-US" sz="1400" dirty="0"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F7F2A5-90E4-41DA-B874-939CA0359F57}"/>
              </a:ext>
            </a:extLst>
          </p:cNvPr>
          <p:cNvSpPr txBox="1"/>
          <p:nvPr/>
        </p:nvSpPr>
        <p:spPr>
          <a:xfrm>
            <a:off x="5949733" y="4111225"/>
            <a:ext cx="5498716" cy="15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책 리뷰에서 토픽을 추출한 결과와 추출된 토픽을 감정분석한 결과를 한눈에 알아보기 쉽게 웹 시각화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토픽 분석을 통해 책에 대한 사용자들의 리뷰를 간편하게 확인 가능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2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02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39655"/>
            <a:ext cx="250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관련 연구 및 사례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B65F847-42C8-7A4C-ADD3-42FECC9AF202}"/>
              </a:ext>
            </a:extLst>
          </p:cNvPr>
          <p:cNvSpPr/>
          <p:nvPr/>
        </p:nvSpPr>
        <p:spPr>
          <a:xfrm>
            <a:off x="415491" y="1447596"/>
            <a:ext cx="6290110" cy="4841574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99949EBF-9566-914C-BB58-A5B94B2D0231}"/>
              </a:ext>
            </a:extLst>
          </p:cNvPr>
          <p:cNvSpPr/>
          <p:nvPr/>
        </p:nvSpPr>
        <p:spPr>
          <a:xfrm>
            <a:off x="415491" y="1772321"/>
            <a:ext cx="6290110" cy="347610"/>
          </a:xfrm>
          <a:prstGeom prst="roundRect">
            <a:avLst>
              <a:gd name="adj" fmla="val 6325"/>
            </a:avLst>
          </a:prstGeom>
          <a:solidFill>
            <a:srgbClr val="DE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15BBC2-7365-1042-BF41-8D95815CC7BD}"/>
              </a:ext>
            </a:extLst>
          </p:cNvPr>
          <p:cNvSpPr/>
          <p:nvPr/>
        </p:nvSpPr>
        <p:spPr>
          <a:xfrm>
            <a:off x="576641" y="1831437"/>
            <a:ext cx="224039" cy="229377"/>
          </a:xfrm>
          <a:prstGeom prst="ellipse">
            <a:avLst/>
          </a:prstGeom>
          <a:solidFill>
            <a:srgbClr val="ED6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3F01FB8-8A1A-5046-8D55-28DF901777ED}"/>
              </a:ext>
            </a:extLst>
          </p:cNvPr>
          <p:cNvSpPr/>
          <p:nvPr/>
        </p:nvSpPr>
        <p:spPr>
          <a:xfrm>
            <a:off x="909882" y="1831437"/>
            <a:ext cx="224039" cy="229377"/>
          </a:xfrm>
          <a:prstGeom prst="ellipse">
            <a:avLst/>
          </a:prstGeom>
          <a:solidFill>
            <a:srgbClr val="F4B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030479-9D01-F64F-8C94-FF660C4DB0EB}"/>
              </a:ext>
            </a:extLst>
          </p:cNvPr>
          <p:cNvSpPr/>
          <p:nvPr/>
        </p:nvSpPr>
        <p:spPr>
          <a:xfrm>
            <a:off x="1244641" y="1831437"/>
            <a:ext cx="224039" cy="229377"/>
          </a:xfrm>
          <a:prstGeom prst="ellipse">
            <a:avLst/>
          </a:prstGeom>
          <a:solidFill>
            <a:srgbClr val="62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58977-76F0-E04A-88E9-60380B4860A2}"/>
              </a:ext>
            </a:extLst>
          </p:cNvPr>
          <p:cNvSpPr txBox="1"/>
          <p:nvPr/>
        </p:nvSpPr>
        <p:spPr>
          <a:xfrm>
            <a:off x="561839" y="2060693"/>
            <a:ext cx="6224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ko-KR" b="1" dirty="0"/>
              <a:t>박재현</a:t>
            </a:r>
            <a:r>
              <a:rPr lang="en-US" altLang="ko-KR" b="1" dirty="0"/>
              <a:t>, </a:t>
            </a:r>
            <a:r>
              <a:rPr lang="ko-KR" altLang="ko-KR" b="1" dirty="0" err="1"/>
              <a:t>윤효준</a:t>
            </a:r>
            <a:r>
              <a:rPr lang="en-US" altLang="ko-KR" b="1" dirty="0"/>
              <a:t>, </a:t>
            </a:r>
            <a:r>
              <a:rPr lang="ko-KR" altLang="ko-KR" b="1" dirty="0" err="1"/>
              <a:t>윤지운</a:t>
            </a:r>
            <a:r>
              <a:rPr lang="en-US" altLang="ko-KR" b="1" dirty="0"/>
              <a:t>.</a:t>
            </a:r>
            <a:r>
              <a:rPr lang="ko-KR" altLang="ko-KR" b="1" dirty="0"/>
              <a:t>「</a:t>
            </a:r>
            <a:r>
              <a:rPr lang="en-US" altLang="ko-KR" b="1" dirty="0"/>
              <a:t>2019</a:t>
            </a:r>
            <a:r>
              <a:rPr lang="ko-KR" altLang="ko-KR" b="1" dirty="0"/>
              <a:t>비정형 텍스트 자료에서 잠재정보 추출을 위한 토픽모델링 소개</a:t>
            </a:r>
            <a:r>
              <a:rPr lang="en-US" altLang="ko-KR" b="1" dirty="0"/>
              <a:t>: </a:t>
            </a:r>
            <a:r>
              <a:rPr lang="ko-KR" altLang="ko-KR" b="1" dirty="0"/>
              <a:t>치매관련 신체활동 뉴스 기사의 이슈 분석」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이상규</a:t>
            </a:r>
            <a:r>
              <a:rPr lang="en-US" altLang="ko-KR" b="1" dirty="0"/>
              <a:t>. (2018). </a:t>
            </a:r>
            <a:r>
              <a:rPr lang="ko-KR" altLang="en-US" b="1" dirty="0"/>
              <a:t>비정형 텍스트 기반의 토픽 모델링을 이용한 건설 안전사고 동향 분석</a:t>
            </a:r>
            <a:r>
              <a:rPr lang="en-US" altLang="ko-KR" b="1" dirty="0"/>
              <a:t>. </a:t>
            </a:r>
            <a:r>
              <a:rPr lang="ko-KR" altLang="en-US" b="1" dirty="0"/>
              <a:t>한국산학기술학회 </a:t>
            </a:r>
            <a:r>
              <a:rPr lang="ko-KR" altLang="en-US" b="1" dirty="0" err="1"/>
              <a:t>논문지</a:t>
            </a:r>
            <a:r>
              <a:rPr lang="en-US" altLang="ko-KR" b="1" dirty="0"/>
              <a:t>, 19(10), 176-182.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심준식</a:t>
            </a:r>
            <a:r>
              <a:rPr lang="en-US" altLang="ko-KR" b="1" dirty="0"/>
              <a:t>, </a:t>
            </a:r>
            <a:r>
              <a:rPr lang="ko-KR" altLang="en-US" b="1" dirty="0"/>
              <a:t>김형중</a:t>
            </a:r>
            <a:r>
              <a:rPr lang="en-US" altLang="ko-KR" b="1" dirty="0"/>
              <a:t>. (2017). LDA </a:t>
            </a:r>
            <a:r>
              <a:rPr lang="ko-KR" altLang="en-US" b="1" dirty="0"/>
              <a:t>토픽 모델링을 활용한 판례 검색 및 분류 방법</a:t>
            </a:r>
            <a:r>
              <a:rPr lang="en-US" altLang="ko-KR" b="1" dirty="0"/>
              <a:t>. </a:t>
            </a:r>
            <a:r>
              <a:rPr lang="ko-KR" altLang="en-US" b="1" dirty="0" err="1"/>
              <a:t>전자공학회논문지</a:t>
            </a:r>
            <a:r>
              <a:rPr lang="en-US" altLang="ko-KR" b="1" dirty="0"/>
              <a:t>, 54(9), 67-75.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조태민</a:t>
            </a:r>
            <a:r>
              <a:rPr lang="en-US" altLang="ko-KR" b="1" dirty="0"/>
              <a:t>, </a:t>
            </a:r>
            <a:r>
              <a:rPr lang="ko-KR" altLang="en-US" b="1" dirty="0"/>
              <a:t>이지형</a:t>
            </a:r>
            <a:r>
              <a:rPr lang="en-US" altLang="ko-KR" b="1" dirty="0"/>
              <a:t>. (2014). LDA </a:t>
            </a:r>
            <a:r>
              <a:rPr lang="ko-KR" altLang="en-US" b="1" dirty="0"/>
              <a:t>모델을 이용한 잠재 키워드 추출</a:t>
            </a:r>
            <a:r>
              <a:rPr lang="en-US" altLang="ko-KR" b="1" dirty="0"/>
              <a:t>. </a:t>
            </a:r>
            <a:r>
              <a:rPr lang="ko-KR" altLang="en-US" b="1" dirty="0"/>
              <a:t>한국지능시스템학회 학술발표 논문집</a:t>
            </a:r>
            <a:r>
              <a:rPr lang="en-US" altLang="ko-KR" b="1" dirty="0"/>
              <a:t>, 24(2), 125-126.</a:t>
            </a:r>
            <a:endParaRPr lang="ko-KR" altLang="ko-KR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694A90-78EA-46C8-B8E6-2896CF95F231}"/>
              </a:ext>
            </a:extLst>
          </p:cNvPr>
          <p:cNvGrpSpPr/>
          <p:nvPr/>
        </p:nvGrpSpPr>
        <p:grpSpPr>
          <a:xfrm>
            <a:off x="7230355" y="1385295"/>
            <a:ext cx="4755457" cy="2404739"/>
            <a:chOff x="7185531" y="1457016"/>
            <a:chExt cx="4612022" cy="2404739"/>
          </a:xfrm>
        </p:grpSpPr>
        <p:sp>
          <p:nvSpPr>
            <p:cNvPr id="19" name="모서리가 둥근 직사각형 33">
              <a:extLst>
                <a:ext uri="{FF2B5EF4-FFF2-40B4-BE49-F238E27FC236}">
                  <a16:creationId xmlns:a16="http://schemas.microsoft.com/office/drawing/2014/main" id="{C7B89911-0CBF-4EA6-ADCA-AFCB7E31DCA9}"/>
                </a:ext>
              </a:extLst>
            </p:cNvPr>
            <p:cNvSpPr/>
            <p:nvPr/>
          </p:nvSpPr>
          <p:spPr>
            <a:xfrm>
              <a:off x="7185531" y="1457016"/>
              <a:ext cx="4590977" cy="1971984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0FCF62-7D83-43F2-8E07-4F2520984297}"/>
                </a:ext>
              </a:extLst>
            </p:cNvPr>
            <p:cNvSpPr txBox="1"/>
            <p:nvPr/>
          </p:nvSpPr>
          <p:spPr>
            <a:xfrm>
              <a:off x="7266214" y="1553431"/>
              <a:ext cx="453133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b="1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ko-KR" altLang="en-US" b="1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수집의 불편함 </a:t>
              </a:r>
            </a:p>
            <a:p>
              <a:pPr fontAlgn="base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-&gt;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사용자의 </a:t>
              </a:r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편의성 증대를 위한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시스템을 제안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fontAlgn="base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fontAlgn="ctr" latinLnBrk="0"/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사용자가 책 제목으로 검색하여 검색 목록 중 책을 선택하면 리뷰를 </a:t>
              </a:r>
              <a:r>
                <a:rPr lang="ko-KR" altLang="en-US" b="1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파일로 저장</a:t>
              </a:r>
              <a:b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fontAlgn="ctr" latinLnBrk="0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4C1A55-131F-4FA6-8CFE-CF6516A9F17C}"/>
              </a:ext>
            </a:extLst>
          </p:cNvPr>
          <p:cNvSpPr/>
          <p:nvPr/>
        </p:nvSpPr>
        <p:spPr>
          <a:xfrm>
            <a:off x="6663075" y="3649211"/>
            <a:ext cx="528506" cy="46139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91E9D8-E36C-4BE9-ADD4-79810C7D659E}"/>
              </a:ext>
            </a:extLst>
          </p:cNvPr>
          <p:cNvGrpSpPr/>
          <p:nvPr/>
        </p:nvGrpSpPr>
        <p:grpSpPr>
          <a:xfrm>
            <a:off x="7230355" y="3756783"/>
            <a:ext cx="4755458" cy="2727605"/>
            <a:chOff x="7185530" y="3577491"/>
            <a:chExt cx="4755458" cy="2727605"/>
          </a:xfrm>
        </p:grpSpPr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055CD9FB-3D39-4EB5-891C-12560146DC02}"/>
                </a:ext>
              </a:extLst>
            </p:cNvPr>
            <p:cNvSpPr/>
            <p:nvPr/>
          </p:nvSpPr>
          <p:spPr>
            <a:xfrm>
              <a:off x="7185530" y="3577491"/>
              <a:ext cx="4755458" cy="2727605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BB638F-08F6-4366-8592-3B8EA43EB287}"/>
                </a:ext>
              </a:extLst>
            </p:cNvPr>
            <p:cNvSpPr/>
            <p:nvPr/>
          </p:nvSpPr>
          <p:spPr>
            <a:xfrm>
              <a:off x="7266214" y="3738861"/>
              <a:ext cx="467477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b="1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 </a:t>
              </a:r>
              <a:r>
                <a:rPr lang="ko-KR" altLang="en-US" b="1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분석 결과 시각화를 고려하지 않아 사용자의 편의 부족</a:t>
              </a:r>
            </a:p>
            <a:p>
              <a:pPr fontAlgn="base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-&gt;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사용자가 분석된 데이터를 쉽게 확인 가능한 토픽 분석 시스템을 제안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fontAlgn="base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fontAlgn="ctr" latinLnBrk="0"/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토픽 추출 후</a:t>
              </a:r>
              <a:r>
                <a:rPr lang="en-US" altLang="ko-KR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분석 데이터의 결과를 </a:t>
              </a:r>
              <a:r>
                <a:rPr lang="ko-KR" altLang="en-US" b="1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시각화</a:t>
              </a:r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이용하여 사용자가 </a:t>
              </a:r>
              <a:r>
                <a:rPr lang="ko-KR" altLang="en-US" b="1" dirty="0" err="1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시각화된</a:t>
              </a:r>
              <a:r>
                <a:rPr lang="ko-KR" altLang="en-US" b="1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데이터를 통하여 쉽게 확인이 가능</a:t>
              </a:r>
              <a:r>
                <a:rPr lang="ko-KR" altLang="en-US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하도록 개선함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5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B27682-9F70-AA47-A30F-D408808AA89A}"/>
              </a:ext>
            </a:extLst>
          </p:cNvPr>
          <p:cNvSpPr/>
          <p:nvPr/>
        </p:nvSpPr>
        <p:spPr>
          <a:xfrm>
            <a:off x="415490" y="715035"/>
            <a:ext cx="1058779" cy="417824"/>
          </a:xfrm>
          <a:prstGeom prst="rect">
            <a:avLst/>
          </a:prstGeom>
          <a:solidFill>
            <a:srgbClr val="EC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03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474269" y="523837"/>
            <a:ext cx="285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수행 시나리오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D92092A8-E462-4223-8F40-7F269207AF8F}"/>
              </a:ext>
            </a:extLst>
          </p:cNvPr>
          <p:cNvSpPr/>
          <p:nvPr/>
        </p:nvSpPr>
        <p:spPr>
          <a:xfrm>
            <a:off x="3400660" y="1901851"/>
            <a:ext cx="2048478" cy="328852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모서리가 둥근 직사각형 4">
            <a:extLst>
              <a:ext uri="{FF2B5EF4-FFF2-40B4-BE49-F238E27FC236}">
                <a16:creationId xmlns:a16="http://schemas.microsoft.com/office/drawing/2014/main" id="{A27A2B6A-09AF-4037-AE28-4008CAE93326}"/>
              </a:ext>
            </a:extLst>
          </p:cNvPr>
          <p:cNvSpPr/>
          <p:nvPr/>
        </p:nvSpPr>
        <p:spPr>
          <a:xfrm>
            <a:off x="6538436" y="1902716"/>
            <a:ext cx="2048478" cy="328852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7014A7C5-2A51-43EF-BB5C-A3F2E389231B}"/>
              </a:ext>
            </a:extLst>
          </p:cNvPr>
          <p:cNvSpPr/>
          <p:nvPr/>
        </p:nvSpPr>
        <p:spPr>
          <a:xfrm>
            <a:off x="9704255" y="1901851"/>
            <a:ext cx="2048478" cy="328852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F7F79C-37DC-4DF6-BA3B-522CE1084D65}"/>
              </a:ext>
            </a:extLst>
          </p:cNvPr>
          <p:cNvSpPr txBox="1"/>
          <p:nvPr/>
        </p:nvSpPr>
        <p:spPr>
          <a:xfrm>
            <a:off x="3873427" y="3884501"/>
            <a:ext cx="115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웹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/>
            <a:r>
              <a:rPr kumimoji="1" lang="ko-KR" altLang="en-US" sz="2400" b="1" dirty="0" err="1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크롤링</a:t>
            </a:r>
            <a:endParaRPr kumimoji="1" lang="ko-KR" altLang="en-US" sz="2400" b="1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279FEB-6C29-4E0C-853A-B1575AFE7D24}"/>
              </a:ext>
            </a:extLst>
          </p:cNvPr>
          <p:cNvSpPr txBox="1"/>
          <p:nvPr/>
        </p:nvSpPr>
        <p:spPr>
          <a:xfrm>
            <a:off x="5382037" y="4582365"/>
            <a:ext cx="121524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각종 문서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(</a:t>
            </a:r>
            <a:r>
              <a:rPr kumimoji="1" lang="ko-KR" altLang="en-US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논문</a:t>
            </a:r>
            <a:r>
              <a:rPr kumimoji="1" lang="en-US" altLang="ko-KR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, </a:t>
            </a:r>
            <a:r>
              <a:rPr kumimoji="1" lang="ko-KR" altLang="en-US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소설 등</a:t>
            </a:r>
            <a:r>
              <a:rPr kumimoji="1" lang="en-US" altLang="ko-KR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6CBBF54-70F1-4418-AC01-D999DC74CDC8}"/>
              </a:ext>
            </a:extLst>
          </p:cNvPr>
          <p:cNvGrpSpPr/>
          <p:nvPr/>
        </p:nvGrpSpPr>
        <p:grpSpPr>
          <a:xfrm>
            <a:off x="5375685" y="3562357"/>
            <a:ext cx="1227946" cy="1063488"/>
            <a:chOff x="433964" y="1746582"/>
            <a:chExt cx="2026502" cy="1755095"/>
          </a:xfrm>
        </p:grpSpPr>
        <p:pic>
          <p:nvPicPr>
            <p:cNvPr id="34" name="그림 33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17C723FD-76F8-40B5-A888-61C672A0A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945" t="68013"/>
            <a:stretch/>
          </p:blipFill>
          <p:spPr>
            <a:xfrm>
              <a:off x="433964" y="1818336"/>
              <a:ext cx="1221302" cy="1145592"/>
            </a:xfrm>
            <a:prstGeom prst="rect">
              <a:avLst/>
            </a:prstGeom>
          </p:spPr>
        </p:pic>
        <p:pic>
          <p:nvPicPr>
            <p:cNvPr id="35" name="그림 34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00499844-B1A7-4263-855D-1DD5A8A59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64" r="34291" b="68013"/>
            <a:stretch/>
          </p:blipFill>
          <p:spPr>
            <a:xfrm>
              <a:off x="794770" y="2356085"/>
              <a:ext cx="1266609" cy="1145592"/>
            </a:xfrm>
            <a:prstGeom prst="rect">
              <a:avLst/>
            </a:prstGeom>
          </p:spPr>
        </p:pic>
        <p:pic>
          <p:nvPicPr>
            <p:cNvPr id="37" name="그림 36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504608BB-A925-4E56-8620-108224A50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45" b="68013"/>
            <a:stretch/>
          </p:blipFill>
          <p:spPr>
            <a:xfrm>
              <a:off x="1239165" y="1746582"/>
              <a:ext cx="1221301" cy="1145592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1014F7A4-9D2F-44A5-853B-B6501CF0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8" y="2296557"/>
            <a:ext cx="1437227" cy="14372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DA48C21-07C0-4F61-B861-8EACA2AEA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791" y="2389273"/>
            <a:ext cx="1437226" cy="1437226"/>
          </a:xfrm>
          <a:prstGeom prst="rect">
            <a:avLst/>
          </a:prstGeom>
        </p:spPr>
      </p:pic>
      <p:sp>
        <p:nvSpPr>
          <p:cNvPr id="40" name="화살표: 오른쪽 3">
            <a:extLst>
              <a:ext uri="{FF2B5EF4-FFF2-40B4-BE49-F238E27FC236}">
                <a16:creationId xmlns:a16="http://schemas.microsoft.com/office/drawing/2014/main" id="{9F8B8B0F-C0E2-480F-A361-D7784B867A23}"/>
              </a:ext>
            </a:extLst>
          </p:cNvPr>
          <p:cNvSpPr/>
          <p:nvPr/>
        </p:nvSpPr>
        <p:spPr>
          <a:xfrm>
            <a:off x="5579424" y="3101468"/>
            <a:ext cx="820467" cy="46088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3">
            <a:extLst>
              <a:ext uri="{FF2B5EF4-FFF2-40B4-BE49-F238E27FC236}">
                <a16:creationId xmlns:a16="http://schemas.microsoft.com/office/drawing/2014/main" id="{D2903D4F-B789-45F2-9536-AF165B09B835}"/>
              </a:ext>
            </a:extLst>
          </p:cNvPr>
          <p:cNvSpPr/>
          <p:nvPr/>
        </p:nvSpPr>
        <p:spPr>
          <a:xfrm>
            <a:off x="8753332" y="3101468"/>
            <a:ext cx="820467" cy="46088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112E61-20F9-433F-BA2D-68C0A7AB9C2E}"/>
              </a:ext>
            </a:extLst>
          </p:cNvPr>
          <p:cNvSpPr txBox="1"/>
          <p:nvPr/>
        </p:nvSpPr>
        <p:spPr>
          <a:xfrm>
            <a:off x="6800853" y="3947455"/>
            <a:ext cx="1590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분석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/>
            <a:r>
              <a:rPr kumimoji="1" lang="ko-KR" altLang="en-US" sz="24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시스템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742E4A-7070-4FF8-8B88-E3BAEF5D08FB}"/>
              </a:ext>
            </a:extLst>
          </p:cNvPr>
          <p:cNvSpPr txBox="1"/>
          <p:nvPr/>
        </p:nvSpPr>
        <p:spPr>
          <a:xfrm>
            <a:off x="9971224" y="4097494"/>
            <a:ext cx="158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웹 시각화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C6C6044-D7D3-479A-978E-3FAC213D4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261" y="3697758"/>
            <a:ext cx="884608" cy="8846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1C0C6F0-8E2E-44B4-9DB0-18C13C6F53BC}"/>
              </a:ext>
            </a:extLst>
          </p:cNvPr>
          <p:cNvSpPr txBox="1"/>
          <p:nvPr/>
        </p:nvSpPr>
        <p:spPr>
          <a:xfrm>
            <a:off x="8555944" y="4719854"/>
            <a:ext cx="121524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분석된 토픽들</a:t>
            </a:r>
            <a:endParaRPr kumimoji="1" lang="en-US" altLang="ko-KR" sz="1200" b="1" dirty="0"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  <p:sp>
        <p:nvSpPr>
          <p:cNvPr id="47" name="모서리가 둥근 직사각형 24">
            <a:extLst>
              <a:ext uri="{FF2B5EF4-FFF2-40B4-BE49-F238E27FC236}">
                <a16:creationId xmlns:a16="http://schemas.microsoft.com/office/drawing/2014/main" id="{7B24E4CF-3F29-4FCC-8327-95265645AD3C}"/>
              </a:ext>
            </a:extLst>
          </p:cNvPr>
          <p:cNvSpPr/>
          <p:nvPr/>
        </p:nvSpPr>
        <p:spPr>
          <a:xfrm>
            <a:off x="382045" y="1901851"/>
            <a:ext cx="2048478" cy="328852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D194AB-390B-44F8-958E-ACBDF6B69E60}"/>
              </a:ext>
            </a:extLst>
          </p:cNvPr>
          <p:cNvSpPr txBox="1"/>
          <p:nvPr/>
        </p:nvSpPr>
        <p:spPr>
          <a:xfrm>
            <a:off x="865792" y="4099852"/>
            <a:ext cx="115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사용자</a:t>
            </a:r>
          </a:p>
        </p:txBody>
      </p:sp>
      <p:sp>
        <p:nvSpPr>
          <p:cNvPr id="49" name="화살표: 오른쪽 3">
            <a:extLst>
              <a:ext uri="{FF2B5EF4-FFF2-40B4-BE49-F238E27FC236}">
                <a16:creationId xmlns:a16="http://schemas.microsoft.com/office/drawing/2014/main" id="{81807C71-7241-4623-9E17-2A1713CEF6CA}"/>
              </a:ext>
            </a:extLst>
          </p:cNvPr>
          <p:cNvSpPr/>
          <p:nvPr/>
        </p:nvSpPr>
        <p:spPr>
          <a:xfrm>
            <a:off x="2498055" y="3101468"/>
            <a:ext cx="820467" cy="460889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66389D9-F26B-479A-A76D-9CA386787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09" y="2530430"/>
            <a:ext cx="1294447" cy="129444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DBD0815-BF35-413A-9621-78DD69CB3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325" y="2382670"/>
            <a:ext cx="1265009" cy="126500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0B7FD0-DE57-4FA4-89E0-2515D5FB6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9960" y="3838350"/>
            <a:ext cx="803471" cy="6034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A7A7BA4-962F-49EF-8F79-C53371028625}"/>
              </a:ext>
            </a:extLst>
          </p:cNvPr>
          <p:cNvSpPr txBox="1"/>
          <p:nvPr/>
        </p:nvSpPr>
        <p:spPr>
          <a:xfrm>
            <a:off x="2288210" y="4584422"/>
            <a:ext cx="121524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실행</a:t>
            </a:r>
            <a:endParaRPr kumimoji="1" lang="en-US" altLang="ko-KR" sz="1200" b="1" dirty="0"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43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04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8"/>
            <a:ext cx="250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구성도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689DBA-9894-4B36-9B8F-BCB7CE6051DC}"/>
              </a:ext>
            </a:extLst>
          </p:cNvPr>
          <p:cNvGrpSpPr/>
          <p:nvPr/>
        </p:nvGrpSpPr>
        <p:grpSpPr>
          <a:xfrm>
            <a:off x="415490" y="1729542"/>
            <a:ext cx="11090707" cy="4592916"/>
            <a:chOff x="1834544" y="1685755"/>
            <a:chExt cx="9695075" cy="3736217"/>
          </a:xfrm>
        </p:grpSpPr>
        <p:pic>
          <p:nvPicPr>
            <p:cNvPr id="9" name="그림 8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52655D00-04D5-48F8-8424-50E64C94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0812" y="2552702"/>
              <a:ext cx="685800" cy="1358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284C7-78E6-46CE-9291-78D39ED0A581}"/>
                </a:ext>
              </a:extLst>
            </p:cNvPr>
            <p:cNvSpPr txBox="1"/>
            <p:nvPr/>
          </p:nvSpPr>
          <p:spPr>
            <a:xfrm>
              <a:off x="1834544" y="4914141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문서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3372888-8E99-4598-9206-6D8F2A5C110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653712" y="3866523"/>
              <a:ext cx="0" cy="104761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903FE1-C2D4-472F-932E-8B54E405ED00}"/>
                </a:ext>
              </a:extLst>
            </p:cNvPr>
            <p:cNvSpPr txBox="1"/>
            <p:nvPr/>
          </p:nvSpPr>
          <p:spPr>
            <a:xfrm>
              <a:off x="3637153" y="3162234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로드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9EB34AE-56AF-4006-BE1F-A709FE40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3116" y="2578355"/>
              <a:ext cx="444500" cy="4826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2F838C-D2DD-411B-B511-FC63D18E64B1}"/>
                </a:ext>
              </a:extLst>
            </p:cNvPr>
            <p:cNvSpPr/>
            <p:nvPr/>
          </p:nvSpPr>
          <p:spPr>
            <a:xfrm>
              <a:off x="3704434" y="2411726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5" name="그림 14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B5DC46F7-A2FE-43E9-B1E0-FBAF61955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911"/>
            <a:stretch/>
          </p:blipFill>
          <p:spPr>
            <a:xfrm>
              <a:off x="4575297" y="2533994"/>
              <a:ext cx="413779" cy="533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F9A59-09FA-4D0B-93C2-4264E95E4CE8}"/>
                </a:ext>
              </a:extLst>
            </p:cNvPr>
            <p:cNvSpPr txBox="1"/>
            <p:nvPr/>
          </p:nvSpPr>
          <p:spPr>
            <a:xfrm>
              <a:off x="4372201" y="3184055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정제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4C22B5-8AA3-45CC-A801-EE90C3495D6C}"/>
                </a:ext>
              </a:extLst>
            </p:cNvPr>
            <p:cNvSpPr/>
            <p:nvPr/>
          </p:nvSpPr>
          <p:spPr>
            <a:xfrm>
              <a:off x="4457515" y="2411726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8" name="그림 17" descr="건물, 창문, 그리기, 기차이(가) 표시된 사진&#10;&#10;자동 생성된 설명">
              <a:extLst>
                <a:ext uri="{FF2B5EF4-FFF2-40B4-BE49-F238E27FC236}">
                  <a16:creationId xmlns:a16="http://schemas.microsoft.com/office/drawing/2014/main" id="{378D33F7-1387-423C-AF50-144A3D96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9791" y="2576620"/>
              <a:ext cx="509660" cy="53089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8FECF8-08B6-4BF8-986F-60562B0FADFC}"/>
                </a:ext>
              </a:extLst>
            </p:cNvPr>
            <p:cNvSpPr txBox="1"/>
            <p:nvPr/>
          </p:nvSpPr>
          <p:spPr>
            <a:xfrm>
              <a:off x="5143061" y="3181303"/>
              <a:ext cx="10968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자료구조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변환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14322A-F1F6-4E4D-9FED-651CD58AE39A}"/>
                </a:ext>
              </a:extLst>
            </p:cNvPr>
            <p:cNvSpPr/>
            <p:nvPr/>
          </p:nvSpPr>
          <p:spPr>
            <a:xfrm>
              <a:off x="5221840" y="2421208"/>
              <a:ext cx="916681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526C1F13-56FD-456D-B051-87500258D084}"/>
                </a:ext>
              </a:extLst>
            </p:cNvPr>
            <p:cNvSpPr/>
            <p:nvPr/>
          </p:nvSpPr>
          <p:spPr>
            <a:xfrm>
              <a:off x="3613242" y="2299212"/>
              <a:ext cx="2626647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F11202-6C1A-4798-A444-07E52A1C42C9}"/>
                </a:ext>
              </a:extLst>
            </p:cNvPr>
            <p:cNvSpPr txBox="1"/>
            <p:nvPr/>
          </p:nvSpPr>
          <p:spPr>
            <a:xfrm>
              <a:off x="4065366" y="1820426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처리 프로세스</a:t>
              </a: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A053CE53-BC66-4CF1-8383-824CC4B050E4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4" y="5109990"/>
              <a:ext cx="28075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F50254C-9CCF-4E72-B0F4-133B19AC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7326" y="3225805"/>
              <a:ext cx="0" cy="1902617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F645DFB-920B-48FF-9335-7428869AE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880" y="3222010"/>
              <a:ext cx="465916" cy="7127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16EF5448-3375-4A88-A91C-C1BACAF2C775}"/>
                </a:ext>
              </a:extLst>
            </p:cNvPr>
            <p:cNvSpPr/>
            <p:nvPr/>
          </p:nvSpPr>
          <p:spPr>
            <a:xfrm>
              <a:off x="6751913" y="2299211"/>
              <a:ext cx="2378962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C44E77-C51F-4D67-833F-8034B95D0818}"/>
                </a:ext>
              </a:extLst>
            </p:cNvPr>
            <p:cNvSpPr/>
            <p:nvPr/>
          </p:nvSpPr>
          <p:spPr>
            <a:xfrm>
              <a:off x="6829919" y="2392073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32EA4D0B-AE28-442B-88DF-C4B9FEFE5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3626" y="2596186"/>
              <a:ext cx="535129" cy="4586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7ED81-6871-49B1-A5ED-B069EC5D644F}"/>
                </a:ext>
              </a:extLst>
            </p:cNvPr>
            <p:cNvSpPr txBox="1"/>
            <p:nvPr/>
          </p:nvSpPr>
          <p:spPr>
            <a:xfrm>
              <a:off x="6753192" y="3181303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모델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생성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BDE6157-17E1-482B-880B-81483F090771}"/>
                </a:ext>
              </a:extLst>
            </p:cNvPr>
            <p:cNvSpPr/>
            <p:nvPr/>
          </p:nvSpPr>
          <p:spPr>
            <a:xfrm>
              <a:off x="7589426" y="2389030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1" name="그림 30" descr="모니터, 그리기, 텔레비전이(가) 표시된 사진&#10;&#10;자동 생성된 설명">
              <a:extLst>
                <a:ext uri="{FF2B5EF4-FFF2-40B4-BE49-F238E27FC236}">
                  <a16:creationId xmlns:a16="http://schemas.microsoft.com/office/drawing/2014/main" id="{50BC7F06-51FD-4758-9DA3-D31A6BA1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273" y="2537186"/>
              <a:ext cx="504105" cy="52701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9DCCBB-6265-46EA-BBA2-F414029F81CD}"/>
                </a:ext>
              </a:extLst>
            </p:cNvPr>
            <p:cNvSpPr txBox="1"/>
            <p:nvPr/>
          </p:nvSpPr>
          <p:spPr>
            <a:xfrm>
              <a:off x="7494748" y="3161874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통계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계산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F61D877-92EB-46A7-B45A-FA2DFFCE5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459"/>
            <a:stretch/>
          </p:blipFill>
          <p:spPr>
            <a:xfrm>
              <a:off x="8419595" y="2551083"/>
              <a:ext cx="559459" cy="53577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6BBEF16-6F20-4F54-8E76-84854741DF22}"/>
                </a:ext>
              </a:extLst>
            </p:cNvPr>
            <p:cNvSpPr/>
            <p:nvPr/>
          </p:nvSpPr>
          <p:spPr>
            <a:xfrm>
              <a:off x="8366073" y="2389030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7CF8C0-8C12-4995-8483-4343463E8230}"/>
                </a:ext>
              </a:extLst>
            </p:cNvPr>
            <p:cNvSpPr txBox="1"/>
            <p:nvPr/>
          </p:nvSpPr>
          <p:spPr>
            <a:xfrm>
              <a:off x="8274448" y="3300372"/>
              <a:ext cx="856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D8D9DB-8355-4A18-827E-92BBE37A1635}"/>
                </a:ext>
              </a:extLst>
            </p:cNvPr>
            <p:cNvSpPr txBox="1"/>
            <p:nvPr/>
          </p:nvSpPr>
          <p:spPr>
            <a:xfrm>
              <a:off x="7115355" y="1817691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 프로세스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43B735-4A4E-4896-821C-27A6C9D86C66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926565" y="4177113"/>
              <a:ext cx="0" cy="59852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75BE82-72AD-43F2-BB86-BAEB65B97DB7}"/>
                </a:ext>
              </a:extLst>
            </p:cNvPr>
            <p:cNvSpPr txBox="1"/>
            <p:nvPr/>
          </p:nvSpPr>
          <p:spPr>
            <a:xfrm>
              <a:off x="4107397" y="4775641"/>
              <a:ext cx="163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전처리 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문서</a:t>
              </a:r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4D2A4998-7FA5-4600-AE2B-4FD8F7451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105" y="3215340"/>
              <a:ext cx="0" cy="190261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B1CF308-1C57-4803-8045-B8368D40E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370" y="3227742"/>
              <a:ext cx="263094" cy="104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29F4E2E5-D4D5-42B8-9833-1D4637E2B3E1}"/>
                </a:ext>
              </a:extLst>
            </p:cNvPr>
            <p:cNvCxnSpPr>
              <a:cxnSpLocks/>
            </p:cNvCxnSpPr>
            <p:nvPr/>
          </p:nvCxnSpPr>
          <p:spPr>
            <a:xfrm>
              <a:off x="5490399" y="5098126"/>
              <a:ext cx="1037642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B9D7079-BA0D-4D21-9C5F-C110A90D1322}"/>
                </a:ext>
              </a:extLst>
            </p:cNvPr>
            <p:cNvSpPr/>
            <p:nvPr/>
          </p:nvSpPr>
          <p:spPr>
            <a:xfrm>
              <a:off x="9672027" y="2277351"/>
              <a:ext cx="1627534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4130F73-CA23-47FF-B81A-4599E3C17E7C}"/>
                </a:ext>
              </a:extLst>
            </p:cNvPr>
            <p:cNvSpPr/>
            <p:nvPr/>
          </p:nvSpPr>
          <p:spPr>
            <a:xfrm>
              <a:off x="9757342" y="2386821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4" name="그림 43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392D9259-1E5C-4432-9E75-93CEFE2C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33336" y="2513793"/>
              <a:ext cx="533811" cy="57306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D48A55-5788-48F7-9F6A-B0BD986227AF}"/>
                </a:ext>
              </a:extLst>
            </p:cNvPr>
            <p:cNvSpPr txBox="1"/>
            <p:nvPr/>
          </p:nvSpPr>
          <p:spPr>
            <a:xfrm>
              <a:off x="9672026" y="3148662"/>
              <a:ext cx="856427" cy="75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결과 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전송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0B2A89-84EF-4006-86BE-3C497B5649D0}"/>
                </a:ext>
              </a:extLst>
            </p:cNvPr>
            <p:cNvSpPr txBox="1"/>
            <p:nvPr/>
          </p:nvSpPr>
          <p:spPr>
            <a:xfrm>
              <a:off x="9441968" y="1685755"/>
              <a:ext cx="2087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웹 시각화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프로세스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23CDE1-D0FF-4E6E-B4E2-E562266272A5}"/>
                </a:ext>
              </a:extLst>
            </p:cNvPr>
            <p:cNvSpPr/>
            <p:nvPr/>
          </p:nvSpPr>
          <p:spPr>
            <a:xfrm>
              <a:off x="10528454" y="2386821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8" name="그림 47" descr="개체이(가) 표시된 사진&#10;&#10;자동 생성된 설명">
              <a:extLst>
                <a:ext uri="{FF2B5EF4-FFF2-40B4-BE49-F238E27FC236}">
                  <a16:creationId xmlns:a16="http://schemas.microsoft.com/office/drawing/2014/main" id="{6AACCC57-70B5-4896-9D1A-1CDF5C2D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04448" y="2517718"/>
              <a:ext cx="533811" cy="5652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80B23F-3B59-4168-83EA-AD203C871008}"/>
                </a:ext>
              </a:extLst>
            </p:cNvPr>
            <p:cNvSpPr txBox="1"/>
            <p:nvPr/>
          </p:nvSpPr>
          <p:spPr>
            <a:xfrm>
              <a:off x="10443138" y="3281076"/>
              <a:ext cx="856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시각화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61C29-C874-4112-A853-F1D2F1DAF54F}"/>
                </a:ext>
              </a:extLst>
            </p:cNvPr>
            <p:cNvSpPr txBox="1"/>
            <p:nvPr/>
          </p:nvSpPr>
          <p:spPr>
            <a:xfrm>
              <a:off x="7115355" y="4775641"/>
              <a:ext cx="163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 결과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7AB6A02-29EF-4598-B72B-94790293CB74}"/>
                </a:ext>
              </a:extLst>
            </p:cNvPr>
            <p:cNvCxnSpPr>
              <a:cxnSpLocks/>
            </p:cNvCxnSpPr>
            <p:nvPr/>
          </p:nvCxnSpPr>
          <p:spPr>
            <a:xfrm>
              <a:off x="7942173" y="4166648"/>
              <a:ext cx="0" cy="59852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F215E74E-442A-458E-BFC2-78A30058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975" y="3219466"/>
              <a:ext cx="0" cy="190261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E43623-7DB3-431A-938D-FD815D05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240" y="3239096"/>
              <a:ext cx="263094" cy="104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434B3B7B-D3FD-418D-A96A-BD0CFC06B2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760" y="5104965"/>
              <a:ext cx="955152" cy="412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03BA69-72BC-1644-AF90-9D600A7D0BC0}"/>
              </a:ext>
            </a:extLst>
          </p:cNvPr>
          <p:cNvGrpSpPr/>
          <p:nvPr/>
        </p:nvGrpSpPr>
        <p:grpSpPr>
          <a:xfrm>
            <a:off x="2680201" y="1403498"/>
            <a:ext cx="7059221" cy="5146158"/>
            <a:chOff x="2680201" y="416451"/>
            <a:chExt cx="6998877" cy="626072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8CEAFB9-F02C-BE46-8E55-110E8FDB0372}"/>
                </a:ext>
              </a:extLst>
            </p:cNvPr>
            <p:cNvSpPr/>
            <p:nvPr/>
          </p:nvSpPr>
          <p:spPr>
            <a:xfrm>
              <a:off x="5469893" y="416451"/>
              <a:ext cx="1336621" cy="473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검색하고 싶은 책 입력 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4ED5B1-57D7-C54D-B38D-9C1F3AC32545}"/>
                </a:ext>
              </a:extLst>
            </p:cNvPr>
            <p:cNvSpPr/>
            <p:nvPr/>
          </p:nvSpPr>
          <p:spPr>
            <a:xfrm>
              <a:off x="5486494" y="1490418"/>
              <a:ext cx="1387694" cy="4460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책 검색</a:t>
              </a:r>
              <a:r>
                <a:rPr lang="en-GB" altLang="ko-KR" sz="1200" dirty="0">
                  <a:solidFill>
                    <a:schemeClr val="tx1"/>
                  </a:solidFill>
                  <a:ea typeface="맑은 고딕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교보문고</a:t>
              </a:r>
              <a:r>
                <a:rPr lang="en-GB" altLang="ko-KR" sz="1200" dirty="0">
                  <a:solidFill>
                    <a:schemeClr val="tx1"/>
                  </a:solidFill>
                  <a:ea typeface="맑은 고딕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87A8BD4-162A-6A41-8A7C-75D0AE48C4BD}"/>
                </a:ext>
              </a:extLst>
            </p:cNvPr>
            <p:cNvSpPr/>
            <p:nvPr/>
          </p:nvSpPr>
          <p:spPr>
            <a:xfrm>
              <a:off x="5469893" y="3641413"/>
              <a:ext cx="1381031" cy="4460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검색된 책 리스트 상위 5개 출력</a:t>
              </a:r>
            </a:p>
          </p:txBody>
        </p:sp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0268FA84-E6FB-B14E-B136-5FCAD17050AD}"/>
                </a:ext>
              </a:extLst>
            </p:cNvPr>
            <p:cNvSpPr/>
            <p:nvPr/>
          </p:nvSpPr>
          <p:spPr>
            <a:xfrm>
              <a:off x="5034846" y="2555481"/>
              <a:ext cx="2162869" cy="563822"/>
            </a:xfrm>
            <a:prstGeom prst="diamond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책 검색 결과 유무</a:t>
              </a:r>
              <a:r>
                <a:rPr lang="en-GB" altLang="ko-KR" sz="1200" dirty="0">
                  <a:solidFill>
                    <a:schemeClr val="tx1"/>
                  </a:solidFill>
                  <a:ea typeface="맑은 고딕"/>
                </a:rPr>
                <a:t>?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 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3072A3E-FD62-FF4B-95D3-1AFCD48F7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204" y="979893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26E5532-8C6E-0C47-A733-642A30612771}"/>
                </a:ext>
              </a:extLst>
            </p:cNvPr>
            <p:cNvSpPr/>
            <p:nvPr/>
          </p:nvSpPr>
          <p:spPr>
            <a:xfrm>
              <a:off x="5427689" y="4651233"/>
              <a:ext cx="1387694" cy="4460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사용자가 책 선택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E5DB7-D9F3-CB4F-B84D-1FC92C6DEE5A}"/>
                </a:ext>
              </a:extLst>
            </p:cNvPr>
            <p:cNvSpPr/>
            <p:nvPr/>
          </p:nvSpPr>
          <p:spPr>
            <a:xfrm>
              <a:off x="8291384" y="2555481"/>
              <a:ext cx="1387694" cy="4460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ea typeface="맑은 고딕"/>
                </a:rPr>
                <a:t>종료</a:t>
              </a:r>
              <a:endParaRPr lang="ko-KR" altLang="en-US" sz="1400" dirty="0">
                <a:solidFill>
                  <a:srgbClr val="000000"/>
                </a:solidFill>
                <a:ea typeface="맑은 고딕"/>
              </a:endParaRPr>
            </a:p>
          </p:txBody>
        </p:sp>
        <p:cxnSp>
          <p:nvCxnSpPr>
            <p:cNvPr id="68" name="직선 화살표 연결선 11">
              <a:extLst>
                <a:ext uri="{FF2B5EF4-FFF2-40B4-BE49-F238E27FC236}">
                  <a16:creationId xmlns:a16="http://schemas.microsoft.com/office/drawing/2014/main" id="{46278905-8236-DF4F-BF02-61EBA6E8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6281" y="2032797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9">
              <a:extLst>
                <a:ext uri="{FF2B5EF4-FFF2-40B4-BE49-F238E27FC236}">
                  <a16:creationId xmlns:a16="http://schemas.microsoft.com/office/drawing/2014/main" id="{C23F73BD-2BD0-2B49-95FA-4F1865694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860" y="2813593"/>
              <a:ext cx="811267" cy="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4D5C94A-9C34-904C-9C53-547A8BE4B6C5}"/>
                </a:ext>
              </a:extLst>
            </p:cNvPr>
            <p:cNvSpPr txBox="1"/>
            <p:nvPr/>
          </p:nvSpPr>
          <p:spPr>
            <a:xfrm>
              <a:off x="7476180" y="2434105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NO</a:t>
              </a:r>
            </a:p>
          </p:txBody>
        </p:sp>
        <p:cxnSp>
          <p:nvCxnSpPr>
            <p:cNvPr id="71" name="직선 화살표 연결선 11">
              <a:extLst>
                <a:ext uri="{FF2B5EF4-FFF2-40B4-BE49-F238E27FC236}">
                  <a16:creationId xmlns:a16="http://schemas.microsoft.com/office/drawing/2014/main" id="{682077DB-5CFB-614E-8E56-8DD224B39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3652" y="3174854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05D109-3193-C546-A661-84E9D523E2EC}"/>
                </a:ext>
              </a:extLst>
            </p:cNvPr>
            <p:cNvSpPr txBox="1"/>
            <p:nvPr/>
          </p:nvSpPr>
          <p:spPr>
            <a:xfrm>
              <a:off x="6214664" y="3219146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YES</a:t>
              </a:r>
            </a:p>
          </p:txBody>
        </p:sp>
        <p:cxnSp>
          <p:nvCxnSpPr>
            <p:cNvPr id="73" name="직선 화살표 연결선 11">
              <a:extLst>
                <a:ext uri="{FF2B5EF4-FFF2-40B4-BE49-F238E27FC236}">
                  <a16:creationId xmlns:a16="http://schemas.microsoft.com/office/drawing/2014/main" id="{8122589E-372A-2E46-AE27-74C291B49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852" y="5758084"/>
              <a:ext cx="653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12">
              <a:extLst>
                <a:ext uri="{FF2B5EF4-FFF2-40B4-BE49-F238E27FC236}">
                  <a16:creationId xmlns:a16="http://schemas.microsoft.com/office/drawing/2014/main" id="{D9077BC9-9591-9543-A0EB-887EEB9FED8B}"/>
                </a:ext>
              </a:extLst>
            </p:cNvPr>
            <p:cNvSpPr/>
            <p:nvPr/>
          </p:nvSpPr>
          <p:spPr>
            <a:xfrm>
              <a:off x="2680201" y="5542994"/>
              <a:ext cx="1387694" cy="4460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리뷰 데이터 텍스트 파일로 저장</a:t>
              </a:r>
            </a:p>
          </p:txBody>
        </p:sp>
        <p:cxnSp>
          <p:nvCxnSpPr>
            <p:cNvPr id="75" name="직선 화살표 연결선 9">
              <a:extLst>
                <a:ext uri="{FF2B5EF4-FFF2-40B4-BE49-F238E27FC236}">
                  <a16:creationId xmlns:a16="http://schemas.microsoft.com/office/drawing/2014/main" id="{BA584545-78FE-054A-8518-B28E0044BE6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91" y="6677180"/>
              <a:ext cx="2185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다이아몬드 6">
              <a:extLst>
                <a:ext uri="{FF2B5EF4-FFF2-40B4-BE49-F238E27FC236}">
                  <a16:creationId xmlns:a16="http://schemas.microsoft.com/office/drawing/2014/main" id="{3595B8BC-0112-C84F-B9DD-7B44074995AE}"/>
                </a:ext>
              </a:extLst>
            </p:cNvPr>
            <p:cNvSpPr/>
            <p:nvPr/>
          </p:nvSpPr>
          <p:spPr>
            <a:xfrm>
              <a:off x="5011936" y="5492314"/>
              <a:ext cx="2162870" cy="512565"/>
            </a:xfrm>
            <a:prstGeom prst="diamond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책 리뷰 유무</a:t>
              </a:r>
              <a:r>
                <a:rPr lang="en-GB" altLang="ko-KR" sz="1200" dirty="0">
                  <a:solidFill>
                    <a:schemeClr val="tx1"/>
                  </a:solidFill>
                  <a:ea typeface="맑은 고딕"/>
                </a:rPr>
                <a:t>?</a:t>
              </a:r>
              <a:r>
                <a:rPr lang="ko-KR" altLang="en-US" sz="1200" dirty="0">
                  <a:solidFill>
                    <a:schemeClr val="tx1"/>
                  </a:solidFill>
                  <a:ea typeface="맑은 고딕"/>
                </a:rPr>
                <a:t> </a:t>
              </a:r>
            </a:p>
          </p:txBody>
        </p:sp>
        <p:cxnSp>
          <p:nvCxnSpPr>
            <p:cNvPr id="77" name="직선 화살표 연결선 7">
              <a:extLst>
                <a:ext uri="{FF2B5EF4-FFF2-40B4-BE49-F238E27FC236}">
                  <a16:creationId xmlns:a16="http://schemas.microsoft.com/office/drawing/2014/main" id="{73439F2E-A8B5-794C-9CB9-DB60AA8AE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91" y="6105434"/>
              <a:ext cx="0" cy="57174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7AC555-7253-8E48-8688-23D36B3D5E79}"/>
                </a:ext>
              </a:extLst>
            </p:cNvPr>
            <p:cNvSpPr txBox="1"/>
            <p:nvPr/>
          </p:nvSpPr>
          <p:spPr>
            <a:xfrm>
              <a:off x="4267570" y="5428754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YES</a:t>
              </a:r>
            </a:p>
          </p:txBody>
        </p:sp>
        <p:cxnSp>
          <p:nvCxnSpPr>
            <p:cNvPr id="79" name="직선 화살표 연결선 11">
              <a:extLst>
                <a:ext uri="{FF2B5EF4-FFF2-40B4-BE49-F238E27FC236}">
                  <a16:creationId xmlns:a16="http://schemas.microsoft.com/office/drawing/2014/main" id="{D2BD3A86-6172-F442-846D-26AE409C9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372" y="4201936"/>
              <a:ext cx="5255" cy="40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11">
              <a:extLst>
                <a:ext uri="{FF2B5EF4-FFF2-40B4-BE49-F238E27FC236}">
                  <a16:creationId xmlns:a16="http://schemas.microsoft.com/office/drawing/2014/main" id="{00A085F8-BBFB-4B4E-9236-DCC8730B9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116" y="5126687"/>
              <a:ext cx="5255" cy="36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9">
              <a:extLst>
                <a:ext uri="{FF2B5EF4-FFF2-40B4-BE49-F238E27FC236}">
                  <a16:creationId xmlns:a16="http://schemas.microsoft.com/office/drawing/2014/main" id="{6720BE77-AEAB-254E-8442-74996FE9BBE5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16" y="6061485"/>
              <a:ext cx="0" cy="40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7FCE5B-5DA2-B643-B23C-9C32295E99C6}"/>
                </a:ext>
              </a:extLst>
            </p:cNvPr>
            <p:cNvSpPr txBox="1"/>
            <p:nvPr/>
          </p:nvSpPr>
          <p:spPr>
            <a:xfrm>
              <a:off x="6113652" y="609215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NO</a:t>
              </a:r>
            </a:p>
          </p:txBody>
        </p:sp>
      </p:grpSp>
      <p:sp>
        <p:nvSpPr>
          <p:cNvPr id="84" name="직사각형 14">
            <a:extLst>
              <a:ext uri="{FF2B5EF4-FFF2-40B4-BE49-F238E27FC236}">
                <a16:creationId xmlns:a16="http://schemas.microsoft.com/office/drawing/2014/main" id="{B9309C86-7381-114A-92C5-A42D4BFCA28A}"/>
              </a:ext>
            </a:extLst>
          </p:cNvPr>
          <p:cNvSpPr/>
          <p:nvPr/>
        </p:nvSpPr>
        <p:spPr>
          <a:xfrm>
            <a:off x="5522572" y="6420644"/>
            <a:ext cx="1146855" cy="304647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종료</a:t>
            </a:r>
            <a:endParaRPr lang="ko-KR" altLang="en-US" sz="14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EC69D-B0F9-FB47-B191-2A6A5361822C}"/>
              </a:ext>
            </a:extLst>
          </p:cNvPr>
          <p:cNvSpPr txBox="1"/>
          <p:nvPr/>
        </p:nvSpPr>
        <p:spPr>
          <a:xfrm>
            <a:off x="887713" y="13867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웹 </a:t>
            </a:r>
            <a:r>
              <a:rPr lang="ko-KR" altLang="en-US" sz="2000" dirty="0" err="1">
                <a:ea typeface="맑은 고딕"/>
              </a:rPr>
              <a:t>크롤링</a:t>
            </a:r>
            <a:r>
              <a:rPr lang="ko-KR" altLang="en-US" sz="2000" dirty="0">
                <a:ea typeface="맑은 고딕"/>
              </a:rPr>
              <a:t> 모듈</a:t>
            </a:r>
          </a:p>
        </p:txBody>
      </p:sp>
    </p:spTree>
    <p:extLst>
      <p:ext uri="{BB962C8B-B14F-4D97-AF65-F5344CB8AC3E}">
        <p14:creationId xmlns:p14="http://schemas.microsoft.com/office/powerpoint/2010/main" val="424337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7"/>
            <a:ext cx="283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모듈 상세 설계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B83509-00CD-9C4B-B305-F75B7464D2AD}"/>
              </a:ext>
            </a:extLst>
          </p:cNvPr>
          <p:cNvSpPr/>
          <p:nvPr/>
        </p:nvSpPr>
        <p:spPr>
          <a:xfrm>
            <a:off x="2446851" y="2258725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파일 경로를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file.path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로 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A53A7F-B38A-784D-A27F-9D6016AA899A}"/>
              </a:ext>
            </a:extLst>
          </p:cNvPr>
          <p:cNvSpPr/>
          <p:nvPr/>
        </p:nvSpPr>
        <p:spPr>
          <a:xfrm>
            <a:off x="2469705" y="5286697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폴더에 있는 모든 텍스트 파일 경로를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로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0FEC84-B135-5840-BC95-BD799415078E}"/>
              </a:ext>
            </a:extLst>
          </p:cNvPr>
          <p:cNvSpPr/>
          <p:nvPr/>
        </p:nvSpPr>
        <p:spPr>
          <a:xfrm>
            <a:off x="7542726" y="2258725"/>
            <a:ext cx="2188027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있는 각 파일에 </a:t>
            </a:r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readLines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적용해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53F93B-CBBD-4F4E-A1F8-5006792FD022}"/>
              </a:ext>
            </a:extLst>
          </p:cNvPr>
          <p:cNvCxnSpPr>
            <a:cxnSpLocks/>
          </p:cNvCxnSpPr>
          <p:nvPr/>
        </p:nvCxnSpPr>
        <p:spPr>
          <a:xfrm flipH="1">
            <a:off x="3585073" y="2948847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E46BB-0A37-AF4B-8D6F-CACD6ACAB9CA}"/>
              </a:ext>
            </a:extLst>
          </p:cNvPr>
          <p:cNvSpPr/>
          <p:nvPr/>
        </p:nvSpPr>
        <p:spPr>
          <a:xfrm>
            <a:off x="7587624" y="3743831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저장된 파일들에 원래 파일명으로 이름 설정해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topic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 저장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50CA99-E77E-5145-AB4F-738120929BEE}"/>
              </a:ext>
            </a:extLst>
          </p:cNvPr>
          <p:cNvCxnSpPr>
            <a:cxnSpLocks/>
          </p:cNvCxnSpPr>
          <p:nvPr/>
        </p:nvCxnSpPr>
        <p:spPr>
          <a:xfrm flipH="1">
            <a:off x="8685990" y="2914700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1">
            <a:extLst>
              <a:ext uri="{FF2B5EF4-FFF2-40B4-BE49-F238E27FC236}">
                <a16:creationId xmlns:a16="http://schemas.microsoft.com/office/drawing/2014/main" id="{68CCD593-F83A-D548-84A9-D2F46E9E6309}"/>
              </a:ext>
            </a:extLst>
          </p:cNvPr>
          <p:cNvCxnSpPr>
            <a:cxnSpLocks/>
          </p:cNvCxnSpPr>
          <p:nvPr/>
        </p:nvCxnSpPr>
        <p:spPr>
          <a:xfrm flipH="1">
            <a:off x="8685990" y="4417153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2F32C-7670-FA41-8460-9B7C202235DD}"/>
              </a:ext>
            </a:extLst>
          </p:cNvPr>
          <p:cNvSpPr/>
          <p:nvPr/>
        </p:nvSpPr>
        <p:spPr>
          <a:xfrm>
            <a:off x="7557046" y="5212137"/>
            <a:ext cx="2198582" cy="55201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의 데이터 필드의 구분을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“ ”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D764B7-3FF2-8648-A51A-5ABA0C820F9B}"/>
              </a:ext>
            </a:extLst>
          </p:cNvPr>
          <p:cNvSpPr/>
          <p:nvPr/>
        </p:nvSpPr>
        <p:spPr>
          <a:xfrm>
            <a:off x="2473108" y="3745701"/>
            <a:ext cx="2213114" cy="586158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a typeface="맑은 고딕"/>
              </a:rPr>
              <a:t>file.path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에서 불러들일 파일이 저장된 폴더를 지정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0AB065-6B39-ED4F-9636-814CD5926F98}"/>
              </a:ext>
            </a:extLst>
          </p:cNvPr>
          <p:cNvCxnSpPr>
            <a:cxnSpLocks/>
          </p:cNvCxnSpPr>
          <p:nvPr/>
        </p:nvCxnSpPr>
        <p:spPr>
          <a:xfrm flipH="1">
            <a:off x="3576423" y="4453170"/>
            <a:ext cx="925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51">
            <a:extLst>
              <a:ext uri="{FF2B5EF4-FFF2-40B4-BE49-F238E27FC236}">
                <a16:creationId xmlns:a16="http://schemas.microsoft.com/office/drawing/2014/main" id="{7D290210-341D-0049-9274-08979A37922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68287" y="2534731"/>
            <a:ext cx="2874439" cy="3027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39E0D4-0E26-A144-B9FD-7A27388EEA44}"/>
              </a:ext>
            </a:extLst>
          </p:cNvPr>
          <p:cNvSpPr txBox="1"/>
          <p:nvPr/>
        </p:nvSpPr>
        <p:spPr>
          <a:xfrm>
            <a:off x="887713" y="143988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데이터 로드 모듈</a:t>
            </a:r>
          </a:p>
        </p:txBody>
      </p:sp>
    </p:spTree>
    <p:extLst>
      <p:ext uri="{BB962C8B-B14F-4D97-AF65-F5344CB8AC3E}">
        <p14:creationId xmlns:p14="http://schemas.microsoft.com/office/powerpoint/2010/main" val="427447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1325</Words>
  <Application>Microsoft Office PowerPoint</Application>
  <PresentationFormat>와이드스크린</PresentationFormat>
  <Paragraphs>311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HY강M</vt:lpstr>
      <vt:lpstr>HY견고딕</vt:lpstr>
      <vt:lpstr>Nanum Gothic ExtraBold</vt:lpstr>
      <vt:lpstr>SeoulHangang CB</vt:lpstr>
      <vt:lpstr>SeoulNamsan CB</vt:lpstr>
      <vt:lpstr>SeoulNamsan CL</vt:lpstr>
      <vt:lpstr>나눔스퀘어 Bold</vt:lpstr>
      <vt:lpstr>맑은 고딕</vt:lpstr>
      <vt:lpstr>Arial</vt:lpstr>
      <vt:lpstr>Bauhaus 93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안윤빈</cp:lastModifiedBy>
  <cp:revision>157</cp:revision>
  <dcterms:created xsi:type="dcterms:W3CDTF">2018-10-06T07:20:02Z</dcterms:created>
  <dcterms:modified xsi:type="dcterms:W3CDTF">2020-03-01T08:32:30Z</dcterms:modified>
</cp:coreProperties>
</file>