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EF6"/>
    <a:srgbClr val="DEDDDF"/>
    <a:srgbClr val="D2C2EE"/>
    <a:srgbClr val="B7CEFB"/>
    <a:srgbClr val="BAA595"/>
    <a:srgbClr val="ECB5E2"/>
    <a:srgbClr val="D1E0BB"/>
    <a:srgbClr val="62C655"/>
    <a:srgbClr val="F4BF4F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/>
    <p:restoredTop sz="95202" autoAdjust="0"/>
  </p:normalViewPr>
  <p:slideViewPr>
    <p:cSldViewPr snapToGrid="0" snapToObjects="1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0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처리 프로세스는 수집된 문서를 불러오는 데이터로드 모듈</a:t>
            </a:r>
            <a:r>
              <a:rPr lang="en-US" altLang="ko-KR" dirty="0"/>
              <a:t>, </a:t>
            </a:r>
            <a:r>
              <a:rPr lang="ko-KR" altLang="en-US" dirty="0"/>
              <a:t>문서에서 </a:t>
            </a:r>
            <a:r>
              <a:rPr lang="ko-KR" altLang="en-US" dirty="0" err="1"/>
              <a:t>불용어</a:t>
            </a:r>
            <a:r>
              <a:rPr lang="ko-KR" altLang="en-US" dirty="0"/>
              <a:t> 및 불필요한 부분을 필터링하는 “데이터 정제 모듈”</a:t>
            </a:r>
            <a:r>
              <a:rPr lang="en-US" altLang="ko-KR" dirty="0"/>
              <a:t>, </a:t>
            </a:r>
            <a:r>
              <a:rPr lang="ko-KR" altLang="en-US" dirty="0"/>
              <a:t>문서에서 추출한 다양한 키워드를 데이터프레임으로 변환하는 “자료구조 변환 </a:t>
            </a:r>
            <a:r>
              <a:rPr lang="ko-KR" altLang="en-US" dirty="0" err="1"/>
              <a:t>모듈”로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 프로세스는 처리 프로세스에서 전처리한 문서 데이터의 토픽을 분류하기 위한 “모델 생성 모듈”</a:t>
            </a:r>
            <a:r>
              <a:rPr lang="en-US" altLang="ko-KR" dirty="0"/>
              <a:t>, </a:t>
            </a:r>
            <a:r>
              <a:rPr lang="ko-KR" altLang="en-US" dirty="0"/>
              <a:t>데이터셋과 관련된 일부 통계를 계산하기 위한 “통계 계산 모듈”</a:t>
            </a:r>
            <a:r>
              <a:rPr lang="en-US" altLang="ko-KR" dirty="0"/>
              <a:t>, </a:t>
            </a:r>
            <a:r>
              <a:rPr lang="ko-KR" altLang="en-US" dirty="0"/>
              <a:t>텍스트 마이닝을 수행하는 “분석 </a:t>
            </a:r>
            <a:r>
              <a:rPr lang="ko-KR" altLang="en-US" dirty="0" err="1"/>
              <a:t>모듈”로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시각화 프로세스는 </a:t>
            </a:r>
            <a:r>
              <a:rPr lang="ko-KR" altLang="en-US" dirty="0" err="1"/>
              <a:t>시각화된</a:t>
            </a:r>
            <a:r>
              <a:rPr lang="ko-KR" altLang="en-US" dirty="0"/>
              <a:t> 데이터를 웹서버를 통해 웹 애플리케이션으로 전송하는 “전송 모듈”</a:t>
            </a:r>
            <a:r>
              <a:rPr lang="en-US" altLang="ko-KR" dirty="0"/>
              <a:t>, </a:t>
            </a:r>
            <a:r>
              <a:rPr lang="ko-KR" altLang="en-US" dirty="0"/>
              <a:t>수신된 시각화 데이터를 웹 애플리케이션에 출력하는 “웹 시각화 </a:t>
            </a:r>
            <a:r>
              <a:rPr lang="ko-KR" altLang="en-US" dirty="0" err="1"/>
              <a:t>모듈”로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24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05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t>2019-12-23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2569511" y="3515443"/>
            <a:ext cx="7052978" cy="711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Data-based Document Topic Extraction System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06304-7236-8245-93A9-A77A018B48AC}"/>
              </a:ext>
            </a:extLst>
          </p:cNvPr>
          <p:cNvSpPr txBox="1"/>
          <p:nvPr/>
        </p:nvSpPr>
        <p:spPr>
          <a:xfrm>
            <a:off x="6382871" y="4940310"/>
            <a:ext cx="4091754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2016150012 </a:t>
            </a:r>
            <a:r>
              <a:rPr lang="ko-KR" altLang="en-US" sz="2000" dirty="0" err="1">
                <a:ea typeface="SeoulNamsan CL" panose="02020603020101020101" pitchFamily="18" charset="-127"/>
              </a:rPr>
              <a:t>김학영</a:t>
            </a:r>
            <a:endParaRPr lang="en-US" altLang="ko-KR" sz="2000" dirty="0">
              <a:ea typeface="SeoulNamsan CL" panose="02020603020101020101" pitchFamily="18" charset="-127"/>
            </a:endParaRPr>
          </a:p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2017152012 </a:t>
            </a:r>
            <a:r>
              <a:rPr lang="ko-KR" altLang="en-US" sz="2000" dirty="0">
                <a:ea typeface="SeoulNamsan CL" panose="02020603020101020101" pitchFamily="18" charset="-127"/>
              </a:rPr>
              <a:t>문용현 </a:t>
            </a:r>
            <a:endParaRPr lang="en-US" altLang="ko-KR" sz="2000" dirty="0">
              <a:ea typeface="SeoulNamsan CL" panose="02020603020101020101" pitchFamily="18" charset="-127"/>
            </a:endParaRPr>
          </a:p>
          <a:p>
            <a:pPr algn="r"/>
            <a:r>
              <a:rPr lang="ko-KR" altLang="en-US" sz="2000" dirty="0">
                <a:ea typeface="SeoulNamsan CL" panose="02020603020101020101" pitchFamily="18" charset="-127"/>
              </a:rPr>
              <a:t>컴퓨터공학과 </a:t>
            </a:r>
            <a:r>
              <a:rPr lang="en-US" altLang="ko-KR" sz="2000" dirty="0">
                <a:ea typeface="SeoulNamsan CL" panose="02020603020101020101" pitchFamily="18" charset="-127"/>
              </a:rPr>
              <a:t>2017152022 </a:t>
            </a:r>
            <a:r>
              <a:rPr lang="ko-KR" altLang="en-US" sz="2000" dirty="0">
                <a:ea typeface="SeoulNamsan CL" panose="02020603020101020101" pitchFamily="18" charset="-127"/>
              </a:rPr>
              <a:t>안윤빈</a:t>
            </a:r>
            <a:endParaRPr lang="en-US" altLang="ko-KR" sz="2000" dirty="0">
              <a:ea typeface="SeoulNamsan C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E32C2-FD55-4D1B-8548-FC290AFB3BF6}"/>
              </a:ext>
            </a:extLst>
          </p:cNvPr>
          <p:cNvSpPr/>
          <p:nvPr/>
        </p:nvSpPr>
        <p:spPr>
          <a:xfrm>
            <a:off x="1717375" y="1541996"/>
            <a:ext cx="8757250" cy="18005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빅데이터 기반 </a:t>
            </a:r>
            <a:endParaRPr lang="en-US" altLang="ko-KR" sz="5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tx1"/>
                </a:solidFill>
              </a:rPr>
              <a:t>문서 토픽 추출 시스템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D2F3705-4A16-45BA-88CB-82A5327217B0}"/>
              </a:ext>
            </a:extLst>
          </p:cNvPr>
          <p:cNvGrpSpPr/>
          <p:nvPr/>
        </p:nvGrpSpPr>
        <p:grpSpPr>
          <a:xfrm>
            <a:off x="-922178" y="1332996"/>
            <a:ext cx="12724061" cy="5187547"/>
            <a:chOff x="-922178" y="1332996"/>
            <a:chExt cx="12724061" cy="518754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A7D5AF6-9696-B242-829B-07E7655FC904}"/>
                </a:ext>
              </a:extLst>
            </p:cNvPr>
            <p:cNvSpPr/>
            <p:nvPr/>
          </p:nvSpPr>
          <p:spPr>
            <a:xfrm>
              <a:off x="572537" y="1332996"/>
              <a:ext cx="11229346" cy="51875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C7CA053-F32D-4748-9434-4E82E4660723}"/>
                </a:ext>
              </a:extLst>
            </p:cNvPr>
            <p:cNvGrpSpPr/>
            <p:nvPr/>
          </p:nvGrpSpPr>
          <p:grpSpPr>
            <a:xfrm rot="10800000">
              <a:off x="-922178" y="2140828"/>
              <a:ext cx="4467891" cy="3609799"/>
              <a:chOff x="5233263" y="2454224"/>
              <a:chExt cx="3285259" cy="2654301"/>
            </a:xfrm>
          </p:grpSpPr>
          <p:sp>
            <p:nvSpPr>
              <p:cNvPr id="9" name="막힌 원호 23">
                <a:extLst>
                  <a:ext uri="{FF2B5EF4-FFF2-40B4-BE49-F238E27FC236}">
                    <a16:creationId xmlns:a16="http://schemas.microsoft.com/office/drawing/2014/main" id="{B49059C7-BFFF-4541-AD4B-8CC66F84495F}"/>
                  </a:ext>
                </a:extLst>
              </p:cNvPr>
              <p:cNvSpPr/>
              <p:nvPr/>
            </p:nvSpPr>
            <p:spPr>
              <a:xfrm rot="111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ECB5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막힌 원호 25">
                <a:extLst>
                  <a:ext uri="{FF2B5EF4-FFF2-40B4-BE49-F238E27FC236}">
                    <a16:creationId xmlns:a16="http://schemas.microsoft.com/office/drawing/2014/main" id="{68A820A8-0D0B-6B48-9564-171D86E5EA58}"/>
                  </a:ext>
                </a:extLst>
              </p:cNvPr>
              <p:cNvSpPr/>
              <p:nvPr/>
            </p:nvSpPr>
            <p:spPr>
              <a:xfrm rot="147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D1E0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막힌 원호 26">
                <a:extLst>
                  <a:ext uri="{FF2B5EF4-FFF2-40B4-BE49-F238E27FC236}">
                    <a16:creationId xmlns:a16="http://schemas.microsoft.com/office/drawing/2014/main" id="{1963729C-0FB8-A642-8B4B-5202D9F33F4E}"/>
                  </a:ext>
                </a:extLst>
              </p:cNvPr>
              <p:cNvSpPr/>
              <p:nvPr/>
            </p:nvSpPr>
            <p:spPr>
              <a:xfrm rot="18336403">
                <a:off x="5880080" y="2468502"/>
                <a:ext cx="2638442" cy="2638442"/>
              </a:xfrm>
              <a:prstGeom prst="blockArc">
                <a:avLst>
                  <a:gd name="adj1" fmla="val 16197093"/>
                  <a:gd name="adj2" fmla="val 19100673"/>
                  <a:gd name="adj3" fmla="val 9552"/>
                </a:avLst>
              </a:prstGeom>
              <a:solidFill>
                <a:srgbClr val="D2C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ACA58B8-C6FD-3C45-BD9B-85A1DC1CBE07}"/>
                  </a:ext>
                </a:extLst>
              </p:cNvPr>
              <p:cNvGrpSpPr/>
              <p:nvPr/>
            </p:nvGrpSpPr>
            <p:grpSpPr>
              <a:xfrm>
                <a:off x="5233263" y="2454224"/>
                <a:ext cx="1336697" cy="2654301"/>
                <a:chOff x="4129962" y="2844800"/>
                <a:chExt cx="1336697" cy="2654301"/>
              </a:xfrm>
            </p:grpSpPr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166F53E4-4B02-C341-AA3F-72136CD64817}"/>
                    </a:ext>
                  </a:extLst>
                </p:cNvPr>
                <p:cNvSpPr/>
                <p:nvPr/>
              </p:nvSpPr>
              <p:spPr>
                <a:xfrm>
                  <a:off x="4129962" y="2844800"/>
                  <a:ext cx="1336697" cy="355600"/>
                </a:xfrm>
                <a:custGeom>
                  <a:avLst/>
                  <a:gdLst>
                    <a:gd name="connsiteX0" fmla="*/ 0 w 2184400"/>
                    <a:gd name="connsiteY0" fmla="*/ 0 h 355600"/>
                    <a:gd name="connsiteX1" fmla="*/ 1828800 w 2184400"/>
                    <a:gd name="connsiteY1" fmla="*/ 0 h 355600"/>
                    <a:gd name="connsiteX2" fmla="*/ 2184400 w 2184400"/>
                    <a:gd name="connsiteY2" fmla="*/ 35560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4400" h="355600">
                      <a:moveTo>
                        <a:pt x="0" y="0"/>
                      </a:moveTo>
                      <a:lnTo>
                        <a:pt x="1828800" y="0"/>
                      </a:lnTo>
                      <a:lnTo>
                        <a:pt x="2184400" y="355600"/>
                      </a:lnTo>
                    </a:path>
                  </a:pathLst>
                </a:custGeom>
                <a:noFill/>
                <a:ln>
                  <a:solidFill>
                    <a:srgbClr val="D2C2EE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33">
                  <a:extLst>
                    <a:ext uri="{FF2B5EF4-FFF2-40B4-BE49-F238E27FC236}">
                      <a16:creationId xmlns:a16="http://schemas.microsoft.com/office/drawing/2014/main" id="{3D0372D4-1C45-1D43-8445-CABA8434D1CA}"/>
                    </a:ext>
                  </a:extLst>
                </p:cNvPr>
                <p:cNvCxnSpPr/>
                <p:nvPr/>
              </p:nvCxnSpPr>
              <p:spPr>
                <a:xfrm>
                  <a:off x="4129962" y="4178300"/>
                  <a:ext cx="737572" cy="0"/>
                </a:xfrm>
                <a:prstGeom prst="line">
                  <a:avLst/>
                </a:prstGeom>
                <a:ln>
                  <a:solidFill>
                    <a:srgbClr val="D1E0BB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자유형 18">
                  <a:extLst>
                    <a:ext uri="{FF2B5EF4-FFF2-40B4-BE49-F238E27FC236}">
                      <a16:creationId xmlns:a16="http://schemas.microsoft.com/office/drawing/2014/main" id="{C686E5CF-F7CC-0242-99A3-EE650B412EAA}"/>
                    </a:ext>
                  </a:extLst>
                </p:cNvPr>
                <p:cNvSpPr/>
                <p:nvPr/>
              </p:nvSpPr>
              <p:spPr>
                <a:xfrm flipV="1">
                  <a:off x="4129962" y="5143501"/>
                  <a:ext cx="1336697" cy="355600"/>
                </a:xfrm>
                <a:custGeom>
                  <a:avLst/>
                  <a:gdLst>
                    <a:gd name="connsiteX0" fmla="*/ 0 w 2184400"/>
                    <a:gd name="connsiteY0" fmla="*/ 0 h 355600"/>
                    <a:gd name="connsiteX1" fmla="*/ 1828800 w 2184400"/>
                    <a:gd name="connsiteY1" fmla="*/ 0 h 355600"/>
                    <a:gd name="connsiteX2" fmla="*/ 2184400 w 2184400"/>
                    <a:gd name="connsiteY2" fmla="*/ 35560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4400" h="355600">
                      <a:moveTo>
                        <a:pt x="0" y="0"/>
                      </a:moveTo>
                      <a:lnTo>
                        <a:pt x="1828800" y="0"/>
                      </a:lnTo>
                      <a:lnTo>
                        <a:pt x="2184400" y="355600"/>
                      </a:lnTo>
                    </a:path>
                  </a:pathLst>
                </a:custGeom>
                <a:noFill/>
                <a:ln>
                  <a:solidFill>
                    <a:srgbClr val="ECB5E2"/>
                  </a:solidFill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08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B1424-D0BD-9A47-A370-EDBD76C9A784}"/>
              </a:ext>
            </a:extLst>
          </p:cNvPr>
          <p:cNvSpPr txBox="1"/>
          <p:nvPr/>
        </p:nvSpPr>
        <p:spPr>
          <a:xfrm>
            <a:off x="3708840" y="1717659"/>
            <a:ext cx="297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/>
              <a:t>LDA </a:t>
            </a:r>
            <a:r>
              <a:rPr lang="ko-KR" altLang="en-US" sz="2000" b="1" dirty="0"/>
              <a:t>알고리즘 관련 논문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4FCFC-BF16-3F43-A7C7-CA8E37DAFA48}"/>
              </a:ext>
            </a:extLst>
          </p:cNvPr>
          <p:cNvSpPr/>
          <p:nvPr/>
        </p:nvSpPr>
        <p:spPr>
          <a:xfrm>
            <a:off x="3708840" y="2120821"/>
            <a:ext cx="5630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Blei</a:t>
            </a:r>
            <a:r>
              <a:rPr lang="en-US" altLang="ko-KR" sz="1400" dirty="0"/>
              <a:t>, D., A. Ng, and M. Jordan, "Latent Dirichlet Allocation.",</a:t>
            </a:r>
          </a:p>
          <a:p>
            <a:pPr fontAlgn="base"/>
            <a:r>
              <a:rPr lang="en-US" altLang="ko-KR" sz="1400" dirty="0"/>
              <a:t>Journal of Machine Learning Research, Vol. 3, pp. 993-102, 2003.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70F4D-6D6C-4C57-B898-7305E7CD3A09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참고 문헌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B7039-9934-44C8-8DDC-A4CE6CEF4CD5}"/>
              </a:ext>
            </a:extLst>
          </p:cNvPr>
          <p:cNvSpPr txBox="1"/>
          <p:nvPr/>
        </p:nvSpPr>
        <p:spPr>
          <a:xfrm>
            <a:off x="3724789" y="3533931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/>
              <a:t>R </a:t>
            </a:r>
            <a:r>
              <a:rPr lang="ko-KR" altLang="en-US" sz="2000" b="1" dirty="0"/>
              <a:t>기초 서적</a:t>
            </a:r>
            <a:endParaRPr lang="en-US" altLang="ko-KR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48C403-87F1-43D6-953C-DEDE37B3A009}"/>
              </a:ext>
            </a:extLst>
          </p:cNvPr>
          <p:cNvSpPr/>
          <p:nvPr/>
        </p:nvSpPr>
        <p:spPr>
          <a:xfrm>
            <a:off x="3724789" y="3937093"/>
            <a:ext cx="5630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R</a:t>
            </a:r>
            <a:r>
              <a:rPr lang="ko-KR" altLang="en-US" sz="1400" dirty="0"/>
              <a:t>을 이용한 데이터 처리 </a:t>
            </a:r>
            <a:r>
              <a:rPr lang="en-US" altLang="ko-KR" sz="1400" dirty="0"/>
              <a:t>&amp; </a:t>
            </a:r>
            <a:r>
              <a:rPr lang="ko-KR" altLang="en-US" sz="1400" dirty="0"/>
              <a:t>분석 실무</a:t>
            </a:r>
            <a:r>
              <a:rPr lang="en-US" altLang="ko-KR" sz="1400" dirty="0"/>
              <a:t> – </a:t>
            </a:r>
            <a:r>
              <a:rPr lang="ko-KR" altLang="en-US" sz="1400" dirty="0" err="1"/>
              <a:t>서민구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길벗 출판사</a:t>
            </a:r>
            <a:r>
              <a:rPr lang="en-US" altLang="ko-KR" sz="1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E366E-464D-4464-AF81-996D0D1EAB5D}"/>
              </a:ext>
            </a:extLst>
          </p:cNvPr>
          <p:cNvSpPr txBox="1"/>
          <p:nvPr/>
        </p:nvSpPr>
        <p:spPr>
          <a:xfrm>
            <a:off x="3708840" y="5324949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000" b="1" dirty="0" err="1"/>
              <a:t>크롤링</a:t>
            </a:r>
            <a:r>
              <a:rPr lang="ko-KR" altLang="en-US" sz="2000" b="1" dirty="0"/>
              <a:t> 라이브러리 설명</a:t>
            </a:r>
            <a:endParaRPr lang="en-US" altLang="ko-KR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8B92C2-33F2-4F3B-A0E0-3BCE36E162BE}"/>
              </a:ext>
            </a:extLst>
          </p:cNvPr>
          <p:cNvSpPr/>
          <p:nvPr/>
        </p:nvSpPr>
        <p:spPr>
          <a:xfrm>
            <a:off x="3708840" y="5728111"/>
            <a:ext cx="5630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hlinkClick r:id="rId2"/>
              </a:rPr>
              <a:t>https://www.crummy.com/software/BeautifulSoup/bs4/doc/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22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8737F82-9E7E-F544-BF2A-F0311A7A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6" y="2251491"/>
            <a:ext cx="738274" cy="7382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220EA8-2BD6-F043-A7A1-031A3120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27" y="2251491"/>
            <a:ext cx="816157" cy="8161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80D0C9-6183-0E44-AE31-BF8E50640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47" y="2360856"/>
            <a:ext cx="616888" cy="6168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B15228-8E05-D94B-AD38-CCE3B2B2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98" y="2261222"/>
            <a:ext cx="816157" cy="8161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690966-DE0D-D44F-B2F1-406285123DD5}"/>
              </a:ext>
            </a:extLst>
          </p:cNvPr>
          <p:cNvSpPr txBox="1"/>
          <p:nvPr/>
        </p:nvSpPr>
        <p:spPr>
          <a:xfrm>
            <a:off x="4227461" y="3205716"/>
            <a:ext cx="37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감사합니다</a:t>
            </a:r>
            <a:r>
              <a:rPr kumimoji="1" lang="en-US" altLang="ko-KR" sz="5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.</a:t>
            </a:r>
            <a:endParaRPr kumimoji="1" lang="ko-KR" altLang="en-US" sz="44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C9F1B6-0078-0E41-9ADA-B2E5D22430C4}"/>
              </a:ext>
            </a:extLst>
          </p:cNvPr>
          <p:cNvSpPr txBox="1"/>
          <p:nvPr/>
        </p:nvSpPr>
        <p:spPr>
          <a:xfrm>
            <a:off x="2450721" y="255607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개요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1007E-EA3F-4ECE-BEC4-B2DEA2795E10}"/>
              </a:ext>
            </a:extLst>
          </p:cNvPr>
          <p:cNvGrpSpPr/>
          <p:nvPr/>
        </p:nvGrpSpPr>
        <p:grpSpPr>
          <a:xfrm>
            <a:off x="1441939" y="200288"/>
            <a:ext cx="611535" cy="608949"/>
            <a:chOff x="1174776" y="856604"/>
            <a:chExt cx="751911" cy="74873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0F2617A-AACD-CB4D-A680-2F11EF5E4D5D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30EA3-C318-E745-BC08-8640F532782C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1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D3C9C63-AE8E-409C-8579-4102D1AD7DB0}"/>
              </a:ext>
            </a:extLst>
          </p:cNvPr>
          <p:cNvSpPr txBox="1"/>
          <p:nvPr/>
        </p:nvSpPr>
        <p:spPr>
          <a:xfrm>
            <a:off x="2450717" y="1095431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관련 연구 및 사례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7CE39C3-50C5-4AEC-B369-C9A54DC1B0C6}"/>
              </a:ext>
            </a:extLst>
          </p:cNvPr>
          <p:cNvGrpSpPr/>
          <p:nvPr/>
        </p:nvGrpSpPr>
        <p:grpSpPr>
          <a:xfrm>
            <a:off x="1441940" y="1034006"/>
            <a:ext cx="611535" cy="608949"/>
            <a:chOff x="1174776" y="856604"/>
            <a:chExt cx="751911" cy="74873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37555E6-270A-4A39-ADB9-D52542F036D0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22401C-82AB-427C-B151-00634F18F5E1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2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57B7181-1B22-4123-BD73-FFA1225ECD83}"/>
              </a:ext>
            </a:extLst>
          </p:cNvPr>
          <p:cNvSpPr txBox="1"/>
          <p:nvPr/>
        </p:nvSpPr>
        <p:spPr>
          <a:xfrm>
            <a:off x="2450719" y="1950210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수행 시나리오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CCB2392-5365-4240-AD77-BA66AB197C56}"/>
              </a:ext>
            </a:extLst>
          </p:cNvPr>
          <p:cNvGrpSpPr/>
          <p:nvPr/>
        </p:nvGrpSpPr>
        <p:grpSpPr>
          <a:xfrm>
            <a:off x="1441939" y="1867724"/>
            <a:ext cx="611535" cy="608949"/>
            <a:chOff x="1174776" y="856604"/>
            <a:chExt cx="751911" cy="74873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3BC4CDE-DDBB-44F0-9705-3263A1271D8E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740D2E-5C2F-4531-A6F0-5F596270EB10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3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04B8648-A2DC-4F5C-9117-142260AD993F}"/>
              </a:ext>
            </a:extLst>
          </p:cNvPr>
          <p:cNvSpPr txBox="1"/>
          <p:nvPr/>
        </p:nvSpPr>
        <p:spPr>
          <a:xfrm>
            <a:off x="2450720" y="2786227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구성도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DF20B81-8C3C-42F9-9BF2-8E71CA0DF108}"/>
              </a:ext>
            </a:extLst>
          </p:cNvPr>
          <p:cNvGrpSpPr/>
          <p:nvPr/>
        </p:nvGrpSpPr>
        <p:grpSpPr>
          <a:xfrm>
            <a:off x="1441940" y="2703741"/>
            <a:ext cx="611535" cy="608949"/>
            <a:chOff x="1174776" y="856604"/>
            <a:chExt cx="751911" cy="74873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A7B24EB-4F24-4C84-8847-95C8D12D85EC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4FD35B-55C0-484F-B223-2958D06206E2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4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432F7D1-4149-4BA6-A301-030B49CDD152}"/>
              </a:ext>
            </a:extLst>
          </p:cNvPr>
          <p:cNvSpPr txBox="1"/>
          <p:nvPr/>
        </p:nvSpPr>
        <p:spPr>
          <a:xfrm>
            <a:off x="2450720" y="3616024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개발 환경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3DD351A-8531-4AFC-898A-3DAACC1EB736}"/>
              </a:ext>
            </a:extLst>
          </p:cNvPr>
          <p:cNvGrpSpPr/>
          <p:nvPr/>
        </p:nvGrpSpPr>
        <p:grpSpPr>
          <a:xfrm>
            <a:off x="1441940" y="3533538"/>
            <a:ext cx="611535" cy="608949"/>
            <a:chOff x="1174776" y="856604"/>
            <a:chExt cx="751911" cy="74873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3E6697B-88C9-41F5-AB25-C3AEDD6D87CC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E52217D-4C19-4965-A241-CA7401E0ED8C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5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7F27E-7106-4EF3-B19E-8DF9B759573F}"/>
              </a:ext>
            </a:extLst>
          </p:cNvPr>
          <p:cNvSpPr txBox="1"/>
          <p:nvPr/>
        </p:nvSpPr>
        <p:spPr>
          <a:xfrm>
            <a:off x="2450719" y="4455962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업무 분담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D97D0D7-9B8F-46AF-B19D-C92DDCA408BE}"/>
              </a:ext>
            </a:extLst>
          </p:cNvPr>
          <p:cNvGrpSpPr/>
          <p:nvPr/>
        </p:nvGrpSpPr>
        <p:grpSpPr>
          <a:xfrm>
            <a:off x="1441939" y="4373476"/>
            <a:ext cx="611535" cy="608949"/>
            <a:chOff x="1174776" y="856604"/>
            <a:chExt cx="751911" cy="74873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B3F3493-C6C4-4842-9749-3821FC1D4D7C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781050-F99D-429B-92DA-647968CCCF4C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6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ED80121-3C88-4DFB-A756-FE491F96D5D6}"/>
              </a:ext>
            </a:extLst>
          </p:cNvPr>
          <p:cNvSpPr txBox="1"/>
          <p:nvPr/>
        </p:nvSpPr>
        <p:spPr>
          <a:xfrm>
            <a:off x="2450719" y="5285759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수행일정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8E41237-6E6E-4F20-9E64-3C1EABEDB9EC}"/>
              </a:ext>
            </a:extLst>
          </p:cNvPr>
          <p:cNvGrpSpPr/>
          <p:nvPr/>
        </p:nvGrpSpPr>
        <p:grpSpPr>
          <a:xfrm>
            <a:off x="1441939" y="5203273"/>
            <a:ext cx="611535" cy="608949"/>
            <a:chOff x="1174776" y="856604"/>
            <a:chExt cx="751911" cy="74873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B40E3B49-B512-4C97-9ACA-4FEC4ECFFE65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6803503-237C-48A0-A558-3CD9B83FB377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7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0F0E64B-9FA5-40CC-BBED-77FDB9185A14}"/>
              </a:ext>
            </a:extLst>
          </p:cNvPr>
          <p:cNvSpPr txBox="1"/>
          <p:nvPr/>
        </p:nvSpPr>
        <p:spPr>
          <a:xfrm>
            <a:off x="2450719" y="6131249"/>
            <a:ext cx="4533613" cy="461665"/>
          </a:xfrm>
          <a:prstGeom prst="rect">
            <a:avLst/>
          </a:prstGeom>
          <a:noFill/>
          <a:ln w="38100">
            <a:solidFill>
              <a:srgbClr val="F5EEF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SeoulNamsan CB" panose="02020603020101020101" pitchFamily="18" charset="-127"/>
                <a:ea typeface="SeoulNamsan CB" panose="02020603020101020101" pitchFamily="18" charset="-127"/>
              </a:rPr>
              <a:t>참고문헌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9EC63651-D272-4C22-A406-61EC1D3FDA0A}"/>
              </a:ext>
            </a:extLst>
          </p:cNvPr>
          <p:cNvGrpSpPr/>
          <p:nvPr/>
        </p:nvGrpSpPr>
        <p:grpSpPr>
          <a:xfrm>
            <a:off x="1441939" y="6048763"/>
            <a:ext cx="611535" cy="608949"/>
            <a:chOff x="1174776" y="856604"/>
            <a:chExt cx="751911" cy="74873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AF0273B3-1AE3-4207-8BCF-837CAB4B2904}"/>
                </a:ext>
              </a:extLst>
            </p:cNvPr>
            <p:cNvSpPr/>
            <p:nvPr/>
          </p:nvSpPr>
          <p:spPr>
            <a:xfrm>
              <a:off x="1174776" y="856604"/>
              <a:ext cx="751911" cy="748730"/>
            </a:xfrm>
            <a:prstGeom prst="ellipse">
              <a:avLst/>
            </a:prstGeom>
            <a:noFill/>
            <a:ln w="57150">
              <a:solidFill>
                <a:srgbClr val="F5E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6D0FC7C-B0D6-40C0-8D6C-781407E51A47}"/>
                </a:ext>
              </a:extLst>
            </p:cNvPr>
            <p:cNvSpPr txBox="1"/>
            <p:nvPr/>
          </p:nvSpPr>
          <p:spPr>
            <a:xfrm>
              <a:off x="1295038" y="856634"/>
              <a:ext cx="511385" cy="7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dirty="0">
                  <a:solidFill>
                    <a:srgbClr val="F5EEF6"/>
                  </a:solidFill>
                  <a:latin typeface="SeoulNamsan CB" panose="02020603020101020101" pitchFamily="18" charset="-127"/>
                  <a:ea typeface="SeoulNamsan CB" panose="02020603020101020101" pitchFamily="18" charset="-127"/>
                </a:rPr>
                <a:t>8</a:t>
              </a:r>
              <a:endParaRPr kumimoji="1" lang="ko-KR" altLang="en-US" sz="32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01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670300" y="0"/>
            <a:ext cx="8521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1B8A4D7-52B2-CE40-9003-B640D08F3C4E}"/>
              </a:ext>
            </a:extLst>
          </p:cNvPr>
          <p:cNvCxnSpPr/>
          <p:nvPr/>
        </p:nvCxnSpPr>
        <p:spPr>
          <a:xfrm>
            <a:off x="4334357" y="617950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BC984D3-4B55-AB4D-BA1D-D491944D3A8D}"/>
              </a:ext>
            </a:extLst>
          </p:cNvPr>
          <p:cNvSpPr/>
          <p:nvPr/>
        </p:nvSpPr>
        <p:spPr>
          <a:xfrm>
            <a:off x="5406912" y="528395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D5441-5835-124B-AF9D-4C644F39087F}"/>
              </a:ext>
            </a:extLst>
          </p:cNvPr>
          <p:cNvSpPr txBox="1"/>
          <p:nvPr/>
        </p:nvSpPr>
        <p:spPr>
          <a:xfrm>
            <a:off x="5742106" y="464061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배경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77CE3-B928-E744-8F49-004E647160D6}"/>
              </a:ext>
            </a:extLst>
          </p:cNvPr>
          <p:cNvSpPr txBox="1"/>
          <p:nvPr/>
        </p:nvSpPr>
        <p:spPr>
          <a:xfrm>
            <a:off x="5949733" y="836596"/>
            <a:ext cx="549871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정보의 양이 기하급수적으로 증가하여 많은 정보를 다 하나하나 살펴보는 것이 어려워졌고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,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문서의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핵심 키워드 위주로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 정보를 찾으려고 하는 사람의 수가 늘어남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문서의 토픽을 추출하여 추출된 토픽을 쉽게 볼 수 있게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시각화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 해주는 시스템의 필요성 증가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0174E6-2B33-974D-9AF0-111945F0F0F5}"/>
              </a:ext>
            </a:extLst>
          </p:cNvPr>
          <p:cNvSpPr txBox="1"/>
          <p:nvPr/>
        </p:nvSpPr>
        <p:spPr>
          <a:xfrm>
            <a:off x="5949733" y="4822303"/>
            <a:ext cx="549871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토픽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을 분석하여 사용자가 필요한 정보를 더 쉽게 찾을 수 있게 됨 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추출된 토픽을 이용해 다양한 분석 및 연구에 활용할 수 있게 함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-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웹 시각화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를 통해 사용자가 토픽을 편리하게 한눈에 확인 가능함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236DE-3FAD-4D9A-B1B9-3FF227A4F3C9}"/>
              </a:ext>
            </a:extLst>
          </p:cNvPr>
          <p:cNvSpPr txBox="1"/>
          <p:nvPr/>
        </p:nvSpPr>
        <p:spPr>
          <a:xfrm>
            <a:off x="1474269" y="531941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개요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cxnSp>
        <p:nvCxnSpPr>
          <p:cNvPr id="35" name="직선 연결선[R] 26">
            <a:extLst>
              <a:ext uri="{FF2B5EF4-FFF2-40B4-BE49-F238E27FC236}">
                <a16:creationId xmlns:a16="http://schemas.microsoft.com/office/drawing/2014/main" id="{FA3FD699-A0C1-4F34-9B69-39C2AC1BD683}"/>
              </a:ext>
            </a:extLst>
          </p:cNvPr>
          <p:cNvCxnSpPr/>
          <p:nvPr/>
        </p:nvCxnSpPr>
        <p:spPr>
          <a:xfrm>
            <a:off x="4334357" y="2787105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DF3192C-EB9F-4918-8308-1DCEE7A0CCE0}"/>
              </a:ext>
            </a:extLst>
          </p:cNvPr>
          <p:cNvSpPr/>
          <p:nvPr/>
        </p:nvSpPr>
        <p:spPr>
          <a:xfrm>
            <a:off x="5406912" y="2697550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C5513-3CDC-4D24-9474-91F7B5F1AC82}"/>
              </a:ext>
            </a:extLst>
          </p:cNvPr>
          <p:cNvSpPr txBox="1"/>
          <p:nvPr/>
        </p:nvSpPr>
        <p:spPr>
          <a:xfrm>
            <a:off x="5742106" y="2633216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목표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cxnSp>
        <p:nvCxnSpPr>
          <p:cNvPr id="42" name="직선 연결선[R] 26">
            <a:extLst>
              <a:ext uri="{FF2B5EF4-FFF2-40B4-BE49-F238E27FC236}">
                <a16:creationId xmlns:a16="http://schemas.microsoft.com/office/drawing/2014/main" id="{CC4192D5-E3A6-47DA-BAAF-844D11CAD65F}"/>
              </a:ext>
            </a:extLst>
          </p:cNvPr>
          <p:cNvCxnSpPr/>
          <p:nvPr/>
        </p:nvCxnSpPr>
        <p:spPr>
          <a:xfrm>
            <a:off x="4334357" y="4545269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3D99BA0-738B-4D33-A794-08737C7E6B67}"/>
              </a:ext>
            </a:extLst>
          </p:cNvPr>
          <p:cNvSpPr/>
          <p:nvPr/>
        </p:nvSpPr>
        <p:spPr>
          <a:xfrm>
            <a:off x="5406912" y="4455714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68CC69-9CF1-40BA-81BD-D9385ABBC4FF}"/>
              </a:ext>
            </a:extLst>
          </p:cNvPr>
          <p:cNvSpPr txBox="1"/>
          <p:nvPr/>
        </p:nvSpPr>
        <p:spPr>
          <a:xfrm>
            <a:off x="5742106" y="4391380"/>
            <a:ext cx="2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연구 개발 효과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F7F2A5-90E4-41DA-B874-939CA0359F57}"/>
              </a:ext>
            </a:extLst>
          </p:cNvPr>
          <p:cNvSpPr txBox="1"/>
          <p:nvPr/>
        </p:nvSpPr>
        <p:spPr>
          <a:xfrm>
            <a:off x="5949733" y="3121769"/>
            <a:ext cx="549871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특정 키워드를 포함한 문서 집합이 다루고 있는 토픽을 추출하여 특정 토픽을 구성하는 </a:t>
            </a:r>
            <a:r>
              <a:rPr kumimoji="1" lang="ko-KR" altLang="en-US" sz="1400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핵심 키워드를 도출하고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토픽 간의 연관관계를 확인한다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Namsan CL" panose="02020603020101020101" pitchFamily="18" charset="-127"/>
                <a:ea typeface="SeoulNamsan CL" panose="02020603020101020101" pitchFamily="18" charset="-127"/>
              </a:rPr>
              <a:t>.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02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39655"/>
            <a:ext cx="250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관련 연구 및 사례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B65F847-42C8-7A4C-ADD3-42FECC9AF202}"/>
              </a:ext>
            </a:extLst>
          </p:cNvPr>
          <p:cNvSpPr/>
          <p:nvPr/>
        </p:nvSpPr>
        <p:spPr>
          <a:xfrm>
            <a:off x="415490" y="1447596"/>
            <a:ext cx="6960670" cy="4841574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99949EBF-9566-914C-BB58-A5B94B2D0231}"/>
              </a:ext>
            </a:extLst>
          </p:cNvPr>
          <p:cNvSpPr/>
          <p:nvPr/>
        </p:nvSpPr>
        <p:spPr>
          <a:xfrm>
            <a:off x="415490" y="1772321"/>
            <a:ext cx="6960670" cy="347610"/>
          </a:xfrm>
          <a:prstGeom prst="roundRect">
            <a:avLst>
              <a:gd name="adj" fmla="val 6325"/>
            </a:avLst>
          </a:prstGeom>
          <a:solidFill>
            <a:srgbClr val="DE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15BBC2-7365-1042-BF41-8D95815CC7BD}"/>
              </a:ext>
            </a:extLst>
          </p:cNvPr>
          <p:cNvSpPr/>
          <p:nvPr/>
        </p:nvSpPr>
        <p:spPr>
          <a:xfrm>
            <a:off x="576641" y="1831437"/>
            <a:ext cx="224039" cy="229377"/>
          </a:xfrm>
          <a:prstGeom prst="ellipse">
            <a:avLst/>
          </a:prstGeom>
          <a:solidFill>
            <a:srgbClr val="ED6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3F01FB8-8A1A-5046-8D55-28DF901777ED}"/>
              </a:ext>
            </a:extLst>
          </p:cNvPr>
          <p:cNvSpPr/>
          <p:nvPr/>
        </p:nvSpPr>
        <p:spPr>
          <a:xfrm>
            <a:off x="909882" y="1831437"/>
            <a:ext cx="224039" cy="229377"/>
          </a:xfrm>
          <a:prstGeom prst="ellipse">
            <a:avLst/>
          </a:prstGeom>
          <a:solidFill>
            <a:srgbClr val="F4B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030479-9D01-F64F-8C94-FF660C4DB0EB}"/>
              </a:ext>
            </a:extLst>
          </p:cNvPr>
          <p:cNvSpPr/>
          <p:nvPr/>
        </p:nvSpPr>
        <p:spPr>
          <a:xfrm>
            <a:off x="1244641" y="1831437"/>
            <a:ext cx="224039" cy="229377"/>
          </a:xfrm>
          <a:prstGeom prst="ellipse">
            <a:avLst/>
          </a:prstGeom>
          <a:solidFill>
            <a:srgbClr val="62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58977-76F0-E04A-88E9-60380B4860A2}"/>
              </a:ext>
            </a:extLst>
          </p:cNvPr>
          <p:cNvSpPr txBox="1"/>
          <p:nvPr/>
        </p:nvSpPr>
        <p:spPr>
          <a:xfrm>
            <a:off x="561838" y="2060693"/>
            <a:ext cx="6573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ko-KR" b="1" dirty="0"/>
              <a:t>박재현</a:t>
            </a:r>
            <a:r>
              <a:rPr lang="en-US" altLang="ko-KR" b="1" dirty="0"/>
              <a:t>, </a:t>
            </a:r>
            <a:r>
              <a:rPr lang="ko-KR" altLang="ko-KR" b="1" dirty="0" err="1"/>
              <a:t>윤효준</a:t>
            </a:r>
            <a:r>
              <a:rPr lang="en-US" altLang="ko-KR" b="1" dirty="0"/>
              <a:t>, </a:t>
            </a:r>
            <a:r>
              <a:rPr lang="ko-KR" altLang="ko-KR" b="1" dirty="0" err="1"/>
              <a:t>윤지운</a:t>
            </a:r>
            <a:r>
              <a:rPr lang="en-US" altLang="ko-KR" b="1" dirty="0"/>
              <a:t>.</a:t>
            </a:r>
            <a:r>
              <a:rPr lang="ko-KR" altLang="ko-KR" b="1" dirty="0"/>
              <a:t>「</a:t>
            </a:r>
            <a:r>
              <a:rPr lang="en-US" altLang="ko-KR" b="1" dirty="0"/>
              <a:t>2019</a:t>
            </a:r>
            <a:r>
              <a:rPr lang="ko-KR" altLang="ko-KR" b="1" dirty="0"/>
              <a:t>비정형 텍스트 자료에서 잠재정보 추출을 위한 토픽모델링 소개</a:t>
            </a:r>
            <a:r>
              <a:rPr lang="en-US" altLang="ko-KR" b="1" dirty="0"/>
              <a:t>: </a:t>
            </a:r>
            <a:r>
              <a:rPr lang="ko-KR" altLang="ko-KR" b="1" dirty="0"/>
              <a:t>치매관련 신체활동 뉴스 기사의 이슈 분석」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이상규</a:t>
            </a:r>
            <a:r>
              <a:rPr lang="en-US" altLang="ko-KR" b="1" dirty="0"/>
              <a:t>. (2018). </a:t>
            </a:r>
            <a:r>
              <a:rPr lang="ko-KR" altLang="en-US" b="1" dirty="0"/>
              <a:t>비정형 텍스트 기반의 토픽 모델링을 이용한 건설 안전사고 동향 분석</a:t>
            </a:r>
            <a:r>
              <a:rPr lang="en-US" altLang="ko-KR" b="1" dirty="0"/>
              <a:t>. </a:t>
            </a:r>
            <a:r>
              <a:rPr lang="ko-KR" altLang="en-US" b="1" dirty="0"/>
              <a:t>한국산학기술학회 </a:t>
            </a:r>
            <a:r>
              <a:rPr lang="ko-KR" altLang="en-US" b="1" dirty="0" err="1"/>
              <a:t>논문지</a:t>
            </a:r>
            <a:r>
              <a:rPr lang="en-US" altLang="ko-KR" b="1" dirty="0"/>
              <a:t>, 19(10), 176-182.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심준식</a:t>
            </a:r>
            <a:r>
              <a:rPr lang="en-US" altLang="ko-KR" b="1" dirty="0"/>
              <a:t>, </a:t>
            </a:r>
            <a:r>
              <a:rPr lang="ko-KR" altLang="en-US" b="1" dirty="0"/>
              <a:t>김형중</a:t>
            </a:r>
            <a:r>
              <a:rPr lang="en-US" altLang="ko-KR" b="1" dirty="0"/>
              <a:t>. (2017). LDA </a:t>
            </a:r>
            <a:r>
              <a:rPr lang="ko-KR" altLang="en-US" b="1" dirty="0"/>
              <a:t>토픽 모델링을 활용한 판례 검색 및 분류 방법</a:t>
            </a:r>
            <a:r>
              <a:rPr lang="en-US" altLang="ko-KR" b="1" dirty="0"/>
              <a:t>. </a:t>
            </a:r>
            <a:r>
              <a:rPr lang="ko-KR" altLang="en-US" b="1" dirty="0" err="1"/>
              <a:t>전자공학회논문지</a:t>
            </a:r>
            <a:r>
              <a:rPr lang="en-US" altLang="ko-KR" b="1" dirty="0"/>
              <a:t>, 54(9), 67-75.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조태민</a:t>
            </a:r>
            <a:r>
              <a:rPr lang="en-US" altLang="ko-KR" b="1" dirty="0"/>
              <a:t>, </a:t>
            </a:r>
            <a:r>
              <a:rPr lang="ko-KR" altLang="en-US" b="1" dirty="0"/>
              <a:t>이지형</a:t>
            </a:r>
            <a:r>
              <a:rPr lang="en-US" altLang="ko-KR" b="1" dirty="0"/>
              <a:t>. (2014). LDA </a:t>
            </a:r>
            <a:r>
              <a:rPr lang="ko-KR" altLang="en-US" b="1" dirty="0"/>
              <a:t>모델을 이용한 잠재 키워드 추출</a:t>
            </a:r>
            <a:r>
              <a:rPr lang="en-US" altLang="ko-KR" b="1" dirty="0"/>
              <a:t>. </a:t>
            </a:r>
            <a:r>
              <a:rPr lang="ko-KR" altLang="en-US" b="1" dirty="0"/>
              <a:t>한국지능시스템학회 학술발표 논문집</a:t>
            </a:r>
            <a:r>
              <a:rPr lang="en-US" altLang="ko-KR" b="1" dirty="0"/>
              <a:t>, 24(2), 125-126.</a:t>
            </a:r>
            <a:endParaRPr lang="ko-KR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FCF62-7D83-43F2-8E07-4F2520984297}"/>
              </a:ext>
            </a:extLst>
          </p:cNvPr>
          <p:cNvSpPr txBox="1"/>
          <p:nvPr/>
        </p:nvSpPr>
        <p:spPr>
          <a:xfrm>
            <a:off x="7905612" y="3304064"/>
            <a:ext cx="407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/>
              <a:t>전체적으로 </a:t>
            </a:r>
            <a:r>
              <a:rPr lang="en-US" altLang="ko-KR" spc="-150" dirty="0"/>
              <a:t>LDA</a:t>
            </a:r>
            <a:r>
              <a:rPr lang="ko-KR" altLang="en-US" spc="-150" dirty="0"/>
              <a:t>와 토픽 모델링을 이용한 분석 혹은 방법 연구지만 본 시스템은 웹 시각화를 지원하고 핵심 키워드를 분석 후 도출하는 것이 우수하다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4C1A55-131F-4FA6-8CFE-CF6516A9F17C}"/>
              </a:ext>
            </a:extLst>
          </p:cNvPr>
          <p:cNvSpPr/>
          <p:nvPr/>
        </p:nvSpPr>
        <p:spPr>
          <a:xfrm>
            <a:off x="7281644" y="3649211"/>
            <a:ext cx="528506" cy="46139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5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B27682-9F70-AA47-A30F-D408808AA89A}"/>
              </a:ext>
            </a:extLst>
          </p:cNvPr>
          <p:cNvSpPr/>
          <p:nvPr/>
        </p:nvSpPr>
        <p:spPr>
          <a:xfrm>
            <a:off x="415490" y="715035"/>
            <a:ext cx="1058779" cy="417824"/>
          </a:xfrm>
          <a:prstGeom prst="rect">
            <a:avLst/>
          </a:prstGeom>
          <a:solidFill>
            <a:srgbClr val="EC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03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474269" y="523837"/>
            <a:ext cx="285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수행 시나리오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87B757E4-3820-654E-82EE-20B3B97D7A1D}"/>
              </a:ext>
            </a:extLst>
          </p:cNvPr>
          <p:cNvSpPr/>
          <p:nvPr/>
        </p:nvSpPr>
        <p:spPr>
          <a:xfrm>
            <a:off x="890292" y="1348848"/>
            <a:ext cx="2342148" cy="397844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AB86E783-A712-2845-83E6-47B37002F49B}"/>
              </a:ext>
            </a:extLst>
          </p:cNvPr>
          <p:cNvSpPr/>
          <p:nvPr/>
        </p:nvSpPr>
        <p:spPr>
          <a:xfrm>
            <a:off x="4755580" y="1350010"/>
            <a:ext cx="2342148" cy="397844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B1183C0-6231-0F45-8E10-F9C282172997}"/>
              </a:ext>
            </a:extLst>
          </p:cNvPr>
          <p:cNvSpPr/>
          <p:nvPr/>
        </p:nvSpPr>
        <p:spPr>
          <a:xfrm>
            <a:off x="8959560" y="1348848"/>
            <a:ext cx="2342148" cy="3978442"/>
          </a:xfrm>
          <a:prstGeom prst="roundRect">
            <a:avLst>
              <a:gd name="adj" fmla="val 7078"/>
            </a:avLst>
          </a:prstGeom>
          <a:solidFill>
            <a:schemeClr val="bg1"/>
          </a:solidFill>
          <a:ln>
            <a:noFill/>
          </a:ln>
          <a:effectLst>
            <a:outerShdw blurRad="241300" dist="152400" dir="4380000" sx="102000" sy="102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AD065B-C146-DB48-B8D5-E700E1B026DB}"/>
              </a:ext>
            </a:extLst>
          </p:cNvPr>
          <p:cNvSpPr txBox="1"/>
          <p:nvPr/>
        </p:nvSpPr>
        <p:spPr>
          <a:xfrm>
            <a:off x="784029" y="3746940"/>
            <a:ext cx="2490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사용자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(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웹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크롤링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ED95B5-F524-E74D-8C09-D93C3FAA3747}"/>
              </a:ext>
            </a:extLst>
          </p:cNvPr>
          <p:cNvSpPr txBox="1"/>
          <p:nvPr/>
        </p:nvSpPr>
        <p:spPr>
          <a:xfrm>
            <a:off x="3214417" y="4708087"/>
            <a:ext cx="163224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각종 문서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(</a:t>
            </a:r>
            <a:r>
              <a:rPr kumimoji="1" lang="ko-KR" altLang="en-US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논문</a:t>
            </a:r>
            <a:r>
              <a:rPr kumimoji="1" lang="en-US" altLang="ko-KR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, </a:t>
            </a:r>
            <a:r>
              <a:rPr kumimoji="1" lang="ko-KR" altLang="en-US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소설 등</a:t>
            </a:r>
            <a:r>
              <a:rPr kumimoji="1" lang="en-US" altLang="ko-KR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90BAEA-D03E-5E4D-8EEB-4B8C7423CC41}"/>
              </a:ext>
            </a:extLst>
          </p:cNvPr>
          <p:cNvGrpSpPr/>
          <p:nvPr/>
        </p:nvGrpSpPr>
        <p:grpSpPr>
          <a:xfrm>
            <a:off x="3205885" y="3338069"/>
            <a:ext cx="1649306" cy="1428416"/>
            <a:chOff x="433964" y="1746582"/>
            <a:chExt cx="2026502" cy="1755095"/>
          </a:xfrm>
        </p:grpSpPr>
        <p:pic>
          <p:nvPicPr>
            <p:cNvPr id="3" name="그림 2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73F8CCB9-5345-074F-9933-F45521A14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945" t="68013"/>
            <a:stretch/>
          </p:blipFill>
          <p:spPr>
            <a:xfrm>
              <a:off x="433964" y="1818336"/>
              <a:ext cx="1221302" cy="1145592"/>
            </a:xfrm>
            <a:prstGeom prst="rect">
              <a:avLst/>
            </a:prstGeom>
          </p:spPr>
        </p:pic>
        <p:pic>
          <p:nvPicPr>
            <p:cNvPr id="20" name="그림 19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96114324-A78F-CF45-8AD6-137751449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64" r="34291" b="68013"/>
            <a:stretch/>
          </p:blipFill>
          <p:spPr>
            <a:xfrm>
              <a:off x="794770" y="2356085"/>
              <a:ext cx="1266609" cy="1145592"/>
            </a:xfrm>
            <a:prstGeom prst="rect">
              <a:avLst/>
            </a:prstGeom>
          </p:spPr>
        </p:pic>
        <p:pic>
          <p:nvPicPr>
            <p:cNvPr id="21" name="그림 20" descr="표지판, 디스플레이, 시계이(가) 표시된 사진&#10;&#10;자동 생성된 설명">
              <a:extLst>
                <a:ext uri="{FF2B5EF4-FFF2-40B4-BE49-F238E27FC236}">
                  <a16:creationId xmlns:a16="http://schemas.microsoft.com/office/drawing/2014/main" id="{6E94A4F7-1CB4-0148-A0C6-DD880C1B8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45" b="68013"/>
            <a:stretch/>
          </p:blipFill>
          <p:spPr>
            <a:xfrm>
              <a:off x="1239165" y="1746582"/>
              <a:ext cx="1221301" cy="114559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CD369A1-A787-C44A-A60A-9730003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54" y="1529548"/>
            <a:ext cx="1930400" cy="1930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AB3C8C-A4EE-C14A-8A8D-67996114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434" y="1449383"/>
            <a:ext cx="1930399" cy="19303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A2424E-CE5F-4C47-A142-7F903C51B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053" y="1638982"/>
            <a:ext cx="1738626" cy="1738626"/>
          </a:xfrm>
          <a:prstGeom prst="rect">
            <a:avLst/>
          </a:prstGeom>
        </p:spPr>
      </p:pic>
      <p:sp>
        <p:nvSpPr>
          <p:cNvPr id="29" name="화살표: 오른쪽 3">
            <a:extLst>
              <a:ext uri="{FF2B5EF4-FFF2-40B4-BE49-F238E27FC236}">
                <a16:creationId xmlns:a16="http://schemas.microsoft.com/office/drawing/2014/main" id="{F0B5A034-7A4D-F84A-9B9D-EDF75E890134}"/>
              </a:ext>
            </a:extLst>
          </p:cNvPr>
          <p:cNvSpPr/>
          <p:nvPr/>
        </p:nvSpPr>
        <p:spPr>
          <a:xfrm>
            <a:off x="3479536" y="2719029"/>
            <a:ext cx="1102004" cy="61904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3">
            <a:extLst>
              <a:ext uri="{FF2B5EF4-FFF2-40B4-BE49-F238E27FC236}">
                <a16:creationId xmlns:a16="http://schemas.microsoft.com/office/drawing/2014/main" id="{582B5DC2-4828-084C-942B-38C751F4F202}"/>
              </a:ext>
            </a:extLst>
          </p:cNvPr>
          <p:cNvSpPr/>
          <p:nvPr/>
        </p:nvSpPr>
        <p:spPr>
          <a:xfrm>
            <a:off x="7477642" y="2719029"/>
            <a:ext cx="1102004" cy="61904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C7590-1D92-3442-BFA9-1D8FD71A9394}"/>
              </a:ext>
            </a:extLst>
          </p:cNvPr>
          <p:cNvSpPr txBox="1"/>
          <p:nvPr/>
        </p:nvSpPr>
        <p:spPr>
          <a:xfrm>
            <a:off x="5154105" y="3746940"/>
            <a:ext cx="1548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추출 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시스템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457CB-CF47-1449-8D5C-55DBAEE6951E}"/>
              </a:ext>
            </a:extLst>
          </p:cNvPr>
          <p:cNvSpPr txBox="1"/>
          <p:nvPr/>
        </p:nvSpPr>
        <p:spPr>
          <a:xfrm>
            <a:off x="9065279" y="3743768"/>
            <a:ext cx="213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웹 시각화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AFA5F7-1C83-F248-A0BF-E3813C80E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566" y="3519932"/>
            <a:ext cx="1188155" cy="11881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F018061-DE97-C448-8A8A-E3EDE5E27735}"/>
              </a:ext>
            </a:extLst>
          </p:cNvPr>
          <p:cNvSpPr txBox="1"/>
          <p:nvPr/>
        </p:nvSpPr>
        <p:spPr>
          <a:xfrm>
            <a:off x="7212522" y="4892753"/>
            <a:ext cx="163224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latin typeface="SeoulNamsan CL" panose="02020603020101020101" pitchFamily="18" charset="-127"/>
                <a:ea typeface="SeoulNamsan CL" panose="02020603020101020101" pitchFamily="18" charset="-127"/>
              </a:rPr>
              <a:t>추출된 토픽들</a:t>
            </a:r>
            <a:endParaRPr kumimoji="1" lang="en-US" altLang="ko-KR" sz="1600" b="1" dirty="0">
              <a:latin typeface="SeoulNamsan CL" panose="02020603020101020101" pitchFamily="18" charset="-127"/>
              <a:ea typeface="SeoulNamsan C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43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04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588601" y="516688"/>
            <a:ext cx="250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시스템 구성도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A7D5AF6-9696-B242-829B-07E7655FC904}"/>
              </a:ext>
            </a:extLst>
          </p:cNvPr>
          <p:cNvSpPr/>
          <p:nvPr/>
        </p:nvSpPr>
        <p:spPr>
          <a:xfrm>
            <a:off x="217782" y="1235183"/>
            <a:ext cx="11756436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689DBA-9894-4B36-9B8F-BCB7CE6051DC}"/>
              </a:ext>
            </a:extLst>
          </p:cNvPr>
          <p:cNvGrpSpPr/>
          <p:nvPr/>
        </p:nvGrpSpPr>
        <p:grpSpPr>
          <a:xfrm>
            <a:off x="415490" y="1729542"/>
            <a:ext cx="11090707" cy="4592916"/>
            <a:chOff x="1834544" y="1685755"/>
            <a:chExt cx="9695075" cy="3736217"/>
          </a:xfrm>
        </p:grpSpPr>
        <p:pic>
          <p:nvPicPr>
            <p:cNvPr id="9" name="그림 8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52655D00-04D5-48F8-8424-50E64C94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812" y="2552702"/>
              <a:ext cx="685800" cy="1358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284C7-78E6-46CE-9291-78D39ED0A581}"/>
                </a:ext>
              </a:extLst>
            </p:cNvPr>
            <p:cNvSpPr txBox="1"/>
            <p:nvPr/>
          </p:nvSpPr>
          <p:spPr>
            <a:xfrm>
              <a:off x="1834544" y="4914141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문서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3372888-8E99-4598-9206-6D8F2A5C110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653712" y="3866523"/>
              <a:ext cx="0" cy="104761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903FE1-C2D4-472F-932E-8B54E405ED00}"/>
                </a:ext>
              </a:extLst>
            </p:cNvPr>
            <p:cNvSpPr txBox="1"/>
            <p:nvPr/>
          </p:nvSpPr>
          <p:spPr>
            <a:xfrm>
              <a:off x="3637153" y="3162234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로드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9EB34AE-56AF-4006-BE1F-A709FE40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3116" y="2578355"/>
              <a:ext cx="444500" cy="4826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2F838C-D2DD-411B-B511-FC63D18E64B1}"/>
                </a:ext>
              </a:extLst>
            </p:cNvPr>
            <p:cNvSpPr/>
            <p:nvPr/>
          </p:nvSpPr>
          <p:spPr>
            <a:xfrm>
              <a:off x="3704434" y="2411726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5" name="그림 14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B5DC46F7-A2FE-43E9-B1E0-FBAF61955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911"/>
            <a:stretch/>
          </p:blipFill>
          <p:spPr>
            <a:xfrm>
              <a:off x="4575297" y="2533994"/>
              <a:ext cx="413779" cy="533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F9A59-09FA-4D0B-93C2-4264E95E4CE8}"/>
                </a:ext>
              </a:extLst>
            </p:cNvPr>
            <p:cNvSpPr txBox="1"/>
            <p:nvPr/>
          </p:nvSpPr>
          <p:spPr>
            <a:xfrm>
              <a:off x="4372201" y="3184055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정제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4C22B5-8AA3-45CC-A801-EE90C3495D6C}"/>
                </a:ext>
              </a:extLst>
            </p:cNvPr>
            <p:cNvSpPr/>
            <p:nvPr/>
          </p:nvSpPr>
          <p:spPr>
            <a:xfrm>
              <a:off x="4457515" y="2411726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8" name="그림 17" descr="건물, 창문, 그리기, 기차이(가) 표시된 사진&#10;&#10;자동 생성된 설명">
              <a:extLst>
                <a:ext uri="{FF2B5EF4-FFF2-40B4-BE49-F238E27FC236}">
                  <a16:creationId xmlns:a16="http://schemas.microsoft.com/office/drawing/2014/main" id="{378D33F7-1387-423C-AF50-144A3D96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9791" y="2576620"/>
              <a:ext cx="509660" cy="53089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8FECF8-08B6-4BF8-986F-60562B0FADFC}"/>
                </a:ext>
              </a:extLst>
            </p:cNvPr>
            <p:cNvSpPr txBox="1"/>
            <p:nvPr/>
          </p:nvSpPr>
          <p:spPr>
            <a:xfrm>
              <a:off x="5143061" y="3181303"/>
              <a:ext cx="10968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자료구조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변환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14322A-F1F6-4E4D-9FED-651CD58AE39A}"/>
                </a:ext>
              </a:extLst>
            </p:cNvPr>
            <p:cNvSpPr/>
            <p:nvPr/>
          </p:nvSpPr>
          <p:spPr>
            <a:xfrm>
              <a:off x="5221840" y="2421208"/>
              <a:ext cx="916681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526C1F13-56FD-456D-B051-87500258D084}"/>
                </a:ext>
              </a:extLst>
            </p:cNvPr>
            <p:cNvSpPr/>
            <p:nvPr/>
          </p:nvSpPr>
          <p:spPr>
            <a:xfrm>
              <a:off x="3613242" y="2299212"/>
              <a:ext cx="2626647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F11202-6C1A-4798-A444-07E52A1C42C9}"/>
                </a:ext>
              </a:extLst>
            </p:cNvPr>
            <p:cNvSpPr txBox="1"/>
            <p:nvPr/>
          </p:nvSpPr>
          <p:spPr>
            <a:xfrm>
              <a:off x="4065366" y="1820426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처리 프로세스</a:t>
              </a:r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A053CE53-BC66-4CF1-8383-824CC4B050E4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4" y="5109990"/>
              <a:ext cx="280755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F50254C-9CCF-4E72-B0F4-133B19AC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7326" y="3225805"/>
              <a:ext cx="0" cy="1902617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F645DFB-920B-48FF-9335-7428869AE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880" y="3222010"/>
              <a:ext cx="465916" cy="7127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16EF5448-3375-4A88-A91C-C1BACAF2C775}"/>
                </a:ext>
              </a:extLst>
            </p:cNvPr>
            <p:cNvSpPr/>
            <p:nvPr/>
          </p:nvSpPr>
          <p:spPr>
            <a:xfrm>
              <a:off x="6751913" y="2299211"/>
              <a:ext cx="2378962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C44E77-C51F-4D67-833F-8034B95D0818}"/>
                </a:ext>
              </a:extLst>
            </p:cNvPr>
            <p:cNvSpPr/>
            <p:nvPr/>
          </p:nvSpPr>
          <p:spPr>
            <a:xfrm>
              <a:off x="6829919" y="2392073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32EA4D0B-AE28-442B-88DF-C4B9FEFE5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3626" y="2596186"/>
              <a:ext cx="535129" cy="4586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7ED81-6871-49B1-A5ED-B069EC5D644F}"/>
                </a:ext>
              </a:extLst>
            </p:cNvPr>
            <p:cNvSpPr txBox="1"/>
            <p:nvPr/>
          </p:nvSpPr>
          <p:spPr>
            <a:xfrm>
              <a:off x="6753192" y="3181303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모델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생성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BDE6157-17E1-482B-880B-81483F090771}"/>
                </a:ext>
              </a:extLst>
            </p:cNvPr>
            <p:cNvSpPr/>
            <p:nvPr/>
          </p:nvSpPr>
          <p:spPr>
            <a:xfrm>
              <a:off x="7589426" y="2389030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1" name="그림 30" descr="모니터, 그리기, 텔레비전이(가) 표시된 사진&#10;&#10;자동 생성된 설명">
              <a:extLst>
                <a:ext uri="{FF2B5EF4-FFF2-40B4-BE49-F238E27FC236}">
                  <a16:creationId xmlns:a16="http://schemas.microsoft.com/office/drawing/2014/main" id="{50BC7F06-51FD-4758-9DA3-D31A6BA1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0273" y="2537186"/>
              <a:ext cx="504105" cy="52701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9DCCBB-6265-46EA-BBA2-F414029F81CD}"/>
                </a:ext>
              </a:extLst>
            </p:cNvPr>
            <p:cNvSpPr txBox="1"/>
            <p:nvPr/>
          </p:nvSpPr>
          <p:spPr>
            <a:xfrm>
              <a:off x="7494748" y="3161874"/>
              <a:ext cx="8564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통계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계산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F61D877-92EB-46A7-B45A-FA2DFFCE5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459"/>
            <a:stretch/>
          </p:blipFill>
          <p:spPr>
            <a:xfrm>
              <a:off x="8419595" y="2551083"/>
              <a:ext cx="559459" cy="53577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6BBEF16-6F20-4F54-8E76-84854741DF22}"/>
                </a:ext>
              </a:extLst>
            </p:cNvPr>
            <p:cNvSpPr/>
            <p:nvPr/>
          </p:nvSpPr>
          <p:spPr>
            <a:xfrm>
              <a:off x="8366073" y="2389030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7CF8C0-8C12-4995-8483-4343463E8230}"/>
                </a:ext>
              </a:extLst>
            </p:cNvPr>
            <p:cNvSpPr txBox="1"/>
            <p:nvPr/>
          </p:nvSpPr>
          <p:spPr>
            <a:xfrm>
              <a:off x="8274448" y="3300372"/>
              <a:ext cx="856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D8D9DB-8355-4A18-827E-92BBE37A1635}"/>
                </a:ext>
              </a:extLst>
            </p:cNvPr>
            <p:cNvSpPr txBox="1"/>
            <p:nvPr/>
          </p:nvSpPr>
          <p:spPr>
            <a:xfrm>
              <a:off x="7115355" y="1817691"/>
              <a:ext cx="163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 프로세스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43B735-4A4E-4896-821C-27A6C9D86C66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926565" y="4177113"/>
              <a:ext cx="0" cy="59852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75BE82-72AD-43F2-BB86-BAEB65B97DB7}"/>
                </a:ext>
              </a:extLst>
            </p:cNvPr>
            <p:cNvSpPr txBox="1"/>
            <p:nvPr/>
          </p:nvSpPr>
          <p:spPr>
            <a:xfrm>
              <a:off x="4107397" y="4775641"/>
              <a:ext cx="163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전처리 된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문서</a:t>
              </a:r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4D2A4998-7FA5-4600-AE2B-4FD8F7451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105" y="3215340"/>
              <a:ext cx="0" cy="190261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B1CF308-1C57-4803-8045-B8368D40E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370" y="3227742"/>
              <a:ext cx="263094" cy="104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29F4E2E5-D4D5-42B8-9833-1D4637E2B3E1}"/>
                </a:ext>
              </a:extLst>
            </p:cNvPr>
            <p:cNvCxnSpPr>
              <a:cxnSpLocks/>
            </p:cNvCxnSpPr>
            <p:nvPr/>
          </p:nvCxnSpPr>
          <p:spPr>
            <a:xfrm>
              <a:off x="5490399" y="5098126"/>
              <a:ext cx="1037642" cy="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1B9D7079-BA0D-4D21-9C5F-C110A90D1322}"/>
                </a:ext>
              </a:extLst>
            </p:cNvPr>
            <p:cNvSpPr/>
            <p:nvPr/>
          </p:nvSpPr>
          <p:spPr>
            <a:xfrm>
              <a:off x="9672027" y="2277351"/>
              <a:ext cx="1627534" cy="1867437"/>
            </a:xfrm>
            <a:prstGeom prst="roundRect">
              <a:avLst>
                <a:gd name="adj" fmla="val 708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4130F73-CA23-47FF-B81A-4599E3C17E7C}"/>
                </a:ext>
              </a:extLst>
            </p:cNvPr>
            <p:cNvSpPr/>
            <p:nvPr/>
          </p:nvSpPr>
          <p:spPr>
            <a:xfrm>
              <a:off x="9757342" y="2386821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4" name="그림 43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392D9259-1E5C-4432-9E75-93CEFE2C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33336" y="2513793"/>
              <a:ext cx="533811" cy="57306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D48A55-5788-48F7-9F6A-B0BD986227AF}"/>
                </a:ext>
              </a:extLst>
            </p:cNvPr>
            <p:cNvSpPr txBox="1"/>
            <p:nvPr/>
          </p:nvSpPr>
          <p:spPr>
            <a:xfrm>
              <a:off x="9672026" y="3148662"/>
              <a:ext cx="856427" cy="75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결과 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전송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0B2A89-84EF-4006-86BE-3C497B5649D0}"/>
                </a:ext>
              </a:extLst>
            </p:cNvPr>
            <p:cNvSpPr txBox="1"/>
            <p:nvPr/>
          </p:nvSpPr>
          <p:spPr>
            <a:xfrm>
              <a:off x="9441968" y="1685755"/>
              <a:ext cx="2087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웹 시각화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프로세스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23CDE1-D0FF-4E6E-B4E2-E562266272A5}"/>
                </a:ext>
              </a:extLst>
            </p:cNvPr>
            <p:cNvSpPr/>
            <p:nvPr/>
          </p:nvSpPr>
          <p:spPr>
            <a:xfrm>
              <a:off x="10528454" y="2386821"/>
              <a:ext cx="685800" cy="164849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85800"/>
                        <a:gd name="connsiteY0" fmla="*/ 0 h 1648496"/>
                        <a:gd name="connsiteX1" fmla="*/ 336042 w 685800"/>
                        <a:gd name="connsiteY1" fmla="*/ 0 h 1648496"/>
                        <a:gd name="connsiteX2" fmla="*/ 685800 w 685800"/>
                        <a:gd name="connsiteY2" fmla="*/ 0 h 1648496"/>
                        <a:gd name="connsiteX3" fmla="*/ 685800 w 685800"/>
                        <a:gd name="connsiteY3" fmla="*/ 582469 h 1648496"/>
                        <a:gd name="connsiteX4" fmla="*/ 685800 w 685800"/>
                        <a:gd name="connsiteY4" fmla="*/ 1131967 h 1648496"/>
                        <a:gd name="connsiteX5" fmla="*/ 685800 w 685800"/>
                        <a:gd name="connsiteY5" fmla="*/ 1648496 h 1648496"/>
                        <a:gd name="connsiteX6" fmla="*/ 356616 w 685800"/>
                        <a:gd name="connsiteY6" fmla="*/ 1648496 h 1648496"/>
                        <a:gd name="connsiteX7" fmla="*/ 0 w 685800"/>
                        <a:gd name="connsiteY7" fmla="*/ 1648496 h 1648496"/>
                        <a:gd name="connsiteX8" fmla="*/ 0 w 685800"/>
                        <a:gd name="connsiteY8" fmla="*/ 1066027 h 1648496"/>
                        <a:gd name="connsiteX9" fmla="*/ 0 w 685800"/>
                        <a:gd name="connsiteY9" fmla="*/ 483559 h 1648496"/>
                        <a:gd name="connsiteX10" fmla="*/ 0 w 685800"/>
                        <a:gd name="connsiteY10" fmla="*/ 0 h 164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85800" h="1648496" extrusionOk="0">
                          <a:moveTo>
                            <a:pt x="0" y="0"/>
                          </a:moveTo>
                          <a:cubicBezTo>
                            <a:pt x="146740" y="-11330"/>
                            <a:pt x="254126" y="17312"/>
                            <a:pt x="336042" y="0"/>
                          </a:cubicBezTo>
                          <a:cubicBezTo>
                            <a:pt x="417958" y="-17312"/>
                            <a:pt x="533622" y="37750"/>
                            <a:pt x="685800" y="0"/>
                          </a:cubicBezTo>
                          <a:cubicBezTo>
                            <a:pt x="727491" y="269343"/>
                            <a:pt x="672390" y="418250"/>
                            <a:pt x="685800" y="582469"/>
                          </a:cubicBezTo>
                          <a:cubicBezTo>
                            <a:pt x="699210" y="746688"/>
                            <a:pt x="649223" y="887333"/>
                            <a:pt x="685800" y="1131967"/>
                          </a:cubicBezTo>
                          <a:cubicBezTo>
                            <a:pt x="722377" y="1376601"/>
                            <a:pt x="631313" y="1515861"/>
                            <a:pt x="685800" y="1648496"/>
                          </a:cubicBezTo>
                          <a:cubicBezTo>
                            <a:pt x="590122" y="1653818"/>
                            <a:pt x="516810" y="1633351"/>
                            <a:pt x="356616" y="1648496"/>
                          </a:cubicBezTo>
                          <a:cubicBezTo>
                            <a:pt x="196422" y="1663641"/>
                            <a:pt x="131135" y="1608506"/>
                            <a:pt x="0" y="1648496"/>
                          </a:cubicBezTo>
                          <a:cubicBezTo>
                            <a:pt x="-51160" y="1421938"/>
                            <a:pt x="42370" y="1183906"/>
                            <a:pt x="0" y="1066027"/>
                          </a:cubicBezTo>
                          <a:cubicBezTo>
                            <a:pt x="-42370" y="948148"/>
                            <a:pt x="22926" y="756087"/>
                            <a:pt x="0" y="483559"/>
                          </a:cubicBezTo>
                          <a:cubicBezTo>
                            <a:pt x="-22926" y="211031"/>
                            <a:pt x="5899" y="2146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8" name="그림 47" descr="개체이(가) 표시된 사진&#10;&#10;자동 생성된 설명">
              <a:extLst>
                <a:ext uri="{FF2B5EF4-FFF2-40B4-BE49-F238E27FC236}">
                  <a16:creationId xmlns:a16="http://schemas.microsoft.com/office/drawing/2014/main" id="{6AACCC57-70B5-4896-9D1A-1CDF5C2D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604448" y="2517718"/>
              <a:ext cx="533811" cy="5652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80B23F-3B59-4168-83EA-AD203C871008}"/>
                </a:ext>
              </a:extLst>
            </p:cNvPr>
            <p:cNvSpPr txBox="1"/>
            <p:nvPr/>
          </p:nvSpPr>
          <p:spPr>
            <a:xfrm>
              <a:off x="10443138" y="3281076"/>
              <a:ext cx="856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시각화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모듈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61C29-C874-4112-A853-F1D2F1DAF54F}"/>
                </a:ext>
              </a:extLst>
            </p:cNvPr>
            <p:cNvSpPr txBox="1"/>
            <p:nvPr/>
          </p:nvSpPr>
          <p:spPr>
            <a:xfrm>
              <a:off x="7115355" y="4775641"/>
              <a:ext cx="163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분석 결과</a:t>
              </a:r>
              <a:endPara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endParaRPr>
            </a:p>
            <a:p>
              <a:pPr algn="ctr"/>
              <a:r>
                <a:rPr kumimoji="1" lang="ko-KR" altLang="en-US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데이터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7AB6A02-29EF-4598-B72B-94790293CB74}"/>
                </a:ext>
              </a:extLst>
            </p:cNvPr>
            <p:cNvCxnSpPr>
              <a:cxnSpLocks/>
            </p:cNvCxnSpPr>
            <p:nvPr/>
          </p:nvCxnSpPr>
          <p:spPr>
            <a:xfrm>
              <a:off x="7942173" y="4166648"/>
              <a:ext cx="0" cy="59852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F215E74E-442A-458E-BFC2-78A30058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975" y="3219466"/>
              <a:ext cx="0" cy="190261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E43623-7DB3-431A-938D-FD815D05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240" y="3239096"/>
              <a:ext cx="263094" cy="104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434B3B7B-D3FD-418D-A96A-BD0CFC06B2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760" y="5104965"/>
              <a:ext cx="955152" cy="412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17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05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5CD4-C24A-104E-B4F5-7F25F4020601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개발 환경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3200400" y="0"/>
            <a:ext cx="899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817ECF-6C82-4FCC-9F06-3ACC616EAEED}"/>
              </a:ext>
            </a:extLst>
          </p:cNvPr>
          <p:cNvGrpSpPr/>
          <p:nvPr/>
        </p:nvGrpSpPr>
        <p:grpSpPr>
          <a:xfrm>
            <a:off x="3200400" y="758151"/>
            <a:ext cx="1259591" cy="185682"/>
            <a:chOff x="3200400" y="1246105"/>
            <a:chExt cx="1259591" cy="185682"/>
          </a:xfrm>
        </p:grpSpPr>
        <p:cxnSp>
          <p:nvCxnSpPr>
            <p:cNvPr id="35" name="직선 연결선[R] 26">
              <a:extLst>
                <a:ext uri="{FF2B5EF4-FFF2-40B4-BE49-F238E27FC236}">
                  <a16:creationId xmlns:a16="http://schemas.microsoft.com/office/drawing/2014/main" id="{9E2BA1F9-4CBD-46B1-AB33-C133148EF115}"/>
                </a:ext>
              </a:extLst>
            </p:cNvPr>
            <p:cNvCxnSpPr/>
            <p:nvPr/>
          </p:nvCxnSpPr>
          <p:spPr>
            <a:xfrm>
              <a:off x="3200400" y="1335660"/>
              <a:ext cx="1089874" cy="0"/>
            </a:xfrm>
            <a:prstGeom prst="line">
              <a:avLst/>
            </a:prstGeom>
            <a:ln w="38100">
              <a:solidFill>
                <a:srgbClr val="B7CE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ADB52-E63C-4EC3-BA33-037BD926A06E}"/>
                </a:ext>
              </a:extLst>
            </p:cNvPr>
            <p:cNvSpPr/>
            <p:nvPr/>
          </p:nvSpPr>
          <p:spPr>
            <a:xfrm>
              <a:off x="4272955" y="1246105"/>
              <a:ext cx="187036" cy="185682"/>
            </a:xfrm>
            <a:prstGeom prst="ellipse">
              <a:avLst/>
            </a:prstGeom>
            <a:solidFill>
              <a:srgbClr val="B7C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37" name="내용 개체 틀 5">
            <a:extLst>
              <a:ext uri="{FF2B5EF4-FFF2-40B4-BE49-F238E27FC236}">
                <a16:creationId xmlns:a16="http://schemas.microsoft.com/office/drawing/2014/main" id="{3A63C625-75B4-47AB-BB07-652D3BCF4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820038"/>
              </p:ext>
            </p:extLst>
          </p:nvPr>
        </p:nvGraphicFramePr>
        <p:xfrm>
          <a:off x="4597716" y="1727578"/>
          <a:ext cx="6953375" cy="411817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9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8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Intel Core i5-7200U 2.50GHz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Memory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8192MB RAM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Intel(R) HD Graphics 620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Window 10 64bit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울릉도B" pitchFamily="18" charset="-127"/>
                          <a:ea typeface="HY울릉도B" pitchFamily="18" charset="-127"/>
                        </a:rPr>
                        <a:t>개발 </a:t>
                      </a:r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R Studio, PyCharm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울릉도B" pitchFamily="18" charset="-127"/>
                          <a:ea typeface="HY울릉도B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D2C2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R 3.52, Python 3.7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>
                    <a:solidFill>
                      <a:srgbClr val="F5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5183271-FA6D-4204-9670-705584C99739}"/>
              </a:ext>
            </a:extLst>
          </p:cNvPr>
          <p:cNvSpPr txBox="1"/>
          <p:nvPr/>
        </p:nvSpPr>
        <p:spPr>
          <a:xfrm>
            <a:off x="4597716" y="488236"/>
            <a:ext cx="309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PC</a:t>
            </a:r>
            <a:r>
              <a:rPr kumimoji="1" lang="ko-KR" altLang="en-US" sz="36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 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8163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06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2C102-BF95-4E93-A6DD-AF45C600E3A2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업무 분담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B8C0F24-15AE-4CC6-8EAA-B14F666A9C8B}"/>
              </a:ext>
            </a:extLst>
          </p:cNvPr>
          <p:cNvSpPr/>
          <p:nvPr/>
        </p:nvSpPr>
        <p:spPr>
          <a:xfrm>
            <a:off x="1474269" y="1224575"/>
            <a:ext cx="9873205" cy="55145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id="{019A6A9E-C0F3-4BCB-823C-2A810AA19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88232"/>
              </p:ext>
            </p:extLst>
          </p:nvPr>
        </p:nvGraphicFramePr>
        <p:xfrm>
          <a:off x="2003486" y="2014259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김학영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문용현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안윤빈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토픽모델링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LDA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알고리즘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핵심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키워드 분류방법에 대한 자료 수집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웹 시각화 프로세스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처리 프로세스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분석 프로세스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결과 전송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시각화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로드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데이터 정제 모듈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자료구조 변환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모델 생성 모듈 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통계 계산 모듈 구현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 모듈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5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6361F3-CE0A-42C0-B946-4BB58DE8E45C}"/>
              </a:ext>
            </a:extLst>
          </p:cNvPr>
          <p:cNvSpPr/>
          <p:nvPr/>
        </p:nvSpPr>
        <p:spPr>
          <a:xfrm>
            <a:off x="1359936" y="1535072"/>
            <a:ext cx="9758875" cy="4630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27682-9F70-AA47-A30F-D408808AA89A}"/>
              </a:ext>
            </a:extLst>
          </p:cNvPr>
          <p:cNvSpPr/>
          <p:nvPr/>
        </p:nvSpPr>
        <p:spPr>
          <a:xfrm>
            <a:off x="415490" y="715035"/>
            <a:ext cx="1058779" cy="417824"/>
          </a:xfrm>
          <a:prstGeom prst="rect">
            <a:avLst/>
          </a:prstGeom>
          <a:solidFill>
            <a:srgbClr val="EC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105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07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0C462-EFD5-484E-A404-C55F214532E0}"/>
              </a:ext>
            </a:extLst>
          </p:cNvPr>
          <p:cNvSpPr txBox="1"/>
          <p:nvPr/>
        </p:nvSpPr>
        <p:spPr>
          <a:xfrm>
            <a:off x="1474269" y="516688"/>
            <a:ext cx="309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종합설계 수행일정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1D8F25F-EC53-4493-B894-2E7B75E49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17231"/>
              </p:ext>
            </p:extLst>
          </p:nvPr>
        </p:nvGraphicFramePr>
        <p:xfrm>
          <a:off x="1359937" y="1535072"/>
          <a:ext cx="9758878" cy="4630639"/>
        </p:xfrm>
        <a:graphic>
          <a:graphicData uri="http://schemas.openxmlformats.org/drawingml/2006/table">
            <a:tbl>
              <a:tblPr/>
              <a:tblGrid>
                <a:gridCol w="182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추진사항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7-9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계획서 작성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요구사항 정의 및 분석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요구사항 분석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기능적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비기능적 분류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분석된 자료를 바탕으로 요구사항 정의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시스템 설계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</a:t>
                      </a:r>
                      <a:r>
                        <a:rPr lang="ko-KR" altLang="en-US" sz="1100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아키텍쳐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설계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모듈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 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 및 테스트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모듈 통합하여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테스팅 과정에서 생기는 문제점 보완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최종 검토 및 발표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졸업작품 보고서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발표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4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710</Words>
  <Application>Microsoft Office PowerPoint</Application>
  <PresentationFormat>와이드스크린</PresentationFormat>
  <Paragraphs>175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HY강M</vt:lpstr>
      <vt:lpstr>HY울릉도B</vt:lpstr>
      <vt:lpstr>Nanum Gothic ExtraBold</vt:lpstr>
      <vt:lpstr>SeoulHangang CB</vt:lpstr>
      <vt:lpstr>SeoulNamsan CB</vt:lpstr>
      <vt:lpstr>SeoulNamsan CL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안윤빈</cp:lastModifiedBy>
  <cp:revision>91</cp:revision>
  <dcterms:created xsi:type="dcterms:W3CDTF">2018-10-06T07:20:02Z</dcterms:created>
  <dcterms:modified xsi:type="dcterms:W3CDTF">2019-12-23T05:25:03Z</dcterms:modified>
</cp:coreProperties>
</file>