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8"/>
  </p:notesMasterIdLst>
  <p:sldIdLst>
    <p:sldId id="256" r:id="rId2"/>
    <p:sldId id="261" r:id="rId3"/>
    <p:sldId id="257" r:id="rId4"/>
    <p:sldId id="262" r:id="rId5"/>
    <p:sldId id="260"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314" autoAdjust="0"/>
  </p:normalViewPr>
  <p:slideViewPr>
    <p:cSldViewPr snapToGrid="0">
      <p:cViewPr varScale="1">
        <p:scale>
          <a:sx n="60" d="100"/>
          <a:sy n="60" d="100"/>
        </p:scale>
        <p:origin x="1507" y="3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3811F-F980-4093-A999-0CE289D8495D}" type="datetimeFigureOut">
              <a:rPr lang="fr-FR" smtClean="0"/>
              <a:t>31/01/2024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6F231-D769-435E-B32A-3EE9FC77CED1}" type="slidenum">
              <a:rPr lang="fr-FR" smtClean="0"/>
              <a:t>‹N°›</a:t>
            </a:fld>
            <a:endParaRPr lang="fr-FR"/>
          </a:p>
        </p:txBody>
      </p:sp>
    </p:spTree>
    <p:extLst>
      <p:ext uri="{BB962C8B-B14F-4D97-AF65-F5344CB8AC3E}">
        <p14:creationId xmlns:p14="http://schemas.microsoft.com/office/powerpoint/2010/main" val="384754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sait que les Marocains sont des cinéphiles hors pair avec une grand histoire cinématographique depuis le débarquement des Frères Lumières au Maroc. Toutefois la fermeture des salles de cinéma engendre des difficulté d’acquisition des billets</a:t>
            </a:r>
          </a:p>
          <a:p>
            <a:endParaRPr lang="fr-FR" dirty="0"/>
          </a:p>
        </p:txBody>
      </p:sp>
      <p:sp>
        <p:nvSpPr>
          <p:cNvPr id="4" name="Espace réservé du numéro de diapositive 3"/>
          <p:cNvSpPr>
            <a:spLocks noGrp="1"/>
          </p:cNvSpPr>
          <p:nvPr>
            <p:ph type="sldNum" sz="quarter" idx="5"/>
          </p:nvPr>
        </p:nvSpPr>
        <p:spPr/>
        <p:txBody>
          <a:bodyPr/>
          <a:lstStyle/>
          <a:p>
            <a:fld id="{FF06F231-D769-435E-B32A-3EE9FC77CED1}" type="slidenum">
              <a:rPr lang="fr-FR" smtClean="0"/>
              <a:t>4</a:t>
            </a:fld>
            <a:endParaRPr lang="fr-FR"/>
          </a:p>
        </p:txBody>
      </p:sp>
    </p:spTree>
    <p:extLst>
      <p:ext uri="{BB962C8B-B14F-4D97-AF65-F5344CB8AC3E}">
        <p14:creationId xmlns:p14="http://schemas.microsoft.com/office/powerpoint/2010/main" val="2385713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31-Jan-24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31-Jan-24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51540" y="2956451"/>
            <a:ext cx="7315200" cy="945098"/>
          </a:xfrm>
        </p:spPr>
        <p:txBody>
          <a:bodyPr/>
          <a:lstStyle/>
          <a:p>
            <a:r>
              <a:rPr lang="en-US" dirty="0" smtClean="0">
                <a:solidFill>
                  <a:srgbClr val="66FF99"/>
                </a:solidFill>
                <a:latin typeface="Arial Rounded MT Bold" panose="020F0704030504030204" pitchFamily="34" charset="0"/>
              </a:rPr>
              <a:t>CLEAR MONEY</a:t>
            </a:r>
            <a:endParaRPr lang="fr-FR" dirty="0">
              <a:solidFill>
                <a:srgbClr val="66FF99"/>
              </a:solidFill>
              <a:latin typeface="Arial Rounded MT Bold" panose="020F0704030504030204" pitchFamily="34" charset="0"/>
            </a:endParaRPr>
          </a:p>
        </p:txBody>
      </p:sp>
    </p:spTree>
    <p:extLst>
      <p:ext uri="{BB962C8B-B14F-4D97-AF65-F5344CB8AC3E}">
        <p14:creationId xmlns:p14="http://schemas.microsoft.com/office/powerpoint/2010/main" val="2492102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45354" y="1020535"/>
            <a:ext cx="7315200" cy="945098"/>
          </a:xfrm>
        </p:spPr>
        <p:txBody>
          <a:bodyPr/>
          <a:lstStyle/>
          <a:p>
            <a:pPr algn="ctr"/>
            <a:r>
              <a:rPr lang="en-US" dirty="0">
                <a:solidFill>
                  <a:srgbClr val="66FF99"/>
                </a:solidFill>
                <a:latin typeface="Arial Rounded MT Bold" panose="020F0704030504030204" pitchFamily="34" charset="0"/>
              </a:rPr>
              <a:t>Plan</a:t>
            </a:r>
            <a:endParaRPr lang="fr-FR" dirty="0">
              <a:solidFill>
                <a:srgbClr val="66FF99"/>
              </a:solidFill>
              <a:latin typeface="Arial Rounded MT Bold" panose="020F0704030504030204" pitchFamily="34" charset="0"/>
            </a:endParaRPr>
          </a:p>
        </p:txBody>
      </p:sp>
      <p:sp>
        <p:nvSpPr>
          <p:cNvPr id="3" name="ZoneTexte 2"/>
          <p:cNvSpPr txBox="1"/>
          <p:nvPr/>
        </p:nvSpPr>
        <p:spPr>
          <a:xfrm>
            <a:off x="752608" y="2274838"/>
            <a:ext cx="7747906" cy="1754326"/>
          </a:xfrm>
          <a:prstGeom prst="rect">
            <a:avLst/>
          </a:prstGeom>
          <a:noFill/>
        </p:spPr>
        <p:txBody>
          <a:bodyPr wrap="square" rtlCol="0">
            <a:spAutoFit/>
          </a:bodyPr>
          <a:lstStyle/>
          <a:p>
            <a:r>
              <a:rPr lang="en-US" sz="3600" b="1" dirty="0" err="1">
                <a:latin typeface="Bahnschrift SemiBold SemiConden" panose="020B0502040204020203" pitchFamily="34" charset="0"/>
              </a:rPr>
              <a:t>Présentation</a:t>
            </a:r>
            <a:endParaRPr lang="en-US" sz="3600" b="1" dirty="0">
              <a:latin typeface="Bahnschrift SemiBold SemiConden" panose="020B0502040204020203" pitchFamily="34" charset="0"/>
            </a:endParaRPr>
          </a:p>
          <a:p>
            <a:r>
              <a:rPr lang="en-US" sz="3600" b="1" dirty="0" err="1">
                <a:latin typeface="Bahnschrift SemiBold SemiConden" panose="020B0502040204020203" pitchFamily="34" charset="0"/>
              </a:rPr>
              <a:t>Problématique</a:t>
            </a:r>
            <a:endParaRPr lang="en-US" sz="3600" b="1" dirty="0">
              <a:latin typeface="Bahnschrift SemiBold SemiConden" panose="020B0502040204020203" pitchFamily="34" charset="0"/>
            </a:endParaRPr>
          </a:p>
          <a:p>
            <a:r>
              <a:rPr lang="en-US" sz="3600" b="1" dirty="0" smtClean="0">
                <a:latin typeface="Bahnschrift SemiBold SemiConden" panose="020B0502040204020203" pitchFamily="34" charset="0"/>
              </a:rPr>
              <a:t>Solution</a:t>
            </a:r>
            <a:endParaRPr lang="en-US" sz="3600" b="1" dirty="0">
              <a:latin typeface="Bahnschrift SemiBold SemiConden" panose="020B0502040204020203" pitchFamily="34" charset="0"/>
            </a:endParaRPr>
          </a:p>
        </p:txBody>
      </p:sp>
    </p:spTree>
    <p:extLst>
      <p:ext uri="{BB962C8B-B14F-4D97-AF65-F5344CB8AC3E}">
        <p14:creationId xmlns:p14="http://schemas.microsoft.com/office/powerpoint/2010/main" val="302339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45354" y="1020535"/>
            <a:ext cx="7315200" cy="945098"/>
          </a:xfrm>
        </p:spPr>
        <p:txBody>
          <a:bodyPr/>
          <a:lstStyle/>
          <a:p>
            <a:pPr algn="ctr"/>
            <a:r>
              <a:rPr lang="en-US" dirty="0">
                <a:solidFill>
                  <a:srgbClr val="66FF99"/>
                </a:solidFill>
                <a:latin typeface="Arial Rounded MT Bold" panose="020F0704030504030204" pitchFamily="34" charset="0"/>
              </a:rPr>
              <a:t>Présentation</a:t>
            </a:r>
            <a:endParaRPr lang="fr-FR" dirty="0">
              <a:solidFill>
                <a:srgbClr val="66FF99"/>
              </a:solidFill>
              <a:latin typeface="Arial Rounded MT Bold" panose="020F0704030504030204" pitchFamily="34" charset="0"/>
            </a:endParaRPr>
          </a:p>
        </p:txBody>
      </p:sp>
      <p:sp>
        <p:nvSpPr>
          <p:cNvPr id="3" name="ZoneTexte 2"/>
          <p:cNvSpPr txBox="1"/>
          <p:nvPr/>
        </p:nvSpPr>
        <p:spPr>
          <a:xfrm>
            <a:off x="704431" y="1965633"/>
            <a:ext cx="7997046" cy="3785652"/>
          </a:xfrm>
          <a:prstGeom prst="rect">
            <a:avLst/>
          </a:prstGeom>
          <a:noFill/>
        </p:spPr>
        <p:txBody>
          <a:bodyPr wrap="square" rtlCol="0">
            <a:spAutoFit/>
          </a:bodyPr>
          <a:lstStyle/>
          <a:p>
            <a:pPr algn="ctr"/>
            <a:r>
              <a:rPr lang="fr-FR" sz="3000" b="1" dirty="0" smtClean="0">
                <a:latin typeface="Bahnschrift SemiBold SemiConden" panose="020B0502040204020203" pitchFamily="34" charset="0"/>
              </a:rPr>
              <a:t>CLEAR MONEY </a:t>
            </a:r>
            <a:r>
              <a:rPr lang="fr-FR" sz="3000" b="1" dirty="0" smtClean="0"/>
              <a:t>est </a:t>
            </a:r>
            <a:r>
              <a:rPr lang="fr-FR" sz="3000" b="1" dirty="0"/>
              <a:t>une plateforme novatrice de gestion des finances personnelles, vous offrant la simplicité d'outils en ligne pour gérer efficacement vos transactions financières et votre budget. Gérez facilement vos dépenses, fixez des objectifs financiers et obtenez des insights sur vos habitudes de dépenses, le tout sur une plateforme conviviale. </a:t>
            </a:r>
            <a:endParaRPr lang="fr-FR" sz="3000" b="1" dirty="0">
              <a:solidFill>
                <a:schemeClr val="tx1">
                  <a:lumMod val="8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356791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45354" y="1048527"/>
            <a:ext cx="7315200" cy="945098"/>
          </a:xfrm>
        </p:spPr>
        <p:txBody>
          <a:bodyPr/>
          <a:lstStyle/>
          <a:p>
            <a:pPr algn="ctr"/>
            <a:r>
              <a:rPr lang="en-US" dirty="0" err="1">
                <a:solidFill>
                  <a:srgbClr val="66FF99"/>
                </a:solidFill>
                <a:latin typeface="Arial Rounded MT Bold" panose="020F0704030504030204" pitchFamily="34" charset="0"/>
              </a:rPr>
              <a:t>Problématique</a:t>
            </a:r>
            <a:endParaRPr lang="fr-FR" dirty="0">
              <a:solidFill>
                <a:srgbClr val="66FF99"/>
              </a:solidFill>
              <a:latin typeface="Arial Rounded MT Bold" panose="020F0704030504030204" pitchFamily="34" charset="0"/>
            </a:endParaRPr>
          </a:p>
        </p:txBody>
      </p:sp>
      <p:sp>
        <p:nvSpPr>
          <p:cNvPr id="3" name="ZoneTexte 2"/>
          <p:cNvSpPr txBox="1"/>
          <p:nvPr/>
        </p:nvSpPr>
        <p:spPr>
          <a:xfrm>
            <a:off x="769583" y="3587077"/>
            <a:ext cx="2655789" cy="1569660"/>
          </a:xfrm>
          <a:prstGeom prst="rect">
            <a:avLst/>
          </a:prstGeom>
          <a:noFill/>
        </p:spPr>
        <p:txBody>
          <a:bodyPr wrap="square" rtlCol="0">
            <a:spAutoFit/>
          </a:bodyPr>
          <a:lstStyle/>
          <a:p>
            <a:pPr algn="ctr"/>
            <a:r>
              <a:rPr lang="en-US" sz="3200" b="1" dirty="0" err="1" smtClean="0"/>
              <a:t>Gestion</a:t>
            </a:r>
            <a:r>
              <a:rPr lang="en-US" sz="3200" b="1" dirty="0" smtClean="0"/>
              <a:t> </a:t>
            </a:r>
            <a:r>
              <a:rPr lang="en-US" sz="3200" b="1" dirty="0" err="1"/>
              <a:t>manuelle</a:t>
            </a:r>
            <a:r>
              <a:rPr lang="en-US" sz="3200" b="1" dirty="0"/>
              <a:t> des finances</a:t>
            </a:r>
            <a:endParaRPr lang="fr-FR" sz="3200" b="1" dirty="0">
              <a:latin typeface="Bahnschrift SemiBold SemiConden" panose="020B0502040204020203" pitchFamily="34" charset="0"/>
            </a:endParaRPr>
          </a:p>
        </p:txBody>
      </p:sp>
      <p:cxnSp>
        <p:nvCxnSpPr>
          <p:cNvPr id="5" name="Connecteur droit avec flèche 4">
            <a:extLst>
              <a:ext uri="{FF2B5EF4-FFF2-40B4-BE49-F238E27FC236}">
                <a16:creationId xmlns:a16="http://schemas.microsoft.com/office/drawing/2014/main" id="{711CAD98-ABDB-523B-794F-C1F0C1A8AA71}"/>
              </a:ext>
            </a:extLst>
          </p:cNvPr>
          <p:cNvCxnSpPr>
            <a:cxnSpLocks/>
            <a:stCxn id="2" idx="2"/>
            <a:endCxn id="3" idx="0"/>
          </p:cNvCxnSpPr>
          <p:nvPr/>
        </p:nvCxnSpPr>
        <p:spPr>
          <a:xfrm flipH="1">
            <a:off x="2097478" y="1993625"/>
            <a:ext cx="2605476" cy="15934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Connecteur droit avec flèche 6">
            <a:extLst>
              <a:ext uri="{FF2B5EF4-FFF2-40B4-BE49-F238E27FC236}">
                <a16:creationId xmlns:a16="http://schemas.microsoft.com/office/drawing/2014/main" id="{E9BEC2B4-2194-C97C-1176-5FFE05B0165F}"/>
              </a:ext>
            </a:extLst>
          </p:cNvPr>
          <p:cNvCxnSpPr>
            <a:cxnSpLocks/>
            <a:stCxn id="2" idx="2"/>
            <a:endCxn id="8" idx="0"/>
          </p:cNvCxnSpPr>
          <p:nvPr/>
        </p:nvCxnSpPr>
        <p:spPr>
          <a:xfrm>
            <a:off x="4702954" y="1993625"/>
            <a:ext cx="2337382" cy="15934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92C81349-4F0D-6DBC-FF71-C2F90957A25D}"/>
              </a:ext>
            </a:extLst>
          </p:cNvPr>
          <p:cNvSpPr txBox="1"/>
          <p:nvPr/>
        </p:nvSpPr>
        <p:spPr>
          <a:xfrm>
            <a:off x="5168901" y="3587077"/>
            <a:ext cx="3742870" cy="2062103"/>
          </a:xfrm>
          <a:prstGeom prst="rect">
            <a:avLst/>
          </a:prstGeom>
          <a:noFill/>
        </p:spPr>
        <p:txBody>
          <a:bodyPr wrap="square" rtlCol="0">
            <a:spAutoFit/>
          </a:bodyPr>
          <a:lstStyle/>
          <a:p>
            <a:pPr algn="ctr"/>
            <a:r>
              <a:rPr lang="fr-FR" sz="3200" b="1" dirty="0"/>
              <a:t>Manque de visualisation et d'analyse des données financières</a:t>
            </a:r>
            <a:endParaRPr lang="fr-FR" sz="3200" b="1" dirty="0">
              <a:latin typeface="Bahnschrift SemiBold SemiConden" panose="020B0502040204020203" pitchFamily="34" charset="0"/>
            </a:endParaRPr>
          </a:p>
        </p:txBody>
      </p:sp>
    </p:spTree>
    <p:extLst>
      <p:ext uri="{BB962C8B-B14F-4D97-AF65-F5344CB8AC3E}">
        <p14:creationId xmlns:p14="http://schemas.microsoft.com/office/powerpoint/2010/main" val="32078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13064" y="945289"/>
            <a:ext cx="7315200" cy="945098"/>
          </a:xfrm>
        </p:spPr>
        <p:txBody>
          <a:bodyPr/>
          <a:lstStyle/>
          <a:p>
            <a:pPr algn="ctr"/>
            <a:r>
              <a:rPr lang="en-US" dirty="0">
                <a:solidFill>
                  <a:srgbClr val="66FF99"/>
                </a:solidFill>
                <a:latin typeface="Arial Rounded MT Bold" panose="020F0704030504030204" pitchFamily="34" charset="0"/>
              </a:rPr>
              <a:t>Solution</a:t>
            </a:r>
            <a:endParaRPr lang="fr-FR" dirty="0">
              <a:solidFill>
                <a:srgbClr val="66FF99"/>
              </a:solidFill>
              <a:latin typeface="Arial Rounded MT Bold" panose="020F0704030504030204" pitchFamily="34" charset="0"/>
            </a:endParaRPr>
          </a:p>
        </p:txBody>
      </p:sp>
      <p:sp>
        <p:nvSpPr>
          <p:cNvPr id="4" name="ZoneTexte 3"/>
          <p:cNvSpPr txBox="1"/>
          <p:nvPr/>
        </p:nvSpPr>
        <p:spPr>
          <a:xfrm>
            <a:off x="891851" y="2116175"/>
            <a:ext cx="7757627" cy="3539430"/>
          </a:xfrm>
          <a:prstGeom prst="rect">
            <a:avLst/>
          </a:prstGeom>
          <a:noFill/>
        </p:spPr>
        <p:txBody>
          <a:bodyPr wrap="square" rtlCol="0">
            <a:spAutoFit/>
          </a:bodyPr>
          <a:lstStyle/>
          <a:p>
            <a:pPr algn="ctr"/>
            <a:r>
              <a:rPr lang="fr-FR" sz="3200" b="1" dirty="0"/>
              <a:t>Cette application s'adresse aux particuliers souhaitant gérer efficacement leurs finances personnelles. Elle fournit une interface conviviale pour suivre les revenus et dépenses, catégoriser les dépenses, générer des rapports </a:t>
            </a:r>
            <a:r>
              <a:rPr lang="fr-FR" sz="3200" b="1" dirty="0" smtClean="0"/>
              <a:t>et définir des but financière à achever.</a:t>
            </a:r>
            <a:endParaRPr lang="fr-FR" sz="3200" b="1" dirty="0"/>
          </a:p>
        </p:txBody>
      </p:sp>
    </p:spTree>
    <p:extLst>
      <p:ext uri="{BB962C8B-B14F-4D97-AF65-F5344CB8AC3E}">
        <p14:creationId xmlns:p14="http://schemas.microsoft.com/office/powerpoint/2010/main" val="719301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3400" y="2654300"/>
            <a:ext cx="5943600" cy="1077218"/>
          </a:xfrm>
          <a:prstGeom prst="rect">
            <a:avLst/>
          </a:prstGeom>
        </p:spPr>
        <p:txBody>
          <a:bodyPr wrap="square">
            <a:spAutoFit/>
          </a:bodyPr>
          <a:lstStyle/>
          <a:p>
            <a:pPr algn="ctr"/>
            <a:r>
              <a:rPr lang="en-US" sz="6400" dirty="0" smtClean="0">
                <a:solidFill>
                  <a:srgbClr val="66FF99"/>
                </a:solidFill>
                <a:latin typeface="Arial Rounded MT Bold" panose="020F0704030504030204" pitchFamily="34" charset="0"/>
              </a:rPr>
              <a:t>Merci</a:t>
            </a:r>
            <a:endParaRPr lang="en-US" sz="6400" dirty="0"/>
          </a:p>
        </p:txBody>
      </p:sp>
    </p:spTree>
    <p:extLst>
      <p:ext uri="{BB962C8B-B14F-4D97-AF65-F5344CB8AC3E}">
        <p14:creationId xmlns:p14="http://schemas.microsoft.com/office/powerpoint/2010/main" val="2097401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adr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TM03457475[[fn=Cadre]]</Template>
  <TotalTime>558</TotalTime>
  <Words>154</Words>
  <Application>Microsoft Office PowerPoint</Application>
  <PresentationFormat>Grand écran</PresentationFormat>
  <Paragraphs>15</Paragraphs>
  <Slides>6</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 Rounded MT Bold</vt:lpstr>
      <vt:lpstr>Bahnschrift SemiBold SemiConden</vt:lpstr>
      <vt:lpstr>Calibri</vt:lpstr>
      <vt:lpstr>Corbel</vt:lpstr>
      <vt:lpstr>Wingdings 2</vt:lpstr>
      <vt:lpstr>Cadre</vt:lpstr>
      <vt:lpstr>CLEAR MONEY</vt:lpstr>
      <vt:lpstr>Plan</vt:lpstr>
      <vt:lpstr>Présentation</vt:lpstr>
      <vt:lpstr>Problématique</vt:lpstr>
      <vt:lpstr>Solution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WAVE</dc:title>
  <dc:creator>Youcode</dc:creator>
  <cp:lastModifiedBy>Youcode</cp:lastModifiedBy>
  <cp:revision>16</cp:revision>
  <dcterms:created xsi:type="dcterms:W3CDTF">2022-06-20T13:21:54Z</dcterms:created>
  <dcterms:modified xsi:type="dcterms:W3CDTF">2024-01-31T18:42:49Z</dcterms:modified>
</cp:coreProperties>
</file>