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7"/>
  </p:notesMasterIdLst>
  <p:sldIdLst>
    <p:sldId id="256" r:id="rId5"/>
    <p:sldId id="257" r:id="rId6"/>
    <p:sldId id="258" r:id="rId7"/>
    <p:sldId id="271" r:id="rId8"/>
    <p:sldId id="259" r:id="rId9"/>
    <p:sldId id="260" r:id="rId10"/>
    <p:sldId id="261" r:id="rId11"/>
    <p:sldId id="262" r:id="rId12"/>
    <p:sldId id="269"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6C6FC0D-6965-437F-8C73-561ACDD87AA6}">
          <p14:sldIdLst>
            <p14:sldId id="256"/>
            <p14:sldId id="257"/>
            <p14:sldId id="258"/>
            <p14:sldId id="271"/>
            <p14:sldId id="259"/>
          </p14:sldIdLst>
        </p14:section>
        <p14:section name="Market numbers" id="{5C390B38-C5C2-4BCB-9875-4F64A4EA2607}">
          <p14:sldIdLst>
            <p14:sldId id="260"/>
            <p14:sldId id="261"/>
            <p14:sldId id="262"/>
          </p14:sldIdLst>
        </p14:section>
        <p14:section name="Going forward" id="{4F21BED5-6649-49A7-B5B0-A40DFBD57B0D}">
          <p14:sldIdLst>
            <p14:sldId id="269"/>
            <p14:sldId id="265"/>
            <p14:sldId id="266"/>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initials="A" lastIdx="1" clrIdx="0"/>
  <p:cmAuthor id="2" name="Katie Jordan" initials="KJ" lastIdx="1" clrIdx="1">
    <p:extLst>
      <p:ext uri="{19B8F6BF-5375-455C-9EA6-DF929625EA0E}">
        <p15:presenceInfo xmlns:p15="http://schemas.microsoft.com/office/powerpoint/2012/main" userId="Katie Jord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5300"/>
    <a:srgbClr val="DE5A00"/>
    <a:srgbClr val="FFD347"/>
    <a:srgbClr val="FFCB25"/>
    <a:srgbClr val="FFC000"/>
    <a:srgbClr val="FF8029"/>
    <a:srgbClr val="FF6800"/>
    <a:srgbClr val="F66400"/>
    <a:srgbClr val="3979F9"/>
    <a:srgbClr val="064C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961" autoAdjust="0"/>
  </p:normalViewPr>
  <p:slideViewPr>
    <p:cSldViewPr snapToGrid="0">
      <p:cViewPr varScale="1">
        <p:scale>
          <a:sx n="136" d="100"/>
          <a:sy n="136" d="100"/>
        </p:scale>
        <p:origin x="342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Northwind Sales</c:v>
                </c:pt>
              </c:strCache>
            </c:strRef>
          </c:tx>
          <c:spPr>
            <a:ln w="28575" cap="rnd">
              <a:solidFill>
                <a:srgbClr val="CC5300"/>
              </a:solidFill>
              <a:round/>
            </a:ln>
            <a:effectLst/>
          </c:spPr>
          <c:marker>
            <c:symbol val="none"/>
          </c:marker>
          <c:cat>
            <c:numRef>
              <c:f>Sheet1!$A$2:$A$5</c:f>
              <c:numCache>
                <c:formatCode>General</c:formatCode>
                <c:ptCount val="4"/>
                <c:pt idx="0">
                  <c:v>1974</c:v>
                </c:pt>
                <c:pt idx="1">
                  <c:v>1987</c:v>
                </c:pt>
                <c:pt idx="2">
                  <c:v>2003</c:v>
                </c:pt>
                <c:pt idx="3">
                  <c:v>2012</c:v>
                </c:pt>
              </c:numCache>
            </c:numRef>
          </c:cat>
          <c:val>
            <c:numRef>
              <c:f>Sheet1!$B$2:$B$5</c:f>
              <c:numCache>
                <c:formatCode>General</c:formatCode>
                <c:ptCount val="4"/>
                <c:pt idx="0">
                  <c:v>22</c:v>
                </c:pt>
                <c:pt idx="1">
                  <c:v>53</c:v>
                </c:pt>
                <c:pt idx="2">
                  <c:v>168</c:v>
                </c:pt>
                <c:pt idx="3">
                  <c:v>344</c:v>
                </c:pt>
              </c:numCache>
            </c:numRef>
          </c:val>
          <c:smooth val="0"/>
          <c:extLst>
            <c:ext xmlns:c16="http://schemas.microsoft.com/office/drawing/2014/chart" uri="{C3380CC4-5D6E-409C-BE32-E72D297353CC}">
              <c16:uniqueId val="{00000000-5335-4178-83AA-6032B5DAC401}"/>
            </c:ext>
          </c:extLst>
        </c:ser>
        <c:ser>
          <c:idx val="1"/>
          <c:order val="1"/>
          <c:tx>
            <c:strRef>
              <c:f>Sheet1!$C$1</c:f>
              <c:strCache>
                <c:ptCount val="1"/>
                <c:pt idx="0">
                  <c:v>Contoso Sales</c:v>
                </c:pt>
              </c:strCache>
            </c:strRef>
          </c:tx>
          <c:spPr>
            <a:ln w="28575" cap="rnd">
              <a:solidFill>
                <a:schemeClr val="tx1"/>
              </a:solidFill>
              <a:round/>
            </a:ln>
            <a:effectLst/>
          </c:spPr>
          <c:marker>
            <c:symbol val="none"/>
          </c:marker>
          <c:cat>
            <c:numRef>
              <c:f>Sheet1!$A$2:$A$5</c:f>
              <c:numCache>
                <c:formatCode>General</c:formatCode>
                <c:ptCount val="4"/>
                <c:pt idx="0">
                  <c:v>1974</c:v>
                </c:pt>
                <c:pt idx="1">
                  <c:v>1987</c:v>
                </c:pt>
                <c:pt idx="2">
                  <c:v>2003</c:v>
                </c:pt>
                <c:pt idx="3">
                  <c:v>2012</c:v>
                </c:pt>
              </c:numCache>
            </c:numRef>
          </c:cat>
          <c:val>
            <c:numRef>
              <c:f>Sheet1!$C$2:$C$5</c:f>
              <c:numCache>
                <c:formatCode>General</c:formatCode>
                <c:ptCount val="4"/>
                <c:pt idx="0">
                  <c:v>12</c:v>
                </c:pt>
                <c:pt idx="1">
                  <c:v>27</c:v>
                </c:pt>
                <c:pt idx="2">
                  <c:v>68</c:v>
                </c:pt>
                <c:pt idx="3">
                  <c:v>183</c:v>
                </c:pt>
              </c:numCache>
            </c:numRef>
          </c:val>
          <c:smooth val="0"/>
          <c:extLst>
            <c:ext xmlns:c16="http://schemas.microsoft.com/office/drawing/2014/chart" uri="{C3380CC4-5D6E-409C-BE32-E72D297353CC}">
              <c16:uniqueId val="{00000001-5335-4178-83AA-6032B5DAC401}"/>
            </c:ext>
          </c:extLst>
        </c:ser>
        <c:dLbls>
          <c:showLegendKey val="0"/>
          <c:showVal val="0"/>
          <c:showCatName val="0"/>
          <c:showSerName val="0"/>
          <c:showPercent val="0"/>
          <c:showBubbleSize val="0"/>
        </c:dLbls>
        <c:smooth val="0"/>
        <c:axId val="279624872"/>
        <c:axId val="279622912"/>
      </c:lineChart>
      <c:catAx>
        <c:axId val="279624872"/>
        <c:scaling>
          <c:orientation val="minMax"/>
        </c:scaling>
        <c:delete val="1"/>
        <c:axPos val="b"/>
        <c:numFmt formatCode="General" sourceLinked="1"/>
        <c:majorTickMark val="none"/>
        <c:minorTickMark val="none"/>
        <c:tickLblPos val="nextTo"/>
        <c:crossAx val="279622912"/>
        <c:crosses val="autoZero"/>
        <c:auto val="1"/>
        <c:lblAlgn val="ctr"/>
        <c:lblOffset val="100"/>
        <c:noMultiLvlLbl val="0"/>
      </c:catAx>
      <c:valAx>
        <c:axId val="279622912"/>
        <c:scaling>
          <c:orientation val="minMax"/>
          <c:max val="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ln>
                  <a:noFill/>
                </a:ln>
                <a:solidFill>
                  <a:srgbClr val="002060"/>
                </a:solidFill>
                <a:latin typeface="+mn-lt"/>
                <a:ea typeface="+mn-ea"/>
                <a:cs typeface="+mn-cs"/>
              </a:defRPr>
            </a:pPr>
            <a:endParaRPr lang="en-US"/>
          </a:p>
        </c:txPr>
        <c:crossAx val="279624872"/>
        <c:crosses val="autoZero"/>
        <c:crossBetween val="between"/>
        <c:majorUnit val="1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82147134546601"/>
          <c:y val="0.194669428790229"/>
          <c:w val="0.67263928233731596"/>
          <c:h val="0.69046164117265896"/>
        </c:manualLayout>
      </c:layout>
      <c:pieChart>
        <c:varyColors val="1"/>
        <c:ser>
          <c:idx val="0"/>
          <c:order val="0"/>
          <c:tx>
            <c:strRef>
              <c:f>Sheet1!$B$1</c:f>
              <c:strCache>
                <c:ptCount val="1"/>
                <c:pt idx="0">
                  <c:v>Shelf Impact</c:v>
                </c:pt>
              </c:strCache>
            </c:strRef>
          </c:tx>
          <c:dPt>
            <c:idx val="0"/>
            <c:bubble3D val="0"/>
            <c:explosion val="10"/>
            <c:spPr>
              <a:solidFill>
                <a:srgbClr val="FF6800"/>
              </a:solidFill>
              <a:ln>
                <a:noFill/>
              </a:ln>
              <a:effectLst/>
            </c:spPr>
            <c:extLst>
              <c:ext xmlns:c16="http://schemas.microsoft.com/office/drawing/2014/chart" uri="{C3380CC4-5D6E-409C-BE32-E72D297353CC}">
                <c16:uniqueId val="{00000001-74FA-456A-B136-475BBF2AC011}"/>
              </c:ext>
            </c:extLst>
          </c:dPt>
          <c:dPt>
            <c:idx val="1"/>
            <c:bubble3D val="0"/>
            <c:explosion val="11"/>
            <c:spPr>
              <a:solidFill>
                <a:srgbClr val="FFD347"/>
              </a:solidFill>
              <a:ln>
                <a:noFill/>
              </a:ln>
              <a:effectLst/>
            </c:spPr>
            <c:extLst>
              <c:ext xmlns:c16="http://schemas.microsoft.com/office/drawing/2014/chart" uri="{C3380CC4-5D6E-409C-BE32-E72D297353CC}">
                <c16:uniqueId val="{00000003-74FA-456A-B136-475BBF2AC011}"/>
              </c:ext>
            </c:extLst>
          </c:dPt>
          <c:dPt>
            <c:idx val="2"/>
            <c:bubble3D val="0"/>
            <c:spPr>
              <a:solidFill>
                <a:srgbClr val="FFCB25"/>
              </a:solidFill>
              <a:ln>
                <a:noFill/>
              </a:ln>
              <a:effectLst/>
            </c:spPr>
            <c:extLst>
              <c:ext xmlns:c16="http://schemas.microsoft.com/office/drawing/2014/chart" uri="{C3380CC4-5D6E-409C-BE32-E72D297353CC}">
                <c16:uniqueId val="{00000005-74FA-456A-B136-475BBF2AC011}"/>
              </c:ext>
            </c:extLst>
          </c:dPt>
          <c:dPt>
            <c:idx val="3"/>
            <c:bubble3D val="0"/>
            <c:spPr>
              <a:solidFill>
                <a:srgbClr val="FFC000"/>
              </a:solidFill>
              <a:ln>
                <a:noFill/>
              </a:ln>
              <a:effectLst/>
            </c:spPr>
            <c:extLst>
              <c:ext xmlns:c16="http://schemas.microsoft.com/office/drawing/2014/chart" uri="{C3380CC4-5D6E-409C-BE32-E72D297353CC}">
                <c16:uniqueId val="{00000007-74FA-456A-B136-475BBF2AC011}"/>
              </c:ext>
            </c:extLst>
          </c:dPt>
          <c:dPt>
            <c:idx val="4"/>
            <c:bubble3D val="0"/>
            <c:spPr>
              <a:solidFill>
                <a:srgbClr val="FF8029"/>
              </a:solidFill>
              <a:ln>
                <a:noFill/>
              </a:ln>
              <a:effectLst/>
            </c:spPr>
            <c:extLst>
              <c:ext xmlns:c16="http://schemas.microsoft.com/office/drawing/2014/chart" uri="{C3380CC4-5D6E-409C-BE32-E72D297353CC}">
                <c16:uniqueId val="{00000009-74FA-456A-B136-475BBF2AC011}"/>
              </c:ext>
            </c:extLst>
          </c:dPt>
          <c:dLbls>
            <c:dLbl>
              <c:idx val="0"/>
              <c:delete val="1"/>
              <c:extLst>
                <c:ext xmlns:c15="http://schemas.microsoft.com/office/drawing/2012/chart" uri="{CE6537A1-D6FC-4f65-9D91-7224C49458BB}"/>
                <c:ext xmlns:c16="http://schemas.microsoft.com/office/drawing/2014/chart" uri="{C3380CC4-5D6E-409C-BE32-E72D297353CC}">
                  <c16:uniqueId val="{00000001-74FA-456A-B136-475BBF2AC011}"/>
                </c:ext>
              </c:extLst>
            </c:dLbl>
            <c:dLbl>
              <c:idx val="1"/>
              <c:tx>
                <c:rich>
                  <a:bodyPr/>
                  <a:lstStyle/>
                  <a:p>
                    <a:r>
                      <a:rPr lang="en-US" sz="1800" b="1" dirty="0">
                        <a:solidFill>
                          <a:schemeClr val="tx1"/>
                        </a:solidFill>
                        <a:latin typeface="Segoe UI Light" pitchFamily="34" charset="0"/>
                        <a:ea typeface="Segoe UI" pitchFamily="34" charset="0"/>
                        <a:cs typeface="Segoe UI" pitchFamily="34" charset="0"/>
                      </a:rPr>
                      <a:t> </a:t>
                    </a:r>
                    <a:endParaRPr lang="en-US" dirty="0"/>
                  </a:p>
                </c:rich>
              </c:tx>
              <c:dLblPos val="outEnd"/>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74FA-456A-B136-475BBF2AC011}"/>
                </c:ext>
              </c:extLst>
            </c:dLbl>
            <c:dLbl>
              <c:idx val="2"/>
              <c:tx>
                <c:rich>
                  <a:bodyPr/>
                  <a:lstStyle/>
                  <a:p>
                    <a:r>
                      <a:rPr lang="en-US" sz="1800" b="1" dirty="0">
                        <a:solidFill>
                          <a:schemeClr val="tx1"/>
                        </a:solidFill>
                        <a:latin typeface="Segoe UI Light" pitchFamily="34" charset="0"/>
                        <a:ea typeface="Segoe UI" pitchFamily="34" charset="0"/>
                        <a:cs typeface="Segoe UI" pitchFamily="34" charset="0"/>
                      </a:rPr>
                      <a:t> </a:t>
                    </a:r>
                    <a:endParaRPr lang="en-US" dirty="0"/>
                  </a:p>
                </c:rich>
              </c:tx>
              <c:dLblPos val="outEnd"/>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74FA-456A-B136-475BBF2AC011}"/>
                </c:ext>
              </c:extLst>
            </c:dLbl>
            <c:dLbl>
              <c:idx val="3"/>
              <c:tx>
                <c:rich>
                  <a:bodyPr/>
                  <a:lstStyle/>
                  <a:p>
                    <a:r>
                      <a:rPr lang="en-US" sz="1800" b="1" dirty="0">
                        <a:solidFill>
                          <a:schemeClr val="tx1"/>
                        </a:solidFill>
                        <a:latin typeface="Segoe UI Light" pitchFamily="34" charset="0"/>
                        <a:ea typeface="Segoe UI" pitchFamily="34" charset="0"/>
                        <a:cs typeface="Segoe UI" pitchFamily="34" charset="0"/>
                      </a:rPr>
                      <a:t> </a:t>
                    </a:r>
                    <a:endParaRPr lang="en-US" dirty="0"/>
                  </a:p>
                </c:rich>
              </c:tx>
              <c:dLblPos val="outEnd"/>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7-74FA-456A-B136-475BBF2AC011}"/>
                </c:ext>
              </c:extLst>
            </c:dLbl>
            <c:dLbl>
              <c:idx val="4"/>
              <c:tx>
                <c:rich>
                  <a:bodyPr/>
                  <a:lstStyle/>
                  <a:p>
                    <a:r>
                      <a:rPr lang="en-US" sz="1800" b="1" dirty="0">
                        <a:solidFill>
                          <a:schemeClr val="tx1"/>
                        </a:solidFill>
                        <a:latin typeface="Segoe UI Light" pitchFamily="34" charset="0"/>
                        <a:ea typeface="Segoe UI" pitchFamily="34" charset="0"/>
                        <a:cs typeface="Segoe UI" pitchFamily="34" charset="0"/>
                      </a:rPr>
                      <a:t> </a:t>
                    </a:r>
                    <a:endParaRPr lang="en-US" dirty="0"/>
                  </a:p>
                </c:rich>
              </c:tx>
              <c:dLblPos val="outEnd"/>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9-74FA-456A-B136-475BBF2AC01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separator>
</c:separator>
            <c:showLeaderLines val="1"/>
            <c:leaderLines>
              <c:spPr>
                <a:ln w="9525" cap="rnd"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ccc</c:v>
                </c:pt>
                <c:pt idx="1">
                  <c:v>Color</c:v>
                </c:pt>
                <c:pt idx="2">
                  <c:v>Words</c:v>
                </c:pt>
                <c:pt idx="3">
                  <c:v>Symbols</c:v>
                </c:pt>
                <c:pt idx="4">
                  <c:v>Other</c:v>
                </c:pt>
              </c:strCache>
            </c:strRef>
          </c:cat>
          <c:val>
            <c:numRef>
              <c:f>Sheet1!$B$2:$B$6</c:f>
              <c:numCache>
                <c:formatCode>General</c:formatCode>
                <c:ptCount val="5"/>
                <c:pt idx="0">
                  <c:v>26</c:v>
                </c:pt>
                <c:pt idx="1">
                  <c:v>21</c:v>
                </c:pt>
                <c:pt idx="2">
                  <c:v>20</c:v>
                </c:pt>
                <c:pt idx="3">
                  <c:v>16</c:v>
                </c:pt>
                <c:pt idx="4">
                  <c:v>17</c:v>
                </c:pt>
              </c:numCache>
            </c:numRef>
          </c:val>
          <c:extLst>
            <c:ext xmlns:c16="http://schemas.microsoft.com/office/drawing/2014/chart" uri="{C3380CC4-5D6E-409C-BE32-E72D297353CC}">
              <c16:uniqueId val="{0000000A-74FA-456A-B136-475BBF2AC01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w="9525" cap="rnd" cmpd="sng" algn="ctr">
      <a:noFill/>
      <a:prstDash val="solid"/>
    </a:ln>
    <a:effectLst/>
  </c:spPr>
  <c:txPr>
    <a:bodyPr/>
    <a:lstStyle/>
    <a:p>
      <a:pPr>
        <a:defRPr sz="1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Overall Sales</c:v>
                </c:pt>
              </c:strCache>
            </c:strRef>
          </c:tx>
          <c:spPr>
            <a:solidFill>
              <a:srgbClr val="FFC000"/>
            </a:solidFill>
            <a:ln>
              <a:noFill/>
            </a:ln>
            <a:effectLst/>
          </c:spPr>
          <c:invertIfNegative val="0"/>
          <c:dPt>
            <c:idx val="0"/>
            <c:invertIfNegative val="0"/>
            <c:bubble3D val="0"/>
            <c:extLst>
              <c:ext xmlns:c16="http://schemas.microsoft.com/office/drawing/2014/chart" uri="{C3380CC4-5D6E-409C-BE32-E72D297353CC}">
                <c16:uniqueId val="{00000000-4F3C-4AFD-9156-A70692ED4D29}"/>
              </c:ext>
            </c:extLst>
          </c:dPt>
          <c:dPt>
            <c:idx val="1"/>
            <c:invertIfNegative val="0"/>
            <c:bubble3D val="0"/>
            <c:extLst>
              <c:ext xmlns:c16="http://schemas.microsoft.com/office/drawing/2014/chart" uri="{C3380CC4-5D6E-409C-BE32-E72D297353CC}">
                <c16:uniqueId val="{00000001-4F3C-4AFD-9156-A70692ED4D29}"/>
              </c:ext>
            </c:extLst>
          </c:dPt>
          <c:dPt>
            <c:idx val="2"/>
            <c:invertIfNegative val="0"/>
            <c:bubble3D val="0"/>
            <c:extLst>
              <c:ext xmlns:c16="http://schemas.microsoft.com/office/drawing/2014/chart" uri="{C3380CC4-5D6E-409C-BE32-E72D297353CC}">
                <c16:uniqueId val="{00000002-4F3C-4AFD-9156-A70692ED4D29}"/>
              </c:ext>
            </c:extLst>
          </c:dPt>
          <c:dPt>
            <c:idx val="3"/>
            <c:invertIfNegative val="0"/>
            <c:bubble3D val="0"/>
            <c:extLst>
              <c:ext xmlns:c16="http://schemas.microsoft.com/office/drawing/2014/chart" uri="{C3380CC4-5D6E-409C-BE32-E72D297353CC}">
                <c16:uniqueId val="{00000003-4F3C-4AFD-9156-A70692ED4D29}"/>
              </c:ext>
            </c:extLst>
          </c:dPt>
          <c:dPt>
            <c:idx val="4"/>
            <c:invertIfNegative val="0"/>
            <c:bubble3D val="0"/>
            <c:extLst>
              <c:ext xmlns:c16="http://schemas.microsoft.com/office/drawing/2014/chart" uri="{C3380CC4-5D6E-409C-BE32-E72D297353CC}">
                <c16:uniqueId val="{00000004-4F3C-4AFD-9156-A70692ED4D29}"/>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rnd" cmpd="sng" algn="ctr">
                      <a:solidFill>
                        <a:schemeClr val="tx1"/>
                      </a:solidFill>
                      <a:prstDash val="solid"/>
                      <a:round/>
                    </a:ln>
                    <a:effectLst/>
                  </c:spPr>
                </c15:leaderLines>
              </c:ext>
            </c:extLst>
          </c:dLbls>
          <c:cat>
            <c:strRef>
              <c:f>Sheet1!$A$2:$A$6</c:f>
              <c:strCache>
                <c:ptCount val="5"/>
                <c:pt idx="0">
                  <c:v>Wired Sound</c:v>
                </c:pt>
                <c:pt idx="1">
                  <c:v>Wireless Sound</c:v>
                </c:pt>
                <c:pt idx="2">
                  <c:v>Flat Screen TV</c:v>
                </c:pt>
                <c:pt idx="3">
                  <c:v>Smart TV</c:v>
                </c:pt>
                <c:pt idx="4">
                  <c:v>3D TV</c:v>
                </c:pt>
              </c:strCache>
            </c:strRef>
          </c:cat>
          <c:val>
            <c:numRef>
              <c:f>Sheet1!$B$2:$B$6</c:f>
              <c:numCache>
                <c:formatCode>General</c:formatCode>
                <c:ptCount val="5"/>
                <c:pt idx="0">
                  <c:v>20</c:v>
                </c:pt>
                <c:pt idx="1">
                  <c:v>22</c:v>
                </c:pt>
                <c:pt idx="2">
                  <c:v>33</c:v>
                </c:pt>
                <c:pt idx="3">
                  <c:v>33</c:v>
                </c:pt>
                <c:pt idx="4">
                  <c:v>28</c:v>
                </c:pt>
              </c:numCache>
            </c:numRef>
          </c:val>
          <c:extLst>
            <c:ext xmlns:c16="http://schemas.microsoft.com/office/drawing/2014/chart" uri="{C3380CC4-5D6E-409C-BE32-E72D297353CC}">
              <c16:uniqueId val="{00000005-4F3C-4AFD-9156-A70692ED4D29}"/>
            </c:ext>
          </c:extLst>
        </c:ser>
        <c:ser>
          <c:idx val="1"/>
          <c:order val="1"/>
          <c:tx>
            <c:strRef>
              <c:f>Sheet1!$C$1</c:f>
              <c:strCache>
                <c:ptCount val="1"/>
                <c:pt idx="0">
                  <c:v>Contoso Products</c:v>
                </c:pt>
              </c:strCache>
            </c:strRef>
          </c:tx>
          <c:spPr>
            <a:solidFill>
              <a:srgbClr val="FFD34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rnd" cmpd="sng" algn="ctr">
                      <a:solidFill>
                        <a:schemeClr val="tx1"/>
                      </a:solidFill>
                      <a:prstDash val="solid"/>
                      <a:round/>
                    </a:ln>
                    <a:effectLst/>
                  </c:spPr>
                </c15:leaderLines>
              </c:ext>
            </c:extLst>
          </c:dLbls>
          <c:cat>
            <c:strRef>
              <c:f>Sheet1!$A$2:$A$6</c:f>
              <c:strCache>
                <c:ptCount val="5"/>
                <c:pt idx="0">
                  <c:v>Wired Sound</c:v>
                </c:pt>
                <c:pt idx="1">
                  <c:v>Wireless Sound</c:v>
                </c:pt>
                <c:pt idx="2">
                  <c:v>Flat Screen TV</c:v>
                </c:pt>
                <c:pt idx="3">
                  <c:v>Smart TV</c:v>
                </c:pt>
                <c:pt idx="4">
                  <c:v>3D TV</c:v>
                </c:pt>
              </c:strCache>
            </c:strRef>
          </c:cat>
          <c:val>
            <c:numRef>
              <c:f>Sheet1!$C$2:$C$6</c:f>
              <c:numCache>
                <c:formatCode>General</c:formatCode>
                <c:ptCount val="5"/>
                <c:pt idx="0">
                  <c:v>15</c:v>
                </c:pt>
                <c:pt idx="1">
                  <c:v>27</c:v>
                </c:pt>
                <c:pt idx="2">
                  <c:v>28</c:v>
                </c:pt>
                <c:pt idx="3">
                  <c:v>26</c:v>
                </c:pt>
                <c:pt idx="4">
                  <c:v>36</c:v>
                </c:pt>
              </c:numCache>
            </c:numRef>
          </c:val>
          <c:extLst>
            <c:ext xmlns:c16="http://schemas.microsoft.com/office/drawing/2014/chart" uri="{C3380CC4-5D6E-409C-BE32-E72D297353CC}">
              <c16:uniqueId val="{00000006-4F3C-4AFD-9156-A70692ED4D29}"/>
            </c:ext>
          </c:extLst>
        </c:ser>
        <c:dLbls>
          <c:showLegendKey val="0"/>
          <c:showVal val="0"/>
          <c:showCatName val="0"/>
          <c:showSerName val="0"/>
          <c:showPercent val="0"/>
          <c:showBubbleSize val="0"/>
        </c:dLbls>
        <c:gapWidth val="55"/>
        <c:overlap val="100"/>
        <c:axId val="279625656"/>
        <c:axId val="280331160"/>
      </c:barChart>
      <c:catAx>
        <c:axId val="279625656"/>
        <c:scaling>
          <c:orientation val="minMax"/>
        </c:scaling>
        <c:delete val="1"/>
        <c:axPos val="b"/>
        <c:numFmt formatCode="General" sourceLinked="1"/>
        <c:majorTickMark val="none"/>
        <c:minorTickMark val="none"/>
        <c:tickLblPos val="nextTo"/>
        <c:crossAx val="280331160"/>
        <c:crosses val="autoZero"/>
        <c:auto val="1"/>
        <c:lblAlgn val="ctr"/>
        <c:lblOffset val="100"/>
        <c:noMultiLvlLbl val="0"/>
      </c:catAx>
      <c:valAx>
        <c:axId val="280331160"/>
        <c:scaling>
          <c:orientation val="minMax"/>
        </c:scaling>
        <c:delete val="1"/>
        <c:axPos val="l"/>
        <c:title>
          <c:tx>
            <c:rich>
              <a:bodyPr rot="-5400000" spcFirstLastPara="1" vertOverflow="ellipsis" vert="horz" wrap="square" anchor="ctr" anchorCtr="1"/>
              <a:lstStyle/>
              <a:p>
                <a:pPr>
                  <a:defRPr sz="1800" b="0" i="0" u="none" strike="noStrike" kern="1200" baseline="0">
                    <a:solidFill>
                      <a:schemeClr val="bg2"/>
                    </a:solidFill>
                    <a:latin typeface="+mn-lt"/>
                    <a:ea typeface="+mn-ea"/>
                    <a:cs typeface="+mn-cs"/>
                  </a:defRPr>
                </a:pPr>
                <a:r>
                  <a:rPr lang="en-US" b="0" dirty="0">
                    <a:solidFill>
                      <a:srgbClr val="002060"/>
                    </a:solidFill>
                  </a:rPr>
                  <a:t>Sales in Millions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bg2"/>
                  </a:solidFill>
                  <a:latin typeface="+mn-lt"/>
                  <a:ea typeface="+mn-ea"/>
                  <a:cs typeface="+mn-cs"/>
                </a:defRPr>
              </a:pPr>
              <a:endParaRPr lang="en-US"/>
            </a:p>
          </c:txPr>
        </c:title>
        <c:numFmt formatCode="General" sourceLinked="1"/>
        <c:majorTickMark val="none"/>
        <c:minorTickMark val="none"/>
        <c:tickLblPos val="nextTo"/>
        <c:crossAx val="279625656"/>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1200" b="0" i="0" u="none" strike="noStrike" kern="1200" baseline="0">
                <a:solidFill>
                  <a:srgbClr val="002060"/>
                </a:solidFill>
                <a:latin typeface="+mn-lt"/>
                <a:ea typeface="+mn-ea"/>
                <a:cs typeface="+mn-cs"/>
              </a:defRPr>
            </a:pPr>
            <a:endParaRPr lang="en-US"/>
          </a:p>
        </c:txPr>
      </c:legendEntry>
      <c:legendEntry>
        <c:idx val="1"/>
        <c:txPr>
          <a:bodyPr rot="0" spcFirstLastPara="1" vertOverflow="ellipsis" vert="horz" wrap="square" anchor="ctr" anchorCtr="1"/>
          <a:lstStyle/>
          <a:p>
            <a:pPr>
              <a:defRPr sz="1200" b="0" i="0" u="none" strike="noStrike" kern="1200" baseline="0">
                <a:solidFill>
                  <a:srgbClr val="002060"/>
                </a:solidFill>
                <a:latin typeface="+mn-lt"/>
                <a:ea typeface="+mn-ea"/>
                <a:cs typeface="+mn-cs"/>
              </a:defRPr>
            </a:pPr>
            <a:endParaRPr lang="en-US"/>
          </a:p>
        </c:txPr>
      </c:legendEntry>
      <c:layout>
        <c:manualLayout>
          <c:xMode val="edge"/>
          <c:yMode val="edge"/>
          <c:x val="0.78024815630949607"/>
          <c:y val="0.67076243506392508"/>
          <c:w val="0.21225694471822901"/>
          <c:h val="0.27148026892189597"/>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legend>
    <c:plotVisOnly val="1"/>
    <c:dispBlanksAs val="gap"/>
    <c:showDLblsOverMax val="0"/>
  </c:chart>
  <c:spPr>
    <a:noFill/>
    <a:ln w="9525" cap="rnd" cmpd="sng" algn="ctr">
      <a:noFill/>
      <a:prstDash val="solid"/>
    </a:ln>
    <a:effectLst/>
  </c:spPr>
  <c:txPr>
    <a:bodyPr/>
    <a:lstStyle/>
    <a:p>
      <a:pPr>
        <a:defRPr sz="1800">
          <a:solidFill>
            <a:schemeClr val="bg2"/>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bubbleChart>
        <c:varyColors val="0"/>
        <c:ser>
          <c:idx val="0"/>
          <c:order val="0"/>
          <c:tx>
            <c:strRef>
              <c:f>Sheet1!$B$1</c:f>
              <c:strCache>
                <c:ptCount val="1"/>
                <c:pt idx="0">
                  <c:v>Contoso 3D TV Sales</c:v>
                </c:pt>
              </c:strCache>
            </c:strRef>
          </c:tx>
          <c:spPr>
            <a:solidFill>
              <a:srgbClr val="FFD347"/>
            </a:solidFill>
          </c:spPr>
          <c:invertIfNegative val="0"/>
          <c:dLbls>
            <c:spPr>
              <a:noFill/>
              <a:ln>
                <a:noFill/>
              </a:ln>
              <a:effectLst/>
            </c:spPr>
            <c:txPr>
              <a:bodyPr wrap="square" lIns="38100" tIns="19050" rIns="38100" bIns="19050" anchor="ctr">
                <a:spAutoFit/>
              </a:bodyPr>
              <a:lstStyle/>
              <a:p>
                <a:pPr>
                  <a:defRPr>
                    <a:solidFill>
                      <a:srgbClr val="002060"/>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strRef>
              <c:f>Sheet1!$A$2:$A$5</c:f>
              <c:strCache>
                <c:ptCount val="4"/>
                <c:pt idx="0">
                  <c:v>Q1</c:v>
                </c:pt>
                <c:pt idx="1">
                  <c:v>Q2</c:v>
                </c:pt>
                <c:pt idx="2">
                  <c:v>Q3</c:v>
                </c:pt>
                <c:pt idx="3">
                  <c:v>Q4</c:v>
                </c:pt>
              </c:strCache>
            </c:strRef>
          </c:xVal>
          <c:yVal>
            <c:numRef>
              <c:f>Sheet1!$B$2:$B$5</c:f>
              <c:numCache>
                <c:formatCode>General</c:formatCode>
                <c:ptCount val="4"/>
                <c:pt idx="0">
                  <c:v>3</c:v>
                </c:pt>
                <c:pt idx="1">
                  <c:v>4</c:v>
                </c:pt>
                <c:pt idx="2">
                  <c:v>6</c:v>
                </c:pt>
                <c:pt idx="3">
                  <c:v>8</c:v>
                </c:pt>
              </c:numCache>
            </c:numRef>
          </c:yVal>
          <c:bubbleSize>
            <c:numLit>
              <c:formatCode>General</c:formatCode>
              <c:ptCount val="4"/>
              <c:pt idx="0">
                <c:v>1</c:v>
              </c:pt>
              <c:pt idx="1">
                <c:v>1</c:v>
              </c:pt>
              <c:pt idx="2">
                <c:v>1</c:v>
              </c:pt>
              <c:pt idx="3">
                <c:v>1</c:v>
              </c:pt>
            </c:numLit>
          </c:bubbleSize>
          <c:bubble3D val="0"/>
          <c:extLst>
            <c:ext xmlns:c16="http://schemas.microsoft.com/office/drawing/2014/chart" uri="{C3380CC4-5D6E-409C-BE32-E72D297353CC}">
              <c16:uniqueId val="{00000000-57E9-4A37-B50C-65597CC8E167}"/>
            </c:ext>
          </c:extLst>
        </c:ser>
        <c:ser>
          <c:idx val="1"/>
          <c:order val="1"/>
          <c:tx>
            <c:strRef>
              <c:f>Sheet1!$C$1</c:f>
              <c:strCache>
                <c:ptCount val="1"/>
                <c:pt idx="0">
                  <c:v>Other Contoso Products</c:v>
                </c:pt>
              </c:strCache>
            </c:strRef>
          </c:tx>
          <c:spPr>
            <a:solidFill>
              <a:srgbClr val="FFC000"/>
            </a:solidFill>
          </c:spPr>
          <c:invertIfNegative val="0"/>
          <c:dLbls>
            <c:spPr>
              <a:noFill/>
              <a:ln>
                <a:noFill/>
              </a:ln>
              <a:effectLst/>
            </c:spPr>
            <c:txPr>
              <a:bodyPr wrap="square" lIns="38100" tIns="19050" rIns="38100" bIns="19050" anchor="ctr">
                <a:spAutoFit/>
              </a:bodyPr>
              <a:lstStyle/>
              <a:p>
                <a:pPr>
                  <a:defRPr>
                    <a:solidFill>
                      <a:srgbClr val="002060"/>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strRef>
              <c:f>Sheet1!$A$2:$A$5</c:f>
              <c:strCache>
                <c:ptCount val="4"/>
                <c:pt idx="0">
                  <c:v>Q1</c:v>
                </c:pt>
                <c:pt idx="1">
                  <c:v>Q2</c:v>
                </c:pt>
                <c:pt idx="2">
                  <c:v>Q3</c:v>
                </c:pt>
                <c:pt idx="3">
                  <c:v>Q4</c:v>
                </c:pt>
              </c:strCache>
            </c:strRef>
          </c:xVal>
          <c:yVal>
            <c:numRef>
              <c:f>Sheet1!$C$2:$C$5</c:f>
              <c:numCache>
                <c:formatCode>General</c:formatCode>
                <c:ptCount val="4"/>
                <c:pt idx="0">
                  <c:v>2</c:v>
                </c:pt>
                <c:pt idx="1">
                  <c:v>3</c:v>
                </c:pt>
                <c:pt idx="2">
                  <c:v>4</c:v>
                </c:pt>
                <c:pt idx="3">
                  <c:v>6</c:v>
                </c:pt>
              </c:numCache>
            </c:numRef>
          </c:yVal>
          <c:bubbleSize>
            <c:numLit>
              <c:formatCode>General</c:formatCode>
              <c:ptCount val="4"/>
              <c:pt idx="0">
                <c:v>1</c:v>
              </c:pt>
              <c:pt idx="1">
                <c:v>1</c:v>
              </c:pt>
              <c:pt idx="2">
                <c:v>1</c:v>
              </c:pt>
              <c:pt idx="3">
                <c:v>1</c:v>
              </c:pt>
            </c:numLit>
          </c:bubbleSize>
          <c:bubble3D val="0"/>
          <c:extLst>
            <c:ext xmlns:c16="http://schemas.microsoft.com/office/drawing/2014/chart" uri="{C3380CC4-5D6E-409C-BE32-E72D297353CC}">
              <c16:uniqueId val="{00000001-57E9-4A37-B50C-65597CC8E167}"/>
            </c:ext>
          </c:extLst>
        </c:ser>
        <c:dLbls>
          <c:showLegendKey val="0"/>
          <c:showVal val="0"/>
          <c:showCatName val="0"/>
          <c:showSerName val="0"/>
          <c:showPercent val="0"/>
          <c:showBubbleSize val="0"/>
        </c:dLbls>
        <c:bubbleScale val="60"/>
        <c:showNegBubbles val="0"/>
        <c:sizeRepresents val="w"/>
        <c:axId val="280329984"/>
        <c:axId val="280327632"/>
      </c:bubbleChart>
      <c:valAx>
        <c:axId val="280329984"/>
        <c:scaling>
          <c:orientation val="minMax"/>
        </c:scaling>
        <c:delete val="1"/>
        <c:axPos val="b"/>
        <c:numFmt formatCode="General" sourceLinked="1"/>
        <c:majorTickMark val="out"/>
        <c:minorTickMark val="none"/>
        <c:tickLblPos val="nextTo"/>
        <c:crossAx val="280327632"/>
        <c:crosses val="autoZero"/>
        <c:crossBetween val="midCat"/>
      </c:valAx>
      <c:valAx>
        <c:axId val="280327632"/>
        <c:scaling>
          <c:orientation val="minMax"/>
        </c:scaling>
        <c:delete val="1"/>
        <c:axPos val="l"/>
        <c:title>
          <c:tx>
            <c:rich>
              <a:bodyPr rot="-5400000" vert="horz"/>
              <a:lstStyle/>
              <a:p>
                <a:pPr>
                  <a:defRPr b="0">
                    <a:solidFill>
                      <a:srgbClr val="002060"/>
                    </a:solidFill>
                  </a:defRPr>
                </a:pPr>
                <a:r>
                  <a:rPr lang="en-US" b="0" dirty="0">
                    <a:solidFill>
                      <a:srgbClr val="002060"/>
                    </a:solidFill>
                  </a:rPr>
                  <a:t>Sales in Millions</a:t>
                </a:r>
              </a:p>
            </c:rich>
          </c:tx>
          <c:layout>
            <c:manualLayout>
              <c:xMode val="edge"/>
              <c:yMode val="edge"/>
              <c:x val="2.0574597661642092E-2"/>
              <c:y val="0.22947375536981626"/>
            </c:manualLayout>
          </c:layout>
          <c:overlay val="0"/>
        </c:title>
        <c:numFmt formatCode="General" sourceLinked="1"/>
        <c:majorTickMark val="out"/>
        <c:minorTickMark val="none"/>
        <c:tickLblPos val="nextTo"/>
        <c:crossAx val="280329984"/>
        <c:crosses val="autoZero"/>
        <c:crossBetween val="midCat"/>
      </c:valAx>
      <c:spPr>
        <a:noFill/>
        <a:ln>
          <a:noFill/>
        </a:ln>
      </c:spPr>
    </c:plotArea>
    <c:legend>
      <c:legendPos val="r"/>
      <c:legendEntry>
        <c:idx val="0"/>
        <c:txPr>
          <a:bodyPr/>
          <a:lstStyle/>
          <a:p>
            <a:pPr>
              <a:defRPr>
                <a:solidFill>
                  <a:srgbClr val="002060"/>
                </a:solidFill>
              </a:defRPr>
            </a:pPr>
            <a:endParaRPr lang="en-US"/>
          </a:p>
        </c:txPr>
      </c:legendEntry>
      <c:legendEntry>
        <c:idx val="1"/>
        <c:txPr>
          <a:bodyPr/>
          <a:lstStyle/>
          <a:p>
            <a:pPr>
              <a:defRPr>
                <a:solidFill>
                  <a:srgbClr val="002060"/>
                </a:solidFill>
              </a:defRPr>
            </a:pPr>
            <a:endParaRPr lang="en-US"/>
          </a:p>
        </c:txPr>
      </c:legendEntry>
      <c:layout>
        <c:manualLayout>
          <c:xMode val="edge"/>
          <c:yMode val="edge"/>
          <c:x val="0.49695814739714517"/>
          <c:y val="0.25463465180564199"/>
          <c:w val="0.49566202967792883"/>
          <c:h val="0.39682823031349057"/>
        </c:manualLayout>
      </c:layout>
      <c:overlay val="0"/>
    </c:legend>
    <c:plotVisOnly val="1"/>
    <c:dispBlanksAs val="gap"/>
    <c:showDLblsOverMax val="0"/>
  </c:chart>
  <c:txPr>
    <a:bodyPr/>
    <a:lstStyle/>
    <a:p>
      <a:pPr>
        <a:defRPr sz="1000">
          <a:solidFill>
            <a:schemeClr val="bg2"/>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5">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5">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4-04-10T11:26:52.215" idx="1">
    <p:pos x="10" y="10"/>
    <p:text>We should emphasize the word 'commitment' - that's what the audience should get from the next section</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BC443B-292B-4779-A33C-48EA57276D37}" type="datetimeFigureOut">
              <a:rPr lang="en-US" smtClean="0"/>
              <a:t>2019-10-05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E3081-E64F-49DD-A38E-FC4B8BBA7009}" type="slidenum">
              <a:rPr lang="en-US" smtClean="0"/>
              <a:t>‹#›</a:t>
            </a:fld>
            <a:endParaRPr lang="en-US"/>
          </a:p>
        </p:txBody>
      </p:sp>
    </p:spTree>
    <p:extLst>
      <p:ext uri="{BB962C8B-B14F-4D97-AF65-F5344CB8AC3E}">
        <p14:creationId xmlns:p14="http://schemas.microsoft.com/office/powerpoint/2010/main" val="1493838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Executive Summary</a:t>
            </a:r>
            <a:endParaRPr lang="en-US" b="1" dirty="0"/>
          </a:p>
          <a:p>
            <a:pPr marL="171450" indent="-171450">
              <a:buFont typeface="Arial" pitchFamily="34" charset="0"/>
              <a:buChar char="•"/>
            </a:pPr>
            <a:r>
              <a:rPr lang="en-US" sz="1200" kern="1200" dirty="0">
                <a:solidFill>
                  <a:schemeClr val="tx1"/>
                </a:solidFill>
                <a:effectLst/>
                <a:latin typeface="+mn-lt"/>
                <a:ea typeface="+mn-ea"/>
                <a:cs typeface="+mn-cs"/>
              </a:rPr>
              <a:t>Contoso and Northwind have a long and trusted relationship that spans more than three decades. </a:t>
            </a:r>
          </a:p>
          <a:p>
            <a:pPr marL="171450" indent="-171450">
              <a:buFont typeface="Arial" pitchFamily="34" charset="0"/>
              <a:buChar char="•"/>
            </a:pPr>
            <a:r>
              <a:rPr lang="en-US" sz="1200" kern="1200" dirty="0">
                <a:solidFill>
                  <a:schemeClr val="tx1"/>
                </a:solidFill>
                <a:effectLst/>
                <a:latin typeface="+mn-lt"/>
                <a:ea typeface="+mn-ea"/>
                <a:cs typeface="+mn-cs"/>
              </a:rPr>
              <a:t>They share core values and a vision of the future that has benefited both companies over the years and will continue to in the future.</a:t>
            </a:r>
          </a:p>
          <a:p>
            <a:pPr marL="171450" indent="-171450">
              <a:buFont typeface="Arial" pitchFamily="34" charset="0"/>
              <a:buChar char="•"/>
            </a:pPr>
            <a:r>
              <a:rPr lang="en-US" sz="1200" kern="1200" dirty="0">
                <a:solidFill>
                  <a:schemeClr val="tx1"/>
                </a:solidFill>
                <a:effectLst/>
                <a:latin typeface="+mn-lt"/>
                <a:ea typeface="+mn-ea"/>
                <a:cs typeface="+mn-cs"/>
              </a:rPr>
              <a:t>A sales analysis from 2013 showed that 42.5 percent of Northwind electronics sales were of Northwind-brand products created by Contoso. </a:t>
            </a:r>
          </a:p>
          <a:p>
            <a:pPr marL="171450" indent="-171450">
              <a:buFont typeface="Arial" pitchFamily="34" charset="0"/>
              <a:buChar char="•"/>
            </a:pPr>
            <a:r>
              <a:rPr lang="en-US" sz="1200" kern="1200" dirty="0">
                <a:solidFill>
                  <a:schemeClr val="tx1"/>
                </a:solidFill>
                <a:effectLst/>
                <a:latin typeface="+mn-lt"/>
                <a:ea typeface="+mn-ea"/>
                <a:cs typeface="+mn-cs"/>
              </a:rPr>
              <a:t>A multiyear analysis showed that while Northwind sales have remained relatively steady since 2007, Northwind brand products created by Contoso have made up a steadily increasing share of those sales.</a:t>
            </a:r>
          </a:p>
          <a:p>
            <a:pPr marL="171450" indent="-171450">
              <a:buFont typeface="Arial" pitchFamily="34" charset="0"/>
              <a:buChar char="•"/>
            </a:pPr>
            <a:r>
              <a:rPr lang="en-US" sz="1200" kern="1200" dirty="0">
                <a:solidFill>
                  <a:schemeClr val="tx1"/>
                </a:solidFill>
                <a:effectLst/>
                <a:latin typeface="+mn-lt"/>
                <a:ea typeface="+mn-ea"/>
                <a:cs typeface="+mn-cs"/>
              </a:rPr>
              <a:t>Customer research conducted in early 2013 determined that consumer trends are favorable to Northwind/Contoso products, hitting a sweet spot that consumers are looking for: innovative, good-quality products for a good price from companies they know and trust.</a:t>
            </a:r>
          </a:p>
          <a:p>
            <a:pPr marL="171450" indent="-171450">
              <a:buFont typeface="Arial" pitchFamily="34" charset="0"/>
              <a:buChar char="•"/>
            </a:pPr>
            <a:r>
              <a:rPr lang="en-US" sz="1200" kern="1200" dirty="0">
                <a:solidFill>
                  <a:schemeClr val="tx1"/>
                </a:solidFill>
                <a:effectLst/>
                <a:latin typeface="+mn-lt"/>
                <a:ea typeface="+mn-ea"/>
                <a:cs typeface="+mn-cs"/>
              </a:rPr>
              <a:t>With exciting sustainability programs and new, innovative products on the horizon, a renewal of the exclusive Northwind/Contoso partnership will clearly benefit both companies.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CCE3081-E64F-49DD-A38E-FC4B8BBA7009}" type="slidenum">
              <a:rPr lang="en-US" smtClean="0"/>
              <a:t>1</a:t>
            </a:fld>
            <a:endParaRPr lang="en-US"/>
          </a:p>
        </p:txBody>
      </p:sp>
    </p:spTree>
    <p:extLst>
      <p:ext uri="{BB962C8B-B14F-4D97-AF65-F5344CB8AC3E}">
        <p14:creationId xmlns:p14="http://schemas.microsoft.com/office/powerpoint/2010/main" val="671382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Speaker Notes</a:t>
            </a:r>
            <a:endParaRPr lang="en-US" dirty="0"/>
          </a:p>
          <a:p>
            <a:pPr marL="171450" indent="-171450">
              <a:buFont typeface="Arial" pitchFamily="34" charset="0"/>
              <a:buChar char="•"/>
            </a:pPr>
            <a:r>
              <a:rPr lang="en-US" sz="1200" kern="1200" dirty="0">
                <a:solidFill>
                  <a:schemeClr val="tx1"/>
                </a:solidFill>
                <a:effectLst/>
                <a:latin typeface="+mn-lt"/>
                <a:ea typeface="+mn-ea"/>
                <a:cs typeface="+mn-cs"/>
              </a:rPr>
              <a:t>With Northwind support, Contoso research and development has produced some of the most innovative electronics products of the past 35 years. </a:t>
            </a:r>
          </a:p>
          <a:p>
            <a:pPr marL="171450" indent="-171450">
              <a:buFont typeface="Arial" pitchFamily="34" charset="0"/>
              <a:buChar char="•"/>
            </a:pPr>
            <a:r>
              <a:rPr lang="en-US" sz="1200" kern="1200" dirty="0">
                <a:solidFill>
                  <a:schemeClr val="tx1"/>
                </a:solidFill>
                <a:effectLst/>
                <a:latin typeface="+mn-lt"/>
                <a:ea typeface="+mn-ea"/>
                <a:cs typeface="+mn-cs"/>
              </a:rPr>
              <a:t>While Northwind brand has always been known for good quality and value, in the next two years, Contoso plans to unveil a suite of high-end products that consumers may be accustomed to seeing only from upscale electronic brands. </a:t>
            </a:r>
          </a:p>
          <a:p>
            <a:pPr marL="171450" indent="-171450">
              <a:buFont typeface="Arial" pitchFamily="34" charset="0"/>
              <a:buChar char="•"/>
            </a:pPr>
            <a:r>
              <a:rPr lang="en-US" sz="1200" kern="1200" dirty="0">
                <a:solidFill>
                  <a:schemeClr val="tx1"/>
                </a:solidFill>
                <a:effectLst/>
                <a:latin typeface="+mn-lt"/>
                <a:ea typeface="+mn-ea"/>
                <a:cs typeface="+mn-cs"/>
              </a:rPr>
              <a:t>Contoso products that are scheduled to launch in 2013 and 2014 include cutting-edge smart TVs, 3D TVs, true surround-sound stereo systems, and immersive home theatre packages. </a:t>
            </a:r>
          </a:p>
          <a:p>
            <a:pPr marL="171450" indent="-171450">
              <a:buFont typeface="Arial" pitchFamily="34" charset="0"/>
              <a:buChar char="•"/>
            </a:pPr>
            <a:r>
              <a:rPr lang="en-US" sz="1200" kern="1200" dirty="0">
                <a:solidFill>
                  <a:schemeClr val="tx1"/>
                </a:solidFill>
                <a:effectLst/>
                <a:latin typeface="+mn-lt"/>
                <a:ea typeface="+mn-ea"/>
                <a:cs typeface="+mn-cs"/>
              </a:rPr>
              <a:t>Renewal of the Northwind/Contoso partnership will ensure that these products will be available exclusively at Northwind retail outlets worldwide.</a:t>
            </a:r>
          </a:p>
          <a:p>
            <a:endParaRPr lang="en-US" dirty="0"/>
          </a:p>
          <a:p>
            <a:r>
              <a:rPr lang="en-US" dirty="0"/>
              <a:t>Sneak peek at NC-3DR4 Cinematic 3D TV</a:t>
            </a:r>
          </a:p>
          <a:p>
            <a:pPr marL="171450" indent="-171450">
              <a:buFont typeface="Arial" pitchFamily="34" charset="0"/>
              <a:buChar char="•"/>
            </a:pPr>
            <a:r>
              <a:rPr lang="en-US" dirty="0"/>
              <a:t>Immersive</a:t>
            </a:r>
            <a:r>
              <a:rPr lang="en-US" baseline="0" dirty="0"/>
              <a:t> 3D experience</a:t>
            </a:r>
          </a:p>
          <a:p>
            <a:pPr marL="171450" indent="-171450">
              <a:buFont typeface="Arial" pitchFamily="34" charset="0"/>
              <a:buChar char="•"/>
            </a:pPr>
            <a:r>
              <a:rPr lang="en-US" dirty="0"/>
              <a:t>Comes in 47” and 55”</a:t>
            </a:r>
          </a:p>
          <a:p>
            <a:pPr marL="171450" indent="-171450">
              <a:buFont typeface="Arial" pitchFamily="34" charset="0"/>
              <a:buChar char="•"/>
            </a:pPr>
            <a:r>
              <a:rPr lang="en-US" dirty="0"/>
              <a:t>LED backlighting</a:t>
            </a:r>
          </a:p>
          <a:p>
            <a:pPr marL="171450" indent="-171450">
              <a:buFont typeface="Arial" pitchFamily="34" charset="0"/>
              <a:buChar char="•"/>
            </a:pPr>
            <a:r>
              <a:rPr lang="en-US" dirty="0"/>
              <a:t>True surround-sound speakers</a:t>
            </a:r>
          </a:p>
          <a:p>
            <a:pPr marL="171450" indent="-171450">
              <a:buFont typeface="Arial" pitchFamily="34" charset="0"/>
              <a:buChar char="•"/>
            </a:pPr>
            <a:r>
              <a:rPr lang="en-US" dirty="0"/>
              <a:t>Full HD 1080p resolution</a:t>
            </a:r>
          </a:p>
          <a:p>
            <a:endParaRPr lang="en-US"/>
          </a:p>
          <a:p>
            <a:endParaRPr lang="en-US"/>
          </a:p>
        </p:txBody>
      </p:sp>
      <p:sp>
        <p:nvSpPr>
          <p:cNvPr id="4" name="Slide Number Placeholder 3"/>
          <p:cNvSpPr>
            <a:spLocks noGrp="1"/>
          </p:cNvSpPr>
          <p:nvPr>
            <p:ph type="sldNum" sz="quarter" idx="10"/>
          </p:nvPr>
        </p:nvSpPr>
        <p:spPr/>
        <p:txBody>
          <a:bodyPr/>
          <a:lstStyle/>
          <a:p>
            <a:fld id="{CCCE3081-E64F-49DD-A38E-FC4B8BBA7009}" type="slidenum">
              <a:rPr lang="en-US" smtClean="0"/>
              <a:t>11</a:t>
            </a:fld>
            <a:endParaRPr lang="en-US"/>
          </a:p>
        </p:txBody>
      </p:sp>
    </p:spTree>
    <p:extLst>
      <p:ext uri="{BB962C8B-B14F-4D97-AF65-F5344CB8AC3E}">
        <p14:creationId xmlns:p14="http://schemas.microsoft.com/office/powerpoint/2010/main" val="2860544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a:solidFill>
                  <a:schemeClr val="tx1"/>
                </a:solidFill>
                <a:effectLst/>
                <a:latin typeface="+mn-lt"/>
                <a:ea typeface="+mn-ea"/>
                <a:cs typeface="+mn-cs"/>
              </a:rPr>
              <a:t>Speaker Notes</a:t>
            </a:r>
            <a:endParaRPr lang="en-US" sz="1200" kern="1200">
              <a:solidFill>
                <a:schemeClr val="tx1"/>
              </a:solidFill>
              <a:effectLst/>
              <a:latin typeface="+mn-lt"/>
              <a:ea typeface="+mn-ea"/>
              <a:cs typeface="+mn-cs"/>
            </a:endParaRPr>
          </a:p>
          <a:p>
            <a:r>
              <a:rPr lang="en-US"/>
              <a:t>This</a:t>
            </a:r>
            <a:r>
              <a:rPr lang="en-US" baseline="0"/>
              <a:t> </a:t>
            </a:r>
            <a:r>
              <a:rPr lang="en-US" baseline="0" dirty="0"/>
              <a:t>talk will cover a number of aspects of the Northwind and Contoso partnership, as follows. By the end of this presentation, you’ll understand the full scope of the relationship.</a:t>
            </a:r>
          </a:p>
          <a:p>
            <a:endParaRPr lang="en-US" baseline="0" dirty="0"/>
          </a:p>
          <a:p>
            <a:pPr marL="171450" indent="-171450">
              <a:buFont typeface="Arial" panose="020B0604020202020204" pitchFamily="34" charset="0"/>
              <a:buChar char="•"/>
            </a:pPr>
            <a:r>
              <a:rPr lang="en-US" baseline="0" dirty="0"/>
              <a:t>History</a:t>
            </a:r>
          </a:p>
          <a:p>
            <a:pPr marL="171450" indent="-171450">
              <a:buFont typeface="Arial" panose="020B0604020202020204" pitchFamily="34" charset="0"/>
              <a:buChar char="•"/>
            </a:pPr>
            <a:r>
              <a:rPr lang="en-US" baseline="0" dirty="0"/>
              <a:t>Vision</a:t>
            </a:r>
          </a:p>
          <a:p>
            <a:pPr marL="171450" indent="-171450">
              <a:buFont typeface="Arial" panose="020B0604020202020204" pitchFamily="34" charset="0"/>
              <a:buChar char="•"/>
            </a:pPr>
            <a:r>
              <a:rPr lang="en-US" baseline="0" dirty="0"/>
              <a:t>Sales Analysis</a:t>
            </a:r>
          </a:p>
          <a:p>
            <a:pPr marL="171450" indent="-171450">
              <a:buFont typeface="Arial" panose="020B0604020202020204" pitchFamily="34" charset="0"/>
              <a:buChar char="•"/>
            </a:pPr>
            <a:r>
              <a:rPr lang="en-US" baseline="0" dirty="0"/>
              <a:t>Customer Research</a:t>
            </a:r>
          </a:p>
          <a:p>
            <a:pPr marL="171450" indent="-171450">
              <a:buFont typeface="Arial" panose="020B0604020202020204" pitchFamily="34" charset="0"/>
              <a:buChar char="•"/>
            </a:pPr>
            <a:r>
              <a:rPr lang="en-US" baseline="0" dirty="0"/>
              <a:t>Sustainable Practices</a:t>
            </a:r>
          </a:p>
          <a:p>
            <a:pPr marL="171450" indent="-171450">
              <a:buFont typeface="Arial" panose="020B0604020202020204" pitchFamily="34" charset="0"/>
              <a:buChar char="•"/>
            </a:pPr>
            <a:r>
              <a:rPr lang="en-US" baseline="0" dirty="0"/>
              <a:t>New Products</a:t>
            </a:r>
          </a:p>
          <a:p>
            <a:pPr marL="171450" indent="-171450">
              <a:buFont typeface="Arial" panose="020B0604020202020204" pitchFamily="34" charset="0"/>
              <a:buChar char="•"/>
            </a:pPr>
            <a:r>
              <a:rPr lang="en-US" baseline="0" dirty="0"/>
              <a:t>Sales Projections</a:t>
            </a:r>
            <a:endParaRPr lang="en-US" dirty="0"/>
          </a:p>
        </p:txBody>
      </p:sp>
      <p:sp>
        <p:nvSpPr>
          <p:cNvPr id="4" name="Slide Number Placeholder 3"/>
          <p:cNvSpPr>
            <a:spLocks noGrp="1"/>
          </p:cNvSpPr>
          <p:nvPr>
            <p:ph type="sldNum" sz="quarter" idx="10"/>
          </p:nvPr>
        </p:nvSpPr>
        <p:spPr/>
        <p:txBody>
          <a:bodyPr/>
          <a:lstStyle/>
          <a:p>
            <a:fld id="{CCCE3081-E64F-49DD-A38E-FC4B8BBA7009}" type="slidenum">
              <a:rPr lang="en-US" smtClean="0"/>
              <a:t>2</a:t>
            </a:fld>
            <a:endParaRPr lang="en-US"/>
          </a:p>
        </p:txBody>
      </p:sp>
    </p:spTree>
    <p:extLst>
      <p:ext uri="{BB962C8B-B14F-4D97-AF65-F5344CB8AC3E}">
        <p14:creationId xmlns:p14="http://schemas.microsoft.com/office/powerpoint/2010/main" val="2915171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Speaker Notes</a:t>
            </a: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mn-cs"/>
              </a:rPr>
              <a:t>Contoso and Northwind have a long and trusted relationship that spans more than three decades.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mn-cs"/>
              </a:rPr>
              <a:t>Jack Barlow and Joe Schmidt</a:t>
            </a:r>
            <a:r>
              <a:rPr lang="en-US" sz="1200" kern="1200" baseline="0" dirty="0">
                <a:solidFill>
                  <a:schemeClr val="tx1"/>
                </a:solidFill>
                <a:effectLst/>
                <a:latin typeface="+mn-lt"/>
                <a:ea typeface="+mn-ea"/>
                <a:cs typeface="+mn-cs"/>
              </a:rPr>
              <a:t> meet in</a:t>
            </a:r>
            <a:r>
              <a:rPr lang="en-US" sz="1200" kern="1200" dirty="0">
                <a:solidFill>
                  <a:schemeClr val="tx1"/>
                </a:solidFill>
                <a:effectLst/>
                <a:latin typeface="+mn-lt"/>
                <a:ea typeface="+mn-ea"/>
                <a:cs typeface="+mn-cs"/>
              </a:rPr>
              <a:t> Joe’s Northwind store in Cleveland, Ohio, on August 1, 1974. </a:t>
            </a:r>
          </a:p>
          <a:p>
            <a:pPr marL="171450" indent="-171450">
              <a:buFont typeface="Arial" pitchFamily="34" charset="0"/>
              <a:buChar char="•"/>
            </a:pPr>
            <a:r>
              <a:rPr lang="en-US" sz="1200" kern="1200" dirty="0">
                <a:solidFill>
                  <a:schemeClr val="tx1"/>
                </a:solidFill>
                <a:effectLst/>
                <a:latin typeface="+mn-lt"/>
                <a:ea typeface="+mn-ea"/>
                <a:cs typeface="+mn-cs"/>
              </a:rPr>
              <a:t>Contoso produced the first Northwind</a:t>
            </a:r>
            <a:r>
              <a:rPr lang="en-US" dirty="0"/>
              <a:t>-</a:t>
            </a:r>
            <a:r>
              <a:rPr lang="en-US" sz="1200" kern="1200" dirty="0">
                <a:solidFill>
                  <a:schemeClr val="tx1"/>
                </a:solidFill>
                <a:effectLst/>
                <a:latin typeface="+mn-lt"/>
                <a:ea typeface="+mn-ea"/>
                <a:cs typeface="+mn-cs"/>
              </a:rPr>
              <a:t>brand integrated music center in November 1974.</a:t>
            </a:r>
          </a:p>
          <a:p>
            <a:pPr marL="171450" indent="-171450">
              <a:buFont typeface="Arial" pitchFamily="34" charset="0"/>
              <a:buChar char="•"/>
            </a:pPr>
            <a:r>
              <a:rPr lang="en-US" sz="1200" kern="1200" dirty="0">
                <a:solidFill>
                  <a:schemeClr val="tx1"/>
                </a:solidFill>
                <a:effectLst/>
                <a:latin typeface="+mn-lt"/>
                <a:ea typeface="+mn-ea"/>
                <a:cs typeface="+mn-cs"/>
              </a:rPr>
              <a:t>In 1975, Northwind became known for TVs when it released the Contoso-produced CR-113. </a:t>
            </a:r>
            <a:endParaRPr lang="en-US" sz="1200" kern="1200" dirty="0">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a:effectLst/>
                <a:latin typeface="+mn-lt"/>
                <a:ea typeface="+mn-ea"/>
                <a:cs typeface="+mn-cs"/>
              </a:rPr>
              <a:t>In 1983, Northwind/Contoso </a:t>
            </a:r>
            <a:r>
              <a:rPr lang="en-US" sz="1200" kern="1200" baseline="0" dirty="0">
                <a:effectLst/>
                <a:latin typeface="+mn-lt"/>
                <a:ea typeface="+mn-ea"/>
                <a:cs typeface="+mn-cs"/>
              </a:rPr>
              <a:t>released </a:t>
            </a:r>
            <a:r>
              <a:rPr lang="en-US" sz="1200" dirty="0"/>
              <a:t>NC-S175 Home Theatre System.</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June 1989: </a:t>
            </a:r>
            <a:r>
              <a:rPr lang="en-US" sz="1200" kern="1200" dirty="0">
                <a:effectLst/>
                <a:latin typeface="+mn-lt"/>
                <a:ea typeface="+mn-ea"/>
                <a:cs typeface="+mn-cs"/>
              </a:rPr>
              <a:t>Northwind/Contoso </a:t>
            </a:r>
            <a:r>
              <a:rPr lang="en-US" sz="1200" kern="1200" baseline="0" dirty="0">
                <a:effectLst/>
                <a:latin typeface="+mn-lt"/>
                <a:ea typeface="+mn-ea"/>
                <a:cs typeface="+mn-cs"/>
              </a:rPr>
              <a:t>released </a:t>
            </a:r>
            <a:r>
              <a:rPr lang="en-US" sz="1200" dirty="0"/>
              <a:t>NC-S175 Speakers.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April 1997: Release</a:t>
            </a:r>
            <a:r>
              <a:rPr lang="en-US" sz="1200" baseline="0" dirty="0"/>
              <a:t> of the </a:t>
            </a:r>
            <a:r>
              <a:rPr lang="en-US" sz="1200" dirty="0"/>
              <a:t>NC-SR34 Large Screen LCD TV.</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July 2003:</a:t>
            </a:r>
            <a:r>
              <a:rPr lang="en-US" sz="1200" baseline="0" dirty="0"/>
              <a:t> </a:t>
            </a:r>
            <a:r>
              <a:rPr lang="en-US" sz="1200" dirty="0"/>
              <a:t>NC1524 Surround-Sound Speakers.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November 2012: NC-34LT Smart HDTV.</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a:solidFill>
                <a:schemeClr val="tx2"/>
              </a:solidFill>
            </a:endParaRPr>
          </a:p>
          <a:p>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CCE3081-E64F-49DD-A38E-FC4B8BBA7009}" type="slidenum">
              <a:rPr lang="en-US" smtClean="0"/>
              <a:t>3</a:t>
            </a:fld>
            <a:endParaRPr lang="en-US"/>
          </a:p>
        </p:txBody>
      </p:sp>
    </p:spTree>
    <p:extLst>
      <p:ext uri="{BB962C8B-B14F-4D97-AF65-F5344CB8AC3E}">
        <p14:creationId xmlns:p14="http://schemas.microsoft.com/office/powerpoint/2010/main" val="230139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1" kern="1200" dirty="0">
                <a:solidFill>
                  <a:schemeClr val="tx1"/>
                </a:solidFill>
                <a:effectLst/>
                <a:latin typeface="+mn-lt"/>
                <a:ea typeface="+mn-ea"/>
                <a:cs typeface="+mn-cs"/>
              </a:rPr>
              <a:t>Speaker Notes</a:t>
            </a:r>
            <a:endParaRPr lang="en-US" sz="1200" kern="1200" dirty="0">
              <a:solidFill>
                <a:schemeClr val="tx1"/>
              </a:solidFill>
              <a:effectLst/>
              <a:latin typeface="+mn-lt"/>
              <a:ea typeface="+mn-ea"/>
              <a:cs typeface="+mn-cs"/>
            </a:endParaRPr>
          </a:p>
          <a:p>
            <a:pPr marL="171450" indent="-171450">
              <a:buFont typeface="Arial" pitchFamily="34" charset="0"/>
              <a:buChar char="•"/>
            </a:pPr>
            <a:r>
              <a:rPr lang="en-US" sz="1200" kern="1200" dirty="0">
                <a:solidFill>
                  <a:schemeClr val="tx1"/>
                </a:solidFill>
                <a:effectLst/>
                <a:latin typeface="+mn-lt"/>
                <a:ea typeface="+mn-ea"/>
                <a:cs typeface="+mn-cs"/>
              </a:rPr>
              <a:t>In</a:t>
            </a:r>
            <a:r>
              <a:rPr lang="en-US" sz="1200" kern="1200" baseline="0" dirty="0">
                <a:solidFill>
                  <a:schemeClr val="tx1"/>
                </a:solidFill>
                <a:effectLst/>
                <a:latin typeface="+mn-lt"/>
                <a:ea typeface="+mn-ea"/>
                <a:cs typeface="+mn-cs"/>
              </a:rPr>
              <a:t> 1974, we had one office in Cleveland, Ohio</a:t>
            </a:r>
          </a:p>
          <a:p>
            <a:pPr marL="171450" indent="-171450">
              <a:buFont typeface="Arial" pitchFamily="34" charset="0"/>
              <a:buChar char="•"/>
            </a:pPr>
            <a:r>
              <a:rPr lang="en-US" sz="1200" kern="1200" baseline="0" dirty="0">
                <a:solidFill>
                  <a:schemeClr val="tx1"/>
                </a:solidFill>
                <a:effectLst/>
                <a:latin typeface="+mn-lt"/>
                <a:ea typeface="+mn-ea"/>
                <a:cs typeface="+mn-cs"/>
              </a:rPr>
              <a:t>Now we have 14 cities with joint Northwind &amp; Contoso storefronts</a:t>
            </a:r>
          </a:p>
          <a:p>
            <a:pPr marL="171450" indent="-171450">
              <a:buFont typeface="Arial" pitchFamily="34" charset="0"/>
              <a:buChar char="•"/>
            </a:pPr>
            <a:r>
              <a:rPr lang="en-US" sz="1200" kern="1200" baseline="0" dirty="0">
                <a:solidFill>
                  <a:schemeClr val="tx1"/>
                </a:solidFill>
                <a:effectLst/>
                <a:latin typeface="+mn-lt"/>
                <a:ea typeface="+mn-ea"/>
                <a:cs typeface="+mn-cs"/>
              </a:rPr>
              <a:t>That number will grow to 20 by 2018</a:t>
            </a:r>
          </a:p>
        </p:txBody>
      </p:sp>
      <p:sp>
        <p:nvSpPr>
          <p:cNvPr id="4" name="Slide Number Placeholder 3"/>
          <p:cNvSpPr>
            <a:spLocks noGrp="1"/>
          </p:cNvSpPr>
          <p:nvPr>
            <p:ph type="sldNum" sz="quarter" idx="10"/>
          </p:nvPr>
        </p:nvSpPr>
        <p:spPr/>
        <p:txBody>
          <a:bodyPr/>
          <a:lstStyle/>
          <a:p>
            <a:fld id="{CCCE3081-E64F-49DD-A38E-FC4B8BBA7009}"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65195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Speaker Notes</a:t>
            </a:r>
            <a:endParaRPr lang="en-US" sz="1200" kern="1200" dirty="0">
              <a:solidFill>
                <a:schemeClr val="tx1"/>
              </a:solidFill>
              <a:effectLst/>
              <a:latin typeface="+mn-lt"/>
              <a:ea typeface="+mn-ea"/>
              <a:cs typeface="+mn-cs"/>
            </a:endParaRPr>
          </a:p>
          <a:p>
            <a:pPr marL="171450" indent="-171450">
              <a:buFont typeface="Arial" pitchFamily="34" charset="0"/>
              <a:buChar char="•"/>
            </a:pPr>
            <a:r>
              <a:rPr lang="en-US" sz="1200" kern="1200" dirty="0">
                <a:solidFill>
                  <a:schemeClr val="tx1"/>
                </a:solidFill>
                <a:effectLst/>
                <a:latin typeface="+mn-lt"/>
                <a:ea typeface="+mn-ea"/>
                <a:cs typeface="+mn-cs"/>
              </a:rPr>
              <a:t>On July 1, 1976, Joe Schmidt and Jack Barlow had a meeting in the back room of the original Northwind store. </a:t>
            </a:r>
          </a:p>
          <a:p>
            <a:pPr marL="171450" indent="-171450">
              <a:buFont typeface="Arial" pitchFamily="34" charset="0"/>
              <a:buChar char="•"/>
            </a:pPr>
            <a:r>
              <a:rPr lang="en-US" sz="1200" kern="1200" dirty="0">
                <a:solidFill>
                  <a:schemeClr val="tx1"/>
                </a:solidFill>
                <a:effectLst/>
                <a:latin typeface="+mn-lt"/>
                <a:ea typeface="+mn-ea"/>
                <a:cs typeface="+mn-cs"/>
              </a:rPr>
              <a:t>That day, they decided to establish the shared values of their companies. </a:t>
            </a:r>
          </a:p>
          <a:p>
            <a:pPr marL="171450" indent="-171450">
              <a:buFont typeface="Arial" pitchFamily="34" charset="0"/>
              <a:buChar char="•"/>
            </a:pPr>
            <a:r>
              <a:rPr lang="en-US" dirty="0"/>
              <a:t>T</a:t>
            </a:r>
            <a:r>
              <a:rPr lang="en-US" sz="1200" kern="1200" dirty="0">
                <a:solidFill>
                  <a:schemeClr val="tx1"/>
                </a:solidFill>
                <a:effectLst/>
                <a:latin typeface="+mn-lt"/>
                <a:ea typeface="+mn-ea"/>
                <a:cs typeface="+mn-cs"/>
              </a:rPr>
              <a:t>hey arrived at three words:</a:t>
            </a:r>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Innovation</a:t>
            </a:r>
            <a:r>
              <a:rPr lang="en-US" sz="1200" b="1" kern="1200" baseline="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Responsibility.</a:t>
            </a:r>
          </a:p>
          <a:p>
            <a:pPr marL="171450" indent="-171450">
              <a:buFont typeface="Arial" pitchFamily="34" charset="0"/>
              <a:buChar char="•"/>
            </a:pPr>
            <a:r>
              <a:rPr lang="en-US" sz="1200" kern="1200" dirty="0">
                <a:solidFill>
                  <a:schemeClr val="tx1"/>
                </a:solidFill>
                <a:effectLst/>
                <a:latin typeface="+mn-lt"/>
                <a:ea typeface="+mn-ea"/>
                <a:cs typeface="+mn-cs"/>
              </a:rPr>
              <a:t>Since then, both Northwind and Contoso have grown into multinational companies. </a:t>
            </a:r>
          </a:p>
          <a:p>
            <a:pPr marL="171450" indent="-171450">
              <a:buFont typeface="Arial" pitchFamily="34" charset="0"/>
              <a:buChar char="•"/>
            </a:pPr>
            <a:r>
              <a:rPr lang="en-US" sz="1200" kern="1200" dirty="0">
                <a:solidFill>
                  <a:schemeClr val="tx1"/>
                </a:solidFill>
                <a:effectLst/>
                <a:latin typeface="+mn-lt"/>
                <a:ea typeface="+mn-ea"/>
                <a:cs typeface="+mn-cs"/>
              </a:rPr>
              <a:t>Neither organization has forgotten the values that the companies were founded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CCE3081-E64F-49DD-A38E-FC4B8BBA7009}" type="slidenum">
              <a:rPr lang="en-US" smtClean="0"/>
              <a:t>5</a:t>
            </a:fld>
            <a:endParaRPr lang="en-US"/>
          </a:p>
        </p:txBody>
      </p:sp>
    </p:spTree>
    <p:extLst>
      <p:ext uri="{BB962C8B-B14F-4D97-AF65-F5344CB8AC3E}">
        <p14:creationId xmlns:p14="http://schemas.microsoft.com/office/powerpoint/2010/main" val="699557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1" kern="1200" dirty="0">
                <a:solidFill>
                  <a:schemeClr val="tx1"/>
                </a:solidFill>
                <a:effectLst/>
                <a:latin typeface="+mn-lt"/>
                <a:ea typeface="+mn-ea"/>
                <a:cs typeface="+mn-cs"/>
              </a:rPr>
              <a:t>Speaker Notes</a:t>
            </a:r>
            <a:endParaRPr lang="en-US" sz="1200" kern="1200" dirty="0">
              <a:solidFill>
                <a:schemeClr val="tx1"/>
              </a:solidFill>
              <a:effectLst/>
              <a:latin typeface="+mn-lt"/>
              <a:ea typeface="+mn-ea"/>
              <a:cs typeface="+mn-cs"/>
            </a:endParaRPr>
          </a:p>
          <a:p>
            <a:pPr marL="171450" indent="-171450">
              <a:buFont typeface="Arial" pitchFamily="34" charset="0"/>
              <a:buChar char="•"/>
            </a:pPr>
            <a:r>
              <a:rPr lang="en-US" sz="1200" kern="1200" dirty="0">
                <a:solidFill>
                  <a:schemeClr val="tx1"/>
                </a:solidFill>
                <a:effectLst/>
                <a:latin typeface="+mn-lt"/>
                <a:ea typeface="+mn-ea"/>
                <a:cs typeface="+mn-cs"/>
              </a:rPr>
              <a:t>Focusing on current numbers, we</a:t>
            </a:r>
            <a:r>
              <a:rPr lang="en-US" sz="1200" kern="1200" baseline="0" dirty="0">
                <a:solidFill>
                  <a:schemeClr val="tx1"/>
                </a:solidFill>
                <a:effectLst/>
                <a:latin typeface="+mn-lt"/>
                <a:ea typeface="+mn-ea"/>
                <a:cs typeface="+mn-cs"/>
              </a:rPr>
              <a:t> can</a:t>
            </a:r>
            <a:r>
              <a:rPr lang="en-US" sz="1200" kern="1200" dirty="0">
                <a:solidFill>
                  <a:schemeClr val="tx1"/>
                </a:solidFill>
                <a:effectLst/>
                <a:latin typeface="+mn-lt"/>
                <a:ea typeface="+mn-ea"/>
                <a:cs typeface="+mn-cs"/>
              </a:rPr>
              <a:t> see the Northwind/Contoso relationship is stronger than ever.</a:t>
            </a:r>
          </a:p>
          <a:p>
            <a:pPr marL="171450" indent="-171450">
              <a:buFont typeface="Arial" pitchFamily="34" charset="0"/>
              <a:buChar char="•"/>
            </a:pPr>
            <a:r>
              <a:rPr lang="en-US" sz="1200" kern="1200" dirty="0">
                <a:solidFill>
                  <a:schemeClr val="tx1"/>
                </a:solidFill>
                <a:effectLst/>
                <a:latin typeface="+mn-lt"/>
                <a:ea typeface="+mn-ea"/>
                <a:cs typeface="+mn-cs"/>
              </a:rPr>
              <a:t>In 2011, Northwind’s overall worldwide sales topped $354 million. </a:t>
            </a:r>
          </a:p>
          <a:p>
            <a:pPr marL="171450" indent="-171450">
              <a:buFont typeface="Arial" pitchFamily="34" charset="0"/>
              <a:buChar char="•"/>
            </a:pPr>
            <a:r>
              <a:rPr lang="en-US" sz="1200" kern="1200" dirty="0">
                <a:solidFill>
                  <a:schemeClr val="tx1"/>
                </a:solidFill>
                <a:effectLst/>
                <a:latin typeface="+mn-lt"/>
                <a:ea typeface="+mn-ea"/>
                <a:cs typeface="+mn-cs"/>
              </a:rPr>
              <a:t>Of that, 36.7 percent were from the sale of electronics. </a:t>
            </a:r>
          </a:p>
          <a:p>
            <a:pPr marL="171450" indent="-171450">
              <a:buFont typeface="Arial" pitchFamily="34" charset="0"/>
              <a:buChar char="•"/>
            </a:pPr>
            <a:r>
              <a:rPr lang="en-US" sz="1200" kern="1200" dirty="0">
                <a:solidFill>
                  <a:schemeClr val="tx1"/>
                </a:solidFill>
                <a:effectLst/>
                <a:latin typeface="+mn-lt"/>
                <a:ea typeface="+mn-ea"/>
                <a:cs typeface="+mn-cs"/>
              </a:rPr>
              <a:t>In that category, 42.5 percent of Northwind sales were of Contoso products.</a:t>
            </a:r>
          </a:p>
          <a:p>
            <a:pPr marL="171450" indent="-171450">
              <a:buFont typeface="Arial" pitchFamily="34" charset="0"/>
              <a:buChar char="•"/>
            </a:pPr>
            <a:r>
              <a:rPr lang="en-US" sz="1200" kern="1200" dirty="0">
                <a:solidFill>
                  <a:schemeClr val="tx1"/>
                </a:solidFill>
                <a:effectLst/>
                <a:latin typeface="+mn-lt"/>
                <a:ea typeface="+mn-ea"/>
                <a:cs typeface="+mn-cs"/>
              </a:rPr>
              <a:t>Due to Northwind’s exclusive contract with Contoso, Northwind saw a profit margin from Contoso-produced products that was 17.5 percent higher than sales of similar products manufactured by other brands.</a:t>
            </a:r>
          </a:p>
          <a:p>
            <a:pPr marL="171450" indent="-171450">
              <a:buFont typeface="Arial" pitchFamily="34" charset="0"/>
              <a:buChar char="•"/>
            </a:pPr>
            <a:r>
              <a:rPr lang="en-US" sz="1200" kern="1200" dirty="0">
                <a:solidFill>
                  <a:schemeClr val="tx1"/>
                </a:solidFill>
                <a:effectLst/>
                <a:latin typeface="+mn-lt"/>
                <a:ea typeface="+mn-ea"/>
                <a:cs typeface="+mn-cs"/>
              </a:rPr>
              <a:t>In the flat-screen TV category, Northwind</a:t>
            </a:r>
            <a:r>
              <a:rPr lang="en-US" dirty="0"/>
              <a:t>-</a:t>
            </a:r>
            <a:r>
              <a:rPr lang="en-US" sz="1200" kern="1200" dirty="0">
                <a:solidFill>
                  <a:schemeClr val="tx1"/>
                </a:solidFill>
                <a:effectLst/>
                <a:latin typeface="+mn-lt"/>
                <a:ea typeface="+mn-ea"/>
                <a:cs typeface="+mn-cs"/>
              </a:rPr>
              <a:t>brand TVs created by Contoso comprised 47.2 percent of Northwind sales, an increase of 5.4 percent compared to 2010. </a:t>
            </a:r>
          </a:p>
          <a:p>
            <a:pPr marL="171450" indent="-171450">
              <a:buFont typeface="Arial" pitchFamily="34" charset="0"/>
              <a:buChar char="•"/>
            </a:pPr>
            <a:r>
              <a:rPr lang="en-US" sz="1200" kern="1200" dirty="0">
                <a:solidFill>
                  <a:schemeClr val="tx1"/>
                </a:solidFill>
                <a:effectLst/>
                <a:latin typeface="+mn-lt"/>
                <a:ea typeface="+mn-ea"/>
                <a:cs typeface="+mn-cs"/>
              </a:rPr>
              <a:t>In the stereo category, Contoso-produced Northwind</a:t>
            </a:r>
            <a:r>
              <a:rPr lang="en-US" dirty="0"/>
              <a:t>-</a:t>
            </a:r>
            <a:r>
              <a:rPr lang="en-US" sz="1200" kern="1200" dirty="0">
                <a:solidFill>
                  <a:schemeClr val="tx1"/>
                </a:solidFill>
                <a:effectLst/>
                <a:latin typeface="+mn-lt"/>
                <a:ea typeface="+mn-ea"/>
                <a:cs typeface="+mn-cs"/>
              </a:rPr>
              <a:t>brand stereos made up 41.4 percent of Northwind sales, a </a:t>
            </a:r>
            <a:r>
              <a:rPr lang="en-US" dirty="0"/>
              <a:t>7.8 percent </a:t>
            </a:r>
            <a:r>
              <a:rPr lang="en-US" sz="1200" kern="1200" dirty="0">
                <a:solidFill>
                  <a:schemeClr val="tx1"/>
                </a:solidFill>
                <a:effectLst/>
                <a:latin typeface="+mn-lt"/>
                <a:ea typeface="+mn-ea"/>
                <a:cs typeface="+mn-cs"/>
              </a:rPr>
              <a:t>increase over 2010.</a:t>
            </a:r>
          </a:p>
          <a:p>
            <a:endParaRPr lang="en-US" dirty="0"/>
          </a:p>
          <a:p>
            <a:endParaRPr lang="en-US" dirty="0"/>
          </a:p>
        </p:txBody>
      </p:sp>
      <p:sp>
        <p:nvSpPr>
          <p:cNvPr id="4" name="Slide Number Placeholder 3"/>
          <p:cNvSpPr>
            <a:spLocks noGrp="1"/>
          </p:cNvSpPr>
          <p:nvPr>
            <p:ph type="sldNum" sz="quarter" idx="10"/>
          </p:nvPr>
        </p:nvSpPr>
        <p:spPr/>
        <p:txBody>
          <a:bodyPr/>
          <a:lstStyle/>
          <a:p>
            <a:fld id="{CCCE3081-E64F-49DD-A38E-FC4B8BBA7009}" type="slidenum">
              <a:rPr lang="en-US" smtClean="0"/>
              <a:t>6</a:t>
            </a:fld>
            <a:endParaRPr lang="en-US"/>
          </a:p>
        </p:txBody>
      </p:sp>
    </p:spTree>
    <p:extLst>
      <p:ext uri="{BB962C8B-B14F-4D97-AF65-F5344CB8AC3E}">
        <p14:creationId xmlns:p14="http://schemas.microsoft.com/office/powerpoint/2010/main" val="293061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Speaker Notes</a:t>
            </a:r>
            <a:endParaRPr lang="en-US"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An analysis of overall Northwind sales in 2011 shows that Contoso-produced Northwind</a:t>
            </a:r>
            <a:r>
              <a:rPr lang="en-US" sz="1200" kern="1200" baseline="0" dirty="0">
                <a:solidFill>
                  <a:schemeClr val="tx1"/>
                </a:solidFill>
                <a:effectLst/>
                <a:latin typeface="+mn-lt"/>
                <a:ea typeface="+mn-ea"/>
                <a:cs typeface="+mn-cs"/>
              </a:rPr>
              <a:t> brand </a:t>
            </a:r>
            <a:r>
              <a:rPr lang="en-US" sz="1200" kern="1200" dirty="0">
                <a:solidFill>
                  <a:schemeClr val="tx1"/>
                </a:solidFill>
                <a:effectLst/>
                <a:latin typeface="+mn-lt"/>
                <a:ea typeface="+mn-ea"/>
                <a:cs typeface="+mn-cs"/>
              </a:rPr>
              <a:t>products are making up an increasing share of overall sales.</a:t>
            </a:r>
          </a:p>
          <a:p>
            <a:pPr marL="171450" lvl="0" indent="-171450">
              <a:buFont typeface="Arial" pitchFamily="34" charset="0"/>
              <a:buChar char="•"/>
            </a:pPr>
            <a:r>
              <a:rPr lang="en-US" sz="1200" kern="1200" dirty="0">
                <a:solidFill>
                  <a:schemeClr val="tx1"/>
                </a:solidFill>
                <a:effectLst/>
                <a:latin typeface="+mn-lt"/>
                <a:ea typeface="+mn-ea"/>
                <a:cs typeface="+mn-cs"/>
              </a:rPr>
              <a:t>A prime example is 3D TVs, which saw a marked increase to 60% of overall Northwind 3D TV sales in 2011.  </a:t>
            </a:r>
          </a:p>
          <a:p>
            <a:pPr marL="171450" lvl="0" indent="-171450">
              <a:buFont typeface="Arial" pitchFamily="34" charset="0"/>
              <a:buChar char="•"/>
            </a:pPr>
            <a:r>
              <a:rPr lang="en-US" sz="1200" kern="1200" dirty="0">
                <a:solidFill>
                  <a:schemeClr val="tx1"/>
                </a:solidFill>
                <a:effectLst/>
                <a:latin typeface="+mn-lt"/>
                <a:ea typeface="+mn-ea"/>
                <a:cs typeface="+mn-cs"/>
              </a:rPr>
              <a:t>If we look at 3D TV Sales over 2010 and 2011, we can clearly the overall trend of customers increasingly choosing Northwind brand 3D TVs.</a:t>
            </a:r>
          </a:p>
          <a:p>
            <a:pPr marL="171450" lvl="0" indent="-171450">
              <a:buFont typeface="Arial" pitchFamily="34" charset="0"/>
              <a:buChar char="•"/>
            </a:pPr>
            <a:r>
              <a:rPr lang="en-US" sz="1200" kern="1200" dirty="0">
                <a:solidFill>
                  <a:schemeClr val="tx1"/>
                </a:solidFill>
                <a:effectLst/>
                <a:latin typeface="+mn-lt"/>
                <a:ea typeface="+mn-ea"/>
                <a:cs typeface="+mn-cs"/>
              </a:rPr>
              <a:t>In the first half of 2010, Contoso brand 3D TVs made up just 27% of overall 3D TV sales.</a:t>
            </a:r>
          </a:p>
          <a:p>
            <a:pPr marL="171450" lvl="0" indent="-171450">
              <a:buFont typeface="Arial" pitchFamily="34" charset="0"/>
              <a:buChar char="•"/>
            </a:pPr>
            <a:r>
              <a:rPr lang="en-US" sz="1200" kern="1200" dirty="0">
                <a:solidFill>
                  <a:schemeClr val="tx1"/>
                </a:solidFill>
                <a:effectLst/>
                <a:latin typeface="+mn-lt"/>
                <a:ea typeface="+mn-ea"/>
                <a:cs typeface="+mn-cs"/>
              </a:rPr>
              <a:t>However, by the end of the first half of 2011, that had increased to 42%.</a:t>
            </a:r>
          </a:p>
          <a:p>
            <a:pPr marL="171450" lvl="0" indent="-171450">
              <a:buFont typeface="Arial" pitchFamily="34" charset="0"/>
              <a:buChar char="•"/>
            </a:pPr>
            <a:r>
              <a:rPr lang="en-US" sz="1200" kern="1200" dirty="0">
                <a:solidFill>
                  <a:schemeClr val="tx1"/>
                </a:solidFill>
                <a:effectLst/>
                <a:latin typeface="+mn-lt"/>
                <a:ea typeface="+mn-ea"/>
                <a:cs typeface="+mn-cs"/>
              </a:rPr>
              <a:t>By the end of 2011, it had increased to just over 60%.</a:t>
            </a:r>
          </a:p>
          <a:p>
            <a:pPr marL="171450" indent="-171450">
              <a:buFont typeface="Arial" pitchFamily="34" charset="0"/>
              <a:buChar char="•"/>
            </a:pPr>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CCE3081-E64F-49DD-A38E-FC4B8BBA7009}" type="slidenum">
              <a:rPr lang="en-US" smtClean="0"/>
              <a:t>7</a:t>
            </a:fld>
            <a:endParaRPr lang="en-US"/>
          </a:p>
        </p:txBody>
      </p:sp>
    </p:spTree>
    <p:extLst>
      <p:ext uri="{BB962C8B-B14F-4D97-AF65-F5344CB8AC3E}">
        <p14:creationId xmlns:p14="http://schemas.microsoft.com/office/powerpoint/2010/main" val="156279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Speaker Notes</a:t>
            </a:r>
            <a:endParaRPr lang="en-US" dirty="0"/>
          </a:p>
          <a:p>
            <a:pPr marL="171450" indent="-171450">
              <a:buFont typeface="Arial" pitchFamily="34" charset="0"/>
              <a:buChar char="•"/>
            </a:pPr>
            <a:r>
              <a:rPr lang="en-US" sz="1200" b="1" kern="1200" dirty="0">
                <a:solidFill>
                  <a:schemeClr val="tx1"/>
                </a:solidFill>
                <a:effectLst/>
                <a:latin typeface="+mn-lt"/>
                <a:ea typeface="+mn-ea"/>
                <a:cs typeface="+mn-cs"/>
              </a:rPr>
              <a:t>Customer survey</a:t>
            </a:r>
            <a:r>
              <a:rPr lang="en-US" sz="1200" b="1" kern="1200" baseline="0" dirty="0">
                <a:solidFill>
                  <a:schemeClr val="tx1"/>
                </a:solidFill>
                <a:effectLst/>
                <a:latin typeface="+mn-lt"/>
                <a:ea typeface="+mn-ea"/>
                <a:cs typeface="+mn-cs"/>
              </a:rPr>
              <a:t> (Jan. 2012): </a:t>
            </a:r>
            <a:r>
              <a:rPr lang="en-US" sz="1200" kern="1200" dirty="0">
                <a:solidFill>
                  <a:schemeClr val="tx1"/>
                </a:solidFill>
                <a:effectLst/>
                <a:latin typeface="+mn-lt"/>
                <a:ea typeface="+mn-ea"/>
                <a:cs typeface="+mn-cs"/>
              </a:rPr>
              <a:t>A customer research survey, co-sponsored by Contoso and Northwind, was conducted at the beginning of 2012.</a:t>
            </a:r>
          </a:p>
          <a:p>
            <a:pPr marL="171450" indent="-171450">
              <a:buFont typeface="Arial" pitchFamily="34" charset="0"/>
              <a:buChar char="•"/>
            </a:pPr>
            <a:r>
              <a:rPr lang="en-US" sz="1200" kern="1200" dirty="0">
                <a:solidFill>
                  <a:schemeClr val="tx1"/>
                </a:solidFill>
                <a:effectLst/>
                <a:latin typeface="+mn-lt"/>
                <a:ea typeface="+mn-ea"/>
                <a:cs typeface="+mn-cs"/>
              </a:rPr>
              <a:t>Survey</a:t>
            </a:r>
            <a:r>
              <a:rPr lang="en-US" sz="1200" kern="1200" baseline="0" dirty="0">
                <a:solidFill>
                  <a:schemeClr val="tx1"/>
                </a:solidFill>
                <a:effectLst/>
                <a:latin typeface="+mn-lt"/>
                <a:ea typeface="+mn-ea"/>
                <a:cs typeface="+mn-cs"/>
              </a:rPr>
              <a:t> a</a:t>
            </a:r>
            <a:r>
              <a:rPr lang="en-US" sz="1200" kern="1200" dirty="0">
                <a:solidFill>
                  <a:schemeClr val="tx1"/>
                </a:solidFill>
                <a:effectLst/>
                <a:latin typeface="+mn-lt"/>
                <a:ea typeface="+mn-ea"/>
                <a:cs typeface="+mn-cs"/>
              </a:rPr>
              <a:t>sked consumers why they chose to buy Northwind</a:t>
            </a:r>
            <a:r>
              <a:rPr lang="en-US" dirty="0"/>
              <a:t>-</a:t>
            </a:r>
            <a:r>
              <a:rPr lang="en-US" sz="1200" kern="1200" dirty="0">
                <a:solidFill>
                  <a:schemeClr val="tx1"/>
                </a:solidFill>
                <a:effectLst/>
                <a:latin typeface="+mn-lt"/>
                <a:ea typeface="+mn-ea"/>
                <a:cs typeface="+mn-cs"/>
              </a:rPr>
              <a:t>brand electronics over other name brands. </a:t>
            </a:r>
          </a:p>
          <a:p>
            <a:pPr marL="171450" indent="-171450">
              <a:buFont typeface="Arial" pitchFamily="34" charset="0"/>
              <a:buChar char="•"/>
            </a:pPr>
            <a:r>
              <a:rPr lang="en-US" sz="1200" kern="1200" dirty="0">
                <a:solidFill>
                  <a:schemeClr val="tx1"/>
                </a:solidFill>
                <a:effectLst/>
                <a:latin typeface="+mn-lt"/>
                <a:ea typeface="+mn-ea"/>
                <a:cs typeface="+mn-cs"/>
              </a:rPr>
              <a:t>Phrases that emerged most often from consumers: “</a:t>
            </a:r>
            <a:r>
              <a:rPr lang="en-US" sz="1200" b="1" kern="1200" dirty="0">
                <a:solidFill>
                  <a:schemeClr val="tx1"/>
                </a:solidFill>
                <a:effectLst/>
                <a:latin typeface="+mn-lt"/>
                <a:ea typeface="+mn-ea"/>
                <a:cs typeface="+mn-cs"/>
              </a:rPr>
              <a:t>value</a:t>
            </a:r>
            <a:r>
              <a:rPr lang="en-US" sz="1200" kern="1200" dirty="0">
                <a:solidFill>
                  <a:schemeClr val="tx1"/>
                </a:solidFill>
                <a:effectLst/>
                <a:latin typeface="+mn-lt"/>
                <a:ea typeface="+mn-ea"/>
                <a:cs typeface="+mn-cs"/>
              </a:rPr>
              <a:t>” (</a:t>
            </a:r>
            <a:r>
              <a:rPr lang="en-US" dirty="0"/>
              <a:t>26 percent) , </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trusted</a:t>
            </a:r>
            <a:r>
              <a:rPr lang="en-US" sz="1200" kern="1200" dirty="0">
                <a:solidFill>
                  <a:schemeClr val="tx1"/>
                </a:solidFill>
                <a:effectLst/>
                <a:latin typeface="+mn-lt"/>
                <a:ea typeface="+mn-ea"/>
                <a:cs typeface="+mn-cs"/>
              </a:rPr>
              <a:t>” (</a:t>
            </a:r>
            <a:r>
              <a:rPr lang="en-US" dirty="0"/>
              <a:t>23 percent), </a:t>
            </a:r>
            <a:r>
              <a:rPr lang="en-US" sz="1200" b="1" kern="1200" dirty="0">
                <a:solidFill>
                  <a:schemeClr val="tx1"/>
                </a:solidFill>
                <a:effectLst/>
                <a:latin typeface="+mn-lt"/>
                <a:ea typeface="+mn-ea"/>
                <a:cs typeface="+mn-cs"/>
              </a:rPr>
              <a:t>“quality” </a:t>
            </a:r>
            <a:r>
              <a:rPr lang="en-US" sz="1200" kern="1200" dirty="0">
                <a:solidFill>
                  <a:schemeClr val="tx1"/>
                </a:solidFill>
                <a:effectLst/>
                <a:latin typeface="+mn-lt"/>
                <a:ea typeface="+mn-ea"/>
                <a:cs typeface="+mn-cs"/>
              </a:rPr>
              <a:t>(</a:t>
            </a:r>
            <a:r>
              <a:rPr lang="en-US" dirty="0"/>
              <a:t>21 percent), </a:t>
            </a:r>
            <a:r>
              <a:rPr lang="en-US" sz="1200" kern="1200" dirty="0">
                <a:solidFill>
                  <a:schemeClr val="tx1"/>
                </a:solidFill>
                <a:effectLst/>
                <a:latin typeface="+mn-lt"/>
                <a:ea typeface="+mn-ea"/>
                <a:cs typeface="+mn-cs"/>
              </a:rPr>
              <a:t>and “</a:t>
            </a:r>
            <a:r>
              <a:rPr lang="en-US" sz="1200" b="1" kern="1200" dirty="0">
                <a:solidFill>
                  <a:schemeClr val="tx1"/>
                </a:solidFill>
                <a:effectLst/>
                <a:latin typeface="+mn-lt"/>
                <a:ea typeface="+mn-ea"/>
                <a:cs typeface="+mn-cs"/>
              </a:rPr>
              <a:t>innovative</a:t>
            </a:r>
            <a:r>
              <a:rPr lang="en-US" sz="1200" kern="1200" dirty="0">
                <a:solidFill>
                  <a:schemeClr val="tx1"/>
                </a:solidFill>
                <a:effectLst/>
                <a:latin typeface="+mn-lt"/>
                <a:ea typeface="+mn-ea"/>
                <a:cs typeface="+mn-cs"/>
              </a:rPr>
              <a:t>” (</a:t>
            </a:r>
            <a:r>
              <a:rPr lang="en-US" dirty="0"/>
              <a:t>19 percent).</a:t>
            </a:r>
            <a:endParaRPr lang="en-US" sz="1200" kern="1200" dirty="0">
              <a:solidFill>
                <a:schemeClr val="tx1"/>
              </a:solidFill>
              <a:effectLst/>
              <a:latin typeface="+mn-lt"/>
              <a:ea typeface="+mn-ea"/>
              <a:cs typeface="+mn-cs"/>
            </a:endParaRPr>
          </a:p>
          <a:p>
            <a:pPr marL="171450" indent="-171450">
              <a:buFont typeface="Arial" pitchFamily="34" charset="0"/>
              <a:buChar char="•"/>
            </a:pPr>
            <a:r>
              <a:rPr lang="en-US" sz="1200" kern="1200" dirty="0">
                <a:solidFill>
                  <a:schemeClr val="tx1"/>
                </a:solidFill>
                <a:effectLst/>
                <a:latin typeface="+mn-lt"/>
                <a:ea typeface="+mn-ea"/>
                <a:cs typeface="+mn-cs"/>
              </a:rPr>
              <a:t>All of these phrases map back to both companies’ core values, proving that Northwind’s and Contoso’s shared approach to business is paying off.</a:t>
            </a:r>
          </a:p>
          <a:p>
            <a:endParaRPr lang="en-US" sz="1200" kern="1200" dirty="0">
              <a:solidFill>
                <a:schemeClr val="tx1"/>
              </a:solidFill>
              <a:effectLst/>
              <a:latin typeface="+mn-lt"/>
              <a:ea typeface="+mn-ea"/>
              <a:cs typeface="+mn-cs"/>
            </a:endParaRPr>
          </a:p>
          <a:p>
            <a:pPr marL="171450" indent="-171450">
              <a:buFont typeface="Arial" pitchFamily="34" charset="0"/>
              <a:buChar char="•"/>
            </a:pPr>
            <a:r>
              <a:rPr lang="en-US" sz="1200" b="1" kern="1200" dirty="0">
                <a:solidFill>
                  <a:schemeClr val="tx1"/>
                </a:solidFill>
                <a:effectLst/>
                <a:latin typeface="+mn-lt"/>
                <a:ea typeface="+mn-ea"/>
                <a:cs typeface="+mn-cs"/>
              </a:rPr>
              <a:t>Longer-term trends:</a:t>
            </a:r>
            <a:r>
              <a:rPr lang="en-US" sz="1200" b="1"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ustomer research to determine why consumers were increasingly</a:t>
            </a:r>
            <a:r>
              <a:rPr lang="en-US" sz="1200" kern="1200" baseline="0" dirty="0">
                <a:solidFill>
                  <a:schemeClr val="tx1"/>
                </a:solidFill>
                <a:effectLst/>
                <a:latin typeface="+mn-lt"/>
                <a:ea typeface="+mn-ea"/>
                <a:cs typeface="+mn-cs"/>
              </a:rPr>
              <a:t> choosing </a:t>
            </a:r>
            <a:r>
              <a:rPr lang="en-US" sz="1200" kern="1200" dirty="0">
                <a:solidFill>
                  <a:schemeClr val="tx1"/>
                </a:solidFill>
                <a:effectLst/>
                <a:latin typeface="+mn-lt"/>
                <a:ea typeface="+mn-ea"/>
                <a:cs typeface="+mn-cs"/>
              </a:rPr>
              <a:t>the Northwind brand. </a:t>
            </a:r>
          </a:p>
          <a:p>
            <a:pPr marL="171450" indent="-171450">
              <a:buFont typeface="Arial" pitchFamily="34" charset="0"/>
              <a:buChar char="•"/>
            </a:pPr>
            <a:r>
              <a:rPr lang="en-US" sz="1200" kern="1200" dirty="0">
                <a:solidFill>
                  <a:schemeClr val="tx1"/>
                </a:solidFill>
                <a:effectLst/>
                <a:latin typeface="+mn-lt"/>
                <a:ea typeface="+mn-ea"/>
                <a:cs typeface="+mn-cs"/>
              </a:rPr>
              <a:t>Worldwide recession that began in 2008 has been a major factor. </a:t>
            </a:r>
          </a:p>
          <a:p>
            <a:pPr marL="171450" indent="-171450">
              <a:buFont typeface="Arial" pitchFamily="34" charset="0"/>
              <a:buChar char="•"/>
            </a:pPr>
            <a:r>
              <a:rPr lang="en-US" sz="1200" kern="1200" dirty="0">
                <a:solidFill>
                  <a:schemeClr val="tx1"/>
                </a:solidFill>
                <a:effectLst/>
                <a:latin typeface="+mn-lt"/>
                <a:ea typeface="+mn-ea"/>
                <a:cs typeface="+mn-cs"/>
              </a:rPr>
              <a:t>Consumers</a:t>
            </a:r>
            <a:r>
              <a:rPr lang="en-US" sz="1200" kern="1200" baseline="0" dirty="0">
                <a:solidFill>
                  <a:schemeClr val="tx1"/>
                </a:solidFill>
                <a:effectLst/>
                <a:latin typeface="+mn-lt"/>
                <a:ea typeface="+mn-ea"/>
                <a:cs typeface="+mn-cs"/>
              </a:rPr>
              <a:t> have</a:t>
            </a:r>
            <a:r>
              <a:rPr lang="en-US" sz="1200" kern="1200" dirty="0">
                <a:solidFill>
                  <a:schemeClr val="tx1"/>
                </a:solidFill>
                <a:effectLst/>
                <a:latin typeface="+mn-lt"/>
                <a:ea typeface="+mn-ea"/>
                <a:cs typeface="+mn-cs"/>
              </a:rPr>
              <a:t> less discretionary income. </a:t>
            </a:r>
          </a:p>
          <a:p>
            <a:pPr marL="171450" indent="-171450">
              <a:buFont typeface="Arial" pitchFamily="34" charset="0"/>
              <a:buChar char="•"/>
            </a:pPr>
            <a:r>
              <a:rPr lang="en-US" sz="1200" kern="1200" dirty="0">
                <a:solidFill>
                  <a:schemeClr val="tx1"/>
                </a:solidFill>
                <a:effectLst/>
                <a:latin typeface="+mn-lt"/>
                <a:ea typeface="+mn-ea"/>
                <a:cs typeface="+mn-cs"/>
              </a:rPr>
              <a:t>Turning to trusted brands that are perceived to be good quality yet still a good value for the money. </a:t>
            </a:r>
          </a:p>
          <a:p>
            <a:pPr marL="171450" indent="-171450">
              <a:buFont typeface="Arial" pitchFamily="34" charset="0"/>
              <a:buChar char="•"/>
            </a:pPr>
            <a:r>
              <a:rPr lang="en-US" sz="1200" kern="1200" dirty="0">
                <a:solidFill>
                  <a:schemeClr val="tx1"/>
                </a:solidFill>
                <a:effectLst/>
                <a:latin typeface="+mn-lt"/>
                <a:ea typeface="+mn-ea"/>
                <a:cs typeface="+mn-cs"/>
              </a:rPr>
              <a:t>Northwind/Contoso products hit the sweet spot that consumers are looking for innovative, good-quality products for a good price from companies they know and trust.</a:t>
            </a:r>
          </a:p>
          <a:p>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kern="1200" dirty="0">
                <a:solidFill>
                  <a:schemeClr val="tx1"/>
                </a:solidFill>
                <a:effectLst/>
                <a:latin typeface="+mn-lt"/>
                <a:ea typeface="+mn-ea"/>
                <a:cs typeface="+mn-cs"/>
              </a:rPr>
              <a:t>Sustainability: </a:t>
            </a:r>
            <a:r>
              <a:rPr lang="en-US" sz="1200" kern="1200" dirty="0">
                <a:solidFill>
                  <a:schemeClr val="tx1"/>
                </a:solidFill>
                <a:effectLst/>
                <a:latin typeface="+mn-lt"/>
                <a:ea typeface="+mn-ea"/>
                <a:cs typeface="+mn-cs"/>
              </a:rPr>
              <a:t>Customer surveys have also shown that consumers have become conscious about where they make their purchases, and they are increasingly choosing to buy from companies that they perceive as having values of honesty and integrity as well as sustainable manufacturing processes.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CCE3081-E64F-49DD-A38E-FC4B8BBA7009}" type="slidenum">
              <a:rPr lang="en-US" smtClean="0"/>
              <a:t>8</a:t>
            </a:fld>
            <a:endParaRPr lang="en-US"/>
          </a:p>
        </p:txBody>
      </p:sp>
    </p:spTree>
    <p:extLst>
      <p:ext uri="{BB962C8B-B14F-4D97-AF65-F5344CB8AC3E}">
        <p14:creationId xmlns:p14="http://schemas.microsoft.com/office/powerpoint/2010/main" val="235829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Speaker Notes</a:t>
            </a:r>
            <a:endParaRPr lang="en-US" dirty="0"/>
          </a:p>
          <a:p>
            <a:pPr marL="171450" indent="-171450">
              <a:buFont typeface="Arial" pitchFamily="34" charset="0"/>
              <a:buChar char="•"/>
            </a:pPr>
            <a:r>
              <a:rPr lang="en-US" sz="1200" kern="1200" dirty="0">
                <a:solidFill>
                  <a:schemeClr val="tx1"/>
                </a:solidFill>
                <a:effectLst/>
                <a:latin typeface="+mn-lt"/>
                <a:ea typeface="+mn-ea"/>
                <a:cs typeface="+mn-cs"/>
              </a:rPr>
              <a:t>Since its beginnings, Contoso has been at the forefront of new ways to produce and distribute products that have a reduced environmental impact and a smaller carbon footprint.</a:t>
            </a:r>
          </a:p>
          <a:p>
            <a:pPr marL="171450" indent="-171450">
              <a:buFont typeface="Arial" pitchFamily="34" charset="0"/>
              <a:buChar char="•"/>
            </a:pPr>
            <a:r>
              <a:rPr lang="en-US" sz="1200" kern="1200" dirty="0">
                <a:solidFill>
                  <a:schemeClr val="tx1"/>
                </a:solidFill>
                <a:effectLst/>
                <a:latin typeface="+mn-lt"/>
                <a:ea typeface="+mn-ea"/>
                <a:cs typeface="+mn-cs"/>
              </a:rPr>
              <a:t>In 2008, Contoso initiated a recycled materials program that set an ambitious goal: its products would be comprised of </a:t>
            </a:r>
            <a:r>
              <a:rPr lang="en-US" dirty="0"/>
              <a:t>25 percent </a:t>
            </a:r>
            <a:r>
              <a:rPr lang="en-US" sz="1200" kern="1200" dirty="0">
                <a:solidFill>
                  <a:schemeClr val="tx1"/>
                </a:solidFill>
                <a:effectLst/>
                <a:latin typeface="+mn-lt"/>
                <a:ea typeface="+mn-ea"/>
                <a:cs typeface="+mn-cs"/>
              </a:rPr>
              <a:t>recycled postconsumer content by 2015. </a:t>
            </a:r>
          </a:p>
          <a:p>
            <a:pPr marL="171450" indent="-171450">
              <a:buFont typeface="Arial" pitchFamily="34" charset="0"/>
              <a:buChar char="•"/>
            </a:pPr>
            <a:r>
              <a:rPr lang="en-US" sz="1200" kern="1200" dirty="0">
                <a:solidFill>
                  <a:schemeClr val="tx1"/>
                </a:solidFill>
                <a:effectLst/>
                <a:latin typeface="+mn-lt"/>
                <a:ea typeface="+mn-ea"/>
                <a:cs typeface="+mn-cs"/>
              </a:rPr>
              <a:t>The latest figures from 2011 show that Contoso is on track to meet that goal, having increased its recycled materials to </a:t>
            </a:r>
            <a:r>
              <a:rPr lang="en-US" dirty="0"/>
              <a:t>17 percent from 12 percent </a:t>
            </a:r>
            <a:r>
              <a:rPr lang="en-US" sz="1200" kern="1200" dirty="0">
                <a:solidFill>
                  <a:schemeClr val="tx1"/>
                </a:solidFill>
                <a:effectLst/>
                <a:latin typeface="+mn-lt"/>
                <a:ea typeface="+mn-ea"/>
                <a:cs typeface="+mn-cs"/>
              </a:rPr>
              <a:t>in 2010.</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b="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1" kern="1200" dirty="0">
                <a:solidFill>
                  <a:schemeClr val="tx1"/>
                </a:solidFill>
                <a:effectLst/>
                <a:latin typeface="+mn-lt"/>
                <a:ea typeface="+mn-ea"/>
                <a:cs typeface="+mn-cs"/>
              </a:rPr>
              <a:t>A ground-breaking new program</a:t>
            </a: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mn-cs"/>
              </a:rPr>
              <a:t>Contoso is also excited to announce a ground-breaking new program that it is working on with Northwind: the Full-Cycle Program.</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mn-cs"/>
              </a:rPr>
              <a:t>Contoso and Northwind will work together to manage the full customer life cycle from “cradle to cradle.”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mn-cs"/>
              </a:rPr>
              <a:t>In this model, products go from manufacturer to retailer to customer, then back to the retailer, then back to the manufacturer.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mn-cs"/>
              </a:rPr>
              <a:t>Product is disassembled, and parts are reused or recycled in the production of new products.</a:t>
            </a:r>
          </a:p>
          <a:p>
            <a:pPr marL="171450" indent="-171450">
              <a:buFont typeface="Arial" pitchFamily="34" charset="0"/>
              <a:buChar char="•"/>
              <a:defRPr/>
            </a:pPr>
            <a:r>
              <a:rPr lang="en-US" sz="1200" kern="1200" dirty="0">
                <a:solidFill>
                  <a:schemeClr val="tx1"/>
                </a:solidFill>
                <a:effectLst/>
                <a:latin typeface="+mn-lt"/>
                <a:ea typeface="+mn-ea"/>
                <a:cs typeface="+mn-cs"/>
              </a:rPr>
              <a:t>After an initial investment, this program has been projected to save Contoso</a:t>
            </a:r>
            <a:r>
              <a:rPr lang="en-US" sz="1200" kern="1200" baseline="0" dirty="0">
                <a:solidFill>
                  <a:schemeClr val="tx1"/>
                </a:solidFill>
                <a:effectLst/>
                <a:latin typeface="+mn-lt"/>
                <a:ea typeface="+mn-ea"/>
                <a:cs typeface="+mn-cs"/>
              </a:rPr>
              <a:t> </a:t>
            </a:r>
            <a:r>
              <a:rPr lang="en-US" dirty="0"/>
              <a:t>15 to 20 percent </a:t>
            </a:r>
            <a:r>
              <a:rPr lang="en-US" sz="1200" kern="1200" dirty="0">
                <a:solidFill>
                  <a:schemeClr val="tx1"/>
                </a:solidFill>
                <a:effectLst/>
                <a:latin typeface="+mn-lt"/>
                <a:ea typeface="+mn-ea"/>
                <a:cs typeface="+mn-cs"/>
              </a:rPr>
              <a:t>per year in manufacturing costs.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mn-cs"/>
              </a:rPr>
              <a:t>With the renewal of its contract with Contoso, Northwind ensures its participation in this innovative and noteworthy program and the potential for savings in manufacturing and distribution costs in the near future.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CCE3081-E64F-49DD-A38E-FC4B8BBA7009}" type="slidenum">
              <a:rPr lang="en-US" smtClean="0"/>
              <a:t>10</a:t>
            </a:fld>
            <a:endParaRPr lang="en-US"/>
          </a:p>
        </p:txBody>
      </p:sp>
    </p:spTree>
    <p:extLst>
      <p:ext uri="{BB962C8B-B14F-4D97-AF65-F5344CB8AC3E}">
        <p14:creationId xmlns:p14="http://schemas.microsoft.com/office/powerpoint/2010/main" val="3592417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8" descr="W:\Open Engagements\Productivity\MS-Office + Mobility Apps\#1488-002 Office 15 Sample Docs\Deliverables\IW\Corbis\42-31266929_edit.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Parallelogram 7"/>
          <p:cNvSpPr/>
          <p:nvPr userDrawn="1"/>
        </p:nvSpPr>
        <p:spPr>
          <a:xfrm>
            <a:off x="7459672" y="0"/>
            <a:ext cx="4464974" cy="6858000"/>
          </a:xfrm>
          <a:prstGeom prst="parallelogram">
            <a:avLst>
              <a:gd name="adj" fmla="val 13842"/>
            </a:avLst>
          </a:prstGeom>
          <a:gradFill>
            <a:gsLst>
              <a:gs pos="0">
                <a:srgbClr val="FFC000"/>
              </a:gs>
              <a:gs pos="100000">
                <a:schemeClr val="tx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7944375" y="1649136"/>
            <a:ext cx="3380764" cy="1689164"/>
          </a:xfrm>
        </p:spPr>
        <p:txBody>
          <a:bodyPr anchor="b"/>
          <a:lstStyle>
            <a:lvl1pPr>
              <a:defRPr sz="4000">
                <a:solidFill>
                  <a:srgbClr val="DE5A00"/>
                </a:solidFill>
              </a:defRPr>
            </a:lvl1pPr>
          </a:lstStyle>
          <a:p>
            <a:r>
              <a:rPr lang="en-US" dirty="0"/>
              <a:t>Click to edit Master title style</a:t>
            </a:r>
          </a:p>
        </p:txBody>
      </p:sp>
      <p:sp>
        <p:nvSpPr>
          <p:cNvPr id="3" name="Subtitle 2"/>
          <p:cNvSpPr>
            <a:spLocks noGrp="1"/>
          </p:cNvSpPr>
          <p:nvPr>
            <p:ph type="subTitle" idx="1"/>
          </p:nvPr>
        </p:nvSpPr>
        <p:spPr>
          <a:xfrm>
            <a:off x="7944374" y="3519032"/>
            <a:ext cx="3380764" cy="861420"/>
          </a:xfrm>
        </p:spPr>
        <p:txBody>
          <a:bodyPr anchor="t"/>
          <a:lstStyle>
            <a:lvl1pPr marL="0" indent="0" algn="l">
              <a:buNone/>
              <a:defRPr cap="all">
                <a:solidFill>
                  <a:srgbClr val="DE5A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Text Placeholder 9"/>
          <p:cNvSpPr>
            <a:spLocks noGrp="1"/>
          </p:cNvSpPr>
          <p:nvPr>
            <p:ph type="body" sz="quarter" idx="10"/>
          </p:nvPr>
        </p:nvSpPr>
        <p:spPr>
          <a:xfrm>
            <a:off x="7943763" y="5664326"/>
            <a:ext cx="3381375" cy="856027"/>
          </a:xfrm>
        </p:spPr>
        <p:txBody>
          <a:bodyPr>
            <a:normAutofit/>
          </a:bodyPr>
          <a:lstStyle>
            <a:lvl1pPr>
              <a:defRPr sz="1400">
                <a:solidFill>
                  <a:srgbClr val="DE5A00"/>
                </a:solidFill>
              </a:defRPr>
            </a:lvl1pPr>
          </a:lstStyle>
          <a:p>
            <a:pPr lvl="0"/>
            <a:r>
              <a:rPr lang="en-US" dirty="0"/>
              <a:t>Click to edit Master text styles</a:t>
            </a:r>
          </a:p>
        </p:txBody>
      </p:sp>
    </p:spTree>
    <p:extLst>
      <p:ext uri="{BB962C8B-B14F-4D97-AF65-F5344CB8AC3E}">
        <p14:creationId xmlns:p14="http://schemas.microsoft.com/office/powerpoint/2010/main" val="2466161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rot="5400000">
            <a:off x="10155639" y="1790701"/>
            <a:ext cx="990599" cy="304799"/>
          </a:xfrm>
          <a:prstGeom prst="rect">
            <a:avLst/>
          </a:prstGeom>
        </p:spPr>
        <p:txBody>
          <a:bodyPr/>
          <a:lstStyle/>
          <a:p>
            <a:fld id="{AD51C16D-1534-4154-886D-01C9FD38F1A9}" type="datetimeFigureOut">
              <a:rPr lang="en-US" smtClean="0"/>
              <a:t>2019-10-05</a:t>
            </a:fld>
            <a:endParaRPr lang="en-US"/>
          </a:p>
        </p:txBody>
      </p:sp>
      <p:sp>
        <p:nvSpPr>
          <p:cNvPr id="8" name="Footer Placeholder 7"/>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5AB4EA63-C0E7-43F9-A291-9F61D8F002F5}" type="slidenum">
              <a:rPr lang="en-US" smtClean="0"/>
              <a:t>‹#›</a:t>
            </a:fld>
            <a:endParaRPr lang="en-US"/>
          </a:p>
        </p:txBody>
      </p:sp>
    </p:spTree>
    <p:extLst>
      <p:ext uri="{BB962C8B-B14F-4D97-AF65-F5344CB8AC3E}">
        <p14:creationId xmlns:p14="http://schemas.microsoft.com/office/powerpoint/2010/main" val="2957877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Tree>
    <p:extLst>
      <p:ext uri="{BB962C8B-B14F-4D97-AF65-F5344CB8AC3E}">
        <p14:creationId xmlns:p14="http://schemas.microsoft.com/office/powerpoint/2010/main" val="229019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solidFill>
                  <a:srgbClr val="0070C0"/>
                </a:solidFill>
              </a:defRPr>
            </a:lvl1pPr>
          </a:lstStyle>
          <a:p>
            <a:r>
              <a:rPr lang="en-US" dirty="0"/>
              <a:t>Click to edit Master title style</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AD51C16D-1534-4154-886D-01C9FD38F1A9}" type="datetimeFigureOut">
              <a:rPr lang="en-US" smtClean="0"/>
              <a:t>2019-10-05</a:t>
            </a:fld>
            <a:endParaRPr 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5AB4EA63-C0E7-43F9-A291-9F61D8F002F5}" type="slidenum">
              <a:rPr lang="en-US" smtClean="0"/>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solidFill>
                  <a:srgbClr val="00B0F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121284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rgbClr val="00B0F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AD51C16D-1534-4154-886D-01C9FD38F1A9}" type="datetimeFigureOut">
              <a:rPr lang="en-US" smtClean="0"/>
              <a:t>2019-10-05</a:t>
            </a:fld>
            <a:endParaRPr 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5AB4EA63-C0E7-43F9-A291-9F61D8F002F5}" type="slidenum">
              <a:rPr lang="en-US" smtClean="0"/>
              <a:t>‹#›</a:t>
            </a:fld>
            <a:endParaRPr lang="en-US"/>
          </a:p>
        </p:txBody>
      </p:sp>
    </p:spTree>
    <p:extLst>
      <p:ext uri="{BB962C8B-B14F-4D97-AF65-F5344CB8AC3E}">
        <p14:creationId xmlns:p14="http://schemas.microsoft.com/office/powerpoint/2010/main" val="340831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AD51C16D-1534-4154-886D-01C9FD38F1A9}" type="datetimeFigureOut">
              <a:rPr lang="en-US" smtClean="0"/>
              <a:t>2019-10-05</a:t>
            </a:fld>
            <a:endParaRPr 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5AB4EA63-C0E7-43F9-A291-9F61D8F002F5}" type="slidenum">
              <a:rPr lang="en-US" smtClean="0"/>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4264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1671956"/>
      </p:ext>
    </p:extLst>
  </p:cSld>
  <p:clrMapOvr>
    <a:masterClrMapping/>
  </p:clrMapOvr>
  <p:extLst>
    <p:ext uri="{DCECCB84-F9BA-43D5-87BE-67443E8EF086}">
      <p15:sldGuideLst xmlns:p15="http://schemas.microsoft.com/office/powerpoint/2012/main">
        <p15:guide id="1" orient="horz" pos="4070" userDrawn="1">
          <p15:clr>
            <a:srgbClr val="FBAE40"/>
          </p15:clr>
        </p15:guide>
        <p15:guide id="2" pos="522" userDrawn="1">
          <p15:clr>
            <a:srgbClr val="A4A3A4"/>
          </p15:clr>
        </p15:guide>
        <p15:guide id="3" pos="7162" userDrawn="1">
          <p15:clr>
            <a:srgbClr val="A4A3A4"/>
          </p15:clr>
        </p15:guide>
        <p15:guide id="4" orient="horz" pos="283" userDrawn="1">
          <p15:clr>
            <a:srgbClr val="5ACBF0"/>
          </p15:clr>
        </p15:guide>
        <p15:guide id="5" orient="horz" pos="804" userDrawn="1">
          <p15:clr>
            <a:srgbClr val="5ACBF0"/>
          </p15:clr>
        </p15:guide>
        <p15:guide id="6" orient="horz" pos="121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ookmark Title and Content">
    <p:spTree>
      <p:nvGrpSpPr>
        <p:cNvPr id="1" name=""/>
        <p:cNvGrpSpPr/>
        <p:nvPr/>
      </p:nvGrpSpPr>
      <p:grpSpPr>
        <a:xfrm>
          <a:off x="0" y="0"/>
          <a:ext cx="0" cy="0"/>
          <a:chOff x="0" y="0"/>
          <a:chExt cx="0" cy="0"/>
        </a:xfrm>
      </p:grpSpPr>
      <p:sp>
        <p:nvSpPr>
          <p:cNvPr id="4" name="Parallelogram 3"/>
          <p:cNvSpPr/>
          <p:nvPr userDrawn="1"/>
        </p:nvSpPr>
        <p:spPr>
          <a:xfrm>
            <a:off x="713834" y="0"/>
            <a:ext cx="3228456" cy="1931988"/>
          </a:xfrm>
          <a:prstGeom prst="parallelogram">
            <a:avLst>
              <a:gd name="adj" fmla="val 8930"/>
            </a:avLst>
          </a:prstGeom>
          <a:gradFill>
            <a:gsLst>
              <a:gs pos="36000">
                <a:srgbClr val="FFD347"/>
              </a:gs>
              <a:gs pos="0">
                <a:srgbClr val="FFC000"/>
              </a:gs>
              <a:gs pos="100000">
                <a:schemeClr val="tx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836780" y="450160"/>
            <a:ext cx="2941608" cy="1335508"/>
          </a:xfrm>
        </p:spPr>
        <p:txBody>
          <a:bodyPr/>
          <a:lstStyle>
            <a:lvl1pPr>
              <a:defRPr>
                <a:solidFill>
                  <a:srgbClr val="DE5A00"/>
                </a:solidFill>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0678966"/>
      </p:ext>
    </p:extLst>
  </p:cSld>
  <p:clrMapOvr>
    <a:masterClrMapping/>
  </p:clrMapOvr>
  <p:extLst>
    <p:ext uri="{DCECCB84-F9BA-43D5-87BE-67443E8EF086}">
      <p15:sldGuideLst xmlns:p15="http://schemas.microsoft.com/office/powerpoint/2012/main">
        <p15:guide id="1" orient="horz" pos="4070" userDrawn="1">
          <p15:clr>
            <a:srgbClr val="FBAE40"/>
          </p15:clr>
        </p15:guide>
        <p15:guide id="2" pos="522" userDrawn="1">
          <p15:clr>
            <a:srgbClr val="A4A3A4"/>
          </p15:clr>
        </p15:guide>
        <p15:guide id="3" pos="7162" userDrawn="1">
          <p15:clr>
            <a:srgbClr val="A4A3A4"/>
          </p15:clr>
        </p15:guide>
        <p15:guide id="4" orient="horz" pos="283" userDrawn="1">
          <p15:clr>
            <a:srgbClr val="5ACBF0"/>
          </p15:clr>
        </p15:guide>
        <p15:guide id="5" orient="horz" pos="1128" userDrawn="1">
          <p15:clr>
            <a:srgbClr val="5ACBF0"/>
          </p15:clr>
        </p15:guide>
        <p15:guide id="6" orient="horz" pos="121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ft diagonal">
    <p:spTree>
      <p:nvGrpSpPr>
        <p:cNvPr id="1" name=""/>
        <p:cNvGrpSpPr/>
        <p:nvPr/>
      </p:nvGrpSpPr>
      <p:grpSpPr>
        <a:xfrm>
          <a:off x="0" y="0"/>
          <a:ext cx="0" cy="0"/>
          <a:chOff x="0" y="0"/>
          <a:chExt cx="0" cy="0"/>
        </a:xfrm>
      </p:grpSpPr>
      <p:sp>
        <p:nvSpPr>
          <p:cNvPr id="5" name="Parallelogram 4"/>
          <p:cNvSpPr/>
          <p:nvPr userDrawn="1"/>
        </p:nvSpPr>
        <p:spPr>
          <a:xfrm>
            <a:off x="204857" y="0"/>
            <a:ext cx="4464974" cy="6858000"/>
          </a:xfrm>
          <a:prstGeom prst="parallelogram">
            <a:avLst>
              <a:gd name="adj" fmla="val 13842"/>
            </a:avLst>
          </a:prstGeom>
          <a:gradFill>
            <a:gsLst>
              <a:gs pos="0">
                <a:schemeClr val="tx1"/>
              </a:gs>
              <a:gs pos="100000">
                <a:schemeClr val="tx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836780" y="450160"/>
            <a:ext cx="3201820" cy="1335508"/>
          </a:xfrm>
        </p:spPr>
        <p:txBody>
          <a:bodyPr/>
          <a:lstStyle>
            <a:lvl1pPr>
              <a:defRPr>
                <a:solidFill>
                  <a:srgbClr val="FF6800"/>
                </a:solidFill>
              </a:defRPr>
            </a:lvl1pPr>
          </a:lstStyle>
          <a:p>
            <a:r>
              <a:rPr lang="en-US" dirty="0"/>
              <a:t>Click to edit Master title style</a:t>
            </a:r>
          </a:p>
        </p:txBody>
      </p:sp>
      <p:sp>
        <p:nvSpPr>
          <p:cNvPr id="3" name="Content Placeholder 2"/>
          <p:cNvSpPr>
            <a:spLocks noGrp="1"/>
          </p:cNvSpPr>
          <p:nvPr>
            <p:ph idx="1"/>
          </p:nvPr>
        </p:nvSpPr>
        <p:spPr>
          <a:xfrm>
            <a:off x="836829" y="1938868"/>
            <a:ext cx="3201772" cy="4514302"/>
          </a:xfrm>
        </p:spPr>
        <p:txBody>
          <a:bodyPr/>
          <a:lstStyle>
            <a:lvl1pPr marL="342900" indent="-342900">
              <a:buFont typeface="Arial" panose="020B0604020202020204" pitchFamily="34" charset="0"/>
              <a:buChar char="•"/>
              <a:defRPr/>
            </a:lvl1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20447012"/>
      </p:ext>
    </p:extLst>
  </p:cSld>
  <p:clrMapOvr>
    <a:masterClrMapping/>
  </p:clrMapOvr>
  <p:extLst>
    <p:ext uri="{DCECCB84-F9BA-43D5-87BE-67443E8EF086}">
      <p15:sldGuideLst xmlns:p15="http://schemas.microsoft.com/office/powerpoint/2012/main">
        <p15:guide id="1" orient="horz" pos="4070" userDrawn="1">
          <p15:clr>
            <a:srgbClr val="FBAE40"/>
          </p15:clr>
        </p15:guide>
        <p15:guide id="2" pos="522" userDrawn="1">
          <p15:clr>
            <a:srgbClr val="A4A3A4"/>
          </p15:clr>
        </p15:guide>
        <p15:guide id="3" pos="2544" userDrawn="1">
          <p15:clr>
            <a:srgbClr val="A4A3A4"/>
          </p15:clr>
        </p15:guide>
        <p15:guide id="4" orient="horz" pos="283" userDrawn="1">
          <p15:clr>
            <a:srgbClr val="5ACBF0"/>
          </p15:clr>
        </p15:guide>
        <p15:guide id="5" orient="horz" pos="1128" userDrawn="1">
          <p15:clr>
            <a:srgbClr val="5ACBF0"/>
          </p15:clr>
        </p15:guide>
        <p15:guide id="6" orient="horz" pos="121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Right diagonal">
    <p:spTree>
      <p:nvGrpSpPr>
        <p:cNvPr id="1" name=""/>
        <p:cNvGrpSpPr/>
        <p:nvPr/>
      </p:nvGrpSpPr>
      <p:grpSpPr>
        <a:xfrm>
          <a:off x="0" y="0"/>
          <a:ext cx="0" cy="0"/>
          <a:chOff x="0" y="0"/>
          <a:chExt cx="0" cy="0"/>
        </a:xfrm>
      </p:grpSpPr>
      <p:sp>
        <p:nvSpPr>
          <p:cNvPr id="6" name="Parallelogram 5"/>
          <p:cNvSpPr/>
          <p:nvPr userDrawn="1"/>
        </p:nvSpPr>
        <p:spPr>
          <a:xfrm>
            <a:off x="7459672" y="0"/>
            <a:ext cx="4464974" cy="6858000"/>
          </a:xfrm>
          <a:prstGeom prst="parallelogram">
            <a:avLst>
              <a:gd name="adj" fmla="val 13842"/>
            </a:avLst>
          </a:prstGeom>
          <a:gradFill>
            <a:gsLst>
              <a:gs pos="0">
                <a:schemeClr val="tx1"/>
              </a:gs>
              <a:gs pos="100000">
                <a:schemeClr val="tx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8089421" y="455192"/>
            <a:ext cx="3201820" cy="1335508"/>
          </a:xfrm>
        </p:spPr>
        <p:txBody>
          <a:bodyPr/>
          <a:lstStyle>
            <a:lvl1pPr>
              <a:defRPr>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8091555" y="1938868"/>
            <a:ext cx="3199686" cy="4514302"/>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38772021"/>
      </p:ext>
    </p:extLst>
  </p:cSld>
  <p:clrMapOvr>
    <a:masterClrMapping/>
  </p:clrMapOvr>
  <p:extLst>
    <p:ext uri="{DCECCB84-F9BA-43D5-87BE-67443E8EF086}">
      <p15:sldGuideLst xmlns:p15="http://schemas.microsoft.com/office/powerpoint/2012/main">
        <p15:guide id="1" pos="5092" userDrawn="1">
          <p15:clr>
            <a:srgbClr val="A4A3A4"/>
          </p15:clr>
        </p15:guide>
        <p15:guide id="2" pos="7113" userDrawn="1">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iple sectioned">
    <p:spTree>
      <p:nvGrpSpPr>
        <p:cNvPr id="1" name=""/>
        <p:cNvGrpSpPr/>
        <p:nvPr/>
      </p:nvGrpSpPr>
      <p:grpSpPr>
        <a:xfrm>
          <a:off x="0" y="0"/>
          <a:ext cx="0" cy="0"/>
          <a:chOff x="0" y="0"/>
          <a:chExt cx="0" cy="0"/>
        </a:xfrm>
      </p:grpSpPr>
      <p:sp>
        <p:nvSpPr>
          <p:cNvPr id="34" name="Freeform 33"/>
          <p:cNvSpPr/>
          <p:nvPr userDrawn="1"/>
        </p:nvSpPr>
        <p:spPr>
          <a:xfrm>
            <a:off x="2" y="2530458"/>
            <a:ext cx="4106461" cy="4327542"/>
          </a:xfrm>
          <a:custGeom>
            <a:avLst/>
            <a:gdLst>
              <a:gd name="connsiteX0" fmla="*/ 0 w 4106461"/>
              <a:gd name="connsiteY0" fmla="*/ 0 h 3654442"/>
              <a:gd name="connsiteX1" fmla="*/ 4106461 w 4106461"/>
              <a:gd name="connsiteY1" fmla="*/ 0 h 3654442"/>
              <a:gd name="connsiteX2" fmla="*/ 3777123 w 4106461"/>
              <a:gd name="connsiteY2" fmla="*/ 3654442 h 3654442"/>
              <a:gd name="connsiteX3" fmla="*/ 0 w 4106461"/>
              <a:gd name="connsiteY3" fmla="*/ 3654442 h 3654442"/>
              <a:gd name="connsiteX4" fmla="*/ 0 w 4106461"/>
              <a:gd name="connsiteY4" fmla="*/ 0 h 365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6461" h="3654442">
                <a:moveTo>
                  <a:pt x="0" y="0"/>
                </a:moveTo>
                <a:lnTo>
                  <a:pt x="4106461" y="0"/>
                </a:lnTo>
                <a:lnTo>
                  <a:pt x="3777123" y="3654442"/>
                </a:lnTo>
                <a:lnTo>
                  <a:pt x="0" y="3654442"/>
                </a:lnTo>
                <a:lnTo>
                  <a:pt x="0" y="0"/>
                </a:lnTo>
                <a:close/>
              </a:path>
            </a:pathLst>
          </a:custGeom>
          <a:gradFill flip="none" rotWithShape="1">
            <a:gsLst>
              <a:gs pos="0">
                <a:srgbClr val="FFC000"/>
              </a:gs>
              <a:gs pos="36000">
                <a:srgbClr val="FFD347"/>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userDrawn="1"/>
        </p:nvSpPr>
        <p:spPr>
          <a:xfrm>
            <a:off x="3877193" y="2530458"/>
            <a:ext cx="4274715" cy="4327542"/>
          </a:xfrm>
          <a:custGeom>
            <a:avLst/>
            <a:gdLst>
              <a:gd name="connsiteX0" fmla="*/ 329338 w 4274715"/>
              <a:gd name="connsiteY0" fmla="*/ 0 h 3654442"/>
              <a:gd name="connsiteX1" fmla="*/ 4274715 w 4274715"/>
              <a:gd name="connsiteY1" fmla="*/ 0 h 3654442"/>
              <a:gd name="connsiteX2" fmla="*/ 3945377 w 4274715"/>
              <a:gd name="connsiteY2" fmla="*/ 3654442 h 3654442"/>
              <a:gd name="connsiteX3" fmla="*/ 0 w 4274715"/>
              <a:gd name="connsiteY3" fmla="*/ 3654442 h 3654442"/>
              <a:gd name="connsiteX4" fmla="*/ 329338 w 4274715"/>
              <a:gd name="connsiteY4" fmla="*/ 0 h 365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4715" h="3654442">
                <a:moveTo>
                  <a:pt x="329338" y="0"/>
                </a:moveTo>
                <a:lnTo>
                  <a:pt x="4274715" y="0"/>
                </a:lnTo>
                <a:lnTo>
                  <a:pt x="3945377" y="3654442"/>
                </a:lnTo>
                <a:lnTo>
                  <a:pt x="0" y="3654442"/>
                </a:lnTo>
                <a:lnTo>
                  <a:pt x="329338" y="0"/>
                </a:lnTo>
                <a:close/>
              </a:path>
            </a:pathLst>
          </a:custGeom>
          <a:gradFill flip="none" rotWithShape="1">
            <a:gsLst>
              <a:gs pos="0">
                <a:srgbClr val="FFC000"/>
              </a:gs>
              <a:gs pos="36000">
                <a:srgbClr val="FFD347"/>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Freeform 31"/>
          <p:cNvSpPr/>
          <p:nvPr userDrawn="1"/>
        </p:nvSpPr>
        <p:spPr>
          <a:xfrm>
            <a:off x="7922637" y="2530458"/>
            <a:ext cx="4269364" cy="4327542"/>
          </a:xfrm>
          <a:custGeom>
            <a:avLst/>
            <a:gdLst>
              <a:gd name="connsiteX0" fmla="*/ 329338 w 4269364"/>
              <a:gd name="connsiteY0" fmla="*/ 0 h 3654442"/>
              <a:gd name="connsiteX1" fmla="*/ 4269364 w 4269364"/>
              <a:gd name="connsiteY1" fmla="*/ 0 h 3654442"/>
              <a:gd name="connsiteX2" fmla="*/ 4269364 w 4269364"/>
              <a:gd name="connsiteY2" fmla="*/ 3654442 h 3654442"/>
              <a:gd name="connsiteX3" fmla="*/ 0 w 4269364"/>
              <a:gd name="connsiteY3" fmla="*/ 3654442 h 3654442"/>
              <a:gd name="connsiteX4" fmla="*/ 329338 w 4269364"/>
              <a:gd name="connsiteY4" fmla="*/ 0 h 365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9364" h="3654442">
                <a:moveTo>
                  <a:pt x="329338" y="0"/>
                </a:moveTo>
                <a:lnTo>
                  <a:pt x="4269364" y="0"/>
                </a:lnTo>
                <a:lnTo>
                  <a:pt x="4269364" y="3654442"/>
                </a:lnTo>
                <a:lnTo>
                  <a:pt x="0" y="3654442"/>
                </a:lnTo>
                <a:lnTo>
                  <a:pt x="329338" y="0"/>
                </a:lnTo>
                <a:close/>
              </a:path>
            </a:pathLst>
          </a:custGeom>
          <a:gradFill flip="none" rotWithShape="1">
            <a:gsLst>
              <a:gs pos="0">
                <a:srgbClr val="FFC000"/>
              </a:gs>
              <a:gs pos="36000">
                <a:srgbClr val="FFD347"/>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0" name="Text Placeholder 39"/>
          <p:cNvSpPr>
            <a:spLocks noGrp="1"/>
          </p:cNvSpPr>
          <p:nvPr>
            <p:ph type="body" sz="quarter" idx="10"/>
          </p:nvPr>
        </p:nvSpPr>
        <p:spPr>
          <a:xfrm>
            <a:off x="828675" y="1485900"/>
            <a:ext cx="10541000" cy="685800"/>
          </a:xfrm>
        </p:spPr>
        <p:txBody>
          <a:bodyPr/>
          <a:lstStyle>
            <a:lvl1pPr>
              <a:defRPr>
                <a:solidFill>
                  <a:srgbClr val="002060"/>
                </a:solidFill>
              </a:defRPr>
            </a:lvl1pPr>
          </a:lstStyle>
          <a:p>
            <a:pPr lvl="0"/>
            <a:r>
              <a:rPr lang="en-US" dirty="0"/>
              <a:t>Click to edit Master text styles</a:t>
            </a:r>
          </a:p>
        </p:txBody>
      </p:sp>
      <p:sp>
        <p:nvSpPr>
          <p:cNvPr id="41" name="Text Placeholder 39"/>
          <p:cNvSpPr>
            <a:spLocks noGrp="1"/>
          </p:cNvSpPr>
          <p:nvPr>
            <p:ph type="body" sz="quarter" idx="11"/>
          </p:nvPr>
        </p:nvSpPr>
        <p:spPr>
          <a:xfrm>
            <a:off x="2" y="5495925"/>
            <a:ext cx="3759198" cy="685800"/>
          </a:xfrm>
        </p:spPr>
        <p:txBody>
          <a:bodyPr/>
          <a:lstStyle>
            <a:lvl1pPr marL="0" indent="0" algn="ctr">
              <a:buNone/>
              <a:defRPr>
                <a:solidFill>
                  <a:srgbClr val="0070C0"/>
                </a:solidFill>
              </a:defRPr>
            </a:lvl1pPr>
          </a:lstStyle>
          <a:p>
            <a:pPr lvl="0"/>
            <a:r>
              <a:rPr lang="en-US" dirty="0"/>
              <a:t>Click to edit Master text styles</a:t>
            </a:r>
          </a:p>
        </p:txBody>
      </p:sp>
      <p:sp>
        <p:nvSpPr>
          <p:cNvPr id="42" name="Text Placeholder 39"/>
          <p:cNvSpPr>
            <a:spLocks noGrp="1"/>
          </p:cNvSpPr>
          <p:nvPr>
            <p:ph type="body" sz="quarter" idx="12"/>
          </p:nvPr>
        </p:nvSpPr>
        <p:spPr>
          <a:xfrm>
            <a:off x="3963147" y="5495925"/>
            <a:ext cx="3759198" cy="685800"/>
          </a:xfrm>
        </p:spPr>
        <p:txBody>
          <a:bodyPr/>
          <a:lstStyle>
            <a:lvl1pPr algn="ctr">
              <a:defRPr lang="en-US" sz="2400" b="0" i="0" kern="1200" dirty="0">
                <a:solidFill>
                  <a:srgbClr val="0070C0"/>
                </a:solidFill>
                <a:latin typeface="+mj-lt"/>
                <a:ea typeface="+mj-ea"/>
                <a:cs typeface="+mj-cs"/>
              </a:defRPr>
            </a:lvl1pPr>
          </a:lstStyle>
          <a:p>
            <a:pPr marL="0" lvl="0" indent="0" algn="ctr" defTabSz="457200" rtl="0" eaLnBrk="1" latinLnBrk="0" hangingPunct="1">
              <a:spcBef>
                <a:spcPct val="20000"/>
              </a:spcBef>
              <a:spcAft>
                <a:spcPts val="600"/>
              </a:spcAft>
              <a:buClr>
                <a:schemeClr val="bg2">
                  <a:lumMod val="40000"/>
                  <a:lumOff val="60000"/>
                </a:schemeClr>
              </a:buClr>
              <a:buSzPct val="80000"/>
              <a:buFont typeface="Arial" panose="020B0604020202020204" pitchFamily="34" charset="0"/>
              <a:buNone/>
            </a:pPr>
            <a:r>
              <a:rPr lang="en-US" dirty="0"/>
              <a:t>Click to edit Master text styles</a:t>
            </a:r>
          </a:p>
        </p:txBody>
      </p:sp>
      <p:sp>
        <p:nvSpPr>
          <p:cNvPr id="43" name="Text Placeholder 39"/>
          <p:cNvSpPr>
            <a:spLocks noGrp="1"/>
          </p:cNvSpPr>
          <p:nvPr>
            <p:ph type="body" sz="quarter" idx="13"/>
          </p:nvPr>
        </p:nvSpPr>
        <p:spPr>
          <a:xfrm>
            <a:off x="8177720" y="5495925"/>
            <a:ext cx="3759198" cy="685800"/>
          </a:xfrm>
        </p:spPr>
        <p:txBody>
          <a:bodyPr/>
          <a:lstStyle>
            <a:lvl1pPr algn="ctr">
              <a:defRPr lang="en-US" sz="2400" b="0" i="0" kern="1200" dirty="0">
                <a:solidFill>
                  <a:srgbClr val="0070C0"/>
                </a:solidFill>
                <a:latin typeface="+mj-lt"/>
                <a:ea typeface="+mj-ea"/>
                <a:cs typeface="+mj-cs"/>
              </a:defRPr>
            </a:lvl1pPr>
          </a:lstStyle>
          <a:p>
            <a:pPr marL="0" lvl="0" indent="0" algn="ctr" defTabSz="457200" rtl="0" eaLnBrk="1" latinLnBrk="0" hangingPunct="1">
              <a:spcBef>
                <a:spcPct val="20000"/>
              </a:spcBef>
              <a:spcAft>
                <a:spcPts val="600"/>
              </a:spcAft>
              <a:buClr>
                <a:schemeClr val="bg2">
                  <a:lumMod val="40000"/>
                  <a:lumOff val="60000"/>
                </a:schemeClr>
              </a:buClr>
              <a:buSzPct val="80000"/>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259674402"/>
      </p:ext>
    </p:extLst>
  </p:cSld>
  <p:clrMapOvr>
    <a:masterClrMapping/>
  </p:clrMapOvr>
  <p:extLst>
    <p:ext uri="{DCECCB84-F9BA-43D5-87BE-67443E8EF086}">
      <p15:sldGuideLst xmlns:p15="http://schemas.microsoft.com/office/powerpoint/2012/main">
        <p15:guide id="1" orient="horz" pos="3894" userDrawn="1">
          <p15:clr>
            <a:srgbClr val="FBAE40"/>
          </p15:clr>
        </p15:guide>
        <p15:guide id="2" pos="522" userDrawn="1">
          <p15:clr>
            <a:srgbClr val="A4A3A4"/>
          </p15:clr>
        </p15:guide>
        <p15:guide id="3" pos="7162" userDrawn="1">
          <p15:clr>
            <a:srgbClr val="A4A3A4"/>
          </p15:clr>
        </p15:guide>
        <p15:guide id="4" orient="horz" pos="283" userDrawn="1">
          <p15:clr>
            <a:srgbClr val="5ACBF0"/>
          </p15:clr>
        </p15:guide>
        <p15:guide id="5" orient="horz" pos="804" userDrawn="1">
          <p15:clr>
            <a:srgbClr val="5ACBF0"/>
          </p15:clr>
        </p15:guide>
        <p15:guide id="6" orient="horz" pos="158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2" descr="C:\Users\mandym\Documents\My Dropbox\BuzzBee_Pamela\Content Drafts\IW Drafts\MediaBank Images\ok\US_EMEA_FT_Room_KinectENT_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10"/>
          <p:cNvSpPr/>
          <p:nvPr userDrawn="1"/>
        </p:nvSpPr>
        <p:spPr>
          <a:xfrm>
            <a:off x="2790192" y="4786604"/>
            <a:ext cx="9401808" cy="1733749"/>
          </a:xfrm>
          <a:custGeom>
            <a:avLst/>
            <a:gdLst>
              <a:gd name="connsiteX0" fmla="*/ 156245 w 9401808"/>
              <a:gd name="connsiteY0" fmla="*/ 0 h 1733749"/>
              <a:gd name="connsiteX1" fmla="*/ 9401808 w 9401808"/>
              <a:gd name="connsiteY1" fmla="*/ 0 h 1733749"/>
              <a:gd name="connsiteX2" fmla="*/ 9401808 w 9401808"/>
              <a:gd name="connsiteY2" fmla="*/ 1733749 h 1733749"/>
              <a:gd name="connsiteX3" fmla="*/ 0 w 9401808"/>
              <a:gd name="connsiteY3" fmla="*/ 1733749 h 1733749"/>
            </a:gdLst>
            <a:ahLst/>
            <a:cxnLst>
              <a:cxn ang="0">
                <a:pos x="connsiteX0" y="connsiteY0"/>
              </a:cxn>
              <a:cxn ang="0">
                <a:pos x="connsiteX1" y="connsiteY1"/>
              </a:cxn>
              <a:cxn ang="0">
                <a:pos x="connsiteX2" y="connsiteY2"/>
              </a:cxn>
              <a:cxn ang="0">
                <a:pos x="connsiteX3" y="connsiteY3"/>
              </a:cxn>
            </a:cxnLst>
            <a:rect l="l" t="t" r="r" b="b"/>
            <a:pathLst>
              <a:path w="9401808" h="1733749">
                <a:moveTo>
                  <a:pt x="156245" y="0"/>
                </a:moveTo>
                <a:lnTo>
                  <a:pt x="9401808" y="0"/>
                </a:lnTo>
                <a:lnTo>
                  <a:pt x="9401808" y="1733749"/>
                </a:lnTo>
                <a:lnTo>
                  <a:pt x="0" y="1733749"/>
                </a:lnTo>
                <a:close/>
              </a:path>
            </a:pathLst>
          </a:custGeom>
          <a:gradFill>
            <a:gsLst>
              <a:gs pos="36000">
                <a:srgbClr val="FFD347"/>
              </a:gs>
              <a:gs pos="0">
                <a:srgbClr val="FFC000"/>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2" name="Title 1"/>
          <p:cNvSpPr>
            <a:spLocks noGrp="1"/>
          </p:cNvSpPr>
          <p:nvPr>
            <p:ph type="ctrTitle"/>
          </p:nvPr>
        </p:nvSpPr>
        <p:spPr>
          <a:xfrm>
            <a:off x="3120135" y="4786604"/>
            <a:ext cx="8205003" cy="660675"/>
          </a:xfrm>
        </p:spPr>
        <p:txBody>
          <a:bodyPr anchor="t"/>
          <a:lstStyle>
            <a:lvl1pPr>
              <a:defRPr sz="4000">
                <a:solidFill>
                  <a:srgbClr val="F66400"/>
                </a:solidFill>
              </a:defRPr>
            </a:lvl1pPr>
          </a:lstStyle>
          <a:p>
            <a:r>
              <a:rPr lang="en-US" dirty="0"/>
              <a:t>Click to edit Master title style</a:t>
            </a:r>
          </a:p>
        </p:txBody>
      </p:sp>
      <p:sp>
        <p:nvSpPr>
          <p:cNvPr id="3" name="Subtitle 2"/>
          <p:cNvSpPr>
            <a:spLocks noGrp="1"/>
          </p:cNvSpPr>
          <p:nvPr>
            <p:ph type="subTitle" idx="1"/>
          </p:nvPr>
        </p:nvSpPr>
        <p:spPr>
          <a:xfrm>
            <a:off x="3120136" y="5553106"/>
            <a:ext cx="8205002" cy="545493"/>
          </a:xfrm>
        </p:spPr>
        <p:txBody>
          <a:bodyPr anchor="t"/>
          <a:lstStyle>
            <a:lvl1pPr marL="0" indent="0" algn="l">
              <a:buNone/>
              <a:defRPr sz="2000" cap="all">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Text Placeholder 9"/>
          <p:cNvSpPr>
            <a:spLocks noGrp="1"/>
          </p:cNvSpPr>
          <p:nvPr>
            <p:ph type="body" sz="quarter" idx="10"/>
          </p:nvPr>
        </p:nvSpPr>
        <p:spPr>
          <a:xfrm>
            <a:off x="3120135" y="6098599"/>
            <a:ext cx="3381375" cy="375100"/>
          </a:xfrm>
        </p:spPr>
        <p:txBody>
          <a:bodyPr>
            <a:normAutofit/>
          </a:bodyPr>
          <a:lstStyle>
            <a:lvl1pPr>
              <a:defRPr sz="1600">
                <a:solidFill>
                  <a:srgbClr val="0070C0"/>
                </a:solidFill>
              </a:defRPr>
            </a:lvl1pPr>
          </a:lstStyle>
          <a:p>
            <a:pPr lvl="0"/>
            <a:r>
              <a:rPr lang="en-US" dirty="0"/>
              <a:t>Click to edit Master text styles</a:t>
            </a:r>
          </a:p>
        </p:txBody>
      </p:sp>
    </p:spTree>
    <p:extLst>
      <p:ext uri="{BB962C8B-B14F-4D97-AF65-F5344CB8AC3E}">
        <p14:creationId xmlns:p14="http://schemas.microsoft.com/office/powerpoint/2010/main" val="346471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rgbClr val="00B0F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65720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197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70C0"/>
            </a:gs>
            <a:gs pos="100000">
              <a:schemeClr val="tx1"/>
            </a:gs>
          </a:gsLst>
          <a:lin ang="5400000" scaled="1"/>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6828" y="1938868"/>
            <a:ext cx="10525439" cy="451430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p:txBody>
      </p:sp>
      <p:sp>
        <p:nvSpPr>
          <p:cNvPr id="2" name="Title Placeholder 1"/>
          <p:cNvSpPr>
            <a:spLocks noGrp="1"/>
          </p:cNvSpPr>
          <p:nvPr>
            <p:ph type="title"/>
          </p:nvPr>
        </p:nvSpPr>
        <p:spPr>
          <a:xfrm>
            <a:off x="838200" y="450160"/>
            <a:ext cx="10515600" cy="821410"/>
          </a:xfrm>
          <a:prstGeom prst="rect">
            <a:avLst/>
          </a:prstGeom>
        </p:spPr>
        <p:txBody>
          <a:bodyPr vert="horz" lIns="91440" tIns="45720" rIns="91440" bIns="45720" rtlCol="0" anchor="b">
            <a:noAutofit/>
          </a:bodyPr>
          <a:lstStyle/>
          <a:p>
            <a:r>
              <a:rPr lang="en-US" dirty="0"/>
              <a:t>Click to edit Master title style</a:t>
            </a:r>
          </a:p>
        </p:txBody>
      </p:sp>
    </p:spTree>
    <p:extLst>
      <p:ext uri="{BB962C8B-B14F-4D97-AF65-F5344CB8AC3E}">
        <p14:creationId xmlns:p14="http://schemas.microsoft.com/office/powerpoint/2010/main" val="37611707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87" r:id="rId3"/>
    <p:sldLayoutId id="2147483688" r:id="rId4"/>
    <p:sldLayoutId id="2147483689" r:id="rId5"/>
    <p:sldLayoutId id="2147483690" r:id="rId6"/>
    <p:sldLayoutId id="2147483691" r:id="rId7"/>
    <p:sldLayoutId id="2147483675" r:id="rId8"/>
    <p:sldLayoutId id="2147483676" r:id="rId9"/>
    <p:sldLayoutId id="2147483677" r:id="rId10"/>
    <p:sldLayoutId id="2147483678" r:id="rId11"/>
    <p:sldLayoutId id="2147483683" r:id="rId12"/>
    <p:sldLayoutId id="2147483685" r:id="rId13"/>
    <p:sldLayoutId id="2147483686" r:id="rId14"/>
  </p:sldLayoutIdLst>
  <p:txStyles>
    <p:titleStyle>
      <a:lvl1pPr algn="l" defTabSz="457200" rtl="0" eaLnBrk="1" latinLnBrk="0" hangingPunct="1">
        <a:spcBef>
          <a:spcPct val="0"/>
        </a:spcBef>
        <a:buNone/>
        <a:defRPr sz="3200" b="0" i="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bg2">
            <a:lumMod val="40000"/>
            <a:lumOff val="60000"/>
          </a:schemeClr>
        </a:buClr>
        <a:buSzPct val="80000"/>
        <a:buFont typeface="Arial" panose="020B0604020202020204" pitchFamily="34" charset="0"/>
        <a:buChar char="•"/>
        <a:defRPr sz="2400" b="0" i="0" kern="1200">
          <a:solidFill>
            <a:schemeClr val="tx2"/>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panose="05000000000000000000" pitchFamily="2" charset="2"/>
        <a:buChar char="§"/>
        <a:defRPr sz="2000" b="0" i="0" kern="1200">
          <a:solidFill>
            <a:schemeClr val="tx2"/>
          </a:solidFill>
          <a:latin typeface="+mj-lt"/>
          <a:ea typeface="+mj-ea"/>
          <a:cs typeface="+mj-cs"/>
        </a:defRPr>
      </a:lvl2pPr>
      <a:lvl3pPr marL="1143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600" b="0" i="0" kern="1200">
          <a:solidFill>
            <a:schemeClr val="tx2"/>
          </a:solidFill>
          <a:latin typeface="+mj-lt"/>
          <a:ea typeface="+mj-ea"/>
          <a:cs typeface="+mj-cs"/>
        </a:defRPr>
      </a:lvl3pPr>
      <a:lvl4pPr marL="1600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2"/>
          </a:solidFill>
          <a:latin typeface="+mj-lt"/>
          <a:ea typeface="+mj-ea"/>
          <a:cs typeface="+mj-cs"/>
        </a:defRPr>
      </a:lvl4pPr>
      <a:lvl5pPr marL="20574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2"/>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944375" y="849036"/>
            <a:ext cx="3380764" cy="1689164"/>
          </a:xfrm>
        </p:spPr>
        <p:txBody>
          <a:bodyPr/>
          <a:lstStyle/>
          <a:p>
            <a:r>
              <a:rPr lang="en-US" dirty="0"/>
              <a:t>Northwind &amp; Contoso</a:t>
            </a:r>
          </a:p>
        </p:txBody>
      </p:sp>
      <p:sp>
        <p:nvSpPr>
          <p:cNvPr id="5" name="Subtitle 4"/>
          <p:cNvSpPr>
            <a:spLocks noGrp="1"/>
          </p:cNvSpPr>
          <p:nvPr>
            <p:ph type="subTitle" idx="1"/>
          </p:nvPr>
        </p:nvSpPr>
        <p:spPr>
          <a:xfrm>
            <a:off x="7944374" y="2909390"/>
            <a:ext cx="3380764" cy="861420"/>
          </a:xfrm>
        </p:spPr>
        <p:txBody>
          <a:bodyPr>
            <a:normAutofit fontScale="85000" lnSpcReduction="10000"/>
          </a:bodyPr>
          <a:lstStyle/>
          <a:p>
            <a:r>
              <a:rPr lang="en-US" dirty="0"/>
              <a:t>A shared vision.</a:t>
            </a:r>
          </a:p>
          <a:p>
            <a:r>
              <a:rPr lang="en-US" dirty="0"/>
              <a:t>A strong partnership.</a:t>
            </a:r>
          </a:p>
        </p:txBody>
      </p:sp>
      <p:sp>
        <p:nvSpPr>
          <p:cNvPr id="6" name="Text Placeholder 5"/>
          <p:cNvSpPr>
            <a:spLocks noGrp="1"/>
          </p:cNvSpPr>
          <p:nvPr>
            <p:ph type="body" sz="quarter" idx="10"/>
          </p:nvPr>
        </p:nvSpPr>
        <p:spPr>
          <a:xfrm>
            <a:off x="7743738" y="5664326"/>
            <a:ext cx="3381375" cy="856027"/>
          </a:xfrm>
        </p:spPr>
        <p:txBody>
          <a:bodyPr/>
          <a:lstStyle/>
          <a:p>
            <a:pPr marL="0" indent="0">
              <a:buNone/>
            </a:pPr>
            <a:r>
              <a:rPr lang="en-US" dirty="0"/>
              <a:t>Katie Jordan| March 2014</a:t>
            </a:r>
          </a:p>
          <a:p>
            <a:pPr marL="0" indent="0">
              <a:buNone/>
            </a:pPr>
            <a:r>
              <a:rPr lang="en-US" dirty="0"/>
              <a:t>Exclusive Partner Agreement Analysis</a:t>
            </a:r>
          </a:p>
        </p:txBody>
      </p:sp>
    </p:spTree>
    <p:extLst>
      <p:ext uri="{BB962C8B-B14F-4D97-AF65-F5344CB8AC3E}">
        <p14:creationId xmlns:p14="http://schemas.microsoft.com/office/powerpoint/2010/main" val="52692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br>
              <a:rPr lang="en-US" dirty="0"/>
            </a:br>
            <a:r>
              <a:rPr lang="en-US" dirty="0"/>
              <a:t>Commitment to sustainable practices</a:t>
            </a:r>
          </a:p>
        </p:txBody>
      </p:sp>
      <p:grpSp>
        <p:nvGrpSpPr>
          <p:cNvPr id="32" name="Group 31"/>
          <p:cNvGrpSpPr/>
          <p:nvPr/>
        </p:nvGrpSpPr>
        <p:grpSpPr>
          <a:xfrm>
            <a:off x="9934010" y="2765829"/>
            <a:ext cx="2302710" cy="1541642"/>
            <a:chOff x="617499" y="4209858"/>
            <a:chExt cx="2302710" cy="1541642"/>
          </a:xfrm>
          <a:solidFill>
            <a:srgbClr val="00B0F0"/>
          </a:solidFill>
        </p:grpSpPr>
        <p:sp>
          <p:nvSpPr>
            <p:cNvPr id="33" name="Rectangle 32"/>
            <p:cNvSpPr/>
            <p:nvPr/>
          </p:nvSpPr>
          <p:spPr>
            <a:xfrm>
              <a:off x="617499" y="5166725"/>
              <a:ext cx="2302710" cy="584775"/>
            </a:xfrm>
            <a:prstGeom prst="rect">
              <a:avLst/>
            </a:prstGeom>
            <a:noFill/>
          </p:spPr>
          <p:txBody>
            <a:bodyPr wrap="square" anchor="b">
              <a:spAutoFit/>
            </a:bodyPr>
            <a:lstStyle/>
            <a:p>
              <a:r>
                <a:rPr lang="en-US" sz="1600" dirty="0">
                  <a:solidFill>
                    <a:srgbClr val="0070C0">
                      <a:alpha val="99000"/>
                    </a:srgbClr>
                  </a:solidFill>
                </a:rPr>
                <a:t>TV BOUGHT BY CONSUMER </a:t>
              </a:r>
            </a:p>
          </p:txBody>
        </p:sp>
        <p:sp>
          <p:nvSpPr>
            <p:cNvPr id="34" name="TextBox 33"/>
            <p:cNvSpPr txBox="1"/>
            <p:nvPr/>
          </p:nvSpPr>
          <p:spPr>
            <a:xfrm>
              <a:off x="722964" y="4209858"/>
              <a:ext cx="460320" cy="821113"/>
            </a:xfrm>
            <a:custGeom>
              <a:avLst/>
              <a:gdLst/>
              <a:ahLst/>
              <a:cxnLst/>
              <a:rect l="l" t="t" r="r" b="b"/>
              <a:pathLst>
                <a:path w="460320" h="821113">
                  <a:moveTo>
                    <a:pt x="217470" y="0"/>
                  </a:moveTo>
                  <a:cubicBezTo>
                    <a:pt x="297425" y="0"/>
                    <a:pt x="357889" y="19823"/>
                    <a:pt x="398862" y="59469"/>
                  </a:cubicBezTo>
                  <a:cubicBezTo>
                    <a:pt x="439834" y="99115"/>
                    <a:pt x="460320" y="149294"/>
                    <a:pt x="460320" y="210006"/>
                  </a:cubicBezTo>
                  <a:cubicBezTo>
                    <a:pt x="460320" y="256121"/>
                    <a:pt x="448790" y="304890"/>
                    <a:pt x="425730" y="356314"/>
                  </a:cubicBezTo>
                  <a:cubicBezTo>
                    <a:pt x="402670" y="407737"/>
                    <a:pt x="334738" y="516887"/>
                    <a:pt x="221933" y="683763"/>
                  </a:cubicBezTo>
                  <a:lnTo>
                    <a:pt x="442405" y="683763"/>
                  </a:lnTo>
                  <a:lnTo>
                    <a:pt x="442405" y="821113"/>
                  </a:lnTo>
                  <a:lnTo>
                    <a:pt x="0" y="821113"/>
                  </a:lnTo>
                  <a:lnTo>
                    <a:pt x="124" y="706157"/>
                  </a:lnTo>
                  <a:cubicBezTo>
                    <a:pt x="131170" y="491839"/>
                    <a:pt x="209052" y="359217"/>
                    <a:pt x="233768" y="308291"/>
                  </a:cubicBezTo>
                  <a:cubicBezTo>
                    <a:pt x="258484" y="257365"/>
                    <a:pt x="270843" y="217637"/>
                    <a:pt x="270843" y="189105"/>
                  </a:cubicBezTo>
                  <a:cubicBezTo>
                    <a:pt x="270843" y="167209"/>
                    <a:pt x="267105" y="150870"/>
                    <a:pt x="259630" y="140087"/>
                  </a:cubicBezTo>
                  <a:cubicBezTo>
                    <a:pt x="252155" y="129305"/>
                    <a:pt x="240777" y="123914"/>
                    <a:pt x="225495" y="123914"/>
                  </a:cubicBezTo>
                  <a:cubicBezTo>
                    <a:pt x="210213" y="123914"/>
                    <a:pt x="198834" y="129886"/>
                    <a:pt x="191359" y="141829"/>
                  </a:cubicBezTo>
                  <a:cubicBezTo>
                    <a:pt x="183884" y="153772"/>
                    <a:pt x="180147" y="177493"/>
                    <a:pt x="180147" y="212992"/>
                  </a:cubicBezTo>
                  <a:lnTo>
                    <a:pt x="180147" y="289629"/>
                  </a:lnTo>
                  <a:lnTo>
                    <a:pt x="0" y="289629"/>
                  </a:lnTo>
                  <a:lnTo>
                    <a:pt x="0" y="260268"/>
                  </a:lnTo>
                  <a:cubicBezTo>
                    <a:pt x="0" y="215149"/>
                    <a:pt x="2322" y="179567"/>
                    <a:pt x="6967" y="153524"/>
                  </a:cubicBezTo>
                  <a:cubicBezTo>
                    <a:pt x="11612" y="127480"/>
                    <a:pt x="23057" y="101852"/>
                    <a:pt x="41304" y="76638"/>
                  </a:cubicBezTo>
                  <a:cubicBezTo>
                    <a:pt x="59551" y="51424"/>
                    <a:pt x="83272" y="32347"/>
                    <a:pt x="112467" y="19409"/>
                  </a:cubicBezTo>
                  <a:cubicBezTo>
                    <a:pt x="141662" y="6470"/>
                    <a:pt x="176663" y="0"/>
                    <a:pt x="21747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solidFill>
                  <a:prstClr val="white"/>
                </a:solidFill>
              </a:endParaRPr>
            </a:p>
          </p:txBody>
        </p:sp>
        <p:sp>
          <p:nvSpPr>
            <p:cNvPr id="35" name="Freeform 34"/>
            <p:cNvSpPr/>
            <p:nvPr/>
          </p:nvSpPr>
          <p:spPr>
            <a:xfrm flipH="1">
              <a:off x="1245086" y="4475953"/>
              <a:ext cx="917534" cy="618184"/>
            </a:xfrm>
            <a:custGeom>
              <a:avLst/>
              <a:gdLst>
                <a:gd name="connsiteX0" fmla="*/ 5692499 w 6349276"/>
                <a:gd name="connsiteY0" fmla="*/ 3001716 h 4277794"/>
                <a:gd name="connsiteX1" fmla="*/ 6135530 w 6349276"/>
                <a:gd name="connsiteY1" fmla="*/ 3089028 h 4277794"/>
                <a:gd name="connsiteX2" fmla="*/ 3090955 w 6349276"/>
                <a:gd name="connsiteY2" fmla="*/ 4108921 h 4277794"/>
                <a:gd name="connsiteX3" fmla="*/ 1818748 w 6349276"/>
                <a:gd name="connsiteY3" fmla="*/ 3631365 h 4277794"/>
                <a:gd name="connsiteX4" fmla="*/ 2772913 w 6349276"/>
                <a:gd name="connsiteY4" fmla="*/ 3657435 h 4277794"/>
                <a:gd name="connsiteX5" fmla="*/ 2772913 w 6349276"/>
                <a:gd name="connsiteY5" fmla="*/ 3670395 h 4277794"/>
                <a:gd name="connsiteX6" fmla="*/ 2436874 w 6349276"/>
                <a:gd name="connsiteY6" fmla="*/ 2027037 h 4277794"/>
                <a:gd name="connsiteX7" fmla="*/ 2436874 w 6349276"/>
                <a:gd name="connsiteY7" fmla="*/ 2978245 h 4277794"/>
                <a:gd name="connsiteX8" fmla="*/ 1741037 w 6349276"/>
                <a:gd name="connsiteY8" fmla="*/ 2863945 h 4277794"/>
                <a:gd name="connsiteX9" fmla="*/ 1846597 w 6349276"/>
                <a:gd name="connsiteY9" fmla="*/ 2829319 h 4277794"/>
                <a:gd name="connsiteX10" fmla="*/ 1842636 w 6349276"/>
                <a:gd name="connsiteY10" fmla="*/ 2031841 h 4277794"/>
                <a:gd name="connsiteX11" fmla="*/ 3278542 w 6349276"/>
                <a:gd name="connsiteY11" fmla="*/ 2004336 h 4277794"/>
                <a:gd name="connsiteX12" fmla="*/ 3281717 w 6349276"/>
                <a:gd name="connsiteY12" fmla="*/ 2986459 h 4277794"/>
                <a:gd name="connsiteX13" fmla="*/ 3999075 w 6349276"/>
                <a:gd name="connsiteY13" fmla="*/ 2851683 h 4277794"/>
                <a:gd name="connsiteX14" fmla="*/ 3889768 w 6349276"/>
                <a:gd name="connsiteY14" fmla="*/ 2816625 h 4277794"/>
                <a:gd name="connsiteX15" fmla="*/ 3893870 w 6349276"/>
                <a:gd name="connsiteY15" fmla="*/ 2009200 h 4277794"/>
                <a:gd name="connsiteX16" fmla="*/ 2488485 w 6349276"/>
                <a:gd name="connsiteY16" fmla="*/ 1980691 h 4277794"/>
                <a:gd name="connsiteX17" fmla="*/ 1679388 w 6349276"/>
                <a:gd name="connsiteY17" fmla="*/ 1986085 h 4277794"/>
                <a:gd name="connsiteX18" fmla="*/ 1684782 w 6349276"/>
                <a:gd name="connsiteY18" fmla="*/ 2881486 h 4277794"/>
                <a:gd name="connsiteX19" fmla="*/ 2488485 w 6349276"/>
                <a:gd name="connsiteY19" fmla="*/ 3048699 h 4277794"/>
                <a:gd name="connsiteX20" fmla="*/ 4886063 w 6349276"/>
                <a:gd name="connsiteY20" fmla="*/ 1980314 h 4277794"/>
                <a:gd name="connsiteX21" fmla="*/ 4888449 w 6349276"/>
                <a:gd name="connsiteY21" fmla="*/ 2718285 h 4277794"/>
                <a:gd name="connsiteX22" fmla="*/ 5427475 w 6349276"/>
                <a:gd name="connsiteY22" fmla="*/ 2617014 h 4277794"/>
                <a:gd name="connsiteX23" fmla="*/ 5345341 w 6349276"/>
                <a:gd name="connsiteY23" fmla="*/ 2590671 h 4277794"/>
                <a:gd name="connsiteX24" fmla="*/ 5348424 w 6349276"/>
                <a:gd name="connsiteY24" fmla="*/ 1983969 h 4277794"/>
                <a:gd name="connsiteX25" fmla="*/ 3243119 w 6349276"/>
                <a:gd name="connsiteY25" fmla="*/ 1971925 h 4277794"/>
                <a:gd name="connsiteX26" fmla="*/ 4024397 w 6349276"/>
                <a:gd name="connsiteY26" fmla="*/ 1977383 h 4277794"/>
                <a:gd name="connsiteX27" fmla="*/ 4019189 w 6349276"/>
                <a:gd name="connsiteY27" fmla="*/ 2883394 h 4277794"/>
                <a:gd name="connsiteX28" fmla="*/ 3243119 w 6349276"/>
                <a:gd name="connsiteY28" fmla="*/ 3052589 h 4277794"/>
                <a:gd name="connsiteX29" fmla="*/ 4859446 w 6349276"/>
                <a:gd name="connsiteY29" fmla="*/ 1955960 h 4277794"/>
                <a:gd name="connsiteX30" fmla="*/ 5446502 w 6349276"/>
                <a:gd name="connsiteY30" fmla="*/ 1960061 h 4277794"/>
                <a:gd name="connsiteX31" fmla="*/ 5442589 w 6349276"/>
                <a:gd name="connsiteY31" fmla="*/ 2640842 h 4277794"/>
                <a:gd name="connsiteX32" fmla="*/ 4859446 w 6349276"/>
                <a:gd name="connsiteY32" fmla="*/ 2767975 h 4277794"/>
                <a:gd name="connsiteX33" fmla="*/ 605565 w 6349276"/>
                <a:gd name="connsiteY33" fmla="*/ 1905926 h 4277794"/>
                <a:gd name="connsiteX34" fmla="*/ 529397 w 6349276"/>
                <a:gd name="connsiteY34" fmla="*/ 1906760 h 4277794"/>
                <a:gd name="connsiteX35" fmla="*/ 530356 w 6349276"/>
                <a:gd name="connsiteY35" fmla="*/ 2967457 h 4277794"/>
                <a:gd name="connsiteX36" fmla="*/ 1111397 w 6349276"/>
                <a:gd name="connsiteY36" fmla="*/ 3162073 h 4277794"/>
                <a:gd name="connsiteX37" fmla="*/ 1111397 w 6349276"/>
                <a:gd name="connsiteY37" fmla="*/ 3126378 h 4277794"/>
                <a:gd name="connsiteX38" fmla="*/ 606516 w 6349276"/>
                <a:gd name="connsiteY38" fmla="*/ 2957271 h 4277794"/>
                <a:gd name="connsiteX39" fmla="*/ 606037 w 6349276"/>
                <a:gd name="connsiteY39" fmla="*/ 2426923 h 4277794"/>
                <a:gd name="connsiteX40" fmla="*/ 2560187 w 6349276"/>
                <a:gd name="connsiteY40" fmla="*/ 1886045 h 4277794"/>
                <a:gd name="connsiteX41" fmla="*/ 2560187 w 6349276"/>
                <a:gd name="connsiteY41" fmla="*/ 3143345 h 4277794"/>
                <a:gd name="connsiteX42" fmla="*/ 1614037 w 6349276"/>
                <a:gd name="connsiteY42" fmla="*/ 2946495 h 4277794"/>
                <a:gd name="connsiteX43" fmla="*/ 1607687 w 6349276"/>
                <a:gd name="connsiteY43" fmla="*/ 1892395 h 4277794"/>
                <a:gd name="connsiteX44" fmla="*/ 4803212 w 6349276"/>
                <a:gd name="connsiteY44" fmla="*/ 1884883 h 4277794"/>
                <a:gd name="connsiteX45" fmla="*/ 4803212 w 6349276"/>
                <a:gd name="connsiteY45" fmla="*/ 2850242 h 4277794"/>
                <a:gd name="connsiteX46" fmla="*/ 5510342 w 6349276"/>
                <a:gd name="connsiteY46" fmla="*/ 2699100 h 4277794"/>
                <a:gd name="connsiteX47" fmla="*/ 5515088 w 6349276"/>
                <a:gd name="connsiteY47" fmla="*/ 1889759 h 4277794"/>
                <a:gd name="connsiteX48" fmla="*/ 3168280 w 6349276"/>
                <a:gd name="connsiteY48" fmla="*/ 1877333 h 4277794"/>
                <a:gd name="connsiteX49" fmla="*/ 3168280 w 6349276"/>
                <a:gd name="connsiteY49" fmla="*/ 3162073 h 4277794"/>
                <a:gd name="connsiteX50" fmla="*/ 4109358 w 6349276"/>
                <a:gd name="connsiteY50" fmla="*/ 2960927 h 4277794"/>
                <a:gd name="connsiteX51" fmla="*/ 4115674 w 6349276"/>
                <a:gd name="connsiteY51" fmla="*/ 1883822 h 4277794"/>
                <a:gd name="connsiteX52" fmla="*/ 1136736 w 6349276"/>
                <a:gd name="connsiteY52" fmla="*/ 1845455 h 4277794"/>
                <a:gd name="connsiteX53" fmla="*/ 1136736 w 6349276"/>
                <a:gd name="connsiteY53" fmla="*/ 3217005 h 4277794"/>
                <a:gd name="connsiteX54" fmla="*/ 505100 w 6349276"/>
                <a:gd name="connsiteY54" fmla="*/ 3005442 h 4277794"/>
                <a:gd name="connsiteX55" fmla="*/ 504057 w 6349276"/>
                <a:gd name="connsiteY55" fmla="*/ 1852382 h 4277794"/>
                <a:gd name="connsiteX56" fmla="*/ 2871129 w 6349276"/>
                <a:gd name="connsiteY56" fmla="*/ 1574181 h 4277794"/>
                <a:gd name="connsiteX57" fmla="*/ 5648886 w 6349276"/>
                <a:gd name="connsiteY57" fmla="*/ 1676681 h 4277794"/>
                <a:gd name="connsiteX58" fmla="*/ 5644635 w 6349276"/>
                <a:gd name="connsiteY58" fmla="*/ 2880089 h 4277794"/>
                <a:gd name="connsiteX59" fmla="*/ 2871129 w 6349276"/>
                <a:gd name="connsiteY59" fmla="*/ 3531657 h 4277794"/>
                <a:gd name="connsiteX60" fmla="*/ 4436115 w 6349276"/>
                <a:gd name="connsiteY60" fmla="*/ 336028 h 4277794"/>
                <a:gd name="connsiteX61" fmla="*/ 2783445 w 6349276"/>
                <a:gd name="connsiteY61" fmla="*/ 1565777 h 4277794"/>
                <a:gd name="connsiteX62" fmla="*/ 2772913 w 6349276"/>
                <a:gd name="connsiteY62" fmla="*/ 1565370 h 4277794"/>
                <a:gd name="connsiteX63" fmla="*/ 2772913 w 6349276"/>
                <a:gd name="connsiteY63" fmla="*/ 1606973 h 4277794"/>
                <a:gd name="connsiteX64" fmla="*/ 204338 w 6349276"/>
                <a:gd name="connsiteY64" fmla="*/ 1695545 h 4277794"/>
                <a:gd name="connsiteX65" fmla="*/ 198414 w 6349276"/>
                <a:gd name="connsiteY65" fmla="*/ 2969099 h 4277794"/>
                <a:gd name="connsiteX66" fmla="*/ 35569 w 6349276"/>
                <a:gd name="connsiteY66" fmla="*/ 3006284 h 4277794"/>
                <a:gd name="connsiteX67" fmla="*/ 13647 w 6349276"/>
                <a:gd name="connsiteY67" fmla="*/ 3006284 h 4277794"/>
                <a:gd name="connsiteX68" fmla="*/ 13647 w 6349276"/>
                <a:gd name="connsiteY68" fmla="*/ 3115897 h 4277794"/>
                <a:gd name="connsiteX69" fmla="*/ 35569 w 6349276"/>
                <a:gd name="connsiteY69" fmla="*/ 3115897 h 4277794"/>
                <a:gd name="connsiteX70" fmla="*/ 3104732 w 6349276"/>
                <a:gd name="connsiteY70" fmla="*/ 4277794 h 4277794"/>
                <a:gd name="connsiteX71" fmla="*/ 6349276 w 6349276"/>
                <a:gd name="connsiteY71" fmla="*/ 3181665 h 4277794"/>
                <a:gd name="connsiteX72" fmla="*/ 6349276 w 6349276"/>
                <a:gd name="connsiteY72" fmla="*/ 3072052 h 4277794"/>
                <a:gd name="connsiteX73" fmla="*/ 5725829 w 6349276"/>
                <a:gd name="connsiteY73" fmla="*/ 2948137 h 4277794"/>
                <a:gd name="connsiteX74" fmla="*/ 5730426 w 6349276"/>
                <a:gd name="connsiteY74" fmla="*/ 1679690 h 4277794"/>
                <a:gd name="connsiteX75" fmla="*/ 5939215 w 6349276"/>
                <a:gd name="connsiteY75" fmla="*/ 1687394 h 4277794"/>
                <a:gd name="connsiteX76" fmla="*/ 3043450 w 6349276"/>
                <a:gd name="connsiteY76" fmla="*/ 0 h 4277794"/>
                <a:gd name="connsiteX77" fmla="*/ 2852382 w 6349276"/>
                <a:gd name="connsiteY77" fmla="*/ 81887 h 4277794"/>
                <a:gd name="connsiteX78" fmla="*/ 2852382 w 6349276"/>
                <a:gd name="connsiteY78" fmla="*/ 460850 h 4277794"/>
                <a:gd name="connsiteX79" fmla="*/ 1937982 w 6349276"/>
                <a:gd name="connsiteY79" fmla="*/ 545911 h 4277794"/>
                <a:gd name="connsiteX80" fmla="*/ 0 w 6349276"/>
                <a:gd name="connsiteY80" fmla="*/ 1651379 h 4277794"/>
                <a:gd name="connsiteX81" fmla="*/ 2661313 w 6349276"/>
                <a:gd name="connsiteY81" fmla="*/ 1542197 h 4277794"/>
                <a:gd name="connsiteX82" fmla="*/ 4285397 w 6349276"/>
                <a:gd name="connsiteY82" fmla="*/ 327546 h 4277794"/>
                <a:gd name="connsiteX83" fmla="*/ 3323671 w 6349276"/>
                <a:gd name="connsiteY83" fmla="*/ 417009 h 4277794"/>
                <a:gd name="connsiteX84" fmla="*/ 3316406 w 6349276"/>
                <a:gd name="connsiteY84" fmla="*/ 68239 h 427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349276" h="4277794">
                  <a:moveTo>
                    <a:pt x="5692499" y="3001716"/>
                  </a:moveTo>
                  <a:lnTo>
                    <a:pt x="6135530" y="3089028"/>
                  </a:lnTo>
                  <a:lnTo>
                    <a:pt x="3090955" y="4108921"/>
                  </a:lnTo>
                  <a:lnTo>
                    <a:pt x="1818748" y="3631365"/>
                  </a:lnTo>
                  <a:lnTo>
                    <a:pt x="2772913" y="3657435"/>
                  </a:lnTo>
                  <a:lnTo>
                    <a:pt x="2772913" y="3670395"/>
                  </a:lnTo>
                  <a:close/>
                  <a:moveTo>
                    <a:pt x="2436874" y="2027037"/>
                  </a:moveTo>
                  <a:lnTo>
                    <a:pt x="2436874" y="2978245"/>
                  </a:lnTo>
                  <a:cubicBezTo>
                    <a:pt x="2295945" y="2942262"/>
                    <a:pt x="1910541" y="2890404"/>
                    <a:pt x="1741037" y="2863945"/>
                  </a:cubicBezTo>
                  <a:lnTo>
                    <a:pt x="1846597" y="2829319"/>
                  </a:lnTo>
                  <a:cubicBezTo>
                    <a:pt x="1845276" y="2566696"/>
                    <a:pt x="1843956" y="2294464"/>
                    <a:pt x="1842636" y="2031841"/>
                  </a:cubicBezTo>
                  <a:close/>
                  <a:moveTo>
                    <a:pt x="3278542" y="2004336"/>
                  </a:moveTo>
                  <a:cubicBezTo>
                    <a:pt x="3279600" y="2331711"/>
                    <a:pt x="3280659" y="2659085"/>
                    <a:pt x="3281717" y="2986459"/>
                  </a:cubicBezTo>
                  <a:cubicBezTo>
                    <a:pt x="3427648" y="2950027"/>
                    <a:pt x="3823555" y="2878472"/>
                    <a:pt x="3999075" y="2851683"/>
                  </a:cubicBezTo>
                  <a:lnTo>
                    <a:pt x="3889768" y="2816625"/>
                  </a:lnTo>
                  <a:cubicBezTo>
                    <a:pt x="3891136" y="2550726"/>
                    <a:pt x="3892503" y="2275099"/>
                    <a:pt x="3893870" y="2009200"/>
                  </a:cubicBezTo>
                  <a:close/>
                  <a:moveTo>
                    <a:pt x="2488485" y="1980691"/>
                  </a:moveTo>
                  <a:lnTo>
                    <a:pt x="1679388" y="1986085"/>
                  </a:lnTo>
                  <a:cubicBezTo>
                    <a:pt x="1681186" y="2280956"/>
                    <a:pt x="1682983" y="2586615"/>
                    <a:pt x="1684782" y="2881486"/>
                  </a:cubicBezTo>
                  <a:lnTo>
                    <a:pt x="2488485" y="3048699"/>
                  </a:lnTo>
                  <a:close/>
                  <a:moveTo>
                    <a:pt x="4886063" y="1980314"/>
                  </a:moveTo>
                  <a:cubicBezTo>
                    <a:pt x="4886858" y="2226305"/>
                    <a:pt x="4887654" y="2472295"/>
                    <a:pt x="4888449" y="2718285"/>
                  </a:cubicBezTo>
                  <a:cubicBezTo>
                    <a:pt x="4998102" y="2690910"/>
                    <a:pt x="5295589" y="2637143"/>
                    <a:pt x="5427475" y="2617014"/>
                  </a:cubicBezTo>
                  <a:lnTo>
                    <a:pt x="5345341" y="2590671"/>
                  </a:lnTo>
                  <a:cubicBezTo>
                    <a:pt x="5346369" y="2390874"/>
                    <a:pt x="5347396" y="2183766"/>
                    <a:pt x="5348424" y="1983969"/>
                  </a:cubicBezTo>
                  <a:close/>
                  <a:moveTo>
                    <a:pt x="3243119" y="1971925"/>
                  </a:moveTo>
                  <a:lnTo>
                    <a:pt x="4024397" y="1977383"/>
                  </a:lnTo>
                  <a:cubicBezTo>
                    <a:pt x="4022661" y="2275748"/>
                    <a:pt x="4020925" y="2585029"/>
                    <a:pt x="4019189" y="2883394"/>
                  </a:cubicBezTo>
                  <a:lnTo>
                    <a:pt x="3243119" y="3052589"/>
                  </a:lnTo>
                  <a:close/>
                  <a:moveTo>
                    <a:pt x="4859446" y="1955960"/>
                  </a:moveTo>
                  <a:lnTo>
                    <a:pt x="5446502" y="1960061"/>
                  </a:lnTo>
                  <a:cubicBezTo>
                    <a:pt x="5445198" y="2184254"/>
                    <a:pt x="5443893" y="2416649"/>
                    <a:pt x="5442589" y="2640842"/>
                  </a:cubicBezTo>
                  <a:lnTo>
                    <a:pt x="4859446" y="2767975"/>
                  </a:lnTo>
                  <a:close/>
                  <a:moveTo>
                    <a:pt x="605565" y="1905926"/>
                  </a:moveTo>
                  <a:lnTo>
                    <a:pt x="529397" y="1906760"/>
                  </a:lnTo>
                  <a:cubicBezTo>
                    <a:pt x="530690" y="2255104"/>
                    <a:pt x="529063" y="2619113"/>
                    <a:pt x="530356" y="2967457"/>
                  </a:cubicBezTo>
                  <a:lnTo>
                    <a:pt x="1111397" y="3162073"/>
                  </a:lnTo>
                  <a:lnTo>
                    <a:pt x="1111397" y="3126378"/>
                  </a:lnTo>
                  <a:lnTo>
                    <a:pt x="606516" y="2957271"/>
                  </a:lnTo>
                  <a:cubicBezTo>
                    <a:pt x="605869" y="2783099"/>
                    <a:pt x="605953" y="2605011"/>
                    <a:pt x="606037" y="2426923"/>
                  </a:cubicBezTo>
                  <a:close/>
                  <a:moveTo>
                    <a:pt x="2560187" y="1886045"/>
                  </a:moveTo>
                  <a:lnTo>
                    <a:pt x="2560187" y="3143345"/>
                  </a:lnTo>
                  <a:lnTo>
                    <a:pt x="1614037" y="2946495"/>
                  </a:lnTo>
                  <a:cubicBezTo>
                    <a:pt x="1611920" y="2599362"/>
                    <a:pt x="1609804" y="2239528"/>
                    <a:pt x="1607687" y="1892395"/>
                  </a:cubicBezTo>
                  <a:close/>
                  <a:moveTo>
                    <a:pt x="4803212" y="1884883"/>
                  </a:moveTo>
                  <a:lnTo>
                    <a:pt x="4803212" y="2850242"/>
                  </a:lnTo>
                  <a:lnTo>
                    <a:pt x="5510342" y="2699100"/>
                  </a:lnTo>
                  <a:cubicBezTo>
                    <a:pt x="5511925" y="2432570"/>
                    <a:pt x="5513506" y="2156289"/>
                    <a:pt x="5515088" y="1889759"/>
                  </a:cubicBezTo>
                  <a:close/>
                  <a:moveTo>
                    <a:pt x="3168280" y="1877333"/>
                  </a:moveTo>
                  <a:lnTo>
                    <a:pt x="3168280" y="3162073"/>
                  </a:lnTo>
                  <a:lnTo>
                    <a:pt x="4109358" y="2960927"/>
                  </a:lnTo>
                  <a:cubicBezTo>
                    <a:pt x="4111464" y="2606218"/>
                    <a:pt x="4113569" y="2238531"/>
                    <a:pt x="4115674" y="1883822"/>
                  </a:cubicBezTo>
                  <a:close/>
                  <a:moveTo>
                    <a:pt x="1136736" y="1845455"/>
                  </a:moveTo>
                  <a:lnTo>
                    <a:pt x="1136736" y="3217005"/>
                  </a:lnTo>
                  <a:lnTo>
                    <a:pt x="505100" y="3005442"/>
                  </a:lnTo>
                  <a:cubicBezTo>
                    <a:pt x="503693" y="2626765"/>
                    <a:pt x="505463" y="2231059"/>
                    <a:pt x="504057" y="1852382"/>
                  </a:cubicBezTo>
                  <a:close/>
                  <a:moveTo>
                    <a:pt x="2871129" y="1574181"/>
                  </a:moveTo>
                  <a:lnTo>
                    <a:pt x="5648886" y="1676681"/>
                  </a:lnTo>
                  <a:lnTo>
                    <a:pt x="5644635" y="2880089"/>
                  </a:lnTo>
                  <a:lnTo>
                    <a:pt x="2871129" y="3531657"/>
                  </a:lnTo>
                  <a:close/>
                  <a:moveTo>
                    <a:pt x="4436115" y="336028"/>
                  </a:moveTo>
                  <a:lnTo>
                    <a:pt x="2783445" y="1565777"/>
                  </a:lnTo>
                  <a:lnTo>
                    <a:pt x="2772913" y="1565370"/>
                  </a:lnTo>
                  <a:lnTo>
                    <a:pt x="2772913" y="1606973"/>
                  </a:lnTo>
                  <a:lnTo>
                    <a:pt x="204338" y="1695545"/>
                  </a:lnTo>
                  <a:lnTo>
                    <a:pt x="198414" y="2969099"/>
                  </a:lnTo>
                  <a:lnTo>
                    <a:pt x="35569" y="3006284"/>
                  </a:lnTo>
                  <a:lnTo>
                    <a:pt x="13647" y="3006284"/>
                  </a:lnTo>
                  <a:lnTo>
                    <a:pt x="13647" y="3115897"/>
                  </a:lnTo>
                  <a:lnTo>
                    <a:pt x="35569" y="3115897"/>
                  </a:lnTo>
                  <a:lnTo>
                    <a:pt x="3104732" y="4277794"/>
                  </a:lnTo>
                  <a:lnTo>
                    <a:pt x="6349276" y="3181665"/>
                  </a:lnTo>
                  <a:lnTo>
                    <a:pt x="6349276" y="3072052"/>
                  </a:lnTo>
                  <a:lnTo>
                    <a:pt x="5725829" y="2948137"/>
                  </a:lnTo>
                  <a:lnTo>
                    <a:pt x="5730426" y="1679690"/>
                  </a:lnTo>
                  <a:lnTo>
                    <a:pt x="5939215" y="1687394"/>
                  </a:lnTo>
                  <a:close/>
                  <a:moveTo>
                    <a:pt x="3043450" y="0"/>
                  </a:moveTo>
                  <a:lnTo>
                    <a:pt x="2852382" y="81887"/>
                  </a:lnTo>
                  <a:lnTo>
                    <a:pt x="2852382" y="460850"/>
                  </a:lnTo>
                  <a:lnTo>
                    <a:pt x="1937982" y="545911"/>
                  </a:lnTo>
                  <a:lnTo>
                    <a:pt x="0" y="1651379"/>
                  </a:lnTo>
                  <a:lnTo>
                    <a:pt x="2661313" y="1542197"/>
                  </a:lnTo>
                  <a:lnTo>
                    <a:pt x="4285397" y="327546"/>
                  </a:lnTo>
                  <a:lnTo>
                    <a:pt x="3323671" y="417009"/>
                  </a:lnTo>
                  <a:lnTo>
                    <a:pt x="3316406" y="6823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 name="Group 1"/>
          <p:cNvGrpSpPr/>
          <p:nvPr/>
        </p:nvGrpSpPr>
        <p:grpSpPr>
          <a:xfrm>
            <a:off x="3392561" y="293599"/>
            <a:ext cx="7568063" cy="6278349"/>
            <a:chOff x="3392561" y="293599"/>
            <a:chExt cx="7568063" cy="6278349"/>
          </a:xfrm>
        </p:grpSpPr>
        <p:grpSp>
          <p:nvGrpSpPr>
            <p:cNvPr id="5" name="Group 4"/>
            <p:cNvGrpSpPr/>
            <p:nvPr/>
          </p:nvGrpSpPr>
          <p:grpSpPr>
            <a:xfrm>
              <a:off x="5142844" y="1098686"/>
              <a:ext cx="4773925" cy="4650404"/>
              <a:chOff x="3035999" y="-102170"/>
              <a:chExt cx="8254436" cy="8040850"/>
            </a:xfrm>
            <a:solidFill>
              <a:srgbClr val="555555">
                <a:alpha val="60000"/>
              </a:srgbClr>
            </a:solidFill>
          </p:grpSpPr>
          <p:sp>
            <p:nvSpPr>
              <p:cNvPr id="6" name="Circular Arrow 5"/>
              <p:cNvSpPr/>
              <p:nvPr/>
            </p:nvSpPr>
            <p:spPr>
              <a:xfrm rot="19224978">
                <a:off x="3035999" y="-102170"/>
                <a:ext cx="7891272" cy="7891262"/>
              </a:xfrm>
              <a:prstGeom prst="circularArrow">
                <a:avLst>
                  <a:gd name="adj1" fmla="val 8191"/>
                  <a:gd name="adj2" fmla="val 1140370"/>
                  <a:gd name="adj3" fmla="val 20518936"/>
                  <a:gd name="adj4" fmla="val 10800000"/>
                  <a:gd name="adj5" fmla="val 8844"/>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Circular Arrow 6"/>
              <p:cNvSpPr/>
              <p:nvPr/>
            </p:nvSpPr>
            <p:spPr>
              <a:xfrm rot="8395179">
                <a:off x="3141866" y="45589"/>
                <a:ext cx="8148569" cy="7893091"/>
              </a:xfrm>
              <a:prstGeom prst="circularArrow">
                <a:avLst>
                  <a:gd name="adj1" fmla="val 8784"/>
                  <a:gd name="adj2" fmla="val 1140370"/>
                  <a:gd name="adj3" fmla="val 20526425"/>
                  <a:gd name="adj4" fmla="val 10800000"/>
                  <a:gd name="adj5" fmla="val 1000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8" name="Group 27"/>
            <p:cNvGrpSpPr/>
            <p:nvPr/>
          </p:nvGrpSpPr>
          <p:grpSpPr>
            <a:xfrm>
              <a:off x="3392561" y="2765829"/>
              <a:ext cx="2314987" cy="1795195"/>
              <a:chOff x="3214968" y="3330749"/>
              <a:chExt cx="2314987" cy="1795195"/>
            </a:xfrm>
            <a:solidFill>
              <a:srgbClr val="002060"/>
            </a:solidFill>
          </p:grpSpPr>
          <p:sp>
            <p:nvSpPr>
              <p:cNvPr id="29" name="TextBox 28"/>
              <p:cNvSpPr txBox="1"/>
              <p:nvPr/>
            </p:nvSpPr>
            <p:spPr>
              <a:xfrm>
                <a:off x="3307449" y="3330749"/>
                <a:ext cx="497146" cy="805686"/>
              </a:xfrm>
              <a:custGeom>
                <a:avLst/>
                <a:gdLst/>
                <a:ahLst/>
                <a:cxnLst/>
                <a:rect l="l" t="t" r="r" b="b"/>
                <a:pathLst>
                  <a:path w="497146" h="805686">
                    <a:moveTo>
                      <a:pt x="173678" y="0"/>
                    </a:moveTo>
                    <a:lnTo>
                      <a:pt x="439917" y="0"/>
                    </a:lnTo>
                    <a:lnTo>
                      <a:pt x="439917" y="526508"/>
                    </a:lnTo>
                    <a:lnTo>
                      <a:pt x="497146" y="526508"/>
                    </a:lnTo>
                    <a:lnTo>
                      <a:pt x="497146" y="663858"/>
                    </a:lnTo>
                    <a:lnTo>
                      <a:pt x="439917" y="663858"/>
                    </a:lnTo>
                    <a:lnTo>
                      <a:pt x="439917" y="805686"/>
                    </a:lnTo>
                    <a:lnTo>
                      <a:pt x="238869" y="805686"/>
                    </a:lnTo>
                    <a:lnTo>
                      <a:pt x="238869" y="663858"/>
                    </a:lnTo>
                    <a:lnTo>
                      <a:pt x="0" y="663858"/>
                    </a:lnTo>
                    <a:lnTo>
                      <a:pt x="0" y="526508"/>
                    </a:lnTo>
                    <a:lnTo>
                      <a:pt x="173678" y="0"/>
                    </a:lnTo>
                    <a:close/>
                    <a:moveTo>
                      <a:pt x="238869" y="183631"/>
                    </a:moveTo>
                    <a:lnTo>
                      <a:pt x="150040" y="526508"/>
                    </a:lnTo>
                    <a:lnTo>
                      <a:pt x="238869" y="526508"/>
                    </a:lnTo>
                    <a:lnTo>
                      <a:pt x="238869" y="183631"/>
                    </a:lnTo>
                    <a:close/>
                  </a:path>
                </a:pathLst>
              </a:custGeom>
              <a:solidFill>
                <a:srgbClr val="DE5A0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8000" dirty="0">
                  <a:solidFill>
                    <a:srgbClr val="FF6700"/>
                  </a:solidFill>
                  <a:latin typeface="Impact" pitchFamily="34" charset="0"/>
                </a:endParaRPr>
              </a:p>
            </p:txBody>
          </p:sp>
          <p:sp>
            <p:nvSpPr>
              <p:cNvPr id="30" name="Rectangle 29"/>
              <p:cNvSpPr/>
              <p:nvPr/>
            </p:nvSpPr>
            <p:spPr>
              <a:xfrm>
                <a:off x="3214968" y="4294947"/>
                <a:ext cx="2314987" cy="830997"/>
              </a:xfrm>
              <a:prstGeom prst="rect">
                <a:avLst/>
              </a:prstGeom>
              <a:noFill/>
            </p:spPr>
            <p:txBody>
              <a:bodyPr wrap="square" anchor="b">
                <a:spAutoFit/>
              </a:bodyPr>
              <a:lstStyle/>
              <a:p>
                <a:r>
                  <a:rPr lang="en-US" sz="1600" dirty="0">
                    <a:solidFill>
                      <a:srgbClr val="DE5A00">
                        <a:alpha val="99000"/>
                      </a:srgbClr>
                    </a:solidFill>
                  </a:rPr>
                  <a:t>CONTOSO REUSES AND RECYCLES 55% OF PARTS</a:t>
                </a:r>
              </a:p>
            </p:txBody>
          </p:sp>
          <p:sp>
            <p:nvSpPr>
              <p:cNvPr id="31" name="Freeform 30"/>
              <p:cNvSpPr/>
              <p:nvPr/>
            </p:nvSpPr>
            <p:spPr>
              <a:xfrm>
                <a:off x="3866397" y="3330750"/>
                <a:ext cx="917534" cy="870300"/>
              </a:xfrm>
              <a:custGeom>
                <a:avLst/>
                <a:gdLst>
                  <a:gd name="connsiteX0" fmla="*/ 2450069 w 6248391"/>
                  <a:gd name="connsiteY0" fmla="*/ 5066634 h 5926729"/>
                  <a:gd name="connsiteX1" fmla="*/ 1738293 w 6248391"/>
                  <a:gd name="connsiteY1" fmla="*/ 5308581 h 5926729"/>
                  <a:gd name="connsiteX2" fmla="*/ 3103429 w 6248391"/>
                  <a:gd name="connsiteY2" fmla="*/ 5765884 h 5926729"/>
                  <a:gd name="connsiteX3" fmla="*/ 4377624 w 6248391"/>
                  <a:gd name="connsiteY3" fmla="*/ 5287582 h 5926729"/>
                  <a:gd name="connsiteX4" fmla="*/ 3008574 w 6248391"/>
                  <a:gd name="connsiteY4" fmla="*/ 5197108 h 5926729"/>
                  <a:gd name="connsiteX5" fmla="*/ 3008569 w 6248391"/>
                  <a:gd name="connsiteY5" fmla="*/ 5190725 h 5926729"/>
                  <a:gd name="connsiteX6" fmla="*/ 985146 w 6248391"/>
                  <a:gd name="connsiteY6" fmla="*/ 4915486 h 5926729"/>
                  <a:gd name="connsiteX7" fmla="*/ 858146 w 6248391"/>
                  <a:gd name="connsiteY7" fmla="*/ 4963111 h 5926729"/>
                  <a:gd name="connsiteX8" fmla="*/ 1518546 w 6248391"/>
                  <a:gd name="connsiteY8" fmla="*/ 5166311 h 5926729"/>
                  <a:gd name="connsiteX9" fmla="*/ 1655071 w 6248391"/>
                  <a:gd name="connsiteY9" fmla="*/ 5118686 h 5926729"/>
                  <a:gd name="connsiteX10" fmla="*/ 744961 w 6248391"/>
                  <a:gd name="connsiteY10" fmla="*/ 4687779 h 5926729"/>
                  <a:gd name="connsiteX11" fmla="*/ 203584 w 6248391"/>
                  <a:gd name="connsiteY11" fmla="*/ 4794474 h 5926729"/>
                  <a:gd name="connsiteX12" fmla="*/ 775302 w 6248391"/>
                  <a:gd name="connsiteY12" fmla="*/ 4985992 h 5926729"/>
                  <a:gd name="connsiteX13" fmla="*/ 778771 w 6248391"/>
                  <a:gd name="connsiteY13" fmla="*/ 4940886 h 5926729"/>
                  <a:gd name="connsiteX14" fmla="*/ 931171 w 6248391"/>
                  <a:gd name="connsiteY14" fmla="*/ 4890086 h 5926729"/>
                  <a:gd name="connsiteX15" fmla="*/ 934346 w 6248391"/>
                  <a:gd name="connsiteY15" fmla="*/ 4798011 h 5926729"/>
                  <a:gd name="connsiteX16" fmla="*/ 1054095 w 6248391"/>
                  <a:gd name="connsiteY16" fmla="*/ 4756466 h 5926729"/>
                  <a:gd name="connsiteX17" fmla="*/ 2346825 w 6248391"/>
                  <a:gd name="connsiteY17" fmla="*/ 4194604 h 5926729"/>
                  <a:gd name="connsiteX18" fmla="*/ 2349206 w 6248391"/>
                  <a:gd name="connsiteY18" fmla="*/ 4194604 h 5926729"/>
                  <a:gd name="connsiteX19" fmla="*/ 2406356 w 6248391"/>
                  <a:gd name="connsiteY19" fmla="*/ 4194604 h 5926729"/>
                  <a:gd name="connsiteX20" fmla="*/ 2406356 w 6248391"/>
                  <a:gd name="connsiteY20" fmla="*/ 4196755 h 5926729"/>
                  <a:gd name="connsiteX21" fmla="*/ 2792118 w 6248391"/>
                  <a:gd name="connsiteY21" fmla="*/ 4211273 h 5926729"/>
                  <a:gd name="connsiteX22" fmla="*/ 2792118 w 6248391"/>
                  <a:gd name="connsiteY22" fmla="*/ 4277947 h 5926729"/>
                  <a:gd name="connsiteX23" fmla="*/ 2406356 w 6248391"/>
                  <a:gd name="connsiteY23" fmla="*/ 4265570 h 5926729"/>
                  <a:gd name="connsiteX24" fmla="*/ 2406356 w 6248391"/>
                  <a:gd name="connsiteY24" fmla="*/ 4696497 h 5926729"/>
                  <a:gd name="connsiteX25" fmla="*/ 2346825 w 6248391"/>
                  <a:gd name="connsiteY25" fmla="*/ 4696497 h 5926729"/>
                  <a:gd name="connsiteX26" fmla="*/ 2346825 w 6248391"/>
                  <a:gd name="connsiteY26" fmla="*/ 4263660 h 5926729"/>
                  <a:gd name="connsiteX27" fmla="*/ 1264547 w 6248391"/>
                  <a:gd name="connsiteY27" fmla="*/ 4115387 h 5926729"/>
                  <a:gd name="connsiteX28" fmla="*/ 1648722 w 6248391"/>
                  <a:gd name="connsiteY28" fmla="*/ 4134437 h 5926729"/>
                  <a:gd name="connsiteX29" fmla="*/ 1636022 w 6248391"/>
                  <a:gd name="connsiteY29" fmla="*/ 4902787 h 5926729"/>
                  <a:gd name="connsiteX30" fmla="*/ 1601097 w 6248391"/>
                  <a:gd name="connsiteY30" fmla="*/ 4893262 h 5926729"/>
                  <a:gd name="connsiteX31" fmla="*/ 1610622 w 6248391"/>
                  <a:gd name="connsiteY31" fmla="*/ 4188412 h 5926729"/>
                  <a:gd name="connsiteX32" fmla="*/ 1502672 w 6248391"/>
                  <a:gd name="connsiteY32" fmla="*/ 4180416 h 5926729"/>
                  <a:gd name="connsiteX33" fmla="*/ 1502672 w 6248391"/>
                  <a:gd name="connsiteY33" fmla="*/ 4800378 h 5926729"/>
                  <a:gd name="connsiteX34" fmla="*/ 1456953 w 6248391"/>
                  <a:gd name="connsiteY34" fmla="*/ 4798111 h 5926729"/>
                  <a:gd name="connsiteX35" fmla="*/ 1456953 w 6248391"/>
                  <a:gd name="connsiteY35" fmla="*/ 4177029 h 5926729"/>
                  <a:gd name="connsiteX36" fmla="*/ 1353447 w 6248391"/>
                  <a:gd name="connsiteY36" fmla="*/ 4169362 h 5926729"/>
                  <a:gd name="connsiteX37" fmla="*/ 1347097 w 6248391"/>
                  <a:gd name="connsiteY37" fmla="*/ 4782137 h 5926729"/>
                  <a:gd name="connsiteX38" fmla="*/ 1258197 w 6248391"/>
                  <a:gd name="connsiteY38" fmla="*/ 4810712 h 5926729"/>
                  <a:gd name="connsiteX39" fmla="*/ 1264547 w 6248391"/>
                  <a:gd name="connsiteY39" fmla="*/ 4115387 h 5926729"/>
                  <a:gd name="connsiteX40" fmla="*/ 730253 w 6248391"/>
                  <a:gd name="connsiteY40" fmla="*/ 4066968 h 5926729"/>
                  <a:gd name="connsiteX41" fmla="*/ 731980 w 6248391"/>
                  <a:gd name="connsiteY41" fmla="*/ 4066968 h 5926729"/>
                  <a:gd name="connsiteX42" fmla="*/ 773439 w 6248391"/>
                  <a:gd name="connsiteY42" fmla="*/ 4066968 h 5926729"/>
                  <a:gd name="connsiteX43" fmla="*/ 773439 w 6248391"/>
                  <a:gd name="connsiteY43" fmla="*/ 4068509 h 5926729"/>
                  <a:gd name="connsiteX44" fmla="*/ 1009753 w 6248391"/>
                  <a:gd name="connsiteY44" fmla="*/ 4077292 h 5926729"/>
                  <a:gd name="connsiteX45" fmla="*/ 1009753 w 6248391"/>
                  <a:gd name="connsiteY45" fmla="*/ 4125298 h 5926729"/>
                  <a:gd name="connsiteX46" fmla="*/ 773439 w 6248391"/>
                  <a:gd name="connsiteY46" fmla="*/ 4117810 h 5926729"/>
                  <a:gd name="connsiteX47" fmla="*/ 773439 w 6248391"/>
                  <a:gd name="connsiteY47" fmla="*/ 4426538 h 5926729"/>
                  <a:gd name="connsiteX48" fmla="*/ 730253 w 6248391"/>
                  <a:gd name="connsiteY48" fmla="*/ 4426538 h 5926729"/>
                  <a:gd name="connsiteX49" fmla="*/ 730253 w 6248391"/>
                  <a:gd name="connsiteY49" fmla="*/ 4116442 h 5926729"/>
                  <a:gd name="connsiteX50" fmla="*/ 1035960 w 6248391"/>
                  <a:gd name="connsiteY50" fmla="*/ 3521661 h 5926729"/>
                  <a:gd name="connsiteX51" fmla="*/ 1034367 w 6248391"/>
                  <a:gd name="connsiteY51" fmla="*/ 3565564 h 5926729"/>
                  <a:gd name="connsiteX52" fmla="*/ 793838 w 6248391"/>
                  <a:gd name="connsiteY52" fmla="*/ 3589421 h 5926729"/>
                  <a:gd name="connsiteX53" fmla="*/ 793838 w 6248391"/>
                  <a:gd name="connsiteY53" fmla="*/ 3861184 h 5926729"/>
                  <a:gd name="connsiteX54" fmla="*/ 754016 w 6248391"/>
                  <a:gd name="connsiteY54" fmla="*/ 3861184 h 5926729"/>
                  <a:gd name="connsiteX55" fmla="*/ 754016 w 6248391"/>
                  <a:gd name="connsiteY55" fmla="*/ 3593370 h 5926729"/>
                  <a:gd name="connsiteX56" fmla="*/ 754016 w 6248391"/>
                  <a:gd name="connsiteY56" fmla="*/ 3552731 h 5926729"/>
                  <a:gd name="connsiteX57" fmla="*/ 755541 w 6248391"/>
                  <a:gd name="connsiteY57" fmla="*/ 3552731 h 5926729"/>
                  <a:gd name="connsiteX58" fmla="*/ 755609 w 6248391"/>
                  <a:gd name="connsiteY58" fmla="*/ 3550930 h 5926729"/>
                  <a:gd name="connsiteX59" fmla="*/ 1128247 w 6248391"/>
                  <a:gd name="connsiteY59" fmla="*/ 3376714 h 5926729"/>
                  <a:gd name="connsiteX60" fmla="*/ 635897 w 6248391"/>
                  <a:gd name="connsiteY60" fmla="*/ 3448802 h 5926729"/>
                  <a:gd name="connsiteX61" fmla="*/ 635897 w 6248391"/>
                  <a:gd name="connsiteY61" fmla="*/ 4651916 h 5926729"/>
                  <a:gd name="connsiteX62" fmla="*/ 742787 w 6248391"/>
                  <a:gd name="connsiteY62" fmla="*/ 4630670 h 5926729"/>
                  <a:gd name="connsiteX63" fmla="*/ 750132 w 6248391"/>
                  <a:gd name="connsiteY63" fmla="*/ 4641089 h 5926729"/>
                  <a:gd name="connsiteX64" fmla="*/ 1128247 w 6248391"/>
                  <a:gd name="connsiteY64" fmla="*/ 4723677 h 5926729"/>
                  <a:gd name="connsiteX65" fmla="*/ 2798072 w 6248391"/>
                  <a:gd name="connsiteY65" fmla="*/ 3326400 h 5926729"/>
                  <a:gd name="connsiteX66" fmla="*/ 2795691 w 6248391"/>
                  <a:gd name="connsiteY66" fmla="*/ 3397837 h 5926729"/>
                  <a:gd name="connsiteX67" fmla="*/ 2436122 w 6248391"/>
                  <a:gd name="connsiteY67" fmla="*/ 3436655 h 5926729"/>
                  <a:gd name="connsiteX68" fmla="*/ 2436122 w 6248391"/>
                  <a:gd name="connsiteY68" fmla="*/ 3878849 h 5926729"/>
                  <a:gd name="connsiteX69" fmla="*/ 2376591 w 6248391"/>
                  <a:gd name="connsiteY69" fmla="*/ 3878849 h 5926729"/>
                  <a:gd name="connsiteX70" fmla="*/ 2376591 w 6248391"/>
                  <a:gd name="connsiteY70" fmla="*/ 3443081 h 5926729"/>
                  <a:gd name="connsiteX71" fmla="*/ 2376591 w 6248391"/>
                  <a:gd name="connsiteY71" fmla="*/ 3376956 h 5926729"/>
                  <a:gd name="connsiteX72" fmla="*/ 2378871 w 6248391"/>
                  <a:gd name="connsiteY72" fmla="*/ 3376956 h 5926729"/>
                  <a:gd name="connsiteX73" fmla="*/ 2378972 w 6248391"/>
                  <a:gd name="connsiteY73" fmla="*/ 3374025 h 5926729"/>
                  <a:gd name="connsiteX74" fmla="*/ 1649611 w 6248391"/>
                  <a:gd name="connsiteY74" fmla="*/ 3307096 h 5926729"/>
                  <a:gd name="connsiteX75" fmla="*/ 1647599 w 6248391"/>
                  <a:gd name="connsiteY75" fmla="*/ 3367481 h 5926729"/>
                  <a:gd name="connsiteX76" fmla="*/ 1343658 w 6248391"/>
                  <a:gd name="connsiteY76" fmla="*/ 3400293 h 5926729"/>
                  <a:gd name="connsiteX77" fmla="*/ 1343658 w 6248391"/>
                  <a:gd name="connsiteY77" fmla="*/ 3774076 h 5926729"/>
                  <a:gd name="connsiteX78" fmla="*/ 1293337 w 6248391"/>
                  <a:gd name="connsiteY78" fmla="*/ 3774076 h 5926729"/>
                  <a:gd name="connsiteX79" fmla="*/ 1293337 w 6248391"/>
                  <a:gd name="connsiteY79" fmla="*/ 3405725 h 5926729"/>
                  <a:gd name="connsiteX80" fmla="*/ 1293337 w 6248391"/>
                  <a:gd name="connsiteY80" fmla="*/ 3349830 h 5926729"/>
                  <a:gd name="connsiteX81" fmla="*/ 1295264 w 6248391"/>
                  <a:gd name="connsiteY81" fmla="*/ 3349830 h 5926729"/>
                  <a:gd name="connsiteX82" fmla="*/ 1295350 w 6248391"/>
                  <a:gd name="connsiteY82" fmla="*/ 3347353 h 5926729"/>
                  <a:gd name="connsiteX83" fmla="*/ 3006870 w 6248391"/>
                  <a:gd name="connsiteY83" fmla="*/ 3101650 h 5926729"/>
                  <a:gd name="connsiteX84" fmla="*/ 2194067 w 6248391"/>
                  <a:gd name="connsiteY84" fmla="*/ 3220659 h 5926729"/>
                  <a:gd name="connsiteX85" fmla="*/ 2194092 w 6248391"/>
                  <a:gd name="connsiteY85" fmla="*/ 3266478 h 5926729"/>
                  <a:gd name="connsiteX86" fmla="*/ 2193785 w 6248391"/>
                  <a:gd name="connsiteY86" fmla="*/ 3266423 h 5926729"/>
                  <a:gd name="connsiteX87" fmla="*/ 2195160 w 6248391"/>
                  <a:gd name="connsiteY87" fmla="*/ 4956710 h 5926729"/>
                  <a:gd name="connsiteX88" fmla="*/ 3008523 w 6248391"/>
                  <a:gd name="connsiteY88" fmla="*/ 5134364 h 5926729"/>
                  <a:gd name="connsiteX89" fmla="*/ 1845287 w 6248391"/>
                  <a:gd name="connsiteY89" fmla="*/ 2828853 h 5926729"/>
                  <a:gd name="connsiteX90" fmla="*/ 1187717 w 6248391"/>
                  <a:gd name="connsiteY90" fmla="*/ 3001524 h 5926729"/>
                  <a:gd name="connsiteX91" fmla="*/ 1187717 w 6248391"/>
                  <a:gd name="connsiteY91" fmla="*/ 3213881 h 5926729"/>
                  <a:gd name="connsiteX92" fmla="*/ 1187717 w 6248391"/>
                  <a:gd name="connsiteY92" fmla="*/ 3368006 h 5926729"/>
                  <a:gd name="connsiteX93" fmla="*/ 1187717 w 6248391"/>
                  <a:gd name="connsiteY93" fmla="*/ 4792812 h 5926729"/>
                  <a:gd name="connsiteX94" fmla="*/ 1128247 w 6248391"/>
                  <a:gd name="connsiteY94" fmla="*/ 4792812 h 5926729"/>
                  <a:gd name="connsiteX95" fmla="*/ 1128247 w 6248391"/>
                  <a:gd name="connsiteY95" fmla="*/ 4772941 h 5926729"/>
                  <a:gd name="connsiteX96" fmla="*/ 1120046 w 6248391"/>
                  <a:gd name="connsiteY96" fmla="*/ 4771119 h 5926729"/>
                  <a:gd name="connsiteX97" fmla="*/ 1117419 w 6248391"/>
                  <a:gd name="connsiteY97" fmla="*/ 4772104 h 5926729"/>
                  <a:gd name="connsiteX98" fmla="*/ 1118605 w 6248391"/>
                  <a:gd name="connsiteY98" fmla="*/ 4772469 h 5926729"/>
                  <a:gd name="connsiteX99" fmla="*/ 1006736 w 6248391"/>
                  <a:gd name="connsiteY99" fmla="*/ 4814420 h 5926729"/>
                  <a:gd name="connsiteX100" fmla="*/ 1667136 w 6248391"/>
                  <a:gd name="connsiteY100" fmla="*/ 5017620 h 5926729"/>
                  <a:gd name="connsiteX101" fmla="*/ 1803661 w 6248391"/>
                  <a:gd name="connsiteY101" fmla="*/ 4969995 h 5926729"/>
                  <a:gd name="connsiteX102" fmla="*/ 1797979 w 6248391"/>
                  <a:gd name="connsiteY102" fmla="*/ 4968272 h 5926729"/>
                  <a:gd name="connsiteX103" fmla="*/ 1846573 w 6248391"/>
                  <a:gd name="connsiteY103" fmla="*/ 4951321 h 5926729"/>
                  <a:gd name="connsiteX104" fmla="*/ 1845259 w 6248391"/>
                  <a:gd name="connsiteY104" fmla="*/ 3336351 h 5926729"/>
                  <a:gd name="connsiteX105" fmla="*/ 1845566 w 6248391"/>
                  <a:gd name="connsiteY105" fmla="*/ 3336406 h 5926729"/>
                  <a:gd name="connsiteX106" fmla="*/ 1845531 w 6248391"/>
                  <a:gd name="connsiteY106" fmla="*/ 3271690 h 5926729"/>
                  <a:gd name="connsiteX107" fmla="*/ 1845259 w 6248391"/>
                  <a:gd name="connsiteY107" fmla="*/ 3271730 h 5926729"/>
                  <a:gd name="connsiteX108" fmla="*/ 1845259 w 6248391"/>
                  <a:gd name="connsiteY108" fmla="*/ 3090976 h 5926729"/>
                  <a:gd name="connsiteX109" fmla="*/ 1845431 w 6248391"/>
                  <a:gd name="connsiteY109" fmla="*/ 3090944 h 5926729"/>
                  <a:gd name="connsiteX110" fmla="*/ 3006712 w 6248391"/>
                  <a:gd name="connsiteY110" fmla="*/ 2374481 h 5926729"/>
                  <a:gd name="connsiteX111" fmla="*/ 3006323 w 6248391"/>
                  <a:gd name="connsiteY111" fmla="*/ 2382392 h 5926729"/>
                  <a:gd name="connsiteX112" fmla="*/ 845447 w 6248391"/>
                  <a:gd name="connsiteY112" fmla="*/ 2997319 h 5926729"/>
                  <a:gd name="connsiteX113" fmla="*/ 845447 w 6248391"/>
                  <a:gd name="connsiteY113" fmla="*/ 3277857 h 5926729"/>
                  <a:gd name="connsiteX114" fmla="*/ 1128247 w 6248391"/>
                  <a:gd name="connsiteY114" fmla="*/ 3224997 h 5926729"/>
                  <a:gd name="connsiteX115" fmla="*/ 1128247 w 6248391"/>
                  <a:gd name="connsiteY115" fmla="*/ 2964669 h 5926729"/>
                  <a:gd name="connsiteX116" fmla="*/ 1128293 w 6248391"/>
                  <a:gd name="connsiteY116" fmla="*/ 2964669 h 5926729"/>
                  <a:gd name="connsiteX117" fmla="*/ 1128320 w 6248391"/>
                  <a:gd name="connsiteY117" fmla="*/ 2960565 h 5926729"/>
                  <a:gd name="connsiteX118" fmla="*/ 1847641 w 6248391"/>
                  <a:gd name="connsiteY118" fmla="*/ 2771329 h 5926729"/>
                  <a:gd name="connsiteX119" fmla="*/ 1848847 w 6248391"/>
                  <a:gd name="connsiteY119" fmla="*/ 2779426 h 5926729"/>
                  <a:gd name="connsiteX120" fmla="*/ 2193875 w 6248391"/>
                  <a:gd name="connsiteY120" fmla="*/ 2871002 h 5926729"/>
                  <a:gd name="connsiteX121" fmla="*/ 2193960 w 6248391"/>
                  <a:gd name="connsiteY121" fmla="*/ 3025798 h 5926729"/>
                  <a:gd name="connsiteX122" fmla="*/ 3006685 w 6248391"/>
                  <a:gd name="connsiteY122" fmla="*/ 2873887 h 5926729"/>
                  <a:gd name="connsiteX123" fmla="*/ 3006669 w 6248391"/>
                  <a:gd name="connsiteY123" fmla="*/ 2854910 h 5926729"/>
                  <a:gd name="connsiteX124" fmla="*/ 3006976 w 6248391"/>
                  <a:gd name="connsiteY124" fmla="*/ 2854965 h 5926729"/>
                  <a:gd name="connsiteX125" fmla="*/ 2110687 w 6248391"/>
                  <a:gd name="connsiteY125" fmla="*/ 2224009 h 5926729"/>
                  <a:gd name="connsiteX126" fmla="*/ 1471716 w 6248391"/>
                  <a:gd name="connsiteY126" fmla="*/ 2464230 h 5926729"/>
                  <a:gd name="connsiteX127" fmla="*/ 1471716 w 6248391"/>
                  <a:gd name="connsiteY127" fmla="*/ 2748506 h 5926729"/>
                  <a:gd name="connsiteX128" fmla="*/ 2110850 w 6248391"/>
                  <a:gd name="connsiteY128" fmla="*/ 2560216 h 5926729"/>
                  <a:gd name="connsiteX129" fmla="*/ 3897204 w 6248391"/>
                  <a:gd name="connsiteY129" fmla="*/ 1916959 h 5926729"/>
                  <a:gd name="connsiteX130" fmla="*/ 3896991 w 6248391"/>
                  <a:gd name="connsiteY130" fmla="*/ 1921851 h 5926729"/>
                  <a:gd name="connsiteX131" fmla="*/ 2649833 w 6248391"/>
                  <a:gd name="connsiteY131" fmla="*/ 2323017 h 5926729"/>
                  <a:gd name="connsiteX132" fmla="*/ 2648427 w 6248391"/>
                  <a:gd name="connsiteY132" fmla="*/ 2401845 h 5926729"/>
                  <a:gd name="connsiteX133" fmla="*/ 3010609 w 6248391"/>
                  <a:gd name="connsiteY133" fmla="*/ 2295146 h 5926729"/>
                  <a:gd name="connsiteX134" fmla="*/ 3010467 w 6248391"/>
                  <a:gd name="connsiteY134" fmla="*/ 2298040 h 5926729"/>
                  <a:gd name="connsiteX135" fmla="*/ 3217781 w 6248391"/>
                  <a:gd name="connsiteY135" fmla="*/ 2353065 h 5926729"/>
                  <a:gd name="connsiteX136" fmla="*/ 3801998 w 6248391"/>
                  <a:gd name="connsiteY136" fmla="*/ 2180953 h 5926729"/>
                  <a:gd name="connsiteX137" fmla="*/ 3797712 w 6248391"/>
                  <a:gd name="connsiteY137" fmla="*/ 2268199 h 5926729"/>
                  <a:gd name="connsiteX138" fmla="*/ 3363542 w 6248391"/>
                  <a:gd name="connsiteY138" fmla="*/ 2391752 h 5926729"/>
                  <a:gd name="connsiteX139" fmla="*/ 3897416 w 6248391"/>
                  <a:gd name="connsiteY139" fmla="*/ 2533452 h 5926729"/>
                  <a:gd name="connsiteX140" fmla="*/ 4446442 w 6248391"/>
                  <a:gd name="connsiteY140" fmla="*/ 1240510 h 5926729"/>
                  <a:gd name="connsiteX141" fmla="*/ 4141459 w 6248391"/>
                  <a:gd name="connsiteY141" fmla="*/ 1297132 h 5926729"/>
                  <a:gd name="connsiteX142" fmla="*/ 4128163 w 6248391"/>
                  <a:gd name="connsiteY142" fmla="*/ 1309130 h 5926729"/>
                  <a:gd name="connsiteX143" fmla="*/ 4126613 w 6248391"/>
                  <a:gd name="connsiteY143" fmla="*/ 1355908 h 5926729"/>
                  <a:gd name="connsiteX144" fmla="*/ 4108007 w 6248391"/>
                  <a:gd name="connsiteY144" fmla="*/ 1917602 h 5926729"/>
                  <a:gd name="connsiteX145" fmla="*/ 4537409 w 6248391"/>
                  <a:gd name="connsiteY145" fmla="*/ 2099844 h 5926729"/>
                  <a:gd name="connsiteX146" fmla="*/ 4514957 w 6248391"/>
                  <a:gd name="connsiteY146" fmla="*/ 1422052 h 5926729"/>
                  <a:gd name="connsiteX147" fmla="*/ 4509061 w 6248391"/>
                  <a:gd name="connsiteY147" fmla="*/ 1244051 h 5926729"/>
                  <a:gd name="connsiteX148" fmla="*/ 2488320 w 6248391"/>
                  <a:gd name="connsiteY148" fmla="*/ 1203635 h 5926729"/>
                  <a:gd name="connsiteX149" fmla="*/ 2464728 w 6248391"/>
                  <a:gd name="connsiteY149" fmla="*/ 1205434 h 5926729"/>
                  <a:gd name="connsiteX150" fmla="*/ 2390373 w 6248391"/>
                  <a:gd name="connsiteY150" fmla="*/ 1239426 h 5926729"/>
                  <a:gd name="connsiteX151" fmla="*/ 2385586 w 6248391"/>
                  <a:gd name="connsiteY151" fmla="*/ 1247201 h 5926729"/>
                  <a:gd name="connsiteX152" fmla="*/ 2385028 w 6248391"/>
                  <a:gd name="connsiteY152" fmla="*/ 1277514 h 5926729"/>
                  <a:gd name="connsiteX153" fmla="*/ 2367595 w 6248391"/>
                  <a:gd name="connsiteY153" fmla="*/ 2224965 h 5926729"/>
                  <a:gd name="connsiteX154" fmla="*/ 2488320 w 6248391"/>
                  <a:gd name="connsiteY154" fmla="*/ 2261340 h 5926729"/>
                  <a:gd name="connsiteX155" fmla="*/ 3770415 w 6248391"/>
                  <a:gd name="connsiteY155" fmla="*/ 1112664 h 5926729"/>
                  <a:gd name="connsiteX156" fmla="*/ 3656545 w 6248391"/>
                  <a:gd name="connsiteY156" fmla="*/ 1122747 h 5926729"/>
                  <a:gd name="connsiteX157" fmla="*/ 3609091 w 6248391"/>
                  <a:gd name="connsiteY157" fmla="*/ 1133471 h 5926729"/>
                  <a:gd name="connsiteX158" fmla="*/ 3657544 w 6248391"/>
                  <a:gd name="connsiteY158" fmla="*/ 1915604 h 5926729"/>
                  <a:gd name="connsiteX159" fmla="*/ 3897176 w 6248391"/>
                  <a:gd name="connsiteY159" fmla="*/ 1835806 h 5926729"/>
                  <a:gd name="connsiteX160" fmla="*/ 3897173 w 6248391"/>
                  <a:gd name="connsiteY160" fmla="*/ 1828122 h 5926729"/>
                  <a:gd name="connsiteX161" fmla="*/ 4033735 w 6248391"/>
                  <a:gd name="connsiteY161" fmla="*/ 1886080 h 5926729"/>
                  <a:gd name="connsiteX162" fmla="*/ 4075798 w 6248391"/>
                  <a:gd name="connsiteY162" fmla="*/ 1207088 h 5926729"/>
                  <a:gd name="connsiteX163" fmla="*/ 4053159 w 6248391"/>
                  <a:gd name="connsiteY163" fmla="*/ 1198677 h 5926729"/>
                  <a:gd name="connsiteX164" fmla="*/ 3770415 w 6248391"/>
                  <a:gd name="connsiteY164" fmla="*/ 1112664 h 5926729"/>
                  <a:gd name="connsiteX165" fmla="*/ 4319582 w 6248391"/>
                  <a:gd name="connsiteY165" fmla="*/ 1012662 h 5926729"/>
                  <a:gd name="connsiteX166" fmla="*/ 4317604 w 6248391"/>
                  <a:gd name="connsiteY166" fmla="*/ 1012774 h 5926729"/>
                  <a:gd name="connsiteX167" fmla="*/ 4141459 w 6248391"/>
                  <a:gd name="connsiteY167" fmla="*/ 1062112 h 5926729"/>
                  <a:gd name="connsiteX168" fmla="*/ 4141096 w 6248391"/>
                  <a:gd name="connsiteY168" fmla="*/ 1062440 h 5926729"/>
                  <a:gd name="connsiteX169" fmla="*/ 4141096 w 6248391"/>
                  <a:gd name="connsiteY169" fmla="*/ 1133957 h 5926729"/>
                  <a:gd name="connsiteX170" fmla="*/ 4141096 w 6248391"/>
                  <a:gd name="connsiteY170" fmla="*/ 1254709 h 5926729"/>
                  <a:gd name="connsiteX171" fmla="*/ 4203330 w 6248391"/>
                  <a:gd name="connsiteY171" fmla="*/ 1228855 h 5926729"/>
                  <a:gd name="connsiteX172" fmla="*/ 4308540 w 6248391"/>
                  <a:gd name="connsiteY172" fmla="*/ 1208987 h 5926729"/>
                  <a:gd name="connsiteX173" fmla="*/ 4319582 w 6248391"/>
                  <a:gd name="connsiteY173" fmla="*/ 1208362 h 5926729"/>
                  <a:gd name="connsiteX174" fmla="*/ 4319582 w 6248391"/>
                  <a:gd name="connsiteY174" fmla="*/ 1183732 h 5926729"/>
                  <a:gd name="connsiteX175" fmla="*/ 3275773 w 6248391"/>
                  <a:gd name="connsiteY175" fmla="*/ 790409 h 5926729"/>
                  <a:gd name="connsiteX176" fmla="*/ 2970790 w 6248391"/>
                  <a:gd name="connsiteY176" fmla="*/ 847031 h 5926729"/>
                  <a:gd name="connsiteX177" fmla="*/ 2957494 w 6248391"/>
                  <a:gd name="connsiteY177" fmla="*/ 859029 h 5926729"/>
                  <a:gd name="connsiteX178" fmla="*/ 2955944 w 6248391"/>
                  <a:gd name="connsiteY178" fmla="*/ 905807 h 5926729"/>
                  <a:gd name="connsiteX179" fmla="*/ 2950416 w 6248391"/>
                  <a:gd name="connsiteY179" fmla="*/ 1072691 h 5926729"/>
                  <a:gd name="connsiteX180" fmla="*/ 2950416 w 6248391"/>
                  <a:gd name="connsiteY180" fmla="*/ 1089813 h 5926729"/>
                  <a:gd name="connsiteX181" fmla="*/ 2949857 w 6248391"/>
                  <a:gd name="connsiteY181" fmla="*/ 1089564 h 5926729"/>
                  <a:gd name="connsiteX182" fmla="*/ 2914296 w 6248391"/>
                  <a:gd name="connsiteY182" fmla="*/ 2163104 h 5926729"/>
                  <a:gd name="connsiteX183" fmla="*/ 3378624 w 6248391"/>
                  <a:gd name="connsiteY183" fmla="*/ 2008484 h 5926729"/>
                  <a:gd name="connsiteX184" fmla="*/ 3344288 w 6248391"/>
                  <a:gd name="connsiteY184" fmla="*/ 971951 h 5926729"/>
                  <a:gd name="connsiteX185" fmla="*/ 3338392 w 6248391"/>
                  <a:gd name="connsiteY185" fmla="*/ 793950 h 5926729"/>
                  <a:gd name="connsiteX186" fmla="*/ 4659813 w 6248391"/>
                  <a:gd name="connsiteY186" fmla="*/ 652617 h 5926729"/>
                  <a:gd name="connsiteX187" fmla="*/ 5332299 w 6248391"/>
                  <a:gd name="connsiteY187" fmla="*/ 898958 h 5926729"/>
                  <a:gd name="connsiteX188" fmla="*/ 5831734 w 6248391"/>
                  <a:gd name="connsiteY188" fmla="*/ 827216 h 5926729"/>
                  <a:gd name="connsiteX189" fmla="*/ 6248391 w 6248391"/>
                  <a:gd name="connsiteY189" fmla="*/ 992774 h 5926729"/>
                  <a:gd name="connsiteX190" fmla="*/ 5870365 w 6248391"/>
                  <a:gd name="connsiteY190" fmla="*/ 871365 h 5926729"/>
                  <a:gd name="connsiteX191" fmla="*/ 5398522 w 6248391"/>
                  <a:gd name="connsiteY191" fmla="*/ 954144 h 5926729"/>
                  <a:gd name="connsiteX192" fmla="*/ 5014977 w 6248391"/>
                  <a:gd name="connsiteY192" fmla="*/ 832734 h 5926729"/>
                  <a:gd name="connsiteX193" fmla="*/ 4661785 w 6248391"/>
                  <a:gd name="connsiteY193" fmla="*/ 703047 h 5926729"/>
                  <a:gd name="connsiteX194" fmla="*/ 4570728 w 6248391"/>
                  <a:gd name="connsiteY194" fmla="*/ 841012 h 5926729"/>
                  <a:gd name="connsiteX195" fmla="*/ 4625914 w 6248391"/>
                  <a:gd name="connsiteY195" fmla="*/ 658898 h 5926729"/>
                  <a:gd name="connsiteX196" fmla="*/ 4659813 w 6248391"/>
                  <a:gd name="connsiteY196" fmla="*/ 652617 h 5926729"/>
                  <a:gd name="connsiteX197" fmla="*/ 3148913 w 6248391"/>
                  <a:gd name="connsiteY197" fmla="*/ 562561 h 5926729"/>
                  <a:gd name="connsiteX198" fmla="*/ 3146935 w 6248391"/>
                  <a:gd name="connsiteY198" fmla="*/ 562673 h 5926729"/>
                  <a:gd name="connsiteX199" fmla="*/ 2970790 w 6248391"/>
                  <a:gd name="connsiteY199" fmla="*/ 612010 h 5926729"/>
                  <a:gd name="connsiteX200" fmla="*/ 2970427 w 6248391"/>
                  <a:gd name="connsiteY200" fmla="*/ 612338 h 5926729"/>
                  <a:gd name="connsiteX201" fmla="*/ 2970427 w 6248391"/>
                  <a:gd name="connsiteY201" fmla="*/ 683855 h 5926729"/>
                  <a:gd name="connsiteX202" fmla="*/ 2970427 w 6248391"/>
                  <a:gd name="connsiteY202" fmla="*/ 804607 h 5926729"/>
                  <a:gd name="connsiteX203" fmla="*/ 3032661 w 6248391"/>
                  <a:gd name="connsiteY203" fmla="*/ 778754 h 5926729"/>
                  <a:gd name="connsiteX204" fmla="*/ 3137871 w 6248391"/>
                  <a:gd name="connsiteY204" fmla="*/ 758886 h 5926729"/>
                  <a:gd name="connsiteX205" fmla="*/ 3148913 w 6248391"/>
                  <a:gd name="connsiteY205" fmla="*/ 758261 h 5926729"/>
                  <a:gd name="connsiteX206" fmla="*/ 3148913 w 6248391"/>
                  <a:gd name="connsiteY206" fmla="*/ 733631 h 5926729"/>
                  <a:gd name="connsiteX207" fmla="*/ 3244271 w 6248391"/>
                  <a:gd name="connsiteY207" fmla="*/ 481707 h 5926729"/>
                  <a:gd name="connsiteX208" fmla="*/ 3575265 w 6248391"/>
                  <a:gd name="connsiteY208" fmla="*/ 574415 h 5926729"/>
                  <a:gd name="connsiteX209" fmla="*/ 3574576 w 6248391"/>
                  <a:gd name="connsiteY209" fmla="*/ 576331 h 5926729"/>
                  <a:gd name="connsiteX210" fmla="*/ 3606060 w 6248391"/>
                  <a:gd name="connsiteY210" fmla="*/ 1084543 h 5926729"/>
                  <a:gd name="connsiteX211" fmla="*/ 3622119 w 6248391"/>
                  <a:gd name="connsiteY211" fmla="*/ 1081452 h 5926729"/>
                  <a:gd name="connsiteX212" fmla="*/ 3731784 w 6248391"/>
                  <a:gd name="connsiteY212" fmla="*/ 1068515 h 5926729"/>
                  <a:gd name="connsiteX213" fmla="*/ 4058244 w 6248391"/>
                  <a:gd name="connsiteY213" fmla="*/ 1184373 h 5926729"/>
                  <a:gd name="connsiteX214" fmla="*/ 4076580 w 6248391"/>
                  <a:gd name="connsiteY214" fmla="*/ 1194477 h 5926729"/>
                  <a:gd name="connsiteX215" fmla="*/ 4086644 w 6248391"/>
                  <a:gd name="connsiteY215" fmla="*/ 1032013 h 5926729"/>
                  <a:gd name="connsiteX216" fmla="*/ 4083946 w 6248391"/>
                  <a:gd name="connsiteY216" fmla="*/ 1024516 h 5926729"/>
                  <a:gd name="connsiteX217" fmla="*/ 4414940 w 6248391"/>
                  <a:gd name="connsiteY217" fmla="*/ 931808 h 5926729"/>
                  <a:gd name="connsiteX218" fmla="*/ 4745934 w 6248391"/>
                  <a:gd name="connsiteY218" fmla="*/ 1024516 h 5926729"/>
                  <a:gd name="connsiteX219" fmla="*/ 4745245 w 6248391"/>
                  <a:gd name="connsiteY219" fmla="*/ 1026433 h 5926729"/>
                  <a:gd name="connsiteX220" fmla="*/ 4854339 w 6248391"/>
                  <a:gd name="connsiteY220" fmla="*/ 2787436 h 5926729"/>
                  <a:gd name="connsiteX221" fmla="*/ 5404111 w 6248391"/>
                  <a:gd name="connsiteY221" fmla="*/ 2933356 h 5926729"/>
                  <a:gd name="connsiteX222" fmla="*/ 5404111 w 6248391"/>
                  <a:gd name="connsiteY222" fmla="*/ 3285380 h 5926729"/>
                  <a:gd name="connsiteX223" fmla="*/ 5950846 w 6248391"/>
                  <a:gd name="connsiteY223" fmla="*/ 3383548 h 5926729"/>
                  <a:gd name="connsiteX224" fmla="*/ 5950846 w 6248391"/>
                  <a:gd name="connsiteY224" fmla="*/ 3614199 h 5926729"/>
                  <a:gd name="connsiteX225" fmla="*/ 5889313 w 6248391"/>
                  <a:gd name="connsiteY225" fmla="*/ 3636521 h 5926729"/>
                  <a:gd name="connsiteX226" fmla="*/ 5888792 w 6248391"/>
                  <a:gd name="connsiteY226" fmla="*/ 4260932 h 5926729"/>
                  <a:gd name="connsiteX227" fmla="*/ 5888436 w 6248391"/>
                  <a:gd name="connsiteY227" fmla="*/ 4687090 h 5926729"/>
                  <a:gd name="connsiteX228" fmla="*/ 6013570 w 6248391"/>
                  <a:gd name="connsiteY228" fmla="*/ 4715663 h 5926729"/>
                  <a:gd name="connsiteX229" fmla="*/ 6034450 w 6248391"/>
                  <a:gd name="connsiteY229" fmla="*/ 4715663 h 5926729"/>
                  <a:gd name="connsiteX230" fmla="*/ 6034450 w 6248391"/>
                  <a:gd name="connsiteY230" fmla="*/ 4820065 h 5926729"/>
                  <a:gd name="connsiteX231" fmla="*/ 6013570 w 6248391"/>
                  <a:gd name="connsiteY231" fmla="*/ 4820065 h 5926729"/>
                  <a:gd name="connsiteX232" fmla="*/ 3090307 w 6248391"/>
                  <a:gd name="connsiteY232" fmla="*/ 5926729 h 5926729"/>
                  <a:gd name="connsiteX233" fmla="*/ 0 w 6248391"/>
                  <a:gd name="connsiteY233" fmla="*/ 4882707 h 5926729"/>
                  <a:gd name="connsiteX234" fmla="*/ 0 w 6248391"/>
                  <a:gd name="connsiteY234" fmla="*/ 4778305 h 5926729"/>
                  <a:gd name="connsiteX235" fmla="*/ 583193 w 6248391"/>
                  <a:gd name="connsiteY235" fmla="*/ 4662391 h 5926729"/>
                  <a:gd name="connsiteX236" fmla="*/ 583193 w 6248391"/>
                  <a:gd name="connsiteY236" fmla="*/ 3456519 h 5926729"/>
                  <a:gd name="connsiteX237" fmla="*/ 580651 w 6248391"/>
                  <a:gd name="connsiteY237" fmla="*/ 3456891 h 5926729"/>
                  <a:gd name="connsiteX238" fmla="*/ 580651 w 6248391"/>
                  <a:gd name="connsiteY238" fmla="*/ 3327351 h 5926729"/>
                  <a:gd name="connsiteX239" fmla="*/ 778416 w 6248391"/>
                  <a:gd name="connsiteY239" fmla="*/ 3290386 h 5926729"/>
                  <a:gd name="connsiteX240" fmla="*/ 778416 w 6248391"/>
                  <a:gd name="connsiteY240" fmla="*/ 3016394 h 5926729"/>
                  <a:gd name="connsiteX241" fmla="*/ 777473 w 6248391"/>
                  <a:gd name="connsiteY241" fmla="*/ 3016662 h 5926729"/>
                  <a:gd name="connsiteX242" fmla="*/ 777473 w 6248391"/>
                  <a:gd name="connsiteY242" fmla="*/ 2953031 h 5926729"/>
                  <a:gd name="connsiteX243" fmla="*/ 1400081 w 6248391"/>
                  <a:gd name="connsiteY243" fmla="*/ 2769610 h 5926729"/>
                  <a:gd name="connsiteX244" fmla="*/ 1400081 w 6248391"/>
                  <a:gd name="connsiteY244" fmla="*/ 2436532 h 5926729"/>
                  <a:gd name="connsiteX245" fmla="*/ 1400575 w 6248391"/>
                  <a:gd name="connsiteY245" fmla="*/ 2436532 h 5926729"/>
                  <a:gd name="connsiteX246" fmla="*/ 1400589 w 6248391"/>
                  <a:gd name="connsiteY246" fmla="*/ 2434414 h 5926729"/>
                  <a:gd name="connsiteX247" fmla="*/ 2108004 w 6248391"/>
                  <a:gd name="connsiteY247" fmla="*/ 2147546 h 5926729"/>
                  <a:gd name="connsiteX248" fmla="*/ 2110679 w 6248391"/>
                  <a:gd name="connsiteY248" fmla="*/ 2207584 h 5926729"/>
                  <a:gd name="connsiteX249" fmla="*/ 2110650 w 6248391"/>
                  <a:gd name="connsiteY249" fmla="*/ 2147545 h 5926729"/>
                  <a:gd name="connsiteX250" fmla="*/ 2332993 w 6248391"/>
                  <a:gd name="connsiteY250" fmla="*/ 2214539 h 5926729"/>
                  <a:gd name="connsiteX251" fmla="*/ 2367035 w 6248391"/>
                  <a:gd name="connsiteY251" fmla="*/ 1239021 h 5926729"/>
                  <a:gd name="connsiteX252" fmla="*/ 2366064 w 6248391"/>
                  <a:gd name="connsiteY252" fmla="*/ 1234231 h 5926729"/>
                  <a:gd name="connsiteX253" fmla="*/ 2485214 w 6248391"/>
                  <a:gd name="connsiteY253" fmla="*/ 1174984 h 5926729"/>
                  <a:gd name="connsiteX254" fmla="*/ 2604365 w 6248391"/>
                  <a:gd name="connsiteY254" fmla="*/ 1234231 h 5926729"/>
                  <a:gd name="connsiteX255" fmla="*/ 2604116 w 6248391"/>
                  <a:gd name="connsiteY255" fmla="*/ 1235455 h 5926729"/>
                  <a:gd name="connsiteX256" fmla="*/ 2639679 w 6248391"/>
                  <a:gd name="connsiteY256" fmla="*/ 2254552 h 5926729"/>
                  <a:gd name="connsiteX257" fmla="*/ 2815993 w 6248391"/>
                  <a:gd name="connsiteY257" fmla="*/ 2195840 h 5926729"/>
                  <a:gd name="connsiteX258" fmla="*/ 2886307 w 6248391"/>
                  <a:gd name="connsiteY258" fmla="*/ 1060818 h 5926729"/>
                  <a:gd name="connsiteX259" fmla="*/ 2823383 w 6248391"/>
                  <a:gd name="connsiteY259" fmla="*/ 1031862 h 5926729"/>
                  <a:gd name="connsiteX260" fmla="*/ 2561835 w 6248391"/>
                  <a:gd name="connsiteY260" fmla="*/ 944346 h 5926729"/>
                  <a:gd name="connsiteX261" fmla="*/ 2470778 w 6248391"/>
                  <a:gd name="connsiteY261" fmla="*/ 1082312 h 5926729"/>
                  <a:gd name="connsiteX262" fmla="*/ 2525964 w 6248391"/>
                  <a:gd name="connsiteY262" fmla="*/ 900197 h 5926729"/>
                  <a:gd name="connsiteX263" fmla="*/ 2559863 w 6248391"/>
                  <a:gd name="connsiteY263" fmla="*/ 893916 h 5926729"/>
                  <a:gd name="connsiteX264" fmla="*/ 2867308 w 6248391"/>
                  <a:gd name="connsiteY264" fmla="*/ 996303 h 5926729"/>
                  <a:gd name="connsiteX265" fmla="*/ 2889604 w 6248391"/>
                  <a:gd name="connsiteY265" fmla="*/ 1007595 h 5926729"/>
                  <a:gd name="connsiteX266" fmla="*/ 2915975 w 6248391"/>
                  <a:gd name="connsiteY266" fmla="*/ 581911 h 5926729"/>
                  <a:gd name="connsiteX267" fmla="*/ 2913277 w 6248391"/>
                  <a:gd name="connsiteY267" fmla="*/ 574415 h 5926729"/>
                  <a:gd name="connsiteX268" fmla="*/ 3244271 w 6248391"/>
                  <a:gd name="connsiteY268" fmla="*/ 481707 h 5926729"/>
                  <a:gd name="connsiteX269" fmla="*/ 3375694 w 6248391"/>
                  <a:gd name="connsiteY269" fmla="*/ 859 h 5926729"/>
                  <a:gd name="connsiteX270" fmla="*/ 4536385 w 6248391"/>
                  <a:gd name="connsiteY270" fmla="*/ 426036 h 5926729"/>
                  <a:gd name="connsiteX271" fmla="*/ 5398397 w 6248391"/>
                  <a:gd name="connsiteY271" fmla="*/ 302211 h 5926729"/>
                  <a:gd name="connsiteX272" fmla="*/ 6117535 w 6248391"/>
                  <a:gd name="connsiteY272" fmla="*/ 587961 h 5926729"/>
                  <a:gd name="connsiteX273" fmla="*/ 5465072 w 6248391"/>
                  <a:gd name="connsiteY273" fmla="*/ 378411 h 5926729"/>
                  <a:gd name="connsiteX274" fmla="*/ 4650685 w 6248391"/>
                  <a:gd name="connsiteY274" fmla="*/ 521286 h 5926729"/>
                  <a:gd name="connsiteX275" fmla="*/ 3988697 w 6248391"/>
                  <a:gd name="connsiteY275" fmla="*/ 311736 h 5926729"/>
                  <a:gd name="connsiteX276" fmla="*/ 3379097 w 6248391"/>
                  <a:gd name="connsiteY276" fmla="*/ 87899 h 5926729"/>
                  <a:gd name="connsiteX277" fmla="*/ 3221935 w 6248391"/>
                  <a:gd name="connsiteY277" fmla="*/ 326024 h 5926729"/>
                  <a:gd name="connsiteX278" fmla="*/ 3317185 w 6248391"/>
                  <a:gd name="connsiteY278" fmla="*/ 11699 h 5926729"/>
                  <a:gd name="connsiteX279" fmla="*/ 3375694 w 6248391"/>
                  <a:gd name="connsiteY279" fmla="*/ 859 h 5926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6248391" h="5926729">
                    <a:moveTo>
                      <a:pt x="2450069" y="5066634"/>
                    </a:moveTo>
                    <a:lnTo>
                      <a:pt x="1738293" y="5308581"/>
                    </a:lnTo>
                    <a:lnTo>
                      <a:pt x="3103429" y="5765884"/>
                    </a:lnTo>
                    <a:lnTo>
                      <a:pt x="4377624" y="5287582"/>
                    </a:lnTo>
                    <a:lnTo>
                      <a:pt x="3008574" y="5197108"/>
                    </a:lnTo>
                    <a:lnTo>
                      <a:pt x="3008569" y="5190725"/>
                    </a:lnTo>
                    <a:close/>
                    <a:moveTo>
                      <a:pt x="985146" y="4915486"/>
                    </a:moveTo>
                    <a:lnTo>
                      <a:pt x="858146" y="4963111"/>
                    </a:lnTo>
                    <a:lnTo>
                      <a:pt x="1518546" y="5166311"/>
                    </a:lnTo>
                    <a:lnTo>
                      <a:pt x="1655071" y="5118686"/>
                    </a:lnTo>
                    <a:close/>
                    <a:moveTo>
                      <a:pt x="744961" y="4687779"/>
                    </a:moveTo>
                    <a:lnTo>
                      <a:pt x="203584" y="4794474"/>
                    </a:lnTo>
                    <a:lnTo>
                      <a:pt x="775302" y="4985992"/>
                    </a:lnTo>
                    <a:lnTo>
                      <a:pt x="778771" y="4940886"/>
                    </a:lnTo>
                    <a:lnTo>
                      <a:pt x="931171" y="4890086"/>
                    </a:lnTo>
                    <a:lnTo>
                      <a:pt x="934346" y="4798011"/>
                    </a:lnTo>
                    <a:lnTo>
                      <a:pt x="1054095" y="4756466"/>
                    </a:lnTo>
                    <a:close/>
                    <a:moveTo>
                      <a:pt x="2346825" y="4194604"/>
                    </a:moveTo>
                    <a:lnTo>
                      <a:pt x="2349206" y="4194604"/>
                    </a:lnTo>
                    <a:lnTo>
                      <a:pt x="2406356" y="4194604"/>
                    </a:lnTo>
                    <a:lnTo>
                      <a:pt x="2406356" y="4196755"/>
                    </a:lnTo>
                    <a:lnTo>
                      <a:pt x="2792118" y="4211273"/>
                    </a:lnTo>
                    <a:cubicBezTo>
                      <a:pt x="2791324" y="4235085"/>
                      <a:pt x="2792912" y="4254135"/>
                      <a:pt x="2792118" y="4277947"/>
                    </a:cubicBezTo>
                    <a:lnTo>
                      <a:pt x="2406356" y="4265570"/>
                    </a:lnTo>
                    <a:lnTo>
                      <a:pt x="2406356" y="4696497"/>
                    </a:lnTo>
                    <a:lnTo>
                      <a:pt x="2346825" y="4696497"/>
                    </a:lnTo>
                    <a:lnTo>
                      <a:pt x="2346825" y="4263660"/>
                    </a:lnTo>
                    <a:close/>
                    <a:moveTo>
                      <a:pt x="1264547" y="4115387"/>
                    </a:moveTo>
                    <a:lnTo>
                      <a:pt x="1648722" y="4134437"/>
                    </a:lnTo>
                    <a:lnTo>
                      <a:pt x="1636022" y="4902787"/>
                    </a:lnTo>
                    <a:lnTo>
                      <a:pt x="1601097" y="4893262"/>
                    </a:lnTo>
                    <a:lnTo>
                      <a:pt x="1610622" y="4188412"/>
                    </a:lnTo>
                    <a:lnTo>
                      <a:pt x="1502672" y="4180416"/>
                    </a:lnTo>
                    <a:lnTo>
                      <a:pt x="1502672" y="4800378"/>
                    </a:lnTo>
                    <a:lnTo>
                      <a:pt x="1456953" y="4798111"/>
                    </a:lnTo>
                    <a:lnTo>
                      <a:pt x="1456953" y="4177029"/>
                    </a:lnTo>
                    <a:lnTo>
                      <a:pt x="1353447" y="4169362"/>
                    </a:lnTo>
                    <a:cubicBezTo>
                      <a:pt x="1351330" y="4374679"/>
                      <a:pt x="1349214" y="4576820"/>
                      <a:pt x="1347097" y="4782137"/>
                    </a:cubicBezTo>
                    <a:lnTo>
                      <a:pt x="1258197" y="4810712"/>
                    </a:lnTo>
                    <a:cubicBezTo>
                      <a:pt x="1260314" y="4578937"/>
                      <a:pt x="1262430" y="4347162"/>
                      <a:pt x="1264547" y="4115387"/>
                    </a:cubicBezTo>
                    <a:close/>
                    <a:moveTo>
                      <a:pt x="730253" y="4066968"/>
                    </a:moveTo>
                    <a:lnTo>
                      <a:pt x="731980" y="4066968"/>
                    </a:lnTo>
                    <a:lnTo>
                      <a:pt x="773439" y="4066968"/>
                    </a:lnTo>
                    <a:lnTo>
                      <a:pt x="773439" y="4068509"/>
                    </a:lnTo>
                    <a:lnTo>
                      <a:pt x="1009753" y="4077292"/>
                    </a:lnTo>
                    <a:lnTo>
                      <a:pt x="1009753" y="4125298"/>
                    </a:lnTo>
                    <a:lnTo>
                      <a:pt x="773439" y="4117810"/>
                    </a:lnTo>
                    <a:lnTo>
                      <a:pt x="773439" y="4426538"/>
                    </a:lnTo>
                    <a:lnTo>
                      <a:pt x="730253" y="4426538"/>
                    </a:lnTo>
                    <a:lnTo>
                      <a:pt x="730253" y="4116442"/>
                    </a:lnTo>
                    <a:close/>
                    <a:moveTo>
                      <a:pt x="1035960" y="3521661"/>
                    </a:moveTo>
                    <a:cubicBezTo>
                      <a:pt x="1035429" y="3536295"/>
                      <a:pt x="1034898" y="3550930"/>
                      <a:pt x="1034367" y="3565564"/>
                    </a:cubicBezTo>
                    <a:lnTo>
                      <a:pt x="793838" y="3589421"/>
                    </a:lnTo>
                    <a:lnTo>
                      <a:pt x="793838" y="3861184"/>
                    </a:lnTo>
                    <a:lnTo>
                      <a:pt x="754016" y="3861184"/>
                    </a:lnTo>
                    <a:lnTo>
                      <a:pt x="754016" y="3593370"/>
                    </a:lnTo>
                    <a:lnTo>
                      <a:pt x="754016" y="3552731"/>
                    </a:lnTo>
                    <a:lnTo>
                      <a:pt x="755541" y="3552731"/>
                    </a:lnTo>
                    <a:lnTo>
                      <a:pt x="755609" y="3550930"/>
                    </a:lnTo>
                    <a:close/>
                    <a:moveTo>
                      <a:pt x="1128247" y="3376714"/>
                    </a:moveTo>
                    <a:lnTo>
                      <a:pt x="635897" y="3448802"/>
                    </a:lnTo>
                    <a:lnTo>
                      <a:pt x="635897" y="4651916"/>
                    </a:lnTo>
                    <a:lnTo>
                      <a:pt x="742787" y="4630670"/>
                    </a:lnTo>
                    <a:lnTo>
                      <a:pt x="750132" y="4641089"/>
                    </a:lnTo>
                    <a:lnTo>
                      <a:pt x="1128247" y="4723677"/>
                    </a:lnTo>
                    <a:close/>
                    <a:moveTo>
                      <a:pt x="2798072" y="3326400"/>
                    </a:moveTo>
                    <a:cubicBezTo>
                      <a:pt x="2797278" y="3350212"/>
                      <a:pt x="2796485" y="3374025"/>
                      <a:pt x="2795691" y="3397837"/>
                    </a:cubicBezTo>
                    <a:lnTo>
                      <a:pt x="2436122" y="3436655"/>
                    </a:lnTo>
                    <a:lnTo>
                      <a:pt x="2436122" y="3878849"/>
                    </a:lnTo>
                    <a:lnTo>
                      <a:pt x="2376591" y="3878849"/>
                    </a:lnTo>
                    <a:lnTo>
                      <a:pt x="2376591" y="3443081"/>
                    </a:lnTo>
                    <a:lnTo>
                      <a:pt x="2376591" y="3376956"/>
                    </a:lnTo>
                    <a:lnTo>
                      <a:pt x="2378871" y="3376956"/>
                    </a:lnTo>
                    <a:lnTo>
                      <a:pt x="2378972" y="3374025"/>
                    </a:lnTo>
                    <a:close/>
                    <a:moveTo>
                      <a:pt x="1649611" y="3307096"/>
                    </a:moveTo>
                    <a:cubicBezTo>
                      <a:pt x="1648940" y="3327224"/>
                      <a:pt x="1648270" y="3347353"/>
                      <a:pt x="1647599" y="3367481"/>
                    </a:cubicBezTo>
                    <a:lnTo>
                      <a:pt x="1343658" y="3400293"/>
                    </a:lnTo>
                    <a:lnTo>
                      <a:pt x="1343658" y="3774076"/>
                    </a:lnTo>
                    <a:lnTo>
                      <a:pt x="1293337" y="3774076"/>
                    </a:lnTo>
                    <a:lnTo>
                      <a:pt x="1293337" y="3405725"/>
                    </a:lnTo>
                    <a:lnTo>
                      <a:pt x="1293337" y="3349830"/>
                    </a:lnTo>
                    <a:lnTo>
                      <a:pt x="1295264" y="3349830"/>
                    </a:lnTo>
                    <a:lnTo>
                      <a:pt x="1295350" y="3347353"/>
                    </a:lnTo>
                    <a:close/>
                    <a:moveTo>
                      <a:pt x="3006870" y="3101650"/>
                    </a:moveTo>
                    <a:lnTo>
                      <a:pt x="2194067" y="3220659"/>
                    </a:lnTo>
                    <a:lnTo>
                      <a:pt x="2194092" y="3266478"/>
                    </a:lnTo>
                    <a:lnTo>
                      <a:pt x="2193785" y="3266423"/>
                    </a:lnTo>
                    <a:lnTo>
                      <a:pt x="2195160" y="4956710"/>
                    </a:lnTo>
                    <a:lnTo>
                      <a:pt x="3008523" y="5134364"/>
                    </a:lnTo>
                    <a:close/>
                    <a:moveTo>
                      <a:pt x="1845287" y="2828853"/>
                    </a:moveTo>
                    <a:lnTo>
                      <a:pt x="1187717" y="3001524"/>
                    </a:lnTo>
                    <a:lnTo>
                      <a:pt x="1187717" y="3213881"/>
                    </a:lnTo>
                    <a:lnTo>
                      <a:pt x="1187717" y="3368006"/>
                    </a:lnTo>
                    <a:lnTo>
                      <a:pt x="1187717" y="4792812"/>
                    </a:lnTo>
                    <a:lnTo>
                      <a:pt x="1128247" y="4792812"/>
                    </a:lnTo>
                    <a:lnTo>
                      <a:pt x="1128247" y="4772941"/>
                    </a:lnTo>
                    <a:lnTo>
                      <a:pt x="1120046" y="4771119"/>
                    </a:lnTo>
                    <a:lnTo>
                      <a:pt x="1117419" y="4772104"/>
                    </a:lnTo>
                    <a:lnTo>
                      <a:pt x="1118605" y="4772469"/>
                    </a:lnTo>
                    <a:lnTo>
                      <a:pt x="1006736" y="4814420"/>
                    </a:lnTo>
                    <a:lnTo>
                      <a:pt x="1667136" y="5017620"/>
                    </a:lnTo>
                    <a:lnTo>
                      <a:pt x="1803661" y="4969995"/>
                    </a:lnTo>
                    <a:lnTo>
                      <a:pt x="1797979" y="4968272"/>
                    </a:lnTo>
                    <a:lnTo>
                      <a:pt x="1846573" y="4951321"/>
                    </a:lnTo>
                    <a:lnTo>
                      <a:pt x="1845259" y="3336351"/>
                    </a:lnTo>
                    <a:lnTo>
                      <a:pt x="1845566" y="3336406"/>
                    </a:lnTo>
                    <a:lnTo>
                      <a:pt x="1845531" y="3271690"/>
                    </a:lnTo>
                    <a:lnTo>
                      <a:pt x="1845259" y="3271730"/>
                    </a:lnTo>
                    <a:lnTo>
                      <a:pt x="1845259" y="3090976"/>
                    </a:lnTo>
                    <a:lnTo>
                      <a:pt x="1845431" y="3090944"/>
                    </a:lnTo>
                    <a:close/>
                    <a:moveTo>
                      <a:pt x="3006712" y="2374481"/>
                    </a:moveTo>
                    <a:lnTo>
                      <a:pt x="3006323" y="2382392"/>
                    </a:lnTo>
                    <a:lnTo>
                      <a:pt x="845447" y="2997319"/>
                    </a:lnTo>
                    <a:lnTo>
                      <a:pt x="845447" y="3277857"/>
                    </a:lnTo>
                    <a:lnTo>
                      <a:pt x="1128247" y="3224997"/>
                    </a:lnTo>
                    <a:lnTo>
                      <a:pt x="1128247" y="2964669"/>
                    </a:lnTo>
                    <a:lnTo>
                      <a:pt x="1128293" y="2964669"/>
                    </a:lnTo>
                    <a:lnTo>
                      <a:pt x="1128320" y="2960565"/>
                    </a:lnTo>
                    <a:lnTo>
                      <a:pt x="1847641" y="2771329"/>
                    </a:lnTo>
                    <a:lnTo>
                      <a:pt x="1848847" y="2779426"/>
                    </a:lnTo>
                    <a:lnTo>
                      <a:pt x="2193875" y="2871002"/>
                    </a:lnTo>
                    <a:lnTo>
                      <a:pt x="2193960" y="3025798"/>
                    </a:lnTo>
                    <a:lnTo>
                      <a:pt x="3006685" y="2873887"/>
                    </a:lnTo>
                    <a:lnTo>
                      <a:pt x="3006669" y="2854910"/>
                    </a:lnTo>
                    <a:lnTo>
                      <a:pt x="3006976" y="2854965"/>
                    </a:lnTo>
                    <a:close/>
                    <a:moveTo>
                      <a:pt x="2110687" y="2224009"/>
                    </a:moveTo>
                    <a:lnTo>
                      <a:pt x="1471716" y="2464230"/>
                    </a:lnTo>
                    <a:lnTo>
                      <a:pt x="1471716" y="2748506"/>
                    </a:lnTo>
                    <a:lnTo>
                      <a:pt x="2110850" y="2560216"/>
                    </a:lnTo>
                    <a:close/>
                    <a:moveTo>
                      <a:pt x="3897204" y="1916959"/>
                    </a:moveTo>
                    <a:lnTo>
                      <a:pt x="3896991" y="1921851"/>
                    </a:lnTo>
                    <a:lnTo>
                      <a:pt x="2649833" y="2323017"/>
                    </a:lnTo>
                    <a:lnTo>
                      <a:pt x="2648427" y="2401845"/>
                    </a:lnTo>
                    <a:lnTo>
                      <a:pt x="3010609" y="2295146"/>
                    </a:lnTo>
                    <a:lnTo>
                      <a:pt x="3010467" y="2298040"/>
                    </a:lnTo>
                    <a:lnTo>
                      <a:pt x="3217781" y="2353065"/>
                    </a:lnTo>
                    <a:lnTo>
                      <a:pt x="3801998" y="2180953"/>
                    </a:lnTo>
                    <a:lnTo>
                      <a:pt x="3797712" y="2268199"/>
                    </a:lnTo>
                    <a:lnTo>
                      <a:pt x="3363542" y="2391752"/>
                    </a:lnTo>
                    <a:lnTo>
                      <a:pt x="3897416" y="2533452"/>
                    </a:lnTo>
                    <a:close/>
                    <a:moveTo>
                      <a:pt x="4446442" y="1240510"/>
                    </a:moveTo>
                    <a:cubicBezTo>
                      <a:pt x="4309340" y="1240510"/>
                      <a:pt x="4191707" y="1263859"/>
                      <a:pt x="4141459" y="1297132"/>
                    </a:cubicBezTo>
                    <a:lnTo>
                      <a:pt x="4128163" y="1309130"/>
                    </a:lnTo>
                    <a:lnTo>
                      <a:pt x="4126613" y="1355908"/>
                    </a:lnTo>
                    <a:lnTo>
                      <a:pt x="4108007" y="1917602"/>
                    </a:lnTo>
                    <a:lnTo>
                      <a:pt x="4537409" y="2099844"/>
                    </a:lnTo>
                    <a:lnTo>
                      <a:pt x="4514957" y="1422052"/>
                    </a:lnTo>
                    <a:lnTo>
                      <a:pt x="4509061" y="1244051"/>
                    </a:lnTo>
                    <a:close/>
                    <a:moveTo>
                      <a:pt x="2488320" y="1203635"/>
                    </a:moveTo>
                    <a:lnTo>
                      <a:pt x="2464728" y="1205434"/>
                    </a:lnTo>
                    <a:cubicBezTo>
                      <a:pt x="2431149" y="1210700"/>
                      <a:pt x="2403939" y="1223254"/>
                      <a:pt x="2390373" y="1239426"/>
                    </a:cubicBezTo>
                    <a:lnTo>
                      <a:pt x="2385586" y="1247201"/>
                    </a:lnTo>
                    <a:lnTo>
                      <a:pt x="2385028" y="1277514"/>
                    </a:lnTo>
                    <a:lnTo>
                      <a:pt x="2367595" y="2224965"/>
                    </a:lnTo>
                    <a:lnTo>
                      <a:pt x="2488320" y="2261340"/>
                    </a:lnTo>
                    <a:close/>
                    <a:moveTo>
                      <a:pt x="3770415" y="1112664"/>
                    </a:moveTo>
                    <a:cubicBezTo>
                      <a:pt x="3734993" y="1111312"/>
                      <a:pt x="3696516" y="1115557"/>
                      <a:pt x="3656545" y="1122747"/>
                    </a:cubicBezTo>
                    <a:lnTo>
                      <a:pt x="3609091" y="1133471"/>
                    </a:lnTo>
                    <a:lnTo>
                      <a:pt x="3657544" y="1915604"/>
                    </a:lnTo>
                    <a:lnTo>
                      <a:pt x="3897176" y="1835806"/>
                    </a:lnTo>
                    <a:lnTo>
                      <a:pt x="3897173" y="1828122"/>
                    </a:lnTo>
                    <a:lnTo>
                      <a:pt x="4033735" y="1886080"/>
                    </a:lnTo>
                    <a:lnTo>
                      <a:pt x="4075798" y="1207088"/>
                    </a:lnTo>
                    <a:lnTo>
                      <a:pt x="4053159" y="1198677"/>
                    </a:lnTo>
                    <a:cubicBezTo>
                      <a:pt x="3957359" y="1159917"/>
                      <a:pt x="3860783" y="1116113"/>
                      <a:pt x="3770415" y="1112664"/>
                    </a:cubicBezTo>
                    <a:close/>
                    <a:moveTo>
                      <a:pt x="4319582" y="1012662"/>
                    </a:moveTo>
                    <a:lnTo>
                      <a:pt x="4317604" y="1012774"/>
                    </a:lnTo>
                    <a:cubicBezTo>
                      <a:pt x="4238405" y="1022158"/>
                      <a:pt x="4174958" y="1039928"/>
                      <a:pt x="4141459" y="1062112"/>
                    </a:cubicBezTo>
                    <a:lnTo>
                      <a:pt x="4141096" y="1062440"/>
                    </a:lnTo>
                    <a:lnTo>
                      <a:pt x="4141096" y="1133957"/>
                    </a:lnTo>
                    <a:lnTo>
                      <a:pt x="4141096" y="1254709"/>
                    </a:lnTo>
                    <a:lnTo>
                      <a:pt x="4203330" y="1228855"/>
                    </a:lnTo>
                    <a:cubicBezTo>
                      <a:pt x="4233279" y="1220466"/>
                      <a:pt x="4268941" y="1213679"/>
                      <a:pt x="4308540" y="1208987"/>
                    </a:cubicBezTo>
                    <a:lnTo>
                      <a:pt x="4319582" y="1208362"/>
                    </a:lnTo>
                    <a:lnTo>
                      <a:pt x="4319582" y="1183732"/>
                    </a:lnTo>
                    <a:close/>
                    <a:moveTo>
                      <a:pt x="3275773" y="790409"/>
                    </a:moveTo>
                    <a:cubicBezTo>
                      <a:pt x="3138671" y="790409"/>
                      <a:pt x="3021038" y="813757"/>
                      <a:pt x="2970790" y="847031"/>
                    </a:cubicBezTo>
                    <a:lnTo>
                      <a:pt x="2957494" y="859029"/>
                    </a:lnTo>
                    <a:lnTo>
                      <a:pt x="2955944" y="905807"/>
                    </a:lnTo>
                    <a:lnTo>
                      <a:pt x="2950416" y="1072691"/>
                    </a:lnTo>
                    <a:lnTo>
                      <a:pt x="2950416" y="1089813"/>
                    </a:lnTo>
                    <a:lnTo>
                      <a:pt x="2949857" y="1089564"/>
                    </a:lnTo>
                    <a:lnTo>
                      <a:pt x="2914296" y="2163104"/>
                    </a:lnTo>
                    <a:lnTo>
                      <a:pt x="3378624" y="2008484"/>
                    </a:lnTo>
                    <a:lnTo>
                      <a:pt x="3344288" y="971951"/>
                    </a:lnTo>
                    <a:lnTo>
                      <a:pt x="3338392" y="793950"/>
                    </a:lnTo>
                    <a:close/>
                    <a:moveTo>
                      <a:pt x="4659813" y="652617"/>
                    </a:moveTo>
                    <a:cubicBezTo>
                      <a:pt x="4838063" y="639506"/>
                      <a:pt x="5142292" y="889592"/>
                      <a:pt x="5332299" y="898958"/>
                    </a:cubicBezTo>
                    <a:cubicBezTo>
                      <a:pt x="5462906" y="905396"/>
                      <a:pt x="5713226" y="829164"/>
                      <a:pt x="5831734" y="827216"/>
                    </a:cubicBezTo>
                    <a:cubicBezTo>
                      <a:pt x="6069939" y="823299"/>
                      <a:pt x="6109505" y="937588"/>
                      <a:pt x="6248391" y="992774"/>
                    </a:cubicBezTo>
                    <a:cubicBezTo>
                      <a:pt x="6122382" y="952304"/>
                      <a:pt x="5990855" y="875963"/>
                      <a:pt x="5870365" y="871365"/>
                    </a:cubicBezTo>
                    <a:cubicBezTo>
                      <a:pt x="5728677" y="865956"/>
                      <a:pt x="5538107" y="950094"/>
                      <a:pt x="5398522" y="954144"/>
                    </a:cubicBezTo>
                    <a:cubicBezTo>
                      <a:pt x="5237328" y="958821"/>
                      <a:pt x="5140860" y="881716"/>
                      <a:pt x="5014977" y="832734"/>
                    </a:cubicBezTo>
                    <a:cubicBezTo>
                      <a:pt x="4898097" y="787255"/>
                      <a:pt x="4753164" y="683692"/>
                      <a:pt x="4661785" y="703047"/>
                    </a:cubicBezTo>
                    <a:cubicBezTo>
                      <a:pt x="4551691" y="726364"/>
                      <a:pt x="4601080" y="795024"/>
                      <a:pt x="4570728" y="841012"/>
                    </a:cubicBezTo>
                    <a:cubicBezTo>
                      <a:pt x="4564749" y="833654"/>
                      <a:pt x="4504483" y="697089"/>
                      <a:pt x="4625914" y="658898"/>
                    </a:cubicBezTo>
                    <a:cubicBezTo>
                      <a:pt x="4636606" y="655535"/>
                      <a:pt x="4647930" y="653491"/>
                      <a:pt x="4659813" y="652617"/>
                    </a:cubicBezTo>
                    <a:close/>
                    <a:moveTo>
                      <a:pt x="3148913" y="562561"/>
                    </a:moveTo>
                    <a:lnTo>
                      <a:pt x="3146935" y="562673"/>
                    </a:lnTo>
                    <a:cubicBezTo>
                      <a:pt x="3067736" y="572056"/>
                      <a:pt x="3004289" y="589827"/>
                      <a:pt x="2970790" y="612010"/>
                    </a:cubicBezTo>
                    <a:lnTo>
                      <a:pt x="2970427" y="612338"/>
                    </a:lnTo>
                    <a:lnTo>
                      <a:pt x="2970427" y="683855"/>
                    </a:lnTo>
                    <a:lnTo>
                      <a:pt x="2970427" y="804607"/>
                    </a:lnTo>
                    <a:lnTo>
                      <a:pt x="3032661" y="778754"/>
                    </a:lnTo>
                    <a:cubicBezTo>
                      <a:pt x="3062610" y="770365"/>
                      <a:pt x="3098272" y="763577"/>
                      <a:pt x="3137871" y="758886"/>
                    </a:cubicBezTo>
                    <a:lnTo>
                      <a:pt x="3148913" y="758261"/>
                    </a:lnTo>
                    <a:lnTo>
                      <a:pt x="3148913" y="733631"/>
                    </a:lnTo>
                    <a:close/>
                    <a:moveTo>
                      <a:pt x="3244271" y="481707"/>
                    </a:moveTo>
                    <a:cubicBezTo>
                      <a:pt x="3427074" y="481707"/>
                      <a:pt x="3575265" y="523214"/>
                      <a:pt x="3575265" y="574415"/>
                    </a:cubicBezTo>
                    <a:lnTo>
                      <a:pt x="3574576" y="576331"/>
                    </a:lnTo>
                    <a:lnTo>
                      <a:pt x="3606060" y="1084543"/>
                    </a:lnTo>
                    <a:lnTo>
                      <a:pt x="3622119" y="1081452"/>
                    </a:lnTo>
                    <a:cubicBezTo>
                      <a:pt x="3664292" y="1074132"/>
                      <a:pt x="3702157" y="1069002"/>
                      <a:pt x="3731784" y="1068515"/>
                    </a:cubicBezTo>
                    <a:cubicBezTo>
                      <a:pt x="3910438" y="1065578"/>
                      <a:pt x="3977357" y="1129131"/>
                      <a:pt x="4058244" y="1184373"/>
                    </a:cubicBezTo>
                    <a:lnTo>
                      <a:pt x="4076580" y="1194477"/>
                    </a:lnTo>
                    <a:lnTo>
                      <a:pt x="4086644" y="1032013"/>
                    </a:lnTo>
                    <a:lnTo>
                      <a:pt x="4083946" y="1024516"/>
                    </a:lnTo>
                    <a:cubicBezTo>
                      <a:pt x="4083946" y="973316"/>
                      <a:pt x="4232137" y="931808"/>
                      <a:pt x="4414940" y="931808"/>
                    </a:cubicBezTo>
                    <a:cubicBezTo>
                      <a:pt x="4597743" y="931808"/>
                      <a:pt x="4745934" y="973316"/>
                      <a:pt x="4745934" y="1024516"/>
                    </a:cubicBezTo>
                    <a:lnTo>
                      <a:pt x="4745245" y="1026433"/>
                    </a:lnTo>
                    <a:lnTo>
                      <a:pt x="4854339" y="2787436"/>
                    </a:lnTo>
                    <a:lnTo>
                      <a:pt x="5404111" y="2933356"/>
                    </a:lnTo>
                    <a:lnTo>
                      <a:pt x="5404111" y="3285380"/>
                    </a:lnTo>
                    <a:lnTo>
                      <a:pt x="5950846" y="3383548"/>
                    </a:lnTo>
                    <a:lnTo>
                      <a:pt x="5950846" y="3614199"/>
                    </a:lnTo>
                    <a:lnTo>
                      <a:pt x="5889313" y="3636521"/>
                    </a:lnTo>
                    <a:cubicBezTo>
                      <a:pt x="5888610" y="3841584"/>
                      <a:pt x="5888701" y="4051258"/>
                      <a:pt x="5888792" y="4260932"/>
                    </a:cubicBezTo>
                    <a:lnTo>
                      <a:pt x="5888436" y="4687090"/>
                    </a:lnTo>
                    <a:lnTo>
                      <a:pt x="6013570" y="4715663"/>
                    </a:lnTo>
                    <a:lnTo>
                      <a:pt x="6034450" y="4715663"/>
                    </a:lnTo>
                    <a:lnTo>
                      <a:pt x="6034450" y="4820065"/>
                    </a:lnTo>
                    <a:lnTo>
                      <a:pt x="6013570" y="4820065"/>
                    </a:lnTo>
                    <a:lnTo>
                      <a:pt x="3090307" y="5926729"/>
                    </a:lnTo>
                    <a:lnTo>
                      <a:pt x="0" y="4882707"/>
                    </a:lnTo>
                    <a:lnTo>
                      <a:pt x="0" y="4778305"/>
                    </a:lnTo>
                    <a:lnTo>
                      <a:pt x="583193" y="4662391"/>
                    </a:lnTo>
                    <a:lnTo>
                      <a:pt x="583193" y="3456519"/>
                    </a:lnTo>
                    <a:lnTo>
                      <a:pt x="580651" y="3456891"/>
                    </a:lnTo>
                    <a:lnTo>
                      <a:pt x="580651" y="3327351"/>
                    </a:lnTo>
                    <a:lnTo>
                      <a:pt x="778416" y="3290386"/>
                    </a:lnTo>
                    <a:lnTo>
                      <a:pt x="778416" y="3016394"/>
                    </a:lnTo>
                    <a:lnTo>
                      <a:pt x="777473" y="3016662"/>
                    </a:lnTo>
                    <a:cubicBezTo>
                      <a:pt x="778267" y="2994658"/>
                      <a:pt x="776679" y="2975035"/>
                      <a:pt x="777473" y="2953031"/>
                    </a:cubicBezTo>
                    <a:lnTo>
                      <a:pt x="1400081" y="2769610"/>
                    </a:lnTo>
                    <a:lnTo>
                      <a:pt x="1400081" y="2436532"/>
                    </a:lnTo>
                    <a:lnTo>
                      <a:pt x="1400575" y="2436532"/>
                    </a:lnTo>
                    <a:lnTo>
                      <a:pt x="1400589" y="2434414"/>
                    </a:lnTo>
                    <a:lnTo>
                      <a:pt x="2108004" y="2147546"/>
                    </a:lnTo>
                    <a:lnTo>
                      <a:pt x="2110679" y="2207584"/>
                    </a:lnTo>
                    <a:lnTo>
                      <a:pt x="2110650" y="2147545"/>
                    </a:lnTo>
                    <a:lnTo>
                      <a:pt x="2332993" y="2214539"/>
                    </a:lnTo>
                    <a:lnTo>
                      <a:pt x="2367035" y="1239021"/>
                    </a:lnTo>
                    <a:lnTo>
                      <a:pt x="2366064" y="1234231"/>
                    </a:lnTo>
                    <a:cubicBezTo>
                      <a:pt x="2366064" y="1201509"/>
                      <a:pt x="2419409" y="1174984"/>
                      <a:pt x="2485214" y="1174984"/>
                    </a:cubicBezTo>
                    <a:cubicBezTo>
                      <a:pt x="2551019" y="1174984"/>
                      <a:pt x="2604365" y="1201509"/>
                      <a:pt x="2604365" y="1234231"/>
                    </a:cubicBezTo>
                    <a:lnTo>
                      <a:pt x="2604116" y="1235455"/>
                    </a:lnTo>
                    <a:lnTo>
                      <a:pt x="2639679" y="2254552"/>
                    </a:lnTo>
                    <a:lnTo>
                      <a:pt x="2815993" y="2195840"/>
                    </a:lnTo>
                    <a:lnTo>
                      <a:pt x="2886307" y="1060818"/>
                    </a:lnTo>
                    <a:lnTo>
                      <a:pt x="2823383" y="1031862"/>
                    </a:lnTo>
                    <a:cubicBezTo>
                      <a:pt x="2729028" y="984456"/>
                      <a:pt x="2630370" y="929831"/>
                      <a:pt x="2561835" y="944346"/>
                    </a:cubicBezTo>
                    <a:cubicBezTo>
                      <a:pt x="2451741" y="967664"/>
                      <a:pt x="2501130" y="1036323"/>
                      <a:pt x="2470778" y="1082312"/>
                    </a:cubicBezTo>
                    <a:cubicBezTo>
                      <a:pt x="2464799" y="1074954"/>
                      <a:pt x="2404533" y="938389"/>
                      <a:pt x="2525964" y="900197"/>
                    </a:cubicBezTo>
                    <a:cubicBezTo>
                      <a:pt x="2536656" y="896834"/>
                      <a:pt x="2547980" y="894791"/>
                      <a:pt x="2559863" y="893916"/>
                    </a:cubicBezTo>
                    <a:cubicBezTo>
                      <a:pt x="2643046" y="887798"/>
                      <a:pt x="2753665" y="938998"/>
                      <a:pt x="2867308" y="996303"/>
                    </a:cubicBezTo>
                    <a:lnTo>
                      <a:pt x="2889604" y="1007595"/>
                    </a:lnTo>
                    <a:lnTo>
                      <a:pt x="2915975" y="581911"/>
                    </a:lnTo>
                    <a:lnTo>
                      <a:pt x="2913277" y="574415"/>
                    </a:lnTo>
                    <a:cubicBezTo>
                      <a:pt x="2913277" y="523214"/>
                      <a:pt x="3061468" y="481707"/>
                      <a:pt x="3244271" y="481707"/>
                    </a:cubicBezTo>
                    <a:close/>
                    <a:moveTo>
                      <a:pt x="3375694" y="859"/>
                    </a:moveTo>
                    <a:cubicBezTo>
                      <a:pt x="3683349" y="-21771"/>
                      <a:pt x="4208440" y="409871"/>
                      <a:pt x="4536385" y="426036"/>
                    </a:cubicBezTo>
                    <a:cubicBezTo>
                      <a:pt x="4761809" y="437148"/>
                      <a:pt x="5193855" y="305574"/>
                      <a:pt x="5398397" y="302211"/>
                    </a:cubicBezTo>
                    <a:cubicBezTo>
                      <a:pt x="5809532" y="295451"/>
                      <a:pt x="5877822" y="492711"/>
                      <a:pt x="6117535" y="587961"/>
                    </a:cubicBezTo>
                    <a:cubicBezTo>
                      <a:pt x="5900047" y="518111"/>
                      <a:pt x="5673035" y="386349"/>
                      <a:pt x="5465072" y="378411"/>
                    </a:cubicBezTo>
                    <a:cubicBezTo>
                      <a:pt x="5220523" y="369076"/>
                      <a:pt x="4891605" y="514295"/>
                      <a:pt x="4650685" y="521286"/>
                    </a:cubicBezTo>
                    <a:cubicBezTo>
                      <a:pt x="4372469" y="529359"/>
                      <a:pt x="4205968" y="396277"/>
                      <a:pt x="3988697" y="311736"/>
                    </a:cubicBezTo>
                    <a:cubicBezTo>
                      <a:pt x="3786965" y="233241"/>
                      <a:pt x="3536815" y="54494"/>
                      <a:pt x="3379097" y="87899"/>
                    </a:cubicBezTo>
                    <a:cubicBezTo>
                      <a:pt x="3189078" y="128145"/>
                      <a:pt x="3274322" y="246649"/>
                      <a:pt x="3221935" y="326024"/>
                    </a:cubicBezTo>
                    <a:cubicBezTo>
                      <a:pt x="3211616" y="313324"/>
                      <a:pt x="3107599" y="77617"/>
                      <a:pt x="3317185" y="11699"/>
                    </a:cubicBezTo>
                    <a:cubicBezTo>
                      <a:pt x="3335640" y="5895"/>
                      <a:pt x="3355184" y="2367"/>
                      <a:pt x="3375694" y="859"/>
                    </a:cubicBezTo>
                    <a:close/>
                  </a:path>
                </a:pathLst>
              </a:custGeom>
              <a:solidFill>
                <a:srgbClr val="DE5A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6" name="Group 35"/>
            <p:cNvGrpSpPr/>
            <p:nvPr/>
          </p:nvGrpSpPr>
          <p:grpSpPr>
            <a:xfrm>
              <a:off x="6770031" y="5639622"/>
              <a:ext cx="4190593" cy="932326"/>
              <a:chOff x="714577" y="4212885"/>
              <a:chExt cx="4190593" cy="932326"/>
            </a:xfrm>
            <a:solidFill>
              <a:srgbClr val="00B0F0"/>
            </a:solidFill>
          </p:grpSpPr>
          <p:sp>
            <p:nvSpPr>
              <p:cNvPr id="37" name="TextBox 36"/>
              <p:cNvSpPr txBox="1"/>
              <p:nvPr/>
            </p:nvSpPr>
            <p:spPr>
              <a:xfrm>
                <a:off x="714577" y="4212885"/>
                <a:ext cx="474255" cy="837535"/>
              </a:xfrm>
              <a:custGeom>
                <a:avLst/>
                <a:gdLst/>
                <a:ahLst/>
                <a:cxnLst/>
                <a:rect l="l" t="t" r="r" b="b"/>
                <a:pathLst>
                  <a:path w="474255" h="837535">
                    <a:moveTo>
                      <a:pt x="220457" y="0"/>
                    </a:moveTo>
                    <a:cubicBezTo>
                      <a:pt x="316336" y="0"/>
                      <a:pt x="381362" y="18732"/>
                      <a:pt x="415533" y="56195"/>
                    </a:cubicBezTo>
                    <a:cubicBezTo>
                      <a:pt x="449705" y="93658"/>
                      <a:pt x="466790" y="145709"/>
                      <a:pt x="466790" y="212346"/>
                    </a:cubicBezTo>
                    <a:cubicBezTo>
                      <a:pt x="466790" y="257435"/>
                      <a:pt x="460653" y="290008"/>
                      <a:pt x="448378" y="310067"/>
                    </a:cubicBezTo>
                    <a:cubicBezTo>
                      <a:pt x="436102" y="330126"/>
                      <a:pt x="414538" y="348444"/>
                      <a:pt x="383684" y="365022"/>
                    </a:cubicBezTo>
                    <a:cubicBezTo>
                      <a:pt x="414206" y="375312"/>
                      <a:pt x="436932" y="392158"/>
                      <a:pt x="451861" y="415560"/>
                    </a:cubicBezTo>
                    <a:cubicBezTo>
                      <a:pt x="466790" y="438962"/>
                      <a:pt x="474255" y="493816"/>
                      <a:pt x="474255" y="580121"/>
                    </a:cubicBezTo>
                    <a:cubicBezTo>
                      <a:pt x="474255" y="644182"/>
                      <a:pt x="466956" y="693888"/>
                      <a:pt x="452359" y="729239"/>
                    </a:cubicBezTo>
                    <a:cubicBezTo>
                      <a:pt x="437761" y="764590"/>
                      <a:pt x="412547" y="791477"/>
                      <a:pt x="376717" y="809900"/>
                    </a:cubicBezTo>
                    <a:cubicBezTo>
                      <a:pt x="340887" y="828323"/>
                      <a:pt x="294937" y="837535"/>
                      <a:pt x="238870" y="837535"/>
                    </a:cubicBezTo>
                    <a:cubicBezTo>
                      <a:pt x="175171" y="837535"/>
                      <a:pt x="125158" y="826835"/>
                      <a:pt x="88830" y="805437"/>
                    </a:cubicBezTo>
                    <a:cubicBezTo>
                      <a:pt x="52502" y="784038"/>
                      <a:pt x="28615" y="757829"/>
                      <a:pt x="17169" y="726809"/>
                    </a:cubicBezTo>
                    <a:cubicBezTo>
                      <a:pt x="5723" y="695789"/>
                      <a:pt x="0" y="641961"/>
                      <a:pt x="0" y="565324"/>
                    </a:cubicBezTo>
                    <a:lnTo>
                      <a:pt x="0" y="501625"/>
                    </a:lnTo>
                    <a:lnTo>
                      <a:pt x="201049" y="501625"/>
                    </a:lnTo>
                    <a:lnTo>
                      <a:pt x="201049" y="632506"/>
                    </a:lnTo>
                    <a:cubicBezTo>
                      <a:pt x="201049" y="667341"/>
                      <a:pt x="203122" y="689486"/>
                      <a:pt x="207269" y="698941"/>
                    </a:cubicBezTo>
                    <a:cubicBezTo>
                      <a:pt x="211416" y="708396"/>
                      <a:pt x="220623" y="713124"/>
                      <a:pt x="234888" y="713124"/>
                    </a:cubicBezTo>
                    <a:cubicBezTo>
                      <a:pt x="250481" y="713124"/>
                      <a:pt x="260766" y="707152"/>
                      <a:pt x="265742" y="695209"/>
                    </a:cubicBezTo>
                    <a:cubicBezTo>
                      <a:pt x="270719" y="683265"/>
                      <a:pt x="273207" y="652079"/>
                      <a:pt x="273207" y="601652"/>
                    </a:cubicBezTo>
                    <a:lnTo>
                      <a:pt x="273207" y="545915"/>
                    </a:lnTo>
                    <a:cubicBezTo>
                      <a:pt x="273207" y="515062"/>
                      <a:pt x="269723" y="492502"/>
                      <a:pt x="262756" y="478236"/>
                    </a:cubicBezTo>
                    <a:cubicBezTo>
                      <a:pt x="255789" y="463970"/>
                      <a:pt x="245505" y="454598"/>
                      <a:pt x="231902" y="450119"/>
                    </a:cubicBezTo>
                    <a:cubicBezTo>
                      <a:pt x="218300" y="445640"/>
                      <a:pt x="191925" y="443069"/>
                      <a:pt x="152777" y="442405"/>
                    </a:cubicBezTo>
                    <a:lnTo>
                      <a:pt x="152777" y="325459"/>
                    </a:lnTo>
                    <a:cubicBezTo>
                      <a:pt x="200551" y="325459"/>
                      <a:pt x="230078" y="323634"/>
                      <a:pt x="241358" y="319985"/>
                    </a:cubicBezTo>
                    <a:cubicBezTo>
                      <a:pt x="252638" y="316336"/>
                      <a:pt x="260766" y="308373"/>
                      <a:pt x="265742" y="296098"/>
                    </a:cubicBezTo>
                    <a:cubicBezTo>
                      <a:pt x="270719" y="283823"/>
                      <a:pt x="273207" y="264581"/>
                      <a:pt x="273207" y="238371"/>
                    </a:cubicBezTo>
                    <a:lnTo>
                      <a:pt x="273207" y="193583"/>
                    </a:lnTo>
                    <a:cubicBezTo>
                      <a:pt x="273207" y="165384"/>
                      <a:pt x="270304" y="146805"/>
                      <a:pt x="264498" y="137847"/>
                    </a:cubicBezTo>
                    <a:cubicBezTo>
                      <a:pt x="258692" y="128890"/>
                      <a:pt x="249652" y="124411"/>
                      <a:pt x="237377" y="124411"/>
                    </a:cubicBezTo>
                    <a:cubicBezTo>
                      <a:pt x="223443" y="124411"/>
                      <a:pt x="213904" y="129139"/>
                      <a:pt x="208762" y="138594"/>
                    </a:cubicBezTo>
                    <a:cubicBezTo>
                      <a:pt x="203620" y="148049"/>
                      <a:pt x="201049" y="168204"/>
                      <a:pt x="201049" y="199058"/>
                    </a:cubicBezTo>
                    <a:lnTo>
                      <a:pt x="201049" y="265244"/>
                    </a:lnTo>
                    <a:lnTo>
                      <a:pt x="0" y="265244"/>
                    </a:lnTo>
                    <a:lnTo>
                      <a:pt x="0" y="196569"/>
                    </a:lnTo>
                    <a:cubicBezTo>
                      <a:pt x="0" y="119600"/>
                      <a:pt x="17584" y="67597"/>
                      <a:pt x="52751" y="40558"/>
                    </a:cubicBezTo>
                    <a:cubicBezTo>
                      <a:pt x="87917" y="13519"/>
                      <a:pt x="143819" y="0"/>
                      <a:pt x="22045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solidFill>
                    <a:prstClr val="white"/>
                  </a:solidFill>
                </a:endParaRPr>
              </a:p>
            </p:txBody>
          </p:sp>
          <p:sp>
            <p:nvSpPr>
              <p:cNvPr id="38" name="Rectangle 37"/>
              <p:cNvSpPr/>
              <p:nvPr/>
            </p:nvSpPr>
            <p:spPr>
              <a:xfrm>
                <a:off x="2273493" y="4283437"/>
                <a:ext cx="2631677" cy="861774"/>
              </a:xfrm>
              <a:prstGeom prst="rect">
                <a:avLst/>
              </a:prstGeom>
              <a:noFill/>
            </p:spPr>
            <p:txBody>
              <a:bodyPr wrap="square" anchor="b">
                <a:spAutoFit/>
              </a:bodyPr>
              <a:lstStyle/>
              <a:p>
                <a:r>
                  <a:rPr lang="en-US" sz="1600" dirty="0">
                    <a:solidFill>
                      <a:srgbClr val="0070C0">
                        <a:alpha val="99000"/>
                      </a:srgbClr>
                    </a:solidFill>
                  </a:rPr>
                  <a:t>BROUGHT BACK TO NORTHWIND TO RECYCLE</a:t>
                </a:r>
              </a:p>
            </p:txBody>
          </p:sp>
          <p:sp>
            <p:nvSpPr>
              <p:cNvPr id="39" name="Freeform 38"/>
              <p:cNvSpPr/>
              <p:nvPr/>
            </p:nvSpPr>
            <p:spPr>
              <a:xfrm flipH="1">
                <a:off x="1245086" y="4384055"/>
                <a:ext cx="917534" cy="710082"/>
              </a:xfrm>
              <a:custGeom>
                <a:avLst/>
                <a:gdLst>
                  <a:gd name="connsiteX0" fmla="*/ 190500 w 5505450"/>
                  <a:gd name="connsiteY0" fmla="*/ 3347565 h 4381501"/>
                  <a:gd name="connsiteX1" fmla="*/ 185737 w 5505450"/>
                  <a:gd name="connsiteY1" fmla="*/ 3348503 h 4381501"/>
                  <a:gd name="connsiteX2" fmla="*/ 190500 w 5505450"/>
                  <a:gd name="connsiteY2" fmla="*/ 3350099 h 4381501"/>
                  <a:gd name="connsiteX3" fmla="*/ 4984218 w 5505450"/>
                  <a:gd name="connsiteY3" fmla="*/ 3216131 h 4381501"/>
                  <a:gd name="connsiteX4" fmla="*/ 2482853 w 5505450"/>
                  <a:gd name="connsiteY4" fmla="*/ 3819142 h 4381501"/>
                  <a:gd name="connsiteX5" fmla="*/ 2482850 w 5505450"/>
                  <a:gd name="connsiteY5" fmla="*/ 3819526 h 4381501"/>
                  <a:gd name="connsiteX6" fmla="*/ 2481458 w 5505450"/>
                  <a:gd name="connsiteY6" fmla="*/ 3819478 h 4381501"/>
                  <a:gd name="connsiteX7" fmla="*/ 2481262 w 5505450"/>
                  <a:gd name="connsiteY7" fmla="*/ 3819525 h 4381501"/>
                  <a:gd name="connsiteX8" fmla="*/ 2481263 w 5505450"/>
                  <a:gd name="connsiteY8" fmla="*/ 3819471 h 4381501"/>
                  <a:gd name="connsiteX9" fmla="*/ 2224683 w 5505450"/>
                  <a:gd name="connsiteY9" fmla="*/ 3810597 h 4381501"/>
                  <a:gd name="connsiteX10" fmla="*/ 1821061 w 5505450"/>
                  <a:gd name="connsiteY10" fmla="*/ 3790505 h 4381501"/>
                  <a:gd name="connsiteX11" fmla="*/ 1428638 w 5505450"/>
                  <a:gd name="connsiteY11" fmla="*/ 3764859 h 4381501"/>
                  <a:gd name="connsiteX12" fmla="*/ 2831372 w 5505450"/>
                  <a:gd name="connsiteY12" fmla="*/ 4234756 h 4381501"/>
                  <a:gd name="connsiteX13" fmla="*/ 5334000 w 5505450"/>
                  <a:gd name="connsiteY13" fmla="*/ 3295328 h 4381501"/>
                  <a:gd name="connsiteX14" fmla="*/ 3721101 w 5505450"/>
                  <a:gd name="connsiteY14" fmla="*/ 1753394 h 4381501"/>
                  <a:gd name="connsiteX15" fmla="*/ 4385061 w 5505450"/>
                  <a:gd name="connsiteY15" fmla="*/ 1887163 h 4381501"/>
                  <a:gd name="connsiteX16" fmla="*/ 4385061 w 5505450"/>
                  <a:gd name="connsiteY16" fmla="*/ 2353280 h 4381501"/>
                  <a:gd name="connsiteX17" fmla="*/ 3721101 w 5505450"/>
                  <a:gd name="connsiteY17" fmla="*/ 2299966 h 4381501"/>
                  <a:gd name="connsiteX18" fmla="*/ 3721101 w 5505450"/>
                  <a:gd name="connsiteY18" fmla="*/ 953517 h 4381501"/>
                  <a:gd name="connsiteX19" fmla="*/ 4385061 w 5505450"/>
                  <a:gd name="connsiteY19" fmla="*/ 1211604 h 4381501"/>
                  <a:gd name="connsiteX20" fmla="*/ 4385061 w 5505450"/>
                  <a:gd name="connsiteY20" fmla="*/ 1661609 h 4381501"/>
                  <a:gd name="connsiteX21" fmla="*/ 3721101 w 5505450"/>
                  <a:gd name="connsiteY21" fmla="*/ 1485063 h 4381501"/>
                  <a:gd name="connsiteX22" fmla="*/ 2518246 w 5505450"/>
                  <a:gd name="connsiteY22" fmla="*/ 127072 h 4381501"/>
                  <a:gd name="connsiteX23" fmla="*/ 2517778 w 5505450"/>
                  <a:gd name="connsiteY23" fmla="*/ 485776 h 4381501"/>
                  <a:gd name="connsiteX24" fmla="*/ 3505201 w 5505450"/>
                  <a:gd name="connsiteY24" fmla="*/ 869595 h 4381501"/>
                  <a:gd name="connsiteX25" fmla="*/ 3505201 w 5505450"/>
                  <a:gd name="connsiteY25" fmla="*/ 1427656 h 4381501"/>
                  <a:gd name="connsiteX26" fmla="*/ 2518246 w 5505450"/>
                  <a:gd name="connsiteY26" fmla="*/ 1165226 h 4381501"/>
                  <a:gd name="connsiteX27" fmla="*/ 2517778 w 5505450"/>
                  <a:gd name="connsiteY27" fmla="*/ 1510957 h 4381501"/>
                  <a:gd name="connsiteX28" fmla="*/ 3505201 w 5505450"/>
                  <a:gd name="connsiteY28" fmla="*/ 1709896 h 4381501"/>
                  <a:gd name="connsiteX29" fmla="*/ 3505201 w 5505450"/>
                  <a:gd name="connsiteY29" fmla="*/ 2282630 h 4381501"/>
                  <a:gd name="connsiteX30" fmla="*/ 2518246 w 5505450"/>
                  <a:gd name="connsiteY30" fmla="*/ 2203380 h 4381501"/>
                  <a:gd name="connsiteX31" fmla="*/ 2517778 w 5505450"/>
                  <a:gd name="connsiteY31" fmla="*/ 2574485 h 4381501"/>
                  <a:gd name="connsiteX32" fmla="*/ 3505201 w 5505450"/>
                  <a:gd name="connsiteY32" fmla="*/ 2568995 h 4381501"/>
                  <a:gd name="connsiteX33" fmla="*/ 3505201 w 5505450"/>
                  <a:gd name="connsiteY33" fmla="*/ 3197252 h 4381501"/>
                  <a:gd name="connsiteX34" fmla="*/ 2519268 w 5505450"/>
                  <a:gd name="connsiteY34" fmla="*/ 3340408 h 4381501"/>
                  <a:gd name="connsiteX35" fmla="*/ 2519281 w 5505450"/>
                  <a:gd name="connsiteY35" fmla="*/ 3370007 h 4381501"/>
                  <a:gd name="connsiteX36" fmla="*/ 2518247 w 5505450"/>
                  <a:gd name="connsiteY36" fmla="*/ 3700002 h 4381501"/>
                  <a:gd name="connsiteX37" fmla="*/ 3721102 w 5505450"/>
                  <a:gd name="connsiteY37" fmla="*/ 3436106 h 4381501"/>
                  <a:gd name="connsiteX38" fmla="*/ 3721102 w 5505450"/>
                  <a:gd name="connsiteY38" fmla="*/ 3165903 h 4381501"/>
                  <a:gd name="connsiteX39" fmla="*/ 3721101 w 5505450"/>
                  <a:gd name="connsiteY39" fmla="*/ 3165903 h 4381501"/>
                  <a:gd name="connsiteX40" fmla="*/ 3721101 w 5505450"/>
                  <a:gd name="connsiteY40" fmla="*/ 2567795 h 4381501"/>
                  <a:gd name="connsiteX41" fmla="*/ 4385061 w 5505450"/>
                  <a:gd name="connsiteY41" fmla="*/ 2564104 h 4381501"/>
                  <a:gd name="connsiteX42" fmla="*/ 4385061 w 5505450"/>
                  <a:gd name="connsiteY42" fmla="*/ 3187701 h 4381501"/>
                  <a:gd name="connsiteX43" fmla="*/ 4385062 w 5505450"/>
                  <a:gd name="connsiteY43" fmla="*/ 3187701 h 4381501"/>
                  <a:gd name="connsiteX44" fmla="*/ 4385062 w 5505450"/>
                  <a:gd name="connsiteY44" fmla="*/ 3290439 h 4381501"/>
                  <a:gd name="connsiteX45" fmla="*/ 4905378 w 5505450"/>
                  <a:gd name="connsiteY45" fmla="*/ 3176287 h 4381501"/>
                  <a:gd name="connsiteX46" fmla="*/ 4906569 w 5505450"/>
                  <a:gd name="connsiteY46" fmla="*/ 3027033 h 4381501"/>
                  <a:gd name="connsiteX47" fmla="*/ 4906739 w 5505450"/>
                  <a:gd name="connsiteY47" fmla="*/ 2993751 h 4381501"/>
                  <a:gd name="connsiteX48" fmla="*/ 4572001 w 5505450"/>
                  <a:gd name="connsiteY48" fmla="*/ 3042354 h 4381501"/>
                  <a:gd name="connsiteX49" fmla="*/ 4572001 w 5505450"/>
                  <a:gd name="connsiteY49" fmla="*/ 2563064 h 4381501"/>
                  <a:gd name="connsiteX50" fmla="*/ 4908553 w 5505450"/>
                  <a:gd name="connsiteY50" fmla="*/ 2561193 h 4381501"/>
                  <a:gd name="connsiteX51" fmla="*/ 4905377 w 5505450"/>
                  <a:gd name="connsiteY51" fmla="*/ 2395060 h 4381501"/>
                  <a:gd name="connsiteX52" fmla="*/ 4572001 w 5505450"/>
                  <a:gd name="connsiteY52" fmla="*/ 2368291 h 4381501"/>
                  <a:gd name="connsiteX53" fmla="*/ 4572001 w 5505450"/>
                  <a:gd name="connsiteY53" fmla="*/ 1924826 h 4381501"/>
                  <a:gd name="connsiteX54" fmla="*/ 4908552 w 5505450"/>
                  <a:gd name="connsiteY54" fmla="*/ 1992632 h 4381501"/>
                  <a:gd name="connsiteX55" fmla="*/ 4905377 w 5505450"/>
                  <a:gd name="connsiteY55" fmla="*/ 1799960 h 4381501"/>
                  <a:gd name="connsiteX56" fmla="*/ 4572001 w 5505450"/>
                  <a:gd name="connsiteY56" fmla="*/ 1711316 h 4381501"/>
                  <a:gd name="connsiteX57" fmla="*/ 4572001 w 5505450"/>
                  <a:gd name="connsiteY57" fmla="*/ 1284269 h 4381501"/>
                  <a:gd name="connsiteX58" fmla="*/ 4908552 w 5505450"/>
                  <a:gd name="connsiteY58" fmla="*/ 1415089 h 4381501"/>
                  <a:gd name="connsiteX59" fmla="*/ 4905377 w 5505450"/>
                  <a:gd name="connsiteY59" fmla="*/ 1215387 h 4381501"/>
                  <a:gd name="connsiteX60" fmla="*/ 2505075 w 5505450"/>
                  <a:gd name="connsiteY60" fmla="*/ 0 h 4381501"/>
                  <a:gd name="connsiteX61" fmla="*/ 5009958 w 5505450"/>
                  <a:gd name="connsiteY61" fmla="*/ 1152525 h 4381501"/>
                  <a:gd name="connsiteX62" fmla="*/ 5009958 w 5505450"/>
                  <a:gd name="connsiteY62" fmla="*/ 3167807 h 4381501"/>
                  <a:gd name="connsiteX63" fmla="*/ 5486400 w 5505450"/>
                  <a:gd name="connsiteY63" fmla="*/ 3276601 h 4381501"/>
                  <a:gd name="connsiteX64" fmla="*/ 5505450 w 5505450"/>
                  <a:gd name="connsiteY64" fmla="*/ 3276601 h 4381501"/>
                  <a:gd name="connsiteX65" fmla="*/ 5505450 w 5505450"/>
                  <a:gd name="connsiteY65" fmla="*/ 3371851 h 4381501"/>
                  <a:gd name="connsiteX66" fmla="*/ 5486400 w 5505450"/>
                  <a:gd name="connsiteY66" fmla="*/ 3371851 h 4381501"/>
                  <a:gd name="connsiteX67" fmla="*/ 2819400 w 5505450"/>
                  <a:gd name="connsiteY67" fmla="*/ 4381501 h 4381501"/>
                  <a:gd name="connsiteX68" fmla="*/ 0 w 5505450"/>
                  <a:gd name="connsiteY68" fmla="*/ 3429001 h 4381501"/>
                  <a:gd name="connsiteX69" fmla="*/ 0 w 5505450"/>
                  <a:gd name="connsiteY69" fmla="*/ 3333751 h 4381501"/>
                  <a:gd name="connsiteX70" fmla="*/ 190500 w 5505450"/>
                  <a:gd name="connsiteY70" fmla="*/ 3295888 h 4381501"/>
                  <a:gd name="connsiteX71" fmla="*/ 190500 w 5505450"/>
                  <a:gd name="connsiteY71" fmla="*/ 1057276 h 4381501"/>
                  <a:gd name="connsiteX72" fmla="*/ 2505075 w 5505450"/>
                  <a:gd name="connsiteY72" fmla="*/ 1 h 438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505450" h="4381501">
                    <a:moveTo>
                      <a:pt x="190500" y="3347565"/>
                    </a:moveTo>
                    <a:lnTo>
                      <a:pt x="185737" y="3348503"/>
                    </a:lnTo>
                    <a:lnTo>
                      <a:pt x="190500" y="3350099"/>
                    </a:lnTo>
                    <a:close/>
                    <a:moveTo>
                      <a:pt x="4984218" y="3216131"/>
                    </a:moveTo>
                    <a:lnTo>
                      <a:pt x="2482853" y="3819142"/>
                    </a:lnTo>
                    <a:lnTo>
                      <a:pt x="2482850" y="3819526"/>
                    </a:lnTo>
                    <a:lnTo>
                      <a:pt x="2481458" y="3819478"/>
                    </a:lnTo>
                    <a:lnTo>
                      <a:pt x="2481262" y="3819525"/>
                    </a:lnTo>
                    <a:lnTo>
                      <a:pt x="2481263" y="3819471"/>
                    </a:lnTo>
                    <a:lnTo>
                      <a:pt x="2224683" y="3810597"/>
                    </a:lnTo>
                    <a:cubicBezTo>
                      <a:pt x="2093715" y="3805239"/>
                      <a:pt x="1959620" y="3798542"/>
                      <a:pt x="1821061" y="3790505"/>
                    </a:cubicBezTo>
                    <a:lnTo>
                      <a:pt x="1428638" y="3764859"/>
                    </a:lnTo>
                    <a:lnTo>
                      <a:pt x="2831372" y="4234756"/>
                    </a:lnTo>
                    <a:lnTo>
                      <a:pt x="5334000" y="3295328"/>
                    </a:lnTo>
                    <a:close/>
                    <a:moveTo>
                      <a:pt x="3721101" y="1753394"/>
                    </a:moveTo>
                    <a:lnTo>
                      <a:pt x="4385061" y="1887163"/>
                    </a:lnTo>
                    <a:lnTo>
                      <a:pt x="4385061" y="2353280"/>
                    </a:lnTo>
                    <a:lnTo>
                      <a:pt x="3721101" y="2299966"/>
                    </a:lnTo>
                    <a:close/>
                    <a:moveTo>
                      <a:pt x="3721101" y="953517"/>
                    </a:moveTo>
                    <a:lnTo>
                      <a:pt x="4385061" y="1211604"/>
                    </a:lnTo>
                    <a:lnTo>
                      <a:pt x="4385061" y="1661609"/>
                    </a:lnTo>
                    <a:lnTo>
                      <a:pt x="3721101" y="1485063"/>
                    </a:lnTo>
                    <a:close/>
                    <a:moveTo>
                      <a:pt x="2518246" y="127072"/>
                    </a:moveTo>
                    <a:cubicBezTo>
                      <a:pt x="2520206" y="249815"/>
                      <a:pt x="2518992" y="353508"/>
                      <a:pt x="2517778" y="485776"/>
                    </a:cubicBezTo>
                    <a:lnTo>
                      <a:pt x="3505201" y="869595"/>
                    </a:lnTo>
                    <a:lnTo>
                      <a:pt x="3505201" y="1427656"/>
                    </a:lnTo>
                    <a:lnTo>
                      <a:pt x="2518246" y="1165226"/>
                    </a:lnTo>
                    <a:cubicBezTo>
                      <a:pt x="2520206" y="1236813"/>
                      <a:pt x="2518992" y="1433815"/>
                      <a:pt x="2517778" y="1510957"/>
                    </a:cubicBezTo>
                    <a:lnTo>
                      <a:pt x="3505201" y="1709896"/>
                    </a:lnTo>
                    <a:lnTo>
                      <a:pt x="3505201" y="2282630"/>
                    </a:lnTo>
                    <a:lnTo>
                      <a:pt x="2518246" y="2203380"/>
                    </a:lnTo>
                    <a:cubicBezTo>
                      <a:pt x="2520206" y="2224998"/>
                      <a:pt x="2518992" y="2551190"/>
                      <a:pt x="2517778" y="2574485"/>
                    </a:cubicBezTo>
                    <a:lnTo>
                      <a:pt x="3505201" y="2568995"/>
                    </a:lnTo>
                    <a:lnTo>
                      <a:pt x="3505201" y="3197252"/>
                    </a:lnTo>
                    <a:lnTo>
                      <a:pt x="2519268" y="3340408"/>
                    </a:lnTo>
                    <a:lnTo>
                      <a:pt x="2519281" y="3370007"/>
                    </a:lnTo>
                    <a:cubicBezTo>
                      <a:pt x="2519271" y="3538679"/>
                      <a:pt x="2518982" y="3677852"/>
                      <a:pt x="2518247" y="3700002"/>
                    </a:cubicBezTo>
                    <a:lnTo>
                      <a:pt x="3721102" y="3436106"/>
                    </a:lnTo>
                    <a:lnTo>
                      <a:pt x="3721102" y="3165903"/>
                    </a:lnTo>
                    <a:lnTo>
                      <a:pt x="3721101" y="3165903"/>
                    </a:lnTo>
                    <a:lnTo>
                      <a:pt x="3721101" y="2567795"/>
                    </a:lnTo>
                    <a:lnTo>
                      <a:pt x="4385061" y="2564104"/>
                    </a:lnTo>
                    <a:lnTo>
                      <a:pt x="4385061" y="3187701"/>
                    </a:lnTo>
                    <a:lnTo>
                      <a:pt x="4385062" y="3187701"/>
                    </a:lnTo>
                    <a:lnTo>
                      <a:pt x="4385062" y="3290439"/>
                    </a:lnTo>
                    <a:lnTo>
                      <a:pt x="4905378" y="3176287"/>
                    </a:lnTo>
                    <a:cubicBezTo>
                      <a:pt x="4905775" y="3164274"/>
                      <a:pt x="4906172" y="3101944"/>
                      <a:pt x="4906569" y="3027033"/>
                    </a:cubicBezTo>
                    <a:lnTo>
                      <a:pt x="4906739" y="2993751"/>
                    </a:lnTo>
                    <a:lnTo>
                      <a:pt x="4572001" y="3042354"/>
                    </a:lnTo>
                    <a:lnTo>
                      <a:pt x="4572001" y="2563064"/>
                    </a:lnTo>
                    <a:lnTo>
                      <a:pt x="4908553" y="2561193"/>
                    </a:lnTo>
                    <a:cubicBezTo>
                      <a:pt x="4907494" y="2549469"/>
                      <a:pt x="4906436" y="2406784"/>
                      <a:pt x="4905377" y="2395060"/>
                    </a:cubicBezTo>
                    <a:lnTo>
                      <a:pt x="4572001" y="2368291"/>
                    </a:lnTo>
                    <a:lnTo>
                      <a:pt x="4572001" y="1924826"/>
                    </a:lnTo>
                    <a:lnTo>
                      <a:pt x="4908552" y="1992632"/>
                    </a:lnTo>
                    <a:cubicBezTo>
                      <a:pt x="4907493" y="1953808"/>
                      <a:pt x="4906436" y="1838784"/>
                      <a:pt x="4905377" y="1799960"/>
                    </a:cubicBezTo>
                    <a:lnTo>
                      <a:pt x="4572001" y="1711316"/>
                    </a:lnTo>
                    <a:lnTo>
                      <a:pt x="4572001" y="1284269"/>
                    </a:lnTo>
                    <a:lnTo>
                      <a:pt x="4908552" y="1415089"/>
                    </a:lnTo>
                    <a:cubicBezTo>
                      <a:pt x="4907493" y="1348522"/>
                      <a:pt x="4906436" y="1281954"/>
                      <a:pt x="4905377" y="1215387"/>
                    </a:cubicBezTo>
                    <a:close/>
                    <a:moveTo>
                      <a:pt x="2505075" y="0"/>
                    </a:moveTo>
                    <a:lnTo>
                      <a:pt x="5009958" y="1152525"/>
                    </a:lnTo>
                    <a:lnTo>
                      <a:pt x="5009958" y="3167807"/>
                    </a:lnTo>
                    <a:lnTo>
                      <a:pt x="5486400" y="3276601"/>
                    </a:lnTo>
                    <a:lnTo>
                      <a:pt x="5505450" y="3276601"/>
                    </a:lnTo>
                    <a:lnTo>
                      <a:pt x="5505450" y="3371851"/>
                    </a:lnTo>
                    <a:lnTo>
                      <a:pt x="5486400" y="3371851"/>
                    </a:lnTo>
                    <a:lnTo>
                      <a:pt x="2819400" y="4381501"/>
                    </a:lnTo>
                    <a:lnTo>
                      <a:pt x="0" y="3429001"/>
                    </a:lnTo>
                    <a:lnTo>
                      <a:pt x="0" y="3333751"/>
                    </a:lnTo>
                    <a:lnTo>
                      <a:pt x="190500" y="3295888"/>
                    </a:lnTo>
                    <a:lnTo>
                      <a:pt x="190500" y="1057276"/>
                    </a:lnTo>
                    <a:lnTo>
                      <a:pt x="2505075" y="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0" name="Group 39"/>
            <p:cNvGrpSpPr/>
            <p:nvPr/>
          </p:nvGrpSpPr>
          <p:grpSpPr>
            <a:xfrm>
              <a:off x="6868256" y="293599"/>
              <a:ext cx="3769282" cy="882511"/>
              <a:chOff x="843393" y="4223514"/>
              <a:chExt cx="3769282" cy="882511"/>
            </a:xfrm>
            <a:solidFill>
              <a:srgbClr val="00B0F0"/>
            </a:solidFill>
          </p:grpSpPr>
          <p:sp>
            <p:nvSpPr>
              <p:cNvPr id="41" name="TextBox 40"/>
              <p:cNvSpPr txBox="1"/>
              <p:nvPr/>
            </p:nvSpPr>
            <p:spPr>
              <a:xfrm>
                <a:off x="843393" y="4223514"/>
                <a:ext cx="339891" cy="805686"/>
              </a:xfrm>
              <a:custGeom>
                <a:avLst/>
                <a:gdLst/>
                <a:ahLst/>
                <a:cxnLst/>
                <a:rect l="l" t="t" r="r" b="b"/>
                <a:pathLst>
                  <a:path w="339891" h="805686">
                    <a:moveTo>
                      <a:pt x="221452" y="0"/>
                    </a:moveTo>
                    <a:lnTo>
                      <a:pt x="339891" y="0"/>
                    </a:lnTo>
                    <a:lnTo>
                      <a:pt x="339891" y="805686"/>
                    </a:lnTo>
                    <a:lnTo>
                      <a:pt x="138843" y="805686"/>
                    </a:lnTo>
                    <a:lnTo>
                      <a:pt x="138843" y="373731"/>
                    </a:lnTo>
                    <a:cubicBezTo>
                      <a:pt x="138843" y="311360"/>
                      <a:pt x="137350" y="273870"/>
                      <a:pt x="134364" y="261263"/>
                    </a:cubicBezTo>
                    <a:cubicBezTo>
                      <a:pt x="131379" y="248656"/>
                      <a:pt x="123167" y="239118"/>
                      <a:pt x="109731" y="232649"/>
                    </a:cubicBezTo>
                    <a:cubicBezTo>
                      <a:pt x="96295" y="226180"/>
                      <a:pt x="66353" y="222945"/>
                      <a:pt x="19906" y="222945"/>
                    </a:cubicBezTo>
                    <a:lnTo>
                      <a:pt x="0" y="222945"/>
                    </a:lnTo>
                    <a:lnTo>
                      <a:pt x="0" y="129015"/>
                    </a:lnTo>
                    <a:cubicBezTo>
                      <a:pt x="97207" y="108093"/>
                      <a:pt x="171024" y="65088"/>
                      <a:pt x="22145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solidFill>
                    <a:prstClr val="white"/>
                  </a:solidFill>
                </a:endParaRPr>
              </a:p>
            </p:txBody>
          </p:sp>
          <p:sp>
            <p:nvSpPr>
              <p:cNvPr id="42" name="Rectangle 41"/>
              <p:cNvSpPr/>
              <p:nvPr/>
            </p:nvSpPr>
            <p:spPr>
              <a:xfrm>
                <a:off x="2294864" y="4469982"/>
                <a:ext cx="2317811" cy="584775"/>
              </a:xfrm>
              <a:prstGeom prst="rect">
                <a:avLst/>
              </a:prstGeom>
              <a:noFill/>
            </p:spPr>
            <p:txBody>
              <a:bodyPr wrap="square" anchor="b">
                <a:spAutoFit/>
              </a:bodyPr>
              <a:lstStyle/>
              <a:p>
                <a:r>
                  <a:rPr lang="en-US" sz="1600" dirty="0">
                    <a:solidFill>
                      <a:srgbClr val="0070C0">
                        <a:alpha val="99000"/>
                      </a:srgbClr>
                    </a:solidFill>
                  </a:rPr>
                  <a:t>TV MANUFACTURED BY CONTOSO</a:t>
                </a:r>
              </a:p>
            </p:txBody>
          </p:sp>
          <p:sp>
            <p:nvSpPr>
              <p:cNvPr id="43" name="Freeform 42"/>
              <p:cNvSpPr>
                <a:spLocks noChangeAspect="1"/>
              </p:cNvSpPr>
              <p:nvPr/>
            </p:nvSpPr>
            <p:spPr>
              <a:xfrm>
                <a:off x="1271195" y="4396586"/>
                <a:ext cx="891425" cy="709439"/>
              </a:xfrm>
              <a:custGeom>
                <a:avLst/>
                <a:gdLst>
                  <a:gd name="connsiteX0" fmla="*/ 190500 w 5505450"/>
                  <a:gd name="connsiteY0" fmla="*/ 3347565 h 4381501"/>
                  <a:gd name="connsiteX1" fmla="*/ 185737 w 5505450"/>
                  <a:gd name="connsiteY1" fmla="*/ 3348503 h 4381501"/>
                  <a:gd name="connsiteX2" fmla="*/ 190500 w 5505450"/>
                  <a:gd name="connsiteY2" fmla="*/ 3350099 h 4381501"/>
                  <a:gd name="connsiteX3" fmla="*/ 4984218 w 5505450"/>
                  <a:gd name="connsiteY3" fmla="*/ 3216131 h 4381501"/>
                  <a:gd name="connsiteX4" fmla="*/ 2482853 w 5505450"/>
                  <a:gd name="connsiteY4" fmla="*/ 3819142 h 4381501"/>
                  <a:gd name="connsiteX5" fmla="*/ 2482850 w 5505450"/>
                  <a:gd name="connsiteY5" fmla="*/ 3819526 h 4381501"/>
                  <a:gd name="connsiteX6" fmla="*/ 2481458 w 5505450"/>
                  <a:gd name="connsiteY6" fmla="*/ 3819478 h 4381501"/>
                  <a:gd name="connsiteX7" fmla="*/ 2481262 w 5505450"/>
                  <a:gd name="connsiteY7" fmla="*/ 3819525 h 4381501"/>
                  <a:gd name="connsiteX8" fmla="*/ 2481263 w 5505450"/>
                  <a:gd name="connsiteY8" fmla="*/ 3819471 h 4381501"/>
                  <a:gd name="connsiteX9" fmla="*/ 2224683 w 5505450"/>
                  <a:gd name="connsiteY9" fmla="*/ 3810597 h 4381501"/>
                  <a:gd name="connsiteX10" fmla="*/ 1821061 w 5505450"/>
                  <a:gd name="connsiteY10" fmla="*/ 3790505 h 4381501"/>
                  <a:gd name="connsiteX11" fmla="*/ 1428638 w 5505450"/>
                  <a:gd name="connsiteY11" fmla="*/ 3764859 h 4381501"/>
                  <a:gd name="connsiteX12" fmla="*/ 2831372 w 5505450"/>
                  <a:gd name="connsiteY12" fmla="*/ 4234756 h 4381501"/>
                  <a:gd name="connsiteX13" fmla="*/ 5334000 w 5505450"/>
                  <a:gd name="connsiteY13" fmla="*/ 3295328 h 4381501"/>
                  <a:gd name="connsiteX14" fmla="*/ 3721101 w 5505450"/>
                  <a:gd name="connsiteY14" fmla="*/ 1753394 h 4381501"/>
                  <a:gd name="connsiteX15" fmla="*/ 4385061 w 5505450"/>
                  <a:gd name="connsiteY15" fmla="*/ 1887163 h 4381501"/>
                  <a:gd name="connsiteX16" fmla="*/ 4385061 w 5505450"/>
                  <a:gd name="connsiteY16" fmla="*/ 2353280 h 4381501"/>
                  <a:gd name="connsiteX17" fmla="*/ 3721101 w 5505450"/>
                  <a:gd name="connsiteY17" fmla="*/ 2299966 h 4381501"/>
                  <a:gd name="connsiteX18" fmla="*/ 3721101 w 5505450"/>
                  <a:gd name="connsiteY18" fmla="*/ 953517 h 4381501"/>
                  <a:gd name="connsiteX19" fmla="*/ 4385061 w 5505450"/>
                  <a:gd name="connsiteY19" fmla="*/ 1211604 h 4381501"/>
                  <a:gd name="connsiteX20" fmla="*/ 4385061 w 5505450"/>
                  <a:gd name="connsiteY20" fmla="*/ 1661609 h 4381501"/>
                  <a:gd name="connsiteX21" fmla="*/ 3721101 w 5505450"/>
                  <a:gd name="connsiteY21" fmla="*/ 1485063 h 4381501"/>
                  <a:gd name="connsiteX22" fmla="*/ 2518246 w 5505450"/>
                  <a:gd name="connsiteY22" fmla="*/ 127072 h 4381501"/>
                  <a:gd name="connsiteX23" fmla="*/ 2517778 w 5505450"/>
                  <a:gd name="connsiteY23" fmla="*/ 485776 h 4381501"/>
                  <a:gd name="connsiteX24" fmla="*/ 3505201 w 5505450"/>
                  <a:gd name="connsiteY24" fmla="*/ 869595 h 4381501"/>
                  <a:gd name="connsiteX25" fmla="*/ 3505201 w 5505450"/>
                  <a:gd name="connsiteY25" fmla="*/ 1427656 h 4381501"/>
                  <a:gd name="connsiteX26" fmla="*/ 2518246 w 5505450"/>
                  <a:gd name="connsiteY26" fmla="*/ 1165226 h 4381501"/>
                  <a:gd name="connsiteX27" fmla="*/ 2517778 w 5505450"/>
                  <a:gd name="connsiteY27" fmla="*/ 1510957 h 4381501"/>
                  <a:gd name="connsiteX28" fmla="*/ 3505201 w 5505450"/>
                  <a:gd name="connsiteY28" fmla="*/ 1709896 h 4381501"/>
                  <a:gd name="connsiteX29" fmla="*/ 3505201 w 5505450"/>
                  <a:gd name="connsiteY29" fmla="*/ 2282630 h 4381501"/>
                  <a:gd name="connsiteX30" fmla="*/ 2518246 w 5505450"/>
                  <a:gd name="connsiteY30" fmla="*/ 2203380 h 4381501"/>
                  <a:gd name="connsiteX31" fmla="*/ 2517778 w 5505450"/>
                  <a:gd name="connsiteY31" fmla="*/ 2574485 h 4381501"/>
                  <a:gd name="connsiteX32" fmla="*/ 3505201 w 5505450"/>
                  <a:gd name="connsiteY32" fmla="*/ 2568995 h 4381501"/>
                  <a:gd name="connsiteX33" fmla="*/ 3505201 w 5505450"/>
                  <a:gd name="connsiteY33" fmla="*/ 3197252 h 4381501"/>
                  <a:gd name="connsiteX34" fmla="*/ 2519268 w 5505450"/>
                  <a:gd name="connsiteY34" fmla="*/ 3340408 h 4381501"/>
                  <a:gd name="connsiteX35" fmla="*/ 2519281 w 5505450"/>
                  <a:gd name="connsiteY35" fmla="*/ 3370007 h 4381501"/>
                  <a:gd name="connsiteX36" fmla="*/ 2518247 w 5505450"/>
                  <a:gd name="connsiteY36" fmla="*/ 3700002 h 4381501"/>
                  <a:gd name="connsiteX37" fmla="*/ 3721102 w 5505450"/>
                  <a:gd name="connsiteY37" fmla="*/ 3436106 h 4381501"/>
                  <a:gd name="connsiteX38" fmla="*/ 3721102 w 5505450"/>
                  <a:gd name="connsiteY38" fmla="*/ 3165903 h 4381501"/>
                  <a:gd name="connsiteX39" fmla="*/ 3721101 w 5505450"/>
                  <a:gd name="connsiteY39" fmla="*/ 3165903 h 4381501"/>
                  <a:gd name="connsiteX40" fmla="*/ 3721101 w 5505450"/>
                  <a:gd name="connsiteY40" fmla="*/ 2567795 h 4381501"/>
                  <a:gd name="connsiteX41" fmla="*/ 4385061 w 5505450"/>
                  <a:gd name="connsiteY41" fmla="*/ 2564104 h 4381501"/>
                  <a:gd name="connsiteX42" fmla="*/ 4385061 w 5505450"/>
                  <a:gd name="connsiteY42" fmla="*/ 3187701 h 4381501"/>
                  <a:gd name="connsiteX43" fmla="*/ 4385062 w 5505450"/>
                  <a:gd name="connsiteY43" fmla="*/ 3187701 h 4381501"/>
                  <a:gd name="connsiteX44" fmla="*/ 4385062 w 5505450"/>
                  <a:gd name="connsiteY44" fmla="*/ 3290439 h 4381501"/>
                  <a:gd name="connsiteX45" fmla="*/ 4905378 w 5505450"/>
                  <a:gd name="connsiteY45" fmla="*/ 3176287 h 4381501"/>
                  <a:gd name="connsiteX46" fmla="*/ 4906569 w 5505450"/>
                  <a:gd name="connsiteY46" fmla="*/ 3027033 h 4381501"/>
                  <a:gd name="connsiteX47" fmla="*/ 4906739 w 5505450"/>
                  <a:gd name="connsiteY47" fmla="*/ 2993751 h 4381501"/>
                  <a:gd name="connsiteX48" fmla="*/ 4572001 w 5505450"/>
                  <a:gd name="connsiteY48" fmla="*/ 3042354 h 4381501"/>
                  <a:gd name="connsiteX49" fmla="*/ 4572001 w 5505450"/>
                  <a:gd name="connsiteY49" fmla="*/ 2563064 h 4381501"/>
                  <a:gd name="connsiteX50" fmla="*/ 4908553 w 5505450"/>
                  <a:gd name="connsiteY50" fmla="*/ 2561193 h 4381501"/>
                  <a:gd name="connsiteX51" fmla="*/ 4905377 w 5505450"/>
                  <a:gd name="connsiteY51" fmla="*/ 2395060 h 4381501"/>
                  <a:gd name="connsiteX52" fmla="*/ 4572001 w 5505450"/>
                  <a:gd name="connsiteY52" fmla="*/ 2368291 h 4381501"/>
                  <a:gd name="connsiteX53" fmla="*/ 4572001 w 5505450"/>
                  <a:gd name="connsiteY53" fmla="*/ 1924826 h 4381501"/>
                  <a:gd name="connsiteX54" fmla="*/ 4908552 w 5505450"/>
                  <a:gd name="connsiteY54" fmla="*/ 1992632 h 4381501"/>
                  <a:gd name="connsiteX55" fmla="*/ 4905377 w 5505450"/>
                  <a:gd name="connsiteY55" fmla="*/ 1799960 h 4381501"/>
                  <a:gd name="connsiteX56" fmla="*/ 4572001 w 5505450"/>
                  <a:gd name="connsiteY56" fmla="*/ 1711316 h 4381501"/>
                  <a:gd name="connsiteX57" fmla="*/ 4572001 w 5505450"/>
                  <a:gd name="connsiteY57" fmla="*/ 1284269 h 4381501"/>
                  <a:gd name="connsiteX58" fmla="*/ 4908552 w 5505450"/>
                  <a:gd name="connsiteY58" fmla="*/ 1415089 h 4381501"/>
                  <a:gd name="connsiteX59" fmla="*/ 4905377 w 5505450"/>
                  <a:gd name="connsiteY59" fmla="*/ 1215387 h 4381501"/>
                  <a:gd name="connsiteX60" fmla="*/ 2505075 w 5505450"/>
                  <a:gd name="connsiteY60" fmla="*/ 0 h 4381501"/>
                  <a:gd name="connsiteX61" fmla="*/ 5009958 w 5505450"/>
                  <a:gd name="connsiteY61" fmla="*/ 1152525 h 4381501"/>
                  <a:gd name="connsiteX62" fmla="*/ 5009958 w 5505450"/>
                  <a:gd name="connsiteY62" fmla="*/ 3167807 h 4381501"/>
                  <a:gd name="connsiteX63" fmla="*/ 5486400 w 5505450"/>
                  <a:gd name="connsiteY63" fmla="*/ 3276601 h 4381501"/>
                  <a:gd name="connsiteX64" fmla="*/ 5505450 w 5505450"/>
                  <a:gd name="connsiteY64" fmla="*/ 3276601 h 4381501"/>
                  <a:gd name="connsiteX65" fmla="*/ 5505450 w 5505450"/>
                  <a:gd name="connsiteY65" fmla="*/ 3371851 h 4381501"/>
                  <a:gd name="connsiteX66" fmla="*/ 5486400 w 5505450"/>
                  <a:gd name="connsiteY66" fmla="*/ 3371851 h 4381501"/>
                  <a:gd name="connsiteX67" fmla="*/ 2819400 w 5505450"/>
                  <a:gd name="connsiteY67" fmla="*/ 4381501 h 4381501"/>
                  <a:gd name="connsiteX68" fmla="*/ 0 w 5505450"/>
                  <a:gd name="connsiteY68" fmla="*/ 3429001 h 4381501"/>
                  <a:gd name="connsiteX69" fmla="*/ 0 w 5505450"/>
                  <a:gd name="connsiteY69" fmla="*/ 3333751 h 4381501"/>
                  <a:gd name="connsiteX70" fmla="*/ 190500 w 5505450"/>
                  <a:gd name="connsiteY70" fmla="*/ 3295888 h 4381501"/>
                  <a:gd name="connsiteX71" fmla="*/ 190500 w 5505450"/>
                  <a:gd name="connsiteY71" fmla="*/ 1057276 h 4381501"/>
                  <a:gd name="connsiteX72" fmla="*/ 2505075 w 5505450"/>
                  <a:gd name="connsiteY72" fmla="*/ 1 h 438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505450" h="4381501">
                    <a:moveTo>
                      <a:pt x="190500" y="3347565"/>
                    </a:moveTo>
                    <a:lnTo>
                      <a:pt x="185737" y="3348503"/>
                    </a:lnTo>
                    <a:lnTo>
                      <a:pt x="190500" y="3350099"/>
                    </a:lnTo>
                    <a:close/>
                    <a:moveTo>
                      <a:pt x="4984218" y="3216131"/>
                    </a:moveTo>
                    <a:lnTo>
                      <a:pt x="2482853" y="3819142"/>
                    </a:lnTo>
                    <a:lnTo>
                      <a:pt x="2482850" y="3819526"/>
                    </a:lnTo>
                    <a:lnTo>
                      <a:pt x="2481458" y="3819478"/>
                    </a:lnTo>
                    <a:lnTo>
                      <a:pt x="2481262" y="3819525"/>
                    </a:lnTo>
                    <a:lnTo>
                      <a:pt x="2481263" y="3819471"/>
                    </a:lnTo>
                    <a:lnTo>
                      <a:pt x="2224683" y="3810597"/>
                    </a:lnTo>
                    <a:cubicBezTo>
                      <a:pt x="2093715" y="3805239"/>
                      <a:pt x="1959620" y="3798542"/>
                      <a:pt x="1821061" y="3790505"/>
                    </a:cubicBezTo>
                    <a:lnTo>
                      <a:pt x="1428638" y="3764859"/>
                    </a:lnTo>
                    <a:lnTo>
                      <a:pt x="2831372" y="4234756"/>
                    </a:lnTo>
                    <a:lnTo>
                      <a:pt x="5334000" y="3295328"/>
                    </a:lnTo>
                    <a:close/>
                    <a:moveTo>
                      <a:pt x="3721101" y="1753394"/>
                    </a:moveTo>
                    <a:lnTo>
                      <a:pt x="4385061" y="1887163"/>
                    </a:lnTo>
                    <a:lnTo>
                      <a:pt x="4385061" y="2353280"/>
                    </a:lnTo>
                    <a:lnTo>
                      <a:pt x="3721101" y="2299966"/>
                    </a:lnTo>
                    <a:close/>
                    <a:moveTo>
                      <a:pt x="3721101" y="953517"/>
                    </a:moveTo>
                    <a:lnTo>
                      <a:pt x="4385061" y="1211604"/>
                    </a:lnTo>
                    <a:lnTo>
                      <a:pt x="4385061" y="1661609"/>
                    </a:lnTo>
                    <a:lnTo>
                      <a:pt x="3721101" y="1485063"/>
                    </a:lnTo>
                    <a:close/>
                    <a:moveTo>
                      <a:pt x="2518246" y="127072"/>
                    </a:moveTo>
                    <a:cubicBezTo>
                      <a:pt x="2520206" y="249815"/>
                      <a:pt x="2518992" y="353508"/>
                      <a:pt x="2517778" y="485776"/>
                    </a:cubicBezTo>
                    <a:lnTo>
                      <a:pt x="3505201" y="869595"/>
                    </a:lnTo>
                    <a:lnTo>
                      <a:pt x="3505201" y="1427656"/>
                    </a:lnTo>
                    <a:lnTo>
                      <a:pt x="2518246" y="1165226"/>
                    </a:lnTo>
                    <a:cubicBezTo>
                      <a:pt x="2520206" y="1236813"/>
                      <a:pt x="2518992" y="1433815"/>
                      <a:pt x="2517778" y="1510957"/>
                    </a:cubicBezTo>
                    <a:lnTo>
                      <a:pt x="3505201" y="1709896"/>
                    </a:lnTo>
                    <a:lnTo>
                      <a:pt x="3505201" y="2282630"/>
                    </a:lnTo>
                    <a:lnTo>
                      <a:pt x="2518246" y="2203380"/>
                    </a:lnTo>
                    <a:cubicBezTo>
                      <a:pt x="2520206" y="2224998"/>
                      <a:pt x="2518992" y="2551190"/>
                      <a:pt x="2517778" y="2574485"/>
                    </a:cubicBezTo>
                    <a:lnTo>
                      <a:pt x="3505201" y="2568995"/>
                    </a:lnTo>
                    <a:lnTo>
                      <a:pt x="3505201" y="3197252"/>
                    </a:lnTo>
                    <a:lnTo>
                      <a:pt x="2519268" y="3340408"/>
                    </a:lnTo>
                    <a:lnTo>
                      <a:pt x="2519281" y="3370007"/>
                    </a:lnTo>
                    <a:cubicBezTo>
                      <a:pt x="2519271" y="3538679"/>
                      <a:pt x="2518982" y="3677852"/>
                      <a:pt x="2518247" y="3700002"/>
                    </a:cubicBezTo>
                    <a:lnTo>
                      <a:pt x="3721102" y="3436106"/>
                    </a:lnTo>
                    <a:lnTo>
                      <a:pt x="3721102" y="3165903"/>
                    </a:lnTo>
                    <a:lnTo>
                      <a:pt x="3721101" y="3165903"/>
                    </a:lnTo>
                    <a:lnTo>
                      <a:pt x="3721101" y="2567795"/>
                    </a:lnTo>
                    <a:lnTo>
                      <a:pt x="4385061" y="2564104"/>
                    </a:lnTo>
                    <a:lnTo>
                      <a:pt x="4385061" y="3187701"/>
                    </a:lnTo>
                    <a:lnTo>
                      <a:pt x="4385062" y="3187701"/>
                    </a:lnTo>
                    <a:lnTo>
                      <a:pt x="4385062" y="3290439"/>
                    </a:lnTo>
                    <a:lnTo>
                      <a:pt x="4905378" y="3176287"/>
                    </a:lnTo>
                    <a:cubicBezTo>
                      <a:pt x="4905775" y="3164274"/>
                      <a:pt x="4906172" y="3101944"/>
                      <a:pt x="4906569" y="3027033"/>
                    </a:cubicBezTo>
                    <a:lnTo>
                      <a:pt x="4906739" y="2993751"/>
                    </a:lnTo>
                    <a:lnTo>
                      <a:pt x="4572001" y="3042354"/>
                    </a:lnTo>
                    <a:lnTo>
                      <a:pt x="4572001" y="2563064"/>
                    </a:lnTo>
                    <a:lnTo>
                      <a:pt x="4908553" y="2561193"/>
                    </a:lnTo>
                    <a:cubicBezTo>
                      <a:pt x="4907494" y="2549469"/>
                      <a:pt x="4906436" y="2406784"/>
                      <a:pt x="4905377" y="2395060"/>
                    </a:cubicBezTo>
                    <a:lnTo>
                      <a:pt x="4572001" y="2368291"/>
                    </a:lnTo>
                    <a:lnTo>
                      <a:pt x="4572001" y="1924826"/>
                    </a:lnTo>
                    <a:lnTo>
                      <a:pt x="4908552" y="1992632"/>
                    </a:lnTo>
                    <a:cubicBezTo>
                      <a:pt x="4907493" y="1953808"/>
                      <a:pt x="4906436" y="1838784"/>
                      <a:pt x="4905377" y="1799960"/>
                    </a:cubicBezTo>
                    <a:lnTo>
                      <a:pt x="4572001" y="1711316"/>
                    </a:lnTo>
                    <a:lnTo>
                      <a:pt x="4572001" y="1284269"/>
                    </a:lnTo>
                    <a:lnTo>
                      <a:pt x="4908552" y="1415089"/>
                    </a:lnTo>
                    <a:cubicBezTo>
                      <a:pt x="4907493" y="1348522"/>
                      <a:pt x="4906436" y="1281954"/>
                      <a:pt x="4905377" y="1215387"/>
                    </a:cubicBezTo>
                    <a:close/>
                    <a:moveTo>
                      <a:pt x="2505075" y="0"/>
                    </a:moveTo>
                    <a:lnTo>
                      <a:pt x="5009958" y="1152525"/>
                    </a:lnTo>
                    <a:lnTo>
                      <a:pt x="5009958" y="3167807"/>
                    </a:lnTo>
                    <a:lnTo>
                      <a:pt x="5486400" y="3276601"/>
                    </a:lnTo>
                    <a:lnTo>
                      <a:pt x="5505450" y="3276601"/>
                    </a:lnTo>
                    <a:lnTo>
                      <a:pt x="5505450" y="3371851"/>
                    </a:lnTo>
                    <a:lnTo>
                      <a:pt x="5486400" y="3371851"/>
                    </a:lnTo>
                    <a:lnTo>
                      <a:pt x="2819400" y="4381501"/>
                    </a:lnTo>
                    <a:lnTo>
                      <a:pt x="0" y="3429001"/>
                    </a:lnTo>
                    <a:lnTo>
                      <a:pt x="0" y="3333751"/>
                    </a:lnTo>
                    <a:lnTo>
                      <a:pt x="190500" y="3295888"/>
                    </a:lnTo>
                    <a:lnTo>
                      <a:pt x="190500" y="1057276"/>
                    </a:lnTo>
                    <a:lnTo>
                      <a:pt x="2505075" y="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2" name="Freeform 51"/>
            <p:cNvSpPr/>
            <p:nvPr/>
          </p:nvSpPr>
          <p:spPr>
            <a:xfrm>
              <a:off x="7127214" y="3782690"/>
              <a:ext cx="805186" cy="556391"/>
            </a:xfrm>
            <a:custGeom>
              <a:avLst/>
              <a:gdLst>
                <a:gd name="connsiteX0" fmla="*/ 564273 w 1879938"/>
                <a:gd name="connsiteY0" fmla="*/ 1176658 h 1299055"/>
                <a:gd name="connsiteX1" fmla="*/ 833683 w 1879938"/>
                <a:gd name="connsiteY1" fmla="*/ 1176658 h 1299055"/>
                <a:gd name="connsiteX2" fmla="*/ 833683 w 1879938"/>
                <a:gd name="connsiteY2" fmla="*/ 1237526 h 1299055"/>
                <a:gd name="connsiteX3" fmla="*/ 837071 w 1879938"/>
                <a:gd name="connsiteY3" fmla="*/ 1237526 h 1299055"/>
                <a:gd name="connsiteX4" fmla="*/ 833683 w 1879938"/>
                <a:gd name="connsiteY4" fmla="*/ 1239382 h 1299055"/>
                <a:gd name="connsiteX5" fmla="*/ 939969 w 1879938"/>
                <a:gd name="connsiteY5" fmla="*/ 1263498 h 1299055"/>
                <a:gd name="connsiteX6" fmla="*/ 1046255 w 1879938"/>
                <a:gd name="connsiteY6" fmla="*/ 1239382 h 1299055"/>
                <a:gd name="connsiteX7" fmla="*/ 1042867 w 1879938"/>
                <a:gd name="connsiteY7" fmla="*/ 1237526 h 1299055"/>
                <a:gd name="connsiteX8" fmla="*/ 1046256 w 1879938"/>
                <a:gd name="connsiteY8" fmla="*/ 1237526 h 1299055"/>
                <a:gd name="connsiteX9" fmla="*/ 1046256 w 1879938"/>
                <a:gd name="connsiteY9" fmla="*/ 1176658 h 1299055"/>
                <a:gd name="connsiteX10" fmla="*/ 1315665 w 1879938"/>
                <a:gd name="connsiteY10" fmla="*/ 1176658 h 1299055"/>
                <a:gd name="connsiteX11" fmla="*/ 1367292 w 1879938"/>
                <a:gd name="connsiteY11" fmla="*/ 1299055 h 1299055"/>
                <a:gd name="connsiteX12" fmla="*/ 512646 w 1879938"/>
                <a:gd name="connsiteY12" fmla="*/ 1299055 h 1299055"/>
                <a:gd name="connsiteX13" fmla="*/ 206229 w 1879938"/>
                <a:gd name="connsiteY13" fmla="*/ 134008 h 1299055"/>
                <a:gd name="connsiteX14" fmla="*/ 1673709 w 1879938"/>
                <a:gd name="connsiteY14" fmla="*/ 134008 h 1299055"/>
                <a:gd name="connsiteX15" fmla="*/ 1714371 w 1879938"/>
                <a:gd name="connsiteY15" fmla="*/ 174670 h 1299055"/>
                <a:gd name="connsiteX16" fmla="*/ 1714371 w 1879938"/>
                <a:gd name="connsiteY16" fmla="*/ 875911 h 1299055"/>
                <a:gd name="connsiteX17" fmla="*/ 1673709 w 1879938"/>
                <a:gd name="connsiteY17" fmla="*/ 916573 h 1299055"/>
                <a:gd name="connsiteX18" fmla="*/ 206229 w 1879938"/>
                <a:gd name="connsiteY18" fmla="*/ 916573 h 1299055"/>
                <a:gd name="connsiteX19" fmla="*/ 165567 w 1879938"/>
                <a:gd name="connsiteY19" fmla="*/ 875911 h 1299055"/>
                <a:gd name="connsiteX20" fmla="*/ 165567 w 1879938"/>
                <a:gd name="connsiteY20" fmla="*/ 174670 h 1299055"/>
                <a:gd name="connsiteX21" fmla="*/ 206229 w 1879938"/>
                <a:gd name="connsiteY21" fmla="*/ 134008 h 1299055"/>
                <a:gd name="connsiteX22" fmla="*/ 141338 w 1879938"/>
                <a:gd name="connsiteY22" fmla="*/ 78198 h 1299055"/>
                <a:gd name="connsiteX23" fmla="*/ 94876 w 1879938"/>
                <a:gd name="connsiteY23" fmla="*/ 124660 h 1299055"/>
                <a:gd name="connsiteX24" fmla="*/ 94876 w 1879938"/>
                <a:gd name="connsiteY24" fmla="*/ 925920 h 1299055"/>
                <a:gd name="connsiteX25" fmla="*/ 141338 w 1879938"/>
                <a:gd name="connsiteY25" fmla="*/ 972382 h 1299055"/>
                <a:gd name="connsiteX26" fmla="*/ 1738601 w 1879938"/>
                <a:gd name="connsiteY26" fmla="*/ 972382 h 1299055"/>
                <a:gd name="connsiteX27" fmla="*/ 1785063 w 1879938"/>
                <a:gd name="connsiteY27" fmla="*/ 925920 h 1299055"/>
                <a:gd name="connsiteX28" fmla="*/ 1785063 w 1879938"/>
                <a:gd name="connsiteY28" fmla="*/ 124660 h 1299055"/>
                <a:gd name="connsiteX29" fmla="*/ 1738601 w 1879938"/>
                <a:gd name="connsiteY29" fmla="*/ 78198 h 1299055"/>
                <a:gd name="connsiteX30" fmla="*/ 0 w 1879938"/>
                <a:gd name="connsiteY30" fmla="*/ 0 h 1299055"/>
                <a:gd name="connsiteX31" fmla="*/ 1879938 w 1879938"/>
                <a:gd name="connsiteY31" fmla="*/ 0 h 1299055"/>
                <a:gd name="connsiteX32" fmla="*/ 1879938 w 1879938"/>
                <a:gd name="connsiteY32" fmla="*/ 1050581 h 1299055"/>
                <a:gd name="connsiteX33" fmla="*/ 1018166 w 1879938"/>
                <a:gd name="connsiteY33" fmla="*/ 1050581 h 1299055"/>
                <a:gd name="connsiteX34" fmla="*/ 1018166 w 1879938"/>
                <a:gd name="connsiteY34" fmla="*/ 1212374 h 1299055"/>
                <a:gd name="connsiteX35" fmla="*/ 1018166 w 1879938"/>
                <a:gd name="connsiteY35" fmla="*/ 1215965 h 1299055"/>
                <a:gd name="connsiteX36" fmla="*/ 1014971 w 1879938"/>
                <a:gd name="connsiteY36" fmla="*/ 1215965 h 1299055"/>
                <a:gd name="connsiteX37" fmla="*/ 1012021 w 1879938"/>
                <a:gd name="connsiteY37" fmla="*/ 1219281 h 1299055"/>
                <a:gd name="connsiteX38" fmla="*/ 939969 w 1879938"/>
                <a:gd name="connsiteY38" fmla="*/ 1230117 h 1299055"/>
                <a:gd name="connsiteX39" fmla="*/ 867917 w 1879938"/>
                <a:gd name="connsiteY39" fmla="*/ 1219281 h 1299055"/>
                <a:gd name="connsiteX40" fmla="*/ 864967 w 1879938"/>
                <a:gd name="connsiteY40" fmla="*/ 1215965 h 1299055"/>
                <a:gd name="connsiteX41" fmla="*/ 861772 w 1879938"/>
                <a:gd name="connsiteY41" fmla="*/ 1215965 h 1299055"/>
                <a:gd name="connsiteX42" fmla="*/ 861772 w 1879938"/>
                <a:gd name="connsiteY42" fmla="*/ 1212374 h 1299055"/>
                <a:gd name="connsiteX43" fmla="*/ 861772 w 1879938"/>
                <a:gd name="connsiteY43" fmla="*/ 1050581 h 1299055"/>
                <a:gd name="connsiteX44" fmla="*/ 0 w 1879938"/>
                <a:gd name="connsiteY44" fmla="*/ 1050581 h 12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79938" h="1299055">
                  <a:moveTo>
                    <a:pt x="564273" y="1176658"/>
                  </a:moveTo>
                  <a:lnTo>
                    <a:pt x="833683" y="1176658"/>
                  </a:lnTo>
                  <a:lnTo>
                    <a:pt x="833683" y="1237526"/>
                  </a:lnTo>
                  <a:lnTo>
                    <a:pt x="837071" y="1237526"/>
                  </a:lnTo>
                  <a:lnTo>
                    <a:pt x="833683" y="1239382"/>
                  </a:lnTo>
                  <a:cubicBezTo>
                    <a:pt x="833683" y="1252701"/>
                    <a:pt x="881269" y="1263498"/>
                    <a:pt x="939969" y="1263498"/>
                  </a:cubicBezTo>
                  <a:cubicBezTo>
                    <a:pt x="998669" y="1263498"/>
                    <a:pt x="1046255" y="1252701"/>
                    <a:pt x="1046255" y="1239382"/>
                  </a:cubicBezTo>
                  <a:lnTo>
                    <a:pt x="1042867" y="1237526"/>
                  </a:lnTo>
                  <a:lnTo>
                    <a:pt x="1046256" y="1237526"/>
                  </a:lnTo>
                  <a:lnTo>
                    <a:pt x="1046256" y="1176658"/>
                  </a:lnTo>
                  <a:lnTo>
                    <a:pt x="1315665" y="1176658"/>
                  </a:lnTo>
                  <a:lnTo>
                    <a:pt x="1367292" y="1299055"/>
                  </a:lnTo>
                  <a:lnTo>
                    <a:pt x="512646" y="1299055"/>
                  </a:lnTo>
                  <a:close/>
                  <a:moveTo>
                    <a:pt x="206229" y="134008"/>
                  </a:moveTo>
                  <a:lnTo>
                    <a:pt x="1673709" y="134008"/>
                  </a:lnTo>
                  <a:cubicBezTo>
                    <a:pt x="1696166" y="134008"/>
                    <a:pt x="1714371" y="152213"/>
                    <a:pt x="1714371" y="174670"/>
                  </a:cubicBezTo>
                  <a:lnTo>
                    <a:pt x="1714371" y="875911"/>
                  </a:lnTo>
                  <a:cubicBezTo>
                    <a:pt x="1714371" y="898368"/>
                    <a:pt x="1696166" y="916573"/>
                    <a:pt x="1673709" y="916573"/>
                  </a:cubicBezTo>
                  <a:lnTo>
                    <a:pt x="206229" y="916573"/>
                  </a:lnTo>
                  <a:cubicBezTo>
                    <a:pt x="183772" y="916573"/>
                    <a:pt x="165567" y="898368"/>
                    <a:pt x="165567" y="875911"/>
                  </a:cubicBezTo>
                  <a:lnTo>
                    <a:pt x="165567" y="174670"/>
                  </a:lnTo>
                  <a:cubicBezTo>
                    <a:pt x="165567" y="152213"/>
                    <a:pt x="183772" y="134008"/>
                    <a:pt x="206229" y="134008"/>
                  </a:cubicBezTo>
                  <a:close/>
                  <a:moveTo>
                    <a:pt x="141338" y="78198"/>
                  </a:moveTo>
                  <a:cubicBezTo>
                    <a:pt x="115678" y="78198"/>
                    <a:pt x="94876" y="99000"/>
                    <a:pt x="94876" y="124660"/>
                  </a:cubicBezTo>
                  <a:lnTo>
                    <a:pt x="94876" y="925920"/>
                  </a:lnTo>
                  <a:cubicBezTo>
                    <a:pt x="94876" y="951580"/>
                    <a:pt x="115678" y="972382"/>
                    <a:pt x="141338" y="972382"/>
                  </a:cubicBezTo>
                  <a:lnTo>
                    <a:pt x="1738601" y="972382"/>
                  </a:lnTo>
                  <a:cubicBezTo>
                    <a:pt x="1764261" y="972382"/>
                    <a:pt x="1785063" y="951580"/>
                    <a:pt x="1785063" y="925920"/>
                  </a:cubicBezTo>
                  <a:lnTo>
                    <a:pt x="1785063" y="124660"/>
                  </a:lnTo>
                  <a:cubicBezTo>
                    <a:pt x="1785063" y="99000"/>
                    <a:pt x="1764261" y="78198"/>
                    <a:pt x="1738601" y="78198"/>
                  </a:cubicBezTo>
                  <a:close/>
                  <a:moveTo>
                    <a:pt x="0" y="0"/>
                  </a:moveTo>
                  <a:lnTo>
                    <a:pt x="1879938" y="0"/>
                  </a:lnTo>
                  <a:lnTo>
                    <a:pt x="1879938" y="1050581"/>
                  </a:lnTo>
                  <a:lnTo>
                    <a:pt x="1018166" y="1050581"/>
                  </a:lnTo>
                  <a:lnTo>
                    <a:pt x="1018166" y="1212374"/>
                  </a:lnTo>
                  <a:lnTo>
                    <a:pt x="1018166" y="1215965"/>
                  </a:lnTo>
                  <a:lnTo>
                    <a:pt x="1014971" y="1215965"/>
                  </a:lnTo>
                  <a:lnTo>
                    <a:pt x="1012021" y="1219281"/>
                  </a:lnTo>
                  <a:cubicBezTo>
                    <a:pt x="1000150" y="1225649"/>
                    <a:pt x="972359" y="1230117"/>
                    <a:pt x="939969" y="1230117"/>
                  </a:cubicBezTo>
                  <a:cubicBezTo>
                    <a:pt x="907579" y="1230117"/>
                    <a:pt x="879788" y="1225649"/>
                    <a:pt x="867917" y="1219281"/>
                  </a:cubicBezTo>
                  <a:lnTo>
                    <a:pt x="864967" y="1215965"/>
                  </a:lnTo>
                  <a:lnTo>
                    <a:pt x="861772" y="1215965"/>
                  </a:lnTo>
                  <a:lnTo>
                    <a:pt x="861772" y="1212374"/>
                  </a:lnTo>
                  <a:lnTo>
                    <a:pt x="861772" y="1050581"/>
                  </a:lnTo>
                  <a:lnTo>
                    <a:pt x="0" y="1050581"/>
                  </a:lnTo>
                  <a:close/>
                </a:path>
              </a:pathLst>
            </a:custGeom>
            <a:solidFill>
              <a:srgbClr val="DE5A00"/>
            </a:solidFill>
            <a:ln/>
            <a:effectLst/>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en-US">
                <a:solidFill>
                  <a:prstClr val="black"/>
                </a:solidFill>
              </a:endParaRPr>
            </a:p>
          </p:txBody>
        </p:sp>
        <p:sp>
          <p:nvSpPr>
            <p:cNvPr id="53" name="Freeform 52"/>
            <p:cNvSpPr/>
            <p:nvPr/>
          </p:nvSpPr>
          <p:spPr>
            <a:xfrm>
              <a:off x="8077138" y="3775563"/>
              <a:ext cx="805186" cy="556391"/>
            </a:xfrm>
            <a:custGeom>
              <a:avLst/>
              <a:gdLst>
                <a:gd name="connsiteX0" fmla="*/ 564273 w 1879938"/>
                <a:gd name="connsiteY0" fmla="*/ 1176658 h 1299055"/>
                <a:gd name="connsiteX1" fmla="*/ 833683 w 1879938"/>
                <a:gd name="connsiteY1" fmla="*/ 1176658 h 1299055"/>
                <a:gd name="connsiteX2" fmla="*/ 833683 w 1879938"/>
                <a:gd name="connsiteY2" fmla="*/ 1237526 h 1299055"/>
                <a:gd name="connsiteX3" fmla="*/ 837071 w 1879938"/>
                <a:gd name="connsiteY3" fmla="*/ 1237526 h 1299055"/>
                <a:gd name="connsiteX4" fmla="*/ 833683 w 1879938"/>
                <a:gd name="connsiteY4" fmla="*/ 1239382 h 1299055"/>
                <a:gd name="connsiteX5" fmla="*/ 939969 w 1879938"/>
                <a:gd name="connsiteY5" fmla="*/ 1263498 h 1299055"/>
                <a:gd name="connsiteX6" fmla="*/ 1046255 w 1879938"/>
                <a:gd name="connsiteY6" fmla="*/ 1239382 h 1299055"/>
                <a:gd name="connsiteX7" fmla="*/ 1042867 w 1879938"/>
                <a:gd name="connsiteY7" fmla="*/ 1237526 h 1299055"/>
                <a:gd name="connsiteX8" fmla="*/ 1046256 w 1879938"/>
                <a:gd name="connsiteY8" fmla="*/ 1237526 h 1299055"/>
                <a:gd name="connsiteX9" fmla="*/ 1046256 w 1879938"/>
                <a:gd name="connsiteY9" fmla="*/ 1176658 h 1299055"/>
                <a:gd name="connsiteX10" fmla="*/ 1315665 w 1879938"/>
                <a:gd name="connsiteY10" fmla="*/ 1176658 h 1299055"/>
                <a:gd name="connsiteX11" fmla="*/ 1367292 w 1879938"/>
                <a:gd name="connsiteY11" fmla="*/ 1299055 h 1299055"/>
                <a:gd name="connsiteX12" fmla="*/ 512646 w 1879938"/>
                <a:gd name="connsiteY12" fmla="*/ 1299055 h 1299055"/>
                <a:gd name="connsiteX13" fmla="*/ 206229 w 1879938"/>
                <a:gd name="connsiteY13" fmla="*/ 134008 h 1299055"/>
                <a:gd name="connsiteX14" fmla="*/ 1673709 w 1879938"/>
                <a:gd name="connsiteY14" fmla="*/ 134008 h 1299055"/>
                <a:gd name="connsiteX15" fmla="*/ 1714371 w 1879938"/>
                <a:gd name="connsiteY15" fmla="*/ 174670 h 1299055"/>
                <a:gd name="connsiteX16" fmla="*/ 1714371 w 1879938"/>
                <a:gd name="connsiteY16" fmla="*/ 875911 h 1299055"/>
                <a:gd name="connsiteX17" fmla="*/ 1673709 w 1879938"/>
                <a:gd name="connsiteY17" fmla="*/ 916573 h 1299055"/>
                <a:gd name="connsiteX18" fmla="*/ 206229 w 1879938"/>
                <a:gd name="connsiteY18" fmla="*/ 916573 h 1299055"/>
                <a:gd name="connsiteX19" fmla="*/ 165567 w 1879938"/>
                <a:gd name="connsiteY19" fmla="*/ 875911 h 1299055"/>
                <a:gd name="connsiteX20" fmla="*/ 165567 w 1879938"/>
                <a:gd name="connsiteY20" fmla="*/ 174670 h 1299055"/>
                <a:gd name="connsiteX21" fmla="*/ 206229 w 1879938"/>
                <a:gd name="connsiteY21" fmla="*/ 134008 h 1299055"/>
                <a:gd name="connsiteX22" fmla="*/ 141338 w 1879938"/>
                <a:gd name="connsiteY22" fmla="*/ 78198 h 1299055"/>
                <a:gd name="connsiteX23" fmla="*/ 94876 w 1879938"/>
                <a:gd name="connsiteY23" fmla="*/ 124660 h 1299055"/>
                <a:gd name="connsiteX24" fmla="*/ 94876 w 1879938"/>
                <a:gd name="connsiteY24" fmla="*/ 925920 h 1299055"/>
                <a:gd name="connsiteX25" fmla="*/ 141338 w 1879938"/>
                <a:gd name="connsiteY25" fmla="*/ 972382 h 1299055"/>
                <a:gd name="connsiteX26" fmla="*/ 1738601 w 1879938"/>
                <a:gd name="connsiteY26" fmla="*/ 972382 h 1299055"/>
                <a:gd name="connsiteX27" fmla="*/ 1785063 w 1879938"/>
                <a:gd name="connsiteY27" fmla="*/ 925920 h 1299055"/>
                <a:gd name="connsiteX28" fmla="*/ 1785063 w 1879938"/>
                <a:gd name="connsiteY28" fmla="*/ 124660 h 1299055"/>
                <a:gd name="connsiteX29" fmla="*/ 1738601 w 1879938"/>
                <a:gd name="connsiteY29" fmla="*/ 78198 h 1299055"/>
                <a:gd name="connsiteX30" fmla="*/ 0 w 1879938"/>
                <a:gd name="connsiteY30" fmla="*/ 0 h 1299055"/>
                <a:gd name="connsiteX31" fmla="*/ 1879938 w 1879938"/>
                <a:gd name="connsiteY31" fmla="*/ 0 h 1299055"/>
                <a:gd name="connsiteX32" fmla="*/ 1879938 w 1879938"/>
                <a:gd name="connsiteY32" fmla="*/ 1050581 h 1299055"/>
                <a:gd name="connsiteX33" fmla="*/ 1018166 w 1879938"/>
                <a:gd name="connsiteY33" fmla="*/ 1050581 h 1299055"/>
                <a:gd name="connsiteX34" fmla="*/ 1018166 w 1879938"/>
                <a:gd name="connsiteY34" fmla="*/ 1212374 h 1299055"/>
                <a:gd name="connsiteX35" fmla="*/ 1018166 w 1879938"/>
                <a:gd name="connsiteY35" fmla="*/ 1215965 h 1299055"/>
                <a:gd name="connsiteX36" fmla="*/ 1014971 w 1879938"/>
                <a:gd name="connsiteY36" fmla="*/ 1215965 h 1299055"/>
                <a:gd name="connsiteX37" fmla="*/ 1012021 w 1879938"/>
                <a:gd name="connsiteY37" fmla="*/ 1219281 h 1299055"/>
                <a:gd name="connsiteX38" fmla="*/ 939969 w 1879938"/>
                <a:gd name="connsiteY38" fmla="*/ 1230117 h 1299055"/>
                <a:gd name="connsiteX39" fmla="*/ 867917 w 1879938"/>
                <a:gd name="connsiteY39" fmla="*/ 1219281 h 1299055"/>
                <a:gd name="connsiteX40" fmla="*/ 864967 w 1879938"/>
                <a:gd name="connsiteY40" fmla="*/ 1215965 h 1299055"/>
                <a:gd name="connsiteX41" fmla="*/ 861772 w 1879938"/>
                <a:gd name="connsiteY41" fmla="*/ 1215965 h 1299055"/>
                <a:gd name="connsiteX42" fmla="*/ 861772 w 1879938"/>
                <a:gd name="connsiteY42" fmla="*/ 1212374 h 1299055"/>
                <a:gd name="connsiteX43" fmla="*/ 861772 w 1879938"/>
                <a:gd name="connsiteY43" fmla="*/ 1050581 h 1299055"/>
                <a:gd name="connsiteX44" fmla="*/ 0 w 1879938"/>
                <a:gd name="connsiteY44" fmla="*/ 1050581 h 12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79938" h="1299055">
                  <a:moveTo>
                    <a:pt x="564273" y="1176658"/>
                  </a:moveTo>
                  <a:lnTo>
                    <a:pt x="833683" y="1176658"/>
                  </a:lnTo>
                  <a:lnTo>
                    <a:pt x="833683" y="1237526"/>
                  </a:lnTo>
                  <a:lnTo>
                    <a:pt x="837071" y="1237526"/>
                  </a:lnTo>
                  <a:lnTo>
                    <a:pt x="833683" y="1239382"/>
                  </a:lnTo>
                  <a:cubicBezTo>
                    <a:pt x="833683" y="1252701"/>
                    <a:pt x="881269" y="1263498"/>
                    <a:pt x="939969" y="1263498"/>
                  </a:cubicBezTo>
                  <a:cubicBezTo>
                    <a:pt x="998669" y="1263498"/>
                    <a:pt x="1046255" y="1252701"/>
                    <a:pt x="1046255" y="1239382"/>
                  </a:cubicBezTo>
                  <a:lnTo>
                    <a:pt x="1042867" y="1237526"/>
                  </a:lnTo>
                  <a:lnTo>
                    <a:pt x="1046256" y="1237526"/>
                  </a:lnTo>
                  <a:lnTo>
                    <a:pt x="1046256" y="1176658"/>
                  </a:lnTo>
                  <a:lnTo>
                    <a:pt x="1315665" y="1176658"/>
                  </a:lnTo>
                  <a:lnTo>
                    <a:pt x="1367292" y="1299055"/>
                  </a:lnTo>
                  <a:lnTo>
                    <a:pt x="512646" y="1299055"/>
                  </a:lnTo>
                  <a:close/>
                  <a:moveTo>
                    <a:pt x="206229" y="134008"/>
                  </a:moveTo>
                  <a:lnTo>
                    <a:pt x="1673709" y="134008"/>
                  </a:lnTo>
                  <a:cubicBezTo>
                    <a:pt x="1696166" y="134008"/>
                    <a:pt x="1714371" y="152213"/>
                    <a:pt x="1714371" y="174670"/>
                  </a:cubicBezTo>
                  <a:lnTo>
                    <a:pt x="1714371" y="875911"/>
                  </a:lnTo>
                  <a:cubicBezTo>
                    <a:pt x="1714371" y="898368"/>
                    <a:pt x="1696166" y="916573"/>
                    <a:pt x="1673709" y="916573"/>
                  </a:cubicBezTo>
                  <a:lnTo>
                    <a:pt x="206229" y="916573"/>
                  </a:lnTo>
                  <a:cubicBezTo>
                    <a:pt x="183772" y="916573"/>
                    <a:pt x="165567" y="898368"/>
                    <a:pt x="165567" y="875911"/>
                  </a:cubicBezTo>
                  <a:lnTo>
                    <a:pt x="165567" y="174670"/>
                  </a:lnTo>
                  <a:cubicBezTo>
                    <a:pt x="165567" y="152213"/>
                    <a:pt x="183772" y="134008"/>
                    <a:pt x="206229" y="134008"/>
                  </a:cubicBezTo>
                  <a:close/>
                  <a:moveTo>
                    <a:pt x="141338" y="78198"/>
                  </a:moveTo>
                  <a:cubicBezTo>
                    <a:pt x="115678" y="78198"/>
                    <a:pt x="94876" y="99000"/>
                    <a:pt x="94876" y="124660"/>
                  </a:cubicBezTo>
                  <a:lnTo>
                    <a:pt x="94876" y="925920"/>
                  </a:lnTo>
                  <a:cubicBezTo>
                    <a:pt x="94876" y="951580"/>
                    <a:pt x="115678" y="972382"/>
                    <a:pt x="141338" y="972382"/>
                  </a:cubicBezTo>
                  <a:lnTo>
                    <a:pt x="1738601" y="972382"/>
                  </a:lnTo>
                  <a:cubicBezTo>
                    <a:pt x="1764261" y="972382"/>
                    <a:pt x="1785063" y="951580"/>
                    <a:pt x="1785063" y="925920"/>
                  </a:cubicBezTo>
                  <a:lnTo>
                    <a:pt x="1785063" y="124660"/>
                  </a:lnTo>
                  <a:cubicBezTo>
                    <a:pt x="1785063" y="99000"/>
                    <a:pt x="1764261" y="78198"/>
                    <a:pt x="1738601" y="78198"/>
                  </a:cubicBezTo>
                  <a:close/>
                  <a:moveTo>
                    <a:pt x="0" y="0"/>
                  </a:moveTo>
                  <a:lnTo>
                    <a:pt x="1879938" y="0"/>
                  </a:lnTo>
                  <a:lnTo>
                    <a:pt x="1879938" y="1050581"/>
                  </a:lnTo>
                  <a:lnTo>
                    <a:pt x="1018166" y="1050581"/>
                  </a:lnTo>
                  <a:lnTo>
                    <a:pt x="1018166" y="1212374"/>
                  </a:lnTo>
                  <a:lnTo>
                    <a:pt x="1018166" y="1215965"/>
                  </a:lnTo>
                  <a:lnTo>
                    <a:pt x="1014971" y="1215965"/>
                  </a:lnTo>
                  <a:lnTo>
                    <a:pt x="1012021" y="1219281"/>
                  </a:lnTo>
                  <a:cubicBezTo>
                    <a:pt x="1000150" y="1225649"/>
                    <a:pt x="972359" y="1230117"/>
                    <a:pt x="939969" y="1230117"/>
                  </a:cubicBezTo>
                  <a:cubicBezTo>
                    <a:pt x="907579" y="1230117"/>
                    <a:pt x="879788" y="1225649"/>
                    <a:pt x="867917" y="1219281"/>
                  </a:cubicBezTo>
                  <a:lnTo>
                    <a:pt x="864967" y="1215965"/>
                  </a:lnTo>
                  <a:lnTo>
                    <a:pt x="861772" y="1215965"/>
                  </a:lnTo>
                  <a:lnTo>
                    <a:pt x="861772" y="1212374"/>
                  </a:lnTo>
                  <a:lnTo>
                    <a:pt x="861772" y="1050581"/>
                  </a:lnTo>
                  <a:lnTo>
                    <a:pt x="0" y="1050581"/>
                  </a:lnTo>
                  <a:close/>
                </a:path>
              </a:pathLst>
            </a:custGeom>
            <a:solidFill>
              <a:srgbClr val="DE5A00"/>
            </a:solidFill>
            <a:ln/>
            <a:effectLst/>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en-US">
                <a:solidFill>
                  <a:prstClr val="black"/>
                </a:solidFill>
              </a:endParaRPr>
            </a:p>
          </p:txBody>
        </p:sp>
        <p:sp>
          <p:nvSpPr>
            <p:cNvPr id="54" name="Freeform 53"/>
            <p:cNvSpPr/>
            <p:nvPr/>
          </p:nvSpPr>
          <p:spPr>
            <a:xfrm>
              <a:off x="6177290" y="3151843"/>
              <a:ext cx="805186" cy="556391"/>
            </a:xfrm>
            <a:custGeom>
              <a:avLst/>
              <a:gdLst>
                <a:gd name="connsiteX0" fmla="*/ 564273 w 1879938"/>
                <a:gd name="connsiteY0" fmla="*/ 1176658 h 1299055"/>
                <a:gd name="connsiteX1" fmla="*/ 833683 w 1879938"/>
                <a:gd name="connsiteY1" fmla="*/ 1176658 h 1299055"/>
                <a:gd name="connsiteX2" fmla="*/ 833683 w 1879938"/>
                <a:gd name="connsiteY2" fmla="*/ 1237526 h 1299055"/>
                <a:gd name="connsiteX3" fmla="*/ 837071 w 1879938"/>
                <a:gd name="connsiteY3" fmla="*/ 1237526 h 1299055"/>
                <a:gd name="connsiteX4" fmla="*/ 833683 w 1879938"/>
                <a:gd name="connsiteY4" fmla="*/ 1239382 h 1299055"/>
                <a:gd name="connsiteX5" fmla="*/ 939969 w 1879938"/>
                <a:gd name="connsiteY5" fmla="*/ 1263498 h 1299055"/>
                <a:gd name="connsiteX6" fmla="*/ 1046255 w 1879938"/>
                <a:gd name="connsiteY6" fmla="*/ 1239382 h 1299055"/>
                <a:gd name="connsiteX7" fmla="*/ 1042867 w 1879938"/>
                <a:gd name="connsiteY7" fmla="*/ 1237526 h 1299055"/>
                <a:gd name="connsiteX8" fmla="*/ 1046256 w 1879938"/>
                <a:gd name="connsiteY8" fmla="*/ 1237526 h 1299055"/>
                <a:gd name="connsiteX9" fmla="*/ 1046256 w 1879938"/>
                <a:gd name="connsiteY9" fmla="*/ 1176658 h 1299055"/>
                <a:gd name="connsiteX10" fmla="*/ 1315665 w 1879938"/>
                <a:gd name="connsiteY10" fmla="*/ 1176658 h 1299055"/>
                <a:gd name="connsiteX11" fmla="*/ 1367292 w 1879938"/>
                <a:gd name="connsiteY11" fmla="*/ 1299055 h 1299055"/>
                <a:gd name="connsiteX12" fmla="*/ 512646 w 1879938"/>
                <a:gd name="connsiteY12" fmla="*/ 1299055 h 1299055"/>
                <a:gd name="connsiteX13" fmla="*/ 206229 w 1879938"/>
                <a:gd name="connsiteY13" fmla="*/ 134008 h 1299055"/>
                <a:gd name="connsiteX14" fmla="*/ 1673709 w 1879938"/>
                <a:gd name="connsiteY14" fmla="*/ 134008 h 1299055"/>
                <a:gd name="connsiteX15" fmla="*/ 1714371 w 1879938"/>
                <a:gd name="connsiteY15" fmla="*/ 174670 h 1299055"/>
                <a:gd name="connsiteX16" fmla="*/ 1714371 w 1879938"/>
                <a:gd name="connsiteY16" fmla="*/ 875911 h 1299055"/>
                <a:gd name="connsiteX17" fmla="*/ 1673709 w 1879938"/>
                <a:gd name="connsiteY17" fmla="*/ 916573 h 1299055"/>
                <a:gd name="connsiteX18" fmla="*/ 206229 w 1879938"/>
                <a:gd name="connsiteY18" fmla="*/ 916573 h 1299055"/>
                <a:gd name="connsiteX19" fmla="*/ 165567 w 1879938"/>
                <a:gd name="connsiteY19" fmla="*/ 875911 h 1299055"/>
                <a:gd name="connsiteX20" fmla="*/ 165567 w 1879938"/>
                <a:gd name="connsiteY20" fmla="*/ 174670 h 1299055"/>
                <a:gd name="connsiteX21" fmla="*/ 206229 w 1879938"/>
                <a:gd name="connsiteY21" fmla="*/ 134008 h 1299055"/>
                <a:gd name="connsiteX22" fmla="*/ 141338 w 1879938"/>
                <a:gd name="connsiteY22" fmla="*/ 78198 h 1299055"/>
                <a:gd name="connsiteX23" fmla="*/ 94876 w 1879938"/>
                <a:gd name="connsiteY23" fmla="*/ 124660 h 1299055"/>
                <a:gd name="connsiteX24" fmla="*/ 94876 w 1879938"/>
                <a:gd name="connsiteY24" fmla="*/ 925920 h 1299055"/>
                <a:gd name="connsiteX25" fmla="*/ 141338 w 1879938"/>
                <a:gd name="connsiteY25" fmla="*/ 972382 h 1299055"/>
                <a:gd name="connsiteX26" fmla="*/ 1738601 w 1879938"/>
                <a:gd name="connsiteY26" fmla="*/ 972382 h 1299055"/>
                <a:gd name="connsiteX27" fmla="*/ 1785063 w 1879938"/>
                <a:gd name="connsiteY27" fmla="*/ 925920 h 1299055"/>
                <a:gd name="connsiteX28" fmla="*/ 1785063 w 1879938"/>
                <a:gd name="connsiteY28" fmla="*/ 124660 h 1299055"/>
                <a:gd name="connsiteX29" fmla="*/ 1738601 w 1879938"/>
                <a:gd name="connsiteY29" fmla="*/ 78198 h 1299055"/>
                <a:gd name="connsiteX30" fmla="*/ 0 w 1879938"/>
                <a:gd name="connsiteY30" fmla="*/ 0 h 1299055"/>
                <a:gd name="connsiteX31" fmla="*/ 1879938 w 1879938"/>
                <a:gd name="connsiteY31" fmla="*/ 0 h 1299055"/>
                <a:gd name="connsiteX32" fmla="*/ 1879938 w 1879938"/>
                <a:gd name="connsiteY32" fmla="*/ 1050581 h 1299055"/>
                <a:gd name="connsiteX33" fmla="*/ 1018166 w 1879938"/>
                <a:gd name="connsiteY33" fmla="*/ 1050581 h 1299055"/>
                <a:gd name="connsiteX34" fmla="*/ 1018166 w 1879938"/>
                <a:gd name="connsiteY34" fmla="*/ 1212374 h 1299055"/>
                <a:gd name="connsiteX35" fmla="*/ 1018166 w 1879938"/>
                <a:gd name="connsiteY35" fmla="*/ 1215965 h 1299055"/>
                <a:gd name="connsiteX36" fmla="*/ 1014971 w 1879938"/>
                <a:gd name="connsiteY36" fmla="*/ 1215965 h 1299055"/>
                <a:gd name="connsiteX37" fmla="*/ 1012021 w 1879938"/>
                <a:gd name="connsiteY37" fmla="*/ 1219281 h 1299055"/>
                <a:gd name="connsiteX38" fmla="*/ 939969 w 1879938"/>
                <a:gd name="connsiteY38" fmla="*/ 1230117 h 1299055"/>
                <a:gd name="connsiteX39" fmla="*/ 867917 w 1879938"/>
                <a:gd name="connsiteY39" fmla="*/ 1219281 h 1299055"/>
                <a:gd name="connsiteX40" fmla="*/ 864967 w 1879938"/>
                <a:gd name="connsiteY40" fmla="*/ 1215965 h 1299055"/>
                <a:gd name="connsiteX41" fmla="*/ 861772 w 1879938"/>
                <a:gd name="connsiteY41" fmla="*/ 1215965 h 1299055"/>
                <a:gd name="connsiteX42" fmla="*/ 861772 w 1879938"/>
                <a:gd name="connsiteY42" fmla="*/ 1212374 h 1299055"/>
                <a:gd name="connsiteX43" fmla="*/ 861772 w 1879938"/>
                <a:gd name="connsiteY43" fmla="*/ 1050581 h 1299055"/>
                <a:gd name="connsiteX44" fmla="*/ 0 w 1879938"/>
                <a:gd name="connsiteY44" fmla="*/ 1050581 h 12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79938" h="1299055">
                  <a:moveTo>
                    <a:pt x="564273" y="1176658"/>
                  </a:moveTo>
                  <a:lnTo>
                    <a:pt x="833683" y="1176658"/>
                  </a:lnTo>
                  <a:lnTo>
                    <a:pt x="833683" y="1237526"/>
                  </a:lnTo>
                  <a:lnTo>
                    <a:pt x="837071" y="1237526"/>
                  </a:lnTo>
                  <a:lnTo>
                    <a:pt x="833683" y="1239382"/>
                  </a:lnTo>
                  <a:cubicBezTo>
                    <a:pt x="833683" y="1252701"/>
                    <a:pt x="881269" y="1263498"/>
                    <a:pt x="939969" y="1263498"/>
                  </a:cubicBezTo>
                  <a:cubicBezTo>
                    <a:pt x="998669" y="1263498"/>
                    <a:pt x="1046255" y="1252701"/>
                    <a:pt x="1046255" y="1239382"/>
                  </a:cubicBezTo>
                  <a:lnTo>
                    <a:pt x="1042867" y="1237526"/>
                  </a:lnTo>
                  <a:lnTo>
                    <a:pt x="1046256" y="1237526"/>
                  </a:lnTo>
                  <a:lnTo>
                    <a:pt x="1046256" y="1176658"/>
                  </a:lnTo>
                  <a:lnTo>
                    <a:pt x="1315665" y="1176658"/>
                  </a:lnTo>
                  <a:lnTo>
                    <a:pt x="1367292" y="1299055"/>
                  </a:lnTo>
                  <a:lnTo>
                    <a:pt x="512646" y="1299055"/>
                  </a:lnTo>
                  <a:close/>
                  <a:moveTo>
                    <a:pt x="206229" y="134008"/>
                  </a:moveTo>
                  <a:lnTo>
                    <a:pt x="1673709" y="134008"/>
                  </a:lnTo>
                  <a:cubicBezTo>
                    <a:pt x="1696166" y="134008"/>
                    <a:pt x="1714371" y="152213"/>
                    <a:pt x="1714371" y="174670"/>
                  </a:cubicBezTo>
                  <a:lnTo>
                    <a:pt x="1714371" y="875911"/>
                  </a:lnTo>
                  <a:cubicBezTo>
                    <a:pt x="1714371" y="898368"/>
                    <a:pt x="1696166" y="916573"/>
                    <a:pt x="1673709" y="916573"/>
                  </a:cubicBezTo>
                  <a:lnTo>
                    <a:pt x="206229" y="916573"/>
                  </a:lnTo>
                  <a:cubicBezTo>
                    <a:pt x="183772" y="916573"/>
                    <a:pt x="165567" y="898368"/>
                    <a:pt x="165567" y="875911"/>
                  </a:cubicBezTo>
                  <a:lnTo>
                    <a:pt x="165567" y="174670"/>
                  </a:lnTo>
                  <a:cubicBezTo>
                    <a:pt x="165567" y="152213"/>
                    <a:pt x="183772" y="134008"/>
                    <a:pt x="206229" y="134008"/>
                  </a:cubicBezTo>
                  <a:close/>
                  <a:moveTo>
                    <a:pt x="141338" y="78198"/>
                  </a:moveTo>
                  <a:cubicBezTo>
                    <a:pt x="115678" y="78198"/>
                    <a:pt x="94876" y="99000"/>
                    <a:pt x="94876" y="124660"/>
                  </a:cubicBezTo>
                  <a:lnTo>
                    <a:pt x="94876" y="925920"/>
                  </a:lnTo>
                  <a:cubicBezTo>
                    <a:pt x="94876" y="951580"/>
                    <a:pt x="115678" y="972382"/>
                    <a:pt x="141338" y="972382"/>
                  </a:cubicBezTo>
                  <a:lnTo>
                    <a:pt x="1738601" y="972382"/>
                  </a:lnTo>
                  <a:cubicBezTo>
                    <a:pt x="1764261" y="972382"/>
                    <a:pt x="1785063" y="951580"/>
                    <a:pt x="1785063" y="925920"/>
                  </a:cubicBezTo>
                  <a:lnTo>
                    <a:pt x="1785063" y="124660"/>
                  </a:lnTo>
                  <a:cubicBezTo>
                    <a:pt x="1785063" y="99000"/>
                    <a:pt x="1764261" y="78198"/>
                    <a:pt x="1738601" y="78198"/>
                  </a:cubicBezTo>
                  <a:close/>
                  <a:moveTo>
                    <a:pt x="0" y="0"/>
                  </a:moveTo>
                  <a:lnTo>
                    <a:pt x="1879938" y="0"/>
                  </a:lnTo>
                  <a:lnTo>
                    <a:pt x="1879938" y="1050581"/>
                  </a:lnTo>
                  <a:lnTo>
                    <a:pt x="1018166" y="1050581"/>
                  </a:lnTo>
                  <a:lnTo>
                    <a:pt x="1018166" y="1212374"/>
                  </a:lnTo>
                  <a:lnTo>
                    <a:pt x="1018166" y="1215965"/>
                  </a:lnTo>
                  <a:lnTo>
                    <a:pt x="1014971" y="1215965"/>
                  </a:lnTo>
                  <a:lnTo>
                    <a:pt x="1012021" y="1219281"/>
                  </a:lnTo>
                  <a:cubicBezTo>
                    <a:pt x="1000150" y="1225649"/>
                    <a:pt x="972359" y="1230117"/>
                    <a:pt x="939969" y="1230117"/>
                  </a:cubicBezTo>
                  <a:cubicBezTo>
                    <a:pt x="907579" y="1230117"/>
                    <a:pt x="879788" y="1225649"/>
                    <a:pt x="867917" y="1219281"/>
                  </a:cubicBezTo>
                  <a:lnTo>
                    <a:pt x="864967" y="1215965"/>
                  </a:lnTo>
                  <a:lnTo>
                    <a:pt x="861772" y="1215965"/>
                  </a:lnTo>
                  <a:lnTo>
                    <a:pt x="861772" y="1212374"/>
                  </a:lnTo>
                  <a:lnTo>
                    <a:pt x="861772" y="1050581"/>
                  </a:lnTo>
                  <a:lnTo>
                    <a:pt x="0" y="1050581"/>
                  </a:lnTo>
                  <a:close/>
                </a:path>
              </a:pathLst>
            </a:custGeom>
            <a:solidFill>
              <a:srgbClr val="DE5A00"/>
            </a:solidFill>
            <a:ln/>
            <a:effectLst/>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en-US">
                <a:solidFill>
                  <a:prstClr val="black"/>
                </a:solidFill>
              </a:endParaRPr>
            </a:p>
          </p:txBody>
        </p:sp>
        <p:sp>
          <p:nvSpPr>
            <p:cNvPr id="55" name="Freeform 54"/>
            <p:cNvSpPr/>
            <p:nvPr/>
          </p:nvSpPr>
          <p:spPr>
            <a:xfrm>
              <a:off x="7127215" y="3151843"/>
              <a:ext cx="805186" cy="556391"/>
            </a:xfrm>
            <a:custGeom>
              <a:avLst/>
              <a:gdLst>
                <a:gd name="connsiteX0" fmla="*/ 564273 w 1879938"/>
                <a:gd name="connsiteY0" fmla="*/ 1176658 h 1299055"/>
                <a:gd name="connsiteX1" fmla="*/ 833683 w 1879938"/>
                <a:gd name="connsiteY1" fmla="*/ 1176658 h 1299055"/>
                <a:gd name="connsiteX2" fmla="*/ 833683 w 1879938"/>
                <a:gd name="connsiteY2" fmla="*/ 1237526 h 1299055"/>
                <a:gd name="connsiteX3" fmla="*/ 837071 w 1879938"/>
                <a:gd name="connsiteY3" fmla="*/ 1237526 h 1299055"/>
                <a:gd name="connsiteX4" fmla="*/ 833683 w 1879938"/>
                <a:gd name="connsiteY4" fmla="*/ 1239382 h 1299055"/>
                <a:gd name="connsiteX5" fmla="*/ 939969 w 1879938"/>
                <a:gd name="connsiteY5" fmla="*/ 1263498 h 1299055"/>
                <a:gd name="connsiteX6" fmla="*/ 1046255 w 1879938"/>
                <a:gd name="connsiteY6" fmla="*/ 1239382 h 1299055"/>
                <a:gd name="connsiteX7" fmla="*/ 1042867 w 1879938"/>
                <a:gd name="connsiteY7" fmla="*/ 1237526 h 1299055"/>
                <a:gd name="connsiteX8" fmla="*/ 1046256 w 1879938"/>
                <a:gd name="connsiteY8" fmla="*/ 1237526 h 1299055"/>
                <a:gd name="connsiteX9" fmla="*/ 1046256 w 1879938"/>
                <a:gd name="connsiteY9" fmla="*/ 1176658 h 1299055"/>
                <a:gd name="connsiteX10" fmla="*/ 1315665 w 1879938"/>
                <a:gd name="connsiteY10" fmla="*/ 1176658 h 1299055"/>
                <a:gd name="connsiteX11" fmla="*/ 1367292 w 1879938"/>
                <a:gd name="connsiteY11" fmla="*/ 1299055 h 1299055"/>
                <a:gd name="connsiteX12" fmla="*/ 512646 w 1879938"/>
                <a:gd name="connsiteY12" fmla="*/ 1299055 h 1299055"/>
                <a:gd name="connsiteX13" fmla="*/ 206229 w 1879938"/>
                <a:gd name="connsiteY13" fmla="*/ 134008 h 1299055"/>
                <a:gd name="connsiteX14" fmla="*/ 1673709 w 1879938"/>
                <a:gd name="connsiteY14" fmla="*/ 134008 h 1299055"/>
                <a:gd name="connsiteX15" fmla="*/ 1714371 w 1879938"/>
                <a:gd name="connsiteY15" fmla="*/ 174670 h 1299055"/>
                <a:gd name="connsiteX16" fmla="*/ 1714371 w 1879938"/>
                <a:gd name="connsiteY16" fmla="*/ 875911 h 1299055"/>
                <a:gd name="connsiteX17" fmla="*/ 1673709 w 1879938"/>
                <a:gd name="connsiteY17" fmla="*/ 916573 h 1299055"/>
                <a:gd name="connsiteX18" fmla="*/ 206229 w 1879938"/>
                <a:gd name="connsiteY18" fmla="*/ 916573 h 1299055"/>
                <a:gd name="connsiteX19" fmla="*/ 165567 w 1879938"/>
                <a:gd name="connsiteY19" fmla="*/ 875911 h 1299055"/>
                <a:gd name="connsiteX20" fmla="*/ 165567 w 1879938"/>
                <a:gd name="connsiteY20" fmla="*/ 174670 h 1299055"/>
                <a:gd name="connsiteX21" fmla="*/ 206229 w 1879938"/>
                <a:gd name="connsiteY21" fmla="*/ 134008 h 1299055"/>
                <a:gd name="connsiteX22" fmla="*/ 141338 w 1879938"/>
                <a:gd name="connsiteY22" fmla="*/ 78198 h 1299055"/>
                <a:gd name="connsiteX23" fmla="*/ 94876 w 1879938"/>
                <a:gd name="connsiteY23" fmla="*/ 124660 h 1299055"/>
                <a:gd name="connsiteX24" fmla="*/ 94876 w 1879938"/>
                <a:gd name="connsiteY24" fmla="*/ 925920 h 1299055"/>
                <a:gd name="connsiteX25" fmla="*/ 141338 w 1879938"/>
                <a:gd name="connsiteY25" fmla="*/ 972382 h 1299055"/>
                <a:gd name="connsiteX26" fmla="*/ 1738601 w 1879938"/>
                <a:gd name="connsiteY26" fmla="*/ 972382 h 1299055"/>
                <a:gd name="connsiteX27" fmla="*/ 1785063 w 1879938"/>
                <a:gd name="connsiteY27" fmla="*/ 925920 h 1299055"/>
                <a:gd name="connsiteX28" fmla="*/ 1785063 w 1879938"/>
                <a:gd name="connsiteY28" fmla="*/ 124660 h 1299055"/>
                <a:gd name="connsiteX29" fmla="*/ 1738601 w 1879938"/>
                <a:gd name="connsiteY29" fmla="*/ 78198 h 1299055"/>
                <a:gd name="connsiteX30" fmla="*/ 0 w 1879938"/>
                <a:gd name="connsiteY30" fmla="*/ 0 h 1299055"/>
                <a:gd name="connsiteX31" fmla="*/ 1879938 w 1879938"/>
                <a:gd name="connsiteY31" fmla="*/ 0 h 1299055"/>
                <a:gd name="connsiteX32" fmla="*/ 1879938 w 1879938"/>
                <a:gd name="connsiteY32" fmla="*/ 1050581 h 1299055"/>
                <a:gd name="connsiteX33" fmla="*/ 1018166 w 1879938"/>
                <a:gd name="connsiteY33" fmla="*/ 1050581 h 1299055"/>
                <a:gd name="connsiteX34" fmla="*/ 1018166 w 1879938"/>
                <a:gd name="connsiteY34" fmla="*/ 1212374 h 1299055"/>
                <a:gd name="connsiteX35" fmla="*/ 1018166 w 1879938"/>
                <a:gd name="connsiteY35" fmla="*/ 1215965 h 1299055"/>
                <a:gd name="connsiteX36" fmla="*/ 1014971 w 1879938"/>
                <a:gd name="connsiteY36" fmla="*/ 1215965 h 1299055"/>
                <a:gd name="connsiteX37" fmla="*/ 1012021 w 1879938"/>
                <a:gd name="connsiteY37" fmla="*/ 1219281 h 1299055"/>
                <a:gd name="connsiteX38" fmla="*/ 939969 w 1879938"/>
                <a:gd name="connsiteY38" fmla="*/ 1230117 h 1299055"/>
                <a:gd name="connsiteX39" fmla="*/ 867917 w 1879938"/>
                <a:gd name="connsiteY39" fmla="*/ 1219281 h 1299055"/>
                <a:gd name="connsiteX40" fmla="*/ 864967 w 1879938"/>
                <a:gd name="connsiteY40" fmla="*/ 1215965 h 1299055"/>
                <a:gd name="connsiteX41" fmla="*/ 861772 w 1879938"/>
                <a:gd name="connsiteY41" fmla="*/ 1215965 h 1299055"/>
                <a:gd name="connsiteX42" fmla="*/ 861772 w 1879938"/>
                <a:gd name="connsiteY42" fmla="*/ 1212374 h 1299055"/>
                <a:gd name="connsiteX43" fmla="*/ 861772 w 1879938"/>
                <a:gd name="connsiteY43" fmla="*/ 1050581 h 1299055"/>
                <a:gd name="connsiteX44" fmla="*/ 0 w 1879938"/>
                <a:gd name="connsiteY44" fmla="*/ 1050581 h 12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79938" h="1299055">
                  <a:moveTo>
                    <a:pt x="564273" y="1176658"/>
                  </a:moveTo>
                  <a:lnTo>
                    <a:pt x="833683" y="1176658"/>
                  </a:lnTo>
                  <a:lnTo>
                    <a:pt x="833683" y="1237526"/>
                  </a:lnTo>
                  <a:lnTo>
                    <a:pt x="837071" y="1237526"/>
                  </a:lnTo>
                  <a:lnTo>
                    <a:pt x="833683" y="1239382"/>
                  </a:lnTo>
                  <a:cubicBezTo>
                    <a:pt x="833683" y="1252701"/>
                    <a:pt x="881269" y="1263498"/>
                    <a:pt x="939969" y="1263498"/>
                  </a:cubicBezTo>
                  <a:cubicBezTo>
                    <a:pt x="998669" y="1263498"/>
                    <a:pt x="1046255" y="1252701"/>
                    <a:pt x="1046255" y="1239382"/>
                  </a:cubicBezTo>
                  <a:lnTo>
                    <a:pt x="1042867" y="1237526"/>
                  </a:lnTo>
                  <a:lnTo>
                    <a:pt x="1046256" y="1237526"/>
                  </a:lnTo>
                  <a:lnTo>
                    <a:pt x="1046256" y="1176658"/>
                  </a:lnTo>
                  <a:lnTo>
                    <a:pt x="1315665" y="1176658"/>
                  </a:lnTo>
                  <a:lnTo>
                    <a:pt x="1367292" y="1299055"/>
                  </a:lnTo>
                  <a:lnTo>
                    <a:pt x="512646" y="1299055"/>
                  </a:lnTo>
                  <a:close/>
                  <a:moveTo>
                    <a:pt x="206229" y="134008"/>
                  </a:moveTo>
                  <a:lnTo>
                    <a:pt x="1673709" y="134008"/>
                  </a:lnTo>
                  <a:cubicBezTo>
                    <a:pt x="1696166" y="134008"/>
                    <a:pt x="1714371" y="152213"/>
                    <a:pt x="1714371" y="174670"/>
                  </a:cubicBezTo>
                  <a:lnTo>
                    <a:pt x="1714371" y="875911"/>
                  </a:lnTo>
                  <a:cubicBezTo>
                    <a:pt x="1714371" y="898368"/>
                    <a:pt x="1696166" y="916573"/>
                    <a:pt x="1673709" y="916573"/>
                  </a:cubicBezTo>
                  <a:lnTo>
                    <a:pt x="206229" y="916573"/>
                  </a:lnTo>
                  <a:cubicBezTo>
                    <a:pt x="183772" y="916573"/>
                    <a:pt x="165567" y="898368"/>
                    <a:pt x="165567" y="875911"/>
                  </a:cubicBezTo>
                  <a:lnTo>
                    <a:pt x="165567" y="174670"/>
                  </a:lnTo>
                  <a:cubicBezTo>
                    <a:pt x="165567" y="152213"/>
                    <a:pt x="183772" y="134008"/>
                    <a:pt x="206229" y="134008"/>
                  </a:cubicBezTo>
                  <a:close/>
                  <a:moveTo>
                    <a:pt x="141338" y="78198"/>
                  </a:moveTo>
                  <a:cubicBezTo>
                    <a:pt x="115678" y="78198"/>
                    <a:pt x="94876" y="99000"/>
                    <a:pt x="94876" y="124660"/>
                  </a:cubicBezTo>
                  <a:lnTo>
                    <a:pt x="94876" y="925920"/>
                  </a:lnTo>
                  <a:cubicBezTo>
                    <a:pt x="94876" y="951580"/>
                    <a:pt x="115678" y="972382"/>
                    <a:pt x="141338" y="972382"/>
                  </a:cubicBezTo>
                  <a:lnTo>
                    <a:pt x="1738601" y="972382"/>
                  </a:lnTo>
                  <a:cubicBezTo>
                    <a:pt x="1764261" y="972382"/>
                    <a:pt x="1785063" y="951580"/>
                    <a:pt x="1785063" y="925920"/>
                  </a:cubicBezTo>
                  <a:lnTo>
                    <a:pt x="1785063" y="124660"/>
                  </a:lnTo>
                  <a:cubicBezTo>
                    <a:pt x="1785063" y="99000"/>
                    <a:pt x="1764261" y="78198"/>
                    <a:pt x="1738601" y="78198"/>
                  </a:cubicBezTo>
                  <a:close/>
                  <a:moveTo>
                    <a:pt x="0" y="0"/>
                  </a:moveTo>
                  <a:lnTo>
                    <a:pt x="1879938" y="0"/>
                  </a:lnTo>
                  <a:lnTo>
                    <a:pt x="1879938" y="1050581"/>
                  </a:lnTo>
                  <a:lnTo>
                    <a:pt x="1018166" y="1050581"/>
                  </a:lnTo>
                  <a:lnTo>
                    <a:pt x="1018166" y="1212374"/>
                  </a:lnTo>
                  <a:lnTo>
                    <a:pt x="1018166" y="1215965"/>
                  </a:lnTo>
                  <a:lnTo>
                    <a:pt x="1014971" y="1215965"/>
                  </a:lnTo>
                  <a:lnTo>
                    <a:pt x="1012021" y="1219281"/>
                  </a:lnTo>
                  <a:cubicBezTo>
                    <a:pt x="1000150" y="1225649"/>
                    <a:pt x="972359" y="1230117"/>
                    <a:pt x="939969" y="1230117"/>
                  </a:cubicBezTo>
                  <a:cubicBezTo>
                    <a:pt x="907579" y="1230117"/>
                    <a:pt x="879788" y="1225649"/>
                    <a:pt x="867917" y="1219281"/>
                  </a:cubicBezTo>
                  <a:lnTo>
                    <a:pt x="864967" y="1215965"/>
                  </a:lnTo>
                  <a:lnTo>
                    <a:pt x="861772" y="1215965"/>
                  </a:lnTo>
                  <a:lnTo>
                    <a:pt x="861772" y="1212374"/>
                  </a:lnTo>
                  <a:lnTo>
                    <a:pt x="861772" y="1050581"/>
                  </a:lnTo>
                  <a:lnTo>
                    <a:pt x="0" y="1050581"/>
                  </a:lnTo>
                  <a:close/>
                </a:path>
              </a:pathLst>
            </a:custGeom>
            <a:solidFill>
              <a:srgbClr val="DE5A00"/>
            </a:solidFill>
            <a:ln/>
            <a:effectLst/>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en-US">
                <a:solidFill>
                  <a:prstClr val="black"/>
                </a:solidFill>
              </a:endParaRPr>
            </a:p>
          </p:txBody>
        </p:sp>
        <p:sp>
          <p:nvSpPr>
            <p:cNvPr id="56" name="Freeform 55"/>
            <p:cNvSpPr/>
            <p:nvPr/>
          </p:nvSpPr>
          <p:spPr>
            <a:xfrm>
              <a:off x="8077138" y="3145693"/>
              <a:ext cx="805186" cy="556391"/>
            </a:xfrm>
            <a:custGeom>
              <a:avLst/>
              <a:gdLst>
                <a:gd name="connsiteX0" fmla="*/ 564273 w 1879938"/>
                <a:gd name="connsiteY0" fmla="*/ 1176658 h 1299055"/>
                <a:gd name="connsiteX1" fmla="*/ 833683 w 1879938"/>
                <a:gd name="connsiteY1" fmla="*/ 1176658 h 1299055"/>
                <a:gd name="connsiteX2" fmla="*/ 833683 w 1879938"/>
                <a:gd name="connsiteY2" fmla="*/ 1237526 h 1299055"/>
                <a:gd name="connsiteX3" fmla="*/ 837071 w 1879938"/>
                <a:gd name="connsiteY3" fmla="*/ 1237526 h 1299055"/>
                <a:gd name="connsiteX4" fmla="*/ 833683 w 1879938"/>
                <a:gd name="connsiteY4" fmla="*/ 1239382 h 1299055"/>
                <a:gd name="connsiteX5" fmla="*/ 939969 w 1879938"/>
                <a:gd name="connsiteY5" fmla="*/ 1263498 h 1299055"/>
                <a:gd name="connsiteX6" fmla="*/ 1046255 w 1879938"/>
                <a:gd name="connsiteY6" fmla="*/ 1239382 h 1299055"/>
                <a:gd name="connsiteX7" fmla="*/ 1042867 w 1879938"/>
                <a:gd name="connsiteY7" fmla="*/ 1237526 h 1299055"/>
                <a:gd name="connsiteX8" fmla="*/ 1046256 w 1879938"/>
                <a:gd name="connsiteY8" fmla="*/ 1237526 h 1299055"/>
                <a:gd name="connsiteX9" fmla="*/ 1046256 w 1879938"/>
                <a:gd name="connsiteY9" fmla="*/ 1176658 h 1299055"/>
                <a:gd name="connsiteX10" fmla="*/ 1315665 w 1879938"/>
                <a:gd name="connsiteY10" fmla="*/ 1176658 h 1299055"/>
                <a:gd name="connsiteX11" fmla="*/ 1367292 w 1879938"/>
                <a:gd name="connsiteY11" fmla="*/ 1299055 h 1299055"/>
                <a:gd name="connsiteX12" fmla="*/ 512646 w 1879938"/>
                <a:gd name="connsiteY12" fmla="*/ 1299055 h 1299055"/>
                <a:gd name="connsiteX13" fmla="*/ 206229 w 1879938"/>
                <a:gd name="connsiteY13" fmla="*/ 134008 h 1299055"/>
                <a:gd name="connsiteX14" fmla="*/ 1673709 w 1879938"/>
                <a:gd name="connsiteY14" fmla="*/ 134008 h 1299055"/>
                <a:gd name="connsiteX15" fmla="*/ 1714371 w 1879938"/>
                <a:gd name="connsiteY15" fmla="*/ 174670 h 1299055"/>
                <a:gd name="connsiteX16" fmla="*/ 1714371 w 1879938"/>
                <a:gd name="connsiteY16" fmla="*/ 875911 h 1299055"/>
                <a:gd name="connsiteX17" fmla="*/ 1673709 w 1879938"/>
                <a:gd name="connsiteY17" fmla="*/ 916573 h 1299055"/>
                <a:gd name="connsiteX18" fmla="*/ 206229 w 1879938"/>
                <a:gd name="connsiteY18" fmla="*/ 916573 h 1299055"/>
                <a:gd name="connsiteX19" fmla="*/ 165567 w 1879938"/>
                <a:gd name="connsiteY19" fmla="*/ 875911 h 1299055"/>
                <a:gd name="connsiteX20" fmla="*/ 165567 w 1879938"/>
                <a:gd name="connsiteY20" fmla="*/ 174670 h 1299055"/>
                <a:gd name="connsiteX21" fmla="*/ 206229 w 1879938"/>
                <a:gd name="connsiteY21" fmla="*/ 134008 h 1299055"/>
                <a:gd name="connsiteX22" fmla="*/ 141338 w 1879938"/>
                <a:gd name="connsiteY22" fmla="*/ 78198 h 1299055"/>
                <a:gd name="connsiteX23" fmla="*/ 94876 w 1879938"/>
                <a:gd name="connsiteY23" fmla="*/ 124660 h 1299055"/>
                <a:gd name="connsiteX24" fmla="*/ 94876 w 1879938"/>
                <a:gd name="connsiteY24" fmla="*/ 925920 h 1299055"/>
                <a:gd name="connsiteX25" fmla="*/ 141338 w 1879938"/>
                <a:gd name="connsiteY25" fmla="*/ 972382 h 1299055"/>
                <a:gd name="connsiteX26" fmla="*/ 1738601 w 1879938"/>
                <a:gd name="connsiteY26" fmla="*/ 972382 h 1299055"/>
                <a:gd name="connsiteX27" fmla="*/ 1785063 w 1879938"/>
                <a:gd name="connsiteY27" fmla="*/ 925920 h 1299055"/>
                <a:gd name="connsiteX28" fmla="*/ 1785063 w 1879938"/>
                <a:gd name="connsiteY28" fmla="*/ 124660 h 1299055"/>
                <a:gd name="connsiteX29" fmla="*/ 1738601 w 1879938"/>
                <a:gd name="connsiteY29" fmla="*/ 78198 h 1299055"/>
                <a:gd name="connsiteX30" fmla="*/ 0 w 1879938"/>
                <a:gd name="connsiteY30" fmla="*/ 0 h 1299055"/>
                <a:gd name="connsiteX31" fmla="*/ 1879938 w 1879938"/>
                <a:gd name="connsiteY31" fmla="*/ 0 h 1299055"/>
                <a:gd name="connsiteX32" fmla="*/ 1879938 w 1879938"/>
                <a:gd name="connsiteY32" fmla="*/ 1050581 h 1299055"/>
                <a:gd name="connsiteX33" fmla="*/ 1018166 w 1879938"/>
                <a:gd name="connsiteY33" fmla="*/ 1050581 h 1299055"/>
                <a:gd name="connsiteX34" fmla="*/ 1018166 w 1879938"/>
                <a:gd name="connsiteY34" fmla="*/ 1212374 h 1299055"/>
                <a:gd name="connsiteX35" fmla="*/ 1018166 w 1879938"/>
                <a:gd name="connsiteY35" fmla="*/ 1215965 h 1299055"/>
                <a:gd name="connsiteX36" fmla="*/ 1014971 w 1879938"/>
                <a:gd name="connsiteY36" fmla="*/ 1215965 h 1299055"/>
                <a:gd name="connsiteX37" fmla="*/ 1012021 w 1879938"/>
                <a:gd name="connsiteY37" fmla="*/ 1219281 h 1299055"/>
                <a:gd name="connsiteX38" fmla="*/ 939969 w 1879938"/>
                <a:gd name="connsiteY38" fmla="*/ 1230117 h 1299055"/>
                <a:gd name="connsiteX39" fmla="*/ 867917 w 1879938"/>
                <a:gd name="connsiteY39" fmla="*/ 1219281 h 1299055"/>
                <a:gd name="connsiteX40" fmla="*/ 864967 w 1879938"/>
                <a:gd name="connsiteY40" fmla="*/ 1215965 h 1299055"/>
                <a:gd name="connsiteX41" fmla="*/ 861772 w 1879938"/>
                <a:gd name="connsiteY41" fmla="*/ 1215965 h 1299055"/>
                <a:gd name="connsiteX42" fmla="*/ 861772 w 1879938"/>
                <a:gd name="connsiteY42" fmla="*/ 1212374 h 1299055"/>
                <a:gd name="connsiteX43" fmla="*/ 861772 w 1879938"/>
                <a:gd name="connsiteY43" fmla="*/ 1050581 h 1299055"/>
                <a:gd name="connsiteX44" fmla="*/ 0 w 1879938"/>
                <a:gd name="connsiteY44" fmla="*/ 1050581 h 12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79938" h="1299055">
                  <a:moveTo>
                    <a:pt x="564273" y="1176658"/>
                  </a:moveTo>
                  <a:lnTo>
                    <a:pt x="833683" y="1176658"/>
                  </a:lnTo>
                  <a:lnTo>
                    <a:pt x="833683" y="1237526"/>
                  </a:lnTo>
                  <a:lnTo>
                    <a:pt x="837071" y="1237526"/>
                  </a:lnTo>
                  <a:lnTo>
                    <a:pt x="833683" y="1239382"/>
                  </a:lnTo>
                  <a:cubicBezTo>
                    <a:pt x="833683" y="1252701"/>
                    <a:pt x="881269" y="1263498"/>
                    <a:pt x="939969" y="1263498"/>
                  </a:cubicBezTo>
                  <a:cubicBezTo>
                    <a:pt x="998669" y="1263498"/>
                    <a:pt x="1046255" y="1252701"/>
                    <a:pt x="1046255" y="1239382"/>
                  </a:cubicBezTo>
                  <a:lnTo>
                    <a:pt x="1042867" y="1237526"/>
                  </a:lnTo>
                  <a:lnTo>
                    <a:pt x="1046256" y="1237526"/>
                  </a:lnTo>
                  <a:lnTo>
                    <a:pt x="1046256" y="1176658"/>
                  </a:lnTo>
                  <a:lnTo>
                    <a:pt x="1315665" y="1176658"/>
                  </a:lnTo>
                  <a:lnTo>
                    <a:pt x="1367292" y="1299055"/>
                  </a:lnTo>
                  <a:lnTo>
                    <a:pt x="512646" y="1299055"/>
                  </a:lnTo>
                  <a:close/>
                  <a:moveTo>
                    <a:pt x="206229" y="134008"/>
                  </a:moveTo>
                  <a:lnTo>
                    <a:pt x="1673709" y="134008"/>
                  </a:lnTo>
                  <a:cubicBezTo>
                    <a:pt x="1696166" y="134008"/>
                    <a:pt x="1714371" y="152213"/>
                    <a:pt x="1714371" y="174670"/>
                  </a:cubicBezTo>
                  <a:lnTo>
                    <a:pt x="1714371" y="875911"/>
                  </a:lnTo>
                  <a:cubicBezTo>
                    <a:pt x="1714371" y="898368"/>
                    <a:pt x="1696166" y="916573"/>
                    <a:pt x="1673709" y="916573"/>
                  </a:cubicBezTo>
                  <a:lnTo>
                    <a:pt x="206229" y="916573"/>
                  </a:lnTo>
                  <a:cubicBezTo>
                    <a:pt x="183772" y="916573"/>
                    <a:pt x="165567" y="898368"/>
                    <a:pt x="165567" y="875911"/>
                  </a:cubicBezTo>
                  <a:lnTo>
                    <a:pt x="165567" y="174670"/>
                  </a:lnTo>
                  <a:cubicBezTo>
                    <a:pt x="165567" y="152213"/>
                    <a:pt x="183772" y="134008"/>
                    <a:pt x="206229" y="134008"/>
                  </a:cubicBezTo>
                  <a:close/>
                  <a:moveTo>
                    <a:pt x="141338" y="78198"/>
                  </a:moveTo>
                  <a:cubicBezTo>
                    <a:pt x="115678" y="78198"/>
                    <a:pt x="94876" y="99000"/>
                    <a:pt x="94876" y="124660"/>
                  </a:cubicBezTo>
                  <a:lnTo>
                    <a:pt x="94876" y="925920"/>
                  </a:lnTo>
                  <a:cubicBezTo>
                    <a:pt x="94876" y="951580"/>
                    <a:pt x="115678" y="972382"/>
                    <a:pt x="141338" y="972382"/>
                  </a:cubicBezTo>
                  <a:lnTo>
                    <a:pt x="1738601" y="972382"/>
                  </a:lnTo>
                  <a:cubicBezTo>
                    <a:pt x="1764261" y="972382"/>
                    <a:pt x="1785063" y="951580"/>
                    <a:pt x="1785063" y="925920"/>
                  </a:cubicBezTo>
                  <a:lnTo>
                    <a:pt x="1785063" y="124660"/>
                  </a:lnTo>
                  <a:cubicBezTo>
                    <a:pt x="1785063" y="99000"/>
                    <a:pt x="1764261" y="78198"/>
                    <a:pt x="1738601" y="78198"/>
                  </a:cubicBezTo>
                  <a:close/>
                  <a:moveTo>
                    <a:pt x="0" y="0"/>
                  </a:moveTo>
                  <a:lnTo>
                    <a:pt x="1879938" y="0"/>
                  </a:lnTo>
                  <a:lnTo>
                    <a:pt x="1879938" y="1050581"/>
                  </a:lnTo>
                  <a:lnTo>
                    <a:pt x="1018166" y="1050581"/>
                  </a:lnTo>
                  <a:lnTo>
                    <a:pt x="1018166" y="1212374"/>
                  </a:lnTo>
                  <a:lnTo>
                    <a:pt x="1018166" y="1215965"/>
                  </a:lnTo>
                  <a:lnTo>
                    <a:pt x="1014971" y="1215965"/>
                  </a:lnTo>
                  <a:lnTo>
                    <a:pt x="1012021" y="1219281"/>
                  </a:lnTo>
                  <a:cubicBezTo>
                    <a:pt x="1000150" y="1225649"/>
                    <a:pt x="972359" y="1230117"/>
                    <a:pt x="939969" y="1230117"/>
                  </a:cubicBezTo>
                  <a:cubicBezTo>
                    <a:pt x="907579" y="1230117"/>
                    <a:pt x="879788" y="1225649"/>
                    <a:pt x="867917" y="1219281"/>
                  </a:cubicBezTo>
                  <a:lnTo>
                    <a:pt x="864967" y="1215965"/>
                  </a:lnTo>
                  <a:lnTo>
                    <a:pt x="861772" y="1215965"/>
                  </a:lnTo>
                  <a:lnTo>
                    <a:pt x="861772" y="1212374"/>
                  </a:lnTo>
                  <a:lnTo>
                    <a:pt x="861772" y="1050581"/>
                  </a:lnTo>
                  <a:lnTo>
                    <a:pt x="0" y="1050581"/>
                  </a:lnTo>
                  <a:close/>
                </a:path>
              </a:pathLst>
            </a:custGeom>
            <a:solidFill>
              <a:srgbClr val="0070C0"/>
            </a:solidFill>
            <a:ln/>
            <a:effectLst/>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en-US">
                <a:solidFill>
                  <a:prstClr val="black"/>
                </a:solidFill>
              </a:endParaRPr>
            </a:p>
          </p:txBody>
        </p:sp>
        <p:sp>
          <p:nvSpPr>
            <p:cNvPr id="57" name="Freeform 56"/>
            <p:cNvSpPr/>
            <p:nvPr/>
          </p:nvSpPr>
          <p:spPr>
            <a:xfrm>
              <a:off x="6177290" y="2526909"/>
              <a:ext cx="805186" cy="556391"/>
            </a:xfrm>
            <a:custGeom>
              <a:avLst/>
              <a:gdLst>
                <a:gd name="connsiteX0" fmla="*/ 564273 w 1879938"/>
                <a:gd name="connsiteY0" fmla="*/ 1176658 h 1299055"/>
                <a:gd name="connsiteX1" fmla="*/ 833683 w 1879938"/>
                <a:gd name="connsiteY1" fmla="*/ 1176658 h 1299055"/>
                <a:gd name="connsiteX2" fmla="*/ 833683 w 1879938"/>
                <a:gd name="connsiteY2" fmla="*/ 1237526 h 1299055"/>
                <a:gd name="connsiteX3" fmla="*/ 837071 w 1879938"/>
                <a:gd name="connsiteY3" fmla="*/ 1237526 h 1299055"/>
                <a:gd name="connsiteX4" fmla="*/ 833683 w 1879938"/>
                <a:gd name="connsiteY4" fmla="*/ 1239382 h 1299055"/>
                <a:gd name="connsiteX5" fmla="*/ 939969 w 1879938"/>
                <a:gd name="connsiteY5" fmla="*/ 1263498 h 1299055"/>
                <a:gd name="connsiteX6" fmla="*/ 1046255 w 1879938"/>
                <a:gd name="connsiteY6" fmla="*/ 1239382 h 1299055"/>
                <a:gd name="connsiteX7" fmla="*/ 1042867 w 1879938"/>
                <a:gd name="connsiteY7" fmla="*/ 1237526 h 1299055"/>
                <a:gd name="connsiteX8" fmla="*/ 1046256 w 1879938"/>
                <a:gd name="connsiteY8" fmla="*/ 1237526 h 1299055"/>
                <a:gd name="connsiteX9" fmla="*/ 1046256 w 1879938"/>
                <a:gd name="connsiteY9" fmla="*/ 1176658 h 1299055"/>
                <a:gd name="connsiteX10" fmla="*/ 1315665 w 1879938"/>
                <a:gd name="connsiteY10" fmla="*/ 1176658 h 1299055"/>
                <a:gd name="connsiteX11" fmla="*/ 1367292 w 1879938"/>
                <a:gd name="connsiteY11" fmla="*/ 1299055 h 1299055"/>
                <a:gd name="connsiteX12" fmla="*/ 512646 w 1879938"/>
                <a:gd name="connsiteY12" fmla="*/ 1299055 h 1299055"/>
                <a:gd name="connsiteX13" fmla="*/ 206229 w 1879938"/>
                <a:gd name="connsiteY13" fmla="*/ 134008 h 1299055"/>
                <a:gd name="connsiteX14" fmla="*/ 1673709 w 1879938"/>
                <a:gd name="connsiteY14" fmla="*/ 134008 h 1299055"/>
                <a:gd name="connsiteX15" fmla="*/ 1714371 w 1879938"/>
                <a:gd name="connsiteY15" fmla="*/ 174670 h 1299055"/>
                <a:gd name="connsiteX16" fmla="*/ 1714371 w 1879938"/>
                <a:gd name="connsiteY16" fmla="*/ 875911 h 1299055"/>
                <a:gd name="connsiteX17" fmla="*/ 1673709 w 1879938"/>
                <a:gd name="connsiteY17" fmla="*/ 916573 h 1299055"/>
                <a:gd name="connsiteX18" fmla="*/ 206229 w 1879938"/>
                <a:gd name="connsiteY18" fmla="*/ 916573 h 1299055"/>
                <a:gd name="connsiteX19" fmla="*/ 165567 w 1879938"/>
                <a:gd name="connsiteY19" fmla="*/ 875911 h 1299055"/>
                <a:gd name="connsiteX20" fmla="*/ 165567 w 1879938"/>
                <a:gd name="connsiteY20" fmla="*/ 174670 h 1299055"/>
                <a:gd name="connsiteX21" fmla="*/ 206229 w 1879938"/>
                <a:gd name="connsiteY21" fmla="*/ 134008 h 1299055"/>
                <a:gd name="connsiteX22" fmla="*/ 141338 w 1879938"/>
                <a:gd name="connsiteY22" fmla="*/ 78198 h 1299055"/>
                <a:gd name="connsiteX23" fmla="*/ 94876 w 1879938"/>
                <a:gd name="connsiteY23" fmla="*/ 124660 h 1299055"/>
                <a:gd name="connsiteX24" fmla="*/ 94876 w 1879938"/>
                <a:gd name="connsiteY24" fmla="*/ 925920 h 1299055"/>
                <a:gd name="connsiteX25" fmla="*/ 141338 w 1879938"/>
                <a:gd name="connsiteY25" fmla="*/ 972382 h 1299055"/>
                <a:gd name="connsiteX26" fmla="*/ 1738601 w 1879938"/>
                <a:gd name="connsiteY26" fmla="*/ 972382 h 1299055"/>
                <a:gd name="connsiteX27" fmla="*/ 1785063 w 1879938"/>
                <a:gd name="connsiteY27" fmla="*/ 925920 h 1299055"/>
                <a:gd name="connsiteX28" fmla="*/ 1785063 w 1879938"/>
                <a:gd name="connsiteY28" fmla="*/ 124660 h 1299055"/>
                <a:gd name="connsiteX29" fmla="*/ 1738601 w 1879938"/>
                <a:gd name="connsiteY29" fmla="*/ 78198 h 1299055"/>
                <a:gd name="connsiteX30" fmla="*/ 0 w 1879938"/>
                <a:gd name="connsiteY30" fmla="*/ 0 h 1299055"/>
                <a:gd name="connsiteX31" fmla="*/ 1879938 w 1879938"/>
                <a:gd name="connsiteY31" fmla="*/ 0 h 1299055"/>
                <a:gd name="connsiteX32" fmla="*/ 1879938 w 1879938"/>
                <a:gd name="connsiteY32" fmla="*/ 1050581 h 1299055"/>
                <a:gd name="connsiteX33" fmla="*/ 1018166 w 1879938"/>
                <a:gd name="connsiteY33" fmla="*/ 1050581 h 1299055"/>
                <a:gd name="connsiteX34" fmla="*/ 1018166 w 1879938"/>
                <a:gd name="connsiteY34" fmla="*/ 1212374 h 1299055"/>
                <a:gd name="connsiteX35" fmla="*/ 1018166 w 1879938"/>
                <a:gd name="connsiteY35" fmla="*/ 1215965 h 1299055"/>
                <a:gd name="connsiteX36" fmla="*/ 1014971 w 1879938"/>
                <a:gd name="connsiteY36" fmla="*/ 1215965 h 1299055"/>
                <a:gd name="connsiteX37" fmla="*/ 1012021 w 1879938"/>
                <a:gd name="connsiteY37" fmla="*/ 1219281 h 1299055"/>
                <a:gd name="connsiteX38" fmla="*/ 939969 w 1879938"/>
                <a:gd name="connsiteY38" fmla="*/ 1230117 h 1299055"/>
                <a:gd name="connsiteX39" fmla="*/ 867917 w 1879938"/>
                <a:gd name="connsiteY39" fmla="*/ 1219281 h 1299055"/>
                <a:gd name="connsiteX40" fmla="*/ 864967 w 1879938"/>
                <a:gd name="connsiteY40" fmla="*/ 1215965 h 1299055"/>
                <a:gd name="connsiteX41" fmla="*/ 861772 w 1879938"/>
                <a:gd name="connsiteY41" fmla="*/ 1215965 h 1299055"/>
                <a:gd name="connsiteX42" fmla="*/ 861772 w 1879938"/>
                <a:gd name="connsiteY42" fmla="*/ 1212374 h 1299055"/>
                <a:gd name="connsiteX43" fmla="*/ 861772 w 1879938"/>
                <a:gd name="connsiteY43" fmla="*/ 1050581 h 1299055"/>
                <a:gd name="connsiteX44" fmla="*/ 0 w 1879938"/>
                <a:gd name="connsiteY44" fmla="*/ 1050581 h 12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79938" h="1299055">
                  <a:moveTo>
                    <a:pt x="564273" y="1176658"/>
                  </a:moveTo>
                  <a:lnTo>
                    <a:pt x="833683" y="1176658"/>
                  </a:lnTo>
                  <a:lnTo>
                    <a:pt x="833683" y="1237526"/>
                  </a:lnTo>
                  <a:lnTo>
                    <a:pt x="837071" y="1237526"/>
                  </a:lnTo>
                  <a:lnTo>
                    <a:pt x="833683" y="1239382"/>
                  </a:lnTo>
                  <a:cubicBezTo>
                    <a:pt x="833683" y="1252701"/>
                    <a:pt x="881269" y="1263498"/>
                    <a:pt x="939969" y="1263498"/>
                  </a:cubicBezTo>
                  <a:cubicBezTo>
                    <a:pt x="998669" y="1263498"/>
                    <a:pt x="1046255" y="1252701"/>
                    <a:pt x="1046255" y="1239382"/>
                  </a:cubicBezTo>
                  <a:lnTo>
                    <a:pt x="1042867" y="1237526"/>
                  </a:lnTo>
                  <a:lnTo>
                    <a:pt x="1046256" y="1237526"/>
                  </a:lnTo>
                  <a:lnTo>
                    <a:pt x="1046256" y="1176658"/>
                  </a:lnTo>
                  <a:lnTo>
                    <a:pt x="1315665" y="1176658"/>
                  </a:lnTo>
                  <a:lnTo>
                    <a:pt x="1367292" y="1299055"/>
                  </a:lnTo>
                  <a:lnTo>
                    <a:pt x="512646" y="1299055"/>
                  </a:lnTo>
                  <a:close/>
                  <a:moveTo>
                    <a:pt x="206229" y="134008"/>
                  </a:moveTo>
                  <a:lnTo>
                    <a:pt x="1673709" y="134008"/>
                  </a:lnTo>
                  <a:cubicBezTo>
                    <a:pt x="1696166" y="134008"/>
                    <a:pt x="1714371" y="152213"/>
                    <a:pt x="1714371" y="174670"/>
                  </a:cubicBezTo>
                  <a:lnTo>
                    <a:pt x="1714371" y="875911"/>
                  </a:lnTo>
                  <a:cubicBezTo>
                    <a:pt x="1714371" y="898368"/>
                    <a:pt x="1696166" y="916573"/>
                    <a:pt x="1673709" y="916573"/>
                  </a:cubicBezTo>
                  <a:lnTo>
                    <a:pt x="206229" y="916573"/>
                  </a:lnTo>
                  <a:cubicBezTo>
                    <a:pt x="183772" y="916573"/>
                    <a:pt x="165567" y="898368"/>
                    <a:pt x="165567" y="875911"/>
                  </a:cubicBezTo>
                  <a:lnTo>
                    <a:pt x="165567" y="174670"/>
                  </a:lnTo>
                  <a:cubicBezTo>
                    <a:pt x="165567" y="152213"/>
                    <a:pt x="183772" y="134008"/>
                    <a:pt x="206229" y="134008"/>
                  </a:cubicBezTo>
                  <a:close/>
                  <a:moveTo>
                    <a:pt x="141338" y="78198"/>
                  </a:moveTo>
                  <a:cubicBezTo>
                    <a:pt x="115678" y="78198"/>
                    <a:pt x="94876" y="99000"/>
                    <a:pt x="94876" y="124660"/>
                  </a:cubicBezTo>
                  <a:lnTo>
                    <a:pt x="94876" y="925920"/>
                  </a:lnTo>
                  <a:cubicBezTo>
                    <a:pt x="94876" y="951580"/>
                    <a:pt x="115678" y="972382"/>
                    <a:pt x="141338" y="972382"/>
                  </a:cubicBezTo>
                  <a:lnTo>
                    <a:pt x="1738601" y="972382"/>
                  </a:lnTo>
                  <a:cubicBezTo>
                    <a:pt x="1764261" y="972382"/>
                    <a:pt x="1785063" y="951580"/>
                    <a:pt x="1785063" y="925920"/>
                  </a:cubicBezTo>
                  <a:lnTo>
                    <a:pt x="1785063" y="124660"/>
                  </a:lnTo>
                  <a:cubicBezTo>
                    <a:pt x="1785063" y="99000"/>
                    <a:pt x="1764261" y="78198"/>
                    <a:pt x="1738601" y="78198"/>
                  </a:cubicBezTo>
                  <a:close/>
                  <a:moveTo>
                    <a:pt x="0" y="0"/>
                  </a:moveTo>
                  <a:lnTo>
                    <a:pt x="1879938" y="0"/>
                  </a:lnTo>
                  <a:lnTo>
                    <a:pt x="1879938" y="1050581"/>
                  </a:lnTo>
                  <a:lnTo>
                    <a:pt x="1018166" y="1050581"/>
                  </a:lnTo>
                  <a:lnTo>
                    <a:pt x="1018166" y="1212374"/>
                  </a:lnTo>
                  <a:lnTo>
                    <a:pt x="1018166" y="1215965"/>
                  </a:lnTo>
                  <a:lnTo>
                    <a:pt x="1014971" y="1215965"/>
                  </a:lnTo>
                  <a:lnTo>
                    <a:pt x="1012021" y="1219281"/>
                  </a:lnTo>
                  <a:cubicBezTo>
                    <a:pt x="1000150" y="1225649"/>
                    <a:pt x="972359" y="1230117"/>
                    <a:pt x="939969" y="1230117"/>
                  </a:cubicBezTo>
                  <a:cubicBezTo>
                    <a:pt x="907579" y="1230117"/>
                    <a:pt x="879788" y="1225649"/>
                    <a:pt x="867917" y="1219281"/>
                  </a:cubicBezTo>
                  <a:lnTo>
                    <a:pt x="864967" y="1215965"/>
                  </a:lnTo>
                  <a:lnTo>
                    <a:pt x="861772" y="1215965"/>
                  </a:lnTo>
                  <a:lnTo>
                    <a:pt x="861772" y="1212374"/>
                  </a:lnTo>
                  <a:lnTo>
                    <a:pt x="861772" y="1050581"/>
                  </a:lnTo>
                  <a:lnTo>
                    <a:pt x="0" y="1050581"/>
                  </a:lnTo>
                  <a:close/>
                </a:path>
              </a:pathLst>
            </a:custGeom>
            <a:solidFill>
              <a:srgbClr val="0070C0"/>
            </a:solidFill>
            <a:ln/>
            <a:effectLst/>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en-US">
                <a:solidFill>
                  <a:prstClr val="black"/>
                </a:solidFill>
              </a:endParaRPr>
            </a:p>
          </p:txBody>
        </p:sp>
        <p:sp>
          <p:nvSpPr>
            <p:cNvPr id="58" name="Freeform 57"/>
            <p:cNvSpPr/>
            <p:nvPr/>
          </p:nvSpPr>
          <p:spPr>
            <a:xfrm>
              <a:off x="7127214" y="2520996"/>
              <a:ext cx="805186" cy="556391"/>
            </a:xfrm>
            <a:custGeom>
              <a:avLst/>
              <a:gdLst>
                <a:gd name="connsiteX0" fmla="*/ 564273 w 1879938"/>
                <a:gd name="connsiteY0" fmla="*/ 1176658 h 1299055"/>
                <a:gd name="connsiteX1" fmla="*/ 833683 w 1879938"/>
                <a:gd name="connsiteY1" fmla="*/ 1176658 h 1299055"/>
                <a:gd name="connsiteX2" fmla="*/ 833683 w 1879938"/>
                <a:gd name="connsiteY2" fmla="*/ 1237526 h 1299055"/>
                <a:gd name="connsiteX3" fmla="*/ 837071 w 1879938"/>
                <a:gd name="connsiteY3" fmla="*/ 1237526 h 1299055"/>
                <a:gd name="connsiteX4" fmla="*/ 833683 w 1879938"/>
                <a:gd name="connsiteY4" fmla="*/ 1239382 h 1299055"/>
                <a:gd name="connsiteX5" fmla="*/ 939969 w 1879938"/>
                <a:gd name="connsiteY5" fmla="*/ 1263498 h 1299055"/>
                <a:gd name="connsiteX6" fmla="*/ 1046255 w 1879938"/>
                <a:gd name="connsiteY6" fmla="*/ 1239382 h 1299055"/>
                <a:gd name="connsiteX7" fmla="*/ 1042867 w 1879938"/>
                <a:gd name="connsiteY7" fmla="*/ 1237526 h 1299055"/>
                <a:gd name="connsiteX8" fmla="*/ 1046256 w 1879938"/>
                <a:gd name="connsiteY8" fmla="*/ 1237526 h 1299055"/>
                <a:gd name="connsiteX9" fmla="*/ 1046256 w 1879938"/>
                <a:gd name="connsiteY9" fmla="*/ 1176658 h 1299055"/>
                <a:gd name="connsiteX10" fmla="*/ 1315665 w 1879938"/>
                <a:gd name="connsiteY10" fmla="*/ 1176658 h 1299055"/>
                <a:gd name="connsiteX11" fmla="*/ 1367292 w 1879938"/>
                <a:gd name="connsiteY11" fmla="*/ 1299055 h 1299055"/>
                <a:gd name="connsiteX12" fmla="*/ 512646 w 1879938"/>
                <a:gd name="connsiteY12" fmla="*/ 1299055 h 1299055"/>
                <a:gd name="connsiteX13" fmla="*/ 206229 w 1879938"/>
                <a:gd name="connsiteY13" fmla="*/ 134008 h 1299055"/>
                <a:gd name="connsiteX14" fmla="*/ 1673709 w 1879938"/>
                <a:gd name="connsiteY14" fmla="*/ 134008 h 1299055"/>
                <a:gd name="connsiteX15" fmla="*/ 1714371 w 1879938"/>
                <a:gd name="connsiteY15" fmla="*/ 174670 h 1299055"/>
                <a:gd name="connsiteX16" fmla="*/ 1714371 w 1879938"/>
                <a:gd name="connsiteY16" fmla="*/ 875911 h 1299055"/>
                <a:gd name="connsiteX17" fmla="*/ 1673709 w 1879938"/>
                <a:gd name="connsiteY17" fmla="*/ 916573 h 1299055"/>
                <a:gd name="connsiteX18" fmla="*/ 206229 w 1879938"/>
                <a:gd name="connsiteY18" fmla="*/ 916573 h 1299055"/>
                <a:gd name="connsiteX19" fmla="*/ 165567 w 1879938"/>
                <a:gd name="connsiteY19" fmla="*/ 875911 h 1299055"/>
                <a:gd name="connsiteX20" fmla="*/ 165567 w 1879938"/>
                <a:gd name="connsiteY20" fmla="*/ 174670 h 1299055"/>
                <a:gd name="connsiteX21" fmla="*/ 206229 w 1879938"/>
                <a:gd name="connsiteY21" fmla="*/ 134008 h 1299055"/>
                <a:gd name="connsiteX22" fmla="*/ 141338 w 1879938"/>
                <a:gd name="connsiteY22" fmla="*/ 78198 h 1299055"/>
                <a:gd name="connsiteX23" fmla="*/ 94876 w 1879938"/>
                <a:gd name="connsiteY23" fmla="*/ 124660 h 1299055"/>
                <a:gd name="connsiteX24" fmla="*/ 94876 w 1879938"/>
                <a:gd name="connsiteY24" fmla="*/ 925920 h 1299055"/>
                <a:gd name="connsiteX25" fmla="*/ 141338 w 1879938"/>
                <a:gd name="connsiteY25" fmla="*/ 972382 h 1299055"/>
                <a:gd name="connsiteX26" fmla="*/ 1738601 w 1879938"/>
                <a:gd name="connsiteY26" fmla="*/ 972382 h 1299055"/>
                <a:gd name="connsiteX27" fmla="*/ 1785063 w 1879938"/>
                <a:gd name="connsiteY27" fmla="*/ 925920 h 1299055"/>
                <a:gd name="connsiteX28" fmla="*/ 1785063 w 1879938"/>
                <a:gd name="connsiteY28" fmla="*/ 124660 h 1299055"/>
                <a:gd name="connsiteX29" fmla="*/ 1738601 w 1879938"/>
                <a:gd name="connsiteY29" fmla="*/ 78198 h 1299055"/>
                <a:gd name="connsiteX30" fmla="*/ 0 w 1879938"/>
                <a:gd name="connsiteY30" fmla="*/ 0 h 1299055"/>
                <a:gd name="connsiteX31" fmla="*/ 1879938 w 1879938"/>
                <a:gd name="connsiteY31" fmla="*/ 0 h 1299055"/>
                <a:gd name="connsiteX32" fmla="*/ 1879938 w 1879938"/>
                <a:gd name="connsiteY32" fmla="*/ 1050581 h 1299055"/>
                <a:gd name="connsiteX33" fmla="*/ 1018166 w 1879938"/>
                <a:gd name="connsiteY33" fmla="*/ 1050581 h 1299055"/>
                <a:gd name="connsiteX34" fmla="*/ 1018166 w 1879938"/>
                <a:gd name="connsiteY34" fmla="*/ 1212374 h 1299055"/>
                <a:gd name="connsiteX35" fmla="*/ 1018166 w 1879938"/>
                <a:gd name="connsiteY35" fmla="*/ 1215965 h 1299055"/>
                <a:gd name="connsiteX36" fmla="*/ 1014971 w 1879938"/>
                <a:gd name="connsiteY36" fmla="*/ 1215965 h 1299055"/>
                <a:gd name="connsiteX37" fmla="*/ 1012021 w 1879938"/>
                <a:gd name="connsiteY37" fmla="*/ 1219281 h 1299055"/>
                <a:gd name="connsiteX38" fmla="*/ 939969 w 1879938"/>
                <a:gd name="connsiteY38" fmla="*/ 1230117 h 1299055"/>
                <a:gd name="connsiteX39" fmla="*/ 867917 w 1879938"/>
                <a:gd name="connsiteY39" fmla="*/ 1219281 h 1299055"/>
                <a:gd name="connsiteX40" fmla="*/ 864967 w 1879938"/>
                <a:gd name="connsiteY40" fmla="*/ 1215965 h 1299055"/>
                <a:gd name="connsiteX41" fmla="*/ 861772 w 1879938"/>
                <a:gd name="connsiteY41" fmla="*/ 1215965 h 1299055"/>
                <a:gd name="connsiteX42" fmla="*/ 861772 w 1879938"/>
                <a:gd name="connsiteY42" fmla="*/ 1212374 h 1299055"/>
                <a:gd name="connsiteX43" fmla="*/ 861772 w 1879938"/>
                <a:gd name="connsiteY43" fmla="*/ 1050581 h 1299055"/>
                <a:gd name="connsiteX44" fmla="*/ 0 w 1879938"/>
                <a:gd name="connsiteY44" fmla="*/ 1050581 h 12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79938" h="1299055">
                  <a:moveTo>
                    <a:pt x="564273" y="1176658"/>
                  </a:moveTo>
                  <a:lnTo>
                    <a:pt x="833683" y="1176658"/>
                  </a:lnTo>
                  <a:lnTo>
                    <a:pt x="833683" y="1237526"/>
                  </a:lnTo>
                  <a:lnTo>
                    <a:pt x="837071" y="1237526"/>
                  </a:lnTo>
                  <a:lnTo>
                    <a:pt x="833683" y="1239382"/>
                  </a:lnTo>
                  <a:cubicBezTo>
                    <a:pt x="833683" y="1252701"/>
                    <a:pt x="881269" y="1263498"/>
                    <a:pt x="939969" y="1263498"/>
                  </a:cubicBezTo>
                  <a:cubicBezTo>
                    <a:pt x="998669" y="1263498"/>
                    <a:pt x="1046255" y="1252701"/>
                    <a:pt x="1046255" y="1239382"/>
                  </a:cubicBezTo>
                  <a:lnTo>
                    <a:pt x="1042867" y="1237526"/>
                  </a:lnTo>
                  <a:lnTo>
                    <a:pt x="1046256" y="1237526"/>
                  </a:lnTo>
                  <a:lnTo>
                    <a:pt x="1046256" y="1176658"/>
                  </a:lnTo>
                  <a:lnTo>
                    <a:pt x="1315665" y="1176658"/>
                  </a:lnTo>
                  <a:lnTo>
                    <a:pt x="1367292" y="1299055"/>
                  </a:lnTo>
                  <a:lnTo>
                    <a:pt x="512646" y="1299055"/>
                  </a:lnTo>
                  <a:close/>
                  <a:moveTo>
                    <a:pt x="206229" y="134008"/>
                  </a:moveTo>
                  <a:lnTo>
                    <a:pt x="1673709" y="134008"/>
                  </a:lnTo>
                  <a:cubicBezTo>
                    <a:pt x="1696166" y="134008"/>
                    <a:pt x="1714371" y="152213"/>
                    <a:pt x="1714371" y="174670"/>
                  </a:cubicBezTo>
                  <a:lnTo>
                    <a:pt x="1714371" y="875911"/>
                  </a:lnTo>
                  <a:cubicBezTo>
                    <a:pt x="1714371" y="898368"/>
                    <a:pt x="1696166" y="916573"/>
                    <a:pt x="1673709" y="916573"/>
                  </a:cubicBezTo>
                  <a:lnTo>
                    <a:pt x="206229" y="916573"/>
                  </a:lnTo>
                  <a:cubicBezTo>
                    <a:pt x="183772" y="916573"/>
                    <a:pt x="165567" y="898368"/>
                    <a:pt x="165567" y="875911"/>
                  </a:cubicBezTo>
                  <a:lnTo>
                    <a:pt x="165567" y="174670"/>
                  </a:lnTo>
                  <a:cubicBezTo>
                    <a:pt x="165567" y="152213"/>
                    <a:pt x="183772" y="134008"/>
                    <a:pt x="206229" y="134008"/>
                  </a:cubicBezTo>
                  <a:close/>
                  <a:moveTo>
                    <a:pt x="141338" y="78198"/>
                  </a:moveTo>
                  <a:cubicBezTo>
                    <a:pt x="115678" y="78198"/>
                    <a:pt x="94876" y="99000"/>
                    <a:pt x="94876" y="124660"/>
                  </a:cubicBezTo>
                  <a:lnTo>
                    <a:pt x="94876" y="925920"/>
                  </a:lnTo>
                  <a:cubicBezTo>
                    <a:pt x="94876" y="951580"/>
                    <a:pt x="115678" y="972382"/>
                    <a:pt x="141338" y="972382"/>
                  </a:cubicBezTo>
                  <a:lnTo>
                    <a:pt x="1738601" y="972382"/>
                  </a:lnTo>
                  <a:cubicBezTo>
                    <a:pt x="1764261" y="972382"/>
                    <a:pt x="1785063" y="951580"/>
                    <a:pt x="1785063" y="925920"/>
                  </a:cubicBezTo>
                  <a:lnTo>
                    <a:pt x="1785063" y="124660"/>
                  </a:lnTo>
                  <a:cubicBezTo>
                    <a:pt x="1785063" y="99000"/>
                    <a:pt x="1764261" y="78198"/>
                    <a:pt x="1738601" y="78198"/>
                  </a:cubicBezTo>
                  <a:close/>
                  <a:moveTo>
                    <a:pt x="0" y="0"/>
                  </a:moveTo>
                  <a:lnTo>
                    <a:pt x="1879938" y="0"/>
                  </a:lnTo>
                  <a:lnTo>
                    <a:pt x="1879938" y="1050581"/>
                  </a:lnTo>
                  <a:lnTo>
                    <a:pt x="1018166" y="1050581"/>
                  </a:lnTo>
                  <a:lnTo>
                    <a:pt x="1018166" y="1212374"/>
                  </a:lnTo>
                  <a:lnTo>
                    <a:pt x="1018166" y="1215965"/>
                  </a:lnTo>
                  <a:lnTo>
                    <a:pt x="1014971" y="1215965"/>
                  </a:lnTo>
                  <a:lnTo>
                    <a:pt x="1012021" y="1219281"/>
                  </a:lnTo>
                  <a:cubicBezTo>
                    <a:pt x="1000150" y="1225649"/>
                    <a:pt x="972359" y="1230117"/>
                    <a:pt x="939969" y="1230117"/>
                  </a:cubicBezTo>
                  <a:cubicBezTo>
                    <a:pt x="907579" y="1230117"/>
                    <a:pt x="879788" y="1225649"/>
                    <a:pt x="867917" y="1219281"/>
                  </a:cubicBezTo>
                  <a:lnTo>
                    <a:pt x="864967" y="1215965"/>
                  </a:lnTo>
                  <a:lnTo>
                    <a:pt x="861772" y="1215965"/>
                  </a:lnTo>
                  <a:lnTo>
                    <a:pt x="861772" y="1212374"/>
                  </a:lnTo>
                  <a:lnTo>
                    <a:pt x="861772" y="1050581"/>
                  </a:lnTo>
                  <a:lnTo>
                    <a:pt x="0" y="1050581"/>
                  </a:lnTo>
                  <a:close/>
                </a:path>
              </a:pathLst>
            </a:custGeom>
            <a:solidFill>
              <a:srgbClr val="0070C0"/>
            </a:solidFill>
            <a:ln/>
            <a:effectLst/>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en-US">
                <a:solidFill>
                  <a:prstClr val="black"/>
                </a:solidFill>
              </a:endParaRPr>
            </a:p>
          </p:txBody>
        </p:sp>
        <p:sp>
          <p:nvSpPr>
            <p:cNvPr id="59" name="Freeform 58"/>
            <p:cNvSpPr/>
            <p:nvPr/>
          </p:nvSpPr>
          <p:spPr>
            <a:xfrm>
              <a:off x="8077138" y="2515823"/>
              <a:ext cx="805186" cy="556391"/>
            </a:xfrm>
            <a:custGeom>
              <a:avLst/>
              <a:gdLst>
                <a:gd name="connsiteX0" fmla="*/ 564273 w 1879938"/>
                <a:gd name="connsiteY0" fmla="*/ 1176658 h 1299055"/>
                <a:gd name="connsiteX1" fmla="*/ 833683 w 1879938"/>
                <a:gd name="connsiteY1" fmla="*/ 1176658 h 1299055"/>
                <a:gd name="connsiteX2" fmla="*/ 833683 w 1879938"/>
                <a:gd name="connsiteY2" fmla="*/ 1237526 h 1299055"/>
                <a:gd name="connsiteX3" fmla="*/ 837071 w 1879938"/>
                <a:gd name="connsiteY3" fmla="*/ 1237526 h 1299055"/>
                <a:gd name="connsiteX4" fmla="*/ 833683 w 1879938"/>
                <a:gd name="connsiteY4" fmla="*/ 1239382 h 1299055"/>
                <a:gd name="connsiteX5" fmla="*/ 939969 w 1879938"/>
                <a:gd name="connsiteY5" fmla="*/ 1263498 h 1299055"/>
                <a:gd name="connsiteX6" fmla="*/ 1046255 w 1879938"/>
                <a:gd name="connsiteY6" fmla="*/ 1239382 h 1299055"/>
                <a:gd name="connsiteX7" fmla="*/ 1042867 w 1879938"/>
                <a:gd name="connsiteY7" fmla="*/ 1237526 h 1299055"/>
                <a:gd name="connsiteX8" fmla="*/ 1046256 w 1879938"/>
                <a:gd name="connsiteY8" fmla="*/ 1237526 h 1299055"/>
                <a:gd name="connsiteX9" fmla="*/ 1046256 w 1879938"/>
                <a:gd name="connsiteY9" fmla="*/ 1176658 h 1299055"/>
                <a:gd name="connsiteX10" fmla="*/ 1315665 w 1879938"/>
                <a:gd name="connsiteY10" fmla="*/ 1176658 h 1299055"/>
                <a:gd name="connsiteX11" fmla="*/ 1367292 w 1879938"/>
                <a:gd name="connsiteY11" fmla="*/ 1299055 h 1299055"/>
                <a:gd name="connsiteX12" fmla="*/ 512646 w 1879938"/>
                <a:gd name="connsiteY12" fmla="*/ 1299055 h 1299055"/>
                <a:gd name="connsiteX13" fmla="*/ 206229 w 1879938"/>
                <a:gd name="connsiteY13" fmla="*/ 134008 h 1299055"/>
                <a:gd name="connsiteX14" fmla="*/ 1673709 w 1879938"/>
                <a:gd name="connsiteY14" fmla="*/ 134008 h 1299055"/>
                <a:gd name="connsiteX15" fmla="*/ 1714371 w 1879938"/>
                <a:gd name="connsiteY15" fmla="*/ 174670 h 1299055"/>
                <a:gd name="connsiteX16" fmla="*/ 1714371 w 1879938"/>
                <a:gd name="connsiteY16" fmla="*/ 875911 h 1299055"/>
                <a:gd name="connsiteX17" fmla="*/ 1673709 w 1879938"/>
                <a:gd name="connsiteY17" fmla="*/ 916573 h 1299055"/>
                <a:gd name="connsiteX18" fmla="*/ 206229 w 1879938"/>
                <a:gd name="connsiteY18" fmla="*/ 916573 h 1299055"/>
                <a:gd name="connsiteX19" fmla="*/ 165567 w 1879938"/>
                <a:gd name="connsiteY19" fmla="*/ 875911 h 1299055"/>
                <a:gd name="connsiteX20" fmla="*/ 165567 w 1879938"/>
                <a:gd name="connsiteY20" fmla="*/ 174670 h 1299055"/>
                <a:gd name="connsiteX21" fmla="*/ 206229 w 1879938"/>
                <a:gd name="connsiteY21" fmla="*/ 134008 h 1299055"/>
                <a:gd name="connsiteX22" fmla="*/ 141338 w 1879938"/>
                <a:gd name="connsiteY22" fmla="*/ 78198 h 1299055"/>
                <a:gd name="connsiteX23" fmla="*/ 94876 w 1879938"/>
                <a:gd name="connsiteY23" fmla="*/ 124660 h 1299055"/>
                <a:gd name="connsiteX24" fmla="*/ 94876 w 1879938"/>
                <a:gd name="connsiteY24" fmla="*/ 925920 h 1299055"/>
                <a:gd name="connsiteX25" fmla="*/ 141338 w 1879938"/>
                <a:gd name="connsiteY25" fmla="*/ 972382 h 1299055"/>
                <a:gd name="connsiteX26" fmla="*/ 1738601 w 1879938"/>
                <a:gd name="connsiteY26" fmla="*/ 972382 h 1299055"/>
                <a:gd name="connsiteX27" fmla="*/ 1785063 w 1879938"/>
                <a:gd name="connsiteY27" fmla="*/ 925920 h 1299055"/>
                <a:gd name="connsiteX28" fmla="*/ 1785063 w 1879938"/>
                <a:gd name="connsiteY28" fmla="*/ 124660 h 1299055"/>
                <a:gd name="connsiteX29" fmla="*/ 1738601 w 1879938"/>
                <a:gd name="connsiteY29" fmla="*/ 78198 h 1299055"/>
                <a:gd name="connsiteX30" fmla="*/ 0 w 1879938"/>
                <a:gd name="connsiteY30" fmla="*/ 0 h 1299055"/>
                <a:gd name="connsiteX31" fmla="*/ 1879938 w 1879938"/>
                <a:gd name="connsiteY31" fmla="*/ 0 h 1299055"/>
                <a:gd name="connsiteX32" fmla="*/ 1879938 w 1879938"/>
                <a:gd name="connsiteY32" fmla="*/ 1050581 h 1299055"/>
                <a:gd name="connsiteX33" fmla="*/ 1018166 w 1879938"/>
                <a:gd name="connsiteY33" fmla="*/ 1050581 h 1299055"/>
                <a:gd name="connsiteX34" fmla="*/ 1018166 w 1879938"/>
                <a:gd name="connsiteY34" fmla="*/ 1212374 h 1299055"/>
                <a:gd name="connsiteX35" fmla="*/ 1018166 w 1879938"/>
                <a:gd name="connsiteY35" fmla="*/ 1215965 h 1299055"/>
                <a:gd name="connsiteX36" fmla="*/ 1014971 w 1879938"/>
                <a:gd name="connsiteY36" fmla="*/ 1215965 h 1299055"/>
                <a:gd name="connsiteX37" fmla="*/ 1012021 w 1879938"/>
                <a:gd name="connsiteY37" fmla="*/ 1219281 h 1299055"/>
                <a:gd name="connsiteX38" fmla="*/ 939969 w 1879938"/>
                <a:gd name="connsiteY38" fmla="*/ 1230117 h 1299055"/>
                <a:gd name="connsiteX39" fmla="*/ 867917 w 1879938"/>
                <a:gd name="connsiteY39" fmla="*/ 1219281 h 1299055"/>
                <a:gd name="connsiteX40" fmla="*/ 864967 w 1879938"/>
                <a:gd name="connsiteY40" fmla="*/ 1215965 h 1299055"/>
                <a:gd name="connsiteX41" fmla="*/ 861772 w 1879938"/>
                <a:gd name="connsiteY41" fmla="*/ 1215965 h 1299055"/>
                <a:gd name="connsiteX42" fmla="*/ 861772 w 1879938"/>
                <a:gd name="connsiteY42" fmla="*/ 1212374 h 1299055"/>
                <a:gd name="connsiteX43" fmla="*/ 861772 w 1879938"/>
                <a:gd name="connsiteY43" fmla="*/ 1050581 h 1299055"/>
                <a:gd name="connsiteX44" fmla="*/ 0 w 1879938"/>
                <a:gd name="connsiteY44" fmla="*/ 1050581 h 12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79938" h="1299055">
                  <a:moveTo>
                    <a:pt x="564273" y="1176658"/>
                  </a:moveTo>
                  <a:lnTo>
                    <a:pt x="833683" y="1176658"/>
                  </a:lnTo>
                  <a:lnTo>
                    <a:pt x="833683" y="1237526"/>
                  </a:lnTo>
                  <a:lnTo>
                    <a:pt x="837071" y="1237526"/>
                  </a:lnTo>
                  <a:lnTo>
                    <a:pt x="833683" y="1239382"/>
                  </a:lnTo>
                  <a:cubicBezTo>
                    <a:pt x="833683" y="1252701"/>
                    <a:pt x="881269" y="1263498"/>
                    <a:pt x="939969" y="1263498"/>
                  </a:cubicBezTo>
                  <a:cubicBezTo>
                    <a:pt x="998669" y="1263498"/>
                    <a:pt x="1046255" y="1252701"/>
                    <a:pt x="1046255" y="1239382"/>
                  </a:cubicBezTo>
                  <a:lnTo>
                    <a:pt x="1042867" y="1237526"/>
                  </a:lnTo>
                  <a:lnTo>
                    <a:pt x="1046256" y="1237526"/>
                  </a:lnTo>
                  <a:lnTo>
                    <a:pt x="1046256" y="1176658"/>
                  </a:lnTo>
                  <a:lnTo>
                    <a:pt x="1315665" y="1176658"/>
                  </a:lnTo>
                  <a:lnTo>
                    <a:pt x="1367292" y="1299055"/>
                  </a:lnTo>
                  <a:lnTo>
                    <a:pt x="512646" y="1299055"/>
                  </a:lnTo>
                  <a:close/>
                  <a:moveTo>
                    <a:pt x="206229" y="134008"/>
                  </a:moveTo>
                  <a:lnTo>
                    <a:pt x="1673709" y="134008"/>
                  </a:lnTo>
                  <a:cubicBezTo>
                    <a:pt x="1696166" y="134008"/>
                    <a:pt x="1714371" y="152213"/>
                    <a:pt x="1714371" y="174670"/>
                  </a:cubicBezTo>
                  <a:lnTo>
                    <a:pt x="1714371" y="875911"/>
                  </a:lnTo>
                  <a:cubicBezTo>
                    <a:pt x="1714371" y="898368"/>
                    <a:pt x="1696166" y="916573"/>
                    <a:pt x="1673709" y="916573"/>
                  </a:cubicBezTo>
                  <a:lnTo>
                    <a:pt x="206229" y="916573"/>
                  </a:lnTo>
                  <a:cubicBezTo>
                    <a:pt x="183772" y="916573"/>
                    <a:pt x="165567" y="898368"/>
                    <a:pt x="165567" y="875911"/>
                  </a:cubicBezTo>
                  <a:lnTo>
                    <a:pt x="165567" y="174670"/>
                  </a:lnTo>
                  <a:cubicBezTo>
                    <a:pt x="165567" y="152213"/>
                    <a:pt x="183772" y="134008"/>
                    <a:pt x="206229" y="134008"/>
                  </a:cubicBezTo>
                  <a:close/>
                  <a:moveTo>
                    <a:pt x="141338" y="78198"/>
                  </a:moveTo>
                  <a:cubicBezTo>
                    <a:pt x="115678" y="78198"/>
                    <a:pt x="94876" y="99000"/>
                    <a:pt x="94876" y="124660"/>
                  </a:cubicBezTo>
                  <a:lnTo>
                    <a:pt x="94876" y="925920"/>
                  </a:lnTo>
                  <a:cubicBezTo>
                    <a:pt x="94876" y="951580"/>
                    <a:pt x="115678" y="972382"/>
                    <a:pt x="141338" y="972382"/>
                  </a:cubicBezTo>
                  <a:lnTo>
                    <a:pt x="1738601" y="972382"/>
                  </a:lnTo>
                  <a:cubicBezTo>
                    <a:pt x="1764261" y="972382"/>
                    <a:pt x="1785063" y="951580"/>
                    <a:pt x="1785063" y="925920"/>
                  </a:cubicBezTo>
                  <a:lnTo>
                    <a:pt x="1785063" y="124660"/>
                  </a:lnTo>
                  <a:cubicBezTo>
                    <a:pt x="1785063" y="99000"/>
                    <a:pt x="1764261" y="78198"/>
                    <a:pt x="1738601" y="78198"/>
                  </a:cubicBezTo>
                  <a:close/>
                  <a:moveTo>
                    <a:pt x="0" y="0"/>
                  </a:moveTo>
                  <a:lnTo>
                    <a:pt x="1879938" y="0"/>
                  </a:lnTo>
                  <a:lnTo>
                    <a:pt x="1879938" y="1050581"/>
                  </a:lnTo>
                  <a:lnTo>
                    <a:pt x="1018166" y="1050581"/>
                  </a:lnTo>
                  <a:lnTo>
                    <a:pt x="1018166" y="1212374"/>
                  </a:lnTo>
                  <a:lnTo>
                    <a:pt x="1018166" y="1215965"/>
                  </a:lnTo>
                  <a:lnTo>
                    <a:pt x="1014971" y="1215965"/>
                  </a:lnTo>
                  <a:lnTo>
                    <a:pt x="1012021" y="1219281"/>
                  </a:lnTo>
                  <a:cubicBezTo>
                    <a:pt x="1000150" y="1225649"/>
                    <a:pt x="972359" y="1230117"/>
                    <a:pt x="939969" y="1230117"/>
                  </a:cubicBezTo>
                  <a:cubicBezTo>
                    <a:pt x="907579" y="1230117"/>
                    <a:pt x="879788" y="1225649"/>
                    <a:pt x="867917" y="1219281"/>
                  </a:cubicBezTo>
                  <a:lnTo>
                    <a:pt x="864967" y="1215965"/>
                  </a:lnTo>
                  <a:lnTo>
                    <a:pt x="861772" y="1215965"/>
                  </a:lnTo>
                  <a:lnTo>
                    <a:pt x="861772" y="1212374"/>
                  </a:lnTo>
                  <a:lnTo>
                    <a:pt x="861772" y="1050581"/>
                  </a:lnTo>
                  <a:lnTo>
                    <a:pt x="0" y="1050581"/>
                  </a:lnTo>
                  <a:close/>
                </a:path>
              </a:pathLst>
            </a:custGeom>
            <a:solidFill>
              <a:srgbClr val="0070C0"/>
            </a:solidFill>
            <a:ln/>
            <a:effectLst/>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en-US">
                <a:solidFill>
                  <a:prstClr val="black"/>
                </a:solidFill>
              </a:endParaRPr>
            </a:p>
          </p:txBody>
        </p:sp>
        <p:sp>
          <p:nvSpPr>
            <p:cNvPr id="60" name="Freeform 59"/>
            <p:cNvSpPr/>
            <p:nvPr/>
          </p:nvSpPr>
          <p:spPr>
            <a:xfrm>
              <a:off x="6177290" y="3776777"/>
              <a:ext cx="805186" cy="556391"/>
            </a:xfrm>
            <a:custGeom>
              <a:avLst/>
              <a:gdLst>
                <a:gd name="connsiteX0" fmla="*/ 564273 w 1879938"/>
                <a:gd name="connsiteY0" fmla="*/ 1176658 h 1299055"/>
                <a:gd name="connsiteX1" fmla="*/ 833683 w 1879938"/>
                <a:gd name="connsiteY1" fmla="*/ 1176658 h 1299055"/>
                <a:gd name="connsiteX2" fmla="*/ 833683 w 1879938"/>
                <a:gd name="connsiteY2" fmla="*/ 1237526 h 1299055"/>
                <a:gd name="connsiteX3" fmla="*/ 837071 w 1879938"/>
                <a:gd name="connsiteY3" fmla="*/ 1237526 h 1299055"/>
                <a:gd name="connsiteX4" fmla="*/ 833683 w 1879938"/>
                <a:gd name="connsiteY4" fmla="*/ 1239382 h 1299055"/>
                <a:gd name="connsiteX5" fmla="*/ 939969 w 1879938"/>
                <a:gd name="connsiteY5" fmla="*/ 1263498 h 1299055"/>
                <a:gd name="connsiteX6" fmla="*/ 1046255 w 1879938"/>
                <a:gd name="connsiteY6" fmla="*/ 1239382 h 1299055"/>
                <a:gd name="connsiteX7" fmla="*/ 1042867 w 1879938"/>
                <a:gd name="connsiteY7" fmla="*/ 1237526 h 1299055"/>
                <a:gd name="connsiteX8" fmla="*/ 1046256 w 1879938"/>
                <a:gd name="connsiteY8" fmla="*/ 1237526 h 1299055"/>
                <a:gd name="connsiteX9" fmla="*/ 1046256 w 1879938"/>
                <a:gd name="connsiteY9" fmla="*/ 1176658 h 1299055"/>
                <a:gd name="connsiteX10" fmla="*/ 1315665 w 1879938"/>
                <a:gd name="connsiteY10" fmla="*/ 1176658 h 1299055"/>
                <a:gd name="connsiteX11" fmla="*/ 1367292 w 1879938"/>
                <a:gd name="connsiteY11" fmla="*/ 1299055 h 1299055"/>
                <a:gd name="connsiteX12" fmla="*/ 512646 w 1879938"/>
                <a:gd name="connsiteY12" fmla="*/ 1299055 h 1299055"/>
                <a:gd name="connsiteX13" fmla="*/ 206229 w 1879938"/>
                <a:gd name="connsiteY13" fmla="*/ 134008 h 1299055"/>
                <a:gd name="connsiteX14" fmla="*/ 1673709 w 1879938"/>
                <a:gd name="connsiteY14" fmla="*/ 134008 h 1299055"/>
                <a:gd name="connsiteX15" fmla="*/ 1714371 w 1879938"/>
                <a:gd name="connsiteY15" fmla="*/ 174670 h 1299055"/>
                <a:gd name="connsiteX16" fmla="*/ 1714371 w 1879938"/>
                <a:gd name="connsiteY16" fmla="*/ 875911 h 1299055"/>
                <a:gd name="connsiteX17" fmla="*/ 1673709 w 1879938"/>
                <a:gd name="connsiteY17" fmla="*/ 916573 h 1299055"/>
                <a:gd name="connsiteX18" fmla="*/ 206229 w 1879938"/>
                <a:gd name="connsiteY18" fmla="*/ 916573 h 1299055"/>
                <a:gd name="connsiteX19" fmla="*/ 165567 w 1879938"/>
                <a:gd name="connsiteY19" fmla="*/ 875911 h 1299055"/>
                <a:gd name="connsiteX20" fmla="*/ 165567 w 1879938"/>
                <a:gd name="connsiteY20" fmla="*/ 174670 h 1299055"/>
                <a:gd name="connsiteX21" fmla="*/ 206229 w 1879938"/>
                <a:gd name="connsiteY21" fmla="*/ 134008 h 1299055"/>
                <a:gd name="connsiteX22" fmla="*/ 141338 w 1879938"/>
                <a:gd name="connsiteY22" fmla="*/ 78198 h 1299055"/>
                <a:gd name="connsiteX23" fmla="*/ 94876 w 1879938"/>
                <a:gd name="connsiteY23" fmla="*/ 124660 h 1299055"/>
                <a:gd name="connsiteX24" fmla="*/ 94876 w 1879938"/>
                <a:gd name="connsiteY24" fmla="*/ 925920 h 1299055"/>
                <a:gd name="connsiteX25" fmla="*/ 141338 w 1879938"/>
                <a:gd name="connsiteY25" fmla="*/ 972382 h 1299055"/>
                <a:gd name="connsiteX26" fmla="*/ 1738601 w 1879938"/>
                <a:gd name="connsiteY26" fmla="*/ 972382 h 1299055"/>
                <a:gd name="connsiteX27" fmla="*/ 1785063 w 1879938"/>
                <a:gd name="connsiteY27" fmla="*/ 925920 h 1299055"/>
                <a:gd name="connsiteX28" fmla="*/ 1785063 w 1879938"/>
                <a:gd name="connsiteY28" fmla="*/ 124660 h 1299055"/>
                <a:gd name="connsiteX29" fmla="*/ 1738601 w 1879938"/>
                <a:gd name="connsiteY29" fmla="*/ 78198 h 1299055"/>
                <a:gd name="connsiteX30" fmla="*/ 0 w 1879938"/>
                <a:gd name="connsiteY30" fmla="*/ 0 h 1299055"/>
                <a:gd name="connsiteX31" fmla="*/ 1879938 w 1879938"/>
                <a:gd name="connsiteY31" fmla="*/ 0 h 1299055"/>
                <a:gd name="connsiteX32" fmla="*/ 1879938 w 1879938"/>
                <a:gd name="connsiteY32" fmla="*/ 1050581 h 1299055"/>
                <a:gd name="connsiteX33" fmla="*/ 1018166 w 1879938"/>
                <a:gd name="connsiteY33" fmla="*/ 1050581 h 1299055"/>
                <a:gd name="connsiteX34" fmla="*/ 1018166 w 1879938"/>
                <a:gd name="connsiteY34" fmla="*/ 1212374 h 1299055"/>
                <a:gd name="connsiteX35" fmla="*/ 1018166 w 1879938"/>
                <a:gd name="connsiteY35" fmla="*/ 1215965 h 1299055"/>
                <a:gd name="connsiteX36" fmla="*/ 1014971 w 1879938"/>
                <a:gd name="connsiteY36" fmla="*/ 1215965 h 1299055"/>
                <a:gd name="connsiteX37" fmla="*/ 1012021 w 1879938"/>
                <a:gd name="connsiteY37" fmla="*/ 1219281 h 1299055"/>
                <a:gd name="connsiteX38" fmla="*/ 939969 w 1879938"/>
                <a:gd name="connsiteY38" fmla="*/ 1230117 h 1299055"/>
                <a:gd name="connsiteX39" fmla="*/ 867917 w 1879938"/>
                <a:gd name="connsiteY39" fmla="*/ 1219281 h 1299055"/>
                <a:gd name="connsiteX40" fmla="*/ 864967 w 1879938"/>
                <a:gd name="connsiteY40" fmla="*/ 1215965 h 1299055"/>
                <a:gd name="connsiteX41" fmla="*/ 861772 w 1879938"/>
                <a:gd name="connsiteY41" fmla="*/ 1215965 h 1299055"/>
                <a:gd name="connsiteX42" fmla="*/ 861772 w 1879938"/>
                <a:gd name="connsiteY42" fmla="*/ 1212374 h 1299055"/>
                <a:gd name="connsiteX43" fmla="*/ 861772 w 1879938"/>
                <a:gd name="connsiteY43" fmla="*/ 1050581 h 1299055"/>
                <a:gd name="connsiteX44" fmla="*/ 0 w 1879938"/>
                <a:gd name="connsiteY44" fmla="*/ 1050581 h 12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79938" h="1299055">
                  <a:moveTo>
                    <a:pt x="564273" y="1176658"/>
                  </a:moveTo>
                  <a:lnTo>
                    <a:pt x="833683" y="1176658"/>
                  </a:lnTo>
                  <a:lnTo>
                    <a:pt x="833683" y="1237526"/>
                  </a:lnTo>
                  <a:lnTo>
                    <a:pt x="837071" y="1237526"/>
                  </a:lnTo>
                  <a:lnTo>
                    <a:pt x="833683" y="1239382"/>
                  </a:lnTo>
                  <a:cubicBezTo>
                    <a:pt x="833683" y="1252701"/>
                    <a:pt x="881269" y="1263498"/>
                    <a:pt x="939969" y="1263498"/>
                  </a:cubicBezTo>
                  <a:cubicBezTo>
                    <a:pt x="998669" y="1263498"/>
                    <a:pt x="1046255" y="1252701"/>
                    <a:pt x="1046255" y="1239382"/>
                  </a:cubicBezTo>
                  <a:lnTo>
                    <a:pt x="1042867" y="1237526"/>
                  </a:lnTo>
                  <a:lnTo>
                    <a:pt x="1046256" y="1237526"/>
                  </a:lnTo>
                  <a:lnTo>
                    <a:pt x="1046256" y="1176658"/>
                  </a:lnTo>
                  <a:lnTo>
                    <a:pt x="1315665" y="1176658"/>
                  </a:lnTo>
                  <a:lnTo>
                    <a:pt x="1367292" y="1299055"/>
                  </a:lnTo>
                  <a:lnTo>
                    <a:pt x="512646" y="1299055"/>
                  </a:lnTo>
                  <a:close/>
                  <a:moveTo>
                    <a:pt x="206229" y="134008"/>
                  </a:moveTo>
                  <a:lnTo>
                    <a:pt x="1673709" y="134008"/>
                  </a:lnTo>
                  <a:cubicBezTo>
                    <a:pt x="1696166" y="134008"/>
                    <a:pt x="1714371" y="152213"/>
                    <a:pt x="1714371" y="174670"/>
                  </a:cubicBezTo>
                  <a:lnTo>
                    <a:pt x="1714371" y="875911"/>
                  </a:lnTo>
                  <a:cubicBezTo>
                    <a:pt x="1714371" y="898368"/>
                    <a:pt x="1696166" y="916573"/>
                    <a:pt x="1673709" y="916573"/>
                  </a:cubicBezTo>
                  <a:lnTo>
                    <a:pt x="206229" y="916573"/>
                  </a:lnTo>
                  <a:cubicBezTo>
                    <a:pt x="183772" y="916573"/>
                    <a:pt x="165567" y="898368"/>
                    <a:pt x="165567" y="875911"/>
                  </a:cubicBezTo>
                  <a:lnTo>
                    <a:pt x="165567" y="174670"/>
                  </a:lnTo>
                  <a:cubicBezTo>
                    <a:pt x="165567" y="152213"/>
                    <a:pt x="183772" y="134008"/>
                    <a:pt x="206229" y="134008"/>
                  </a:cubicBezTo>
                  <a:close/>
                  <a:moveTo>
                    <a:pt x="141338" y="78198"/>
                  </a:moveTo>
                  <a:cubicBezTo>
                    <a:pt x="115678" y="78198"/>
                    <a:pt x="94876" y="99000"/>
                    <a:pt x="94876" y="124660"/>
                  </a:cubicBezTo>
                  <a:lnTo>
                    <a:pt x="94876" y="925920"/>
                  </a:lnTo>
                  <a:cubicBezTo>
                    <a:pt x="94876" y="951580"/>
                    <a:pt x="115678" y="972382"/>
                    <a:pt x="141338" y="972382"/>
                  </a:cubicBezTo>
                  <a:lnTo>
                    <a:pt x="1738601" y="972382"/>
                  </a:lnTo>
                  <a:cubicBezTo>
                    <a:pt x="1764261" y="972382"/>
                    <a:pt x="1785063" y="951580"/>
                    <a:pt x="1785063" y="925920"/>
                  </a:cubicBezTo>
                  <a:lnTo>
                    <a:pt x="1785063" y="124660"/>
                  </a:lnTo>
                  <a:cubicBezTo>
                    <a:pt x="1785063" y="99000"/>
                    <a:pt x="1764261" y="78198"/>
                    <a:pt x="1738601" y="78198"/>
                  </a:cubicBezTo>
                  <a:close/>
                  <a:moveTo>
                    <a:pt x="0" y="0"/>
                  </a:moveTo>
                  <a:lnTo>
                    <a:pt x="1879938" y="0"/>
                  </a:lnTo>
                  <a:lnTo>
                    <a:pt x="1879938" y="1050581"/>
                  </a:lnTo>
                  <a:lnTo>
                    <a:pt x="1018166" y="1050581"/>
                  </a:lnTo>
                  <a:lnTo>
                    <a:pt x="1018166" y="1212374"/>
                  </a:lnTo>
                  <a:lnTo>
                    <a:pt x="1018166" y="1215965"/>
                  </a:lnTo>
                  <a:lnTo>
                    <a:pt x="1014971" y="1215965"/>
                  </a:lnTo>
                  <a:lnTo>
                    <a:pt x="1012021" y="1219281"/>
                  </a:lnTo>
                  <a:cubicBezTo>
                    <a:pt x="1000150" y="1225649"/>
                    <a:pt x="972359" y="1230117"/>
                    <a:pt x="939969" y="1230117"/>
                  </a:cubicBezTo>
                  <a:cubicBezTo>
                    <a:pt x="907579" y="1230117"/>
                    <a:pt x="879788" y="1225649"/>
                    <a:pt x="867917" y="1219281"/>
                  </a:cubicBezTo>
                  <a:lnTo>
                    <a:pt x="864967" y="1215965"/>
                  </a:lnTo>
                  <a:lnTo>
                    <a:pt x="861772" y="1215965"/>
                  </a:lnTo>
                  <a:lnTo>
                    <a:pt x="861772" y="1212374"/>
                  </a:lnTo>
                  <a:lnTo>
                    <a:pt x="861772" y="1050581"/>
                  </a:lnTo>
                  <a:lnTo>
                    <a:pt x="0" y="1050581"/>
                  </a:lnTo>
                  <a:close/>
                </a:path>
              </a:pathLst>
            </a:custGeom>
            <a:solidFill>
              <a:srgbClr val="DE5A00"/>
            </a:solidFill>
            <a:ln/>
            <a:effectLst/>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en-US">
                <a:solidFill>
                  <a:prstClr val="black"/>
                </a:solidFill>
              </a:endParaRPr>
            </a:p>
          </p:txBody>
        </p:sp>
      </p:grpSp>
    </p:spTree>
    <p:extLst>
      <p:ext uri="{BB962C8B-B14F-4D97-AF65-F5344CB8AC3E}">
        <p14:creationId xmlns:p14="http://schemas.microsoft.com/office/powerpoint/2010/main" val="119657797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Commitment to advancing technology</a:t>
            </a:r>
          </a:p>
        </p:txBody>
      </p:sp>
      <p:sp>
        <p:nvSpPr>
          <p:cNvPr id="5" name="Text Placeholder 4"/>
          <p:cNvSpPr>
            <a:spLocks noGrp="1"/>
          </p:cNvSpPr>
          <p:nvPr>
            <p:ph type="body" sz="quarter" idx="10"/>
          </p:nvPr>
        </p:nvSpPr>
        <p:spPr/>
        <p:txBody>
          <a:bodyPr/>
          <a:lstStyle/>
          <a:p>
            <a:pPr marL="0" indent="0">
              <a:buNone/>
            </a:pPr>
            <a:r>
              <a:rPr lang="en-US" dirty="0">
                <a:solidFill>
                  <a:srgbClr val="002060"/>
                </a:solidFill>
              </a:rPr>
              <a:t>Introducing new cutting-edge products in 2014-2015</a:t>
            </a:r>
          </a:p>
          <a:p>
            <a:endParaRPr lang="en-US" dirty="0"/>
          </a:p>
        </p:txBody>
      </p:sp>
      <p:sp>
        <p:nvSpPr>
          <p:cNvPr id="6" name="Text Placeholder 5"/>
          <p:cNvSpPr>
            <a:spLocks noGrp="1"/>
          </p:cNvSpPr>
          <p:nvPr>
            <p:ph type="body" sz="quarter" idx="11"/>
          </p:nvPr>
        </p:nvSpPr>
        <p:spPr/>
        <p:txBody>
          <a:bodyPr/>
          <a:lstStyle/>
          <a:p>
            <a:r>
              <a:rPr lang="en-US" dirty="0">
                <a:solidFill>
                  <a:srgbClr val="DE5A00"/>
                </a:solidFill>
              </a:rPr>
              <a:t>Smart Television</a:t>
            </a:r>
          </a:p>
        </p:txBody>
      </p:sp>
      <p:sp>
        <p:nvSpPr>
          <p:cNvPr id="7" name="Text Placeholder 6"/>
          <p:cNvSpPr>
            <a:spLocks noGrp="1"/>
          </p:cNvSpPr>
          <p:nvPr>
            <p:ph type="body" sz="quarter" idx="12"/>
          </p:nvPr>
        </p:nvSpPr>
        <p:spPr/>
        <p:txBody>
          <a:bodyPr/>
          <a:lstStyle/>
          <a:p>
            <a:pPr marL="0" indent="0">
              <a:buNone/>
            </a:pPr>
            <a:r>
              <a:rPr lang="en-US" dirty="0">
                <a:solidFill>
                  <a:srgbClr val="DE5A00"/>
                </a:solidFill>
              </a:rPr>
              <a:t>3D Television</a:t>
            </a:r>
          </a:p>
        </p:txBody>
      </p:sp>
      <p:sp>
        <p:nvSpPr>
          <p:cNvPr id="8" name="Text Placeholder 7"/>
          <p:cNvSpPr>
            <a:spLocks noGrp="1"/>
          </p:cNvSpPr>
          <p:nvPr>
            <p:ph type="body" sz="quarter" idx="13"/>
          </p:nvPr>
        </p:nvSpPr>
        <p:spPr/>
        <p:txBody>
          <a:bodyPr/>
          <a:lstStyle/>
          <a:p>
            <a:pPr marL="0" indent="0">
              <a:buNone/>
            </a:pPr>
            <a:r>
              <a:rPr lang="en-US" dirty="0">
                <a:solidFill>
                  <a:srgbClr val="DE5A00"/>
                </a:solidFill>
              </a:rPr>
              <a:t>Wireless Surround Sound</a:t>
            </a:r>
          </a:p>
        </p:txBody>
      </p:sp>
      <p:pic>
        <p:nvPicPr>
          <p:cNvPr id="9" name="Picture 2" descr="W:\Open Engagements\Productivity\MS-Office + Mobility Apps\#1488-002 Office 15 Sample Docs\Deliverables\IW\Corbis\SmartTV.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50698" y="2783502"/>
            <a:ext cx="3474720" cy="23345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W:\Open Engagements\Productivity\MS-Office + Mobility Apps\#1488-002 Office 15 Sample Docs\Deliverables\IW\Corbis\3D.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4587240" y="2531971"/>
            <a:ext cx="3017520" cy="258610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W:\Open Engagements\Productivity\MS-Office + Mobility Apps\#1488-002 Office 15 Sample Docs\Deliverables\IW\Corbis\WifiSpeaker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9076131" y="2171700"/>
            <a:ext cx="2147517" cy="3294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5382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DE5A00"/>
                </a:solidFill>
              </a:rPr>
              <a:t>Northwind &amp; Contoso</a:t>
            </a:r>
          </a:p>
        </p:txBody>
      </p:sp>
      <p:sp>
        <p:nvSpPr>
          <p:cNvPr id="3" name="Subtitle 2"/>
          <p:cNvSpPr>
            <a:spLocks noGrp="1"/>
          </p:cNvSpPr>
          <p:nvPr>
            <p:ph type="subTitle" idx="1"/>
          </p:nvPr>
        </p:nvSpPr>
        <p:spPr/>
        <p:txBody>
          <a:bodyPr/>
          <a:lstStyle/>
          <a:p>
            <a:r>
              <a:rPr lang="en-US" dirty="0">
                <a:solidFill>
                  <a:srgbClr val="DE5A00"/>
                </a:solidFill>
              </a:rPr>
              <a:t>A shared vision. A strong partnership.</a:t>
            </a:r>
          </a:p>
        </p:txBody>
      </p:sp>
      <p:sp>
        <p:nvSpPr>
          <p:cNvPr id="4" name="Text Placeholder 3"/>
          <p:cNvSpPr>
            <a:spLocks noGrp="1"/>
          </p:cNvSpPr>
          <p:nvPr>
            <p:ph type="body" sz="quarter" idx="10"/>
          </p:nvPr>
        </p:nvSpPr>
        <p:spPr/>
        <p:txBody>
          <a:bodyPr/>
          <a:lstStyle/>
          <a:p>
            <a:pPr marL="0" indent="0">
              <a:buNone/>
            </a:pPr>
            <a:r>
              <a:rPr lang="en-US" dirty="0">
                <a:solidFill>
                  <a:srgbClr val="DE5A00"/>
                </a:solidFill>
              </a:rPr>
              <a:t>Thank you!</a:t>
            </a:r>
          </a:p>
        </p:txBody>
      </p:sp>
    </p:spTree>
    <p:extLst>
      <p:ext uri="{BB962C8B-B14F-4D97-AF65-F5344CB8AC3E}">
        <p14:creationId xmlns:p14="http://schemas.microsoft.com/office/powerpoint/2010/main" val="513299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o1xtmafs01.partners.extranet.microsoft.com\OrderPickup\2012_06_28\Mandy_Maxwell\42-1792681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flipH="1">
            <a:off x="0" y="0"/>
            <a:ext cx="12192000" cy="6858000"/>
          </a:xfrm>
          <a:prstGeom prst="rect">
            <a:avLst/>
          </a:prstGeom>
          <a:noFill/>
        </p:spPr>
      </p:pic>
      <p:sp>
        <p:nvSpPr>
          <p:cNvPr id="7" name="Parallelogram 6"/>
          <p:cNvSpPr/>
          <p:nvPr/>
        </p:nvSpPr>
        <p:spPr>
          <a:xfrm>
            <a:off x="204857" y="0"/>
            <a:ext cx="4464974" cy="6858000"/>
          </a:xfrm>
          <a:prstGeom prst="parallelogram">
            <a:avLst>
              <a:gd name="adj" fmla="val 13842"/>
            </a:avLst>
          </a:prstGeom>
          <a:gradFill>
            <a:gsLst>
              <a:gs pos="0">
                <a:srgbClr val="FFC000"/>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Title 3"/>
          <p:cNvSpPr>
            <a:spLocks noGrp="1"/>
          </p:cNvSpPr>
          <p:nvPr>
            <p:ph type="title"/>
          </p:nvPr>
        </p:nvSpPr>
        <p:spPr/>
        <p:txBody>
          <a:bodyPr/>
          <a:lstStyle/>
          <a:p>
            <a:r>
              <a:rPr lang="en-US" dirty="0">
                <a:solidFill>
                  <a:srgbClr val="DE5A00"/>
                </a:solidFill>
              </a:rPr>
              <a:t>Agenda</a:t>
            </a:r>
          </a:p>
        </p:txBody>
      </p:sp>
      <p:sp>
        <p:nvSpPr>
          <p:cNvPr id="5" name="Content Placeholder 4"/>
          <p:cNvSpPr>
            <a:spLocks noGrp="1"/>
          </p:cNvSpPr>
          <p:nvPr>
            <p:ph idx="1"/>
          </p:nvPr>
        </p:nvSpPr>
        <p:spPr/>
        <p:txBody>
          <a:bodyPr/>
          <a:lstStyle/>
          <a:p>
            <a:pPr marL="0" indent="0">
              <a:buNone/>
            </a:pPr>
            <a:r>
              <a:rPr lang="en-US" spc="-93" dirty="0">
                <a:solidFill>
                  <a:srgbClr val="DE5A00"/>
                </a:solidFill>
                <a:latin typeface="Segoe UI Light" pitchFamily="34" charset="0"/>
              </a:rPr>
              <a:t>History</a:t>
            </a:r>
          </a:p>
          <a:p>
            <a:pPr marL="0" indent="0">
              <a:buNone/>
            </a:pPr>
            <a:r>
              <a:rPr lang="en-US" spc="-93" dirty="0">
                <a:solidFill>
                  <a:srgbClr val="DE5A00"/>
                </a:solidFill>
                <a:latin typeface="Segoe UI Light" pitchFamily="34" charset="0"/>
              </a:rPr>
              <a:t>Shared Vision</a:t>
            </a:r>
          </a:p>
          <a:p>
            <a:pPr marL="0" indent="0">
              <a:buNone/>
            </a:pPr>
            <a:r>
              <a:rPr lang="en-US" spc="-93" dirty="0">
                <a:solidFill>
                  <a:srgbClr val="DE5A00"/>
                </a:solidFill>
                <a:latin typeface="Segoe UI Light" pitchFamily="34" charset="0"/>
              </a:rPr>
              <a:t>Sales Analysis</a:t>
            </a:r>
          </a:p>
          <a:p>
            <a:pPr marL="0" indent="0">
              <a:buNone/>
            </a:pPr>
            <a:r>
              <a:rPr lang="en-US" spc="-93" dirty="0">
                <a:solidFill>
                  <a:srgbClr val="DE5A00"/>
                </a:solidFill>
                <a:latin typeface="Segoe UI Light" pitchFamily="34" charset="0"/>
              </a:rPr>
              <a:t>Customer Research</a:t>
            </a:r>
          </a:p>
          <a:p>
            <a:pPr marL="0" indent="0">
              <a:buNone/>
            </a:pPr>
            <a:r>
              <a:rPr lang="en-US" spc="-93" dirty="0">
                <a:solidFill>
                  <a:srgbClr val="DE5A00"/>
                </a:solidFill>
                <a:latin typeface="Segoe UI Light" pitchFamily="34" charset="0"/>
              </a:rPr>
              <a:t>Sustainable Practices</a:t>
            </a:r>
          </a:p>
          <a:p>
            <a:pPr marL="0" indent="0">
              <a:buNone/>
            </a:pPr>
            <a:r>
              <a:rPr lang="en-US" spc="-93" dirty="0">
                <a:solidFill>
                  <a:srgbClr val="DE5A00"/>
                </a:solidFill>
                <a:latin typeface="Segoe UI Light" pitchFamily="34" charset="0"/>
              </a:rPr>
              <a:t>New Products</a:t>
            </a:r>
          </a:p>
          <a:p>
            <a:pPr marL="0" indent="0">
              <a:buNone/>
            </a:pPr>
            <a:r>
              <a:rPr lang="en-US" spc="-93" dirty="0">
                <a:solidFill>
                  <a:srgbClr val="DE5A00"/>
                </a:solidFill>
                <a:latin typeface="Segoe UI Light" pitchFamily="34" charset="0"/>
              </a:rPr>
              <a:t>Sales Projections</a:t>
            </a:r>
          </a:p>
          <a:p>
            <a:endParaRPr lang="en-US" dirty="0">
              <a:solidFill>
                <a:srgbClr val="DE5A00"/>
              </a:solidFill>
            </a:endParaRPr>
          </a:p>
        </p:txBody>
      </p:sp>
    </p:spTree>
    <p:extLst>
      <p:ext uri="{BB962C8B-B14F-4D97-AF65-F5344CB8AC3E}">
        <p14:creationId xmlns:p14="http://schemas.microsoft.com/office/powerpoint/2010/main" val="18438660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nchorCtr="0"/>
          <a:lstStyle/>
          <a:p>
            <a:r>
              <a:rPr lang="en-US" dirty="0">
                <a:solidFill>
                  <a:schemeClr val="tx1"/>
                </a:solidFill>
              </a:rPr>
              <a:t>Growing our businesses together</a:t>
            </a:r>
            <a:br>
              <a:rPr lang="en-US" dirty="0"/>
            </a:br>
            <a:r>
              <a:rPr lang="en-US" sz="2400" dirty="0"/>
              <a:t>A Partnership strengthened with time</a:t>
            </a:r>
            <a:endParaRPr lang="en-US" dirty="0"/>
          </a:p>
        </p:txBody>
      </p:sp>
      <p:sp>
        <p:nvSpPr>
          <p:cNvPr id="6" name="Parallelogram 5"/>
          <p:cNvSpPr/>
          <p:nvPr/>
        </p:nvSpPr>
        <p:spPr>
          <a:xfrm>
            <a:off x="8427778" y="2171700"/>
            <a:ext cx="2798522" cy="4653169"/>
          </a:xfrm>
          <a:prstGeom prst="parallelogram">
            <a:avLst>
              <a:gd name="adj" fmla="val 23873"/>
            </a:avLst>
          </a:prstGeom>
          <a:gradFill flip="none" rotWithShape="1">
            <a:gsLst>
              <a:gs pos="0">
                <a:srgbClr val="FFC000"/>
              </a:gs>
              <a:gs pos="57000">
                <a:srgbClr val="FFD347"/>
              </a:gs>
              <a:gs pos="25000">
                <a:srgbClr val="FFC000"/>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p:cNvSpPr/>
          <p:nvPr/>
        </p:nvSpPr>
        <p:spPr>
          <a:xfrm>
            <a:off x="6098395" y="3273530"/>
            <a:ext cx="2651466" cy="3551340"/>
          </a:xfrm>
          <a:prstGeom prst="parallelogram">
            <a:avLst>
              <a:gd name="adj" fmla="val 20451"/>
            </a:avLst>
          </a:prstGeom>
          <a:gradFill flip="none" rotWithShape="1">
            <a:gsLst>
              <a:gs pos="0">
                <a:srgbClr val="FFC000"/>
              </a:gs>
              <a:gs pos="57000">
                <a:srgbClr val="FFD347"/>
              </a:gs>
              <a:gs pos="25000">
                <a:srgbClr val="FFC000"/>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p:cNvSpPr/>
          <p:nvPr/>
        </p:nvSpPr>
        <p:spPr>
          <a:xfrm>
            <a:off x="1392331" y="4996077"/>
            <a:ext cx="2451855" cy="1861923"/>
          </a:xfrm>
          <a:prstGeom prst="parallelogram">
            <a:avLst>
              <a:gd name="adj" fmla="val 19274"/>
            </a:avLst>
          </a:prstGeom>
          <a:gradFill flip="none" rotWithShape="1">
            <a:gsLst>
              <a:gs pos="0">
                <a:srgbClr val="FFC000"/>
              </a:gs>
              <a:gs pos="57000">
                <a:srgbClr val="FFD347"/>
              </a:gs>
              <a:gs pos="25000">
                <a:srgbClr val="FFC000"/>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p:cNvSpPr/>
          <p:nvPr/>
        </p:nvSpPr>
        <p:spPr>
          <a:xfrm>
            <a:off x="3737479" y="4702301"/>
            <a:ext cx="2552961" cy="2122568"/>
          </a:xfrm>
          <a:prstGeom prst="parallelogram">
            <a:avLst>
              <a:gd name="adj" fmla="val 17795"/>
            </a:avLst>
          </a:prstGeom>
          <a:gradFill flip="none" rotWithShape="1">
            <a:gsLst>
              <a:gs pos="0">
                <a:srgbClr val="FFC000"/>
              </a:gs>
              <a:gs pos="57000">
                <a:srgbClr val="FFD347"/>
              </a:gs>
              <a:gs pos="25000">
                <a:srgbClr val="FFC000"/>
              </a:gs>
              <a:gs pos="10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123320" y="5932918"/>
            <a:ext cx="1633870" cy="984881"/>
          </a:xfrm>
          <a:prstGeom prst="rect">
            <a:avLst/>
          </a:prstGeom>
          <a:noFill/>
        </p:spPr>
        <p:txBody>
          <a:bodyPr wrap="square" lIns="91440" tIns="60958" rIns="121917" bIns="60958" rtlCol="0">
            <a:spAutoFit/>
          </a:bodyPr>
          <a:lstStyle/>
          <a:p>
            <a:pPr algn="ctr" defTabSz="1219170"/>
            <a:r>
              <a:rPr lang="pt-BR" sz="2400" dirty="0">
                <a:solidFill>
                  <a:srgbClr val="DE5A00"/>
                </a:solidFill>
                <a:latin typeface="Segoe UI" pitchFamily="34" charset="0"/>
                <a:cs typeface="Segoe UI" pitchFamily="34" charset="0"/>
              </a:rPr>
              <a:t>Mar 1987  </a:t>
            </a:r>
            <a:br>
              <a:rPr lang="pt-BR" sz="2400" dirty="0">
                <a:solidFill>
                  <a:srgbClr val="DE5A00"/>
                </a:solidFill>
                <a:latin typeface="Segoe UI" pitchFamily="34" charset="0"/>
                <a:cs typeface="Segoe UI" pitchFamily="34" charset="0"/>
              </a:rPr>
            </a:br>
            <a:r>
              <a:rPr lang="pt-BR" sz="1600" dirty="0">
                <a:solidFill>
                  <a:srgbClr val="DE5A00"/>
                </a:solidFill>
                <a:latin typeface="Segoe UI" pitchFamily="34" charset="0"/>
                <a:cs typeface="Segoe UI" pitchFamily="34" charset="0"/>
              </a:rPr>
              <a:t>NC-113</a:t>
            </a:r>
          </a:p>
          <a:p>
            <a:pPr algn="ctr" defTabSz="1219170"/>
            <a:r>
              <a:rPr lang="pt-BR" sz="1600" dirty="0">
                <a:solidFill>
                  <a:srgbClr val="DE5A00"/>
                </a:solidFill>
                <a:latin typeface="Segoe UI" pitchFamily="34" charset="0"/>
                <a:cs typeface="Segoe UI" pitchFamily="34" charset="0"/>
              </a:rPr>
              <a:t>22” Television</a:t>
            </a:r>
          </a:p>
        </p:txBody>
      </p:sp>
      <p:sp>
        <p:nvSpPr>
          <p:cNvPr id="11" name="TextBox 10"/>
          <p:cNvSpPr txBox="1"/>
          <p:nvPr/>
        </p:nvSpPr>
        <p:spPr>
          <a:xfrm>
            <a:off x="6252555" y="5932918"/>
            <a:ext cx="2021064" cy="984881"/>
          </a:xfrm>
          <a:prstGeom prst="rect">
            <a:avLst/>
          </a:prstGeom>
          <a:noFill/>
        </p:spPr>
        <p:txBody>
          <a:bodyPr wrap="square" lIns="91440" tIns="60958" rIns="121917" bIns="60958" rtlCol="0">
            <a:spAutoFit/>
          </a:bodyPr>
          <a:lstStyle/>
          <a:p>
            <a:pPr algn="ctr" defTabSz="1219170"/>
            <a:r>
              <a:rPr lang="en-US" sz="2400" dirty="0">
                <a:solidFill>
                  <a:srgbClr val="DE5A00"/>
                </a:solidFill>
                <a:latin typeface="Segoe UI" pitchFamily="34" charset="0"/>
                <a:cs typeface="Segoe UI" pitchFamily="34" charset="0"/>
              </a:rPr>
              <a:t>July 2003</a:t>
            </a:r>
            <a:br>
              <a:rPr lang="en-US" sz="2400" dirty="0">
                <a:solidFill>
                  <a:srgbClr val="DE5A00"/>
                </a:solidFill>
                <a:latin typeface="Segoe UI" pitchFamily="34" charset="0"/>
                <a:cs typeface="Segoe UI" pitchFamily="34" charset="0"/>
              </a:rPr>
            </a:br>
            <a:r>
              <a:rPr lang="en-US" sz="1600" dirty="0">
                <a:solidFill>
                  <a:srgbClr val="DE5A00"/>
                </a:solidFill>
                <a:latin typeface="Segoe UI" pitchFamily="34" charset="0"/>
                <a:cs typeface="Segoe UI" pitchFamily="34" charset="0"/>
              </a:rPr>
              <a:t>NC1524</a:t>
            </a:r>
          </a:p>
          <a:p>
            <a:pPr algn="ctr" defTabSz="1219170"/>
            <a:r>
              <a:rPr lang="en-US" sz="1600" dirty="0">
                <a:solidFill>
                  <a:srgbClr val="DE5A00"/>
                </a:solidFill>
                <a:latin typeface="Segoe UI" pitchFamily="34" charset="0"/>
                <a:cs typeface="Segoe UI" pitchFamily="34" charset="0"/>
              </a:rPr>
              <a:t>Surround Speakers</a:t>
            </a:r>
          </a:p>
        </p:txBody>
      </p:sp>
      <p:sp>
        <p:nvSpPr>
          <p:cNvPr id="12" name="TextBox 11"/>
          <p:cNvSpPr txBox="1"/>
          <p:nvPr/>
        </p:nvSpPr>
        <p:spPr>
          <a:xfrm>
            <a:off x="8715110" y="5932918"/>
            <a:ext cx="1695847" cy="984881"/>
          </a:xfrm>
          <a:prstGeom prst="rect">
            <a:avLst/>
          </a:prstGeom>
          <a:noFill/>
        </p:spPr>
        <p:txBody>
          <a:bodyPr wrap="square" lIns="91440" tIns="60958" rIns="121917" bIns="60958" rtlCol="0">
            <a:spAutoFit/>
          </a:bodyPr>
          <a:lstStyle/>
          <a:p>
            <a:pPr algn="ctr" defTabSz="1219170"/>
            <a:r>
              <a:rPr lang="da-DK" sz="2400" dirty="0">
                <a:solidFill>
                  <a:srgbClr val="DE5A00"/>
                </a:solidFill>
                <a:latin typeface="Segoe UI" pitchFamily="34" charset="0"/>
                <a:cs typeface="Segoe UI" pitchFamily="34" charset="0"/>
              </a:rPr>
              <a:t>Nov 2012</a:t>
            </a:r>
          </a:p>
          <a:p>
            <a:pPr algn="ctr" defTabSz="1219170"/>
            <a:r>
              <a:rPr lang="da-DK" sz="1600" dirty="0">
                <a:solidFill>
                  <a:srgbClr val="DE5A00"/>
                </a:solidFill>
                <a:latin typeface="Segoe UI" pitchFamily="34" charset="0"/>
                <a:cs typeface="Segoe UI" pitchFamily="34" charset="0"/>
              </a:rPr>
              <a:t>NC-34LT</a:t>
            </a:r>
          </a:p>
          <a:p>
            <a:pPr algn="ctr" defTabSz="1219170"/>
            <a:r>
              <a:rPr lang="da-DK" sz="1600" dirty="0">
                <a:solidFill>
                  <a:srgbClr val="DE5A00"/>
                </a:solidFill>
                <a:latin typeface="Segoe UI" pitchFamily="34" charset="0"/>
                <a:cs typeface="Segoe UI" pitchFamily="34" charset="0"/>
              </a:rPr>
              <a:t>Smart HDTV</a:t>
            </a:r>
          </a:p>
        </p:txBody>
      </p:sp>
      <p:sp>
        <p:nvSpPr>
          <p:cNvPr id="13" name="TextBox 12"/>
          <p:cNvSpPr txBox="1"/>
          <p:nvPr/>
        </p:nvSpPr>
        <p:spPr>
          <a:xfrm>
            <a:off x="1739428" y="5932918"/>
            <a:ext cx="1763553" cy="984881"/>
          </a:xfrm>
          <a:prstGeom prst="rect">
            <a:avLst/>
          </a:prstGeom>
          <a:noFill/>
        </p:spPr>
        <p:txBody>
          <a:bodyPr wrap="square" lIns="91440" tIns="60958" rIns="121917" bIns="60958" rtlCol="0">
            <a:spAutoFit/>
          </a:bodyPr>
          <a:lstStyle/>
          <a:p>
            <a:pPr algn="ctr" defTabSz="1219170"/>
            <a:r>
              <a:rPr lang="en-US" sz="2400" dirty="0">
                <a:solidFill>
                  <a:srgbClr val="DE5A00"/>
                </a:solidFill>
                <a:latin typeface="Segoe UI" pitchFamily="34" charset="0"/>
                <a:cs typeface="Segoe UI" pitchFamily="34" charset="0"/>
              </a:rPr>
              <a:t>Nov 1974</a:t>
            </a:r>
          </a:p>
          <a:p>
            <a:pPr algn="ctr" defTabSz="1219170"/>
            <a:r>
              <a:rPr lang="en-US" sz="1600" dirty="0">
                <a:solidFill>
                  <a:srgbClr val="DE5A00"/>
                </a:solidFill>
                <a:latin typeface="Segoe UI" pitchFamily="34" charset="0"/>
                <a:cs typeface="Segoe UI" pitchFamily="34" charset="0"/>
              </a:rPr>
              <a:t>NC-012</a:t>
            </a:r>
          </a:p>
          <a:p>
            <a:pPr algn="ctr" defTabSz="1219170"/>
            <a:r>
              <a:rPr lang="en-US" sz="1600" dirty="0">
                <a:solidFill>
                  <a:srgbClr val="DE5A00"/>
                </a:solidFill>
                <a:latin typeface="Segoe UI" pitchFamily="34" charset="0"/>
                <a:cs typeface="Segoe UI" pitchFamily="34" charset="0"/>
              </a:rPr>
              <a:t>Music Center</a:t>
            </a:r>
          </a:p>
        </p:txBody>
      </p:sp>
      <p:sp>
        <p:nvSpPr>
          <p:cNvPr id="14" name="TextBox 13"/>
          <p:cNvSpPr txBox="1"/>
          <p:nvPr/>
        </p:nvSpPr>
        <p:spPr>
          <a:xfrm rot="16200000">
            <a:off x="-1270385" y="3623415"/>
            <a:ext cx="3724732" cy="492438"/>
          </a:xfrm>
          <a:prstGeom prst="rect">
            <a:avLst/>
          </a:prstGeom>
          <a:noFill/>
        </p:spPr>
        <p:txBody>
          <a:bodyPr wrap="none" lIns="121917" tIns="60958" rIns="121917" bIns="60958" rtlCol="0">
            <a:spAutoFit/>
          </a:bodyPr>
          <a:lstStyle/>
          <a:p>
            <a:pPr defTabSz="1219170"/>
            <a:r>
              <a:rPr lang="en-US" sz="2400" dirty="0">
                <a:solidFill>
                  <a:srgbClr val="0070C0">
                    <a:alpha val="99000"/>
                  </a:srgbClr>
                </a:solidFill>
                <a:latin typeface="Segoe UI Light" pitchFamily="34" charset="0"/>
              </a:rPr>
              <a:t>Annual Revenue ($Millions)</a:t>
            </a:r>
          </a:p>
        </p:txBody>
      </p:sp>
      <p:graphicFrame>
        <p:nvGraphicFramePr>
          <p:cNvPr id="76" name="Chart 75"/>
          <p:cNvGraphicFramePr/>
          <p:nvPr>
            <p:extLst>
              <p:ext uri="{D42A27DB-BD31-4B8C-83A1-F6EECF244321}">
                <p14:modId xmlns:p14="http://schemas.microsoft.com/office/powerpoint/2010/main" val="2052820018"/>
              </p:ext>
            </p:extLst>
          </p:nvPr>
        </p:nvGraphicFramePr>
        <p:xfrm>
          <a:off x="836828" y="1409987"/>
          <a:ext cx="10516972" cy="4749211"/>
        </p:xfrm>
        <a:graphic>
          <a:graphicData uri="http://schemas.openxmlformats.org/drawingml/2006/chart">
            <c:chart xmlns:c="http://schemas.openxmlformats.org/drawingml/2006/chart" xmlns:r="http://schemas.openxmlformats.org/officeDocument/2006/relationships" r:id="rId3"/>
          </a:graphicData>
        </a:graphic>
      </p:graphicFrame>
      <p:sp>
        <p:nvSpPr>
          <p:cNvPr id="19" name="Freeform 18"/>
          <p:cNvSpPr/>
          <p:nvPr/>
        </p:nvSpPr>
        <p:spPr>
          <a:xfrm>
            <a:off x="7229566" y="2982596"/>
            <a:ext cx="702307" cy="939706"/>
          </a:xfrm>
          <a:custGeom>
            <a:avLst/>
            <a:gdLst>
              <a:gd name="connsiteX0" fmla="*/ 300038 w 1352550"/>
              <a:gd name="connsiteY0" fmla="*/ 1376362 h 1809750"/>
              <a:gd name="connsiteX1" fmla="*/ 142875 w 1352550"/>
              <a:gd name="connsiteY1" fmla="*/ 1533525 h 1809750"/>
              <a:gd name="connsiteX2" fmla="*/ 300038 w 1352550"/>
              <a:gd name="connsiteY2" fmla="*/ 1690688 h 1809750"/>
              <a:gd name="connsiteX3" fmla="*/ 457201 w 1352550"/>
              <a:gd name="connsiteY3" fmla="*/ 1533525 h 1809750"/>
              <a:gd name="connsiteX4" fmla="*/ 300038 w 1352550"/>
              <a:gd name="connsiteY4" fmla="*/ 1376362 h 1809750"/>
              <a:gd name="connsiteX5" fmla="*/ 1052513 w 1352550"/>
              <a:gd name="connsiteY5" fmla="*/ 1376361 h 1809750"/>
              <a:gd name="connsiteX6" fmla="*/ 895350 w 1352550"/>
              <a:gd name="connsiteY6" fmla="*/ 1533524 h 1809750"/>
              <a:gd name="connsiteX7" fmla="*/ 1052513 w 1352550"/>
              <a:gd name="connsiteY7" fmla="*/ 1690687 h 1809750"/>
              <a:gd name="connsiteX8" fmla="*/ 1209676 w 1352550"/>
              <a:gd name="connsiteY8" fmla="*/ 1533524 h 1809750"/>
              <a:gd name="connsiteX9" fmla="*/ 1052513 w 1352550"/>
              <a:gd name="connsiteY9" fmla="*/ 1376361 h 1809750"/>
              <a:gd name="connsiteX10" fmla="*/ 676273 w 1352550"/>
              <a:gd name="connsiteY10" fmla="*/ 556258 h 1809750"/>
              <a:gd name="connsiteX11" fmla="*/ 508633 w 1352550"/>
              <a:gd name="connsiteY11" fmla="*/ 723898 h 1809750"/>
              <a:gd name="connsiteX12" fmla="*/ 676273 w 1352550"/>
              <a:gd name="connsiteY12" fmla="*/ 891538 h 1809750"/>
              <a:gd name="connsiteX13" fmla="*/ 843913 w 1352550"/>
              <a:gd name="connsiteY13" fmla="*/ 723898 h 1809750"/>
              <a:gd name="connsiteX14" fmla="*/ 676273 w 1352550"/>
              <a:gd name="connsiteY14" fmla="*/ 556258 h 1809750"/>
              <a:gd name="connsiteX15" fmla="*/ 676274 w 1352550"/>
              <a:gd name="connsiteY15" fmla="*/ 266700 h 1809750"/>
              <a:gd name="connsiteX16" fmla="*/ 1133473 w 1352550"/>
              <a:gd name="connsiteY16" fmla="*/ 723899 h 1809750"/>
              <a:gd name="connsiteX17" fmla="*/ 676274 w 1352550"/>
              <a:gd name="connsiteY17" fmla="*/ 1181098 h 1809750"/>
              <a:gd name="connsiteX18" fmla="*/ 219075 w 1352550"/>
              <a:gd name="connsiteY18" fmla="*/ 723899 h 1809750"/>
              <a:gd name="connsiteX19" fmla="*/ 676274 w 1352550"/>
              <a:gd name="connsiteY19" fmla="*/ 266700 h 1809750"/>
              <a:gd name="connsiteX20" fmla="*/ 676275 w 1352550"/>
              <a:gd name="connsiteY20" fmla="*/ 190500 h 1809750"/>
              <a:gd name="connsiteX21" fmla="*/ 142875 w 1352550"/>
              <a:gd name="connsiteY21" fmla="*/ 723900 h 1809750"/>
              <a:gd name="connsiteX22" fmla="*/ 676275 w 1352550"/>
              <a:gd name="connsiteY22" fmla="*/ 1257300 h 1809750"/>
              <a:gd name="connsiteX23" fmla="*/ 1209675 w 1352550"/>
              <a:gd name="connsiteY23" fmla="*/ 723900 h 1809750"/>
              <a:gd name="connsiteX24" fmla="*/ 676275 w 1352550"/>
              <a:gd name="connsiteY24" fmla="*/ 190500 h 1809750"/>
              <a:gd name="connsiteX25" fmla="*/ 0 w 1352550"/>
              <a:gd name="connsiteY25" fmla="*/ 0 h 1809750"/>
              <a:gd name="connsiteX26" fmla="*/ 1352550 w 1352550"/>
              <a:gd name="connsiteY26" fmla="*/ 0 h 1809750"/>
              <a:gd name="connsiteX27" fmla="*/ 1352550 w 1352550"/>
              <a:gd name="connsiteY27" fmla="*/ 1809750 h 1809750"/>
              <a:gd name="connsiteX28" fmla="*/ 0 w 1352550"/>
              <a:gd name="connsiteY28" fmla="*/ 1809750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52550" h="1809750">
                <a:moveTo>
                  <a:pt x="300038" y="1376362"/>
                </a:moveTo>
                <a:cubicBezTo>
                  <a:pt x="213239" y="1376362"/>
                  <a:pt x="142875" y="1446726"/>
                  <a:pt x="142875" y="1533525"/>
                </a:cubicBezTo>
                <a:cubicBezTo>
                  <a:pt x="142875" y="1620324"/>
                  <a:pt x="213239" y="1690688"/>
                  <a:pt x="300038" y="1690688"/>
                </a:cubicBezTo>
                <a:cubicBezTo>
                  <a:pt x="386837" y="1690688"/>
                  <a:pt x="457201" y="1620324"/>
                  <a:pt x="457201" y="1533525"/>
                </a:cubicBezTo>
                <a:cubicBezTo>
                  <a:pt x="457201" y="1446726"/>
                  <a:pt x="386837" y="1376362"/>
                  <a:pt x="300038" y="1376362"/>
                </a:cubicBezTo>
                <a:close/>
                <a:moveTo>
                  <a:pt x="1052513" y="1376361"/>
                </a:moveTo>
                <a:cubicBezTo>
                  <a:pt x="965714" y="1376361"/>
                  <a:pt x="895350" y="1446725"/>
                  <a:pt x="895350" y="1533524"/>
                </a:cubicBezTo>
                <a:cubicBezTo>
                  <a:pt x="895350" y="1620323"/>
                  <a:pt x="965714" y="1690687"/>
                  <a:pt x="1052513" y="1690687"/>
                </a:cubicBezTo>
                <a:cubicBezTo>
                  <a:pt x="1139312" y="1690687"/>
                  <a:pt x="1209676" y="1620323"/>
                  <a:pt x="1209676" y="1533524"/>
                </a:cubicBezTo>
                <a:cubicBezTo>
                  <a:pt x="1209676" y="1446725"/>
                  <a:pt x="1139312" y="1376361"/>
                  <a:pt x="1052513" y="1376361"/>
                </a:cubicBezTo>
                <a:close/>
                <a:moveTo>
                  <a:pt x="676273" y="556258"/>
                </a:moveTo>
                <a:cubicBezTo>
                  <a:pt x="583688" y="556258"/>
                  <a:pt x="508633" y="631313"/>
                  <a:pt x="508633" y="723898"/>
                </a:cubicBezTo>
                <a:cubicBezTo>
                  <a:pt x="508633" y="816483"/>
                  <a:pt x="583688" y="891538"/>
                  <a:pt x="676273" y="891538"/>
                </a:cubicBezTo>
                <a:cubicBezTo>
                  <a:pt x="768858" y="891538"/>
                  <a:pt x="843913" y="816483"/>
                  <a:pt x="843913" y="723898"/>
                </a:cubicBezTo>
                <a:cubicBezTo>
                  <a:pt x="843913" y="631313"/>
                  <a:pt x="768858" y="556258"/>
                  <a:pt x="676273" y="556258"/>
                </a:cubicBezTo>
                <a:close/>
                <a:moveTo>
                  <a:pt x="676274" y="266700"/>
                </a:moveTo>
                <a:cubicBezTo>
                  <a:pt x="928778" y="266700"/>
                  <a:pt x="1133473" y="471395"/>
                  <a:pt x="1133473" y="723899"/>
                </a:cubicBezTo>
                <a:cubicBezTo>
                  <a:pt x="1133473" y="976403"/>
                  <a:pt x="928778" y="1181098"/>
                  <a:pt x="676274" y="1181098"/>
                </a:cubicBezTo>
                <a:cubicBezTo>
                  <a:pt x="423770" y="1181098"/>
                  <a:pt x="219075" y="976403"/>
                  <a:pt x="219075" y="723899"/>
                </a:cubicBezTo>
                <a:cubicBezTo>
                  <a:pt x="219075" y="471395"/>
                  <a:pt x="423770" y="266700"/>
                  <a:pt x="676274" y="266700"/>
                </a:cubicBezTo>
                <a:close/>
                <a:moveTo>
                  <a:pt x="676275" y="190500"/>
                </a:moveTo>
                <a:cubicBezTo>
                  <a:pt x="381686" y="190500"/>
                  <a:pt x="142875" y="429311"/>
                  <a:pt x="142875" y="723900"/>
                </a:cubicBezTo>
                <a:cubicBezTo>
                  <a:pt x="142875" y="1018489"/>
                  <a:pt x="381686" y="1257300"/>
                  <a:pt x="676275" y="1257300"/>
                </a:cubicBezTo>
                <a:cubicBezTo>
                  <a:pt x="970864" y="1257300"/>
                  <a:pt x="1209675" y="1018489"/>
                  <a:pt x="1209675" y="723900"/>
                </a:cubicBezTo>
                <a:cubicBezTo>
                  <a:pt x="1209675" y="429311"/>
                  <a:pt x="970864" y="190500"/>
                  <a:pt x="676275" y="190500"/>
                </a:cubicBezTo>
                <a:close/>
                <a:moveTo>
                  <a:pt x="0" y="0"/>
                </a:moveTo>
                <a:lnTo>
                  <a:pt x="1352550" y="0"/>
                </a:lnTo>
                <a:lnTo>
                  <a:pt x="1352550" y="1809750"/>
                </a:lnTo>
                <a:lnTo>
                  <a:pt x="0" y="1809750"/>
                </a:lnTo>
                <a:close/>
              </a:path>
            </a:pathLst>
          </a:custGeom>
          <a:solidFill>
            <a:srgbClr val="F6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5" name="Group 4"/>
          <p:cNvGrpSpPr/>
          <p:nvPr/>
        </p:nvGrpSpPr>
        <p:grpSpPr>
          <a:xfrm>
            <a:off x="9430568" y="1924767"/>
            <a:ext cx="1359902" cy="858990"/>
            <a:chOff x="9076735" y="1866584"/>
            <a:chExt cx="2042577" cy="1290205"/>
          </a:xfrm>
          <a:solidFill>
            <a:srgbClr val="F66400"/>
          </a:solidFill>
        </p:grpSpPr>
        <p:sp>
          <p:nvSpPr>
            <p:cNvPr id="23" name="Freeform 7"/>
            <p:cNvSpPr>
              <a:spLocks noChangeAspect="1" noEditPoints="1"/>
            </p:cNvSpPr>
            <p:nvPr/>
          </p:nvSpPr>
          <p:spPr bwMode="black">
            <a:xfrm>
              <a:off x="9076735" y="1866584"/>
              <a:ext cx="2042577" cy="1290205"/>
            </a:xfrm>
            <a:custGeom>
              <a:avLst/>
              <a:gdLst>
                <a:gd name="T0" fmla="*/ 16 w 1389"/>
                <a:gd name="T1" fmla="*/ 0 h 878"/>
                <a:gd name="T2" fmla="*/ 0 w 1389"/>
                <a:gd name="T3" fmla="*/ 332 h 878"/>
                <a:gd name="T4" fmla="*/ 0 w 1389"/>
                <a:gd name="T5" fmla="*/ 788 h 878"/>
                <a:gd name="T6" fmla="*/ 198 w 1389"/>
                <a:gd name="T7" fmla="*/ 802 h 878"/>
                <a:gd name="T8" fmla="*/ 647 w 1389"/>
                <a:gd name="T9" fmla="*/ 803 h 878"/>
                <a:gd name="T10" fmla="*/ 647 w 1389"/>
                <a:gd name="T11" fmla="*/ 826 h 878"/>
                <a:gd name="T12" fmla="*/ 355 w 1389"/>
                <a:gd name="T13" fmla="*/ 840 h 878"/>
                <a:gd name="T14" fmla="*/ 345 w 1389"/>
                <a:gd name="T15" fmla="*/ 878 h 878"/>
                <a:gd name="T16" fmla="*/ 1039 w 1389"/>
                <a:gd name="T17" fmla="*/ 864 h 878"/>
                <a:gd name="T18" fmla="*/ 1000 w 1389"/>
                <a:gd name="T19" fmla="*/ 826 h 878"/>
                <a:gd name="T20" fmla="*/ 721 w 1389"/>
                <a:gd name="T21" fmla="*/ 804 h 878"/>
                <a:gd name="T22" fmla="*/ 1374 w 1389"/>
                <a:gd name="T23" fmla="*/ 803 h 878"/>
                <a:gd name="T24" fmla="*/ 1389 w 1389"/>
                <a:gd name="T25" fmla="*/ 14 h 878"/>
                <a:gd name="T26" fmla="*/ 1126 w 1389"/>
                <a:gd name="T27" fmla="*/ 781 h 878"/>
                <a:gd name="T28" fmla="*/ 1107 w 1389"/>
                <a:gd name="T29" fmla="*/ 778 h 878"/>
                <a:gd name="T30" fmla="*/ 1126 w 1389"/>
                <a:gd name="T31" fmla="*/ 774 h 878"/>
                <a:gd name="T32" fmla="*/ 1126 w 1389"/>
                <a:gd name="T33" fmla="*/ 781 h 878"/>
                <a:gd name="T34" fmla="*/ 1144 w 1389"/>
                <a:gd name="T35" fmla="*/ 781 h 878"/>
                <a:gd name="T36" fmla="*/ 1144 w 1389"/>
                <a:gd name="T37" fmla="*/ 774 h 878"/>
                <a:gd name="T38" fmla="*/ 1164 w 1389"/>
                <a:gd name="T39" fmla="*/ 778 h 878"/>
                <a:gd name="T40" fmla="*/ 1194 w 1389"/>
                <a:gd name="T41" fmla="*/ 781 h 878"/>
                <a:gd name="T42" fmla="*/ 1174 w 1389"/>
                <a:gd name="T43" fmla="*/ 778 h 878"/>
                <a:gd name="T44" fmla="*/ 1194 w 1389"/>
                <a:gd name="T45" fmla="*/ 774 h 878"/>
                <a:gd name="T46" fmla="*/ 1194 w 1389"/>
                <a:gd name="T47" fmla="*/ 781 h 878"/>
                <a:gd name="T48" fmla="*/ 1211 w 1389"/>
                <a:gd name="T49" fmla="*/ 781 h 878"/>
                <a:gd name="T50" fmla="*/ 1211 w 1389"/>
                <a:gd name="T51" fmla="*/ 774 h 878"/>
                <a:gd name="T52" fmla="*/ 1231 w 1389"/>
                <a:gd name="T53" fmla="*/ 778 h 878"/>
                <a:gd name="T54" fmla="*/ 1261 w 1389"/>
                <a:gd name="T55" fmla="*/ 781 h 878"/>
                <a:gd name="T56" fmla="*/ 1241 w 1389"/>
                <a:gd name="T57" fmla="*/ 778 h 878"/>
                <a:gd name="T58" fmla="*/ 1261 w 1389"/>
                <a:gd name="T59" fmla="*/ 774 h 878"/>
                <a:gd name="T60" fmla="*/ 1261 w 1389"/>
                <a:gd name="T61" fmla="*/ 781 h 878"/>
                <a:gd name="T62" fmla="*/ 1278 w 1389"/>
                <a:gd name="T63" fmla="*/ 781 h 878"/>
                <a:gd name="T64" fmla="*/ 1278 w 1389"/>
                <a:gd name="T65" fmla="*/ 774 h 878"/>
                <a:gd name="T66" fmla="*/ 1298 w 1389"/>
                <a:gd name="T67" fmla="*/ 778 h 878"/>
                <a:gd name="T68" fmla="*/ 1316 w 1389"/>
                <a:gd name="T69" fmla="*/ 787 h 878"/>
                <a:gd name="T70" fmla="*/ 1316 w 1389"/>
                <a:gd name="T71" fmla="*/ 768 h 878"/>
                <a:gd name="T72" fmla="*/ 1316 w 1389"/>
                <a:gd name="T73" fmla="*/ 787 h 878"/>
                <a:gd name="T74" fmla="*/ 1326 w 1389"/>
                <a:gd name="T75" fmla="*/ 754 h 878"/>
                <a:gd name="T76" fmla="*/ 455 w 1389"/>
                <a:gd name="T77" fmla="*/ 754 h 878"/>
                <a:gd name="T78" fmla="*/ 49 w 1389"/>
                <a:gd name="T79" fmla="*/ 739 h 878"/>
                <a:gd name="T80" fmla="*/ 49 w 1389"/>
                <a:gd name="T81" fmla="*/ 332 h 878"/>
                <a:gd name="T82" fmla="*/ 64 w 1389"/>
                <a:gd name="T83" fmla="*/ 48 h 878"/>
                <a:gd name="T84" fmla="*/ 1340 w 1389"/>
                <a:gd name="T85" fmla="*/ 63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9" h="878">
                  <a:moveTo>
                    <a:pt x="1374" y="0"/>
                  </a:moveTo>
                  <a:cubicBezTo>
                    <a:pt x="16" y="0"/>
                    <a:pt x="16" y="0"/>
                    <a:pt x="16" y="0"/>
                  </a:cubicBezTo>
                  <a:cubicBezTo>
                    <a:pt x="7" y="0"/>
                    <a:pt x="0" y="6"/>
                    <a:pt x="0" y="14"/>
                  </a:cubicBezTo>
                  <a:cubicBezTo>
                    <a:pt x="0" y="139"/>
                    <a:pt x="0" y="244"/>
                    <a:pt x="0" y="332"/>
                  </a:cubicBezTo>
                  <a:cubicBezTo>
                    <a:pt x="0" y="384"/>
                    <a:pt x="0" y="430"/>
                    <a:pt x="0" y="470"/>
                  </a:cubicBezTo>
                  <a:cubicBezTo>
                    <a:pt x="0" y="788"/>
                    <a:pt x="0" y="788"/>
                    <a:pt x="0" y="788"/>
                  </a:cubicBezTo>
                  <a:cubicBezTo>
                    <a:pt x="0" y="796"/>
                    <a:pt x="7" y="802"/>
                    <a:pt x="16" y="802"/>
                  </a:cubicBezTo>
                  <a:cubicBezTo>
                    <a:pt x="16" y="802"/>
                    <a:pt x="16" y="802"/>
                    <a:pt x="198" y="802"/>
                  </a:cubicBezTo>
                  <a:cubicBezTo>
                    <a:pt x="198" y="802"/>
                    <a:pt x="198" y="803"/>
                    <a:pt x="198" y="803"/>
                  </a:cubicBezTo>
                  <a:cubicBezTo>
                    <a:pt x="647" y="803"/>
                    <a:pt x="647" y="803"/>
                    <a:pt x="647" y="803"/>
                  </a:cubicBezTo>
                  <a:cubicBezTo>
                    <a:pt x="647" y="803"/>
                    <a:pt x="647" y="803"/>
                    <a:pt x="647" y="804"/>
                  </a:cubicBezTo>
                  <a:cubicBezTo>
                    <a:pt x="647" y="826"/>
                    <a:pt x="647" y="826"/>
                    <a:pt x="647" y="826"/>
                  </a:cubicBezTo>
                  <a:cubicBezTo>
                    <a:pt x="369" y="826"/>
                    <a:pt x="369" y="826"/>
                    <a:pt x="369" y="826"/>
                  </a:cubicBezTo>
                  <a:cubicBezTo>
                    <a:pt x="362" y="826"/>
                    <a:pt x="355" y="832"/>
                    <a:pt x="355" y="840"/>
                  </a:cubicBezTo>
                  <a:cubicBezTo>
                    <a:pt x="331" y="864"/>
                    <a:pt x="331" y="864"/>
                    <a:pt x="331" y="864"/>
                  </a:cubicBezTo>
                  <a:cubicBezTo>
                    <a:pt x="331" y="872"/>
                    <a:pt x="337" y="878"/>
                    <a:pt x="345" y="878"/>
                  </a:cubicBezTo>
                  <a:cubicBezTo>
                    <a:pt x="1024" y="878"/>
                    <a:pt x="1024" y="878"/>
                    <a:pt x="1024" y="878"/>
                  </a:cubicBezTo>
                  <a:cubicBezTo>
                    <a:pt x="1033" y="878"/>
                    <a:pt x="1039" y="872"/>
                    <a:pt x="1039" y="864"/>
                  </a:cubicBezTo>
                  <a:cubicBezTo>
                    <a:pt x="1015" y="840"/>
                    <a:pt x="1015" y="840"/>
                    <a:pt x="1015" y="840"/>
                  </a:cubicBezTo>
                  <a:cubicBezTo>
                    <a:pt x="1015" y="832"/>
                    <a:pt x="1009" y="826"/>
                    <a:pt x="1000" y="826"/>
                  </a:cubicBezTo>
                  <a:cubicBezTo>
                    <a:pt x="721" y="826"/>
                    <a:pt x="721" y="826"/>
                    <a:pt x="721" y="826"/>
                  </a:cubicBezTo>
                  <a:cubicBezTo>
                    <a:pt x="721" y="804"/>
                    <a:pt x="721" y="804"/>
                    <a:pt x="721" y="804"/>
                  </a:cubicBezTo>
                  <a:cubicBezTo>
                    <a:pt x="721" y="803"/>
                    <a:pt x="721" y="803"/>
                    <a:pt x="721" y="803"/>
                  </a:cubicBezTo>
                  <a:cubicBezTo>
                    <a:pt x="1374" y="803"/>
                    <a:pt x="1374" y="803"/>
                    <a:pt x="1374" y="803"/>
                  </a:cubicBezTo>
                  <a:cubicBezTo>
                    <a:pt x="1383" y="803"/>
                    <a:pt x="1389" y="797"/>
                    <a:pt x="1389" y="789"/>
                  </a:cubicBezTo>
                  <a:cubicBezTo>
                    <a:pt x="1389" y="14"/>
                    <a:pt x="1389" y="14"/>
                    <a:pt x="1389" y="14"/>
                  </a:cubicBezTo>
                  <a:cubicBezTo>
                    <a:pt x="1389" y="6"/>
                    <a:pt x="1383" y="0"/>
                    <a:pt x="1374" y="0"/>
                  </a:cubicBezTo>
                  <a:close/>
                  <a:moveTo>
                    <a:pt x="1126" y="781"/>
                  </a:moveTo>
                  <a:cubicBezTo>
                    <a:pt x="1110" y="781"/>
                    <a:pt x="1110" y="781"/>
                    <a:pt x="1110" y="781"/>
                  </a:cubicBezTo>
                  <a:cubicBezTo>
                    <a:pt x="1108" y="781"/>
                    <a:pt x="1107" y="780"/>
                    <a:pt x="1107" y="778"/>
                  </a:cubicBezTo>
                  <a:cubicBezTo>
                    <a:pt x="1107" y="776"/>
                    <a:pt x="1108" y="774"/>
                    <a:pt x="1110" y="774"/>
                  </a:cubicBezTo>
                  <a:cubicBezTo>
                    <a:pt x="1126" y="774"/>
                    <a:pt x="1126" y="774"/>
                    <a:pt x="1126" y="774"/>
                  </a:cubicBezTo>
                  <a:cubicBezTo>
                    <a:pt x="1129" y="774"/>
                    <a:pt x="1130" y="776"/>
                    <a:pt x="1130" y="778"/>
                  </a:cubicBezTo>
                  <a:cubicBezTo>
                    <a:pt x="1130" y="780"/>
                    <a:pt x="1129" y="781"/>
                    <a:pt x="1126" y="781"/>
                  </a:cubicBezTo>
                  <a:close/>
                  <a:moveTo>
                    <a:pt x="1160" y="781"/>
                  </a:moveTo>
                  <a:cubicBezTo>
                    <a:pt x="1144" y="781"/>
                    <a:pt x="1144" y="781"/>
                    <a:pt x="1144" y="781"/>
                  </a:cubicBezTo>
                  <a:cubicBezTo>
                    <a:pt x="1142" y="781"/>
                    <a:pt x="1140" y="780"/>
                    <a:pt x="1140" y="778"/>
                  </a:cubicBezTo>
                  <a:cubicBezTo>
                    <a:pt x="1140" y="776"/>
                    <a:pt x="1142" y="774"/>
                    <a:pt x="1144" y="774"/>
                  </a:cubicBezTo>
                  <a:cubicBezTo>
                    <a:pt x="1160" y="774"/>
                    <a:pt x="1160" y="774"/>
                    <a:pt x="1160" y="774"/>
                  </a:cubicBezTo>
                  <a:cubicBezTo>
                    <a:pt x="1162" y="774"/>
                    <a:pt x="1164" y="776"/>
                    <a:pt x="1164" y="778"/>
                  </a:cubicBezTo>
                  <a:cubicBezTo>
                    <a:pt x="1164" y="780"/>
                    <a:pt x="1162" y="781"/>
                    <a:pt x="1160" y="781"/>
                  </a:cubicBezTo>
                  <a:close/>
                  <a:moveTo>
                    <a:pt x="1194" y="781"/>
                  </a:moveTo>
                  <a:cubicBezTo>
                    <a:pt x="1177" y="781"/>
                    <a:pt x="1177" y="781"/>
                    <a:pt x="1177" y="781"/>
                  </a:cubicBezTo>
                  <a:cubicBezTo>
                    <a:pt x="1175" y="781"/>
                    <a:pt x="1174" y="780"/>
                    <a:pt x="1174" y="778"/>
                  </a:cubicBezTo>
                  <a:cubicBezTo>
                    <a:pt x="1174" y="776"/>
                    <a:pt x="1175" y="774"/>
                    <a:pt x="1177" y="774"/>
                  </a:cubicBezTo>
                  <a:cubicBezTo>
                    <a:pt x="1194" y="774"/>
                    <a:pt x="1194" y="774"/>
                    <a:pt x="1194" y="774"/>
                  </a:cubicBezTo>
                  <a:cubicBezTo>
                    <a:pt x="1196" y="774"/>
                    <a:pt x="1198" y="776"/>
                    <a:pt x="1198" y="778"/>
                  </a:cubicBezTo>
                  <a:cubicBezTo>
                    <a:pt x="1198" y="780"/>
                    <a:pt x="1196" y="781"/>
                    <a:pt x="1194" y="781"/>
                  </a:cubicBezTo>
                  <a:close/>
                  <a:moveTo>
                    <a:pt x="1228" y="781"/>
                  </a:moveTo>
                  <a:cubicBezTo>
                    <a:pt x="1211" y="781"/>
                    <a:pt x="1211" y="781"/>
                    <a:pt x="1211" y="781"/>
                  </a:cubicBezTo>
                  <a:cubicBezTo>
                    <a:pt x="1209" y="781"/>
                    <a:pt x="1207" y="780"/>
                    <a:pt x="1207" y="778"/>
                  </a:cubicBezTo>
                  <a:cubicBezTo>
                    <a:pt x="1207" y="776"/>
                    <a:pt x="1209" y="774"/>
                    <a:pt x="1211" y="774"/>
                  </a:cubicBezTo>
                  <a:cubicBezTo>
                    <a:pt x="1228" y="774"/>
                    <a:pt x="1228" y="774"/>
                    <a:pt x="1228" y="774"/>
                  </a:cubicBezTo>
                  <a:cubicBezTo>
                    <a:pt x="1230" y="774"/>
                    <a:pt x="1231" y="776"/>
                    <a:pt x="1231" y="778"/>
                  </a:cubicBezTo>
                  <a:cubicBezTo>
                    <a:pt x="1231" y="780"/>
                    <a:pt x="1230" y="781"/>
                    <a:pt x="1228" y="781"/>
                  </a:cubicBezTo>
                  <a:close/>
                  <a:moveTo>
                    <a:pt x="1261" y="781"/>
                  </a:moveTo>
                  <a:cubicBezTo>
                    <a:pt x="1244" y="781"/>
                    <a:pt x="1244" y="781"/>
                    <a:pt x="1244" y="781"/>
                  </a:cubicBezTo>
                  <a:cubicBezTo>
                    <a:pt x="1242" y="781"/>
                    <a:pt x="1241" y="780"/>
                    <a:pt x="1241" y="778"/>
                  </a:cubicBezTo>
                  <a:cubicBezTo>
                    <a:pt x="1241" y="776"/>
                    <a:pt x="1242" y="774"/>
                    <a:pt x="1244" y="774"/>
                  </a:cubicBezTo>
                  <a:cubicBezTo>
                    <a:pt x="1261" y="774"/>
                    <a:pt x="1261" y="774"/>
                    <a:pt x="1261" y="774"/>
                  </a:cubicBezTo>
                  <a:cubicBezTo>
                    <a:pt x="1263" y="774"/>
                    <a:pt x="1265" y="776"/>
                    <a:pt x="1265" y="778"/>
                  </a:cubicBezTo>
                  <a:cubicBezTo>
                    <a:pt x="1265" y="780"/>
                    <a:pt x="1263" y="781"/>
                    <a:pt x="1261" y="781"/>
                  </a:cubicBezTo>
                  <a:close/>
                  <a:moveTo>
                    <a:pt x="1295" y="781"/>
                  </a:moveTo>
                  <a:cubicBezTo>
                    <a:pt x="1278" y="781"/>
                    <a:pt x="1278" y="781"/>
                    <a:pt x="1278" y="781"/>
                  </a:cubicBezTo>
                  <a:cubicBezTo>
                    <a:pt x="1276" y="781"/>
                    <a:pt x="1274" y="780"/>
                    <a:pt x="1274" y="778"/>
                  </a:cubicBezTo>
                  <a:cubicBezTo>
                    <a:pt x="1274" y="776"/>
                    <a:pt x="1276" y="774"/>
                    <a:pt x="1278" y="774"/>
                  </a:cubicBezTo>
                  <a:cubicBezTo>
                    <a:pt x="1295" y="774"/>
                    <a:pt x="1295" y="774"/>
                    <a:pt x="1295" y="774"/>
                  </a:cubicBezTo>
                  <a:cubicBezTo>
                    <a:pt x="1297" y="774"/>
                    <a:pt x="1298" y="776"/>
                    <a:pt x="1298" y="778"/>
                  </a:cubicBezTo>
                  <a:cubicBezTo>
                    <a:pt x="1298" y="780"/>
                    <a:pt x="1297" y="781"/>
                    <a:pt x="1295" y="781"/>
                  </a:cubicBezTo>
                  <a:close/>
                  <a:moveTo>
                    <a:pt x="1316" y="787"/>
                  </a:moveTo>
                  <a:cubicBezTo>
                    <a:pt x="1311" y="787"/>
                    <a:pt x="1307" y="783"/>
                    <a:pt x="1307" y="778"/>
                  </a:cubicBezTo>
                  <a:cubicBezTo>
                    <a:pt x="1307" y="773"/>
                    <a:pt x="1311" y="768"/>
                    <a:pt x="1316" y="768"/>
                  </a:cubicBezTo>
                  <a:cubicBezTo>
                    <a:pt x="1321" y="768"/>
                    <a:pt x="1325" y="773"/>
                    <a:pt x="1325" y="778"/>
                  </a:cubicBezTo>
                  <a:cubicBezTo>
                    <a:pt x="1325" y="783"/>
                    <a:pt x="1321" y="787"/>
                    <a:pt x="1316" y="787"/>
                  </a:cubicBezTo>
                  <a:close/>
                  <a:moveTo>
                    <a:pt x="1340" y="740"/>
                  </a:moveTo>
                  <a:cubicBezTo>
                    <a:pt x="1340" y="748"/>
                    <a:pt x="1334" y="754"/>
                    <a:pt x="1326" y="754"/>
                  </a:cubicBezTo>
                  <a:cubicBezTo>
                    <a:pt x="918" y="754"/>
                    <a:pt x="642" y="754"/>
                    <a:pt x="455" y="754"/>
                  </a:cubicBezTo>
                  <a:cubicBezTo>
                    <a:pt x="455" y="754"/>
                    <a:pt x="455" y="754"/>
                    <a:pt x="455" y="754"/>
                  </a:cubicBezTo>
                  <a:cubicBezTo>
                    <a:pt x="64" y="754"/>
                    <a:pt x="64" y="754"/>
                    <a:pt x="64" y="754"/>
                  </a:cubicBezTo>
                  <a:cubicBezTo>
                    <a:pt x="56" y="754"/>
                    <a:pt x="49" y="747"/>
                    <a:pt x="49" y="739"/>
                  </a:cubicBezTo>
                  <a:cubicBezTo>
                    <a:pt x="49" y="739"/>
                    <a:pt x="49" y="739"/>
                    <a:pt x="49" y="470"/>
                  </a:cubicBezTo>
                  <a:cubicBezTo>
                    <a:pt x="49" y="417"/>
                    <a:pt x="49" y="372"/>
                    <a:pt x="49" y="332"/>
                  </a:cubicBezTo>
                  <a:cubicBezTo>
                    <a:pt x="49" y="63"/>
                    <a:pt x="49" y="63"/>
                    <a:pt x="49" y="63"/>
                  </a:cubicBezTo>
                  <a:cubicBezTo>
                    <a:pt x="49" y="55"/>
                    <a:pt x="56" y="48"/>
                    <a:pt x="64" y="48"/>
                  </a:cubicBezTo>
                  <a:cubicBezTo>
                    <a:pt x="1326" y="48"/>
                    <a:pt x="1326" y="48"/>
                    <a:pt x="1326" y="48"/>
                  </a:cubicBezTo>
                  <a:cubicBezTo>
                    <a:pt x="1334" y="48"/>
                    <a:pt x="1340" y="55"/>
                    <a:pt x="1340" y="63"/>
                  </a:cubicBezTo>
                  <a:cubicBezTo>
                    <a:pt x="1340" y="740"/>
                    <a:pt x="1340" y="740"/>
                    <a:pt x="1340" y="740"/>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24" name="Rounded Rectangle 23"/>
            <p:cNvSpPr/>
            <p:nvPr/>
          </p:nvSpPr>
          <p:spPr>
            <a:xfrm>
              <a:off x="9210936" y="1997188"/>
              <a:ext cx="1771914" cy="913291"/>
            </a:xfrm>
            <a:prstGeom prst="roundRect">
              <a:avLst>
                <a:gd name="adj" fmla="val 5196"/>
              </a:avLst>
            </a:prstGeom>
            <a:grp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grpSp>
      <p:grpSp>
        <p:nvGrpSpPr>
          <p:cNvPr id="31" name="Group 30"/>
          <p:cNvGrpSpPr/>
          <p:nvPr/>
        </p:nvGrpSpPr>
        <p:grpSpPr>
          <a:xfrm>
            <a:off x="4646118" y="4036940"/>
            <a:ext cx="995004" cy="1025598"/>
            <a:chOff x="4047978" y="1782853"/>
            <a:chExt cx="1272690" cy="1311822"/>
          </a:xfrm>
        </p:grpSpPr>
        <p:sp>
          <p:nvSpPr>
            <p:cNvPr id="25" name="Rounded Rectangle 24"/>
            <p:cNvSpPr/>
            <p:nvPr/>
          </p:nvSpPr>
          <p:spPr>
            <a:xfrm>
              <a:off x="4143477" y="2323866"/>
              <a:ext cx="914400" cy="685800"/>
            </a:xfrm>
            <a:prstGeom prst="roundRect">
              <a:avLst>
                <a:gd name="adj" fmla="val 5196"/>
              </a:avLst>
            </a:prstGeom>
            <a:solidFill>
              <a:srgbClr val="F66400"/>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sp>
          <p:nvSpPr>
            <p:cNvPr id="26" name="Rounded Rectangle 25"/>
            <p:cNvSpPr/>
            <p:nvPr/>
          </p:nvSpPr>
          <p:spPr>
            <a:xfrm>
              <a:off x="4047978" y="2221775"/>
              <a:ext cx="1272690" cy="872900"/>
            </a:xfrm>
            <a:prstGeom prst="roundRect">
              <a:avLst>
                <a:gd name="adj" fmla="val 141"/>
              </a:avLst>
            </a:prstGeom>
            <a:noFill/>
            <a:ln w="76200">
              <a:solidFill>
                <a:srgbClr val="F664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sp>
          <p:nvSpPr>
            <p:cNvPr id="3" name="Trapezoid 2"/>
            <p:cNvSpPr/>
            <p:nvPr/>
          </p:nvSpPr>
          <p:spPr>
            <a:xfrm rot="18924506">
              <a:off x="4450358" y="1782853"/>
              <a:ext cx="75470" cy="504325"/>
            </a:xfrm>
            <a:prstGeom prst="trapezoid">
              <a:avLst/>
            </a:prstGeom>
            <a:solidFill>
              <a:srgbClr val="F6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apezoid 26"/>
            <p:cNvSpPr/>
            <p:nvPr/>
          </p:nvSpPr>
          <p:spPr>
            <a:xfrm rot="2700000">
              <a:off x="4859249" y="1785313"/>
              <a:ext cx="75470" cy="504325"/>
            </a:xfrm>
            <a:prstGeom prst="trapezoid">
              <a:avLst/>
            </a:prstGeom>
            <a:solidFill>
              <a:srgbClr val="F6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14860" y="2439009"/>
              <a:ext cx="105736" cy="105736"/>
            </a:xfrm>
            <a:prstGeom prst="ellipse">
              <a:avLst/>
            </a:prstGeom>
            <a:solidFill>
              <a:srgbClr val="F6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114860" y="2603368"/>
              <a:ext cx="105736" cy="105736"/>
            </a:xfrm>
            <a:prstGeom prst="ellipse">
              <a:avLst/>
            </a:prstGeom>
            <a:solidFill>
              <a:srgbClr val="F6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Freeform 58"/>
          <p:cNvSpPr/>
          <p:nvPr/>
        </p:nvSpPr>
        <p:spPr>
          <a:xfrm>
            <a:off x="2316117" y="4678428"/>
            <a:ext cx="805905" cy="805905"/>
          </a:xfrm>
          <a:custGeom>
            <a:avLst/>
            <a:gdLst>
              <a:gd name="connsiteX0" fmla="*/ 706130 w 1581912"/>
              <a:gd name="connsiteY0" fmla="*/ 746535 h 1581912"/>
              <a:gd name="connsiteX1" fmla="*/ 747161 w 1581912"/>
              <a:gd name="connsiteY1" fmla="*/ 788022 h 1581912"/>
              <a:gd name="connsiteX2" fmla="*/ 706130 w 1581912"/>
              <a:gd name="connsiteY2" fmla="*/ 829509 h 1581912"/>
              <a:gd name="connsiteX3" fmla="*/ 665099 w 1581912"/>
              <a:gd name="connsiteY3" fmla="*/ 788022 h 1581912"/>
              <a:gd name="connsiteX4" fmla="*/ 706130 w 1581912"/>
              <a:gd name="connsiteY4" fmla="*/ 746535 h 1581912"/>
              <a:gd name="connsiteX5" fmla="*/ 707813 w 1581912"/>
              <a:gd name="connsiteY5" fmla="*/ 636461 h 1581912"/>
              <a:gd name="connsiteX6" fmla="*/ 557917 w 1581912"/>
              <a:gd name="connsiteY6" fmla="*/ 788023 h 1581912"/>
              <a:gd name="connsiteX7" fmla="*/ 707813 w 1581912"/>
              <a:gd name="connsiteY7" fmla="*/ 939585 h 1581912"/>
              <a:gd name="connsiteX8" fmla="*/ 857709 w 1581912"/>
              <a:gd name="connsiteY8" fmla="*/ 788023 h 1581912"/>
              <a:gd name="connsiteX9" fmla="*/ 707813 w 1581912"/>
              <a:gd name="connsiteY9" fmla="*/ 636461 h 1581912"/>
              <a:gd name="connsiteX10" fmla="*/ 709007 w 1581912"/>
              <a:gd name="connsiteY10" fmla="*/ 266059 h 1581912"/>
              <a:gd name="connsiteX11" fmla="*/ 1144260 w 1581912"/>
              <a:gd name="connsiteY11" fmla="*/ 497481 h 1581912"/>
              <a:gd name="connsiteX12" fmla="*/ 1172418 w 1581912"/>
              <a:gd name="connsiteY12" fmla="*/ 549359 h 1581912"/>
              <a:gd name="connsiteX13" fmla="*/ 893048 w 1581912"/>
              <a:gd name="connsiteY13" fmla="*/ 1098168 h 1581912"/>
              <a:gd name="connsiteX14" fmla="*/ 941871 w 1581912"/>
              <a:gd name="connsiteY14" fmla="*/ 1123021 h 1581912"/>
              <a:gd name="connsiteX15" fmla="*/ 1201087 w 1581912"/>
              <a:gd name="connsiteY15" fmla="*/ 613804 h 1581912"/>
              <a:gd name="connsiteX16" fmla="*/ 1223240 w 1581912"/>
              <a:gd name="connsiteY16" fmla="*/ 685171 h 1581912"/>
              <a:gd name="connsiteX17" fmla="*/ 1233904 w 1581912"/>
              <a:gd name="connsiteY17" fmla="*/ 790956 h 1581912"/>
              <a:gd name="connsiteX18" fmla="*/ 709007 w 1581912"/>
              <a:gd name="connsiteY18" fmla="*/ 1315853 h 1581912"/>
              <a:gd name="connsiteX19" fmla="*/ 184110 w 1581912"/>
              <a:gd name="connsiteY19" fmla="*/ 790956 h 1581912"/>
              <a:gd name="connsiteX20" fmla="*/ 709007 w 1581912"/>
              <a:gd name="connsiteY20" fmla="*/ 266059 h 1581912"/>
              <a:gd name="connsiteX21" fmla="*/ 1409014 w 1581912"/>
              <a:gd name="connsiteY21" fmla="*/ 84578 h 1581912"/>
              <a:gd name="connsiteX22" fmla="*/ 1369532 w 1581912"/>
              <a:gd name="connsiteY22" fmla="*/ 162139 h 1581912"/>
              <a:gd name="connsiteX23" fmla="*/ 1288110 w 1581912"/>
              <a:gd name="connsiteY23" fmla="*/ 162139 h 1581912"/>
              <a:gd name="connsiteX24" fmla="*/ 1229334 w 1581912"/>
              <a:gd name="connsiteY24" fmla="*/ 220915 h 1581912"/>
              <a:gd name="connsiteX25" fmla="*/ 1229334 w 1581912"/>
              <a:gd name="connsiteY25" fmla="*/ 266885 h 1581912"/>
              <a:gd name="connsiteX26" fmla="*/ 1265232 w 1581912"/>
              <a:gd name="connsiteY26" fmla="*/ 321042 h 1581912"/>
              <a:gd name="connsiteX27" fmla="*/ 1286461 w 1581912"/>
              <a:gd name="connsiteY27" fmla="*/ 325328 h 1581912"/>
              <a:gd name="connsiteX28" fmla="*/ 1212798 w 1581912"/>
              <a:gd name="connsiteY28" fmla="*/ 470035 h 1581912"/>
              <a:gd name="connsiteX29" fmla="*/ 1204570 w 1581912"/>
              <a:gd name="connsiteY29" fmla="*/ 454877 h 1581912"/>
              <a:gd name="connsiteX30" fmla="*/ 706131 w 1581912"/>
              <a:gd name="connsiteY30" fmla="*/ 189859 h 1581912"/>
              <a:gd name="connsiteX31" fmla="*/ 105034 w 1581912"/>
              <a:gd name="connsiteY31" fmla="*/ 790956 h 1581912"/>
              <a:gd name="connsiteX32" fmla="*/ 706131 w 1581912"/>
              <a:gd name="connsiteY32" fmla="*/ 1392053 h 1581912"/>
              <a:gd name="connsiteX33" fmla="*/ 1307228 w 1581912"/>
              <a:gd name="connsiteY33" fmla="*/ 790956 h 1581912"/>
              <a:gd name="connsiteX34" fmla="*/ 1259991 w 1581912"/>
              <a:gd name="connsiteY34" fmla="*/ 556982 h 1581912"/>
              <a:gd name="connsiteX35" fmla="*/ 1244520 w 1581912"/>
              <a:gd name="connsiteY35" fmla="*/ 528480 h 1581912"/>
              <a:gd name="connsiteX36" fmla="*/ 1347765 w 1581912"/>
              <a:gd name="connsiteY36" fmla="*/ 325661 h 1581912"/>
              <a:gd name="connsiteX37" fmla="*/ 1433970 w 1581912"/>
              <a:gd name="connsiteY37" fmla="*/ 325661 h 1581912"/>
              <a:gd name="connsiteX38" fmla="*/ 1492746 w 1581912"/>
              <a:gd name="connsiteY38" fmla="*/ 266885 h 1581912"/>
              <a:gd name="connsiteX39" fmla="*/ 1492746 w 1581912"/>
              <a:gd name="connsiteY39" fmla="*/ 220915 h 1581912"/>
              <a:gd name="connsiteX40" fmla="*/ 1433970 w 1581912"/>
              <a:gd name="connsiteY40" fmla="*/ 162139 h 1581912"/>
              <a:gd name="connsiteX41" fmla="*/ 1431005 w 1581912"/>
              <a:gd name="connsiteY41" fmla="*/ 162139 h 1581912"/>
              <a:gd name="connsiteX42" fmla="*/ 1457836 w 1581912"/>
              <a:gd name="connsiteY42" fmla="*/ 109431 h 1581912"/>
              <a:gd name="connsiteX43" fmla="*/ 0 w 1581912"/>
              <a:gd name="connsiteY43" fmla="*/ 0 h 1581912"/>
              <a:gd name="connsiteX44" fmla="*/ 1581912 w 1581912"/>
              <a:gd name="connsiteY44" fmla="*/ 0 h 1581912"/>
              <a:gd name="connsiteX45" fmla="*/ 1581912 w 1581912"/>
              <a:gd name="connsiteY45" fmla="*/ 1581912 h 1581912"/>
              <a:gd name="connsiteX46" fmla="*/ 0 w 1581912"/>
              <a:gd name="connsiteY46" fmla="*/ 1581912 h 158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81912" h="1581912">
                <a:moveTo>
                  <a:pt x="706130" y="746535"/>
                </a:moveTo>
                <a:cubicBezTo>
                  <a:pt x="728791" y="746535"/>
                  <a:pt x="747161" y="765109"/>
                  <a:pt x="747161" y="788022"/>
                </a:cubicBezTo>
                <a:cubicBezTo>
                  <a:pt x="747161" y="810935"/>
                  <a:pt x="728791" y="829509"/>
                  <a:pt x="706130" y="829509"/>
                </a:cubicBezTo>
                <a:cubicBezTo>
                  <a:pt x="683469" y="829509"/>
                  <a:pt x="665099" y="810935"/>
                  <a:pt x="665099" y="788022"/>
                </a:cubicBezTo>
                <a:cubicBezTo>
                  <a:pt x="665099" y="765109"/>
                  <a:pt x="683469" y="746535"/>
                  <a:pt x="706130" y="746535"/>
                </a:cubicBezTo>
                <a:close/>
                <a:moveTo>
                  <a:pt x="707813" y="636461"/>
                </a:moveTo>
                <a:cubicBezTo>
                  <a:pt x="625028" y="636461"/>
                  <a:pt x="557917" y="704318"/>
                  <a:pt x="557917" y="788023"/>
                </a:cubicBezTo>
                <a:cubicBezTo>
                  <a:pt x="557917" y="871728"/>
                  <a:pt x="625028" y="939585"/>
                  <a:pt x="707813" y="939585"/>
                </a:cubicBezTo>
                <a:cubicBezTo>
                  <a:pt x="790598" y="939585"/>
                  <a:pt x="857709" y="871728"/>
                  <a:pt x="857709" y="788023"/>
                </a:cubicBezTo>
                <a:cubicBezTo>
                  <a:pt x="857709" y="704318"/>
                  <a:pt x="790598" y="636461"/>
                  <a:pt x="707813" y="636461"/>
                </a:cubicBezTo>
                <a:close/>
                <a:moveTo>
                  <a:pt x="709007" y="266059"/>
                </a:moveTo>
                <a:cubicBezTo>
                  <a:pt x="890190" y="266059"/>
                  <a:pt x="1049932" y="357858"/>
                  <a:pt x="1144260" y="497481"/>
                </a:cubicBezTo>
                <a:lnTo>
                  <a:pt x="1172418" y="549359"/>
                </a:lnTo>
                <a:lnTo>
                  <a:pt x="893048" y="1098168"/>
                </a:lnTo>
                <a:lnTo>
                  <a:pt x="941871" y="1123021"/>
                </a:lnTo>
                <a:lnTo>
                  <a:pt x="1201087" y="613804"/>
                </a:lnTo>
                <a:lnTo>
                  <a:pt x="1223240" y="685171"/>
                </a:lnTo>
                <a:cubicBezTo>
                  <a:pt x="1230232" y="719341"/>
                  <a:pt x="1233904" y="754719"/>
                  <a:pt x="1233904" y="790956"/>
                </a:cubicBezTo>
                <a:cubicBezTo>
                  <a:pt x="1233904" y="1080849"/>
                  <a:pt x="998900" y="1315853"/>
                  <a:pt x="709007" y="1315853"/>
                </a:cubicBezTo>
                <a:cubicBezTo>
                  <a:pt x="419114" y="1315853"/>
                  <a:pt x="184110" y="1080849"/>
                  <a:pt x="184110" y="790956"/>
                </a:cubicBezTo>
                <a:cubicBezTo>
                  <a:pt x="184110" y="501063"/>
                  <a:pt x="419114" y="266059"/>
                  <a:pt x="709007" y="266059"/>
                </a:cubicBezTo>
                <a:close/>
                <a:moveTo>
                  <a:pt x="1409014" y="84578"/>
                </a:moveTo>
                <a:lnTo>
                  <a:pt x="1369532" y="162139"/>
                </a:lnTo>
                <a:lnTo>
                  <a:pt x="1288110" y="162139"/>
                </a:lnTo>
                <a:cubicBezTo>
                  <a:pt x="1255649" y="162139"/>
                  <a:pt x="1229334" y="188454"/>
                  <a:pt x="1229334" y="220915"/>
                </a:cubicBezTo>
                <a:lnTo>
                  <a:pt x="1229334" y="266885"/>
                </a:lnTo>
                <a:cubicBezTo>
                  <a:pt x="1229334" y="291231"/>
                  <a:pt x="1244136" y="312120"/>
                  <a:pt x="1265232" y="321042"/>
                </a:cubicBezTo>
                <a:lnTo>
                  <a:pt x="1286461" y="325328"/>
                </a:lnTo>
                <a:lnTo>
                  <a:pt x="1212798" y="470035"/>
                </a:lnTo>
                <a:lnTo>
                  <a:pt x="1204570" y="454877"/>
                </a:lnTo>
                <a:cubicBezTo>
                  <a:pt x="1096549" y="294984"/>
                  <a:pt x="913617" y="189859"/>
                  <a:pt x="706131" y="189859"/>
                </a:cubicBezTo>
                <a:cubicBezTo>
                  <a:pt x="374154" y="189859"/>
                  <a:pt x="105034" y="458979"/>
                  <a:pt x="105034" y="790956"/>
                </a:cubicBezTo>
                <a:cubicBezTo>
                  <a:pt x="105034" y="1122933"/>
                  <a:pt x="374154" y="1392053"/>
                  <a:pt x="706131" y="1392053"/>
                </a:cubicBezTo>
                <a:cubicBezTo>
                  <a:pt x="1038108" y="1392053"/>
                  <a:pt x="1307228" y="1122933"/>
                  <a:pt x="1307228" y="790956"/>
                </a:cubicBezTo>
                <a:cubicBezTo>
                  <a:pt x="1307228" y="707962"/>
                  <a:pt x="1290408" y="628896"/>
                  <a:pt x="1259991" y="556982"/>
                </a:cubicBezTo>
                <a:lnTo>
                  <a:pt x="1244520" y="528480"/>
                </a:lnTo>
                <a:lnTo>
                  <a:pt x="1347765" y="325661"/>
                </a:lnTo>
                <a:lnTo>
                  <a:pt x="1433970" y="325661"/>
                </a:lnTo>
                <a:cubicBezTo>
                  <a:pt x="1466431" y="325661"/>
                  <a:pt x="1492746" y="299346"/>
                  <a:pt x="1492746" y="266885"/>
                </a:cubicBezTo>
                <a:lnTo>
                  <a:pt x="1492746" y="220915"/>
                </a:lnTo>
                <a:cubicBezTo>
                  <a:pt x="1492746" y="188454"/>
                  <a:pt x="1466431" y="162139"/>
                  <a:pt x="1433970" y="162139"/>
                </a:cubicBezTo>
                <a:lnTo>
                  <a:pt x="1431005" y="162139"/>
                </a:lnTo>
                <a:lnTo>
                  <a:pt x="1457836" y="109431"/>
                </a:lnTo>
                <a:close/>
                <a:moveTo>
                  <a:pt x="0" y="0"/>
                </a:moveTo>
                <a:lnTo>
                  <a:pt x="1581912" y="0"/>
                </a:lnTo>
                <a:lnTo>
                  <a:pt x="1581912" y="1581912"/>
                </a:lnTo>
                <a:lnTo>
                  <a:pt x="0" y="1581912"/>
                </a:lnTo>
                <a:close/>
              </a:path>
            </a:pathLst>
          </a:custGeom>
          <a:solidFill>
            <a:srgbClr val="F6640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37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anim calcmode="lin" valueType="num">
                                      <p:cBhvr>
                                        <p:cTn id="8" dur="500" fill="hold"/>
                                        <p:tgtEl>
                                          <p:spTgt spid="59"/>
                                        </p:tgtEl>
                                        <p:attrNameLst>
                                          <p:attrName>ppt_x</p:attrName>
                                        </p:attrNameLst>
                                      </p:cBhvr>
                                      <p:tavLst>
                                        <p:tav tm="0">
                                          <p:val>
                                            <p:strVal val="#ppt_x"/>
                                          </p:val>
                                        </p:tav>
                                        <p:tav tm="100000">
                                          <p:val>
                                            <p:strVal val="#ppt_x"/>
                                          </p:val>
                                        </p:tav>
                                      </p:tavLst>
                                    </p:anim>
                                    <p:anim calcmode="lin" valueType="num">
                                      <p:cBhvr>
                                        <p:cTn id="9" dur="500" fill="hold"/>
                                        <p:tgtEl>
                                          <p:spTgt spid="59"/>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par>
                          <p:cTn id="12" fill="hold">
                            <p:stCondLst>
                              <p:cond delay="500"/>
                            </p:stCondLst>
                            <p:childTnLst>
                              <p:par>
                                <p:cTn id="13" presetID="42"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anim calcmode="lin" valueType="num">
                                      <p:cBhvr>
                                        <p:cTn id="16" dur="500" fill="hold"/>
                                        <p:tgtEl>
                                          <p:spTgt spid="31"/>
                                        </p:tgtEl>
                                        <p:attrNameLst>
                                          <p:attrName>ppt_x</p:attrName>
                                        </p:attrNameLst>
                                      </p:cBhvr>
                                      <p:tavLst>
                                        <p:tav tm="0">
                                          <p:val>
                                            <p:strVal val="#ppt_x"/>
                                          </p:val>
                                        </p:tav>
                                        <p:tav tm="100000">
                                          <p:val>
                                            <p:strVal val="#ppt_x"/>
                                          </p:val>
                                        </p:tav>
                                      </p:tavLst>
                                    </p:anim>
                                    <p:anim calcmode="lin" valueType="num">
                                      <p:cBhvr>
                                        <p:cTn id="17" dur="500" fill="hold"/>
                                        <p:tgtEl>
                                          <p:spTgt spid="31"/>
                                        </p:tgtEl>
                                        <p:attrNameLst>
                                          <p:attrName>ppt_y</p:attrName>
                                        </p:attrNameLst>
                                      </p:cBhvr>
                                      <p:tavLst>
                                        <p:tav tm="0">
                                          <p:val>
                                            <p:strVal val="#ppt_y+.1"/>
                                          </p:val>
                                        </p:tav>
                                        <p:tav tm="100000">
                                          <p:val>
                                            <p:strVal val="#ppt_y"/>
                                          </p:val>
                                        </p:tav>
                                      </p:tavLst>
                                    </p:anim>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0" presetClass="entr" presetSubtype="0" fill="hold" grpId="0" nodeType="withEffect">
                                  <p:stCondLst>
                                    <p:cond delay="0"/>
                                  </p:stCondLst>
                                  <p:childTnLst>
                                    <p:set>
                                      <p:cBhvr>
                                        <p:cTn id="21" dur="1" fill="hold">
                                          <p:stCondLst>
                                            <p:cond delay="0"/>
                                          </p:stCondLst>
                                        </p:cTn>
                                        <p:tgtEl>
                                          <p:spTgt spid="76">
                                            <p:graphicEl>
                                              <a:chart seriesIdx="-4" categoryIdx="0" bldStep="category"/>
                                            </p:graphicEl>
                                          </p:spTgt>
                                        </p:tgtEl>
                                        <p:attrNameLst>
                                          <p:attrName>style.visibility</p:attrName>
                                        </p:attrNameLst>
                                      </p:cBhvr>
                                      <p:to>
                                        <p:strVal val="visible"/>
                                      </p:to>
                                    </p:set>
                                    <p:animEffect transition="in" filter="fade">
                                      <p:cBhvr>
                                        <p:cTn id="22" dur="500"/>
                                        <p:tgtEl>
                                          <p:spTgt spid="76">
                                            <p:graphicEl>
                                              <a:chart seriesIdx="-4" categoryIdx="0" bldStep="category"/>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6">
                                            <p:graphicEl>
                                              <a:chart seriesIdx="-4" categoryIdx="1" bldStep="category"/>
                                            </p:graphicEl>
                                          </p:spTgt>
                                        </p:tgtEl>
                                        <p:attrNameLst>
                                          <p:attrName>style.visibility</p:attrName>
                                        </p:attrNameLst>
                                      </p:cBhvr>
                                      <p:to>
                                        <p:strVal val="visible"/>
                                      </p:to>
                                    </p:set>
                                    <p:animEffect transition="in" filter="fade">
                                      <p:cBhvr>
                                        <p:cTn id="25" dur="500"/>
                                        <p:tgtEl>
                                          <p:spTgt spid="76">
                                            <p:graphicEl>
                                              <a:chart seriesIdx="-4" categoryIdx="1" bldStep="category"/>
                                            </p:graphicEl>
                                          </p:spTgt>
                                        </p:tgtEl>
                                      </p:cBhvr>
                                    </p:animEffect>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anim calcmode="lin" valueType="num">
                                      <p:cBhvr>
                                        <p:cTn id="30" dur="500" fill="hold"/>
                                        <p:tgtEl>
                                          <p:spTgt spid="19"/>
                                        </p:tgtEl>
                                        <p:attrNameLst>
                                          <p:attrName>ppt_x</p:attrName>
                                        </p:attrNameLst>
                                      </p:cBhvr>
                                      <p:tavLst>
                                        <p:tav tm="0">
                                          <p:val>
                                            <p:strVal val="#ppt_x"/>
                                          </p:val>
                                        </p:tav>
                                        <p:tav tm="100000">
                                          <p:val>
                                            <p:strVal val="#ppt_x"/>
                                          </p:val>
                                        </p:tav>
                                      </p:tavLst>
                                    </p:anim>
                                    <p:anim calcmode="lin" valueType="num">
                                      <p:cBhvr>
                                        <p:cTn id="31" dur="500" fill="hold"/>
                                        <p:tgtEl>
                                          <p:spTgt spid="19"/>
                                        </p:tgtEl>
                                        <p:attrNameLst>
                                          <p:attrName>ppt_y</p:attrName>
                                        </p:attrNameLst>
                                      </p:cBhvr>
                                      <p:tavLst>
                                        <p:tav tm="0">
                                          <p:val>
                                            <p:strVal val="#ppt_y+.1"/>
                                          </p:val>
                                        </p:tav>
                                        <p:tav tm="100000">
                                          <p:val>
                                            <p:strVal val="#ppt_y"/>
                                          </p:val>
                                        </p:tav>
                                      </p:tavLst>
                                    </p:anim>
                                  </p:childTnLst>
                                </p:cTn>
                              </p:par>
                              <p:par>
                                <p:cTn id="32" presetID="1"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0" presetClass="entr" presetSubtype="0" fill="hold" grpId="0" nodeType="withEffect">
                                  <p:stCondLst>
                                    <p:cond delay="0"/>
                                  </p:stCondLst>
                                  <p:childTnLst>
                                    <p:set>
                                      <p:cBhvr>
                                        <p:cTn id="35" dur="1" fill="hold">
                                          <p:stCondLst>
                                            <p:cond delay="0"/>
                                          </p:stCondLst>
                                        </p:cTn>
                                        <p:tgtEl>
                                          <p:spTgt spid="76">
                                            <p:graphicEl>
                                              <a:chart seriesIdx="-4" categoryIdx="2" bldStep="category"/>
                                            </p:graphicEl>
                                          </p:spTgt>
                                        </p:tgtEl>
                                        <p:attrNameLst>
                                          <p:attrName>style.visibility</p:attrName>
                                        </p:attrNameLst>
                                      </p:cBhvr>
                                      <p:to>
                                        <p:strVal val="visible"/>
                                      </p:to>
                                    </p:set>
                                    <p:animEffect transition="in" filter="fade">
                                      <p:cBhvr>
                                        <p:cTn id="36" dur="500"/>
                                        <p:tgtEl>
                                          <p:spTgt spid="76">
                                            <p:graphicEl>
                                              <a:chart seriesIdx="-4" categoryIdx="2" bldStep="category"/>
                                            </p:graphicEl>
                                          </p:spTgt>
                                        </p:tgtEl>
                                      </p:cBhvr>
                                    </p:animEffect>
                                  </p:childTnLst>
                                </p:cTn>
                              </p:par>
                            </p:childTnLst>
                          </p:cTn>
                        </p:par>
                        <p:par>
                          <p:cTn id="37" fill="hold">
                            <p:stCondLst>
                              <p:cond delay="1500"/>
                            </p:stCondLst>
                            <p:childTnLst>
                              <p:par>
                                <p:cTn id="38" presetID="42"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anim calcmode="lin" valueType="num">
                                      <p:cBhvr>
                                        <p:cTn id="41" dur="500" fill="hold"/>
                                        <p:tgtEl>
                                          <p:spTgt spid="5"/>
                                        </p:tgtEl>
                                        <p:attrNameLst>
                                          <p:attrName>ppt_x</p:attrName>
                                        </p:attrNameLst>
                                      </p:cBhvr>
                                      <p:tavLst>
                                        <p:tav tm="0">
                                          <p:val>
                                            <p:strVal val="#ppt_x"/>
                                          </p:val>
                                        </p:tav>
                                        <p:tav tm="100000">
                                          <p:val>
                                            <p:strVal val="#ppt_x"/>
                                          </p:val>
                                        </p:tav>
                                      </p:tavLst>
                                    </p:anim>
                                    <p:anim calcmode="lin" valueType="num">
                                      <p:cBhvr>
                                        <p:cTn id="42" dur="500" fill="hold"/>
                                        <p:tgtEl>
                                          <p:spTgt spid="5"/>
                                        </p:tgtEl>
                                        <p:attrNameLst>
                                          <p:attrName>ppt_y</p:attrName>
                                        </p:attrNameLst>
                                      </p:cBhvr>
                                      <p:tavLst>
                                        <p:tav tm="0">
                                          <p:val>
                                            <p:strVal val="#ppt_y+.1"/>
                                          </p:val>
                                        </p:tav>
                                        <p:tav tm="100000">
                                          <p:val>
                                            <p:strVal val="#ppt_y"/>
                                          </p:val>
                                        </p:tav>
                                      </p:tavLst>
                                    </p:anim>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0" presetClass="entr" presetSubtype="0" fill="hold" grpId="0" nodeType="withEffect">
                                  <p:stCondLst>
                                    <p:cond delay="0"/>
                                  </p:stCondLst>
                                  <p:childTnLst>
                                    <p:set>
                                      <p:cBhvr>
                                        <p:cTn id="46" dur="1" fill="hold">
                                          <p:stCondLst>
                                            <p:cond delay="0"/>
                                          </p:stCondLst>
                                        </p:cTn>
                                        <p:tgtEl>
                                          <p:spTgt spid="76">
                                            <p:graphicEl>
                                              <a:chart seriesIdx="-4" categoryIdx="3" bldStep="category"/>
                                            </p:graphicEl>
                                          </p:spTgt>
                                        </p:tgtEl>
                                        <p:attrNameLst>
                                          <p:attrName>style.visibility</p:attrName>
                                        </p:attrNameLst>
                                      </p:cBhvr>
                                      <p:to>
                                        <p:strVal val="visible"/>
                                      </p:to>
                                    </p:set>
                                    <p:animEffect transition="in" filter="fade">
                                      <p:cBhvr>
                                        <p:cTn id="47" dur="500"/>
                                        <p:tgtEl>
                                          <p:spTgt spid="76">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Graphic spid="76" grpId="0" uiExpand="1">
        <p:bldSub>
          <a:bldChart bld="category"/>
        </p:bldSub>
      </p:bldGraphic>
      <p:bldP spid="19" grpId="0" animBg="1"/>
      <p:bldP spid="5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6780" y="450160"/>
            <a:ext cx="3049420" cy="1335508"/>
          </a:xfrm>
        </p:spPr>
        <p:txBody>
          <a:bodyPr/>
          <a:lstStyle/>
          <a:p>
            <a:r>
              <a:rPr lang="en-US" dirty="0"/>
              <a:t>Partnership Locations</a:t>
            </a:r>
          </a:p>
        </p:txBody>
      </p:sp>
      <p:sp>
        <p:nvSpPr>
          <p:cNvPr id="5" name="Content Placeholder 4"/>
          <p:cNvSpPr>
            <a:spLocks noGrp="1"/>
          </p:cNvSpPr>
          <p:nvPr>
            <p:ph idx="1"/>
          </p:nvPr>
        </p:nvSpPr>
        <p:spPr>
          <a:xfrm>
            <a:off x="7266517" y="6222379"/>
            <a:ext cx="2941560" cy="509286"/>
          </a:xfrm>
        </p:spPr>
        <p:txBody>
          <a:bodyPr anchor="ctr" anchorCtr="0">
            <a:normAutofit/>
          </a:bodyPr>
          <a:lstStyle/>
          <a:p>
            <a:pPr marL="0" indent="0" algn="ctr">
              <a:lnSpc>
                <a:spcPct val="90000"/>
              </a:lnSpc>
              <a:spcAft>
                <a:spcPts val="1200"/>
              </a:spcAft>
              <a:buNone/>
            </a:pPr>
            <a:r>
              <a:rPr lang="en-US" sz="2000" dirty="0">
                <a:solidFill>
                  <a:srgbClr val="0070C0">
                    <a:alpha val="99000"/>
                  </a:srgbClr>
                </a:solidFill>
                <a:latin typeface="+mn-lt"/>
                <a:ea typeface="Segoe UI" pitchFamily="34" charset="0"/>
                <a:cs typeface="Segoe UI" pitchFamily="34" charset="0"/>
              </a:rPr>
              <a:t>San Francisco, CA</a:t>
            </a:r>
          </a:p>
        </p:txBody>
      </p:sp>
      <p:sp>
        <p:nvSpPr>
          <p:cNvPr id="11" name="Content Placeholder 4"/>
          <p:cNvSpPr txBox="1">
            <a:spLocks/>
          </p:cNvSpPr>
          <p:nvPr/>
        </p:nvSpPr>
        <p:spPr>
          <a:xfrm>
            <a:off x="1699093" y="6224933"/>
            <a:ext cx="2941560" cy="509286"/>
          </a:xfrm>
          <a:prstGeom prst="rect">
            <a:avLst/>
          </a:prstGeom>
        </p:spPr>
        <p:txBody>
          <a:bodyPr vert="horz" lIns="91440" tIns="45720" rIns="91440" bIns="45720" rtlCol="0" anchor="ctr" anchorCtr="0">
            <a:normAutofit/>
          </a:bodyPr>
          <a:lstStyle>
            <a:lvl1pPr marL="342900" indent="-342900" algn="l" defTabSz="457200" rtl="0" eaLnBrk="1" latinLnBrk="0" hangingPunct="1">
              <a:spcBef>
                <a:spcPct val="20000"/>
              </a:spcBef>
              <a:spcAft>
                <a:spcPts val="600"/>
              </a:spcAft>
              <a:buClr>
                <a:schemeClr val="bg2">
                  <a:lumMod val="40000"/>
                  <a:lumOff val="60000"/>
                </a:schemeClr>
              </a:buClr>
              <a:buSzPct val="80000"/>
              <a:buFont typeface="Arial" panose="020B0604020202020204" pitchFamily="34" charset="0"/>
              <a:buChar char="•"/>
              <a:defRPr sz="2400" b="0" i="0" kern="1200">
                <a:solidFill>
                  <a:schemeClr val="tx2"/>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panose="05000000000000000000" pitchFamily="2" charset="2"/>
              <a:buChar char="§"/>
              <a:defRPr sz="2000" b="0" i="0" kern="1200">
                <a:solidFill>
                  <a:schemeClr val="tx2"/>
                </a:solidFill>
                <a:latin typeface="+mj-lt"/>
                <a:ea typeface="+mj-ea"/>
                <a:cs typeface="+mj-cs"/>
              </a:defRPr>
            </a:lvl2pPr>
            <a:lvl3pPr marL="1143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600" b="0" i="0" kern="1200">
                <a:solidFill>
                  <a:schemeClr val="tx2"/>
                </a:solidFill>
                <a:latin typeface="+mj-lt"/>
                <a:ea typeface="+mj-ea"/>
                <a:cs typeface="+mj-cs"/>
              </a:defRPr>
            </a:lvl3pPr>
            <a:lvl4pPr marL="1600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2"/>
                </a:solidFill>
                <a:latin typeface="+mj-lt"/>
                <a:ea typeface="+mj-ea"/>
                <a:cs typeface="+mj-cs"/>
              </a:defRPr>
            </a:lvl4pPr>
            <a:lvl5pPr marL="20574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2"/>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lnSpc>
                <a:spcPct val="90000"/>
              </a:lnSpc>
              <a:spcAft>
                <a:spcPts val="1200"/>
              </a:spcAft>
              <a:buClr>
                <a:srgbClr val="1C1C1C">
                  <a:lumMod val="40000"/>
                  <a:lumOff val="60000"/>
                </a:srgbClr>
              </a:buClr>
              <a:buFont typeface="Arial" panose="020B0604020202020204" pitchFamily="34" charset="0"/>
              <a:buNone/>
            </a:pPr>
            <a:r>
              <a:rPr lang="en-US" sz="2000" dirty="0">
                <a:solidFill>
                  <a:srgbClr val="0070C0">
                    <a:alpha val="99000"/>
                  </a:srgbClr>
                </a:solidFill>
                <a:ea typeface="Segoe UI" pitchFamily="34" charset="0"/>
                <a:cs typeface="Segoe UI" pitchFamily="34" charset="0"/>
              </a:rPr>
              <a:t>Chicago, IL</a:t>
            </a:r>
          </a:p>
        </p:txBody>
      </p:sp>
      <p:sp>
        <p:nvSpPr>
          <p:cNvPr id="12" name="Content Placeholder 4"/>
          <p:cNvSpPr txBox="1">
            <a:spLocks/>
          </p:cNvSpPr>
          <p:nvPr/>
        </p:nvSpPr>
        <p:spPr>
          <a:xfrm>
            <a:off x="7266517" y="2806234"/>
            <a:ext cx="2941560" cy="509286"/>
          </a:xfrm>
          <a:prstGeom prst="rect">
            <a:avLst/>
          </a:prstGeom>
        </p:spPr>
        <p:txBody>
          <a:bodyPr vert="horz" lIns="91440" tIns="45720" rIns="91440" bIns="45720" rtlCol="0" anchor="ctr" anchorCtr="0">
            <a:normAutofit/>
          </a:bodyPr>
          <a:lstStyle>
            <a:lvl1pPr marL="342900" indent="-342900" algn="l" defTabSz="457200" rtl="0" eaLnBrk="1" latinLnBrk="0" hangingPunct="1">
              <a:spcBef>
                <a:spcPct val="20000"/>
              </a:spcBef>
              <a:spcAft>
                <a:spcPts val="600"/>
              </a:spcAft>
              <a:buClr>
                <a:schemeClr val="bg2">
                  <a:lumMod val="40000"/>
                  <a:lumOff val="60000"/>
                </a:schemeClr>
              </a:buClr>
              <a:buSzPct val="80000"/>
              <a:buFont typeface="Arial" panose="020B0604020202020204" pitchFamily="34" charset="0"/>
              <a:buChar char="•"/>
              <a:defRPr sz="2400" b="0" i="0" kern="1200">
                <a:solidFill>
                  <a:schemeClr val="tx2"/>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panose="05000000000000000000" pitchFamily="2" charset="2"/>
              <a:buChar char="§"/>
              <a:defRPr sz="2000" b="0" i="0" kern="1200">
                <a:solidFill>
                  <a:schemeClr val="tx2"/>
                </a:solidFill>
                <a:latin typeface="+mj-lt"/>
                <a:ea typeface="+mj-ea"/>
                <a:cs typeface="+mj-cs"/>
              </a:defRPr>
            </a:lvl2pPr>
            <a:lvl3pPr marL="1143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600" b="0" i="0" kern="1200">
                <a:solidFill>
                  <a:schemeClr val="tx2"/>
                </a:solidFill>
                <a:latin typeface="+mj-lt"/>
                <a:ea typeface="+mj-ea"/>
                <a:cs typeface="+mj-cs"/>
              </a:defRPr>
            </a:lvl3pPr>
            <a:lvl4pPr marL="1600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2"/>
                </a:solidFill>
                <a:latin typeface="+mj-lt"/>
                <a:ea typeface="+mj-ea"/>
                <a:cs typeface="+mj-cs"/>
              </a:defRPr>
            </a:lvl4pPr>
            <a:lvl5pPr marL="20574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2"/>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lnSpc>
                <a:spcPct val="90000"/>
              </a:lnSpc>
              <a:spcAft>
                <a:spcPts val="1200"/>
              </a:spcAft>
              <a:buClr>
                <a:srgbClr val="1C1C1C">
                  <a:lumMod val="40000"/>
                  <a:lumOff val="60000"/>
                </a:srgbClr>
              </a:buClr>
              <a:buFont typeface="Arial" panose="020B0604020202020204" pitchFamily="34" charset="0"/>
              <a:buNone/>
            </a:pPr>
            <a:r>
              <a:rPr lang="en-US" sz="2000" dirty="0">
                <a:solidFill>
                  <a:srgbClr val="0070C0">
                    <a:alpha val="99000"/>
                  </a:srgbClr>
                </a:solidFill>
                <a:ea typeface="Segoe UI" pitchFamily="34" charset="0"/>
                <a:cs typeface="Segoe UI" pitchFamily="34" charset="0"/>
              </a:rPr>
              <a:t>Boston, MA</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195437" y="3860948"/>
            <a:ext cx="3093244" cy="231993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7195439" y="444805"/>
            <a:ext cx="3093240" cy="2319930"/>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623251" y="3860947"/>
            <a:ext cx="3093244" cy="23199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769319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co1xtmafs01.partners.extranet.microsoft.com\OrderPickup\2012_06_28\Mandy_Maxwell\42-3375163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Parallelogram 5"/>
          <p:cNvSpPr/>
          <p:nvPr/>
        </p:nvSpPr>
        <p:spPr>
          <a:xfrm>
            <a:off x="204857" y="0"/>
            <a:ext cx="4464974" cy="6858000"/>
          </a:xfrm>
          <a:prstGeom prst="parallelogram">
            <a:avLst>
              <a:gd name="adj" fmla="val 13842"/>
            </a:avLst>
          </a:prstGeom>
          <a:gradFill>
            <a:gsLst>
              <a:gs pos="0">
                <a:srgbClr val="FFC000"/>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Title 3"/>
          <p:cNvSpPr>
            <a:spLocks noGrp="1"/>
          </p:cNvSpPr>
          <p:nvPr>
            <p:ph type="title"/>
          </p:nvPr>
        </p:nvSpPr>
        <p:spPr/>
        <p:txBody>
          <a:bodyPr/>
          <a:lstStyle/>
          <a:p>
            <a:r>
              <a:rPr lang="en-US" dirty="0">
                <a:solidFill>
                  <a:srgbClr val="DE5A00"/>
                </a:solidFill>
              </a:rPr>
              <a:t>Shared values</a:t>
            </a:r>
          </a:p>
        </p:txBody>
      </p:sp>
      <p:sp>
        <p:nvSpPr>
          <p:cNvPr id="5" name="Content Placeholder 4"/>
          <p:cNvSpPr>
            <a:spLocks noGrp="1"/>
          </p:cNvSpPr>
          <p:nvPr>
            <p:ph idx="1"/>
          </p:nvPr>
        </p:nvSpPr>
        <p:spPr>
          <a:xfrm>
            <a:off x="836829" y="1938868"/>
            <a:ext cx="3201772" cy="1485819"/>
          </a:xfrm>
        </p:spPr>
        <p:txBody>
          <a:bodyPr/>
          <a:lstStyle/>
          <a:p>
            <a:pPr marL="0" indent="0">
              <a:buNone/>
            </a:pPr>
            <a:r>
              <a:rPr lang="en-US" dirty="0">
                <a:solidFill>
                  <a:srgbClr val="DE5A00"/>
                </a:solidFill>
              </a:rPr>
              <a:t>Innovation &amp; responsibility</a:t>
            </a:r>
          </a:p>
        </p:txBody>
      </p:sp>
      <p:sp>
        <p:nvSpPr>
          <p:cNvPr id="8" name="Rectangle 7"/>
          <p:cNvSpPr/>
          <p:nvPr/>
        </p:nvSpPr>
        <p:spPr>
          <a:xfrm>
            <a:off x="828675" y="4735902"/>
            <a:ext cx="3209925" cy="1094091"/>
          </a:xfrm>
          <a:prstGeom prst="rect">
            <a:avLst/>
          </a:prstGeom>
        </p:spPr>
        <p:txBody>
          <a:bodyPr vert="horz" lIns="91440" tIns="45720" rIns="91440" bIns="45720" rtlCol="0">
            <a:normAutofit/>
          </a:bodyPr>
          <a:lstStyle/>
          <a:p>
            <a:pPr defTabSz="457200">
              <a:spcBef>
                <a:spcPct val="20000"/>
              </a:spcBef>
              <a:spcAft>
                <a:spcPts val="600"/>
              </a:spcAft>
              <a:buClr>
                <a:schemeClr val="bg2">
                  <a:lumMod val="40000"/>
                  <a:lumOff val="60000"/>
                </a:schemeClr>
              </a:buClr>
              <a:buSzPct val="80000"/>
              <a:buFont typeface="Wingdings 3" charset="2"/>
              <a:buNone/>
            </a:pPr>
            <a:r>
              <a:rPr lang="en-US" dirty="0">
                <a:solidFill>
                  <a:srgbClr val="DE5A00"/>
                </a:solidFill>
                <a:latin typeface="+mj-lt"/>
                <a:ea typeface="+mj-ea"/>
                <a:cs typeface="+mj-cs"/>
              </a:rPr>
              <a:t>Contoso is the only manufacturing company using 75% Green Energy.</a:t>
            </a:r>
          </a:p>
        </p:txBody>
      </p:sp>
    </p:spTree>
    <p:extLst>
      <p:ext uri="{BB962C8B-B14F-4D97-AF65-F5344CB8AC3E}">
        <p14:creationId xmlns:p14="http://schemas.microsoft.com/office/powerpoint/2010/main" val="6056081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6780" y="450160"/>
            <a:ext cx="3049420" cy="1335508"/>
          </a:xfrm>
        </p:spPr>
        <p:txBody>
          <a:bodyPr/>
          <a:lstStyle/>
          <a:p>
            <a:r>
              <a:rPr lang="en-US" dirty="0"/>
              <a:t>Northwind Revenue 2013</a:t>
            </a:r>
          </a:p>
        </p:txBody>
      </p:sp>
      <p:sp>
        <p:nvSpPr>
          <p:cNvPr id="5" name="Content Placeholder 4"/>
          <p:cNvSpPr>
            <a:spLocks noGrp="1"/>
          </p:cNvSpPr>
          <p:nvPr>
            <p:ph idx="1"/>
          </p:nvPr>
        </p:nvSpPr>
        <p:spPr>
          <a:xfrm>
            <a:off x="836829" y="2570672"/>
            <a:ext cx="2941560" cy="3278037"/>
          </a:xfrm>
        </p:spPr>
        <p:txBody>
          <a:bodyPr>
            <a:normAutofit/>
          </a:bodyPr>
          <a:lstStyle/>
          <a:p>
            <a:pPr marL="0" indent="0">
              <a:lnSpc>
                <a:spcPct val="90000"/>
              </a:lnSpc>
              <a:spcAft>
                <a:spcPts val="1200"/>
              </a:spcAft>
              <a:buNone/>
            </a:pPr>
            <a:r>
              <a:rPr lang="en-US" sz="2000" dirty="0">
                <a:solidFill>
                  <a:srgbClr val="0070C0">
                    <a:alpha val="99000"/>
                  </a:srgbClr>
                </a:solidFill>
                <a:latin typeface="+mn-lt"/>
                <a:ea typeface="Segoe UI" pitchFamily="34" charset="0"/>
                <a:cs typeface="Segoe UI" pitchFamily="34" charset="0"/>
              </a:rPr>
              <a:t>47% of overall sales from Contoso products</a:t>
            </a:r>
          </a:p>
          <a:p>
            <a:pPr marL="0" indent="0">
              <a:lnSpc>
                <a:spcPct val="90000"/>
              </a:lnSpc>
              <a:spcAft>
                <a:spcPts val="1200"/>
              </a:spcAft>
              <a:buNone/>
            </a:pPr>
            <a:r>
              <a:rPr lang="en-US" sz="2000" dirty="0">
                <a:solidFill>
                  <a:srgbClr val="0070C0">
                    <a:alpha val="99000"/>
                  </a:srgbClr>
                </a:solidFill>
                <a:latin typeface="+mn-lt"/>
                <a:ea typeface="Segoe UI" pitchFamily="34" charset="0"/>
                <a:cs typeface="Segoe UI" pitchFamily="34" charset="0"/>
              </a:rPr>
              <a:t>+6% - Flat screen TVs</a:t>
            </a:r>
          </a:p>
          <a:p>
            <a:pPr marL="0" indent="0">
              <a:lnSpc>
                <a:spcPct val="90000"/>
              </a:lnSpc>
              <a:spcAft>
                <a:spcPts val="1200"/>
              </a:spcAft>
              <a:buNone/>
            </a:pPr>
            <a:r>
              <a:rPr lang="en-US" sz="2000" dirty="0">
                <a:solidFill>
                  <a:srgbClr val="0070C0">
                    <a:alpha val="99000"/>
                  </a:srgbClr>
                </a:solidFill>
                <a:latin typeface="+mn-lt"/>
                <a:ea typeface="Segoe UI" pitchFamily="34" charset="0"/>
                <a:cs typeface="Segoe UI" pitchFamily="34" charset="0"/>
              </a:rPr>
              <a:t>+8% - Stereo</a:t>
            </a:r>
          </a:p>
        </p:txBody>
      </p:sp>
      <p:graphicFrame>
        <p:nvGraphicFramePr>
          <p:cNvPr id="6" name="Content Placeholder 12"/>
          <p:cNvGraphicFramePr>
            <a:graphicFrameLocks/>
          </p:cNvGraphicFramePr>
          <p:nvPr>
            <p:extLst>
              <p:ext uri="{D42A27DB-BD31-4B8C-83A1-F6EECF244321}">
                <p14:modId xmlns:p14="http://schemas.microsoft.com/office/powerpoint/2010/main" val="2722871494"/>
              </p:ext>
            </p:extLst>
          </p:nvPr>
        </p:nvGraphicFramePr>
        <p:xfrm>
          <a:off x="3672301" y="367177"/>
          <a:ext cx="7675148" cy="662346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5- 47%"/>
          <p:cNvSpPr txBox="1"/>
          <p:nvPr/>
        </p:nvSpPr>
        <p:spPr bwMode="gray">
          <a:xfrm>
            <a:off x="9954791" y="2493223"/>
            <a:ext cx="1331128" cy="276999"/>
          </a:xfrm>
          <a:prstGeom prst="rect">
            <a:avLst/>
          </a:prstGeom>
        </p:spPr>
        <p:txBody>
          <a:bodyPr vert="horz" lIns="91440" tIns="45720" rIns="91440" bIns="45720" rtlCol="0">
            <a:noAutofit/>
          </a:bodyPr>
          <a:lstStyle>
            <a:lvl1pPr indent="0" defTabSz="457200">
              <a:lnSpc>
                <a:spcPct val="90000"/>
              </a:lnSpc>
              <a:spcBef>
                <a:spcPct val="20000"/>
              </a:spcBef>
              <a:spcAft>
                <a:spcPts val="1200"/>
              </a:spcAft>
              <a:buClr>
                <a:schemeClr val="bg2">
                  <a:lumMod val="40000"/>
                  <a:lumOff val="60000"/>
                </a:schemeClr>
              </a:buClr>
              <a:buSzPct val="80000"/>
              <a:buFont typeface="Wingdings 3" charset="2"/>
              <a:buNone/>
              <a:defRPr sz="2000" b="0" i="0">
                <a:solidFill>
                  <a:srgbClr val="3E3D2D">
                    <a:lumMod val="20000"/>
                    <a:lumOff val="80000"/>
                    <a:alpha val="99000"/>
                  </a:srgbClr>
                </a:solidFill>
                <a:ea typeface="Segoe UI" pitchFamily="34" charset="0"/>
                <a:cs typeface="Segoe UI" pitchFamily="34" charset="0"/>
              </a:defRPr>
            </a:lvl1pPr>
            <a:lvl2pPr marL="742950" indent="-285750" defTabSz="457200">
              <a:spcBef>
                <a:spcPct val="20000"/>
              </a:spcBef>
              <a:spcAft>
                <a:spcPts val="600"/>
              </a:spcAft>
              <a:buClr>
                <a:schemeClr val="accent1"/>
              </a:buClr>
              <a:buSzPct val="80000"/>
              <a:buFont typeface="Wingdings" panose="05000000000000000000" pitchFamily="2" charset="2"/>
              <a:buChar char="§"/>
              <a:defRPr sz="2000" b="0" i="0">
                <a:solidFill>
                  <a:schemeClr val="tx2"/>
                </a:solidFill>
                <a:latin typeface="+mj-lt"/>
                <a:ea typeface="+mj-ea"/>
                <a:cs typeface="+mj-cs"/>
              </a:defRPr>
            </a:lvl2pPr>
            <a:lvl3pPr marL="1143000" indent="-228600" defTabSz="457200">
              <a:spcBef>
                <a:spcPct val="20000"/>
              </a:spcBef>
              <a:spcAft>
                <a:spcPts val="600"/>
              </a:spcAft>
              <a:buClr>
                <a:schemeClr val="bg2">
                  <a:lumMod val="40000"/>
                  <a:lumOff val="60000"/>
                </a:schemeClr>
              </a:buClr>
              <a:buSzPct val="80000"/>
              <a:buFont typeface="Wingdings 3" charset="2"/>
              <a:buChar char=""/>
              <a:defRPr sz="1600" b="0" i="0">
                <a:solidFill>
                  <a:schemeClr val="tx2"/>
                </a:solidFill>
                <a:latin typeface="+mj-lt"/>
                <a:ea typeface="+mj-ea"/>
                <a:cs typeface="+mj-cs"/>
              </a:defRPr>
            </a:lvl3pPr>
            <a:lvl4pPr marL="1600200" indent="-228600" defTabSz="457200">
              <a:spcBef>
                <a:spcPct val="20000"/>
              </a:spcBef>
              <a:spcAft>
                <a:spcPts val="600"/>
              </a:spcAft>
              <a:buClr>
                <a:schemeClr val="bg2">
                  <a:lumMod val="40000"/>
                  <a:lumOff val="60000"/>
                </a:schemeClr>
              </a:buClr>
              <a:buSzPct val="80000"/>
              <a:buFont typeface="Wingdings 3" charset="2"/>
              <a:buChar char=""/>
              <a:defRPr sz="1400" b="0" i="0">
                <a:solidFill>
                  <a:schemeClr val="tx2"/>
                </a:solidFill>
                <a:latin typeface="+mj-lt"/>
                <a:ea typeface="+mj-ea"/>
                <a:cs typeface="+mj-cs"/>
              </a:defRPr>
            </a:lvl4pPr>
            <a:lvl5pPr marL="2057400" indent="-228600" defTabSz="457200">
              <a:spcBef>
                <a:spcPct val="20000"/>
              </a:spcBef>
              <a:spcAft>
                <a:spcPts val="600"/>
              </a:spcAft>
              <a:buClr>
                <a:schemeClr val="bg2">
                  <a:lumMod val="40000"/>
                  <a:lumOff val="60000"/>
                </a:schemeClr>
              </a:buClr>
              <a:buSzPct val="80000"/>
              <a:buFont typeface="Wingdings 3" charset="2"/>
              <a:buChar char=""/>
              <a:defRPr sz="1400" b="0" i="0">
                <a:solidFill>
                  <a:schemeClr val="tx2"/>
                </a:solidFill>
                <a:latin typeface="+mj-lt"/>
                <a:ea typeface="+mj-ea"/>
                <a:cs typeface="+mj-cs"/>
              </a:defRPr>
            </a:lvl5pPr>
            <a:lvl6pPr marL="2514600" indent="-228600" defTabSz="457200">
              <a:spcBef>
                <a:spcPct val="20000"/>
              </a:spcBef>
              <a:spcAft>
                <a:spcPts val="600"/>
              </a:spcAft>
              <a:buClr>
                <a:schemeClr val="bg2">
                  <a:lumMod val="40000"/>
                  <a:lumOff val="60000"/>
                </a:schemeClr>
              </a:buClr>
              <a:buSzPct val="80000"/>
              <a:buFont typeface="Wingdings 3" charset="2"/>
              <a:buChar char=""/>
              <a:defRPr sz="1200" b="0" i="0">
                <a:latin typeface="+mj-lt"/>
                <a:ea typeface="+mj-ea"/>
                <a:cs typeface="+mj-cs"/>
              </a:defRPr>
            </a:lvl6pPr>
            <a:lvl7pPr marL="2971800" indent="-228600" defTabSz="457200">
              <a:spcBef>
                <a:spcPct val="20000"/>
              </a:spcBef>
              <a:spcAft>
                <a:spcPts val="600"/>
              </a:spcAft>
              <a:buClr>
                <a:schemeClr val="bg2">
                  <a:lumMod val="40000"/>
                  <a:lumOff val="60000"/>
                </a:schemeClr>
              </a:buClr>
              <a:buSzPct val="80000"/>
              <a:buFont typeface="Wingdings 3" charset="2"/>
              <a:buChar char=""/>
              <a:defRPr sz="1200" b="0" i="0">
                <a:latin typeface="+mj-lt"/>
                <a:ea typeface="+mj-ea"/>
                <a:cs typeface="+mj-cs"/>
              </a:defRPr>
            </a:lvl7pPr>
            <a:lvl8pPr marL="3429000" indent="-228600" defTabSz="457200">
              <a:spcBef>
                <a:spcPct val="20000"/>
              </a:spcBef>
              <a:spcAft>
                <a:spcPts val="600"/>
              </a:spcAft>
              <a:buClr>
                <a:schemeClr val="bg2">
                  <a:lumMod val="40000"/>
                  <a:lumOff val="60000"/>
                </a:schemeClr>
              </a:buClr>
              <a:buSzPct val="80000"/>
              <a:buFont typeface="Wingdings 3" charset="2"/>
              <a:buChar char=""/>
              <a:defRPr sz="1200" b="0" i="0">
                <a:latin typeface="+mj-lt"/>
                <a:ea typeface="+mj-ea"/>
                <a:cs typeface="+mj-cs"/>
              </a:defRPr>
            </a:lvl8pPr>
            <a:lvl9pPr marL="3886200" indent="-228600" defTabSz="457200">
              <a:spcBef>
                <a:spcPct val="20000"/>
              </a:spcBef>
              <a:spcAft>
                <a:spcPts val="600"/>
              </a:spcAft>
              <a:buClr>
                <a:schemeClr val="bg2">
                  <a:lumMod val="40000"/>
                  <a:lumOff val="60000"/>
                </a:schemeClr>
              </a:buClr>
              <a:buSzPct val="80000"/>
              <a:buFont typeface="Wingdings 3" charset="2"/>
              <a:buChar char=""/>
              <a:defRPr sz="1200" b="0" i="0">
                <a:latin typeface="+mj-lt"/>
                <a:ea typeface="+mj-ea"/>
                <a:cs typeface="+mj-cs"/>
              </a:defRPr>
            </a:lvl9pPr>
          </a:lstStyle>
          <a:p>
            <a:r>
              <a:rPr lang="en-US" sz="4000" dirty="0">
                <a:solidFill>
                  <a:srgbClr val="0070C0">
                    <a:alpha val="99000"/>
                  </a:srgbClr>
                </a:solidFill>
              </a:rPr>
              <a:t>26%</a:t>
            </a:r>
          </a:p>
        </p:txBody>
      </p:sp>
      <p:sp>
        <p:nvSpPr>
          <p:cNvPr id="8" name="TextBox 5- 47%"/>
          <p:cNvSpPr txBox="1"/>
          <p:nvPr/>
        </p:nvSpPr>
        <p:spPr bwMode="gray">
          <a:xfrm>
            <a:off x="9754197" y="5075913"/>
            <a:ext cx="1206951" cy="616461"/>
          </a:xfrm>
          <a:prstGeom prst="rect">
            <a:avLst/>
          </a:prstGeom>
        </p:spPr>
        <p:txBody>
          <a:bodyPr vert="horz" lIns="91440" tIns="45720" rIns="91440" bIns="45720" rtlCol="0">
            <a:noAutofit/>
          </a:bodyPr>
          <a:lstStyle>
            <a:lvl1pPr indent="0" defTabSz="457200">
              <a:lnSpc>
                <a:spcPct val="90000"/>
              </a:lnSpc>
              <a:spcBef>
                <a:spcPct val="20000"/>
              </a:spcBef>
              <a:spcAft>
                <a:spcPts val="1200"/>
              </a:spcAft>
              <a:buClr>
                <a:schemeClr val="bg2">
                  <a:lumMod val="40000"/>
                  <a:lumOff val="60000"/>
                </a:schemeClr>
              </a:buClr>
              <a:buSzPct val="80000"/>
              <a:buFont typeface="Wingdings 3" charset="2"/>
              <a:buNone/>
              <a:defRPr sz="2000" b="0" i="0">
                <a:solidFill>
                  <a:srgbClr val="3E3D2D">
                    <a:lumMod val="20000"/>
                    <a:lumOff val="80000"/>
                    <a:alpha val="99000"/>
                  </a:srgbClr>
                </a:solidFill>
                <a:ea typeface="Segoe UI" pitchFamily="34" charset="0"/>
                <a:cs typeface="Segoe UI" pitchFamily="34" charset="0"/>
              </a:defRPr>
            </a:lvl1pPr>
            <a:lvl2pPr marL="742950" indent="-285750" defTabSz="457200">
              <a:spcBef>
                <a:spcPct val="20000"/>
              </a:spcBef>
              <a:spcAft>
                <a:spcPts val="600"/>
              </a:spcAft>
              <a:buClr>
                <a:schemeClr val="accent1"/>
              </a:buClr>
              <a:buSzPct val="80000"/>
              <a:buFont typeface="Wingdings" panose="05000000000000000000" pitchFamily="2" charset="2"/>
              <a:buChar char="§"/>
              <a:defRPr sz="2000" b="0" i="0">
                <a:solidFill>
                  <a:schemeClr val="tx2"/>
                </a:solidFill>
                <a:latin typeface="+mj-lt"/>
                <a:ea typeface="+mj-ea"/>
                <a:cs typeface="+mj-cs"/>
              </a:defRPr>
            </a:lvl2pPr>
            <a:lvl3pPr marL="1143000" indent="-228600" defTabSz="457200">
              <a:spcBef>
                <a:spcPct val="20000"/>
              </a:spcBef>
              <a:spcAft>
                <a:spcPts val="600"/>
              </a:spcAft>
              <a:buClr>
                <a:schemeClr val="bg2">
                  <a:lumMod val="40000"/>
                  <a:lumOff val="60000"/>
                </a:schemeClr>
              </a:buClr>
              <a:buSzPct val="80000"/>
              <a:buFont typeface="Wingdings 3" charset="2"/>
              <a:buChar char=""/>
              <a:defRPr sz="1600" b="0" i="0">
                <a:solidFill>
                  <a:schemeClr val="tx2"/>
                </a:solidFill>
                <a:latin typeface="+mj-lt"/>
                <a:ea typeface="+mj-ea"/>
                <a:cs typeface="+mj-cs"/>
              </a:defRPr>
            </a:lvl3pPr>
            <a:lvl4pPr marL="1600200" indent="-228600" defTabSz="457200">
              <a:spcBef>
                <a:spcPct val="20000"/>
              </a:spcBef>
              <a:spcAft>
                <a:spcPts val="600"/>
              </a:spcAft>
              <a:buClr>
                <a:schemeClr val="bg2">
                  <a:lumMod val="40000"/>
                  <a:lumOff val="60000"/>
                </a:schemeClr>
              </a:buClr>
              <a:buSzPct val="80000"/>
              <a:buFont typeface="Wingdings 3" charset="2"/>
              <a:buChar char=""/>
              <a:defRPr sz="1400" b="0" i="0">
                <a:solidFill>
                  <a:schemeClr val="tx2"/>
                </a:solidFill>
                <a:latin typeface="+mj-lt"/>
                <a:ea typeface="+mj-ea"/>
                <a:cs typeface="+mj-cs"/>
              </a:defRPr>
            </a:lvl4pPr>
            <a:lvl5pPr marL="2057400" indent="-228600" defTabSz="457200">
              <a:spcBef>
                <a:spcPct val="20000"/>
              </a:spcBef>
              <a:spcAft>
                <a:spcPts val="600"/>
              </a:spcAft>
              <a:buClr>
                <a:schemeClr val="bg2">
                  <a:lumMod val="40000"/>
                  <a:lumOff val="60000"/>
                </a:schemeClr>
              </a:buClr>
              <a:buSzPct val="80000"/>
              <a:buFont typeface="Wingdings 3" charset="2"/>
              <a:buChar char=""/>
              <a:defRPr sz="1400" b="0" i="0">
                <a:solidFill>
                  <a:schemeClr val="tx2"/>
                </a:solidFill>
                <a:latin typeface="+mj-lt"/>
                <a:ea typeface="+mj-ea"/>
                <a:cs typeface="+mj-cs"/>
              </a:defRPr>
            </a:lvl5pPr>
            <a:lvl6pPr marL="2514600" indent="-228600" defTabSz="457200">
              <a:spcBef>
                <a:spcPct val="20000"/>
              </a:spcBef>
              <a:spcAft>
                <a:spcPts val="600"/>
              </a:spcAft>
              <a:buClr>
                <a:schemeClr val="bg2">
                  <a:lumMod val="40000"/>
                  <a:lumOff val="60000"/>
                </a:schemeClr>
              </a:buClr>
              <a:buSzPct val="80000"/>
              <a:buFont typeface="Wingdings 3" charset="2"/>
              <a:buChar char=""/>
              <a:defRPr sz="1200" b="0" i="0">
                <a:latin typeface="+mj-lt"/>
                <a:ea typeface="+mj-ea"/>
                <a:cs typeface="+mj-cs"/>
              </a:defRPr>
            </a:lvl6pPr>
            <a:lvl7pPr marL="2971800" indent="-228600" defTabSz="457200">
              <a:spcBef>
                <a:spcPct val="20000"/>
              </a:spcBef>
              <a:spcAft>
                <a:spcPts val="600"/>
              </a:spcAft>
              <a:buClr>
                <a:schemeClr val="bg2">
                  <a:lumMod val="40000"/>
                  <a:lumOff val="60000"/>
                </a:schemeClr>
              </a:buClr>
              <a:buSzPct val="80000"/>
              <a:buFont typeface="Wingdings 3" charset="2"/>
              <a:buChar char=""/>
              <a:defRPr sz="1200" b="0" i="0">
                <a:latin typeface="+mj-lt"/>
                <a:ea typeface="+mj-ea"/>
                <a:cs typeface="+mj-cs"/>
              </a:defRPr>
            </a:lvl7pPr>
            <a:lvl8pPr marL="3429000" indent="-228600" defTabSz="457200">
              <a:spcBef>
                <a:spcPct val="20000"/>
              </a:spcBef>
              <a:spcAft>
                <a:spcPts val="600"/>
              </a:spcAft>
              <a:buClr>
                <a:schemeClr val="bg2">
                  <a:lumMod val="40000"/>
                  <a:lumOff val="60000"/>
                </a:schemeClr>
              </a:buClr>
              <a:buSzPct val="80000"/>
              <a:buFont typeface="Wingdings 3" charset="2"/>
              <a:buChar char=""/>
              <a:defRPr sz="1200" b="0" i="0">
                <a:latin typeface="+mj-lt"/>
                <a:ea typeface="+mj-ea"/>
                <a:cs typeface="+mj-cs"/>
              </a:defRPr>
            </a:lvl8pPr>
            <a:lvl9pPr marL="3886200" indent="-228600" defTabSz="457200">
              <a:spcBef>
                <a:spcPct val="20000"/>
              </a:spcBef>
              <a:spcAft>
                <a:spcPts val="600"/>
              </a:spcAft>
              <a:buClr>
                <a:schemeClr val="bg2">
                  <a:lumMod val="40000"/>
                  <a:lumOff val="60000"/>
                </a:schemeClr>
              </a:buClr>
              <a:buSzPct val="80000"/>
              <a:buFont typeface="Wingdings 3" charset="2"/>
              <a:buChar char=""/>
              <a:defRPr sz="1200" b="0" i="0">
                <a:latin typeface="+mj-lt"/>
                <a:ea typeface="+mj-ea"/>
                <a:cs typeface="+mj-cs"/>
              </a:defRPr>
            </a:lvl9pPr>
          </a:lstStyle>
          <a:p>
            <a:r>
              <a:rPr lang="en-US" sz="4000" dirty="0">
                <a:solidFill>
                  <a:srgbClr val="0070C0">
                    <a:alpha val="99000"/>
                  </a:srgbClr>
                </a:solidFill>
              </a:rPr>
              <a:t>21%</a:t>
            </a:r>
          </a:p>
        </p:txBody>
      </p:sp>
      <p:sp>
        <p:nvSpPr>
          <p:cNvPr id="9" name="Freeform 8"/>
          <p:cNvSpPr/>
          <p:nvPr/>
        </p:nvSpPr>
        <p:spPr>
          <a:xfrm>
            <a:off x="8240316" y="4583115"/>
            <a:ext cx="492102" cy="658446"/>
          </a:xfrm>
          <a:custGeom>
            <a:avLst/>
            <a:gdLst>
              <a:gd name="connsiteX0" fmla="*/ 300038 w 1352550"/>
              <a:gd name="connsiteY0" fmla="*/ 1376362 h 1809750"/>
              <a:gd name="connsiteX1" fmla="*/ 142875 w 1352550"/>
              <a:gd name="connsiteY1" fmla="*/ 1533525 h 1809750"/>
              <a:gd name="connsiteX2" fmla="*/ 300038 w 1352550"/>
              <a:gd name="connsiteY2" fmla="*/ 1690688 h 1809750"/>
              <a:gd name="connsiteX3" fmla="*/ 457201 w 1352550"/>
              <a:gd name="connsiteY3" fmla="*/ 1533525 h 1809750"/>
              <a:gd name="connsiteX4" fmla="*/ 300038 w 1352550"/>
              <a:gd name="connsiteY4" fmla="*/ 1376362 h 1809750"/>
              <a:gd name="connsiteX5" fmla="*/ 1052513 w 1352550"/>
              <a:gd name="connsiteY5" fmla="*/ 1376361 h 1809750"/>
              <a:gd name="connsiteX6" fmla="*/ 895350 w 1352550"/>
              <a:gd name="connsiteY6" fmla="*/ 1533524 h 1809750"/>
              <a:gd name="connsiteX7" fmla="*/ 1052513 w 1352550"/>
              <a:gd name="connsiteY7" fmla="*/ 1690687 h 1809750"/>
              <a:gd name="connsiteX8" fmla="*/ 1209676 w 1352550"/>
              <a:gd name="connsiteY8" fmla="*/ 1533524 h 1809750"/>
              <a:gd name="connsiteX9" fmla="*/ 1052513 w 1352550"/>
              <a:gd name="connsiteY9" fmla="*/ 1376361 h 1809750"/>
              <a:gd name="connsiteX10" fmla="*/ 676273 w 1352550"/>
              <a:gd name="connsiteY10" fmla="*/ 556258 h 1809750"/>
              <a:gd name="connsiteX11" fmla="*/ 508633 w 1352550"/>
              <a:gd name="connsiteY11" fmla="*/ 723898 h 1809750"/>
              <a:gd name="connsiteX12" fmla="*/ 676273 w 1352550"/>
              <a:gd name="connsiteY12" fmla="*/ 891538 h 1809750"/>
              <a:gd name="connsiteX13" fmla="*/ 843913 w 1352550"/>
              <a:gd name="connsiteY13" fmla="*/ 723898 h 1809750"/>
              <a:gd name="connsiteX14" fmla="*/ 676273 w 1352550"/>
              <a:gd name="connsiteY14" fmla="*/ 556258 h 1809750"/>
              <a:gd name="connsiteX15" fmla="*/ 676274 w 1352550"/>
              <a:gd name="connsiteY15" fmla="*/ 266700 h 1809750"/>
              <a:gd name="connsiteX16" fmla="*/ 1133473 w 1352550"/>
              <a:gd name="connsiteY16" fmla="*/ 723899 h 1809750"/>
              <a:gd name="connsiteX17" fmla="*/ 676274 w 1352550"/>
              <a:gd name="connsiteY17" fmla="*/ 1181098 h 1809750"/>
              <a:gd name="connsiteX18" fmla="*/ 219075 w 1352550"/>
              <a:gd name="connsiteY18" fmla="*/ 723899 h 1809750"/>
              <a:gd name="connsiteX19" fmla="*/ 676274 w 1352550"/>
              <a:gd name="connsiteY19" fmla="*/ 266700 h 1809750"/>
              <a:gd name="connsiteX20" fmla="*/ 676275 w 1352550"/>
              <a:gd name="connsiteY20" fmla="*/ 190500 h 1809750"/>
              <a:gd name="connsiteX21" fmla="*/ 142875 w 1352550"/>
              <a:gd name="connsiteY21" fmla="*/ 723900 h 1809750"/>
              <a:gd name="connsiteX22" fmla="*/ 676275 w 1352550"/>
              <a:gd name="connsiteY22" fmla="*/ 1257300 h 1809750"/>
              <a:gd name="connsiteX23" fmla="*/ 1209675 w 1352550"/>
              <a:gd name="connsiteY23" fmla="*/ 723900 h 1809750"/>
              <a:gd name="connsiteX24" fmla="*/ 676275 w 1352550"/>
              <a:gd name="connsiteY24" fmla="*/ 190500 h 1809750"/>
              <a:gd name="connsiteX25" fmla="*/ 0 w 1352550"/>
              <a:gd name="connsiteY25" fmla="*/ 0 h 1809750"/>
              <a:gd name="connsiteX26" fmla="*/ 1352550 w 1352550"/>
              <a:gd name="connsiteY26" fmla="*/ 0 h 1809750"/>
              <a:gd name="connsiteX27" fmla="*/ 1352550 w 1352550"/>
              <a:gd name="connsiteY27" fmla="*/ 1809750 h 1809750"/>
              <a:gd name="connsiteX28" fmla="*/ 0 w 1352550"/>
              <a:gd name="connsiteY28" fmla="*/ 1809750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52550" h="1809750">
                <a:moveTo>
                  <a:pt x="300038" y="1376362"/>
                </a:moveTo>
                <a:cubicBezTo>
                  <a:pt x="213239" y="1376362"/>
                  <a:pt x="142875" y="1446726"/>
                  <a:pt x="142875" y="1533525"/>
                </a:cubicBezTo>
                <a:cubicBezTo>
                  <a:pt x="142875" y="1620324"/>
                  <a:pt x="213239" y="1690688"/>
                  <a:pt x="300038" y="1690688"/>
                </a:cubicBezTo>
                <a:cubicBezTo>
                  <a:pt x="386837" y="1690688"/>
                  <a:pt x="457201" y="1620324"/>
                  <a:pt x="457201" y="1533525"/>
                </a:cubicBezTo>
                <a:cubicBezTo>
                  <a:pt x="457201" y="1446726"/>
                  <a:pt x="386837" y="1376362"/>
                  <a:pt x="300038" y="1376362"/>
                </a:cubicBezTo>
                <a:close/>
                <a:moveTo>
                  <a:pt x="1052513" y="1376361"/>
                </a:moveTo>
                <a:cubicBezTo>
                  <a:pt x="965714" y="1376361"/>
                  <a:pt x="895350" y="1446725"/>
                  <a:pt x="895350" y="1533524"/>
                </a:cubicBezTo>
                <a:cubicBezTo>
                  <a:pt x="895350" y="1620323"/>
                  <a:pt x="965714" y="1690687"/>
                  <a:pt x="1052513" y="1690687"/>
                </a:cubicBezTo>
                <a:cubicBezTo>
                  <a:pt x="1139312" y="1690687"/>
                  <a:pt x="1209676" y="1620323"/>
                  <a:pt x="1209676" y="1533524"/>
                </a:cubicBezTo>
                <a:cubicBezTo>
                  <a:pt x="1209676" y="1446725"/>
                  <a:pt x="1139312" y="1376361"/>
                  <a:pt x="1052513" y="1376361"/>
                </a:cubicBezTo>
                <a:close/>
                <a:moveTo>
                  <a:pt x="676273" y="556258"/>
                </a:moveTo>
                <a:cubicBezTo>
                  <a:pt x="583688" y="556258"/>
                  <a:pt x="508633" y="631313"/>
                  <a:pt x="508633" y="723898"/>
                </a:cubicBezTo>
                <a:cubicBezTo>
                  <a:pt x="508633" y="816483"/>
                  <a:pt x="583688" y="891538"/>
                  <a:pt x="676273" y="891538"/>
                </a:cubicBezTo>
                <a:cubicBezTo>
                  <a:pt x="768858" y="891538"/>
                  <a:pt x="843913" y="816483"/>
                  <a:pt x="843913" y="723898"/>
                </a:cubicBezTo>
                <a:cubicBezTo>
                  <a:pt x="843913" y="631313"/>
                  <a:pt x="768858" y="556258"/>
                  <a:pt x="676273" y="556258"/>
                </a:cubicBezTo>
                <a:close/>
                <a:moveTo>
                  <a:pt x="676274" y="266700"/>
                </a:moveTo>
                <a:cubicBezTo>
                  <a:pt x="928778" y="266700"/>
                  <a:pt x="1133473" y="471395"/>
                  <a:pt x="1133473" y="723899"/>
                </a:cubicBezTo>
                <a:cubicBezTo>
                  <a:pt x="1133473" y="976403"/>
                  <a:pt x="928778" y="1181098"/>
                  <a:pt x="676274" y="1181098"/>
                </a:cubicBezTo>
                <a:cubicBezTo>
                  <a:pt x="423770" y="1181098"/>
                  <a:pt x="219075" y="976403"/>
                  <a:pt x="219075" y="723899"/>
                </a:cubicBezTo>
                <a:cubicBezTo>
                  <a:pt x="219075" y="471395"/>
                  <a:pt x="423770" y="266700"/>
                  <a:pt x="676274" y="266700"/>
                </a:cubicBezTo>
                <a:close/>
                <a:moveTo>
                  <a:pt x="676275" y="190500"/>
                </a:moveTo>
                <a:cubicBezTo>
                  <a:pt x="381686" y="190500"/>
                  <a:pt x="142875" y="429311"/>
                  <a:pt x="142875" y="723900"/>
                </a:cubicBezTo>
                <a:cubicBezTo>
                  <a:pt x="142875" y="1018489"/>
                  <a:pt x="381686" y="1257300"/>
                  <a:pt x="676275" y="1257300"/>
                </a:cubicBezTo>
                <a:cubicBezTo>
                  <a:pt x="970864" y="1257300"/>
                  <a:pt x="1209675" y="1018489"/>
                  <a:pt x="1209675" y="723900"/>
                </a:cubicBezTo>
                <a:cubicBezTo>
                  <a:pt x="1209675" y="429311"/>
                  <a:pt x="970864" y="190500"/>
                  <a:pt x="676275" y="190500"/>
                </a:cubicBezTo>
                <a:close/>
                <a:moveTo>
                  <a:pt x="0" y="0"/>
                </a:moveTo>
                <a:lnTo>
                  <a:pt x="1352550" y="0"/>
                </a:lnTo>
                <a:lnTo>
                  <a:pt x="1352550" y="1809750"/>
                </a:lnTo>
                <a:lnTo>
                  <a:pt x="0" y="180975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Freeform 9"/>
          <p:cNvSpPr/>
          <p:nvPr/>
        </p:nvSpPr>
        <p:spPr>
          <a:xfrm>
            <a:off x="8040856" y="2684907"/>
            <a:ext cx="978237" cy="675971"/>
          </a:xfrm>
          <a:custGeom>
            <a:avLst/>
            <a:gdLst>
              <a:gd name="connsiteX0" fmla="*/ 1022401 w 3406240"/>
              <a:gd name="connsiteY0" fmla="*/ 2131974 h 2353744"/>
              <a:gd name="connsiteX1" fmla="*/ 1510541 w 3406240"/>
              <a:gd name="connsiteY1" fmla="*/ 2131974 h 2353744"/>
              <a:gd name="connsiteX2" fmla="*/ 1510541 w 3406240"/>
              <a:gd name="connsiteY2" fmla="*/ 2242260 h 2353744"/>
              <a:gd name="connsiteX3" fmla="*/ 1513534 w 3406240"/>
              <a:gd name="connsiteY3" fmla="*/ 2242260 h 2353744"/>
              <a:gd name="connsiteX4" fmla="*/ 1510542 w 3406240"/>
              <a:gd name="connsiteY4" fmla="*/ 2245622 h 2353744"/>
              <a:gd name="connsiteX5" fmla="*/ 1703121 w 3406240"/>
              <a:gd name="connsiteY5" fmla="*/ 2289317 h 2353744"/>
              <a:gd name="connsiteX6" fmla="*/ 1895700 w 3406240"/>
              <a:gd name="connsiteY6" fmla="*/ 2245622 h 2353744"/>
              <a:gd name="connsiteX7" fmla="*/ 1892708 w 3406240"/>
              <a:gd name="connsiteY7" fmla="*/ 2242260 h 2353744"/>
              <a:gd name="connsiteX8" fmla="*/ 1895699 w 3406240"/>
              <a:gd name="connsiteY8" fmla="*/ 2242260 h 2353744"/>
              <a:gd name="connsiteX9" fmla="*/ 1895699 w 3406240"/>
              <a:gd name="connsiteY9" fmla="*/ 2131974 h 2353744"/>
              <a:gd name="connsiteX10" fmla="*/ 2383839 w 3406240"/>
              <a:gd name="connsiteY10" fmla="*/ 2131974 h 2353744"/>
              <a:gd name="connsiteX11" fmla="*/ 2477382 w 3406240"/>
              <a:gd name="connsiteY11" fmla="*/ 2353744 h 2353744"/>
              <a:gd name="connsiteX12" fmla="*/ 928858 w 3406240"/>
              <a:gd name="connsiteY12" fmla="*/ 2353744 h 2353744"/>
              <a:gd name="connsiteX13" fmla="*/ 373664 w 3406240"/>
              <a:gd name="connsiteY13" fmla="*/ 242808 h 2353744"/>
              <a:gd name="connsiteX14" fmla="*/ 3032576 w 3406240"/>
              <a:gd name="connsiteY14" fmla="*/ 242808 h 2353744"/>
              <a:gd name="connsiteX15" fmla="*/ 3106251 w 3406240"/>
              <a:gd name="connsiteY15" fmla="*/ 316483 h 2353744"/>
              <a:gd name="connsiteX16" fmla="*/ 3106251 w 3406240"/>
              <a:gd name="connsiteY16" fmla="*/ 1587054 h 2353744"/>
              <a:gd name="connsiteX17" fmla="*/ 3032576 w 3406240"/>
              <a:gd name="connsiteY17" fmla="*/ 1660729 h 2353744"/>
              <a:gd name="connsiteX18" fmla="*/ 373664 w 3406240"/>
              <a:gd name="connsiteY18" fmla="*/ 1660729 h 2353744"/>
              <a:gd name="connsiteX19" fmla="*/ 299989 w 3406240"/>
              <a:gd name="connsiteY19" fmla="*/ 1587054 h 2353744"/>
              <a:gd name="connsiteX20" fmla="*/ 299989 w 3406240"/>
              <a:gd name="connsiteY20" fmla="*/ 316483 h 2353744"/>
              <a:gd name="connsiteX21" fmla="*/ 373664 w 3406240"/>
              <a:gd name="connsiteY21" fmla="*/ 242808 h 2353744"/>
              <a:gd name="connsiteX22" fmla="*/ 256088 w 3406240"/>
              <a:gd name="connsiteY22" fmla="*/ 141687 h 2353744"/>
              <a:gd name="connsiteX23" fmla="*/ 171904 w 3406240"/>
              <a:gd name="connsiteY23" fmla="*/ 225871 h 2353744"/>
              <a:gd name="connsiteX24" fmla="*/ 171904 w 3406240"/>
              <a:gd name="connsiteY24" fmla="*/ 1677665 h 2353744"/>
              <a:gd name="connsiteX25" fmla="*/ 256088 w 3406240"/>
              <a:gd name="connsiteY25" fmla="*/ 1761849 h 2353744"/>
              <a:gd name="connsiteX26" fmla="*/ 3150152 w 3406240"/>
              <a:gd name="connsiteY26" fmla="*/ 1761849 h 2353744"/>
              <a:gd name="connsiteX27" fmla="*/ 3234336 w 3406240"/>
              <a:gd name="connsiteY27" fmla="*/ 1677665 h 2353744"/>
              <a:gd name="connsiteX28" fmla="*/ 3234336 w 3406240"/>
              <a:gd name="connsiteY28" fmla="*/ 225871 h 2353744"/>
              <a:gd name="connsiteX29" fmla="*/ 3150152 w 3406240"/>
              <a:gd name="connsiteY29" fmla="*/ 141687 h 2353744"/>
              <a:gd name="connsiteX30" fmla="*/ 0 w 3406240"/>
              <a:gd name="connsiteY30" fmla="*/ 0 h 2353744"/>
              <a:gd name="connsiteX31" fmla="*/ 3406240 w 3406240"/>
              <a:gd name="connsiteY31" fmla="*/ 0 h 2353744"/>
              <a:gd name="connsiteX32" fmla="*/ 3406240 w 3406240"/>
              <a:gd name="connsiteY32" fmla="*/ 1903536 h 2353744"/>
              <a:gd name="connsiteX33" fmla="*/ 1844805 w 3406240"/>
              <a:gd name="connsiteY33" fmla="*/ 1903536 h 2353744"/>
              <a:gd name="connsiteX34" fmla="*/ 1844805 w 3406240"/>
              <a:gd name="connsiteY34" fmla="*/ 2196685 h 2353744"/>
              <a:gd name="connsiteX35" fmla="*/ 1844806 w 3406240"/>
              <a:gd name="connsiteY35" fmla="*/ 2196686 h 2353744"/>
              <a:gd name="connsiteX36" fmla="*/ 1844805 w 3406240"/>
              <a:gd name="connsiteY36" fmla="*/ 2196687 h 2353744"/>
              <a:gd name="connsiteX37" fmla="*/ 1844805 w 3406240"/>
              <a:gd name="connsiteY37" fmla="*/ 2203194 h 2353744"/>
              <a:gd name="connsiteX38" fmla="*/ 1839015 w 3406240"/>
              <a:gd name="connsiteY38" fmla="*/ 2203194 h 2353744"/>
              <a:gd name="connsiteX39" fmla="*/ 1833672 w 3406240"/>
              <a:gd name="connsiteY39" fmla="*/ 2209199 h 2353744"/>
              <a:gd name="connsiteX40" fmla="*/ 1703121 w 3406240"/>
              <a:gd name="connsiteY40" fmla="*/ 2228833 h 2353744"/>
              <a:gd name="connsiteX41" fmla="*/ 1572570 w 3406240"/>
              <a:gd name="connsiteY41" fmla="*/ 2209199 h 2353744"/>
              <a:gd name="connsiteX42" fmla="*/ 1567227 w 3406240"/>
              <a:gd name="connsiteY42" fmla="*/ 2203194 h 2353744"/>
              <a:gd name="connsiteX43" fmla="*/ 1561436 w 3406240"/>
              <a:gd name="connsiteY43" fmla="*/ 2203194 h 2353744"/>
              <a:gd name="connsiteX44" fmla="*/ 1561436 w 3406240"/>
              <a:gd name="connsiteY44" fmla="*/ 2196686 h 2353744"/>
              <a:gd name="connsiteX45" fmla="*/ 1561436 w 3406240"/>
              <a:gd name="connsiteY45" fmla="*/ 1903536 h 2353744"/>
              <a:gd name="connsiteX46" fmla="*/ 0 w 3406240"/>
              <a:gd name="connsiteY46" fmla="*/ 1903536 h 235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06240" h="2353744">
                <a:moveTo>
                  <a:pt x="1022401" y="2131974"/>
                </a:moveTo>
                <a:lnTo>
                  <a:pt x="1510541" y="2131974"/>
                </a:lnTo>
                <a:lnTo>
                  <a:pt x="1510541" y="2242260"/>
                </a:lnTo>
                <a:lnTo>
                  <a:pt x="1513534" y="2242260"/>
                </a:lnTo>
                <a:lnTo>
                  <a:pt x="1510542" y="2245622"/>
                </a:lnTo>
                <a:cubicBezTo>
                  <a:pt x="1510542" y="2269754"/>
                  <a:pt x="1596763" y="2289317"/>
                  <a:pt x="1703121" y="2289317"/>
                </a:cubicBezTo>
                <a:cubicBezTo>
                  <a:pt x="1809479" y="2289317"/>
                  <a:pt x="1895700" y="2269754"/>
                  <a:pt x="1895700" y="2245622"/>
                </a:cubicBezTo>
                <a:lnTo>
                  <a:pt x="1892708" y="2242260"/>
                </a:lnTo>
                <a:lnTo>
                  <a:pt x="1895699" y="2242260"/>
                </a:lnTo>
                <a:lnTo>
                  <a:pt x="1895699" y="2131974"/>
                </a:lnTo>
                <a:lnTo>
                  <a:pt x="2383839" y="2131974"/>
                </a:lnTo>
                <a:lnTo>
                  <a:pt x="2477382" y="2353744"/>
                </a:lnTo>
                <a:lnTo>
                  <a:pt x="928858" y="2353744"/>
                </a:lnTo>
                <a:close/>
                <a:moveTo>
                  <a:pt x="373664" y="242808"/>
                </a:moveTo>
                <a:lnTo>
                  <a:pt x="3032576" y="242808"/>
                </a:lnTo>
                <a:cubicBezTo>
                  <a:pt x="3073266" y="242808"/>
                  <a:pt x="3106251" y="275793"/>
                  <a:pt x="3106251" y="316483"/>
                </a:cubicBezTo>
                <a:lnTo>
                  <a:pt x="3106251" y="1587054"/>
                </a:lnTo>
                <a:cubicBezTo>
                  <a:pt x="3106251" y="1627744"/>
                  <a:pt x="3073266" y="1660729"/>
                  <a:pt x="3032576" y="1660729"/>
                </a:cubicBezTo>
                <a:lnTo>
                  <a:pt x="373664" y="1660729"/>
                </a:lnTo>
                <a:cubicBezTo>
                  <a:pt x="332974" y="1660729"/>
                  <a:pt x="299989" y="1627744"/>
                  <a:pt x="299989" y="1587054"/>
                </a:cubicBezTo>
                <a:lnTo>
                  <a:pt x="299989" y="316483"/>
                </a:lnTo>
                <a:cubicBezTo>
                  <a:pt x="299989" y="275793"/>
                  <a:pt x="332974" y="242808"/>
                  <a:pt x="373664" y="242808"/>
                </a:cubicBezTo>
                <a:close/>
                <a:moveTo>
                  <a:pt x="256088" y="141687"/>
                </a:moveTo>
                <a:cubicBezTo>
                  <a:pt x="209594" y="141687"/>
                  <a:pt x="171904" y="179377"/>
                  <a:pt x="171904" y="225871"/>
                </a:cubicBezTo>
                <a:lnTo>
                  <a:pt x="171904" y="1677665"/>
                </a:lnTo>
                <a:cubicBezTo>
                  <a:pt x="171904" y="1724159"/>
                  <a:pt x="209594" y="1761849"/>
                  <a:pt x="256088" y="1761849"/>
                </a:cubicBezTo>
                <a:lnTo>
                  <a:pt x="3150152" y="1761849"/>
                </a:lnTo>
                <a:cubicBezTo>
                  <a:pt x="3196646" y="1761849"/>
                  <a:pt x="3234336" y="1724159"/>
                  <a:pt x="3234336" y="1677665"/>
                </a:cubicBezTo>
                <a:lnTo>
                  <a:pt x="3234336" y="225871"/>
                </a:lnTo>
                <a:cubicBezTo>
                  <a:pt x="3234336" y="179377"/>
                  <a:pt x="3196646" y="141687"/>
                  <a:pt x="3150152" y="141687"/>
                </a:cubicBezTo>
                <a:close/>
                <a:moveTo>
                  <a:pt x="0" y="0"/>
                </a:moveTo>
                <a:lnTo>
                  <a:pt x="3406240" y="0"/>
                </a:lnTo>
                <a:lnTo>
                  <a:pt x="3406240" y="1903536"/>
                </a:lnTo>
                <a:lnTo>
                  <a:pt x="1844805" y="1903536"/>
                </a:lnTo>
                <a:lnTo>
                  <a:pt x="1844805" y="2196685"/>
                </a:lnTo>
                <a:lnTo>
                  <a:pt x="1844806" y="2196686"/>
                </a:lnTo>
                <a:lnTo>
                  <a:pt x="1844805" y="2196687"/>
                </a:lnTo>
                <a:lnTo>
                  <a:pt x="1844805" y="2203194"/>
                </a:lnTo>
                <a:lnTo>
                  <a:pt x="1839015" y="2203194"/>
                </a:lnTo>
                <a:lnTo>
                  <a:pt x="1833672" y="2209199"/>
                </a:lnTo>
                <a:cubicBezTo>
                  <a:pt x="1812163" y="2220737"/>
                  <a:pt x="1761809" y="2228833"/>
                  <a:pt x="1703121" y="2228833"/>
                </a:cubicBezTo>
                <a:cubicBezTo>
                  <a:pt x="1644434" y="2228833"/>
                  <a:pt x="1594079" y="2220737"/>
                  <a:pt x="1572570" y="2209199"/>
                </a:cubicBezTo>
                <a:lnTo>
                  <a:pt x="1567227" y="2203194"/>
                </a:lnTo>
                <a:lnTo>
                  <a:pt x="1561436" y="2203194"/>
                </a:lnTo>
                <a:lnTo>
                  <a:pt x="1561436" y="2196686"/>
                </a:lnTo>
                <a:lnTo>
                  <a:pt x="1561436" y="1903536"/>
                </a:lnTo>
                <a:lnTo>
                  <a:pt x="0" y="1903536"/>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882416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5A00"/>
                </a:solidFill>
              </a:rPr>
              <a:t>Growth in Contoso sales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98850004"/>
              </p:ext>
            </p:extLst>
          </p:nvPr>
        </p:nvGraphicFramePr>
        <p:xfrm>
          <a:off x="321671" y="3146879"/>
          <a:ext cx="8889236" cy="3632611"/>
        </p:xfrm>
        <a:graphic>
          <a:graphicData uri="http://schemas.openxmlformats.org/drawingml/2006/chart">
            <c:chart xmlns:c="http://schemas.openxmlformats.org/drawingml/2006/chart" xmlns:r="http://schemas.openxmlformats.org/officeDocument/2006/relationships" r:id="rId3"/>
          </a:graphicData>
        </a:graphic>
      </p:graphicFrame>
      <p:sp>
        <p:nvSpPr>
          <p:cNvPr id="6" name="Freeform 5"/>
          <p:cNvSpPr/>
          <p:nvPr/>
        </p:nvSpPr>
        <p:spPr>
          <a:xfrm>
            <a:off x="1199787" y="4188969"/>
            <a:ext cx="492102" cy="658446"/>
          </a:xfrm>
          <a:custGeom>
            <a:avLst/>
            <a:gdLst>
              <a:gd name="connsiteX0" fmla="*/ 300038 w 1352550"/>
              <a:gd name="connsiteY0" fmla="*/ 1376362 h 1809750"/>
              <a:gd name="connsiteX1" fmla="*/ 142875 w 1352550"/>
              <a:gd name="connsiteY1" fmla="*/ 1533525 h 1809750"/>
              <a:gd name="connsiteX2" fmla="*/ 300038 w 1352550"/>
              <a:gd name="connsiteY2" fmla="*/ 1690688 h 1809750"/>
              <a:gd name="connsiteX3" fmla="*/ 457201 w 1352550"/>
              <a:gd name="connsiteY3" fmla="*/ 1533525 h 1809750"/>
              <a:gd name="connsiteX4" fmla="*/ 300038 w 1352550"/>
              <a:gd name="connsiteY4" fmla="*/ 1376362 h 1809750"/>
              <a:gd name="connsiteX5" fmla="*/ 1052513 w 1352550"/>
              <a:gd name="connsiteY5" fmla="*/ 1376361 h 1809750"/>
              <a:gd name="connsiteX6" fmla="*/ 895350 w 1352550"/>
              <a:gd name="connsiteY6" fmla="*/ 1533524 h 1809750"/>
              <a:gd name="connsiteX7" fmla="*/ 1052513 w 1352550"/>
              <a:gd name="connsiteY7" fmla="*/ 1690687 h 1809750"/>
              <a:gd name="connsiteX8" fmla="*/ 1209676 w 1352550"/>
              <a:gd name="connsiteY8" fmla="*/ 1533524 h 1809750"/>
              <a:gd name="connsiteX9" fmla="*/ 1052513 w 1352550"/>
              <a:gd name="connsiteY9" fmla="*/ 1376361 h 1809750"/>
              <a:gd name="connsiteX10" fmla="*/ 676273 w 1352550"/>
              <a:gd name="connsiteY10" fmla="*/ 556258 h 1809750"/>
              <a:gd name="connsiteX11" fmla="*/ 508633 w 1352550"/>
              <a:gd name="connsiteY11" fmla="*/ 723898 h 1809750"/>
              <a:gd name="connsiteX12" fmla="*/ 676273 w 1352550"/>
              <a:gd name="connsiteY12" fmla="*/ 891538 h 1809750"/>
              <a:gd name="connsiteX13" fmla="*/ 843913 w 1352550"/>
              <a:gd name="connsiteY13" fmla="*/ 723898 h 1809750"/>
              <a:gd name="connsiteX14" fmla="*/ 676273 w 1352550"/>
              <a:gd name="connsiteY14" fmla="*/ 556258 h 1809750"/>
              <a:gd name="connsiteX15" fmla="*/ 676274 w 1352550"/>
              <a:gd name="connsiteY15" fmla="*/ 266700 h 1809750"/>
              <a:gd name="connsiteX16" fmla="*/ 1133473 w 1352550"/>
              <a:gd name="connsiteY16" fmla="*/ 723899 h 1809750"/>
              <a:gd name="connsiteX17" fmla="*/ 676274 w 1352550"/>
              <a:gd name="connsiteY17" fmla="*/ 1181098 h 1809750"/>
              <a:gd name="connsiteX18" fmla="*/ 219075 w 1352550"/>
              <a:gd name="connsiteY18" fmla="*/ 723899 h 1809750"/>
              <a:gd name="connsiteX19" fmla="*/ 676274 w 1352550"/>
              <a:gd name="connsiteY19" fmla="*/ 266700 h 1809750"/>
              <a:gd name="connsiteX20" fmla="*/ 676275 w 1352550"/>
              <a:gd name="connsiteY20" fmla="*/ 190500 h 1809750"/>
              <a:gd name="connsiteX21" fmla="*/ 142875 w 1352550"/>
              <a:gd name="connsiteY21" fmla="*/ 723900 h 1809750"/>
              <a:gd name="connsiteX22" fmla="*/ 676275 w 1352550"/>
              <a:gd name="connsiteY22" fmla="*/ 1257300 h 1809750"/>
              <a:gd name="connsiteX23" fmla="*/ 1209675 w 1352550"/>
              <a:gd name="connsiteY23" fmla="*/ 723900 h 1809750"/>
              <a:gd name="connsiteX24" fmla="*/ 676275 w 1352550"/>
              <a:gd name="connsiteY24" fmla="*/ 190500 h 1809750"/>
              <a:gd name="connsiteX25" fmla="*/ 0 w 1352550"/>
              <a:gd name="connsiteY25" fmla="*/ 0 h 1809750"/>
              <a:gd name="connsiteX26" fmla="*/ 1352550 w 1352550"/>
              <a:gd name="connsiteY26" fmla="*/ 0 h 1809750"/>
              <a:gd name="connsiteX27" fmla="*/ 1352550 w 1352550"/>
              <a:gd name="connsiteY27" fmla="*/ 1809750 h 1809750"/>
              <a:gd name="connsiteX28" fmla="*/ 0 w 1352550"/>
              <a:gd name="connsiteY28" fmla="*/ 1809750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52550" h="1809750">
                <a:moveTo>
                  <a:pt x="300038" y="1376362"/>
                </a:moveTo>
                <a:cubicBezTo>
                  <a:pt x="213239" y="1376362"/>
                  <a:pt x="142875" y="1446726"/>
                  <a:pt x="142875" y="1533525"/>
                </a:cubicBezTo>
                <a:cubicBezTo>
                  <a:pt x="142875" y="1620324"/>
                  <a:pt x="213239" y="1690688"/>
                  <a:pt x="300038" y="1690688"/>
                </a:cubicBezTo>
                <a:cubicBezTo>
                  <a:pt x="386837" y="1690688"/>
                  <a:pt x="457201" y="1620324"/>
                  <a:pt x="457201" y="1533525"/>
                </a:cubicBezTo>
                <a:cubicBezTo>
                  <a:pt x="457201" y="1446726"/>
                  <a:pt x="386837" y="1376362"/>
                  <a:pt x="300038" y="1376362"/>
                </a:cubicBezTo>
                <a:close/>
                <a:moveTo>
                  <a:pt x="1052513" y="1376361"/>
                </a:moveTo>
                <a:cubicBezTo>
                  <a:pt x="965714" y="1376361"/>
                  <a:pt x="895350" y="1446725"/>
                  <a:pt x="895350" y="1533524"/>
                </a:cubicBezTo>
                <a:cubicBezTo>
                  <a:pt x="895350" y="1620323"/>
                  <a:pt x="965714" y="1690687"/>
                  <a:pt x="1052513" y="1690687"/>
                </a:cubicBezTo>
                <a:cubicBezTo>
                  <a:pt x="1139312" y="1690687"/>
                  <a:pt x="1209676" y="1620323"/>
                  <a:pt x="1209676" y="1533524"/>
                </a:cubicBezTo>
                <a:cubicBezTo>
                  <a:pt x="1209676" y="1446725"/>
                  <a:pt x="1139312" y="1376361"/>
                  <a:pt x="1052513" y="1376361"/>
                </a:cubicBezTo>
                <a:close/>
                <a:moveTo>
                  <a:pt x="676273" y="556258"/>
                </a:moveTo>
                <a:cubicBezTo>
                  <a:pt x="583688" y="556258"/>
                  <a:pt x="508633" y="631313"/>
                  <a:pt x="508633" y="723898"/>
                </a:cubicBezTo>
                <a:cubicBezTo>
                  <a:pt x="508633" y="816483"/>
                  <a:pt x="583688" y="891538"/>
                  <a:pt x="676273" y="891538"/>
                </a:cubicBezTo>
                <a:cubicBezTo>
                  <a:pt x="768858" y="891538"/>
                  <a:pt x="843913" y="816483"/>
                  <a:pt x="843913" y="723898"/>
                </a:cubicBezTo>
                <a:cubicBezTo>
                  <a:pt x="843913" y="631313"/>
                  <a:pt x="768858" y="556258"/>
                  <a:pt x="676273" y="556258"/>
                </a:cubicBezTo>
                <a:close/>
                <a:moveTo>
                  <a:pt x="676274" y="266700"/>
                </a:moveTo>
                <a:cubicBezTo>
                  <a:pt x="928778" y="266700"/>
                  <a:pt x="1133473" y="471395"/>
                  <a:pt x="1133473" y="723899"/>
                </a:cubicBezTo>
                <a:cubicBezTo>
                  <a:pt x="1133473" y="976403"/>
                  <a:pt x="928778" y="1181098"/>
                  <a:pt x="676274" y="1181098"/>
                </a:cubicBezTo>
                <a:cubicBezTo>
                  <a:pt x="423770" y="1181098"/>
                  <a:pt x="219075" y="976403"/>
                  <a:pt x="219075" y="723899"/>
                </a:cubicBezTo>
                <a:cubicBezTo>
                  <a:pt x="219075" y="471395"/>
                  <a:pt x="423770" y="266700"/>
                  <a:pt x="676274" y="266700"/>
                </a:cubicBezTo>
                <a:close/>
                <a:moveTo>
                  <a:pt x="676275" y="190500"/>
                </a:moveTo>
                <a:cubicBezTo>
                  <a:pt x="381686" y="190500"/>
                  <a:pt x="142875" y="429311"/>
                  <a:pt x="142875" y="723900"/>
                </a:cubicBezTo>
                <a:cubicBezTo>
                  <a:pt x="142875" y="1018489"/>
                  <a:pt x="381686" y="1257300"/>
                  <a:pt x="676275" y="1257300"/>
                </a:cubicBezTo>
                <a:cubicBezTo>
                  <a:pt x="970864" y="1257300"/>
                  <a:pt x="1209675" y="1018489"/>
                  <a:pt x="1209675" y="723900"/>
                </a:cubicBezTo>
                <a:cubicBezTo>
                  <a:pt x="1209675" y="429311"/>
                  <a:pt x="970864" y="190500"/>
                  <a:pt x="676275" y="190500"/>
                </a:cubicBezTo>
                <a:close/>
                <a:moveTo>
                  <a:pt x="0" y="0"/>
                </a:moveTo>
                <a:lnTo>
                  <a:pt x="1352550" y="0"/>
                </a:lnTo>
                <a:lnTo>
                  <a:pt x="1352550" y="1809750"/>
                </a:lnTo>
                <a:lnTo>
                  <a:pt x="0" y="1809750"/>
                </a:lnTo>
                <a:close/>
              </a:path>
            </a:pathLst>
          </a:custGeom>
          <a:solidFill>
            <a:srgbClr val="DE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solidFill>
                <a:prstClr val="white"/>
              </a:solidFill>
            </a:endParaRPr>
          </a:p>
        </p:txBody>
      </p:sp>
      <p:sp>
        <p:nvSpPr>
          <p:cNvPr id="7" name="Freeform 6"/>
          <p:cNvSpPr/>
          <p:nvPr/>
        </p:nvSpPr>
        <p:spPr>
          <a:xfrm flipH="1">
            <a:off x="2288648" y="3510744"/>
            <a:ext cx="979612" cy="658446"/>
          </a:xfrm>
          <a:custGeom>
            <a:avLst/>
            <a:gdLst>
              <a:gd name="connsiteX0" fmla="*/ 626694 w 979612"/>
              <a:gd name="connsiteY0" fmla="*/ 500766 h 658446"/>
              <a:gd name="connsiteX1" fmla="*/ 683875 w 979612"/>
              <a:gd name="connsiteY1" fmla="*/ 557947 h 658446"/>
              <a:gd name="connsiteX2" fmla="*/ 626694 w 979612"/>
              <a:gd name="connsiteY2" fmla="*/ 615128 h 658446"/>
              <a:gd name="connsiteX3" fmla="*/ 569513 w 979612"/>
              <a:gd name="connsiteY3" fmla="*/ 557947 h 658446"/>
              <a:gd name="connsiteX4" fmla="*/ 626694 w 979612"/>
              <a:gd name="connsiteY4" fmla="*/ 500766 h 658446"/>
              <a:gd name="connsiteX5" fmla="*/ 352919 w 979612"/>
              <a:gd name="connsiteY5" fmla="*/ 500765 h 658446"/>
              <a:gd name="connsiteX6" fmla="*/ 410100 w 979612"/>
              <a:gd name="connsiteY6" fmla="*/ 557946 h 658446"/>
              <a:gd name="connsiteX7" fmla="*/ 352919 w 979612"/>
              <a:gd name="connsiteY7" fmla="*/ 615127 h 658446"/>
              <a:gd name="connsiteX8" fmla="*/ 295737 w 979612"/>
              <a:gd name="connsiteY8" fmla="*/ 557946 h 658446"/>
              <a:gd name="connsiteX9" fmla="*/ 352919 w 979612"/>
              <a:gd name="connsiteY9" fmla="*/ 500765 h 658446"/>
              <a:gd name="connsiteX10" fmla="*/ 489807 w 979612"/>
              <a:gd name="connsiteY10" fmla="*/ 202385 h 658446"/>
              <a:gd name="connsiteX11" fmla="*/ 550800 w 979612"/>
              <a:gd name="connsiteY11" fmla="*/ 263378 h 658446"/>
              <a:gd name="connsiteX12" fmla="*/ 489807 w 979612"/>
              <a:gd name="connsiteY12" fmla="*/ 324371 h 658446"/>
              <a:gd name="connsiteX13" fmla="*/ 428814 w 979612"/>
              <a:gd name="connsiteY13" fmla="*/ 263378 h 658446"/>
              <a:gd name="connsiteX14" fmla="*/ 489807 w 979612"/>
              <a:gd name="connsiteY14" fmla="*/ 202385 h 658446"/>
              <a:gd name="connsiteX15" fmla="*/ 175791 w 979612"/>
              <a:gd name="connsiteY15" fmla="*/ 200142 h 658446"/>
              <a:gd name="connsiteX16" fmla="*/ 106735 w 979612"/>
              <a:gd name="connsiteY16" fmla="*/ 303972 h 658446"/>
              <a:gd name="connsiteX17" fmla="*/ 175791 w 979612"/>
              <a:gd name="connsiteY17" fmla="*/ 407802 h 658446"/>
              <a:gd name="connsiteX18" fmla="*/ 141263 w 979612"/>
              <a:gd name="connsiteY18" fmla="*/ 303972 h 658446"/>
              <a:gd name="connsiteX19" fmla="*/ 175791 w 979612"/>
              <a:gd name="connsiteY19" fmla="*/ 200142 h 658446"/>
              <a:gd name="connsiteX20" fmla="*/ 803821 w 979612"/>
              <a:gd name="connsiteY20" fmla="*/ 200142 h 658446"/>
              <a:gd name="connsiteX21" fmla="*/ 838349 w 979612"/>
              <a:gd name="connsiteY21" fmla="*/ 303972 h 658446"/>
              <a:gd name="connsiteX22" fmla="*/ 803821 w 979612"/>
              <a:gd name="connsiteY22" fmla="*/ 407802 h 658446"/>
              <a:gd name="connsiteX23" fmla="*/ 872877 w 979612"/>
              <a:gd name="connsiteY23" fmla="*/ 303972 h 658446"/>
              <a:gd name="connsiteX24" fmla="*/ 803821 w 979612"/>
              <a:gd name="connsiteY24" fmla="*/ 200142 h 658446"/>
              <a:gd name="connsiteX25" fmla="*/ 489807 w 979612"/>
              <a:gd name="connsiteY25" fmla="*/ 97034 h 658446"/>
              <a:gd name="connsiteX26" fmla="*/ 323463 w 979612"/>
              <a:gd name="connsiteY26" fmla="*/ 263378 h 658446"/>
              <a:gd name="connsiteX27" fmla="*/ 489807 w 979612"/>
              <a:gd name="connsiteY27" fmla="*/ 429722 h 658446"/>
              <a:gd name="connsiteX28" fmla="*/ 656151 w 979612"/>
              <a:gd name="connsiteY28" fmla="*/ 263378 h 658446"/>
              <a:gd name="connsiteX29" fmla="*/ 489807 w 979612"/>
              <a:gd name="connsiteY29" fmla="*/ 97034 h 658446"/>
              <a:gd name="connsiteX30" fmla="*/ 139849 w 979612"/>
              <a:gd name="connsiteY30" fmla="*/ 93700 h 658446"/>
              <a:gd name="connsiteX31" fmla="*/ 0 w 979612"/>
              <a:gd name="connsiteY31" fmla="*/ 303971 h 658446"/>
              <a:gd name="connsiteX32" fmla="*/ 139849 w 979612"/>
              <a:gd name="connsiteY32" fmla="*/ 514242 h 658446"/>
              <a:gd name="connsiteX33" fmla="*/ 41350 w 979612"/>
              <a:gd name="connsiteY33" fmla="*/ 303971 h 658446"/>
              <a:gd name="connsiteX34" fmla="*/ 139849 w 979612"/>
              <a:gd name="connsiteY34" fmla="*/ 93700 h 658446"/>
              <a:gd name="connsiteX35" fmla="*/ 839763 w 979612"/>
              <a:gd name="connsiteY35" fmla="*/ 93700 h 658446"/>
              <a:gd name="connsiteX36" fmla="*/ 938262 w 979612"/>
              <a:gd name="connsiteY36" fmla="*/ 303971 h 658446"/>
              <a:gd name="connsiteX37" fmla="*/ 839763 w 979612"/>
              <a:gd name="connsiteY37" fmla="*/ 514242 h 658446"/>
              <a:gd name="connsiteX38" fmla="*/ 979612 w 979612"/>
              <a:gd name="connsiteY38" fmla="*/ 303971 h 658446"/>
              <a:gd name="connsiteX39" fmla="*/ 839763 w 979612"/>
              <a:gd name="connsiteY39" fmla="*/ 93700 h 658446"/>
              <a:gd name="connsiteX40" fmla="*/ 489806 w 979612"/>
              <a:gd name="connsiteY40" fmla="*/ 69310 h 658446"/>
              <a:gd name="connsiteX41" fmla="*/ 683875 w 979612"/>
              <a:gd name="connsiteY41" fmla="*/ 263379 h 658446"/>
              <a:gd name="connsiteX42" fmla="*/ 489806 w 979612"/>
              <a:gd name="connsiteY42" fmla="*/ 457447 h 658446"/>
              <a:gd name="connsiteX43" fmla="*/ 295738 w 979612"/>
              <a:gd name="connsiteY43" fmla="*/ 263379 h 658446"/>
              <a:gd name="connsiteX44" fmla="*/ 489806 w 979612"/>
              <a:gd name="connsiteY44" fmla="*/ 69310 h 658446"/>
              <a:gd name="connsiteX45" fmla="*/ 735857 w 979612"/>
              <a:gd name="connsiteY45" fmla="*/ 0 h 658446"/>
              <a:gd name="connsiteX46" fmla="*/ 243755 w 979612"/>
              <a:gd name="connsiteY46" fmla="*/ 0 h 658446"/>
              <a:gd name="connsiteX47" fmla="*/ 243755 w 979612"/>
              <a:gd name="connsiteY47" fmla="*/ 658446 h 658446"/>
              <a:gd name="connsiteX48" fmla="*/ 735857 w 979612"/>
              <a:gd name="connsiteY48" fmla="*/ 658446 h 65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79612" h="658446">
                <a:moveTo>
                  <a:pt x="626694" y="500766"/>
                </a:moveTo>
                <a:cubicBezTo>
                  <a:pt x="658274" y="500766"/>
                  <a:pt x="683875" y="526366"/>
                  <a:pt x="683875" y="557947"/>
                </a:cubicBezTo>
                <a:cubicBezTo>
                  <a:pt x="683875" y="589527"/>
                  <a:pt x="658274" y="615128"/>
                  <a:pt x="626694" y="615128"/>
                </a:cubicBezTo>
                <a:cubicBezTo>
                  <a:pt x="595113" y="615128"/>
                  <a:pt x="569513" y="589527"/>
                  <a:pt x="569513" y="557947"/>
                </a:cubicBezTo>
                <a:cubicBezTo>
                  <a:pt x="569513" y="526366"/>
                  <a:pt x="595113" y="500766"/>
                  <a:pt x="626694" y="500766"/>
                </a:cubicBezTo>
                <a:close/>
                <a:moveTo>
                  <a:pt x="352919" y="500765"/>
                </a:moveTo>
                <a:cubicBezTo>
                  <a:pt x="384499" y="500765"/>
                  <a:pt x="410100" y="526366"/>
                  <a:pt x="410100" y="557946"/>
                </a:cubicBezTo>
                <a:cubicBezTo>
                  <a:pt x="410100" y="589527"/>
                  <a:pt x="384499" y="615127"/>
                  <a:pt x="352919" y="615127"/>
                </a:cubicBezTo>
                <a:cubicBezTo>
                  <a:pt x="321338" y="615127"/>
                  <a:pt x="295737" y="589527"/>
                  <a:pt x="295737" y="557946"/>
                </a:cubicBezTo>
                <a:cubicBezTo>
                  <a:pt x="295737" y="526366"/>
                  <a:pt x="321338" y="500765"/>
                  <a:pt x="352919" y="500765"/>
                </a:cubicBezTo>
                <a:close/>
                <a:moveTo>
                  <a:pt x="489807" y="202385"/>
                </a:moveTo>
                <a:cubicBezTo>
                  <a:pt x="523492" y="202385"/>
                  <a:pt x="550800" y="229692"/>
                  <a:pt x="550800" y="263378"/>
                </a:cubicBezTo>
                <a:cubicBezTo>
                  <a:pt x="550800" y="297063"/>
                  <a:pt x="523492" y="324371"/>
                  <a:pt x="489807" y="324371"/>
                </a:cubicBezTo>
                <a:cubicBezTo>
                  <a:pt x="456122" y="324371"/>
                  <a:pt x="428814" y="297063"/>
                  <a:pt x="428814" y="263378"/>
                </a:cubicBezTo>
                <a:cubicBezTo>
                  <a:pt x="428814" y="229692"/>
                  <a:pt x="456122" y="202385"/>
                  <a:pt x="489807" y="202385"/>
                </a:cubicBezTo>
                <a:close/>
                <a:moveTo>
                  <a:pt x="175791" y="200142"/>
                </a:moveTo>
                <a:cubicBezTo>
                  <a:pt x="137652" y="200142"/>
                  <a:pt x="106735" y="246628"/>
                  <a:pt x="106735" y="303972"/>
                </a:cubicBezTo>
                <a:cubicBezTo>
                  <a:pt x="106735" y="361316"/>
                  <a:pt x="137652" y="407802"/>
                  <a:pt x="175791" y="407802"/>
                </a:cubicBezTo>
                <a:cubicBezTo>
                  <a:pt x="154055" y="383291"/>
                  <a:pt x="141263" y="344823"/>
                  <a:pt x="141263" y="303972"/>
                </a:cubicBezTo>
                <a:cubicBezTo>
                  <a:pt x="141263" y="263120"/>
                  <a:pt x="154055" y="224653"/>
                  <a:pt x="175791" y="200142"/>
                </a:cubicBezTo>
                <a:close/>
                <a:moveTo>
                  <a:pt x="803821" y="200142"/>
                </a:moveTo>
                <a:cubicBezTo>
                  <a:pt x="825557" y="224653"/>
                  <a:pt x="838349" y="263120"/>
                  <a:pt x="838349" y="303972"/>
                </a:cubicBezTo>
                <a:cubicBezTo>
                  <a:pt x="838349" y="344823"/>
                  <a:pt x="825557" y="383291"/>
                  <a:pt x="803821" y="407802"/>
                </a:cubicBezTo>
                <a:cubicBezTo>
                  <a:pt x="841960" y="407802"/>
                  <a:pt x="872877" y="361316"/>
                  <a:pt x="872877" y="303972"/>
                </a:cubicBezTo>
                <a:cubicBezTo>
                  <a:pt x="872877" y="246628"/>
                  <a:pt x="841960" y="200142"/>
                  <a:pt x="803821" y="200142"/>
                </a:cubicBezTo>
                <a:close/>
                <a:moveTo>
                  <a:pt x="489807" y="97034"/>
                </a:moveTo>
                <a:cubicBezTo>
                  <a:pt x="397937" y="97034"/>
                  <a:pt x="323463" y="171509"/>
                  <a:pt x="323463" y="263378"/>
                </a:cubicBezTo>
                <a:cubicBezTo>
                  <a:pt x="323463" y="355247"/>
                  <a:pt x="397937" y="429722"/>
                  <a:pt x="489807" y="429722"/>
                </a:cubicBezTo>
                <a:cubicBezTo>
                  <a:pt x="581676" y="429722"/>
                  <a:pt x="656151" y="355247"/>
                  <a:pt x="656151" y="263378"/>
                </a:cubicBezTo>
                <a:cubicBezTo>
                  <a:pt x="656151" y="171509"/>
                  <a:pt x="581676" y="97034"/>
                  <a:pt x="489807" y="97034"/>
                </a:cubicBezTo>
                <a:close/>
                <a:moveTo>
                  <a:pt x="139849" y="93700"/>
                </a:moveTo>
                <a:cubicBezTo>
                  <a:pt x="62613" y="93700"/>
                  <a:pt x="0" y="187842"/>
                  <a:pt x="0" y="303971"/>
                </a:cubicBezTo>
                <a:cubicBezTo>
                  <a:pt x="0" y="420100"/>
                  <a:pt x="62613" y="514242"/>
                  <a:pt x="139849" y="514242"/>
                </a:cubicBezTo>
                <a:cubicBezTo>
                  <a:pt x="80774" y="482466"/>
                  <a:pt x="41350" y="398306"/>
                  <a:pt x="41350" y="303971"/>
                </a:cubicBezTo>
                <a:cubicBezTo>
                  <a:pt x="41350" y="209636"/>
                  <a:pt x="80774" y="125476"/>
                  <a:pt x="139849" y="93700"/>
                </a:cubicBezTo>
                <a:close/>
                <a:moveTo>
                  <a:pt x="839763" y="93700"/>
                </a:moveTo>
                <a:cubicBezTo>
                  <a:pt x="898838" y="125476"/>
                  <a:pt x="938262" y="209636"/>
                  <a:pt x="938262" y="303971"/>
                </a:cubicBezTo>
                <a:cubicBezTo>
                  <a:pt x="938262" y="398306"/>
                  <a:pt x="898838" y="482466"/>
                  <a:pt x="839763" y="514242"/>
                </a:cubicBezTo>
                <a:cubicBezTo>
                  <a:pt x="916999" y="514242"/>
                  <a:pt x="979612" y="420100"/>
                  <a:pt x="979612" y="303971"/>
                </a:cubicBezTo>
                <a:cubicBezTo>
                  <a:pt x="979612" y="187842"/>
                  <a:pt x="916999" y="93700"/>
                  <a:pt x="839763" y="93700"/>
                </a:cubicBezTo>
                <a:close/>
                <a:moveTo>
                  <a:pt x="489806" y="69310"/>
                </a:moveTo>
                <a:cubicBezTo>
                  <a:pt x="596987" y="69310"/>
                  <a:pt x="683875" y="156198"/>
                  <a:pt x="683875" y="263379"/>
                </a:cubicBezTo>
                <a:cubicBezTo>
                  <a:pt x="683875" y="370560"/>
                  <a:pt x="596987" y="457447"/>
                  <a:pt x="489806" y="457447"/>
                </a:cubicBezTo>
                <a:cubicBezTo>
                  <a:pt x="382625" y="457447"/>
                  <a:pt x="295738" y="370560"/>
                  <a:pt x="295738" y="263379"/>
                </a:cubicBezTo>
                <a:cubicBezTo>
                  <a:pt x="295738" y="156198"/>
                  <a:pt x="382625" y="69310"/>
                  <a:pt x="489806" y="69310"/>
                </a:cubicBezTo>
                <a:close/>
                <a:moveTo>
                  <a:pt x="735857" y="0"/>
                </a:moveTo>
                <a:lnTo>
                  <a:pt x="243755" y="0"/>
                </a:lnTo>
                <a:lnTo>
                  <a:pt x="243755" y="658446"/>
                </a:lnTo>
                <a:lnTo>
                  <a:pt x="735857" y="658446"/>
                </a:lnTo>
                <a:close/>
              </a:path>
            </a:pathLst>
          </a:custGeom>
          <a:solidFill>
            <a:srgbClr val="DE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solidFill>
                <a:prstClr val="white"/>
              </a:solidFill>
            </a:endParaRPr>
          </a:p>
        </p:txBody>
      </p:sp>
      <p:sp>
        <p:nvSpPr>
          <p:cNvPr id="8" name="Freeform 7"/>
          <p:cNvSpPr/>
          <p:nvPr/>
        </p:nvSpPr>
        <p:spPr>
          <a:xfrm>
            <a:off x="3670688" y="2995392"/>
            <a:ext cx="868680" cy="602153"/>
          </a:xfrm>
          <a:custGeom>
            <a:avLst/>
            <a:gdLst>
              <a:gd name="connsiteX0" fmla="*/ 967740 w 3352800"/>
              <a:gd name="connsiteY0" fmla="*/ 1988820 h 2324100"/>
              <a:gd name="connsiteX1" fmla="*/ 1465614 w 3352800"/>
              <a:gd name="connsiteY1" fmla="*/ 1988820 h 2324100"/>
              <a:gd name="connsiteX2" fmla="*/ 1465614 w 3352800"/>
              <a:gd name="connsiteY2" fmla="*/ 2145205 h 2324100"/>
              <a:gd name="connsiteX3" fmla="*/ 1676400 w 3352800"/>
              <a:gd name="connsiteY3" fmla="*/ 2247899 h 2324100"/>
              <a:gd name="connsiteX4" fmla="*/ 1887187 w 3352800"/>
              <a:gd name="connsiteY4" fmla="*/ 2145205 h 2324100"/>
              <a:gd name="connsiteX5" fmla="*/ 1887187 w 3352800"/>
              <a:gd name="connsiteY5" fmla="*/ 1988820 h 2324100"/>
              <a:gd name="connsiteX6" fmla="*/ 2385060 w 3352800"/>
              <a:gd name="connsiteY6" fmla="*/ 1988820 h 2324100"/>
              <a:gd name="connsiteX7" fmla="*/ 2468880 w 3352800"/>
              <a:gd name="connsiteY7" fmla="*/ 2324100 h 2324100"/>
              <a:gd name="connsiteX8" fmla="*/ 883920 w 3352800"/>
              <a:gd name="connsiteY8" fmla="*/ 2324100 h 2324100"/>
              <a:gd name="connsiteX9" fmla="*/ 224790 w 3352800"/>
              <a:gd name="connsiteY9" fmla="*/ 207645 h 2324100"/>
              <a:gd name="connsiteX10" fmla="*/ 3128010 w 3352800"/>
              <a:gd name="connsiteY10" fmla="*/ 207645 h 2324100"/>
              <a:gd name="connsiteX11" fmla="*/ 3128010 w 3352800"/>
              <a:gd name="connsiteY11" fmla="*/ 1678305 h 2324100"/>
              <a:gd name="connsiteX12" fmla="*/ 224790 w 3352800"/>
              <a:gd name="connsiteY12" fmla="*/ 1678305 h 2324100"/>
              <a:gd name="connsiteX13" fmla="*/ 137160 w 3352800"/>
              <a:gd name="connsiteY13" fmla="*/ 102870 h 2324100"/>
              <a:gd name="connsiteX14" fmla="*/ 137160 w 3352800"/>
              <a:gd name="connsiteY14" fmla="*/ 1783080 h 2324100"/>
              <a:gd name="connsiteX15" fmla="*/ 3215640 w 3352800"/>
              <a:gd name="connsiteY15" fmla="*/ 1783080 h 2324100"/>
              <a:gd name="connsiteX16" fmla="*/ 3215640 w 3352800"/>
              <a:gd name="connsiteY16" fmla="*/ 102870 h 2324100"/>
              <a:gd name="connsiteX17" fmla="*/ 0 w 3352800"/>
              <a:gd name="connsiteY17" fmla="*/ 0 h 2324100"/>
              <a:gd name="connsiteX18" fmla="*/ 3352800 w 3352800"/>
              <a:gd name="connsiteY18" fmla="*/ 0 h 2324100"/>
              <a:gd name="connsiteX19" fmla="*/ 3352800 w 3352800"/>
              <a:gd name="connsiteY19" fmla="*/ 1885950 h 2324100"/>
              <a:gd name="connsiteX20" fmla="*/ 1831273 w 3352800"/>
              <a:gd name="connsiteY20" fmla="*/ 1885950 h 2324100"/>
              <a:gd name="connsiteX21" fmla="*/ 1831273 w 3352800"/>
              <a:gd name="connsiteY21" fmla="*/ 2117382 h 2324100"/>
              <a:gd name="connsiteX22" fmla="*/ 1828755 w 3352800"/>
              <a:gd name="connsiteY22" fmla="*/ 2117382 h 2324100"/>
              <a:gd name="connsiteX23" fmla="*/ 1675141 w 3352800"/>
              <a:gd name="connsiteY23" fmla="*/ 2187893 h 2324100"/>
              <a:gd name="connsiteX24" fmla="*/ 1521527 w 3352800"/>
              <a:gd name="connsiteY24" fmla="*/ 2117382 h 2324100"/>
              <a:gd name="connsiteX25" fmla="*/ 1524045 w 3352800"/>
              <a:gd name="connsiteY25" fmla="*/ 2105915 h 2324100"/>
              <a:gd name="connsiteX26" fmla="*/ 1524045 w 3352800"/>
              <a:gd name="connsiteY26" fmla="*/ 1885950 h 2324100"/>
              <a:gd name="connsiteX27" fmla="*/ 0 w 3352800"/>
              <a:gd name="connsiteY27" fmla="*/ 1885950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52800" h="2324100">
                <a:moveTo>
                  <a:pt x="967740" y="1988820"/>
                </a:moveTo>
                <a:lnTo>
                  <a:pt x="1465614" y="1988820"/>
                </a:lnTo>
                <a:lnTo>
                  <a:pt x="1465614" y="2145205"/>
                </a:lnTo>
                <a:cubicBezTo>
                  <a:pt x="1465614" y="2201921"/>
                  <a:pt x="1559986" y="2247899"/>
                  <a:pt x="1676400" y="2247899"/>
                </a:cubicBezTo>
                <a:cubicBezTo>
                  <a:pt x="1792815" y="2247899"/>
                  <a:pt x="1887187" y="2201921"/>
                  <a:pt x="1887187" y="2145205"/>
                </a:cubicBezTo>
                <a:lnTo>
                  <a:pt x="1887187" y="1988820"/>
                </a:lnTo>
                <a:lnTo>
                  <a:pt x="2385060" y="1988820"/>
                </a:lnTo>
                <a:lnTo>
                  <a:pt x="2468880" y="2324100"/>
                </a:lnTo>
                <a:lnTo>
                  <a:pt x="883920" y="2324100"/>
                </a:lnTo>
                <a:close/>
                <a:moveTo>
                  <a:pt x="224790" y="207645"/>
                </a:moveTo>
                <a:lnTo>
                  <a:pt x="3128010" y="207645"/>
                </a:lnTo>
                <a:lnTo>
                  <a:pt x="3128010" y="1678305"/>
                </a:lnTo>
                <a:lnTo>
                  <a:pt x="224790" y="1678305"/>
                </a:lnTo>
                <a:close/>
                <a:moveTo>
                  <a:pt x="137160" y="102870"/>
                </a:moveTo>
                <a:lnTo>
                  <a:pt x="137160" y="1783080"/>
                </a:lnTo>
                <a:lnTo>
                  <a:pt x="3215640" y="1783080"/>
                </a:lnTo>
                <a:lnTo>
                  <a:pt x="3215640" y="102870"/>
                </a:lnTo>
                <a:close/>
                <a:moveTo>
                  <a:pt x="0" y="0"/>
                </a:moveTo>
                <a:lnTo>
                  <a:pt x="3352800" y="0"/>
                </a:lnTo>
                <a:lnTo>
                  <a:pt x="3352800" y="1885950"/>
                </a:lnTo>
                <a:lnTo>
                  <a:pt x="1831273" y="1885950"/>
                </a:lnTo>
                <a:lnTo>
                  <a:pt x="1831273" y="2117382"/>
                </a:lnTo>
                <a:lnTo>
                  <a:pt x="1828755" y="2117382"/>
                </a:lnTo>
                <a:cubicBezTo>
                  <a:pt x="1828755" y="2156324"/>
                  <a:pt x="1759979" y="2187893"/>
                  <a:pt x="1675141" y="2187893"/>
                </a:cubicBezTo>
                <a:cubicBezTo>
                  <a:pt x="1590302" y="2187893"/>
                  <a:pt x="1521527" y="2156324"/>
                  <a:pt x="1521527" y="2117382"/>
                </a:cubicBezTo>
                <a:lnTo>
                  <a:pt x="1524045" y="2105915"/>
                </a:lnTo>
                <a:lnTo>
                  <a:pt x="1524045" y="1885950"/>
                </a:lnTo>
                <a:lnTo>
                  <a:pt x="0" y="1885950"/>
                </a:lnTo>
                <a:close/>
              </a:path>
            </a:pathLst>
          </a:custGeom>
          <a:solidFill>
            <a:srgbClr val="DE5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solidFill>
                <a:prstClr val="white"/>
              </a:solidFill>
            </a:endParaRPr>
          </a:p>
        </p:txBody>
      </p:sp>
      <p:sp>
        <p:nvSpPr>
          <p:cNvPr id="9" name="Freeform 8"/>
          <p:cNvSpPr/>
          <p:nvPr/>
        </p:nvSpPr>
        <p:spPr>
          <a:xfrm>
            <a:off x="5011683" y="3085837"/>
            <a:ext cx="868680" cy="602153"/>
          </a:xfrm>
          <a:custGeom>
            <a:avLst/>
            <a:gdLst>
              <a:gd name="connsiteX0" fmla="*/ 250733 w 868680"/>
              <a:gd name="connsiteY0" fmla="*/ 515285 h 602153"/>
              <a:gd name="connsiteX1" fmla="*/ 379727 w 868680"/>
              <a:gd name="connsiteY1" fmla="*/ 515285 h 602153"/>
              <a:gd name="connsiteX2" fmla="*/ 379727 w 868680"/>
              <a:gd name="connsiteY2" fmla="*/ 555803 h 602153"/>
              <a:gd name="connsiteX3" fmla="*/ 434340 w 868680"/>
              <a:gd name="connsiteY3" fmla="*/ 582410 h 602153"/>
              <a:gd name="connsiteX4" fmla="*/ 488953 w 868680"/>
              <a:gd name="connsiteY4" fmla="*/ 555803 h 602153"/>
              <a:gd name="connsiteX5" fmla="*/ 488953 w 868680"/>
              <a:gd name="connsiteY5" fmla="*/ 515285 h 602153"/>
              <a:gd name="connsiteX6" fmla="*/ 617947 w 868680"/>
              <a:gd name="connsiteY6" fmla="*/ 515285 h 602153"/>
              <a:gd name="connsiteX7" fmla="*/ 639664 w 868680"/>
              <a:gd name="connsiteY7" fmla="*/ 602153 h 602153"/>
              <a:gd name="connsiteX8" fmla="*/ 229016 w 868680"/>
              <a:gd name="connsiteY8" fmla="*/ 602153 h 602153"/>
              <a:gd name="connsiteX9" fmla="*/ 434195 w 868680"/>
              <a:gd name="connsiteY9" fmla="*/ 320794 h 602153"/>
              <a:gd name="connsiteX10" fmla="*/ 383115 w 868680"/>
              <a:gd name="connsiteY10" fmla="*/ 332085 h 602153"/>
              <a:gd name="connsiteX11" fmla="*/ 391838 w 868680"/>
              <a:gd name="connsiteY11" fmla="*/ 338397 h 602153"/>
              <a:gd name="connsiteX12" fmla="*/ 392531 w 868680"/>
              <a:gd name="connsiteY12" fmla="*/ 338583 h 602153"/>
              <a:gd name="connsiteX13" fmla="*/ 391838 w 868680"/>
              <a:gd name="connsiteY13" fmla="*/ 338768 h 602153"/>
              <a:gd name="connsiteX14" fmla="*/ 383115 w 868680"/>
              <a:gd name="connsiteY14" fmla="*/ 345081 h 602153"/>
              <a:gd name="connsiteX15" fmla="*/ 391838 w 868680"/>
              <a:gd name="connsiteY15" fmla="*/ 351394 h 602153"/>
              <a:gd name="connsiteX16" fmla="*/ 392531 w 868680"/>
              <a:gd name="connsiteY16" fmla="*/ 351579 h 602153"/>
              <a:gd name="connsiteX17" fmla="*/ 391838 w 868680"/>
              <a:gd name="connsiteY17" fmla="*/ 351764 h 602153"/>
              <a:gd name="connsiteX18" fmla="*/ 383115 w 868680"/>
              <a:gd name="connsiteY18" fmla="*/ 358077 h 602153"/>
              <a:gd name="connsiteX19" fmla="*/ 391838 w 868680"/>
              <a:gd name="connsiteY19" fmla="*/ 364390 h 602153"/>
              <a:gd name="connsiteX20" fmla="*/ 392531 w 868680"/>
              <a:gd name="connsiteY20" fmla="*/ 364575 h 602153"/>
              <a:gd name="connsiteX21" fmla="*/ 391838 w 868680"/>
              <a:gd name="connsiteY21" fmla="*/ 364761 h 602153"/>
              <a:gd name="connsiteX22" fmla="*/ 383115 w 868680"/>
              <a:gd name="connsiteY22" fmla="*/ 371073 h 602153"/>
              <a:gd name="connsiteX23" fmla="*/ 391838 w 868680"/>
              <a:gd name="connsiteY23" fmla="*/ 377386 h 602153"/>
              <a:gd name="connsiteX24" fmla="*/ 392531 w 868680"/>
              <a:gd name="connsiteY24" fmla="*/ 377571 h 602153"/>
              <a:gd name="connsiteX25" fmla="*/ 391838 w 868680"/>
              <a:gd name="connsiteY25" fmla="*/ 377757 h 602153"/>
              <a:gd name="connsiteX26" fmla="*/ 383115 w 868680"/>
              <a:gd name="connsiteY26" fmla="*/ 384070 h 602153"/>
              <a:gd name="connsiteX27" fmla="*/ 405636 w 868680"/>
              <a:gd name="connsiteY27" fmla="*/ 393432 h 602153"/>
              <a:gd name="connsiteX28" fmla="*/ 410485 w 868680"/>
              <a:gd name="connsiteY28" fmla="*/ 394014 h 602153"/>
              <a:gd name="connsiteX29" fmla="*/ 409851 w 868680"/>
              <a:gd name="connsiteY29" fmla="*/ 395232 h 602153"/>
              <a:gd name="connsiteX30" fmla="*/ 434195 w 868680"/>
              <a:gd name="connsiteY30" fmla="*/ 404689 h 602153"/>
              <a:gd name="connsiteX31" fmla="*/ 458540 w 868680"/>
              <a:gd name="connsiteY31" fmla="*/ 395232 h 602153"/>
              <a:gd name="connsiteX32" fmla="*/ 457906 w 868680"/>
              <a:gd name="connsiteY32" fmla="*/ 394014 h 602153"/>
              <a:gd name="connsiteX33" fmla="*/ 462755 w 868680"/>
              <a:gd name="connsiteY33" fmla="*/ 393432 h 602153"/>
              <a:gd name="connsiteX34" fmla="*/ 485276 w 868680"/>
              <a:gd name="connsiteY34" fmla="*/ 384070 h 602153"/>
              <a:gd name="connsiteX35" fmla="*/ 476552 w 868680"/>
              <a:gd name="connsiteY35" fmla="*/ 377757 h 602153"/>
              <a:gd name="connsiteX36" fmla="*/ 475860 w 868680"/>
              <a:gd name="connsiteY36" fmla="*/ 377571 h 602153"/>
              <a:gd name="connsiteX37" fmla="*/ 476552 w 868680"/>
              <a:gd name="connsiteY37" fmla="*/ 377386 h 602153"/>
              <a:gd name="connsiteX38" fmla="*/ 485276 w 868680"/>
              <a:gd name="connsiteY38" fmla="*/ 371073 h 602153"/>
              <a:gd name="connsiteX39" fmla="*/ 476552 w 868680"/>
              <a:gd name="connsiteY39" fmla="*/ 364761 h 602153"/>
              <a:gd name="connsiteX40" fmla="*/ 475860 w 868680"/>
              <a:gd name="connsiteY40" fmla="*/ 364575 h 602153"/>
              <a:gd name="connsiteX41" fmla="*/ 476552 w 868680"/>
              <a:gd name="connsiteY41" fmla="*/ 364390 h 602153"/>
              <a:gd name="connsiteX42" fmla="*/ 485276 w 868680"/>
              <a:gd name="connsiteY42" fmla="*/ 358077 h 602153"/>
              <a:gd name="connsiteX43" fmla="*/ 476552 w 868680"/>
              <a:gd name="connsiteY43" fmla="*/ 351764 h 602153"/>
              <a:gd name="connsiteX44" fmla="*/ 475860 w 868680"/>
              <a:gd name="connsiteY44" fmla="*/ 351579 h 602153"/>
              <a:gd name="connsiteX45" fmla="*/ 476552 w 868680"/>
              <a:gd name="connsiteY45" fmla="*/ 351394 h 602153"/>
              <a:gd name="connsiteX46" fmla="*/ 485276 w 868680"/>
              <a:gd name="connsiteY46" fmla="*/ 345081 h 602153"/>
              <a:gd name="connsiteX47" fmla="*/ 476552 w 868680"/>
              <a:gd name="connsiteY47" fmla="*/ 338768 h 602153"/>
              <a:gd name="connsiteX48" fmla="*/ 475860 w 868680"/>
              <a:gd name="connsiteY48" fmla="*/ 338583 h 602153"/>
              <a:gd name="connsiteX49" fmla="*/ 476552 w 868680"/>
              <a:gd name="connsiteY49" fmla="*/ 338397 h 602153"/>
              <a:gd name="connsiteX50" fmla="*/ 485276 w 868680"/>
              <a:gd name="connsiteY50" fmla="*/ 332085 h 602153"/>
              <a:gd name="connsiteX51" fmla="*/ 434195 w 868680"/>
              <a:gd name="connsiteY51" fmla="*/ 320794 h 602153"/>
              <a:gd name="connsiteX52" fmla="*/ 472268 w 868680"/>
              <a:gd name="connsiteY52" fmla="*/ 214904 h 602153"/>
              <a:gd name="connsiteX53" fmla="*/ 470904 w 868680"/>
              <a:gd name="connsiteY53" fmla="*/ 218196 h 602153"/>
              <a:gd name="connsiteX54" fmla="*/ 466440 w 868680"/>
              <a:gd name="connsiteY54" fmla="*/ 220045 h 602153"/>
              <a:gd name="connsiteX55" fmla="*/ 463983 w 868680"/>
              <a:gd name="connsiteY55" fmla="*/ 219549 h 602153"/>
              <a:gd name="connsiteX56" fmla="*/ 463059 w 868680"/>
              <a:gd name="connsiteY56" fmla="*/ 218926 h 602153"/>
              <a:gd name="connsiteX57" fmla="*/ 461994 w 868680"/>
              <a:gd name="connsiteY57" fmla="*/ 221499 h 602153"/>
              <a:gd name="connsiteX58" fmla="*/ 457530 w 868680"/>
              <a:gd name="connsiteY58" fmla="*/ 223348 h 602153"/>
              <a:gd name="connsiteX59" fmla="*/ 455072 w 868680"/>
              <a:gd name="connsiteY59" fmla="*/ 222852 h 602153"/>
              <a:gd name="connsiteX60" fmla="*/ 454756 w 868680"/>
              <a:gd name="connsiteY60" fmla="*/ 222639 h 602153"/>
              <a:gd name="connsiteX61" fmla="*/ 453789 w 868680"/>
              <a:gd name="connsiteY61" fmla="*/ 224973 h 602153"/>
              <a:gd name="connsiteX62" fmla="*/ 449325 w 868680"/>
              <a:gd name="connsiteY62" fmla="*/ 226822 h 602153"/>
              <a:gd name="connsiteX63" fmla="*/ 446868 w 868680"/>
              <a:gd name="connsiteY63" fmla="*/ 226326 h 602153"/>
              <a:gd name="connsiteX64" fmla="*/ 446590 w 868680"/>
              <a:gd name="connsiteY64" fmla="*/ 226139 h 602153"/>
              <a:gd name="connsiteX65" fmla="*/ 445634 w 868680"/>
              <a:gd name="connsiteY65" fmla="*/ 228447 h 602153"/>
              <a:gd name="connsiteX66" fmla="*/ 441170 w 868680"/>
              <a:gd name="connsiteY66" fmla="*/ 230296 h 602153"/>
              <a:gd name="connsiteX67" fmla="*/ 438712 w 868680"/>
              <a:gd name="connsiteY67" fmla="*/ 229800 h 602153"/>
              <a:gd name="connsiteX68" fmla="*/ 437865 w 868680"/>
              <a:gd name="connsiteY68" fmla="*/ 229229 h 602153"/>
              <a:gd name="connsiteX69" fmla="*/ 437865 w 868680"/>
              <a:gd name="connsiteY69" fmla="*/ 312260 h 602153"/>
              <a:gd name="connsiteX70" fmla="*/ 449174 w 868680"/>
              <a:gd name="connsiteY70" fmla="*/ 312638 h 602153"/>
              <a:gd name="connsiteX71" fmla="*/ 475306 w 868680"/>
              <a:gd name="connsiteY71" fmla="*/ 215109 h 602153"/>
              <a:gd name="connsiteX72" fmla="*/ 474645 w 868680"/>
              <a:gd name="connsiteY72" fmla="*/ 215384 h 602153"/>
              <a:gd name="connsiteX73" fmla="*/ 397676 w 868680"/>
              <a:gd name="connsiteY73" fmla="*/ 214157 h 602153"/>
              <a:gd name="connsiteX74" fmla="*/ 396396 w 868680"/>
              <a:gd name="connsiteY74" fmla="*/ 214415 h 602153"/>
              <a:gd name="connsiteX75" fmla="*/ 422682 w 868680"/>
              <a:gd name="connsiteY75" fmla="*/ 312516 h 602153"/>
              <a:gd name="connsiteX76" fmla="*/ 432669 w 868680"/>
              <a:gd name="connsiteY76" fmla="*/ 312183 h 602153"/>
              <a:gd name="connsiteX77" fmla="*/ 432669 w 868680"/>
              <a:gd name="connsiteY77" fmla="*/ 231192 h 602153"/>
              <a:gd name="connsiteX78" fmla="*/ 428509 w 868680"/>
              <a:gd name="connsiteY78" fmla="*/ 229469 h 602153"/>
              <a:gd name="connsiteX79" fmla="*/ 428411 w 868680"/>
              <a:gd name="connsiteY79" fmla="*/ 229234 h 602153"/>
              <a:gd name="connsiteX80" fmla="*/ 427570 w 868680"/>
              <a:gd name="connsiteY80" fmla="*/ 229801 h 602153"/>
              <a:gd name="connsiteX81" fmla="*/ 425113 w 868680"/>
              <a:gd name="connsiteY81" fmla="*/ 230296 h 602153"/>
              <a:gd name="connsiteX82" fmla="*/ 420649 w 868680"/>
              <a:gd name="connsiteY82" fmla="*/ 228447 h 602153"/>
              <a:gd name="connsiteX83" fmla="*/ 420297 w 868680"/>
              <a:gd name="connsiteY83" fmla="*/ 227598 h 602153"/>
              <a:gd name="connsiteX84" fmla="*/ 417967 w 868680"/>
              <a:gd name="connsiteY84" fmla="*/ 228068 h 602153"/>
              <a:gd name="connsiteX85" fmla="*/ 413503 w 868680"/>
              <a:gd name="connsiteY85" fmla="*/ 226219 h 602153"/>
              <a:gd name="connsiteX86" fmla="*/ 412643 w 868680"/>
              <a:gd name="connsiteY86" fmla="*/ 224142 h 602153"/>
              <a:gd name="connsiteX87" fmla="*/ 411187 w 868680"/>
              <a:gd name="connsiteY87" fmla="*/ 224436 h 602153"/>
              <a:gd name="connsiteX88" fmla="*/ 406723 w 868680"/>
              <a:gd name="connsiteY88" fmla="*/ 222587 h 602153"/>
              <a:gd name="connsiteX89" fmla="*/ 405400 w 868680"/>
              <a:gd name="connsiteY89" fmla="*/ 219394 h 602153"/>
              <a:gd name="connsiteX90" fmla="*/ 403687 w 868680"/>
              <a:gd name="connsiteY90" fmla="*/ 219740 h 602153"/>
              <a:gd name="connsiteX91" fmla="*/ 399223 w 868680"/>
              <a:gd name="connsiteY91" fmla="*/ 217891 h 602153"/>
              <a:gd name="connsiteX92" fmla="*/ 435112 w 868680"/>
              <a:gd name="connsiteY92" fmla="*/ 83286 h 602153"/>
              <a:gd name="connsiteX93" fmla="*/ 362365 w 868680"/>
              <a:gd name="connsiteY93" fmla="*/ 112780 h 602153"/>
              <a:gd name="connsiteX94" fmla="*/ 361274 w 868680"/>
              <a:gd name="connsiteY94" fmla="*/ 257822 h 602153"/>
              <a:gd name="connsiteX95" fmla="*/ 392694 w 868680"/>
              <a:gd name="connsiteY95" fmla="*/ 298854 h 602153"/>
              <a:gd name="connsiteX96" fmla="*/ 400947 w 868680"/>
              <a:gd name="connsiteY96" fmla="*/ 314901 h 602153"/>
              <a:gd name="connsiteX97" fmla="*/ 405543 w 868680"/>
              <a:gd name="connsiteY97" fmla="*/ 314063 h 602153"/>
              <a:gd name="connsiteX98" fmla="*/ 417380 w 868680"/>
              <a:gd name="connsiteY98" fmla="*/ 312805 h 602153"/>
              <a:gd name="connsiteX99" fmla="*/ 389706 w 868680"/>
              <a:gd name="connsiteY99" fmla="*/ 209523 h 602153"/>
              <a:gd name="connsiteX100" fmla="*/ 389963 w 868680"/>
              <a:gd name="connsiteY100" fmla="*/ 209454 h 602153"/>
              <a:gd name="connsiteX101" fmla="*/ 389706 w 868680"/>
              <a:gd name="connsiteY101" fmla="*/ 208178 h 602153"/>
              <a:gd name="connsiteX102" fmla="*/ 396019 w 868680"/>
              <a:gd name="connsiteY102" fmla="*/ 201865 h 602153"/>
              <a:gd name="connsiteX103" fmla="*/ 400483 w 868680"/>
              <a:gd name="connsiteY103" fmla="*/ 203714 h 602153"/>
              <a:gd name="connsiteX104" fmla="*/ 402030 w 868680"/>
              <a:gd name="connsiteY104" fmla="*/ 207448 h 602153"/>
              <a:gd name="connsiteX105" fmla="*/ 403687 w 868680"/>
              <a:gd name="connsiteY105" fmla="*/ 207114 h 602153"/>
              <a:gd name="connsiteX106" fmla="*/ 408151 w 868680"/>
              <a:gd name="connsiteY106" fmla="*/ 208963 h 602153"/>
              <a:gd name="connsiteX107" fmla="*/ 409474 w 868680"/>
              <a:gd name="connsiteY107" fmla="*/ 212156 h 602153"/>
              <a:gd name="connsiteX108" fmla="*/ 411187 w 868680"/>
              <a:gd name="connsiteY108" fmla="*/ 211810 h 602153"/>
              <a:gd name="connsiteX109" fmla="*/ 415651 w 868680"/>
              <a:gd name="connsiteY109" fmla="*/ 213659 h 602153"/>
              <a:gd name="connsiteX110" fmla="*/ 416511 w 868680"/>
              <a:gd name="connsiteY110" fmla="*/ 215736 h 602153"/>
              <a:gd name="connsiteX111" fmla="*/ 417967 w 868680"/>
              <a:gd name="connsiteY111" fmla="*/ 215442 h 602153"/>
              <a:gd name="connsiteX112" fmla="*/ 422431 w 868680"/>
              <a:gd name="connsiteY112" fmla="*/ 217291 h 602153"/>
              <a:gd name="connsiteX113" fmla="*/ 422783 w 868680"/>
              <a:gd name="connsiteY113" fmla="*/ 218141 h 602153"/>
              <a:gd name="connsiteX114" fmla="*/ 425113 w 868680"/>
              <a:gd name="connsiteY114" fmla="*/ 217670 h 602153"/>
              <a:gd name="connsiteX115" fmla="*/ 429577 w 868680"/>
              <a:gd name="connsiteY115" fmla="*/ 219519 h 602153"/>
              <a:gd name="connsiteX116" fmla="*/ 429675 w 868680"/>
              <a:gd name="connsiteY116" fmla="*/ 219755 h 602153"/>
              <a:gd name="connsiteX117" fmla="*/ 430515 w 868680"/>
              <a:gd name="connsiteY117" fmla="*/ 219188 h 602153"/>
              <a:gd name="connsiteX118" fmla="*/ 432973 w 868680"/>
              <a:gd name="connsiteY118" fmla="*/ 218692 h 602153"/>
              <a:gd name="connsiteX119" fmla="*/ 435430 w 868680"/>
              <a:gd name="connsiteY119" fmla="*/ 219188 h 602153"/>
              <a:gd name="connsiteX120" fmla="*/ 436534 w 868680"/>
              <a:gd name="connsiteY120" fmla="*/ 219933 h 602153"/>
              <a:gd name="connsiteX121" fmla="*/ 436706 w 868680"/>
              <a:gd name="connsiteY121" fmla="*/ 219519 h 602153"/>
              <a:gd name="connsiteX122" fmla="*/ 441170 w 868680"/>
              <a:gd name="connsiteY122" fmla="*/ 217670 h 602153"/>
              <a:gd name="connsiteX123" fmla="*/ 443627 w 868680"/>
              <a:gd name="connsiteY123" fmla="*/ 218166 h 602153"/>
              <a:gd name="connsiteX124" fmla="*/ 443905 w 868680"/>
              <a:gd name="connsiteY124" fmla="*/ 218354 h 602153"/>
              <a:gd name="connsiteX125" fmla="*/ 444861 w 868680"/>
              <a:gd name="connsiteY125" fmla="*/ 216045 h 602153"/>
              <a:gd name="connsiteX126" fmla="*/ 449325 w 868680"/>
              <a:gd name="connsiteY126" fmla="*/ 214196 h 602153"/>
              <a:gd name="connsiteX127" fmla="*/ 451783 w 868680"/>
              <a:gd name="connsiteY127" fmla="*/ 214692 h 602153"/>
              <a:gd name="connsiteX128" fmla="*/ 452099 w 868680"/>
              <a:gd name="connsiteY128" fmla="*/ 214905 h 602153"/>
              <a:gd name="connsiteX129" fmla="*/ 453066 w 868680"/>
              <a:gd name="connsiteY129" fmla="*/ 212571 h 602153"/>
              <a:gd name="connsiteX130" fmla="*/ 457530 w 868680"/>
              <a:gd name="connsiteY130" fmla="*/ 210722 h 602153"/>
              <a:gd name="connsiteX131" fmla="*/ 459987 w 868680"/>
              <a:gd name="connsiteY131" fmla="*/ 211218 h 602153"/>
              <a:gd name="connsiteX132" fmla="*/ 460910 w 868680"/>
              <a:gd name="connsiteY132" fmla="*/ 211841 h 602153"/>
              <a:gd name="connsiteX133" fmla="*/ 461976 w 868680"/>
              <a:gd name="connsiteY133" fmla="*/ 209268 h 602153"/>
              <a:gd name="connsiteX134" fmla="*/ 466440 w 868680"/>
              <a:gd name="connsiteY134" fmla="*/ 207419 h 602153"/>
              <a:gd name="connsiteX135" fmla="*/ 468817 w 868680"/>
              <a:gd name="connsiteY135" fmla="*/ 207899 h 602153"/>
              <a:gd name="connsiteX136" fmla="*/ 470181 w 868680"/>
              <a:gd name="connsiteY136" fmla="*/ 204606 h 602153"/>
              <a:gd name="connsiteX137" fmla="*/ 474645 w 868680"/>
              <a:gd name="connsiteY137" fmla="*/ 202757 h 602153"/>
              <a:gd name="connsiteX138" fmla="*/ 480958 w 868680"/>
              <a:gd name="connsiteY138" fmla="*/ 209070 h 602153"/>
              <a:gd name="connsiteX139" fmla="*/ 480934 w 868680"/>
              <a:gd name="connsiteY139" fmla="*/ 209188 h 602153"/>
              <a:gd name="connsiteX140" fmla="*/ 482183 w 868680"/>
              <a:gd name="connsiteY140" fmla="*/ 209523 h 602153"/>
              <a:gd name="connsiteX141" fmla="*/ 454407 w 868680"/>
              <a:gd name="connsiteY141" fmla="*/ 313186 h 602153"/>
              <a:gd name="connsiteX142" fmla="*/ 462662 w 868680"/>
              <a:gd name="connsiteY142" fmla="*/ 314063 h 602153"/>
              <a:gd name="connsiteX143" fmla="*/ 466155 w 868680"/>
              <a:gd name="connsiteY143" fmla="*/ 314700 h 602153"/>
              <a:gd name="connsiteX144" fmla="*/ 474280 w 868680"/>
              <a:gd name="connsiteY144" fmla="*/ 299468 h 602153"/>
              <a:gd name="connsiteX145" fmla="*/ 506315 w 868680"/>
              <a:gd name="connsiteY145" fmla="*/ 258913 h 602153"/>
              <a:gd name="connsiteX146" fmla="*/ 507407 w 868680"/>
              <a:gd name="connsiteY146" fmla="*/ 113871 h 602153"/>
              <a:gd name="connsiteX147" fmla="*/ 435112 w 868680"/>
              <a:gd name="connsiteY147" fmla="*/ 83286 h 602153"/>
              <a:gd name="connsiteX148" fmla="*/ 58241 w 868680"/>
              <a:gd name="connsiteY148" fmla="*/ 53799 h 602153"/>
              <a:gd name="connsiteX149" fmla="*/ 810439 w 868680"/>
              <a:gd name="connsiteY149" fmla="*/ 53799 h 602153"/>
              <a:gd name="connsiteX150" fmla="*/ 810439 w 868680"/>
              <a:gd name="connsiteY150" fmla="*/ 434834 h 602153"/>
              <a:gd name="connsiteX151" fmla="*/ 58241 w 868680"/>
              <a:gd name="connsiteY151" fmla="*/ 434834 h 602153"/>
              <a:gd name="connsiteX152" fmla="*/ 35537 w 868680"/>
              <a:gd name="connsiteY152" fmla="*/ 26653 h 602153"/>
              <a:gd name="connsiteX153" fmla="*/ 35537 w 868680"/>
              <a:gd name="connsiteY153" fmla="*/ 461980 h 602153"/>
              <a:gd name="connsiteX154" fmla="*/ 833143 w 868680"/>
              <a:gd name="connsiteY154" fmla="*/ 461980 h 602153"/>
              <a:gd name="connsiteX155" fmla="*/ 833143 w 868680"/>
              <a:gd name="connsiteY155" fmla="*/ 26653 h 602153"/>
              <a:gd name="connsiteX156" fmla="*/ 0 w 868680"/>
              <a:gd name="connsiteY156" fmla="*/ 0 h 602153"/>
              <a:gd name="connsiteX157" fmla="*/ 868680 w 868680"/>
              <a:gd name="connsiteY157" fmla="*/ 0 h 602153"/>
              <a:gd name="connsiteX158" fmla="*/ 868680 w 868680"/>
              <a:gd name="connsiteY158" fmla="*/ 488633 h 602153"/>
              <a:gd name="connsiteX159" fmla="*/ 474466 w 868680"/>
              <a:gd name="connsiteY159" fmla="*/ 488633 h 602153"/>
              <a:gd name="connsiteX160" fmla="*/ 474466 w 868680"/>
              <a:gd name="connsiteY160" fmla="*/ 548594 h 602153"/>
              <a:gd name="connsiteX161" fmla="*/ 473814 w 868680"/>
              <a:gd name="connsiteY161" fmla="*/ 548594 h 602153"/>
              <a:gd name="connsiteX162" fmla="*/ 434014 w 868680"/>
              <a:gd name="connsiteY162" fmla="*/ 566863 h 602153"/>
              <a:gd name="connsiteX163" fmla="*/ 394214 w 868680"/>
              <a:gd name="connsiteY163" fmla="*/ 548594 h 602153"/>
              <a:gd name="connsiteX164" fmla="*/ 394866 w 868680"/>
              <a:gd name="connsiteY164" fmla="*/ 545623 h 602153"/>
              <a:gd name="connsiteX165" fmla="*/ 394866 w 868680"/>
              <a:gd name="connsiteY165" fmla="*/ 488633 h 602153"/>
              <a:gd name="connsiteX166" fmla="*/ 0 w 868680"/>
              <a:gd name="connsiteY166" fmla="*/ 488633 h 60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868680" h="602153">
                <a:moveTo>
                  <a:pt x="250733" y="515285"/>
                </a:moveTo>
                <a:lnTo>
                  <a:pt x="379727" y="515285"/>
                </a:lnTo>
                <a:lnTo>
                  <a:pt x="379727" y="555803"/>
                </a:lnTo>
                <a:cubicBezTo>
                  <a:pt x="379727" y="570498"/>
                  <a:pt x="404178" y="582410"/>
                  <a:pt x="434340" y="582410"/>
                </a:cubicBezTo>
                <a:cubicBezTo>
                  <a:pt x="464502" y="582410"/>
                  <a:pt x="488953" y="570498"/>
                  <a:pt x="488953" y="555803"/>
                </a:cubicBezTo>
                <a:lnTo>
                  <a:pt x="488953" y="515285"/>
                </a:lnTo>
                <a:lnTo>
                  <a:pt x="617947" y="515285"/>
                </a:lnTo>
                <a:lnTo>
                  <a:pt x="639664" y="602153"/>
                </a:lnTo>
                <a:lnTo>
                  <a:pt x="229016" y="602153"/>
                </a:lnTo>
                <a:close/>
                <a:moveTo>
                  <a:pt x="434195" y="320794"/>
                </a:moveTo>
                <a:cubicBezTo>
                  <a:pt x="405984" y="320794"/>
                  <a:pt x="383115" y="325849"/>
                  <a:pt x="383115" y="332085"/>
                </a:cubicBezTo>
                <a:cubicBezTo>
                  <a:pt x="383115" y="334423"/>
                  <a:pt x="386331" y="336595"/>
                  <a:pt x="391838" y="338397"/>
                </a:cubicBezTo>
                <a:lnTo>
                  <a:pt x="392531" y="338583"/>
                </a:lnTo>
                <a:lnTo>
                  <a:pt x="391838" y="338768"/>
                </a:lnTo>
                <a:cubicBezTo>
                  <a:pt x="386331" y="340570"/>
                  <a:pt x="383115" y="342743"/>
                  <a:pt x="383115" y="345081"/>
                </a:cubicBezTo>
                <a:cubicBezTo>
                  <a:pt x="383115" y="347419"/>
                  <a:pt x="386331" y="349592"/>
                  <a:pt x="391838" y="351394"/>
                </a:cubicBezTo>
                <a:lnTo>
                  <a:pt x="392531" y="351579"/>
                </a:lnTo>
                <a:lnTo>
                  <a:pt x="391838" y="351764"/>
                </a:lnTo>
                <a:cubicBezTo>
                  <a:pt x="386331" y="353567"/>
                  <a:pt x="383115" y="355739"/>
                  <a:pt x="383115" y="358077"/>
                </a:cubicBezTo>
                <a:cubicBezTo>
                  <a:pt x="383115" y="360415"/>
                  <a:pt x="386331" y="362588"/>
                  <a:pt x="391838" y="364390"/>
                </a:cubicBezTo>
                <a:lnTo>
                  <a:pt x="392531" y="364575"/>
                </a:lnTo>
                <a:lnTo>
                  <a:pt x="391838" y="364761"/>
                </a:lnTo>
                <a:cubicBezTo>
                  <a:pt x="386331" y="366563"/>
                  <a:pt x="383115" y="368735"/>
                  <a:pt x="383115" y="371073"/>
                </a:cubicBezTo>
                <a:cubicBezTo>
                  <a:pt x="383115" y="373412"/>
                  <a:pt x="386331" y="375584"/>
                  <a:pt x="391838" y="377386"/>
                </a:cubicBezTo>
                <a:lnTo>
                  <a:pt x="392531" y="377571"/>
                </a:lnTo>
                <a:lnTo>
                  <a:pt x="391838" y="377757"/>
                </a:lnTo>
                <a:cubicBezTo>
                  <a:pt x="386331" y="379559"/>
                  <a:pt x="383115" y="381731"/>
                  <a:pt x="383115" y="384070"/>
                </a:cubicBezTo>
                <a:cubicBezTo>
                  <a:pt x="383115" y="387967"/>
                  <a:pt x="392048" y="391403"/>
                  <a:pt x="405636" y="393432"/>
                </a:cubicBezTo>
                <a:lnTo>
                  <a:pt x="410485" y="394014"/>
                </a:lnTo>
                <a:lnTo>
                  <a:pt x="409851" y="395232"/>
                </a:lnTo>
                <a:cubicBezTo>
                  <a:pt x="409851" y="400455"/>
                  <a:pt x="420751" y="404689"/>
                  <a:pt x="434195" y="404689"/>
                </a:cubicBezTo>
                <a:cubicBezTo>
                  <a:pt x="447640" y="404689"/>
                  <a:pt x="458540" y="400455"/>
                  <a:pt x="458540" y="395232"/>
                </a:cubicBezTo>
                <a:lnTo>
                  <a:pt x="457906" y="394014"/>
                </a:lnTo>
                <a:lnTo>
                  <a:pt x="462755" y="393432"/>
                </a:lnTo>
                <a:cubicBezTo>
                  <a:pt x="476343" y="391403"/>
                  <a:pt x="485276" y="387967"/>
                  <a:pt x="485276" y="384070"/>
                </a:cubicBezTo>
                <a:cubicBezTo>
                  <a:pt x="485276" y="381731"/>
                  <a:pt x="482060" y="379559"/>
                  <a:pt x="476552" y="377757"/>
                </a:cubicBezTo>
                <a:lnTo>
                  <a:pt x="475860" y="377571"/>
                </a:lnTo>
                <a:lnTo>
                  <a:pt x="476552" y="377386"/>
                </a:lnTo>
                <a:cubicBezTo>
                  <a:pt x="482060" y="375584"/>
                  <a:pt x="485276" y="373412"/>
                  <a:pt x="485276" y="371073"/>
                </a:cubicBezTo>
                <a:cubicBezTo>
                  <a:pt x="485276" y="368735"/>
                  <a:pt x="482060" y="366563"/>
                  <a:pt x="476552" y="364761"/>
                </a:cubicBezTo>
                <a:lnTo>
                  <a:pt x="475860" y="364575"/>
                </a:lnTo>
                <a:lnTo>
                  <a:pt x="476552" y="364390"/>
                </a:lnTo>
                <a:cubicBezTo>
                  <a:pt x="482060" y="362588"/>
                  <a:pt x="485276" y="360415"/>
                  <a:pt x="485276" y="358077"/>
                </a:cubicBezTo>
                <a:cubicBezTo>
                  <a:pt x="485276" y="355739"/>
                  <a:pt x="482060" y="353567"/>
                  <a:pt x="476552" y="351764"/>
                </a:cubicBezTo>
                <a:lnTo>
                  <a:pt x="475860" y="351579"/>
                </a:lnTo>
                <a:lnTo>
                  <a:pt x="476552" y="351394"/>
                </a:lnTo>
                <a:cubicBezTo>
                  <a:pt x="482060" y="349592"/>
                  <a:pt x="485276" y="347419"/>
                  <a:pt x="485276" y="345081"/>
                </a:cubicBezTo>
                <a:cubicBezTo>
                  <a:pt x="485276" y="342743"/>
                  <a:pt x="482060" y="340570"/>
                  <a:pt x="476552" y="338768"/>
                </a:cubicBezTo>
                <a:lnTo>
                  <a:pt x="475860" y="338583"/>
                </a:lnTo>
                <a:lnTo>
                  <a:pt x="476552" y="338397"/>
                </a:lnTo>
                <a:cubicBezTo>
                  <a:pt x="482060" y="336595"/>
                  <a:pt x="485276" y="334423"/>
                  <a:pt x="485276" y="332085"/>
                </a:cubicBezTo>
                <a:cubicBezTo>
                  <a:pt x="485276" y="325849"/>
                  <a:pt x="462407" y="320794"/>
                  <a:pt x="434195" y="320794"/>
                </a:cubicBezTo>
                <a:close/>
                <a:moveTo>
                  <a:pt x="472268" y="214904"/>
                </a:moveTo>
                <a:lnTo>
                  <a:pt x="470904" y="218196"/>
                </a:lnTo>
                <a:cubicBezTo>
                  <a:pt x="469762" y="219338"/>
                  <a:pt x="468184" y="220045"/>
                  <a:pt x="466440" y="220045"/>
                </a:cubicBezTo>
                <a:cubicBezTo>
                  <a:pt x="465569" y="220045"/>
                  <a:pt x="464738" y="219868"/>
                  <a:pt x="463983" y="219549"/>
                </a:cubicBezTo>
                <a:lnTo>
                  <a:pt x="463059" y="218926"/>
                </a:lnTo>
                <a:lnTo>
                  <a:pt x="461994" y="221499"/>
                </a:lnTo>
                <a:cubicBezTo>
                  <a:pt x="460851" y="222642"/>
                  <a:pt x="459273" y="223348"/>
                  <a:pt x="457530" y="223348"/>
                </a:cubicBezTo>
                <a:cubicBezTo>
                  <a:pt x="456658" y="223348"/>
                  <a:pt x="455828" y="223172"/>
                  <a:pt x="455072" y="222852"/>
                </a:cubicBezTo>
                <a:lnTo>
                  <a:pt x="454756" y="222639"/>
                </a:lnTo>
                <a:lnTo>
                  <a:pt x="453789" y="224973"/>
                </a:lnTo>
                <a:cubicBezTo>
                  <a:pt x="452647" y="226116"/>
                  <a:pt x="451069" y="226822"/>
                  <a:pt x="449325" y="226822"/>
                </a:cubicBezTo>
                <a:cubicBezTo>
                  <a:pt x="448454" y="226822"/>
                  <a:pt x="447623" y="226646"/>
                  <a:pt x="446868" y="226326"/>
                </a:cubicBezTo>
                <a:lnTo>
                  <a:pt x="446590" y="226139"/>
                </a:lnTo>
                <a:lnTo>
                  <a:pt x="445634" y="228447"/>
                </a:lnTo>
                <a:cubicBezTo>
                  <a:pt x="444491" y="229590"/>
                  <a:pt x="442913" y="230296"/>
                  <a:pt x="441170" y="230296"/>
                </a:cubicBezTo>
                <a:cubicBezTo>
                  <a:pt x="440298" y="230296"/>
                  <a:pt x="439468" y="230120"/>
                  <a:pt x="438712" y="229800"/>
                </a:cubicBezTo>
                <a:lnTo>
                  <a:pt x="437865" y="229229"/>
                </a:lnTo>
                <a:lnTo>
                  <a:pt x="437865" y="312260"/>
                </a:lnTo>
                <a:lnTo>
                  <a:pt x="449174" y="312638"/>
                </a:lnTo>
                <a:lnTo>
                  <a:pt x="475306" y="215109"/>
                </a:lnTo>
                <a:lnTo>
                  <a:pt x="474645" y="215384"/>
                </a:lnTo>
                <a:close/>
                <a:moveTo>
                  <a:pt x="397676" y="214157"/>
                </a:moveTo>
                <a:lnTo>
                  <a:pt x="396396" y="214415"/>
                </a:lnTo>
                <a:lnTo>
                  <a:pt x="422682" y="312516"/>
                </a:lnTo>
                <a:lnTo>
                  <a:pt x="432669" y="312183"/>
                </a:lnTo>
                <a:lnTo>
                  <a:pt x="432669" y="231192"/>
                </a:lnTo>
                <a:lnTo>
                  <a:pt x="428509" y="229469"/>
                </a:lnTo>
                <a:lnTo>
                  <a:pt x="428411" y="229234"/>
                </a:lnTo>
                <a:lnTo>
                  <a:pt x="427570" y="229801"/>
                </a:lnTo>
                <a:cubicBezTo>
                  <a:pt x="426815" y="230120"/>
                  <a:pt x="425985" y="230297"/>
                  <a:pt x="425113" y="230296"/>
                </a:cubicBezTo>
                <a:cubicBezTo>
                  <a:pt x="423370" y="230297"/>
                  <a:pt x="421791" y="229590"/>
                  <a:pt x="420649" y="228447"/>
                </a:cubicBezTo>
                <a:lnTo>
                  <a:pt x="420297" y="227598"/>
                </a:lnTo>
                <a:lnTo>
                  <a:pt x="417967" y="228068"/>
                </a:lnTo>
                <a:cubicBezTo>
                  <a:pt x="416224" y="228068"/>
                  <a:pt x="414646" y="227361"/>
                  <a:pt x="413503" y="226219"/>
                </a:cubicBezTo>
                <a:lnTo>
                  <a:pt x="412643" y="224142"/>
                </a:lnTo>
                <a:lnTo>
                  <a:pt x="411187" y="224436"/>
                </a:lnTo>
                <a:cubicBezTo>
                  <a:pt x="409444" y="224436"/>
                  <a:pt x="407866" y="223729"/>
                  <a:pt x="406723" y="222587"/>
                </a:cubicBezTo>
                <a:lnTo>
                  <a:pt x="405400" y="219394"/>
                </a:lnTo>
                <a:lnTo>
                  <a:pt x="403687" y="219740"/>
                </a:lnTo>
                <a:cubicBezTo>
                  <a:pt x="401944" y="219740"/>
                  <a:pt x="400365" y="219033"/>
                  <a:pt x="399223" y="217891"/>
                </a:cubicBezTo>
                <a:close/>
                <a:moveTo>
                  <a:pt x="435112" y="83286"/>
                </a:moveTo>
                <a:cubicBezTo>
                  <a:pt x="408864" y="83089"/>
                  <a:pt x="382541" y="92904"/>
                  <a:pt x="362365" y="112780"/>
                </a:cubicBezTo>
                <a:cubicBezTo>
                  <a:pt x="322011" y="152531"/>
                  <a:pt x="321523" y="217468"/>
                  <a:pt x="361274" y="257822"/>
                </a:cubicBezTo>
                <a:cubicBezTo>
                  <a:pt x="373269" y="270000"/>
                  <a:pt x="383743" y="283677"/>
                  <a:pt x="392694" y="298854"/>
                </a:cubicBezTo>
                <a:lnTo>
                  <a:pt x="400947" y="314901"/>
                </a:lnTo>
                <a:lnTo>
                  <a:pt x="405543" y="314063"/>
                </a:lnTo>
                <a:lnTo>
                  <a:pt x="417380" y="312805"/>
                </a:lnTo>
                <a:lnTo>
                  <a:pt x="389706" y="209523"/>
                </a:lnTo>
                <a:lnTo>
                  <a:pt x="389963" y="209454"/>
                </a:lnTo>
                <a:lnTo>
                  <a:pt x="389706" y="208178"/>
                </a:lnTo>
                <a:cubicBezTo>
                  <a:pt x="389706" y="204691"/>
                  <a:pt x="392532" y="201865"/>
                  <a:pt x="396019" y="201865"/>
                </a:cubicBezTo>
                <a:cubicBezTo>
                  <a:pt x="397762" y="201865"/>
                  <a:pt x="399340" y="202572"/>
                  <a:pt x="400483" y="203714"/>
                </a:cubicBezTo>
                <a:lnTo>
                  <a:pt x="402030" y="207448"/>
                </a:lnTo>
                <a:lnTo>
                  <a:pt x="403687" y="207114"/>
                </a:lnTo>
                <a:cubicBezTo>
                  <a:pt x="405430" y="207114"/>
                  <a:pt x="407009" y="207820"/>
                  <a:pt x="408151" y="208963"/>
                </a:cubicBezTo>
                <a:lnTo>
                  <a:pt x="409474" y="212156"/>
                </a:lnTo>
                <a:lnTo>
                  <a:pt x="411187" y="211810"/>
                </a:lnTo>
                <a:cubicBezTo>
                  <a:pt x="412930" y="211810"/>
                  <a:pt x="414509" y="212517"/>
                  <a:pt x="415651" y="213659"/>
                </a:cubicBezTo>
                <a:lnTo>
                  <a:pt x="416511" y="215736"/>
                </a:lnTo>
                <a:lnTo>
                  <a:pt x="417967" y="215442"/>
                </a:lnTo>
                <a:cubicBezTo>
                  <a:pt x="419710" y="215442"/>
                  <a:pt x="421289" y="216148"/>
                  <a:pt x="422431" y="217291"/>
                </a:cubicBezTo>
                <a:lnTo>
                  <a:pt x="422783" y="218141"/>
                </a:lnTo>
                <a:lnTo>
                  <a:pt x="425113" y="217670"/>
                </a:lnTo>
                <a:cubicBezTo>
                  <a:pt x="426856" y="217670"/>
                  <a:pt x="428435" y="218377"/>
                  <a:pt x="429577" y="219519"/>
                </a:cubicBezTo>
                <a:lnTo>
                  <a:pt x="429675" y="219755"/>
                </a:lnTo>
                <a:lnTo>
                  <a:pt x="430515" y="219188"/>
                </a:lnTo>
                <a:cubicBezTo>
                  <a:pt x="431271" y="218869"/>
                  <a:pt x="432101" y="218692"/>
                  <a:pt x="432973" y="218692"/>
                </a:cubicBezTo>
                <a:cubicBezTo>
                  <a:pt x="433844" y="218692"/>
                  <a:pt x="434675" y="218869"/>
                  <a:pt x="435430" y="219188"/>
                </a:cubicBezTo>
                <a:lnTo>
                  <a:pt x="436534" y="219933"/>
                </a:lnTo>
                <a:lnTo>
                  <a:pt x="436706" y="219519"/>
                </a:lnTo>
                <a:cubicBezTo>
                  <a:pt x="437848" y="218377"/>
                  <a:pt x="439426" y="217670"/>
                  <a:pt x="441170" y="217670"/>
                </a:cubicBezTo>
                <a:cubicBezTo>
                  <a:pt x="442041" y="217670"/>
                  <a:pt x="442872" y="217847"/>
                  <a:pt x="443627" y="218166"/>
                </a:cubicBezTo>
                <a:lnTo>
                  <a:pt x="443905" y="218354"/>
                </a:lnTo>
                <a:lnTo>
                  <a:pt x="444861" y="216045"/>
                </a:lnTo>
                <a:cubicBezTo>
                  <a:pt x="446004" y="214903"/>
                  <a:pt x="447582" y="214196"/>
                  <a:pt x="449325" y="214196"/>
                </a:cubicBezTo>
                <a:cubicBezTo>
                  <a:pt x="450197" y="214196"/>
                  <a:pt x="451027" y="214373"/>
                  <a:pt x="451783" y="214692"/>
                </a:cubicBezTo>
                <a:lnTo>
                  <a:pt x="452099" y="214905"/>
                </a:lnTo>
                <a:lnTo>
                  <a:pt x="453066" y="212571"/>
                </a:lnTo>
                <a:cubicBezTo>
                  <a:pt x="454208" y="211429"/>
                  <a:pt x="455786" y="210722"/>
                  <a:pt x="457530" y="210722"/>
                </a:cubicBezTo>
                <a:cubicBezTo>
                  <a:pt x="458401" y="210722"/>
                  <a:pt x="459232" y="210899"/>
                  <a:pt x="459987" y="211218"/>
                </a:cubicBezTo>
                <a:lnTo>
                  <a:pt x="460910" y="211841"/>
                </a:lnTo>
                <a:lnTo>
                  <a:pt x="461976" y="209268"/>
                </a:lnTo>
                <a:cubicBezTo>
                  <a:pt x="463119" y="208126"/>
                  <a:pt x="464697" y="207419"/>
                  <a:pt x="466440" y="207419"/>
                </a:cubicBezTo>
                <a:lnTo>
                  <a:pt x="468817" y="207899"/>
                </a:lnTo>
                <a:lnTo>
                  <a:pt x="470181" y="204606"/>
                </a:lnTo>
                <a:cubicBezTo>
                  <a:pt x="471323" y="203464"/>
                  <a:pt x="472901" y="202757"/>
                  <a:pt x="474645" y="202757"/>
                </a:cubicBezTo>
                <a:cubicBezTo>
                  <a:pt x="478131" y="202757"/>
                  <a:pt x="480958" y="205584"/>
                  <a:pt x="480958" y="209070"/>
                </a:cubicBezTo>
                <a:lnTo>
                  <a:pt x="480934" y="209188"/>
                </a:lnTo>
                <a:lnTo>
                  <a:pt x="482183" y="209523"/>
                </a:lnTo>
                <a:lnTo>
                  <a:pt x="454407" y="313186"/>
                </a:lnTo>
                <a:lnTo>
                  <a:pt x="462662" y="314063"/>
                </a:lnTo>
                <a:lnTo>
                  <a:pt x="466155" y="314700"/>
                </a:lnTo>
                <a:lnTo>
                  <a:pt x="474280" y="299468"/>
                </a:lnTo>
                <a:cubicBezTo>
                  <a:pt x="483459" y="284427"/>
                  <a:pt x="494138" y="270909"/>
                  <a:pt x="506315" y="258913"/>
                </a:cubicBezTo>
                <a:cubicBezTo>
                  <a:pt x="546669" y="219162"/>
                  <a:pt x="547158" y="154225"/>
                  <a:pt x="507407" y="113871"/>
                </a:cubicBezTo>
                <a:cubicBezTo>
                  <a:pt x="487531" y="93694"/>
                  <a:pt x="461359" y="83484"/>
                  <a:pt x="435112" y="83286"/>
                </a:cubicBezTo>
                <a:close/>
                <a:moveTo>
                  <a:pt x="58241" y="53799"/>
                </a:moveTo>
                <a:lnTo>
                  <a:pt x="810439" y="53799"/>
                </a:lnTo>
                <a:lnTo>
                  <a:pt x="810439" y="434834"/>
                </a:lnTo>
                <a:lnTo>
                  <a:pt x="58241" y="434834"/>
                </a:lnTo>
                <a:close/>
                <a:moveTo>
                  <a:pt x="35537" y="26653"/>
                </a:moveTo>
                <a:lnTo>
                  <a:pt x="35537" y="461980"/>
                </a:lnTo>
                <a:lnTo>
                  <a:pt x="833143" y="461980"/>
                </a:lnTo>
                <a:lnTo>
                  <a:pt x="833143" y="26653"/>
                </a:lnTo>
                <a:close/>
                <a:moveTo>
                  <a:pt x="0" y="0"/>
                </a:moveTo>
                <a:lnTo>
                  <a:pt x="868680" y="0"/>
                </a:lnTo>
                <a:lnTo>
                  <a:pt x="868680" y="488633"/>
                </a:lnTo>
                <a:lnTo>
                  <a:pt x="474466" y="488633"/>
                </a:lnTo>
                <a:lnTo>
                  <a:pt x="474466" y="548594"/>
                </a:lnTo>
                <a:lnTo>
                  <a:pt x="473814" y="548594"/>
                </a:lnTo>
                <a:cubicBezTo>
                  <a:pt x="473814" y="558684"/>
                  <a:pt x="455995" y="566863"/>
                  <a:pt x="434014" y="566863"/>
                </a:cubicBezTo>
                <a:cubicBezTo>
                  <a:pt x="412033" y="566863"/>
                  <a:pt x="394214" y="558684"/>
                  <a:pt x="394214" y="548594"/>
                </a:cubicBezTo>
                <a:lnTo>
                  <a:pt x="394866" y="545623"/>
                </a:lnTo>
                <a:lnTo>
                  <a:pt x="394866" y="488633"/>
                </a:lnTo>
                <a:lnTo>
                  <a:pt x="0" y="488633"/>
                </a:lnTo>
                <a:close/>
              </a:path>
            </a:pathLst>
          </a:custGeom>
          <a:solidFill>
            <a:srgbClr val="DE5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solidFill>
                <a:prstClr val="white"/>
              </a:solidFill>
            </a:endParaRPr>
          </a:p>
        </p:txBody>
      </p:sp>
      <p:sp>
        <p:nvSpPr>
          <p:cNvPr id="10" name="Freeform 9"/>
          <p:cNvSpPr/>
          <p:nvPr/>
        </p:nvSpPr>
        <p:spPr>
          <a:xfrm>
            <a:off x="6343526" y="2866088"/>
            <a:ext cx="868680" cy="602153"/>
          </a:xfrm>
          <a:custGeom>
            <a:avLst/>
            <a:gdLst/>
            <a:ahLst/>
            <a:cxnLst/>
            <a:rect l="l" t="t" r="r" b="b"/>
            <a:pathLst>
              <a:path w="868680" h="602153">
                <a:moveTo>
                  <a:pt x="250733" y="515285"/>
                </a:moveTo>
                <a:lnTo>
                  <a:pt x="379727" y="515285"/>
                </a:lnTo>
                <a:lnTo>
                  <a:pt x="379727" y="555803"/>
                </a:lnTo>
                <a:cubicBezTo>
                  <a:pt x="379727" y="570498"/>
                  <a:pt x="404178" y="582410"/>
                  <a:pt x="434340" y="582410"/>
                </a:cubicBezTo>
                <a:cubicBezTo>
                  <a:pt x="464502" y="582410"/>
                  <a:pt x="488953" y="570498"/>
                  <a:pt x="488953" y="555803"/>
                </a:cubicBezTo>
                <a:lnTo>
                  <a:pt x="488953" y="515285"/>
                </a:lnTo>
                <a:lnTo>
                  <a:pt x="617947" y="515285"/>
                </a:lnTo>
                <a:lnTo>
                  <a:pt x="639664" y="602153"/>
                </a:lnTo>
                <a:lnTo>
                  <a:pt x="229016" y="602153"/>
                </a:lnTo>
                <a:close/>
                <a:moveTo>
                  <a:pt x="463089" y="140192"/>
                </a:moveTo>
                <a:lnTo>
                  <a:pt x="501636" y="140192"/>
                </a:lnTo>
                <a:cubicBezTo>
                  <a:pt x="568863" y="140192"/>
                  <a:pt x="602476" y="171798"/>
                  <a:pt x="602476" y="235010"/>
                </a:cubicBezTo>
                <a:cubicBezTo>
                  <a:pt x="602476" y="266788"/>
                  <a:pt x="593471" y="291338"/>
                  <a:pt x="575459" y="308661"/>
                </a:cubicBezTo>
                <a:cubicBezTo>
                  <a:pt x="557448" y="325984"/>
                  <a:pt x="532267" y="334646"/>
                  <a:pt x="499915" y="334646"/>
                </a:cubicBezTo>
                <a:lnTo>
                  <a:pt x="463089" y="334646"/>
                </a:lnTo>
                <a:close/>
                <a:moveTo>
                  <a:pt x="434180" y="114036"/>
                </a:moveTo>
                <a:lnTo>
                  <a:pt x="434180" y="360802"/>
                </a:lnTo>
                <a:lnTo>
                  <a:pt x="499571" y="360802"/>
                </a:lnTo>
                <a:cubicBezTo>
                  <a:pt x="540068" y="360802"/>
                  <a:pt x="572390" y="349244"/>
                  <a:pt x="596539" y="326128"/>
                </a:cubicBezTo>
                <a:cubicBezTo>
                  <a:pt x="620688" y="303011"/>
                  <a:pt x="632763" y="272409"/>
                  <a:pt x="632763" y="234322"/>
                </a:cubicBezTo>
                <a:cubicBezTo>
                  <a:pt x="632763" y="154131"/>
                  <a:pt x="589283" y="114036"/>
                  <a:pt x="502324" y="114036"/>
                </a:cubicBezTo>
                <a:close/>
                <a:moveTo>
                  <a:pt x="298058" y="109906"/>
                </a:moveTo>
                <a:cubicBezTo>
                  <a:pt x="276375" y="109906"/>
                  <a:pt x="257676" y="114610"/>
                  <a:pt x="241959" y="124017"/>
                </a:cubicBezTo>
                <a:lnTo>
                  <a:pt x="241959" y="151378"/>
                </a:lnTo>
                <a:cubicBezTo>
                  <a:pt x="257217" y="139676"/>
                  <a:pt x="273565" y="133825"/>
                  <a:pt x="291002" y="133825"/>
                </a:cubicBezTo>
                <a:cubicBezTo>
                  <a:pt x="321977" y="133825"/>
                  <a:pt x="337464" y="147821"/>
                  <a:pt x="337464" y="175814"/>
                </a:cubicBezTo>
                <a:cubicBezTo>
                  <a:pt x="337464" y="206100"/>
                  <a:pt x="317159" y="221243"/>
                  <a:pt x="276547" y="221243"/>
                </a:cubicBezTo>
                <a:lnTo>
                  <a:pt x="257102" y="221243"/>
                </a:lnTo>
                <a:lnTo>
                  <a:pt x="257102" y="245163"/>
                </a:lnTo>
                <a:lnTo>
                  <a:pt x="277580" y="245163"/>
                </a:lnTo>
                <a:cubicBezTo>
                  <a:pt x="323468" y="245163"/>
                  <a:pt x="346413" y="261281"/>
                  <a:pt x="346413" y="293518"/>
                </a:cubicBezTo>
                <a:cubicBezTo>
                  <a:pt x="346413" y="300860"/>
                  <a:pt x="345065" y="307457"/>
                  <a:pt x="342369" y="313307"/>
                </a:cubicBezTo>
                <a:cubicBezTo>
                  <a:pt x="339673" y="319158"/>
                  <a:pt x="335830" y="324149"/>
                  <a:pt x="330839" y="328279"/>
                </a:cubicBezTo>
                <a:cubicBezTo>
                  <a:pt x="325849" y="332409"/>
                  <a:pt x="319883" y="335563"/>
                  <a:pt x="312943" y="337743"/>
                </a:cubicBezTo>
                <a:cubicBezTo>
                  <a:pt x="306002" y="339923"/>
                  <a:pt x="298230" y="341013"/>
                  <a:pt x="289626" y="341013"/>
                </a:cubicBezTo>
                <a:cubicBezTo>
                  <a:pt x="268173" y="341013"/>
                  <a:pt x="249129" y="334474"/>
                  <a:pt x="232494" y="321395"/>
                </a:cubicBezTo>
                <a:lnTo>
                  <a:pt x="232494" y="351682"/>
                </a:lnTo>
                <a:cubicBezTo>
                  <a:pt x="246375" y="360630"/>
                  <a:pt x="265075" y="365104"/>
                  <a:pt x="288593" y="365104"/>
                </a:cubicBezTo>
                <a:cubicBezTo>
                  <a:pt x="301442" y="365104"/>
                  <a:pt x="313201" y="363326"/>
                  <a:pt x="323870" y="359770"/>
                </a:cubicBezTo>
                <a:cubicBezTo>
                  <a:pt x="334539" y="356213"/>
                  <a:pt x="343688" y="351194"/>
                  <a:pt x="351317" y="344713"/>
                </a:cubicBezTo>
                <a:cubicBezTo>
                  <a:pt x="358946" y="338231"/>
                  <a:pt x="364854" y="330430"/>
                  <a:pt x="369042" y="321309"/>
                </a:cubicBezTo>
                <a:cubicBezTo>
                  <a:pt x="373229" y="312189"/>
                  <a:pt x="375323" y="302065"/>
                  <a:pt x="375323" y="290937"/>
                </a:cubicBezTo>
                <a:cubicBezTo>
                  <a:pt x="375323" y="282677"/>
                  <a:pt x="373860" y="275134"/>
                  <a:pt x="370935" y="268308"/>
                </a:cubicBezTo>
                <a:cubicBezTo>
                  <a:pt x="368009" y="261482"/>
                  <a:pt x="363965" y="255545"/>
                  <a:pt x="358803" y="250497"/>
                </a:cubicBezTo>
                <a:cubicBezTo>
                  <a:pt x="353640" y="245450"/>
                  <a:pt x="347503" y="241348"/>
                  <a:pt x="340390" y="238193"/>
                </a:cubicBezTo>
                <a:cubicBezTo>
                  <a:pt x="333277" y="235039"/>
                  <a:pt x="325533" y="233002"/>
                  <a:pt x="317159" y="232085"/>
                </a:cubicBezTo>
                <a:lnTo>
                  <a:pt x="317159" y="231396"/>
                </a:lnTo>
                <a:cubicBezTo>
                  <a:pt x="349969" y="222104"/>
                  <a:pt x="366374" y="201224"/>
                  <a:pt x="366374" y="168758"/>
                </a:cubicBezTo>
                <a:cubicBezTo>
                  <a:pt x="366374" y="160039"/>
                  <a:pt x="364740" y="152066"/>
                  <a:pt x="361470" y="144839"/>
                </a:cubicBezTo>
                <a:cubicBezTo>
                  <a:pt x="358200" y="137611"/>
                  <a:pt x="353583" y="131416"/>
                  <a:pt x="347617" y="126254"/>
                </a:cubicBezTo>
                <a:cubicBezTo>
                  <a:pt x="341652" y="121091"/>
                  <a:pt x="334482" y="117076"/>
                  <a:pt x="326107" y="114208"/>
                </a:cubicBezTo>
                <a:cubicBezTo>
                  <a:pt x="317732" y="111340"/>
                  <a:pt x="308383" y="109906"/>
                  <a:pt x="298058" y="109906"/>
                </a:cubicBezTo>
                <a:close/>
                <a:moveTo>
                  <a:pt x="58241" y="53799"/>
                </a:moveTo>
                <a:lnTo>
                  <a:pt x="810439" y="53799"/>
                </a:lnTo>
                <a:lnTo>
                  <a:pt x="810439" y="434834"/>
                </a:lnTo>
                <a:lnTo>
                  <a:pt x="58241" y="434834"/>
                </a:lnTo>
                <a:close/>
                <a:moveTo>
                  <a:pt x="35537" y="26653"/>
                </a:moveTo>
                <a:lnTo>
                  <a:pt x="35537" y="461980"/>
                </a:lnTo>
                <a:lnTo>
                  <a:pt x="833143" y="461980"/>
                </a:lnTo>
                <a:lnTo>
                  <a:pt x="833143" y="26653"/>
                </a:lnTo>
                <a:close/>
                <a:moveTo>
                  <a:pt x="0" y="0"/>
                </a:moveTo>
                <a:lnTo>
                  <a:pt x="868680" y="0"/>
                </a:lnTo>
                <a:lnTo>
                  <a:pt x="868680" y="488633"/>
                </a:lnTo>
                <a:lnTo>
                  <a:pt x="474466" y="488633"/>
                </a:lnTo>
                <a:lnTo>
                  <a:pt x="474466" y="548594"/>
                </a:lnTo>
                <a:lnTo>
                  <a:pt x="473814" y="548594"/>
                </a:lnTo>
                <a:cubicBezTo>
                  <a:pt x="473814" y="558684"/>
                  <a:pt x="455995" y="566863"/>
                  <a:pt x="434014" y="566863"/>
                </a:cubicBezTo>
                <a:cubicBezTo>
                  <a:pt x="412033" y="566863"/>
                  <a:pt x="394214" y="558684"/>
                  <a:pt x="394214" y="548594"/>
                </a:cubicBezTo>
                <a:lnTo>
                  <a:pt x="394866" y="545623"/>
                </a:lnTo>
                <a:lnTo>
                  <a:pt x="394866" y="488633"/>
                </a:lnTo>
                <a:lnTo>
                  <a:pt x="0" y="488633"/>
                </a:lnTo>
                <a:close/>
              </a:path>
            </a:pathLst>
          </a:custGeom>
          <a:solidFill>
            <a:srgbClr val="DE5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solidFill>
                <a:prstClr val="white"/>
              </a:solidFill>
            </a:endParaRPr>
          </a:p>
        </p:txBody>
      </p:sp>
      <p:sp>
        <p:nvSpPr>
          <p:cNvPr id="3" name="Rectangular Callout 2"/>
          <p:cNvSpPr/>
          <p:nvPr/>
        </p:nvSpPr>
        <p:spPr>
          <a:xfrm rot="5400000" flipH="1">
            <a:off x="8362556" y="2546689"/>
            <a:ext cx="1710351" cy="3767625"/>
          </a:xfrm>
          <a:prstGeom prst="wedgeRectCallout">
            <a:avLst>
              <a:gd name="adj1" fmla="val -20834"/>
              <a:gd name="adj2" fmla="val 5833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hart 12"/>
          <p:cNvGraphicFramePr/>
          <p:nvPr>
            <p:extLst>
              <p:ext uri="{D42A27DB-BD31-4B8C-83A1-F6EECF244321}">
                <p14:modId xmlns:p14="http://schemas.microsoft.com/office/powerpoint/2010/main" val="722908621"/>
              </p:ext>
            </p:extLst>
          </p:nvPr>
        </p:nvGraphicFramePr>
        <p:xfrm>
          <a:off x="7333921" y="3694992"/>
          <a:ext cx="3767626" cy="1668745"/>
        </p:xfrm>
        <a:graphic>
          <a:graphicData uri="http://schemas.openxmlformats.org/drawingml/2006/chart">
            <c:chart xmlns:c="http://schemas.openxmlformats.org/drawingml/2006/chart" xmlns:r="http://schemas.openxmlformats.org/officeDocument/2006/relationships" r:id="rId4"/>
          </a:graphicData>
        </a:graphic>
      </p:graphicFrame>
      <p:sp>
        <p:nvSpPr>
          <p:cNvPr id="16" name="Rectangle 15"/>
          <p:cNvSpPr/>
          <p:nvPr/>
        </p:nvSpPr>
        <p:spPr>
          <a:xfrm>
            <a:off x="7333920" y="3575329"/>
            <a:ext cx="3767625" cy="369332"/>
          </a:xfrm>
          <a:prstGeom prst="rect">
            <a:avLst/>
          </a:prstGeom>
        </p:spPr>
        <p:txBody>
          <a:bodyPr wrap="square">
            <a:spAutoFit/>
          </a:bodyPr>
          <a:lstStyle/>
          <a:p>
            <a:pPr algn="ctr"/>
            <a:r>
              <a:rPr lang="en-US" dirty="0">
                <a:solidFill>
                  <a:srgbClr val="002060">
                    <a:alpha val="99000"/>
                  </a:srgbClr>
                </a:solidFill>
                <a:ea typeface="Segoe UI" pitchFamily="34" charset="0"/>
                <a:cs typeface="Segoe UI" pitchFamily="34" charset="0"/>
              </a:rPr>
              <a:t>2013 3D TV Contoso-driven sales</a:t>
            </a:r>
          </a:p>
        </p:txBody>
      </p:sp>
      <p:sp>
        <p:nvSpPr>
          <p:cNvPr id="17" name="Rectangle 16"/>
          <p:cNvSpPr/>
          <p:nvPr/>
        </p:nvSpPr>
        <p:spPr>
          <a:xfrm>
            <a:off x="7828411" y="5027398"/>
            <a:ext cx="369456" cy="246221"/>
          </a:xfrm>
          <a:prstGeom prst="rect">
            <a:avLst/>
          </a:prstGeom>
        </p:spPr>
        <p:txBody>
          <a:bodyPr wrap="square">
            <a:spAutoFit/>
          </a:bodyPr>
          <a:lstStyle/>
          <a:p>
            <a:pPr algn="ctr"/>
            <a:r>
              <a:rPr lang="en-US" sz="1000" dirty="0">
                <a:solidFill>
                  <a:srgbClr val="002060">
                    <a:alpha val="99000"/>
                  </a:srgbClr>
                </a:solidFill>
                <a:ea typeface="Segoe UI" pitchFamily="34" charset="0"/>
                <a:cs typeface="Segoe UI" pitchFamily="34" charset="0"/>
              </a:rPr>
              <a:t>Q1</a:t>
            </a:r>
          </a:p>
        </p:txBody>
      </p:sp>
      <p:sp>
        <p:nvSpPr>
          <p:cNvPr id="18" name="Rectangle 17"/>
          <p:cNvSpPr/>
          <p:nvPr/>
        </p:nvSpPr>
        <p:spPr>
          <a:xfrm>
            <a:off x="8181992" y="5027398"/>
            <a:ext cx="369456" cy="246221"/>
          </a:xfrm>
          <a:prstGeom prst="rect">
            <a:avLst/>
          </a:prstGeom>
        </p:spPr>
        <p:txBody>
          <a:bodyPr wrap="square">
            <a:spAutoFit/>
          </a:bodyPr>
          <a:lstStyle/>
          <a:p>
            <a:pPr algn="ctr"/>
            <a:r>
              <a:rPr lang="en-US" sz="1000" dirty="0">
                <a:solidFill>
                  <a:srgbClr val="002060">
                    <a:alpha val="99000"/>
                  </a:srgbClr>
                </a:solidFill>
                <a:ea typeface="Segoe UI" pitchFamily="34" charset="0"/>
                <a:cs typeface="Segoe UI" pitchFamily="34" charset="0"/>
              </a:rPr>
              <a:t>Q2</a:t>
            </a:r>
          </a:p>
        </p:txBody>
      </p:sp>
      <p:sp>
        <p:nvSpPr>
          <p:cNvPr id="19" name="Rectangle 18"/>
          <p:cNvSpPr/>
          <p:nvPr/>
        </p:nvSpPr>
        <p:spPr>
          <a:xfrm>
            <a:off x="8535573" y="5027398"/>
            <a:ext cx="369456" cy="246221"/>
          </a:xfrm>
          <a:prstGeom prst="rect">
            <a:avLst/>
          </a:prstGeom>
        </p:spPr>
        <p:txBody>
          <a:bodyPr wrap="square">
            <a:spAutoFit/>
          </a:bodyPr>
          <a:lstStyle/>
          <a:p>
            <a:pPr algn="ctr"/>
            <a:r>
              <a:rPr lang="en-US" sz="1000" dirty="0">
                <a:solidFill>
                  <a:srgbClr val="002060">
                    <a:alpha val="99000"/>
                  </a:srgbClr>
                </a:solidFill>
                <a:ea typeface="Segoe UI" pitchFamily="34" charset="0"/>
                <a:cs typeface="Segoe UI" pitchFamily="34" charset="0"/>
              </a:rPr>
              <a:t>Q3</a:t>
            </a:r>
          </a:p>
        </p:txBody>
      </p:sp>
      <p:sp>
        <p:nvSpPr>
          <p:cNvPr id="20" name="Rectangle 19"/>
          <p:cNvSpPr/>
          <p:nvPr/>
        </p:nvSpPr>
        <p:spPr>
          <a:xfrm>
            <a:off x="8888865" y="5027398"/>
            <a:ext cx="369456" cy="246221"/>
          </a:xfrm>
          <a:prstGeom prst="rect">
            <a:avLst/>
          </a:prstGeom>
        </p:spPr>
        <p:txBody>
          <a:bodyPr wrap="square">
            <a:spAutoFit/>
          </a:bodyPr>
          <a:lstStyle/>
          <a:p>
            <a:pPr algn="ctr"/>
            <a:r>
              <a:rPr lang="en-US" sz="1000" dirty="0">
                <a:solidFill>
                  <a:srgbClr val="002060">
                    <a:alpha val="99000"/>
                  </a:srgbClr>
                </a:solidFill>
                <a:ea typeface="Segoe UI" pitchFamily="34" charset="0"/>
                <a:cs typeface="Segoe UI" pitchFamily="34" charset="0"/>
              </a:rPr>
              <a:t>Q4</a:t>
            </a:r>
          </a:p>
        </p:txBody>
      </p:sp>
    </p:spTree>
    <p:extLst>
      <p:ext uri="{BB962C8B-B14F-4D97-AF65-F5344CB8AC3E}">
        <p14:creationId xmlns:p14="http://schemas.microsoft.com/office/powerpoint/2010/main" val="36958349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61365"/>
          </a:xfrm>
          <a:prstGeom prst="rect">
            <a:avLst/>
          </a:prstGeom>
        </p:spPr>
      </p:pic>
      <p:sp>
        <p:nvSpPr>
          <p:cNvPr id="6" name="Parallelogram 5"/>
          <p:cNvSpPr/>
          <p:nvPr/>
        </p:nvSpPr>
        <p:spPr>
          <a:xfrm>
            <a:off x="7481957" y="-1"/>
            <a:ext cx="4464974" cy="6858000"/>
          </a:xfrm>
          <a:prstGeom prst="parallelogram">
            <a:avLst>
              <a:gd name="adj" fmla="val 13842"/>
            </a:avLst>
          </a:prstGeom>
          <a:gradFill>
            <a:gsLst>
              <a:gs pos="0">
                <a:srgbClr val="FFC000"/>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Title 3"/>
          <p:cNvSpPr>
            <a:spLocks noGrp="1"/>
          </p:cNvSpPr>
          <p:nvPr>
            <p:ph type="title"/>
          </p:nvPr>
        </p:nvSpPr>
        <p:spPr>
          <a:xfrm>
            <a:off x="8113880" y="450159"/>
            <a:ext cx="3201820" cy="1335508"/>
          </a:xfrm>
        </p:spPr>
        <p:txBody>
          <a:bodyPr/>
          <a:lstStyle/>
          <a:p>
            <a:r>
              <a:rPr lang="en-US" dirty="0">
                <a:solidFill>
                  <a:srgbClr val="DE5A00"/>
                </a:solidFill>
              </a:rPr>
              <a:t>Our loyal customers</a:t>
            </a:r>
          </a:p>
        </p:txBody>
      </p:sp>
      <p:sp>
        <p:nvSpPr>
          <p:cNvPr id="5" name="Content Placeholder 4"/>
          <p:cNvSpPr>
            <a:spLocks noGrp="1"/>
          </p:cNvSpPr>
          <p:nvPr>
            <p:ph idx="1"/>
          </p:nvPr>
        </p:nvSpPr>
        <p:spPr>
          <a:xfrm>
            <a:off x="8105775" y="2407290"/>
            <a:ext cx="2296896" cy="975782"/>
          </a:xfrm>
        </p:spPr>
        <p:txBody>
          <a:bodyPr>
            <a:noAutofit/>
          </a:bodyPr>
          <a:lstStyle/>
          <a:p>
            <a:pPr marL="0" indent="0">
              <a:buNone/>
            </a:pPr>
            <a:r>
              <a:rPr lang="en-US" dirty="0">
                <a:solidFill>
                  <a:srgbClr val="DE5A00"/>
                </a:solidFill>
              </a:rPr>
              <a:t>Sales up by 13%</a:t>
            </a:r>
          </a:p>
        </p:txBody>
      </p:sp>
      <p:sp>
        <p:nvSpPr>
          <p:cNvPr id="8" name="Content Placeholder 4"/>
          <p:cNvSpPr txBox="1">
            <a:spLocks/>
          </p:cNvSpPr>
          <p:nvPr/>
        </p:nvSpPr>
        <p:spPr>
          <a:xfrm>
            <a:off x="8105775" y="3753951"/>
            <a:ext cx="2296896" cy="975782"/>
          </a:xfrm>
          <a:prstGeom prst="rect">
            <a:avLst/>
          </a:prstGeom>
        </p:spPr>
        <p:txBody>
          <a:bodyPr vert="horz" lIns="91440" tIns="45720" rIns="91440" bIns="45720" rtlCol="0">
            <a:noAutofit/>
          </a:bodyPr>
          <a:lstStyle>
            <a:lvl1pPr marL="0" indent="0" algn="l" defTabSz="457200" rtl="0" eaLnBrk="1" latinLnBrk="0" hangingPunct="1">
              <a:spcBef>
                <a:spcPct val="20000"/>
              </a:spcBef>
              <a:spcAft>
                <a:spcPts val="600"/>
              </a:spcAft>
              <a:buClr>
                <a:schemeClr val="bg2">
                  <a:lumMod val="40000"/>
                  <a:lumOff val="60000"/>
                </a:schemeClr>
              </a:buClr>
              <a:buSzPct val="80000"/>
              <a:buFont typeface="Wingdings 3" charset="2"/>
              <a:buNone/>
              <a:defRPr sz="2400" b="0" i="0" kern="1200">
                <a:solidFill>
                  <a:schemeClr val="tx2"/>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panose="05000000000000000000" pitchFamily="2" charset="2"/>
              <a:buChar char="§"/>
              <a:defRPr sz="2000" b="0" i="0" kern="1200">
                <a:solidFill>
                  <a:schemeClr val="tx2"/>
                </a:solidFill>
                <a:latin typeface="+mj-lt"/>
                <a:ea typeface="+mj-ea"/>
                <a:cs typeface="+mj-cs"/>
              </a:defRPr>
            </a:lvl2pPr>
            <a:lvl3pPr marL="1143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600" b="0" i="0" kern="1200">
                <a:solidFill>
                  <a:schemeClr val="tx2"/>
                </a:solidFill>
                <a:latin typeface="+mj-lt"/>
                <a:ea typeface="+mj-ea"/>
                <a:cs typeface="+mj-cs"/>
              </a:defRPr>
            </a:lvl3pPr>
            <a:lvl4pPr marL="1600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2"/>
                </a:solidFill>
                <a:latin typeface="+mj-lt"/>
                <a:ea typeface="+mj-ea"/>
                <a:cs typeface="+mj-cs"/>
              </a:defRPr>
            </a:lvl4pPr>
            <a:lvl5pPr marL="20574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2"/>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dirty="0">
                <a:solidFill>
                  <a:srgbClr val="DE5A00"/>
                </a:solidFill>
              </a:rPr>
              <a:t>Brand loyalty 80%</a:t>
            </a:r>
          </a:p>
        </p:txBody>
      </p:sp>
      <p:sp>
        <p:nvSpPr>
          <p:cNvPr id="9" name="Content Placeholder 4"/>
          <p:cNvSpPr txBox="1">
            <a:spLocks/>
          </p:cNvSpPr>
          <p:nvPr/>
        </p:nvSpPr>
        <p:spPr>
          <a:xfrm>
            <a:off x="8105775" y="5100611"/>
            <a:ext cx="2296896" cy="975782"/>
          </a:xfrm>
          <a:prstGeom prst="rect">
            <a:avLst/>
          </a:prstGeom>
        </p:spPr>
        <p:txBody>
          <a:bodyPr vert="horz" lIns="91440" tIns="45720" rIns="91440" bIns="45720" rtlCol="0">
            <a:noAutofit/>
          </a:bodyPr>
          <a:lstStyle>
            <a:lvl1pPr marL="0" indent="0" algn="l" defTabSz="457200" rtl="0" eaLnBrk="1" latinLnBrk="0" hangingPunct="1">
              <a:spcBef>
                <a:spcPct val="20000"/>
              </a:spcBef>
              <a:spcAft>
                <a:spcPts val="600"/>
              </a:spcAft>
              <a:buClr>
                <a:schemeClr val="bg2">
                  <a:lumMod val="40000"/>
                  <a:lumOff val="60000"/>
                </a:schemeClr>
              </a:buClr>
              <a:buSzPct val="80000"/>
              <a:buFont typeface="Wingdings 3" charset="2"/>
              <a:buNone/>
              <a:defRPr sz="2400" b="0" i="0" kern="1200">
                <a:solidFill>
                  <a:schemeClr val="tx2"/>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panose="05000000000000000000" pitchFamily="2" charset="2"/>
              <a:buChar char="§"/>
              <a:defRPr sz="2000" b="0" i="0" kern="1200">
                <a:solidFill>
                  <a:schemeClr val="tx2"/>
                </a:solidFill>
                <a:latin typeface="+mj-lt"/>
                <a:ea typeface="+mj-ea"/>
                <a:cs typeface="+mj-cs"/>
              </a:defRPr>
            </a:lvl2pPr>
            <a:lvl3pPr marL="1143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600" b="0" i="0" kern="1200">
                <a:solidFill>
                  <a:schemeClr val="tx2"/>
                </a:solidFill>
                <a:latin typeface="+mj-lt"/>
                <a:ea typeface="+mj-ea"/>
                <a:cs typeface="+mj-cs"/>
              </a:defRPr>
            </a:lvl3pPr>
            <a:lvl4pPr marL="1600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2"/>
                </a:solidFill>
                <a:latin typeface="+mj-lt"/>
                <a:ea typeface="+mj-ea"/>
                <a:cs typeface="+mj-cs"/>
              </a:defRPr>
            </a:lvl4pPr>
            <a:lvl5pPr marL="20574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400" b="0" i="0" kern="1200">
                <a:solidFill>
                  <a:schemeClr val="tx2"/>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dirty="0">
                <a:solidFill>
                  <a:srgbClr val="DE5A00"/>
                </a:solidFill>
              </a:rPr>
              <a:t>Environmental award</a:t>
            </a:r>
          </a:p>
        </p:txBody>
      </p:sp>
      <p:sp>
        <p:nvSpPr>
          <p:cNvPr id="23" name="Freeform 22"/>
          <p:cNvSpPr/>
          <p:nvPr/>
        </p:nvSpPr>
        <p:spPr>
          <a:xfrm flipV="1">
            <a:off x="10477893" y="2407290"/>
            <a:ext cx="849032" cy="975782"/>
          </a:xfrm>
          <a:custGeom>
            <a:avLst/>
            <a:gdLst>
              <a:gd name="connsiteX0" fmla="*/ 455323 w 849032"/>
              <a:gd name="connsiteY0" fmla="*/ 356824 h 975782"/>
              <a:gd name="connsiteX1" fmla="*/ 525548 w 849032"/>
              <a:gd name="connsiteY1" fmla="*/ 304585 h 975782"/>
              <a:gd name="connsiteX2" fmla="*/ 544062 w 849032"/>
              <a:gd name="connsiteY2" fmla="*/ 251342 h 975782"/>
              <a:gd name="connsiteX3" fmla="*/ 519876 w 849032"/>
              <a:gd name="connsiteY3" fmla="*/ 198098 h 975782"/>
              <a:gd name="connsiteX4" fmla="*/ 455323 w 849032"/>
              <a:gd name="connsiteY4" fmla="*/ 168630 h 975782"/>
              <a:gd name="connsiteX5" fmla="*/ 411456 w 849032"/>
              <a:gd name="connsiteY5" fmla="*/ 579173 h 975782"/>
              <a:gd name="connsiteX6" fmla="*/ 411456 w 849032"/>
              <a:gd name="connsiteY6" fmla="*/ 426810 h 975782"/>
              <a:gd name="connsiteX7" fmla="*/ 351579 w 849032"/>
              <a:gd name="connsiteY7" fmla="*/ 467998 h 975782"/>
              <a:gd name="connsiteX8" fmla="*/ 337452 w 849032"/>
              <a:gd name="connsiteY8" fmla="*/ 508851 h 975782"/>
              <a:gd name="connsiteX9" fmla="*/ 346365 w 849032"/>
              <a:gd name="connsiteY9" fmla="*/ 543175 h 975782"/>
              <a:gd name="connsiteX10" fmla="*/ 370752 w 849032"/>
              <a:gd name="connsiteY10" fmla="*/ 567955 h 975782"/>
              <a:gd name="connsiteX11" fmla="*/ 411456 w 849032"/>
              <a:gd name="connsiteY11" fmla="*/ 579173 h 975782"/>
              <a:gd name="connsiteX12" fmla="*/ 411456 w 849032"/>
              <a:gd name="connsiteY12" fmla="*/ 660210 h 975782"/>
              <a:gd name="connsiteX13" fmla="*/ 411456 w 849032"/>
              <a:gd name="connsiteY13" fmla="*/ 625719 h 975782"/>
              <a:gd name="connsiteX14" fmla="*/ 344806 w 849032"/>
              <a:gd name="connsiteY14" fmla="*/ 605627 h 975782"/>
              <a:gd name="connsiteX15" fmla="*/ 303672 w 849032"/>
              <a:gd name="connsiteY15" fmla="*/ 563769 h 975782"/>
              <a:gd name="connsiteX16" fmla="*/ 288562 w 849032"/>
              <a:gd name="connsiteY16" fmla="*/ 507847 h 975782"/>
              <a:gd name="connsiteX17" fmla="*/ 302328 w 849032"/>
              <a:gd name="connsiteY17" fmla="*/ 452929 h 975782"/>
              <a:gd name="connsiteX18" fmla="*/ 344635 w 849032"/>
              <a:gd name="connsiteY18" fmla="*/ 409732 h 975782"/>
              <a:gd name="connsiteX19" fmla="*/ 411456 w 849032"/>
              <a:gd name="connsiteY19" fmla="*/ 374571 h 975782"/>
              <a:gd name="connsiteX20" fmla="*/ 411456 w 849032"/>
              <a:gd name="connsiteY20" fmla="*/ 167291 h 975782"/>
              <a:gd name="connsiteX21" fmla="*/ 293250 w 849032"/>
              <a:gd name="connsiteY21" fmla="*/ 235938 h 975782"/>
              <a:gd name="connsiteX22" fmla="*/ 257419 w 849032"/>
              <a:gd name="connsiteY22" fmla="*/ 208814 h 975782"/>
              <a:gd name="connsiteX23" fmla="*/ 296852 w 849032"/>
              <a:gd name="connsiteY23" fmla="*/ 163259 h 975782"/>
              <a:gd name="connsiteX24" fmla="*/ 345344 w 849032"/>
              <a:gd name="connsiteY24" fmla="*/ 133844 h 975782"/>
              <a:gd name="connsiteX25" fmla="*/ 411456 w 849032"/>
              <a:gd name="connsiteY25" fmla="*/ 120745 h 975782"/>
              <a:gd name="connsiteX26" fmla="*/ 411456 w 849032"/>
              <a:gd name="connsiteY26" fmla="*/ 15933 h 975782"/>
              <a:gd name="connsiteX27" fmla="*/ 455323 w 849032"/>
              <a:gd name="connsiteY27" fmla="*/ 15933 h 975782"/>
              <a:gd name="connsiteX28" fmla="*/ 455323 w 849032"/>
              <a:gd name="connsiteY28" fmla="*/ 120745 h 975782"/>
              <a:gd name="connsiteX29" fmla="*/ 516787 w 849032"/>
              <a:gd name="connsiteY29" fmla="*/ 136818 h 975782"/>
              <a:gd name="connsiteX30" fmla="*/ 571403 w 849032"/>
              <a:gd name="connsiteY30" fmla="*/ 184594 h 975782"/>
              <a:gd name="connsiteX31" fmla="*/ 591613 w 849032"/>
              <a:gd name="connsiteY31" fmla="*/ 252153 h 975782"/>
              <a:gd name="connsiteX32" fmla="*/ 564222 w 849032"/>
              <a:gd name="connsiteY32" fmla="*/ 333624 h 975782"/>
              <a:gd name="connsiteX33" fmla="*/ 455323 w 849032"/>
              <a:gd name="connsiteY33" fmla="*/ 408727 h 975782"/>
              <a:gd name="connsiteX34" fmla="*/ 455323 w 849032"/>
              <a:gd name="connsiteY34" fmla="*/ 575824 h 975782"/>
              <a:gd name="connsiteX35" fmla="*/ 519952 w 849032"/>
              <a:gd name="connsiteY35" fmla="*/ 527604 h 975782"/>
              <a:gd name="connsiteX36" fmla="*/ 555782 w 849032"/>
              <a:gd name="connsiteY36" fmla="*/ 556737 h 975782"/>
              <a:gd name="connsiteX37" fmla="*/ 511227 w 849032"/>
              <a:gd name="connsiteY37" fmla="*/ 602278 h 975782"/>
              <a:gd name="connsiteX38" fmla="*/ 455323 w 849032"/>
              <a:gd name="connsiteY38" fmla="*/ 623710 h 975782"/>
              <a:gd name="connsiteX39" fmla="*/ 455323 w 849032"/>
              <a:gd name="connsiteY39" fmla="*/ 660210 h 975782"/>
              <a:gd name="connsiteX40" fmla="*/ 424516 w 849032"/>
              <a:gd name="connsiteY40" fmla="*/ 975782 h 975782"/>
              <a:gd name="connsiteX41" fmla="*/ 849032 w 849032"/>
              <a:gd name="connsiteY41" fmla="*/ 590330 h 975782"/>
              <a:gd name="connsiteX42" fmla="*/ 678423 w 849032"/>
              <a:gd name="connsiteY42" fmla="*/ 590330 h 975782"/>
              <a:gd name="connsiteX43" fmla="*/ 678423 w 849032"/>
              <a:gd name="connsiteY43" fmla="*/ 0 h 975782"/>
              <a:gd name="connsiteX44" fmla="*/ 170609 w 849032"/>
              <a:gd name="connsiteY44" fmla="*/ 0 h 975782"/>
              <a:gd name="connsiteX45" fmla="*/ 170609 w 849032"/>
              <a:gd name="connsiteY45" fmla="*/ 590330 h 975782"/>
              <a:gd name="connsiteX46" fmla="*/ 0 w 849032"/>
              <a:gd name="connsiteY46" fmla="*/ 590330 h 97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49032" h="975782">
                <a:moveTo>
                  <a:pt x="455323" y="356824"/>
                </a:moveTo>
                <a:cubicBezTo>
                  <a:pt x="489797" y="338294"/>
                  <a:pt x="513205" y="320882"/>
                  <a:pt x="525548" y="304585"/>
                </a:cubicBezTo>
                <a:cubicBezTo>
                  <a:pt x="537891" y="288288"/>
                  <a:pt x="544062" y="270540"/>
                  <a:pt x="544062" y="251342"/>
                </a:cubicBezTo>
                <a:cubicBezTo>
                  <a:pt x="544062" y="231696"/>
                  <a:pt x="536000" y="213948"/>
                  <a:pt x="519876" y="198098"/>
                </a:cubicBezTo>
                <a:cubicBezTo>
                  <a:pt x="503752" y="182248"/>
                  <a:pt x="482235" y="172425"/>
                  <a:pt x="455323" y="168630"/>
                </a:cubicBezTo>
                <a:close/>
                <a:moveTo>
                  <a:pt x="411456" y="579173"/>
                </a:moveTo>
                <a:lnTo>
                  <a:pt x="411456" y="426810"/>
                </a:lnTo>
                <a:cubicBezTo>
                  <a:pt x="384099" y="439088"/>
                  <a:pt x="364140" y="452818"/>
                  <a:pt x="351579" y="467998"/>
                </a:cubicBezTo>
                <a:cubicBezTo>
                  <a:pt x="342161" y="479160"/>
                  <a:pt x="337452" y="492778"/>
                  <a:pt x="337452" y="508851"/>
                </a:cubicBezTo>
                <a:cubicBezTo>
                  <a:pt x="337452" y="521353"/>
                  <a:pt x="340423" y="532794"/>
                  <a:pt x="346365" y="543175"/>
                </a:cubicBezTo>
                <a:cubicBezTo>
                  <a:pt x="352307" y="553556"/>
                  <a:pt x="360436" y="561816"/>
                  <a:pt x="370752" y="567955"/>
                </a:cubicBezTo>
                <a:cubicBezTo>
                  <a:pt x="381068" y="574094"/>
                  <a:pt x="394636" y="577833"/>
                  <a:pt x="411456" y="579173"/>
                </a:cubicBezTo>
                <a:close/>
                <a:moveTo>
                  <a:pt x="411456" y="660210"/>
                </a:moveTo>
                <a:lnTo>
                  <a:pt x="411456" y="625719"/>
                </a:lnTo>
                <a:cubicBezTo>
                  <a:pt x="384371" y="623040"/>
                  <a:pt x="362154" y="616343"/>
                  <a:pt x="344806" y="605627"/>
                </a:cubicBezTo>
                <a:cubicBezTo>
                  <a:pt x="327457" y="594911"/>
                  <a:pt x="313746" y="580959"/>
                  <a:pt x="303672" y="563769"/>
                </a:cubicBezTo>
                <a:cubicBezTo>
                  <a:pt x="293598" y="546579"/>
                  <a:pt x="288562" y="527939"/>
                  <a:pt x="288562" y="507847"/>
                </a:cubicBezTo>
                <a:cubicBezTo>
                  <a:pt x="288562" y="487085"/>
                  <a:pt x="293150" y="468779"/>
                  <a:pt x="302328" y="452929"/>
                </a:cubicBezTo>
                <a:cubicBezTo>
                  <a:pt x="311505" y="437079"/>
                  <a:pt x="325608" y="422680"/>
                  <a:pt x="344635" y="409732"/>
                </a:cubicBezTo>
                <a:cubicBezTo>
                  <a:pt x="354040" y="403481"/>
                  <a:pt x="376313" y="391761"/>
                  <a:pt x="411456" y="374571"/>
                </a:cubicBezTo>
                <a:lnTo>
                  <a:pt x="411456" y="167291"/>
                </a:lnTo>
                <a:cubicBezTo>
                  <a:pt x="363770" y="171979"/>
                  <a:pt x="324368" y="194861"/>
                  <a:pt x="293250" y="235938"/>
                </a:cubicBezTo>
                <a:lnTo>
                  <a:pt x="257419" y="208814"/>
                </a:lnTo>
                <a:cubicBezTo>
                  <a:pt x="267936" y="191555"/>
                  <a:pt x="281080" y="176370"/>
                  <a:pt x="296852" y="163259"/>
                </a:cubicBezTo>
                <a:cubicBezTo>
                  <a:pt x="312624" y="150149"/>
                  <a:pt x="328788" y="140344"/>
                  <a:pt x="345344" y="133844"/>
                </a:cubicBezTo>
                <a:cubicBezTo>
                  <a:pt x="361901" y="127344"/>
                  <a:pt x="383938" y="122977"/>
                  <a:pt x="411456" y="120745"/>
                </a:cubicBezTo>
                <a:lnTo>
                  <a:pt x="411456" y="15933"/>
                </a:lnTo>
                <a:lnTo>
                  <a:pt x="455323" y="15933"/>
                </a:lnTo>
                <a:lnTo>
                  <a:pt x="455323" y="120745"/>
                </a:lnTo>
                <a:cubicBezTo>
                  <a:pt x="481380" y="124094"/>
                  <a:pt x="501868" y="129451"/>
                  <a:pt x="516787" y="136818"/>
                </a:cubicBezTo>
                <a:cubicBezTo>
                  <a:pt x="539725" y="148218"/>
                  <a:pt x="557930" y="164143"/>
                  <a:pt x="571403" y="184594"/>
                </a:cubicBezTo>
                <a:cubicBezTo>
                  <a:pt x="584876" y="205045"/>
                  <a:pt x="591613" y="227565"/>
                  <a:pt x="591613" y="252153"/>
                </a:cubicBezTo>
                <a:cubicBezTo>
                  <a:pt x="591613" y="281882"/>
                  <a:pt x="582483" y="309039"/>
                  <a:pt x="564222" y="333624"/>
                </a:cubicBezTo>
                <a:cubicBezTo>
                  <a:pt x="549969" y="352847"/>
                  <a:pt x="513670" y="377882"/>
                  <a:pt x="455323" y="408727"/>
                </a:cubicBezTo>
                <a:lnTo>
                  <a:pt x="455323" y="575824"/>
                </a:lnTo>
                <a:cubicBezTo>
                  <a:pt x="481220" y="570243"/>
                  <a:pt x="502762" y="554170"/>
                  <a:pt x="519952" y="527604"/>
                </a:cubicBezTo>
                <a:lnTo>
                  <a:pt x="555782" y="556737"/>
                </a:lnTo>
                <a:cubicBezTo>
                  <a:pt x="541544" y="576829"/>
                  <a:pt x="526692" y="592009"/>
                  <a:pt x="511227" y="602278"/>
                </a:cubicBezTo>
                <a:cubicBezTo>
                  <a:pt x="495763" y="612547"/>
                  <a:pt x="477128" y="619691"/>
                  <a:pt x="455323" y="623710"/>
                </a:cubicBezTo>
                <a:lnTo>
                  <a:pt x="455323" y="660210"/>
                </a:lnTo>
                <a:close/>
                <a:moveTo>
                  <a:pt x="424516" y="975782"/>
                </a:moveTo>
                <a:lnTo>
                  <a:pt x="849032" y="590330"/>
                </a:lnTo>
                <a:lnTo>
                  <a:pt x="678423" y="590330"/>
                </a:lnTo>
                <a:lnTo>
                  <a:pt x="678423" y="0"/>
                </a:lnTo>
                <a:lnTo>
                  <a:pt x="170609" y="0"/>
                </a:lnTo>
                <a:lnTo>
                  <a:pt x="170609" y="590330"/>
                </a:lnTo>
                <a:lnTo>
                  <a:pt x="0" y="590330"/>
                </a:lnTo>
                <a:close/>
              </a:path>
            </a:pathLst>
          </a:custGeom>
          <a:solidFill>
            <a:srgbClr val="DE5A00"/>
          </a:solidFill>
          <a:ln>
            <a:noFill/>
          </a:ln>
        </p:spPr>
        <p:txBody>
          <a:bodyPr vert="horz" wrap="square" lIns="109737" tIns="54869" rIns="109737" bIns="54869" numCol="1" anchor="t" anchorCtr="0" compatLnSpc="1">
            <a:prstTxWarp prst="textNoShape">
              <a:avLst/>
            </a:prstTxWarp>
            <a:noAutofit/>
          </a:bodyPr>
          <a:lstStyle/>
          <a:p>
            <a:endParaRPr lang="en-US" sz="2100" dirty="0">
              <a:solidFill>
                <a:srgbClr val="3E3D2D">
                  <a:lumMod val="20000"/>
                  <a:lumOff val="80000"/>
                </a:srgbClr>
              </a:solidFill>
            </a:endParaRPr>
          </a:p>
        </p:txBody>
      </p:sp>
      <p:grpSp>
        <p:nvGrpSpPr>
          <p:cNvPr id="14" name="Group 13"/>
          <p:cNvGrpSpPr/>
          <p:nvPr/>
        </p:nvGrpSpPr>
        <p:grpSpPr>
          <a:xfrm>
            <a:off x="10594652" y="5155527"/>
            <a:ext cx="615514" cy="865949"/>
            <a:chOff x="3157351" y="4973150"/>
            <a:chExt cx="615514" cy="865949"/>
          </a:xfrm>
          <a:solidFill>
            <a:srgbClr val="DE5A00"/>
          </a:solidFill>
        </p:grpSpPr>
        <p:sp>
          <p:nvSpPr>
            <p:cNvPr id="12" name="Freeform 62"/>
            <p:cNvSpPr>
              <a:spLocks noEditPoints="1"/>
            </p:cNvSpPr>
            <p:nvPr/>
          </p:nvSpPr>
          <p:spPr bwMode="black">
            <a:xfrm>
              <a:off x="3157351" y="4973150"/>
              <a:ext cx="615514" cy="615353"/>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grpFill/>
            <a:ln>
              <a:noFill/>
            </a:ln>
          </p:spPr>
          <p:txBody>
            <a:bodyPr vert="horz" wrap="square" lIns="109737" tIns="54869" rIns="109737" bIns="54869" numCol="1" anchor="t" anchorCtr="0" compatLnSpc="1">
              <a:prstTxWarp prst="textNoShape">
                <a:avLst/>
              </a:prstTxWarp>
            </a:bodyPr>
            <a:lstStyle/>
            <a:p>
              <a:endParaRPr lang="en-US" sz="2100" dirty="0">
                <a:solidFill>
                  <a:srgbClr val="3E3D2D">
                    <a:lumMod val="20000"/>
                    <a:lumOff val="80000"/>
                  </a:srgbClr>
                </a:solidFill>
              </a:endParaRPr>
            </a:p>
          </p:txBody>
        </p:sp>
        <p:sp>
          <p:nvSpPr>
            <p:cNvPr id="13" name="Freeform 12"/>
            <p:cNvSpPr/>
            <p:nvPr/>
          </p:nvSpPr>
          <p:spPr>
            <a:xfrm>
              <a:off x="3200793" y="5509692"/>
              <a:ext cx="528631" cy="329407"/>
            </a:xfrm>
            <a:custGeom>
              <a:avLst/>
              <a:gdLst>
                <a:gd name="connsiteX0" fmla="*/ 945480 w 1156441"/>
                <a:gd name="connsiteY0" fmla="*/ 159168 h 720616"/>
                <a:gd name="connsiteX1" fmla="*/ 945480 w 1156441"/>
                <a:gd name="connsiteY1" fmla="*/ 620370 h 720616"/>
                <a:gd name="connsiteX2" fmla="*/ 576680 w 1156441"/>
                <a:gd name="connsiteY2" fmla="*/ 445120 h 720616"/>
                <a:gd name="connsiteX3" fmla="*/ 213219 w 1156441"/>
                <a:gd name="connsiteY3" fmla="*/ 617833 h 720616"/>
                <a:gd name="connsiteX4" fmla="*/ 213219 w 1156441"/>
                <a:gd name="connsiteY4" fmla="*/ 160437 h 720616"/>
                <a:gd name="connsiteX5" fmla="*/ 285735 w 1156441"/>
                <a:gd name="connsiteY5" fmla="*/ 195714 h 720616"/>
                <a:gd name="connsiteX6" fmla="*/ 578046 w 1156441"/>
                <a:gd name="connsiteY6" fmla="*/ 248608 h 720616"/>
                <a:gd name="connsiteX7" fmla="*/ 870357 w 1156441"/>
                <a:gd name="connsiteY7" fmla="*/ 195714 h 720616"/>
                <a:gd name="connsiteX8" fmla="*/ 0 w 1156441"/>
                <a:gd name="connsiteY8" fmla="*/ 379 h 720616"/>
                <a:gd name="connsiteX9" fmla="*/ 47030 w 1156441"/>
                <a:gd name="connsiteY9" fmla="*/ 51468 h 720616"/>
                <a:gd name="connsiteX10" fmla="*/ 119316 w 1156441"/>
                <a:gd name="connsiteY10" fmla="*/ 104923 h 720616"/>
                <a:gd name="connsiteX11" fmla="*/ 119316 w 1156441"/>
                <a:gd name="connsiteY11" fmla="*/ 662454 h 720616"/>
                <a:gd name="connsiteX12" fmla="*/ 0 w 1156441"/>
                <a:gd name="connsiteY12" fmla="*/ 719152 h 720616"/>
                <a:gd name="connsiteX13" fmla="*/ 1156441 w 1156441"/>
                <a:gd name="connsiteY13" fmla="*/ 0 h 720616"/>
                <a:gd name="connsiteX14" fmla="*/ 1156441 w 1156441"/>
                <a:gd name="connsiteY14" fmla="*/ 720616 h 720616"/>
                <a:gd name="connsiteX15" fmla="*/ 1037125 w 1156441"/>
                <a:gd name="connsiteY15" fmla="*/ 663918 h 720616"/>
                <a:gd name="connsiteX16" fmla="*/ 1037125 w 1156441"/>
                <a:gd name="connsiteY16" fmla="*/ 104665 h 720616"/>
                <a:gd name="connsiteX17" fmla="*/ 1109062 w 1156441"/>
                <a:gd name="connsiteY17" fmla="*/ 51468 h 7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6441" h="720616">
                  <a:moveTo>
                    <a:pt x="945480" y="159168"/>
                  </a:moveTo>
                  <a:lnTo>
                    <a:pt x="945480" y="620370"/>
                  </a:lnTo>
                  <a:lnTo>
                    <a:pt x="576680" y="445120"/>
                  </a:lnTo>
                  <a:lnTo>
                    <a:pt x="213219" y="617833"/>
                  </a:lnTo>
                  <a:lnTo>
                    <a:pt x="213219" y="160437"/>
                  </a:lnTo>
                  <a:lnTo>
                    <a:pt x="285735" y="195714"/>
                  </a:lnTo>
                  <a:cubicBezTo>
                    <a:pt x="375580" y="229774"/>
                    <a:pt x="474359" y="248608"/>
                    <a:pt x="578046" y="248608"/>
                  </a:cubicBezTo>
                  <a:cubicBezTo>
                    <a:pt x="681733" y="248608"/>
                    <a:pt x="780513" y="229774"/>
                    <a:pt x="870357" y="195714"/>
                  </a:cubicBezTo>
                  <a:close/>
                  <a:moveTo>
                    <a:pt x="0" y="379"/>
                  </a:moveTo>
                  <a:lnTo>
                    <a:pt x="47030" y="51468"/>
                  </a:lnTo>
                  <a:lnTo>
                    <a:pt x="119316" y="104923"/>
                  </a:lnTo>
                  <a:lnTo>
                    <a:pt x="119316" y="662454"/>
                  </a:lnTo>
                  <a:lnTo>
                    <a:pt x="0" y="719152"/>
                  </a:lnTo>
                  <a:close/>
                  <a:moveTo>
                    <a:pt x="1156441" y="0"/>
                  </a:moveTo>
                  <a:lnTo>
                    <a:pt x="1156441" y="720616"/>
                  </a:lnTo>
                  <a:lnTo>
                    <a:pt x="1037125" y="663918"/>
                  </a:lnTo>
                  <a:lnTo>
                    <a:pt x="1037125" y="104665"/>
                  </a:lnTo>
                  <a:lnTo>
                    <a:pt x="1109062" y="51468"/>
                  </a:lnTo>
                  <a:close/>
                </a:path>
              </a:pathLst>
            </a:custGeom>
            <a:grpFill/>
            <a:ln>
              <a:noFill/>
            </a:ln>
          </p:spPr>
          <p:txBody>
            <a:bodyPr vert="horz" wrap="square" lIns="109737" tIns="54869" rIns="109737" bIns="54869" numCol="1" anchor="t" anchorCtr="0" compatLnSpc="1">
              <a:prstTxWarp prst="textNoShape">
                <a:avLst/>
              </a:prstTxWarp>
            </a:bodyPr>
            <a:lstStyle/>
            <a:p>
              <a:endParaRPr lang="en-US" sz="2100" dirty="0">
                <a:solidFill>
                  <a:srgbClr val="3E3D2D">
                    <a:lumMod val="20000"/>
                    <a:lumOff val="80000"/>
                  </a:srgbClr>
                </a:solidFill>
              </a:endParaRPr>
            </a:p>
          </p:txBody>
        </p:sp>
      </p:grpSp>
      <p:sp>
        <p:nvSpPr>
          <p:cNvPr id="15" name="Heart 14"/>
          <p:cNvSpPr/>
          <p:nvPr/>
        </p:nvSpPr>
        <p:spPr>
          <a:xfrm>
            <a:off x="10550077" y="3919614"/>
            <a:ext cx="711618" cy="711618"/>
          </a:xfrm>
          <a:prstGeom prst="heart">
            <a:avLst/>
          </a:prstGeom>
          <a:solidFill>
            <a:srgbClr val="DE5A00"/>
          </a:solidFill>
          <a:ln>
            <a:noFill/>
          </a:ln>
        </p:spPr>
        <p:txBody>
          <a:bodyPr vert="horz" wrap="square" lIns="109737" tIns="54869" rIns="109737" bIns="54869" numCol="1" anchor="t" anchorCtr="0" compatLnSpc="1">
            <a:prstTxWarp prst="textNoShape">
              <a:avLst/>
            </a:prstTxWarp>
            <a:noAutofit/>
          </a:bodyPr>
          <a:lstStyle/>
          <a:p>
            <a:endParaRPr lang="en-US" sz="2100">
              <a:solidFill>
                <a:srgbClr val="3E3D2D">
                  <a:lumMod val="20000"/>
                  <a:lumOff val="80000"/>
                </a:srgbClr>
              </a:solidFill>
            </a:endParaRPr>
          </a:p>
        </p:txBody>
      </p:sp>
    </p:spTree>
    <p:extLst>
      <p:ext uri="{BB962C8B-B14F-4D97-AF65-F5344CB8AC3E}">
        <p14:creationId xmlns:p14="http://schemas.microsoft.com/office/powerpoint/2010/main" val="19000338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Parallelogram 5"/>
          <p:cNvSpPr/>
          <p:nvPr/>
        </p:nvSpPr>
        <p:spPr>
          <a:xfrm>
            <a:off x="7459672" y="0"/>
            <a:ext cx="4464974" cy="6858000"/>
          </a:xfrm>
          <a:prstGeom prst="parallelogram">
            <a:avLst>
              <a:gd name="adj" fmla="val 13842"/>
            </a:avLst>
          </a:prstGeom>
          <a:gradFill>
            <a:gsLst>
              <a:gs pos="0">
                <a:srgbClr val="FFC000"/>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Title 3"/>
          <p:cNvSpPr>
            <a:spLocks noGrp="1"/>
          </p:cNvSpPr>
          <p:nvPr>
            <p:ph type="title"/>
          </p:nvPr>
        </p:nvSpPr>
        <p:spPr>
          <a:xfrm>
            <a:off x="8089421" y="2482285"/>
            <a:ext cx="3201820" cy="1335508"/>
          </a:xfrm>
        </p:spPr>
        <p:txBody>
          <a:bodyPr/>
          <a:lstStyle/>
          <a:p>
            <a:pPr>
              <a:lnSpc>
                <a:spcPct val="150000"/>
              </a:lnSpc>
            </a:pPr>
            <a:r>
              <a:rPr lang="en-US" dirty="0">
                <a:solidFill>
                  <a:srgbClr val="DE5A00"/>
                </a:solidFill>
              </a:rPr>
              <a:t>A commitment to the future</a:t>
            </a:r>
          </a:p>
        </p:txBody>
      </p:sp>
    </p:spTree>
    <p:extLst>
      <p:ext uri="{BB962C8B-B14F-4D97-AF65-F5344CB8AC3E}">
        <p14:creationId xmlns:p14="http://schemas.microsoft.com/office/powerpoint/2010/main" val="38339132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ontoso orange">
      <a:dk1>
        <a:sysClr val="windowText" lastClr="000000"/>
      </a:dk1>
      <a:lt1>
        <a:sysClr val="window" lastClr="FFFFFF"/>
      </a:lt1>
      <a:dk2>
        <a:srgbClr val="1C1C1C"/>
      </a:dk2>
      <a:lt2>
        <a:srgbClr val="DDDCD0"/>
      </a:lt2>
      <a:accent1>
        <a:srgbClr val="FF6800"/>
      </a:accent1>
      <a:accent2>
        <a:srgbClr val="FFA465"/>
      </a:accent2>
      <a:accent3>
        <a:srgbClr val="FEC299"/>
      </a:accent3>
      <a:accent4>
        <a:srgbClr val="FFE0CC"/>
      </a:accent4>
      <a:accent5>
        <a:srgbClr val="BF4D00"/>
      </a:accent5>
      <a:accent6>
        <a:srgbClr val="7F3300"/>
      </a:accent6>
      <a:hlink>
        <a:srgbClr val="FF6800"/>
      </a:hlink>
      <a:folHlink>
        <a:srgbClr val="FFA465"/>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8D3A43DD6AA74EABBEAFBE3281A7A3" ma:contentTypeVersion="2" ma:contentTypeDescription="Create a new document." ma:contentTypeScope="" ma:versionID="648d3a6f280ff24b22ac97459458b7bf">
  <xsd:schema xmlns:xsd="http://www.w3.org/2001/XMLSchema" xmlns:xs="http://www.w3.org/2001/XMLSchema" xmlns:p="http://schemas.microsoft.com/office/2006/metadata/properties" xmlns:ns2="faffc9bb-99cb-4fe6-8396-24085ed6aa3f" targetNamespace="http://schemas.microsoft.com/office/2006/metadata/properties" ma:root="true" ma:fieldsID="8c6d51718e3ed27462c4c6e211bdd8ff" ns2:_="">
    <xsd:import namespace="faffc9bb-99cb-4fe6-8396-24085ed6aa3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fc9bb-99cb-4fe6-8396-24085ed6a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89C81C-C7D6-4ADF-B1A7-264C6FF3629D}">
  <ds:schemaRefs>
    <ds:schemaRef ds:uri="http://schemas.microsoft.com/sharepoint/v3/contenttype/forms"/>
  </ds:schemaRefs>
</ds:datastoreItem>
</file>

<file path=customXml/itemProps2.xml><?xml version="1.0" encoding="utf-8"?>
<ds:datastoreItem xmlns:ds="http://schemas.openxmlformats.org/officeDocument/2006/customXml" ds:itemID="{DC02B93F-CEEC-472C-A643-D2DC3C154CDF}">
  <ds:schemaRef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dcmitype/"/>
    <ds:schemaRef ds:uri="http://schemas.microsoft.com/office/2006/documentManagement/types"/>
    <ds:schemaRef ds:uri="b147b510-7638-4ab6-a496-f57a1b8af45b"/>
    <ds:schemaRef ds:uri="http://www.w3.org/XML/1998/namespace"/>
  </ds:schemaRefs>
</ds:datastoreItem>
</file>

<file path=customXml/itemProps3.xml><?xml version="1.0" encoding="utf-8"?>
<ds:datastoreItem xmlns:ds="http://schemas.openxmlformats.org/officeDocument/2006/customXml" ds:itemID="{C17C94DE-6297-4DDC-9D1E-3EF8C62C4B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ffc9bb-99cb-4fe6-8396-24085ed6aa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0</TotalTime>
  <Words>1539</Words>
  <Application>Microsoft Office PowerPoint</Application>
  <PresentationFormat>Widescreen</PresentationFormat>
  <Paragraphs>177</Paragraphs>
  <Slides>12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Century Gothic</vt:lpstr>
      <vt:lpstr>Impact</vt:lpstr>
      <vt:lpstr>Segoe Light</vt:lpstr>
      <vt:lpstr>Segoe UI</vt:lpstr>
      <vt:lpstr>Segoe UI Light</vt:lpstr>
      <vt:lpstr>Wingdings</vt:lpstr>
      <vt:lpstr>Wingdings 3</vt:lpstr>
      <vt:lpstr>Ion</vt:lpstr>
      <vt:lpstr>Northwind &amp; Contoso</vt:lpstr>
      <vt:lpstr>Agenda</vt:lpstr>
      <vt:lpstr>Growing our businesses together A Partnership strengthened with time</vt:lpstr>
      <vt:lpstr>Partnership Locations</vt:lpstr>
      <vt:lpstr>Shared values</vt:lpstr>
      <vt:lpstr>Northwind Revenue 2013</vt:lpstr>
      <vt:lpstr>Growth in Contoso sales</vt:lpstr>
      <vt:lpstr>Our loyal customers</vt:lpstr>
      <vt:lpstr>A commitment to the future</vt:lpstr>
      <vt:lpstr> Commitment to sustainable practices</vt:lpstr>
      <vt:lpstr>Commitment to advancing technology</vt:lpstr>
      <vt:lpstr>Northwind &amp; Contoso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Northwind presentation</dc:title>
  <dc:creator>garthf@spc14a.ccsctp.net</dc:creator>
  <cp:lastModifiedBy>Erwin van Hunen</cp:lastModifiedBy>
  <cp:revision>125</cp:revision>
  <dcterms:created xsi:type="dcterms:W3CDTF">2012-07-05T20:54:42Z</dcterms:created>
  <dcterms:modified xsi:type="dcterms:W3CDTF">2019-10-04T22:06:44Z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Audiences">
    <vt:lpwstr/>
  </property>
  <property fmtid="{D5CDD505-2E9C-101B-9397-08002B2CF9AE}" pid="5" name="Region">
    <vt:lpwstr/>
  </property>
  <property fmtid="{D5CDD505-2E9C-101B-9397-08002B2CF9AE}" pid="6" name="Segments">
    <vt:lpwstr/>
  </property>
  <property fmtid="{D5CDD505-2E9C-101B-9397-08002B2CF9AE}" pid="7" name="Confidentiality">
    <vt:lpwstr>21;#Microsoft confidential|461efa83-0283-486a-a8d5-943328f3693f</vt:lpwstr>
  </property>
  <property fmtid="{D5CDD505-2E9C-101B-9397-08002B2CF9AE}" pid="8" name="ActivitiesAndPrograms">
    <vt:lpwstr>12990;#Microsoft product launch campaigns|e634bb7f-b77b-4305-b346-03da1c4c6f6e;#17801;#customer previews|e2bbe8c6-02ca-433d-b282-9f545cdfab07</vt:lpwstr>
  </property>
  <property fmtid="{D5CDD505-2E9C-101B-9397-08002B2CF9AE}" pid="9" name="Partners">
    <vt:lpwstr/>
  </property>
  <property fmtid="{D5CDD505-2E9C-101B-9397-08002B2CF9AE}" pid="10" name="Groups">
    <vt:lpwstr/>
  </property>
  <property fmtid="{D5CDD505-2E9C-101B-9397-08002B2CF9AE}" pid="11" name="Topics">
    <vt:lpwstr/>
  </property>
  <property fmtid="{D5CDD505-2E9C-101B-9397-08002B2CF9AE}" pid="12" name="messageframeworktype">
    <vt:lpwstr/>
  </property>
  <property fmtid="{D5CDD505-2E9C-101B-9397-08002B2CF9AE}" pid="13" name="Industries">
    <vt:lpwstr/>
  </property>
  <property fmtid="{D5CDD505-2E9C-101B-9397-08002B2CF9AE}" pid="14" name="Roles">
    <vt:lpwstr/>
  </property>
  <property fmtid="{D5CDD505-2E9C-101B-9397-08002B2CF9AE}" pid="15" name="SMSGDomain">
    <vt:lpwstr>13357;#Microsoft Office Division|998d7cd0-7f52-4d06-a505-529ce4856340</vt:lpwstr>
  </property>
  <property fmtid="{D5CDD505-2E9C-101B-9397-08002B2CF9AE}" pid="16" name="Competitors">
    <vt:lpwstr/>
  </property>
  <property fmtid="{D5CDD505-2E9C-101B-9397-08002B2CF9AE}" pid="17" name="BusinessArchitecture">
    <vt:lpwstr/>
  </property>
  <property fmtid="{D5CDD505-2E9C-101B-9397-08002B2CF9AE}" pid="18" name="Products">
    <vt:lpwstr>10899;#Microsoft Office|3a4e9862-cdce-4bdc-8664-91038e3eb1e9;#16039;#Microsoft Office future versions|b77148c7-a73d-44bc-a163-bb7920270559;#16535;#Microsoft PowerPoint|b157e6f3-5af9-48cb-a153-895c1aa220f8</vt:lpwstr>
  </property>
  <property fmtid="{D5CDD505-2E9C-101B-9397-08002B2CF9AE}" pid="19" name="_dlc_policyId">
    <vt:lpwstr/>
  </property>
  <property fmtid="{D5CDD505-2E9C-101B-9397-08002B2CF9AE}" pid="20" name="ItemRetentionFormula">
    <vt:lpwstr/>
  </property>
  <property fmtid="{D5CDD505-2E9C-101B-9397-08002B2CF9AE}" pid="21" name="ItemType">
    <vt:lpwstr/>
  </property>
  <property fmtid="{D5CDD505-2E9C-101B-9397-08002B2CF9AE}" pid="22" name="SMSGTags">
    <vt:lpwstr/>
  </property>
  <property fmtid="{D5CDD505-2E9C-101B-9397-08002B2CF9AE}" pid="23" name="EnterpriseDomainTags">
    <vt:lpwstr/>
  </property>
  <property fmtid="{D5CDD505-2E9C-101B-9397-08002B2CF9AE}" pid="24" name="EnterpriseDomainTagsTaxHTField0">
    <vt:lpwstr/>
  </property>
  <property fmtid="{D5CDD505-2E9C-101B-9397-08002B2CF9AE}" pid="25" name="_docset_NoMedatataSyncRequired">
    <vt:lpwstr>False</vt:lpwstr>
  </property>
  <property fmtid="{D5CDD505-2E9C-101B-9397-08002B2CF9AE}" pid="26" name="Languages">
    <vt:lpwstr/>
  </property>
  <property fmtid="{D5CDD505-2E9C-101B-9397-08002B2CF9AE}" pid="27" name="SMSGTagsTaxHTField0">
    <vt:lpwstr/>
  </property>
  <property fmtid="{D5CDD505-2E9C-101B-9397-08002B2CF9AE}" pid="28" name="_dlc_DocIdItemGuid">
    <vt:lpwstr>080aee65-adff-4f46-be82-4fc9449d9903</vt:lpwstr>
  </property>
  <property fmtid="{D5CDD505-2E9C-101B-9397-08002B2CF9AE}" pid="29" name="WorkflowChangePath">
    <vt:lpwstr>d3765c0c-e2b5-4307-934b-d5d862e93ab3,5;d3765c0c-e2b5-4307-934b-d5d862e93ab3,5;d3765c0c-e2b5-4307-934b-d5d862e93ab3,5;d3765c0c-e2b5-4307-934b-d5d862e93ab3,8;</vt:lpwstr>
  </property>
  <property fmtid="{D5CDD505-2E9C-101B-9397-08002B2CF9AE}" pid="30" name="TaxCatchAll">
    <vt:lpwstr/>
  </property>
  <property fmtid="{D5CDD505-2E9C-101B-9397-08002B2CF9AE}" pid="31" name="TaxKeywordTaxHTField">
    <vt:lpwstr/>
  </property>
  <property fmtid="{D5CDD505-2E9C-101B-9397-08002B2CF9AE}" pid="32" name="ContentTypeId">
    <vt:lpwstr>0x010100568D3A43DD6AA74EABBEAFBE3281A7A3</vt:lpwstr>
  </property>
</Properties>
</file>