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kaggle.com/datasets/bravehart101/sample-supermarket-dataset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bravehart101/sample-supermarket-dataset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8AF19-5D5A-46EB-AEB5-5EE7CB51708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4627E-605C-41DA-B483-73ADD120CA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i="0" dirty="0"/>
            <a:t>This is a sample superstore dataset, a kind of a simulation where you perform extensive data analysis to deliver insights on how the company can increase its profits while minimizing the losses.</a:t>
          </a:r>
          <a:endParaRPr lang="en-US" sz="1400" dirty="0"/>
        </a:p>
      </dgm:t>
    </dgm:pt>
    <dgm:pt modelId="{61B348EC-02F9-40C2-827E-10CB195FB9C4}" type="parTrans" cxnId="{59F941FE-CC27-42A2-A385-8681B64789C7}">
      <dgm:prSet/>
      <dgm:spPr/>
      <dgm:t>
        <a:bodyPr/>
        <a:lstStyle/>
        <a:p>
          <a:endParaRPr lang="en-US"/>
        </a:p>
      </dgm:t>
    </dgm:pt>
    <dgm:pt modelId="{51C54995-01BB-4854-8CAC-590D90726ABE}" type="sibTrans" cxnId="{59F941FE-CC27-42A2-A385-8681B64789C7}">
      <dgm:prSet/>
      <dgm:spPr/>
      <dgm:t>
        <a:bodyPr/>
        <a:lstStyle/>
        <a:p>
          <a:endParaRPr lang="en-US"/>
        </a:p>
      </dgm:t>
    </dgm:pt>
    <dgm:pt modelId="{637004E7-EB4C-4093-9F80-94070AAADA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The dataset can be found on Kaggle.com. </a:t>
          </a:r>
        </a:p>
      </dgm:t>
    </dgm:pt>
    <dgm:pt modelId="{38096F1C-9736-459F-8B33-CB4D7C06F117}" type="parTrans" cxnId="{DCB1BA01-9225-420F-A614-0694E6F3FB9E}">
      <dgm:prSet/>
      <dgm:spPr/>
      <dgm:t>
        <a:bodyPr/>
        <a:lstStyle/>
        <a:p>
          <a:endParaRPr lang="en-US"/>
        </a:p>
      </dgm:t>
    </dgm:pt>
    <dgm:pt modelId="{5C5FF125-7FC0-4759-9143-549BCEC4B471}" type="sibTrans" cxnId="{DCB1BA01-9225-420F-A614-0694E6F3FB9E}">
      <dgm:prSet/>
      <dgm:spPr/>
      <dgm:t>
        <a:bodyPr/>
        <a:lstStyle/>
        <a:p>
          <a:endParaRPr lang="en-US"/>
        </a:p>
      </dgm:t>
    </dgm:pt>
    <dgm:pt modelId="{1F372793-040C-4347-AC08-C7D147CB8AF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The is the link to the dataset (</a:t>
          </a:r>
          <a:r>
            <a:rPr lang="en-US" sz="1400" dirty="0">
              <a:hlinkClick xmlns:r="http://schemas.openxmlformats.org/officeDocument/2006/relationships" r:id="rId1"/>
            </a:rPr>
            <a:t>https://www.kaggle.com/datasets/bravehart101/sample-supermarket-dataset</a:t>
          </a:r>
          <a:r>
            <a:rPr lang="en-US" sz="1400" dirty="0"/>
            <a:t>)</a:t>
          </a:r>
        </a:p>
      </dgm:t>
    </dgm:pt>
    <dgm:pt modelId="{AB020075-B77E-4A12-B5A7-FCDFD9BD71FE}" type="parTrans" cxnId="{DDCB7464-0006-4A0C-B930-DBD14D233833}">
      <dgm:prSet/>
      <dgm:spPr/>
      <dgm:t>
        <a:bodyPr/>
        <a:lstStyle/>
        <a:p>
          <a:endParaRPr lang="en-US"/>
        </a:p>
      </dgm:t>
    </dgm:pt>
    <dgm:pt modelId="{C17AB01C-4E78-47B4-9BF2-555E50F9B287}" type="sibTrans" cxnId="{DDCB7464-0006-4A0C-B930-DBD14D233833}">
      <dgm:prSet/>
      <dgm:spPr/>
      <dgm:t>
        <a:bodyPr/>
        <a:lstStyle/>
        <a:p>
          <a:endParaRPr lang="en-US"/>
        </a:p>
      </dgm:t>
    </dgm:pt>
    <dgm:pt modelId="{58F49187-F2A4-4C57-B6AE-7E2C04BDF93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The dataset will not be updated.</a:t>
          </a:r>
        </a:p>
      </dgm:t>
    </dgm:pt>
    <dgm:pt modelId="{2833B9B2-CB34-4A73-B2F7-012B67FDC286}" type="parTrans" cxnId="{EAE717B6-0736-4A86-BAAF-A28E4AB7E67F}">
      <dgm:prSet/>
      <dgm:spPr/>
      <dgm:t>
        <a:bodyPr/>
        <a:lstStyle/>
        <a:p>
          <a:endParaRPr lang="en-US"/>
        </a:p>
      </dgm:t>
    </dgm:pt>
    <dgm:pt modelId="{6A73A817-BE96-444D-B8DC-084CF87341BC}" type="sibTrans" cxnId="{EAE717B6-0736-4A86-BAAF-A28E4AB7E67F}">
      <dgm:prSet/>
      <dgm:spPr/>
      <dgm:t>
        <a:bodyPr/>
        <a:lstStyle/>
        <a:p>
          <a:endParaRPr lang="en-US"/>
        </a:p>
      </dgm:t>
    </dgm:pt>
    <dgm:pt modelId="{A1F65DD7-6EA5-4D3A-8985-4CC419D8211B}" type="pres">
      <dgm:prSet presAssocID="{0908AF19-5D5A-46EB-AEB5-5EE7CB517086}" presName="root" presStyleCnt="0">
        <dgm:presLayoutVars>
          <dgm:dir/>
          <dgm:resizeHandles val="exact"/>
        </dgm:presLayoutVars>
      </dgm:prSet>
      <dgm:spPr/>
    </dgm:pt>
    <dgm:pt modelId="{A28C76EC-26F3-4A68-9FA8-27CB40D1681A}" type="pres">
      <dgm:prSet presAssocID="{33D4627E-605C-41DA-B483-73ADD120CA99}" presName="compNode" presStyleCnt="0"/>
      <dgm:spPr/>
    </dgm:pt>
    <dgm:pt modelId="{45FFFF2C-3979-4421-BDA2-840A7083A0FF}" type="pres">
      <dgm:prSet presAssocID="{33D4627E-605C-41DA-B483-73ADD120CA99}" presName="iconBgRect" presStyleLbl="bgShp" presStyleIdx="0" presStyleCnt="4"/>
      <dgm:spPr/>
    </dgm:pt>
    <dgm:pt modelId="{7932C916-F10A-446C-A158-6EE4699BC208}" type="pres">
      <dgm:prSet presAssocID="{33D4627E-605C-41DA-B483-73ADD120CA99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77159F-5426-46EA-AC1F-B9BA28764A08}" type="pres">
      <dgm:prSet presAssocID="{33D4627E-605C-41DA-B483-73ADD120CA99}" presName="spaceRect" presStyleCnt="0"/>
      <dgm:spPr/>
    </dgm:pt>
    <dgm:pt modelId="{AF0CBD08-02F9-4FE5-93F0-43D9914912B0}" type="pres">
      <dgm:prSet presAssocID="{33D4627E-605C-41DA-B483-73ADD120CA99}" presName="textRect" presStyleLbl="revTx" presStyleIdx="0" presStyleCnt="4">
        <dgm:presLayoutVars>
          <dgm:chMax val="1"/>
          <dgm:chPref val="1"/>
        </dgm:presLayoutVars>
      </dgm:prSet>
      <dgm:spPr/>
    </dgm:pt>
    <dgm:pt modelId="{D4DF994A-DD58-4590-BA46-D1F68FF621E7}" type="pres">
      <dgm:prSet presAssocID="{51C54995-01BB-4854-8CAC-590D90726ABE}" presName="sibTrans" presStyleCnt="0"/>
      <dgm:spPr/>
    </dgm:pt>
    <dgm:pt modelId="{C6EA7EF6-9977-4EB4-860B-431F4B5FBD69}" type="pres">
      <dgm:prSet presAssocID="{637004E7-EB4C-4093-9F80-94070AAADA8F}" presName="compNode" presStyleCnt="0"/>
      <dgm:spPr/>
    </dgm:pt>
    <dgm:pt modelId="{40D76B12-86FC-40C0-AE7B-DA599F54FC72}" type="pres">
      <dgm:prSet presAssocID="{637004E7-EB4C-4093-9F80-94070AAADA8F}" presName="iconBgRect" presStyleLbl="bgShp" presStyleIdx="1" presStyleCnt="4"/>
      <dgm:spPr/>
    </dgm:pt>
    <dgm:pt modelId="{003CDBE5-8228-4FE7-A341-3D67D3BCEF99}" type="pres">
      <dgm:prSet presAssocID="{637004E7-EB4C-4093-9F80-94070AAADA8F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D56D6C-0B48-4CF8-97F8-57F8DB75DB1B}" type="pres">
      <dgm:prSet presAssocID="{637004E7-EB4C-4093-9F80-94070AAADA8F}" presName="spaceRect" presStyleCnt="0"/>
      <dgm:spPr/>
    </dgm:pt>
    <dgm:pt modelId="{67C9F75F-0336-4EA2-B7C7-4301F0ED46CE}" type="pres">
      <dgm:prSet presAssocID="{637004E7-EB4C-4093-9F80-94070AAADA8F}" presName="textRect" presStyleLbl="revTx" presStyleIdx="1" presStyleCnt="4">
        <dgm:presLayoutVars>
          <dgm:chMax val="1"/>
          <dgm:chPref val="1"/>
        </dgm:presLayoutVars>
      </dgm:prSet>
      <dgm:spPr/>
    </dgm:pt>
    <dgm:pt modelId="{84B4C23A-10A3-4030-B11C-8A13AC159913}" type="pres">
      <dgm:prSet presAssocID="{5C5FF125-7FC0-4759-9143-549BCEC4B471}" presName="sibTrans" presStyleCnt="0"/>
      <dgm:spPr/>
    </dgm:pt>
    <dgm:pt modelId="{E37746CD-3675-4E72-BF73-ED0B67116FB1}" type="pres">
      <dgm:prSet presAssocID="{1F372793-040C-4347-AC08-C7D147CB8AF9}" presName="compNode" presStyleCnt="0"/>
      <dgm:spPr/>
    </dgm:pt>
    <dgm:pt modelId="{0F4008CF-9307-4605-BF77-9AF987DF9801}" type="pres">
      <dgm:prSet presAssocID="{1F372793-040C-4347-AC08-C7D147CB8AF9}" presName="iconBgRect" presStyleLbl="bgShp" presStyleIdx="2" presStyleCnt="4"/>
      <dgm:spPr/>
    </dgm:pt>
    <dgm:pt modelId="{CC296F47-A771-4DFB-BAD1-4733CB80892D}" type="pres">
      <dgm:prSet presAssocID="{1F372793-040C-4347-AC08-C7D147CB8AF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66241BA-D074-42DC-A878-80CE79637563}" type="pres">
      <dgm:prSet presAssocID="{1F372793-040C-4347-AC08-C7D147CB8AF9}" presName="spaceRect" presStyleCnt="0"/>
      <dgm:spPr/>
    </dgm:pt>
    <dgm:pt modelId="{AF755F49-2F61-4283-A6DA-DD9733E230D5}" type="pres">
      <dgm:prSet presAssocID="{1F372793-040C-4347-AC08-C7D147CB8AF9}" presName="textRect" presStyleLbl="revTx" presStyleIdx="2" presStyleCnt="4">
        <dgm:presLayoutVars>
          <dgm:chMax val="1"/>
          <dgm:chPref val="1"/>
        </dgm:presLayoutVars>
      </dgm:prSet>
      <dgm:spPr/>
    </dgm:pt>
    <dgm:pt modelId="{5CB30946-B677-4988-B1E3-C42A102C678B}" type="pres">
      <dgm:prSet presAssocID="{C17AB01C-4E78-47B4-9BF2-555E50F9B287}" presName="sibTrans" presStyleCnt="0"/>
      <dgm:spPr/>
    </dgm:pt>
    <dgm:pt modelId="{FF17F26F-EB62-4EA2-9CA8-92A6367C2E6E}" type="pres">
      <dgm:prSet presAssocID="{58F49187-F2A4-4C57-B6AE-7E2C04BDF939}" presName="compNode" presStyleCnt="0"/>
      <dgm:spPr/>
    </dgm:pt>
    <dgm:pt modelId="{1D840B2E-D18C-4ECB-A0DA-53D3640799D3}" type="pres">
      <dgm:prSet presAssocID="{58F49187-F2A4-4C57-B6AE-7E2C04BDF939}" presName="iconBgRect" presStyleLbl="bgShp" presStyleIdx="3" presStyleCnt="4"/>
      <dgm:spPr/>
    </dgm:pt>
    <dgm:pt modelId="{744AEE18-5CB8-4D2C-968E-CD23CA6848CE}" type="pres">
      <dgm:prSet presAssocID="{58F49187-F2A4-4C57-B6AE-7E2C04BDF939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E284D14-1D33-4E42-ACAD-F3389EF1BE31}" type="pres">
      <dgm:prSet presAssocID="{58F49187-F2A4-4C57-B6AE-7E2C04BDF939}" presName="spaceRect" presStyleCnt="0"/>
      <dgm:spPr/>
    </dgm:pt>
    <dgm:pt modelId="{4C1529F9-FCE0-4C08-97FE-986AAC9F698E}" type="pres">
      <dgm:prSet presAssocID="{58F49187-F2A4-4C57-B6AE-7E2C04BDF9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B1BA01-9225-420F-A614-0694E6F3FB9E}" srcId="{0908AF19-5D5A-46EB-AEB5-5EE7CB517086}" destId="{637004E7-EB4C-4093-9F80-94070AAADA8F}" srcOrd="1" destOrd="0" parTransId="{38096F1C-9736-459F-8B33-CB4D7C06F117}" sibTransId="{5C5FF125-7FC0-4759-9143-549BCEC4B471}"/>
    <dgm:cxn modelId="{DDCB7464-0006-4A0C-B930-DBD14D233833}" srcId="{0908AF19-5D5A-46EB-AEB5-5EE7CB517086}" destId="{1F372793-040C-4347-AC08-C7D147CB8AF9}" srcOrd="2" destOrd="0" parTransId="{AB020075-B77E-4A12-B5A7-FCDFD9BD71FE}" sibTransId="{C17AB01C-4E78-47B4-9BF2-555E50F9B287}"/>
    <dgm:cxn modelId="{B993E574-0F02-4A11-9CDD-7E15656F85AF}" type="presOf" srcId="{0908AF19-5D5A-46EB-AEB5-5EE7CB517086}" destId="{A1F65DD7-6EA5-4D3A-8985-4CC419D8211B}" srcOrd="0" destOrd="0" presId="urn:microsoft.com/office/officeart/2018/5/layout/IconCircleLabelList"/>
    <dgm:cxn modelId="{F8FA9177-63CF-44F7-990E-FE30BB6198D6}" type="presOf" srcId="{1F372793-040C-4347-AC08-C7D147CB8AF9}" destId="{AF755F49-2F61-4283-A6DA-DD9733E230D5}" srcOrd="0" destOrd="0" presId="urn:microsoft.com/office/officeart/2018/5/layout/IconCircleLabelList"/>
    <dgm:cxn modelId="{3AB7A3AA-57C9-497D-A033-DB5EB9F86C3B}" type="presOf" srcId="{33D4627E-605C-41DA-B483-73ADD120CA99}" destId="{AF0CBD08-02F9-4FE5-93F0-43D9914912B0}" srcOrd="0" destOrd="0" presId="urn:microsoft.com/office/officeart/2018/5/layout/IconCircleLabelList"/>
    <dgm:cxn modelId="{EAE717B6-0736-4A86-BAAF-A28E4AB7E67F}" srcId="{0908AF19-5D5A-46EB-AEB5-5EE7CB517086}" destId="{58F49187-F2A4-4C57-B6AE-7E2C04BDF939}" srcOrd="3" destOrd="0" parTransId="{2833B9B2-CB34-4A73-B2F7-012B67FDC286}" sibTransId="{6A73A817-BE96-444D-B8DC-084CF87341BC}"/>
    <dgm:cxn modelId="{884543B7-C9EB-4A84-9126-6C297C99B0E1}" type="presOf" srcId="{637004E7-EB4C-4093-9F80-94070AAADA8F}" destId="{67C9F75F-0336-4EA2-B7C7-4301F0ED46CE}" srcOrd="0" destOrd="0" presId="urn:microsoft.com/office/officeart/2018/5/layout/IconCircleLabelList"/>
    <dgm:cxn modelId="{C31448E2-BB39-4378-86E4-77D6B6E51CE1}" type="presOf" srcId="{58F49187-F2A4-4C57-B6AE-7E2C04BDF939}" destId="{4C1529F9-FCE0-4C08-97FE-986AAC9F698E}" srcOrd="0" destOrd="0" presId="urn:microsoft.com/office/officeart/2018/5/layout/IconCircleLabelList"/>
    <dgm:cxn modelId="{59F941FE-CC27-42A2-A385-8681B64789C7}" srcId="{0908AF19-5D5A-46EB-AEB5-5EE7CB517086}" destId="{33D4627E-605C-41DA-B483-73ADD120CA99}" srcOrd="0" destOrd="0" parTransId="{61B348EC-02F9-40C2-827E-10CB195FB9C4}" sibTransId="{51C54995-01BB-4854-8CAC-590D90726ABE}"/>
    <dgm:cxn modelId="{95F7B8D7-F41F-4CF6-AD0E-283890D88C02}" type="presParOf" srcId="{A1F65DD7-6EA5-4D3A-8985-4CC419D8211B}" destId="{A28C76EC-26F3-4A68-9FA8-27CB40D1681A}" srcOrd="0" destOrd="0" presId="urn:microsoft.com/office/officeart/2018/5/layout/IconCircleLabelList"/>
    <dgm:cxn modelId="{4B7C8024-8CED-4905-BB00-9B78A8DDB933}" type="presParOf" srcId="{A28C76EC-26F3-4A68-9FA8-27CB40D1681A}" destId="{45FFFF2C-3979-4421-BDA2-840A7083A0FF}" srcOrd="0" destOrd="0" presId="urn:microsoft.com/office/officeart/2018/5/layout/IconCircleLabelList"/>
    <dgm:cxn modelId="{59FE4255-472E-40DB-96C7-BE2D91078F33}" type="presParOf" srcId="{A28C76EC-26F3-4A68-9FA8-27CB40D1681A}" destId="{7932C916-F10A-446C-A158-6EE4699BC208}" srcOrd="1" destOrd="0" presId="urn:microsoft.com/office/officeart/2018/5/layout/IconCircleLabelList"/>
    <dgm:cxn modelId="{8EFCA02A-6644-4B98-847E-88962F95D924}" type="presParOf" srcId="{A28C76EC-26F3-4A68-9FA8-27CB40D1681A}" destId="{4A77159F-5426-46EA-AC1F-B9BA28764A08}" srcOrd="2" destOrd="0" presId="urn:microsoft.com/office/officeart/2018/5/layout/IconCircleLabelList"/>
    <dgm:cxn modelId="{27FA306D-68A6-4615-80C7-5C9E448FEBFB}" type="presParOf" srcId="{A28C76EC-26F3-4A68-9FA8-27CB40D1681A}" destId="{AF0CBD08-02F9-4FE5-93F0-43D9914912B0}" srcOrd="3" destOrd="0" presId="urn:microsoft.com/office/officeart/2018/5/layout/IconCircleLabelList"/>
    <dgm:cxn modelId="{64D39691-8E30-42E7-89BD-E198569D7028}" type="presParOf" srcId="{A1F65DD7-6EA5-4D3A-8985-4CC419D8211B}" destId="{D4DF994A-DD58-4590-BA46-D1F68FF621E7}" srcOrd="1" destOrd="0" presId="urn:microsoft.com/office/officeart/2018/5/layout/IconCircleLabelList"/>
    <dgm:cxn modelId="{EA28501F-5C42-4271-B27E-522BE5397505}" type="presParOf" srcId="{A1F65DD7-6EA5-4D3A-8985-4CC419D8211B}" destId="{C6EA7EF6-9977-4EB4-860B-431F4B5FBD69}" srcOrd="2" destOrd="0" presId="urn:microsoft.com/office/officeart/2018/5/layout/IconCircleLabelList"/>
    <dgm:cxn modelId="{AC9733B1-E0D5-4C8C-B7F9-02E52006C0B7}" type="presParOf" srcId="{C6EA7EF6-9977-4EB4-860B-431F4B5FBD69}" destId="{40D76B12-86FC-40C0-AE7B-DA599F54FC72}" srcOrd="0" destOrd="0" presId="urn:microsoft.com/office/officeart/2018/5/layout/IconCircleLabelList"/>
    <dgm:cxn modelId="{8AF33F3B-4987-424C-AF83-1D4F63536BA5}" type="presParOf" srcId="{C6EA7EF6-9977-4EB4-860B-431F4B5FBD69}" destId="{003CDBE5-8228-4FE7-A341-3D67D3BCEF99}" srcOrd="1" destOrd="0" presId="urn:microsoft.com/office/officeart/2018/5/layout/IconCircleLabelList"/>
    <dgm:cxn modelId="{39F1B2C2-16EE-44EE-A8AD-A01DFF378A21}" type="presParOf" srcId="{C6EA7EF6-9977-4EB4-860B-431F4B5FBD69}" destId="{42D56D6C-0B48-4CF8-97F8-57F8DB75DB1B}" srcOrd="2" destOrd="0" presId="urn:microsoft.com/office/officeart/2018/5/layout/IconCircleLabelList"/>
    <dgm:cxn modelId="{53B68AAD-0D9B-4B40-8BAE-04C34926F1C2}" type="presParOf" srcId="{C6EA7EF6-9977-4EB4-860B-431F4B5FBD69}" destId="{67C9F75F-0336-4EA2-B7C7-4301F0ED46CE}" srcOrd="3" destOrd="0" presId="urn:microsoft.com/office/officeart/2018/5/layout/IconCircleLabelList"/>
    <dgm:cxn modelId="{B6564230-B666-45B7-A52B-17CC69FF1C6D}" type="presParOf" srcId="{A1F65DD7-6EA5-4D3A-8985-4CC419D8211B}" destId="{84B4C23A-10A3-4030-B11C-8A13AC159913}" srcOrd="3" destOrd="0" presId="urn:microsoft.com/office/officeart/2018/5/layout/IconCircleLabelList"/>
    <dgm:cxn modelId="{0E2ECB60-CC96-423F-B47B-A822193933DD}" type="presParOf" srcId="{A1F65DD7-6EA5-4D3A-8985-4CC419D8211B}" destId="{E37746CD-3675-4E72-BF73-ED0B67116FB1}" srcOrd="4" destOrd="0" presId="urn:microsoft.com/office/officeart/2018/5/layout/IconCircleLabelList"/>
    <dgm:cxn modelId="{2E2ABA0B-4440-45C8-9907-EDED100034D2}" type="presParOf" srcId="{E37746CD-3675-4E72-BF73-ED0B67116FB1}" destId="{0F4008CF-9307-4605-BF77-9AF987DF9801}" srcOrd="0" destOrd="0" presId="urn:microsoft.com/office/officeart/2018/5/layout/IconCircleLabelList"/>
    <dgm:cxn modelId="{92A314DC-4431-4D55-B8CB-63E19D14BBCE}" type="presParOf" srcId="{E37746CD-3675-4E72-BF73-ED0B67116FB1}" destId="{CC296F47-A771-4DFB-BAD1-4733CB80892D}" srcOrd="1" destOrd="0" presId="urn:microsoft.com/office/officeart/2018/5/layout/IconCircleLabelList"/>
    <dgm:cxn modelId="{3ADF4E9C-882C-480E-A29D-B8CF312E2ECD}" type="presParOf" srcId="{E37746CD-3675-4E72-BF73-ED0B67116FB1}" destId="{966241BA-D074-42DC-A878-80CE79637563}" srcOrd="2" destOrd="0" presId="urn:microsoft.com/office/officeart/2018/5/layout/IconCircleLabelList"/>
    <dgm:cxn modelId="{C26EFE6D-277E-4568-A330-21528498CEC4}" type="presParOf" srcId="{E37746CD-3675-4E72-BF73-ED0B67116FB1}" destId="{AF755F49-2F61-4283-A6DA-DD9733E230D5}" srcOrd="3" destOrd="0" presId="urn:microsoft.com/office/officeart/2018/5/layout/IconCircleLabelList"/>
    <dgm:cxn modelId="{6A635C72-BF95-4A3A-8367-DE4E3621CBB1}" type="presParOf" srcId="{A1F65DD7-6EA5-4D3A-8985-4CC419D8211B}" destId="{5CB30946-B677-4988-B1E3-C42A102C678B}" srcOrd="5" destOrd="0" presId="urn:microsoft.com/office/officeart/2018/5/layout/IconCircleLabelList"/>
    <dgm:cxn modelId="{9743FB2B-304D-4130-92E6-DC5248A906C7}" type="presParOf" srcId="{A1F65DD7-6EA5-4D3A-8985-4CC419D8211B}" destId="{FF17F26F-EB62-4EA2-9CA8-92A6367C2E6E}" srcOrd="6" destOrd="0" presId="urn:microsoft.com/office/officeart/2018/5/layout/IconCircleLabelList"/>
    <dgm:cxn modelId="{65F98103-954D-4C23-9D7E-922533314870}" type="presParOf" srcId="{FF17F26F-EB62-4EA2-9CA8-92A6367C2E6E}" destId="{1D840B2E-D18C-4ECB-A0DA-53D3640799D3}" srcOrd="0" destOrd="0" presId="urn:microsoft.com/office/officeart/2018/5/layout/IconCircleLabelList"/>
    <dgm:cxn modelId="{8618B979-351D-46AA-ABA5-AB49ADB827EF}" type="presParOf" srcId="{FF17F26F-EB62-4EA2-9CA8-92A6367C2E6E}" destId="{744AEE18-5CB8-4D2C-968E-CD23CA6848CE}" srcOrd="1" destOrd="0" presId="urn:microsoft.com/office/officeart/2018/5/layout/IconCircleLabelList"/>
    <dgm:cxn modelId="{0305D99A-4D44-49E7-A39E-83DC7004FC66}" type="presParOf" srcId="{FF17F26F-EB62-4EA2-9CA8-92A6367C2E6E}" destId="{0E284D14-1D33-4E42-ACAD-F3389EF1BE31}" srcOrd="2" destOrd="0" presId="urn:microsoft.com/office/officeart/2018/5/layout/IconCircleLabelList"/>
    <dgm:cxn modelId="{7349077F-910E-45C4-9CBF-F14DC949DE5D}" type="presParOf" srcId="{FF17F26F-EB62-4EA2-9CA8-92A6367C2E6E}" destId="{4C1529F9-FCE0-4C08-97FE-986AAC9F69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FFF2C-3979-4421-BDA2-840A7083A0FF}">
      <dsp:nvSpPr>
        <dsp:cNvPr id="0" name=""/>
        <dsp:cNvSpPr/>
      </dsp:nvSpPr>
      <dsp:spPr>
        <a:xfrm>
          <a:off x="973190" y="244223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2C916-F10A-446C-A158-6EE4699BC208}">
      <dsp:nvSpPr>
        <dsp:cNvPr id="0" name=""/>
        <dsp:cNvSpPr/>
      </dsp:nvSpPr>
      <dsp:spPr>
        <a:xfrm>
          <a:off x="1242597" y="5136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CBD08-02F9-4FE5-93F0-43D9914912B0}">
      <dsp:nvSpPr>
        <dsp:cNvPr id="0" name=""/>
        <dsp:cNvSpPr/>
      </dsp:nvSpPr>
      <dsp:spPr>
        <a:xfrm>
          <a:off x="569079" y="1902114"/>
          <a:ext cx="2072362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This is a sample superstore dataset, a kind of a simulation where you perform extensive data analysis to deliver insights on how the company can increase its profits while minimizing the losses.</a:t>
          </a:r>
          <a:endParaRPr lang="en-US" sz="1400" kern="1200" dirty="0"/>
        </a:p>
      </dsp:txBody>
      <dsp:txXfrm>
        <a:off x="569079" y="1902114"/>
        <a:ext cx="2072362" cy="2205000"/>
      </dsp:txXfrm>
    </dsp:sp>
    <dsp:sp modelId="{40D76B12-86FC-40C0-AE7B-DA599F54FC72}">
      <dsp:nvSpPr>
        <dsp:cNvPr id="0" name=""/>
        <dsp:cNvSpPr/>
      </dsp:nvSpPr>
      <dsp:spPr>
        <a:xfrm>
          <a:off x="3408216" y="244223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CDBE5-8228-4FE7-A341-3D67D3BCEF99}">
      <dsp:nvSpPr>
        <dsp:cNvPr id="0" name=""/>
        <dsp:cNvSpPr/>
      </dsp:nvSpPr>
      <dsp:spPr>
        <a:xfrm>
          <a:off x="3677623" y="5136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9F75F-0336-4EA2-B7C7-4301F0ED46CE}">
      <dsp:nvSpPr>
        <dsp:cNvPr id="0" name=""/>
        <dsp:cNvSpPr/>
      </dsp:nvSpPr>
      <dsp:spPr>
        <a:xfrm>
          <a:off x="3004105" y="1902114"/>
          <a:ext cx="2072362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The dataset can be found on Kaggle.com. </a:t>
          </a:r>
        </a:p>
      </dsp:txBody>
      <dsp:txXfrm>
        <a:off x="3004105" y="1902114"/>
        <a:ext cx="2072362" cy="2205000"/>
      </dsp:txXfrm>
    </dsp:sp>
    <dsp:sp modelId="{0F4008CF-9307-4605-BF77-9AF987DF9801}">
      <dsp:nvSpPr>
        <dsp:cNvPr id="0" name=""/>
        <dsp:cNvSpPr/>
      </dsp:nvSpPr>
      <dsp:spPr>
        <a:xfrm>
          <a:off x="5843242" y="244223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96F47-A771-4DFB-BAD1-4733CB80892D}">
      <dsp:nvSpPr>
        <dsp:cNvPr id="0" name=""/>
        <dsp:cNvSpPr/>
      </dsp:nvSpPr>
      <dsp:spPr>
        <a:xfrm>
          <a:off x="6112649" y="5136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55F49-2F61-4283-A6DA-DD9733E230D5}">
      <dsp:nvSpPr>
        <dsp:cNvPr id="0" name=""/>
        <dsp:cNvSpPr/>
      </dsp:nvSpPr>
      <dsp:spPr>
        <a:xfrm>
          <a:off x="5439131" y="1902114"/>
          <a:ext cx="2072362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The is the link to the dataset (</a:t>
          </a:r>
          <a:r>
            <a:rPr lang="en-US" sz="1400" kern="1200" dirty="0">
              <a:hlinkClick xmlns:r="http://schemas.openxmlformats.org/officeDocument/2006/relationships" r:id="rId7"/>
            </a:rPr>
            <a:t>https://www.kaggle.com/datasets/bravehart101/sample-supermarket-dataset</a:t>
          </a:r>
          <a:r>
            <a:rPr lang="en-US" sz="1400" kern="1200" dirty="0"/>
            <a:t>)</a:t>
          </a:r>
        </a:p>
      </dsp:txBody>
      <dsp:txXfrm>
        <a:off x="5439131" y="1902114"/>
        <a:ext cx="2072362" cy="2205000"/>
      </dsp:txXfrm>
    </dsp:sp>
    <dsp:sp modelId="{1D840B2E-D18C-4ECB-A0DA-53D3640799D3}">
      <dsp:nvSpPr>
        <dsp:cNvPr id="0" name=""/>
        <dsp:cNvSpPr/>
      </dsp:nvSpPr>
      <dsp:spPr>
        <a:xfrm>
          <a:off x="8278268" y="244223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AEE18-5CB8-4D2C-968E-CD23CA6848CE}">
      <dsp:nvSpPr>
        <dsp:cNvPr id="0" name=""/>
        <dsp:cNvSpPr/>
      </dsp:nvSpPr>
      <dsp:spPr>
        <a:xfrm>
          <a:off x="8547675" y="513631"/>
          <a:ext cx="725326" cy="72532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529F9-FCE0-4C08-97FE-986AAC9F698E}">
      <dsp:nvSpPr>
        <dsp:cNvPr id="0" name=""/>
        <dsp:cNvSpPr/>
      </dsp:nvSpPr>
      <dsp:spPr>
        <a:xfrm>
          <a:off x="7874157" y="1902114"/>
          <a:ext cx="2072362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The dataset will not be updated.</a:t>
          </a:r>
        </a:p>
      </dsp:txBody>
      <dsp:txXfrm>
        <a:off x="7874157" y="1902114"/>
        <a:ext cx="2072362" cy="220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9EB-71E0-3031-F079-177649F05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69EBA-2DC6-E1C1-820E-E68307C0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EFD4-6B98-DC21-93FF-720287DA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054E-CAE1-BB43-A15C-F2C67FBC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3AD5-6E6D-F40E-1C2E-3F4B02A1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CCCB-8DD3-67B7-2D82-B6579FA0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3F7A-CF76-412C-87E1-757F9EED5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4E22-B452-1ADD-E587-2A6108C3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4E86-DDD3-7832-8823-16FB86D8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8299-C148-0082-D21F-504A8FB5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7D052-B22F-470E-6A11-12ABAA5A7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DC068-53B5-EBE9-D878-137AA8D8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F430-1BBA-AF73-D082-3A99C452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3AFB-0DC8-C9D9-CB1E-9DACC00A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BC31E-4A80-8219-2462-AD53E633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7632-B427-50A1-E328-9E1C5095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9FA5-FC58-BAF4-A4AE-8DB1161D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7819-2737-927A-9795-7B880A0A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73E3-65D1-F3B8-A8DF-796A1667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38C9-9857-4857-8F3F-876644F9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96A8-4D11-9491-7F51-DA6E95AE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D1B4-BB4B-AF86-8FEB-011274E9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B9B6-7DA4-457C-3D76-166B6C76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1093-59D9-DB83-A756-EEDF0B0B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3078-9CF2-DB43-D749-F37045C6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27F0-E112-FF02-08F1-6AAA93A6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2F8A-469D-EFBA-0030-9F6595323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B5C8-6A84-6EE0-7802-85B751B9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3668C-6334-56CD-0480-E706B7A0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D522F-E97C-F24C-C479-A20E0737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9DE50-188B-2408-2EB7-758F926C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20B5-73EA-5756-C4F4-888A93FF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5725A-4B88-3463-F0A9-9EBC1F6E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1D853-AFFD-A2CD-1642-00DB2CC2E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7C6E7-8A12-C411-1A3D-F9EEDD07E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366B7-1183-AC4A-BCFD-BCE2DF9C5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695AC-21B6-BC82-7B31-D7CAB7F5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91715-3802-5CA2-9AF2-D840C94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339D6-A763-7C12-F7D1-34E21167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FFFC-6976-D6CD-593C-A4F525A4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CF47B-DD41-CEC1-6E93-D41759F9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2F22A-751A-A08D-3EB7-0453F196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D02FD-2264-D2EB-B617-E36420CB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DF79A-A8E2-08B8-13DB-24EB924B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4DF8A-3F6D-7534-1243-E59400FB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05A2D-9AF3-65F0-3672-22DCFBBC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0B9B-17ED-16B3-D382-16983A9B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86D7-EA6B-B672-C624-7483B66B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FE8C8-B604-AC10-0C40-DDE07637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22C5-81C5-7A31-12E7-733E0396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88AC-F94F-1D23-FC76-A3C8FA3B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1CF87-5F59-7B46-E36A-E3A74154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4241-DD69-FF61-C0F6-56F6D28C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C3648-FF27-EFD1-7F03-CBA57D0DA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BF70B-1F42-65EB-BC74-045CCB570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1CD75-2936-E549-C589-1DBD2350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CBED0-8241-9EB3-3026-8D536D1C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6292-F3DD-F9F4-A162-4089158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D5509-3FC0-9D90-A491-AF1F8E06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B66DA-B361-6465-56DA-BD6A5879A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9ABE-63B6-AC2E-A86B-2A2476472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30B0-E9EB-4EB3-9923-A0E73991D44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13EB-A97D-60EF-120F-F97B78C6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B0DC-7C12-BB45-4825-D07560D9A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9E70-B621-4053-9ABF-CAF6BDF6A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1D3A-BAC1-7638-EF90-BC4E8E6C5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Data Analysis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Case of a Superstore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1FC5B-D82F-55CA-8B03-E2CFE68D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Salau Ayomide</a:t>
            </a:r>
          </a:p>
        </p:txBody>
      </p:sp>
    </p:spTree>
    <p:extLst>
      <p:ext uri="{BB962C8B-B14F-4D97-AF65-F5344CB8AC3E}">
        <p14:creationId xmlns:p14="http://schemas.microsoft.com/office/powerpoint/2010/main" val="22941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82AA-FF04-7ACB-2A89-9E713EEB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91"/>
            <a:ext cx="10515600" cy="518453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Solution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71F944-5368-B152-A92A-D78BE5D8CA2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331879"/>
              </p:ext>
            </p:extLst>
          </p:nvPr>
        </p:nvGraphicFramePr>
        <p:xfrm>
          <a:off x="739740" y="904126"/>
          <a:ext cx="10900880" cy="571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2192000" imgH="6953181" progId="Acrobat.Document.DC">
                  <p:embed/>
                </p:oleObj>
              </mc:Choice>
              <mc:Fallback>
                <p:oleObj name="Acrobat Document" r:id="rId2" imgW="12192000" imgH="695318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740" y="904126"/>
                        <a:ext cx="10900880" cy="571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89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E3C4-D4B8-36B9-0935-839426E4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Solution 2</a:t>
            </a:r>
          </a:p>
        </p:txBody>
      </p:sp>
      <p:pic>
        <p:nvPicPr>
          <p:cNvPr id="16" name="Content Placeholder 15" descr="Chart">
            <a:extLst>
              <a:ext uri="{FF2B5EF4-FFF2-40B4-BE49-F238E27FC236}">
                <a16:creationId xmlns:a16="http://schemas.microsoft.com/office/drawing/2014/main" id="{BB987366-01EF-4601-1CC2-9E683E2C0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19419" r="15316"/>
          <a:stretch/>
        </p:blipFill>
        <p:spPr>
          <a:xfrm>
            <a:off x="838200" y="1181528"/>
            <a:ext cx="10515600" cy="5311347"/>
          </a:xfrm>
        </p:spPr>
      </p:pic>
    </p:spTree>
    <p:extLst>
      <p:ext uri="{BB962C8B-B14F-4D97-AF65-F5344CB8AC3E}">
        <p14:creationId xmlns:p14="http://schemas.microsoft.com/office/powerpoint/2010/main" val="151498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AA153-9F58-5C2F-F063-7FA82921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65AF-F332-EC6B-83F0-620BD9FD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Dataset Information and Source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Case Questions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Data Cleaning using Spreadsheet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EDA using MySQL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Data Visualization with PowerBI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Findings and Recommendation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Conclusion.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D651-9B83-17A4-0330-EEA0B756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Dataset Information and Source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E9E3C3B-BABC-BE47-A9ED-83EC62819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7188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89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1B84FD-B51B-BC5C-9669-9380903F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Questions</a:t>
            </a:r>
            <a:br>
              <a:rPr lang="en-US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A0FE-C05E-82D4-4AFE-E1E05FFE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Category is Best Selling and Most Profitable?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are the Best Selling and Most Profitable Sub-Category?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is the Top Selling Sub-Category?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Customer Segment is Most Profitable?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is the Preferred Ship Mode?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Region is the Most Profitable?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City has the Highest Number of Sales?</a:t>
            </a: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7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1BBFB-0CD0-17F2-EC5B-391F9972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400" b="1">
                <a:latin typeface="Arial" panose="020B0604020202020204" pitchFamily="34" charset="0"/>
                <a:cs typeface="Arial" panose="020B0604020202020204" pitchFamily="34" charset="0"/>
              </a:rPr>
              <a:t>Data cleaning using Spreadsheet</a:t>
            </a:r>
            <a:br>
              <a:rPr lang="en-US" sz="34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b="1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CB3A-0DA9-269F-8A1A-C4057ECE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The Data has 9,997 rows and 2 deleted empty cells at the bottom.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There are no whitespaces in the data. 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E4A7516-FA94-411A-6388-4257EEA61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51" r="21560"/>
          <a:stretch/>
        </p:blipFill>
        <p:spPr>
          <a:xfrm>
            <a:off x="6817360" y="10"/>
            <a:ext cx="537311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34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061F-ABA4-649D-F73D-B480A4B7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61"/>
            <a:ext cx="10515600" cy="9956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using MySQL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115A-8324-1CE7-9512-B49D5174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Category is Best Selling and Most Profitable?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E6498-40D7-C654-A570-7DADE795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are the Best Selling and Most Profitable Subcategory?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1DC89-BABC-1861-F7F1-493C74CC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9" y="2382457"/>
            <a:ext cx="5277121" cy="3327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D104C-4A43-FA24-162B-DA3B067A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82458"/>
            <a:ext cx="5181600" cy="36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061F-ABA4-649D-F73D-B480A4B7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61"/>
            <a:ext cx="10515600" cy="9956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using MySQL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115A-8324-1CE7-9512-B49D5174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is the Top Selling Sub-Category?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E6498-40D7-C654-A570-7DADE795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Customer Segment is Most Profitable?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0EAD-F569-67B4-FB9F-888A1F7E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440"/>
            <a:ext cx="5257800" cy="405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364C5D-B2D0-2C0B-C501-BD887125E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23440"/>
            <a:ext cx="5181600" cy="4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1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061F-ABA4-649D-F73D-B480A4B7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61"/>
            <a:ext cx="10515600" cy="9956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using MySQL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115A-8324-1CE7-9512-B49D51741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is the Preferred Ship Mode?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E6498-40D7-C654-A570-7DADE795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Region is the Most Profitable?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DC310-0694-2077-51C3-9A2200BA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4879"/>
            <a:ext cx="5257800" cy="3962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5B9507-FBC3-AFB7-AB0D-DA658BE1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4879"/>
            <a:ext cx="5405120" cy="39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6EDF1-CADA-8011-E726-510905C8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using MySQL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C2133-6F76-3DAD-03C0-D26C1458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200" i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i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i="0">
                <a:effectLst/>
              </a:rPr>
              <a:t>Which City has the Highest Number of Sales?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5FB93-90A8-7EEB-02AA-748BD008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27920"/>
            <a:ext cx="6903720" cy="54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5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276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Adobe Acrobat Document</vt:lpstr>
      <vt:lpstr>Basic Data Analysis The Case of a Superstore </vt:lpstr>
      <vt:lpstr>Outline</vt:lpstr>
      <vt:lpstr>Dataset Information and Source </vt:lpstr>
      <vt:lpstr>Case Questions </vt:lpstr>
      <vt:lpstr>Data cleaning using Spreadsheet </vt:lpstr>
      <vt:lpstr>EDA using MySQL </vt:lpstr>
      <vt:lpstr>EDA using MySQL </vt:lpstr>
      <vt:lpstr>EDA using MySQL </vt:lpstr>
      <vt:lpstr>EDA using MySQL</vt:lpstr>
      <vt:lpstr>Case Solution 1</vt:lpstr>
      <vt:lpstr>Case Solution 2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Analysis The Case of a Superstore </dc:title>
  <dc:creator>Ayomide salau</dc:creator>
  <cp:lastModifiedBy>Ayomide salau</cp:lastModifiedBy>
  <cp:revision>5</cp:revision>
  <dcterms:created xsi:type="dcterms:W3CDTF">2022-10-27T12:21:53Z</dcterms:created>
  <dcterms:modified xsi:type="dcterms:W3CDTF">2023-01-02T09:15:04Z</dcterms:modified>
</cp:coreProperties>
</file>