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9" r:id="rId23"/>
    <p:sldId id="280" r:id="rId24"/>
    <p:sldId id="28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89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3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2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0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7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8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8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58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301A8-B3BF-476D-A49F-A3131C10A21A}" type="datetimeFigureOut">
              <a:rPr lang="en-IN" smtClean="0"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E645-AAFB-4D7E-96CD-6B8B77D1C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3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40034" y="1449977"/>
            <a:ext cx="8229600" cy="3239589"/>
          </a:xfrm>
        </p:spPr>
        <p:txBody>
          <a:bodyPr>
            <a:normAutofit/>
          </a:bodyPr>
          <a:lstStyle/>
          <a:p>
            <a:r>
              <a:rPr lang="en-IN" sz="6000" dirty="0" smtClean="0"/>
              <a:t>Assignment -1</a:t>
            </a:r>
            <a:br>
              <a:rPr lang="en-IN" sz="6000" dirty="0" smtClean="0"/>
            </a:b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2791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This graph represent camping_type present in our dataset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30719" r="39006" b="30171"/>
          <a:stretch/>
        </p:blipFill>
        <p:spPr>
          <a:xfrm>
            <a:off x="838200" y="1804988"/>
            <a:ext cx="10604500" cy="4722811"/>
          </a:xfrm>
        </p:spPr>
      </p:pic>
    </p:spTree>
    <p:extLst>
      <p:ext uri="{BB962C8B-B14F-4D97-AF65-F5344CB8AC3E}">
        <p14:creationId xmlns:p14="http://schemas.microsoft.com/office/powerpoint/2010/main" val="676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This graph represent the types of subchannel present in our dataset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5" t="29260" r="50000" b="31339"/>
          <a:stretch/>
        </p:blipFill>
        <p:spPr>
          <a:xfrm>
            <a:off x="736600" y="1690689"/>
            <a:ext cx="10617200" cy="5611812"/>
          </a:xfrm>
        </p:spPr>
      </p:pic>
    </p:spTree>
    <p:extLst>
      <p:ext uri="{BB962C8B-B14F-4D97-AF65-F5344CB8AC3E}">
        <p14:creationId xmlns:p14="http://schemas.microsoft.com/office/powerpoint/2010/main" val="2211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This graph represent type of audience present in dataset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3" t="27216" r="51805" b="34257"/>
          <a:stretch/>
        </p:blipFill>
        <p:spPr>
          <a:xfrm>
            <a:off x="698500" y="1790700"/>
            <a:ext cx="11201400" cy="4787900"/>
          </a:xfrm>
        </p:spPr>
      </p:pic>
    </p:spTree>
    <p:extLst>
      <p:ext uri="{BB962C8B-B14F-4D97-AF65-F5344CB8AC3E}">
        <p14:creationId xmlns:p14="http://schemas.microsoft.com/office/powerpoint/2010/main" val="5513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This graph represent types of creative idea present in camping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8" t="38891" r="50000" b="19956"/>
          <a:stretch/>
        </p:blipFill>
        <p:spPr>
          <a:xfrm>
            <a:off x="838200" y="1816100"/>
            <a:ext cx="11353800" cy="4394199"/>
          </a:xfrm>
        </p:spPr>
      </p:pic>
    </p:spTree>
    <p:extLst>
      <p:ext uri="{BB962C8B-B14F-4D97-AF65-F5344CB8AC3E}">
        <p14:creationId xmlns:p14="http://schemas.microsoft.com/office/powerpoint/2010/main" val="27660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This graph represent types of creative name present in camping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1" t="26341" r="50492" b="33966"/>
          <a:stretch/>
        </p:blipFill>
        <p:spPr>
          <a:xfrm>
            <a:off x="355600" y="2681288"/>
            <a:ext cx="11747500" cy="3567111"/>
          </a:xfrm>
        </p:spPr>
      </p:pic>
    </p:spTree>
    <p:extLst>
      <p:ext uri="{BB962C8B-B14F-4D97-AF65-F5344CB8AC3E}">
        <p14:creationId xmlns:p14="http://schemas.microsoft.com/office/powerpoint/2010/main" val="32345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This graph represent type of device used by people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t="44973" r="50281" b="14032"/>
          <a:stretch/>
        </p:blipFill>
        <p:spPr>
          <a:xfrm>
            <a:off x="838200" y="1959429"/>
            <a:ext cx="11353800" cy="4676502"/>
          </a:xfrm>
        </p:spPr>
      </p:pic>
    </p:spTree>
    <p:extLst>
      <p:ext uri="{BB962C8B-B14F-4D97-AF65-F5344CB8AC3E}">
        <p14:creationId xmlns:p14="http://schemas.microsoft.com/office/powerpoint/2010/main" val="136261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This represent the type of age group people information collected through camping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7" t="37598" r="52644" b="23375"/>
          <a:stretch/>
        </p:blipFill>
        <p:spPr>
          <a:xfrm>
            <a:off x="838200" y="1690688"/>
            <a:ext cx="11035937" cy="4514169"/>
          </a:xfrm>
        </p:spPr>
      </p:pic>
    </p:spTree>
    <p:extLst>
      <p:ext uri="{BB962C8B-B14F-4D97-AF65-F5344CB8AC3E}">
        <p14:creationId xmlns:p14="http://schemas.microsoft.com/office/powerpoint/2010/main" val="308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3" y="417376"/>
            <a:ext cx="10515600" cy="1325563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/>
              <a:t>We can analyse from this graph which age group people spends more time  or invest in camping from 2019 to 2020.</a:t>
            </a:r>
            <a:br>
              <a:rPr lang="en-IN" sz="2800" b="1" dirty="0" smtClean="0"/>
            </a:br>
            <a:r>
              <a:rPr lang="en-IN" sz="2800" b="1" dirty="0" smtClean="0"/>
              <a:t>we can easily recognize that 25-34 age group people spend more compare than other age group.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3" t="31895" r="44542" b="16170"/>
          <a:stretch/>
        </p:blipFill>
        <p:spPr>
          <a:xfrm>
            <a:off x="744583" y="2129246"/>
            <a:ext cx="10894423" cy="4010297"/>
          </a:xfrm>
        </p:spPr>
      </p:pic>
    </p:spTree>
    <p:extLst>
      <p:ext uri="{BB962C8B-B14F-4D97-AF65-F5344CB8AC3E}">
        <p14:creationId xmlns:p14="http://schemas.microsoft.com/office/powerpoint/2010/main" val="30111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solidFill>
                  <a:prstClr val="black"/>
                </a:solidFill>
              </a:rPr>
              <a:t>We can analyse from this graph </a:t>
            </a:r>
            <a:r>
              <a:rPr lang="en-IN" sz="2500" b="1" dirty="0" smtClean="0">
                <a:solidFill>
                  <a:prstClr val="black"/>
                </a:solidFill>
              </a:rPr>
              <a:t>impressions of different age group people </a:t>
            </a:r>
            <a:r>
              <a:rPr lang="en-IN" sz="2500" b="1" dirty="0">
                <a:solidFill>
                  <a:prstClr val="black"/>
                </a:solidFill>
              </a:rPr>
              <a:t>camping from 2019 to 2020.</a:t>
            </a:r>
            <a:br>
              <a:rPr lang="en-IN" sz="2500" b="1" dirty="0">
                <a:solidFill>
                  <a:prstClr val="black"/>
                </a:solidFill>
              </a:rPr>
            </a:br>
            <a:r>
              <a:rPr lang="en-IN" sz="2500" b="1" dirty="0">
                <a:solidFill>
                  <a:prstClr val="black"/>
                </a:solidFill>
              </a:rPr>
              <a:t>we can easily recognize that 25-34 age group people </a:t>
            </a:r>
            <a:r>
              <a:rPr lang="en-IN" sz="2500" b="1" dirty="0" smtClean="0">
                <a:solidFill>
                  <a:prstClr val="black"/>
                </a:solidFill>
              </a:rPr>
              <a:t>impression is more </a:t>
            </a:r>
            <a:r>
              <a:rPr lang="en-IN" sz="2500" b="1" dirty="0">
                <a:solidFill>
                  <a:prstClr val="black"/>
                </a:solidFill>
              </a:rPr>
              <a:t>compare than other age group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2" t="27691" r="44205" b="18572"/>
          <a:stretch/>
        </p:blipFill>
        <p:spPr>
          <a:xfrm>
            <a:off x="444138" y="2103120"/>
            <a:ext cx="11116492" cy="4454433"/>
          </a:xfrm>
        </p:spPr>
      </p:pic>
    </p:spTree>
    <p:extLst>
      <p:ext uri="{BB962C8B-B14F-4D97-AF65-F5344CB8AC3E}">
        <p14:creationId xmlns:p14="http://schemas.microsoft.com/office/powerpoint/2010/main" val="17295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prstClr val="black"/>
                </a:solidFill>
              </a:rPr>
              <a:t>We can analyse from this graph </a:t>
            </a:r>
            <a:r>
              <a:rPr lang="en-IN" sz="2300" b="1" dirty="0" smtClean="0">
                <a:solidFill>
                  <a:prstClr val="black"/>
                </a:solidFill>
              </a:rPr>
              <a:t>that clicks of </a:t>
            </a:r>
            <a:r>
              <a:rPr lang="en-IN" sz="2300" b="1" dirty="0">
                <a:solidFill>
                  <a:prstClr val="black"/>
                </a:solidFill>
              </a:rPr>
              <a:t>different age group people camping from 2019 to 2020.</a:t>
            </a:r>
            <a:br>
              <a:rPr lang="en-IN" sz="2300" b="1" dirty="0">
                <a:solidFill>
                  <a:prstClr val="black"/>
                </a:solidFill>
              </a:rPr>
            </a:br>
            <a:r>
              <a:rPr lang="en-IN" sz="2300" b="1" dirty="0">
                <a:solidFill>
                  <a:prstClr val="black"/>
                </a:solidFill>
              </a:rPr>
              <a:t>we can easily recognize that 25-34 age group people </a:t>
            </a:r>
            <a:r>
              <a:rPr lang="en-IN" sz="2300" b="1" dirty="0" smtClean="0">
                <a:solidFill>
                  <a:prstClr val="black"/>
                </a:solidFill>
              </a:rPr>
              <a:t>clicks </a:t>
            </a:r>
            <a:r>
              <a:rPr lang="en-IN" sz="2300" b="1" dirty="0">
                <a:solidFill>
                  <a:prstClr val="black"/>
                </a:solidFill>
              </a:rPr>
              <a:t>more compare than other age group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t="34295" r="39985" b="11367"/>
          <a:stretch/>
        </p:blipFill>
        <p:spPr>
          <a:xfrm>
            <a:off x="-535577" y="2259874"/>
            <a:ext cx="11889377" cy="4232366"/>
          </a:xfrm>
        </p:spPr>
      </p:pic>
    </p:spTree>
    <p:extLst>
      <p:ext uri="{BB962C8B-B14F-4D97-AF65-F5344CB8AC3E}">
        <p14:creationId xmlns:p14="http://schemas.microsoft.com/office/powerpoint/2010/main" val="29526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776"/>
                </a:solidFill>
                <a:latin typeface="Arial"/>
              </a:rPr>
              <a:t>Business Problem:</a:t>
            </a:r>
            <a:br>
              <a:rPr lang="en-US" b="1" dirty="0">
                <a:solidFill>
                  <a:srgbClr val="002776"/>
                </a:solidFill>
                <a:latin typeface="Arial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6" y="2873829"/>
            <a:ext cx="11362509" cy="2782388"/>
          </a:xfrm>
        </p:spPr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Objective</a:t>
            </a:r>
            <a:r>
              <a:rPr lang="en-US" sz="4000" b="1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 smtClean="0"/>
              <a:t> According to our analysis business problem is whether to prefer google camping add or facebook campings</a:t>
            </a:r>
            <a:r>
              <a:rPr lang="en-US" b="1" dirty="0"/>
              <a:t> </a:t>
            </a:r>
            <a:r>
              <a:rPr lang="en-US" b="1" dirty="0" smtClean="0"/>
              <a:t>which shows the performance of different age group for different dementions.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3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100" b="1" dirty="0">
                <a:solidFill>
                  <a:prstClr val="black"/>
                </a:solidFill>
              </a:rPr>
              <a:t>We can analyse from this graph that </a:t>
            </a:r>
            <a:r>
              <a:rPr lang="en-IN" sz="2100" b="1" dirty="0" smtClean="0">
                <a:solidFill>
                  <a:prstClr val="black"/>
                </a:solidFill>
              </a:rPr>
              <a:t>link_clicks </a:t>
            </a:r>
            <a:r>
              <a:rPr lang="en-IN" sz="2100" b="1" dirty="0">
                <a:solidFill>
                  <a:prstClr val="black"/>
                </a:solidFill>
              </a:rPr>
              <a:t>of different age group people camping from 2019 to 2020.</a:t>
            </a:r>
            <a:br>
              <a:rPr lang="en-IN" sz="2100" b="1" dirty="0">
                <a:solidFill>
                  <a:prstClr val="black"/>
                </a:solidFill>
              </a:rPr>
            </a:br>
            <a:r>
              <a:rPr lang="en-IN" sz="2100" b="1" dirty="0">
                <a:solidFill>
                  <a:prstClr val="black"/>
                </a:solidFill>
              </a:rPr>
              <a:t>we can easily recognize that 25-34 age group people </a:t>
            </a:r>
            <a:r>
              <a:rPr lang="en-IN" sz="2100" b="1" dirty="0" smtClean="0">
                <a:solidFill>
                  <a:prstClr val="black"/>
                </a:solidFill>
              </a:rPr>
              <a:t>link_clicks </a:t>
            </a:r>
            <a:r>
              <a:rPr lang="en-IN" sz="2100" b="1" dirty="0">
                <a:solidFill>
                  <a:prstClr val="black"/>
                </a:solidFill>
              </a:rPr>
              <a:t>more compare than other age group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7" t="37898" r="45893" b="10766"/>
          <a:stretch/>
        </p:blipFill>
        <p:spPr>
          <a:xfrm>
            <a:off x="1" y="2024743"/>
            <a:ext cx="10842170" cy="4637314"/>
          </a:xfrm>
        </p:spPr>
      </p:pic>
    </p:spTree>
    <p:extLst>
      <p:ext uri="{BB962C8B-B14F-4D97-AF65-F5344CB8AC3E}">
        <p14:creationId xmlns:p14="http://schemas.microsoft.com/office/powerpoint/2010/main" val="4940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From this graph we ca see some outlies present spends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8" t="50010" r="53586" b="21873"/>
          <a:stretch/>
        </p:blipFill>
        <p:spPr>
          <a:xfrm>
            <a:off x="838200" y="1690688"/>
            <a:ext cx="10515600" cy="4608511"/>
          </a:xfrm>
        </p:spPr>
      </p:pic>
    </p:spTree>
    <p:extLst>
      <p:ext uri="{BB962C8B-B14F-4D97-AF65-F5344CB8AC3E}">
        <p14:creationId xmlns:p14="http://schemas.microsoft.com/office/powerpoint/2010/main" val="29488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</a:rPr>
              <a:t>From this graph we ca see some outlies present </a:t>
            </a:r>
            <a:r>
              <a:rPr lang="en-IN" sz="3200" b="1" dirty="0" smtClean="0">
                <a:solidFill>
                  <a:prstClr val="black"/>
                </a:solidFill>
              </a:rPr>
              <a:t>impressions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t="46772" r="50750" b="21207"/>
          <a:stretch/>
        </p:blipFill>
        <p:spPr>
          <a:xfrm>
            <a:off x="638629" y="1915886"/>
            <a:ext cx="11553371" cy="4151085"/>
          </a:xfrm>
        </p:spPr>
      </p:pic>
    </p:spTree>
    <p:extLst>
      <p:ext uri="{BB962C8B-B14F-4D97-AF65-F5344CB8AC3E}">
        <p14:creationId xmlns:p14="http://schemas.microsoft.com/office/powerpoint/2010/main" val="16588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prstClr val="black"/>
                </a:solidFill>
              </a:rPr>
              <a:t>From this graph we ca see some outlies present </a:t>
            </a:r>
            <a:r>
              <a:rPr lang="en-IN" sz="3200" b="1" dirty="0" smtClean="0">
                <a:solidFill>
                  <a:prstClr val="black"/>
                </a:solidFill>
              </a:rPr>
              <a:t>clicks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2" t="44103" r="53751" b="23208"/>
          <a:stretch/>
        </p:blipFill>
        <p:spPr>
          <a:xfrm>
            <a:off x="159658" y="1901371"/>
            <a:ext cx="11194142" cy="4397829"/>
          </a:xfrm>
        </p:spPr>
      </p:pic>
    </p:spTree>
    <p:extLst>
      <p:ext uri="{BB962C8B-B14F-4D97-AF65-F5344CB8AC3E}">
        <p14:creationId xmlns:p14="http://schemas.microsoft.com/office/powerpoint/2010/main" val="159998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prstClr val="black"/>
                </a:solidFill>
              </a:rPr>
              <a:t>From this graph we ca see some outlies present </a:t>
            </a:r>
            <a:r>
              <a:rPr lang="en-IN" sz="3200" b="1" dirty="0" smtClean="0">
                <a:solidFill>
                  <a:prstClr val="black"/>
                </a:solidFill>
              </a:rPr>
              <a:t>link_clicks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64" t="30760" r="51872" b="37551"/>
          <a:stretch/>
        </p:blipFill>
        <p:spPr>
          <a:xfrm>
            <a:off x="838200" y="2206171"/>
            <a:ext cx="10515599" cy="42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This graph represent the relationship of different input data with each other and with target variable</a:t>
            </a:r>
            <a:endParaRPr lang="en-IN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0" t="22888" r="28002" b="10166"/>
          <a:stretch/>
        </p:blipFill>
        <p:spPr>
          <a:xfrm>
            <a:off x="522514" y="1802674"/>
            <a:ext cx="10476412" cy="4271555"/>
          </a:xfrm>
        </p:spPr>
      </p:pic>
    </p:spTree>
    <p:extLst>
      <p:ext uri="{BB962C8B-B14F-4D97-AF65-F5344CB8AC3E}">
        <p14:creationId xmlns:p14="http://schemas.microsoft.com/office/powerpoint/2010/main" val="12040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776"/>
                </a:solidFill>
                <a:latin typeface="Arial"/>
              </a:rPr>
              <a:t>Project Architecture / Project Flow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06" y="1690688"/>
            <a:ext cx="10842171" cy="45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776"/>
                </a:solidFill>
                <a:latin typeface="Arial"/>
              </a:rPr>
              <a:t>Data set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369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Century Gothic"/>
              </a:rPr>
              <a:t>Dataset</a:t>
            </a:r>
            <a:r>
              <a:rPr lang="en-US" sz="3200" dirty="0">
                <a:solidFill>
                  <a:srgbClr val="00B0F0"/>
                </a:solidFill>
                <a:latin typeface="Century Gothic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latin typeface="Century Gothic"/>
              </a:rPr>
              <a:t>: </a:t>
            </a:r>
            <a:r>
              <a:rPr lang="en-US" sz="2000" b="1" dirty="0" smtClean="0">
                <a:solidFill>
                  <a:prstClr val="black"/>
                </a:solidFill>
                <a:latin typeface="Century Gothic"/>
              </a:rPr>
              <a:t>Marketing campings containing data from </a:t>
            </a:r>
            <a:r>
              <a:rPr lang="en-US" sz="2000" b="1" dirty="0" err="1" smtClean="0">
                <a:solidFill>
                  <a:prstClr val="black"/>
                </a:solidFill>
                <a:latin typeface="Century Gothic"/>
              </a:rPr>
              <a:t>oct</a:t>
            </a:r>
            <a:r>
              <a:rPr lang="en-US" sz="2000" b="1" dirty="0" smtClean="0">
                <a:solidFill>
                  <a:prstClr val="black"/>
                </a:solidFill>
                <a:latin typeface="Century Gothic"/>
              </a:rPr>
              <a:t> 19 to </a:t>
            </a:r>
            <a:r>
              <a:rPr lang="en-US" sz="2000" b="1" dirty="0" err="1" smtClean="0">
                <a:solidFill>
                  <a:prstClr val="black"/>
                </a:solidFill>
                <a:latin typeface="Century Gothic"/>
              </a:rPr>
              <a:t>july</a:t>
            </a:r>
            <a:r>
              <a:rPr lang="en-US" sz="2000" b="1" dirty="0" smtClean="0">
                <a:solidFill>
                  <a:prstClr val="black"/>
                </a:solidFill>
                <a:latin typeface="Century Gothic"/>
              </a:rPr>
              <a:t> 20 using facebook and google campings which shows the performance of different age group</a:t>
            </a:r>
            <a:r>
              <a:rPr lang="en-US" sz="2400" dirty="0" smtClean="0">
                <a:solidFill>
                  <a:prstClr val="black"/>
                </a:solidFill>
                <a:latin typeface="Century Gothic"/>
              </a:rPr>
              <a:t>.</a:t>
            </a:r>
          </a:p>
          <a:p>
            <a:r>
              <a:rPr lang="en-US" sz="3200" b="1" dirty="0">
                <a:solidFill>
                  <a:srgbClr val="00B0F0"/>
                </a:solidFill>
                <a:latin typeface="Century Gothic"/>
              </a:rPr>
              <a:t>No of rows and column </a:t>
            </a:r>
            <a:r>
              <a:rPr lang="en-US" b="1" dirty="0" smtClean="0">
                <a:solidFill>
                  <a:prstClr val="black"/>
                </a:solidFill>
                <a:latin typeface="Century Gothic"/>
              </a:rPr>
              <a:t>:( </a:t>
            </a:r>
            <a:r>
              <a:rPr lang="en-US" sz="2400" b="1" dirty="0" smtClean="0">
                <a:solidFill>
                  <a:prstClr val="black"/>
                </a:solidFill>
                <a:latin typeface="Century Gothic"/>
              </a:rPr>
              <a:t>no of rows 16834 and no of columns 16)</a:t>
            </a:r>
          </a:p>
          <a:p>
            <a:r>
              <a:rPr lang="en-US" sz="2400" b="1" dirty="0">
                <a:solidFill>
                  <a:prstClr val="black"/>
                </a:solidFill>
                <a:latin typeface="Century Gothic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Century Gothic"/>
              </a:rPr>
              <a:t>                                 </a:t>
            </a:r>
            <a:r>
              <a:rPr lang="en-US" sz="3200" b="1" dirty="0" smtClean="0">
                <a:solidFill>
                  <a:srgbClr val="00B0F0"/>
                </a:solidFill>
                <a:latin typeface="Century Gothic"/>
              </a:rPr>
              <a:t>Camping dataset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7" t="35402" r="4970" b="30251"/>
          <a:stretch/>
        </p:blipFill>
        <p:spPr>
          <a:xfrm>
            <a:off x="1345473" y="4237308"/>
            <a:ext cx="9078687" cy="2390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8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17567"/>
            <a:ext cx="11157857" cy="10972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4472C4">
                    <a:lumMod val="50000"/>
                  </a:srgbClr>
                </a:solidFill>
                <a:latin typeface="Century Gothic"/>
              </a:rPr>
              <a:t>Columns name </a:t>
            </a:r>
            <a:r>
              <a:rPr lang="en-US" sz="2800" b="1" dirty="0">
                <a:solidFill>
                  <a:prstClr val="black"/>
                </a:solidFill>
                <a:latin typeface="Century Gothic"/>
              </a:rPr>
              <a:t>: </a:t>
            </a:r>
            <a:r>
              <a:rPr lang="en-IN" sz="2200" b="1" dirty="0" smtClean="0"/>
              <a:t>Date,</a:t>
            </a:r>
            <a:r>
              <a:rPr lang="en-IN" sz="2200" b="1" dirty="0"/>
              <a:t> </a:t>
            </a:r>
            <a:r>
              <a:rPr lang="en-IN" sz="2200" b="1" dirty="0" smtClean="0"/>
              <a:t>product,</a:t>
            </a:r>
            <a:r>
              <a:rPr lang="en-IN" sz="2200" b="1" dirty="0"/>
              <a:t> </a:t>
            </a:r>
            <a:r>
              <a:rPr lang="en-IN" sz="2200" b="1" dirty="0" smtClean="0"/>
              <a:t>phase,</a:t>
            </a:r>
            <a:r>
              <a:rPr lang="en-IN" sz="2200" b="1" dirty="0"/>
              <a:t> </a:t>
            </a:r>
            <a:r>
              <a:rPr lang="en-IN" sz="2200" b="1" dirty="0" smtClean="0"/>
              <a:t>campaign_platform,</a:t>
            </a:r>
            <a:r>
              <a:rPr lang="en-IN" sz="2200" b="1" dirty="0"/>
              <a:t> </a:t>
            </a:r>
            <a:r>
              <a:rPr lang="en-IN" sz="2200" b="1" dirty="0" smtClean="0"/>
              <a:t>campaign_type,</a:t>
            </a:r>
            <a:r>
              <a:rPr lang="en-IN" sz="2200" b="1" dirty="0"/>
              <a:t> </a:t>
            </a:r>
            <a:r>
              <a:rPr lang="en-IN" sz="2200" b="1" dirty="0" smtClean="0"/>
              <a:t>communication_medium,</a:t>
            </a:r>
            <a:r>
              <a:rPr lang="en-IN" sz="2200" b="1" dirty="0"/>
              <a:t> </a:t>
            </a:r>
            <a:r>
              <a:rPr lang="en-IN" sz="2200" b="1" dirty="0" smtClean="0"/>
              <a:t>subchannel,</a:t>
            </a:r>
            <a:r>
              <a:rPr lang="en-IN" sz="2200" b="1" dirty="0"/>
              <a:t> </a:t>
            </a:r>
            <a:r>
              <a:rPr lang="en-IN" sz="2200" b="1" dirty="0" smtClean="0"/>
              <a:t>audience_type,</a:t>
            </a:r>
            <a:r>
              <a:rPr lang="en-IN" sz="2200" b="1" dirty="0"/>
              <a:t> </a:t>
            </a:r>
            <a:r>
              <a:rPr lang="en-IN" sz="2200" b="1" dirty="0" smtClean="0"/>
              <a:t>creative_type,</a:t>
            </a:r>
            <a:r>
              <a:rPr lang="en-IN" sz="2200" b="1" dirty="0"/>
              <a:t> </a:t>
            </a:r>
            <a:r>
              <a:rPr lang="en-IN" sz="2200" b="1" dirty="0" smtClean="0"/>
              <a:t>creative_name,</a:t>
            </a:r>
            <a:r>
              <a:rPr lang="en-IN" sz="2200" b="1" dirty="0"/>
              <a:t> </a:t>
            </a:r>
            <a:r>
              <a:rPr lang="en-IN" sz="2200" b="1" dirty="0" smtClean="0"/>
              <a:t>device,</a:t>
            </a:r>
            <a:r>
              <a:rPr lang="en-IN" sz="2200" b="1" dirty="0"/>
              <a:t> </a:t>
            </a:r>
            <a:r>
              <a:rPr lang="en-IN" sz="2200" b="1" dirty="0" smtClean="0"/>
              <a:t>spends,</a:t>
            </a:r>
            <a:r>
              <a:rPr lang="en-IN" sz="2200" b="1" dirty="0"/>
              <a:t> </a:t>
            </a:r>
            <a:r>
              <a:rPr lang="en-IN" sz="2200" b="1" dirty="0" smtClean="0"/>
              <a:t>impressions,</a:t>
            </a:r>
            <a:r>
              <a:rPr lang="en-IN" sz="2200" b="1" dirty="0"/>
              <a:t> </a:t>
            </a:r>
            <a:r>
              <a:rPr lang="en-IN" sz="2200" b="1" dirty="0" smtClean="0"/>
              <a:t>clicks,</a:t>
            </a:r>
            <a:r>
              <a:rPr lang="en-IN" sz="2200" b="1" dirty="0"/>
              <a:t> </a:t>
            </a:r>
            <a:r>
              <a:rPr lang="en-IN" sz="2200" b="1" dirty="0" smtClean="0"/>
              <a:t>link_clicks</a:t>
            </a:r>
            <a:endParaRPr lang="en-IN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848"/>
            <a:ext cx="12057017" cy="5554252"/>
          </a:xfrm>
        </p:spPr>
        <p:txBody>
          <a:bodyPr>
            <a:normAutofit fontScale="92500" lnSpcReduction="10000"/>
          </a:bodyPr>
          <a:lstStyle/>
          <a:p>
            <a:r>
              <a:rPr lang="en-IN" sz="1800" b="1" dirty="0" smtClean="0">
                <a:solidFill>
                  <a:srgbClr val="00B0F0"/>
                </a:solidFill>
              </a:rPr>
              <a:t>Date </a:t>
            </a:r>
            <a:r>
              <a:rPr lang="en-IN" b="1" dirty="0" smtClean="0"/>
              <a:t>: </a:t>
            </a:r>
            <a:r>
              <a:rPr lang="en-IN" sz="1500" b="1" dirty="0" smtClean="0"/>
              <a:t>It represent the data collection date. It’s from October 2019 to </a:t>
            </a:r>
            <a:r>
              <a:rPr lang="en-IN" sz="1500" b="1" dirty="0" smtClean="0"/>
              <a:t>July 2020</a:t>
            </a:r>
          </a:p>
          <a:p>
            <a:r>
              <a:rPr lang="en-IN" sz="1800" b="1" dirty="0" smtClean="0">
                <a:solidFill>
                  <a:srgbClr val="00B0F0"/>
                </a:solidFill>
                <a:latin typeface="Calibri Light" panose="020F0302020204030204"/>
                <a:ea typeface="+mj-ea"/>
                <a:cs typeface="+mj-cs"/>
              </a:rPr>
              <a:t>Product</a:t>
            </a:r>
            <a:r>
              <a:rPr lang="en-IN" sz="1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: It’s represent the product of the camping which is product 1</a:t>
            </a:r>
          </a:p>
          <a:p>
            <a:r>
              <a:rPr lang="en-IN" sz="1800" b="1" dirty="0" smtClean="0">
                <a:solidFill>
                  <a:srgbClr val="00B0F0"/>
                </a:solidFill>
              </a:rPr>
              <a:t>Phase</a:t>
            </a:r>
            <a:r>
              <a:rPr lang="en-IN" sz="1500" b="1" dirty="0" smtClean="0"/>
              <a:t> : </a:t>
            </a:r>
            <a:r>
              <a:rPr lang="en-IN" sz="1500" b="1" dirty="0" smtClean="0"/>
              <a:t>It represent the phase of camping which is performance</a:t>
            </a:r>
          </a:p>
          <a:p>
            <a:r>
              <a:rPr lang="en-IN" sz="1800" b="1" dirty="0" smtClean="0">
                <a:solidFill>
                  <a:srgbClr val="00B0F0"/>
                </a:solidFill>
                <a:latin typeface="Calibri Light" panose="020F0302020204030204"/>
                <a:ea typeface="+mj-ea"/>
                <a:cs typeface="+mj-cs"/>
              </a:rPr>
              <a:t>campaign_platform</a:t>
            </a:r>
            <a:r>
              <a:rPr lang="en-IN" sz="1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: It represents the platform through which we performed camping , Here  camping conduct by google add or facebook add</a:t>
            </a:r>
          </a:p>
          <a:p>
            <a:r>
              <a:rPr lang="en-IN" sz="1800" b="1" dirty="0" smtClean="0">
                <a:solidFill>
                  <a:srgbClr val="00B0F0"/>
                </a:solidFill>
                <a:latin typeface="Calibri Light" panose="020F0302020204030204"/>
                <a:ea typeface="+mj-ea"/>
                <a:cs typeface="+mj-cs"/>
              </a:rPr>
              <a:t>campaign_type:</a:t>
            </a:r>
            <a:r>
              <a:rPr lang="en-IN" sz="1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It represent the type of camping. There are two type of camping </a:t>
            </a:r>
          </a:p>
          <a:p>
            <a:pPr marL="0" indent="0">
              <a:buNone/>
            </a:pPr>
            <a:r>
              <a:rPr lang="en-IN" sz="1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One is search and second one is conversation.</a:t>
            </a:r>
          </a:p>
          <a:p>
            <a:r>
              <a:rPr lang="en-IN" sz="1800" b="1" dirty="0" smtClean="0">
                <a:solidFill>
                  <a:srgbClr val="00B0F0"/>
                </a:solidFill>
                <a:latin typeface="Calibri Light" panose="020F0302020204030204"/>
                <a:ea typeface="+mj-ea"/>
                <a:cs typeface="+mj-cs"/>
              </a:rPr>
              <a:t>communication_medium</a:t>
            </a:r>
            <a:r>
              <a:rPr lang="en-IN" sz="1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: It represent the communication medium through which we connect with different age group people. It is two type one is creative ,second one is search keyword</a:t>
            </a:r>
            <a:endParaRPr lang="en-IN" sz="1500" b="1" dirty="0" smtClean="0"/>
          </a:p>
          <a:p>
            <a:r>
              <a:rPr lang="en-IN" sz="1400" b="1" dirty="0" smtClean="0">
                <a:solidFill>
                  <a:srgbClr val="00B0F0"/>
                </a:solidFill>
                <a:latin typeface="Calibri Light" panose="020F0302020204030204"/>
                <a:ea typeface="+mj-ea"/>
                <a:cs typeface="+mj-cs"/>
              </a:rPr>
              <a:t>Subchannel </a:t>
            </a:r>
            <a:r>
              <a:rPr lang="en-IN" sz="1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There are 4 type of subchannel  present  Brand,Comprtitor,Genric,Facebook add</a:t>
            </a:r>
          </a:p>
          <a:p>
            <a:r>
              <a:rPr lang="en-IN" sz="1800" b="1" dirty="0" smtClean="0">
                <a:solidFill>
                  <a:srgbClr val="00B0F0"/>
                </a:solidFill>
                <a:latin typeface="Calibri Light" panose="020F0302020204030204"/>
                <a:ea typeface="+mj-ea"/>
                <a:cs typeface="+mj-cs"/>
              </a:rPr>
              <a:t>audience_type</a:t>
            </a:r>
            <a:r>
              <a:rPr lang="en-IN" sz="1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: Types of audience present in data. There are 4 type of audience</a:t>
            </a:r>
          </a:p>
          <a:p>
            <a:r>
              <a:rPr lang="en-IN" sz="1800" b="1" dirty="0" smtClean="0">
                <a:solidFill>
                  <a:srgbClr val="00B0F0"/>
                </a:solidFill>
                <a:latin typeface="Calibri Light" panose="020F0302020204030204"/>
                <a:ea typeface="+mj-ea"/>
                <a:cs typeface="+mj-cs"/>
              </a:rPr>
              <a:t>creative_type</a:t>
            </a:r>
            <a:r>
              <a:rPr lang="en-IN" sz="1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 There are three type of creative type to attract different age people. Creative type are</a:t>
            </a:r>
            <a:endParaRPr lang="en-IN" sz="1500" b="1" dirty="0" smtClean="0"/>
          </a:p>
          <a:p>
            <a:pPr marL="0" indent="0">
              <a:buNone/>
            </a:pPr>
            <a:r>
              <a:rPr lang="en-IN" sz="1500" b="1" dirty="0" smtClean="0"/>
              <a:t>Image type,carousal</a:t>
            </a:r>
          </a:p>
          <a:p>
            <a:r>
              <a:rPr lang="en-IN" sz="1800" b="1" dirty="0" smtClean="0">
                <a:solidFill>
                  <a:srgbClr val="00B0F0"/>
                </a:solidFill>
                <a:latin typeface="Calibri Light" panose="020F0302020204030204"/>
                <a:ea typeface="+mj-ea"/>
                <a:cs typeface="+mj-cs"/>
              </a:rPr>
              <a:t>creative_name</a:t>
            </a:r>
            <a:r>
              <a:rPr lang="en-IN" sz="1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 There are  4 types of creative name ,these are caracoul,click,girl</a:t>
            </a:r>
          </a:p>
          <a:p>
            <a:r>
              <a:rPr lang="en-IN" sz="15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Device: Types of device used by people. There are three type laptop, mobile, phone</a:t>
            </a:r>
          </a:p>
          <a:p>
            <a:r>
              <a:rPr lang="en-IN" sz="1800" b="1" dirty="0" smtClean="0">
                <a:solidFill>
                  <a:srgbClr val="00B0F0"/>
                </a:solidFill>
                <a:latin typeface="Calibri Light" panose="020F0302020204030204"/>
                <a:ea typeface="+mj-ea"/>
                <a:cs typeface="+mj-cs"/>
              </a:rPr>
              <a:t>Spends</a:t>
            </a:r>
            <a:r>
              <a:rPr lang="en-IN" sz="20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: </a:t>
            </a:r>
            <a:r>
              <a:rPr lang="en-IN" sz="14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spend means  people pays how much time or money for camping.</a:t>
            </a:r>
            <a:r>
              <a:rPr lang="en-IN" sz="2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impressions</a:t>
            </a:r>
            <a:endParaRPr lang="en-IN" sz="1400" b="1" dirty="0" smtClean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lvl="0"/>
            <a:r>
              <a:rPr lang="en-IN" sz="1800" b="1" dirty="0" smtClean="0">
                <a:solidFill>
                  <a:srgbClr val="00B0F0"/>
                </a:solidFill>
                <a:latin typeface="Calibri Light" panose="020F0302020204030204"/>
              </a:rPr>
              <a:t>Impressions </a:t>
            </a:r>
            <a:r>
              <a:rPr lang="en-IN" sz="1800" b="1" dirty="0" smtClean="0">
                <a:latin typeface="Calibri Light" panose="020F0302020204030204"/>
              </a:rPr>
              <a:t>: </a:t>
            </a:r>
            <a:r>
              <a:rPr lang="en-IN" sz="1400" b="1" dirty="0" smtClean="0">
                <a:latin typeface="Calibri Light" panose="020F0302020204030204"/>
              </a:rPr>
              <a:t>impression of  towars  camping.</a:t>
            </a:r>
          </a:p>
          <a:p>
            <a:pPr lvl="0"/>
            <a:r>
              <a:rPr lang="en-IN" sz="1900" b="1" dirty="0" smtClean="0">
                <a:solidFill>
                  <a:srgbClr val="00B0F0"/>
                </a:solidFill>
                <a:latin typeface="Calibri Light" panose="020F0302020204030204"/>
                <a:ea typeface="+mj-ea"/>
                <a:cs typeface="+mj-cs"/>
              </a:rPr>
              <a:t>Clicks </a:t>
            </a:r>
            <a:r>
              <a:rPr lang="en-IN" sz="1900" b="1" dirty="0" smtClean="0">
                <a:latin typeface="Calibri Light" panose="020F0302020204030204"/>
                <a:ea typeface="+mj-ea"/>
                <a:cs typeface="+mj-cs"/>
              </a:rPr>
              <a:t>: </a:t>
            </a:r>
            <a:r>
              <a:rPr lang="en-IN" sz="1500" b="1" dirty="0" smtClean="0">
                <a:latin typeface="Calibri Light" panose="020F0302020204030204"/>
                <a:ea typeface="+mj-ea"/>
                <a:cs typeface="+mj-cs"/>
              </a:rPr>
              <a:t>It represent how many people used  click style.</a:t>
            </a:r>
          </a:p>
          <a:p>
            <a:pPr lvl="0"/>
            <a:endParaRPr lang="en-IN" sz="1500" b="1" dirty="0" smtClean="0">
              <a:latin typeface="Calibri Light" panose="020F0302020204030204"/>
            </a:endParaRPr>
          </a:p>
          <a:p>
            <a:pPr lvl="0"/>
            <a:endParaRPr lang="en-IN" sz="1400" b="1" dirty="0" smtClean="0">
              <a:latin typeface="Calibri Light" panose="020F0302020204030204"/>
            </a:endParaRPr>
          </a:p>
          <a:p>
            <a:pPr lvl="0"/>
            <a:endParaRPr lang="en-IN" sz="1400" b="1" dirty="0">
              <a:latin typeface="Calibri Light" panose="020F0302020204030204"/>
            </a:endParaRPr>
          </a:p>
          <a:p>
            <a:endParaRPr lang="en-IN" sz="1400" b="1" dirty="0" smtClean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IN" sz="1400" b="1" dirty="0" smtClean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IN" sz="1400" b="1" dirty="0" smtClean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IN" sz="1500" b="1" dirty="0" smtClean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IN" sz="2200" b="1" dirty="0" smtClean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en-IN" sz="2200" b="1" dirty="0" smtClean="0"/>
          </a:p>
          <a:p>
            <a:endParaRPr lang="en-IN" sz="2200" b="1" dirty="0" smtClean="0"/>
          </a:p>
          <a:p>
            <a:endParaRPr lang="en-IN" sz="2000" b="1" dirty="0" smtClean="0"/>
          </a:p>
          <a:p>
            <a:endParaRPr lang="en-IN" sz="2000" b="1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70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776"/>
                </a:solidFill>
                <a:latin typeface="Arial"/>
              </a:rPr>
              <a:t>Exploratory Data Analysis (EDA)</a:t>
            </a:r>
            <a:br>
              <a:rPr lang="en-US" sz="4000" b="1" dirty="0">
                <a:solidFill>
                  <a:srgbClr val="002776"/>
                </a:solidFill>
                <a:latin typeface="Arial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806"/>
            <a:ext cx="10515600" cy="3971107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00B0F0"/>
                </a:solidFill>
              </a:rPr>
              <a:t>Importing all the libraries what we need to work in our dataset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import numpy as np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import pandas as pd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import matplotlib.pyplot as plt</a:t>
            </a:r>
          </a:p>
          <a:p>
            <a:pPr lvl="0"/>
            <a:r>
              <a:rPr lang="en-US" b="1" dirty="0">
                <a:solidFill>
                  <a:srgbClr val="00B0F0"/>
                </a:solidFill>
              </a:rPr>
              <a:t>Importing our dataset into python</a:t>
            </a:r>
            <a:r>
              <a:rPr lang="en-US" b="1" dirty="0">
                <a:solidFill>
                  <a:prstClr val="black"/>
                </a:solidFill>
              </a:rPr>
              <a:t>:  </a:t>
            </a:r>
            <a:r>
              <a:rPr lang="en-US" sz="2400" dirty="0">
                <a:solidFill>
                  <a:prstClr val="black"/>
                </a:solidFill>
              </a:rPr>
              <a:t>WE  USED FOLLOWING CODE TO IMPORT OUR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DATASET INTO </a:t>
            </a:r>
            <a:r>
              <a:rPr lang="en-US" sz="2400" dirty="0" smtClean="0">
                <a:solidFill>
                  <a:prstClr val="black"/>
                </a:solidFill>
              </a:rPr>
              <a:t>PYTHON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markel = pd.read_excel(r"D:\data\task1.xlsx")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3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VISUALIZATION OF OUR DATA SET</a:t>
            </a:r>
            <a:r>
              <a:rPr lang="en-IN" b="1" dirty="0" smtClean="0">
                <a:solidFill>
                  <a:srgbClr val="002060"/>
                </a:solidFill>
              </a:rPr>
              <a:t>:</a:t>
            </a:r>
            <a:br>
              <a:rPr lang="en-IN" b="1" dirty="0" smtClean="0">
                <a:solidFill>
                  <a:srgbClr val="002060"/>
                </a:solidFill>
              </a:rPr>
            </a:br>
            <a:r>
              <a:rPr lang="en-IN" sz="3600" b="1" dirty="0" smtClean="0"/>
              <a:t>This graph represent the two year present in dataset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45604" r="47539" b="12659"/>
          <a:stretch/>
        </p:blipFill>
        <p:spPr>
          <a:xfrm>
            <a:off x="600891" y="1892300"/>
            <a:ext cx="11220995" cy="4559299"/>
          </a:xfrm>
        </p:spPr>
      </p:pic>
    </p:spTree>
    <p:extLst>
      <p:ext uri="{BB962C8B-B14F-4D97-AF65-F5344CB8AC3E}">
        <p14:creationId xmlns:p14="http://schemas.microsoft.com/office/powerpoint/2010/main" val="426233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This graph represent types of camping platform present in dataset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6" t="32470" r="50164" b="26961"/>
          <a:stretch/>
        </p:blipFill>
        <p:spPr>
          <a:xfrm>
            <a:off x="393700" y="2552700"/>
            <a:ext cx="10312400" cy="3924300"/>
          </a:xfrm>
        </p:spPr>
      </p:pic>
    </p:spTree>
    <p:extLst>
      <p:ext uri="{BB962C8B-B14F-4D97-AF65-F5344CB8AC3E}">
        <p14:creationId xmlns:p14="http://schemas.microsoft.com/office/powerpoint/2010/main" val="10729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This graph represent camping type present in our dataset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" t="29551" r="4826" b="31339"/>
          <a:stretch/>
        </p:blipFill>
        <p:spPr>
          <a:xfrm>
            <a:off x="927463" y="2095500"/>
            <a:ext cx="10541726" cy="4368800"/>
          </a:xfrm>
        </p:spPr>
      </p:pic>
    </p:spTree>
    <p:extLst>
      <p:ext uri="{BB962C8B-B14F-4D97-AF65-F5344CB8AC3E}">
        <p14:creationId xmlns:p14="http://schemas.microsoft.com/office/powerpoint/2010/main" val="22360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627</Words>
  <Application>Microsoft Office PowerPoint</Application>
  <PresentationFormat>Widescreen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Office Theme</vt:lpstr>
      <vt:lpstr>Assignment -1 </vt:lpstr>
      <vt:lpstr>Business Problem: </vt:lpstr>
      <vt:lpstr>Project Architecture / Project Flow </vt:lpstr>
      <vt:lpstr>Data set details</vt:lpstr>
      <vt:lpstr>Columns name : Date, product, phase, campaign_platform, campaign_type, communication_medium, subchannel, audience_type, creative_type, creative_name, device, spends, impressions, clicks, link_clicks</vt:lpstr>
      <vt:lpstr>Exploratory Data Analysis (EDA) </vt:lpstr>
      <vt:lpstr>VISUALIZATION OF OUR DATA SET: This graph represent the two year present in dataset</vt:lpstr>
      <vt:lpstr>This graph represent types of camping platform present in dataset</vt:lpstr>
      <vt:lpstr>This graph represent camping type present in our dataset</vt:lpstr>
      <vt:lpstr>This graph represent camping_type present in our dataset</vt:lpstr>
      <vt:lpstr>This graph represent the types of subchannel present in our dataset</vt:lpstr>
      <vt:lpstr>This graph represent type of audience present in dataset</vt:lpstr>
      <vt:lpstr>This graph represent types of creative idea present in camping</vt:lpstr>
      <vt:lpstr>This graph represent types of creative name present in camping</vt:lpstr>
      <vt:lpstr>This graph represent type of device used by people</vt:lpstr>
      <vt:lpstr>This represent the type of age group people information collected through camping</vt:lpstr>
      <vt:lpstr>We can analyse from this graph which age group people spends more time  or invest in camping from 2019 to 2020. we can easily recognize that 25-34 age group people spend more compare than other age group.</vt:lpstr>
      <vt:lpstr>We can analyse from this graph impressions of different age group people camping from 2019 to 2020. we can easily recognize that 25-34 age group people impression is more compare than other age group</vt:lpstr>
      <vt:lpstr>We can analyse from this graph that clicks of different age group people camping from 2019 to 2020. we can easily recognize that 25-34 age group people clicks more compare than other age group</vt:lpstr>
      <vt:lpstr>We can analyse from this graph that link_clicks of different age group people camping from 2019 to 2020. we can easily recognize that 25-34 age group people link_clicks more compare than other age group</vt:lpstr>
      <vt:lpstr>From this graph we ca see some outlies present spends</vt:lpstr>
      <vt:lpstr>From this graph we ca see some outlies present impressions</vt:lpstr>
      <vt:lpstr>From this graph we ca see some outlies present clicks</vt:lpstr>
      <vt:lpstr>From this graph we ca see some outlies present link_clicks</vt:lpstr>
      <vt:lpstr>This graph represent the relationship of different input data with each other and with target variable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aysh</dc:creator>
  <cp:lastModifiedBy>aysh</cp:lastModifiedBy>
  <cp:revision>21</cp:revision>
  <dcterms:created xsi:type="dcterms:W3CDTF">2020-08-22T04:01:22Z</dcterms:created>
  <dcterms:modified xsi:type="dcterms:W3CDTF">2020-08-22T07:03:16Z</dcterms:modified>
</cp:coreProperties>
</file>