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9" autoAdjust="0"/>
    <p:restoredTop sz="94660"/>
  </p:normalViewPr>
  <p:slideViewPr>
    <p:cSldViewPr snapToGrid="0">
      <p:cViewPr>
        <p:scale>
          <a:sx n="66" d="100"/>
          <a:sy n="66" d="100"/>
        </p:scale>
        <p:origin x="70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3D3B04-5C67-484A-9B18-E74F3DEE50E2}"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83E59-A581-4B19-AE07-C7C54C04D405}" type="slidenum">
              <a:rPr lang="en-IN" smtClean="0"/>
              <a:t>‹#›</a:t>
            </a:fld>
            <a:endParaRPr lang="en-IN"/>
          </a:p>
        </p:txBody>
      </p:sp>
    </p:spTree>
    <p:extLst>
      <p:ext uri="{BB962C8B-B14F-4D97-AF65-F5344CB8AC3E}">
        <p14:creationId xmlns:p14="http://schemas.microsoft.com/office/powerpoint/2010/main" val="141944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3D3B04-5C67-484A-9B18-E74F3DEE50E2}"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83E59-A581-4B19-AE07-C7C54C04D405}" type="slidenum">
              <a:rPr lang="en-IN" smtClean="0"/>
              <a:t>‹#›</a:t>
            </a:fld>
            <a:endParaRPr lang="en-IN"/>
          </a:p>
        </p:txBody>
      </p:sp>
    </p:spTree>
    <p:extLst>
      <p:ext uri="{BB962C8B-B14F-4D97-AF65-F5344CB8AC3E}">
        <p14:creationId xmlns:p14="http://schemas.microsoft.com/office/powerpoint/2010/main" val="227144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3D3B04-5C67-484A-9B18-E74F3DEE50E2}"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83E59-A581-4B19-AE07-C7C54C04D405}" type="slidenum">
              <a:rPr lang="en-IN" smtClean="0"/>
              <a:t>‹#›</a:t>
            </a:fld>
            <a:endParaRPr lang="en-IN"/>
          </a:p>
        </p:txBody>
      </p:sp>
    </p:spTree>
    <p:extLst>
      <p:ext uri="{BB962C8B-B14F-4D97-AF65-F5344CB8AC3E}">
        <p14:creationId xmlns:p14="http://schemas.microsoft.com/office/powerpoint/2010/main" val="3759102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3D3B04-5C67-484A-9B18-E74F3DEE50E2}"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83E59-A581-4B19-AE07-C7C54C04D405}" type="slidenum">
              <a:rPr lang="en-IN" smtClean="0"/>
              <a:t>‹#›</a:t>
            </a:fld>
            <a:endParaRPr lang="en-IN"/>
          </a:p>
        </p:txBody>
      </p:sp>
    </p:spTree>
    <p:extLst>
      <p:ext uri="{BB962C8B-B14F-4D97-AF65-F5344CB8AC3E}">
        <p14:creationId xmlns:p14="http://schemas.microsoft.com/office/powerpoint/2010/main" val="257807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3D3B04-5C67-484A-9B18-E74F3DEE50E2}"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83E59-A581-4B19-AE07-C7C54C04D405}" type="slidenum">
              <a:rPr lang="en-IN" smtClean="0"/>
              <a:t>‹#›</a:t>
            </a:fld>
            <a:endParaRPr lang="en-IN"/>
          </a:p>
        </p:txBody>
      </p:sp>
    </p:spTree>
    <p:extLst>
      <p:ext uri="{BB962C8B-B14F-4D97-AF65-F5344CB8AC3E}">
        <p14:creationId xmlns:p14="http://schemas.microsoft.com/office/powerpoint/2010/main" val="59332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3D3B04-5C67-484A-9B18-E74F3DEE50E2}" type="datetimeFigureOut">
              <a:rPr lang="en-IN" smtClean="0"/>
              <a:t>23-08-2020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783E59-A581-4B19-AE07-C7C54C04D405}" type="slidenum">
              <a:rPr lang="en-IN" smtClean="0"/>
              <a:t>‹#›</a:t>
            </a:fld>
            <a:endParaRPr lang="en-IN"/>
          </a:p>
        </p:txBody>
      </p:sp>
    </p:spTree>
    <p:extLst>
      <p:ext uri="{BB962C8B-B14F-4D97-AF65-F5344CB8AC3E}">
        <p14:creationId xmlns:p14="http://schemas.microsoft.com/office/powerpoint/2010/main" val="183778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3D3B04-5C67-484A-9B18-E74F3DEE50E2}" type="datetimeFigureOut">
              <a:rPr lang="en-IN" smtClean="0"/>
              <a:t>23-08-2020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783E59-A581-4B19-AE07-C7C54C04D405}" type="slidenum">
              <a:rPr lang="en-IN" smtClean="0"/>
              <a:t>‹#›</a:t>
            </a:fld>
            <a:endParaRPr lang="en-IN"/>
          </a:p>
        </p:txBody>
      </p:sp>
    </p:spTree>
    <p:extLst>
      <p:ext uri="{BB962C8B-B14F-4D97-AF65-F5344CB8AC3E}">
        <p14:creationId xmlns:p14="http://schemas.microsoft.com/office/powerpoint/2010/main" val="13145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3D3B04-5C67-484A-9B18-E74F3DEE50E2}" type="datetimeFigureOut">
              <a:rPr lang="en-IN" smtClean="0"/>
              <a:t>23-08-2020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783E59-A581-4B19-AE07-C7C54C04D405}" type="slidenum">
              <a:rPr lang="en-IN" smtClean="0"/>
              <a:t>‹#›</a:t>
            </a:fld>
            <a:endParaRPr lang="en-IN"/>
          </a:p>
        </p:txBody>
      </p:sp>
    </p:spTree>
    <p:extLst>
      <p:ext uri="{BB962C8B-B14F-4D97-AF65-F5344CB8AC3E}">
        <p14:creationId xmlns:p14="http://schemas.microsoft.com/office/powerpoint/2010/main" val="231768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D3B04-5C67-484A-9B18-E74F3DEE50E2}" type="datetimeFigureOut">
              <a:rPr lang="en-IN" smtClean="0"/>
              <a:t>23-08-2020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783E59-A581-4B19-AE07-C7C54C04D405}" type="slidenum">
              <a:rPr lang="en-IN" smtClean="0"/>
              <a:t>‹#›</a:t>
            </a:fld>
            <a:endParaRPr lang="en-IN"/>
          </a:p>
        </p:txBody>
      </p:sp>
    </p:spTree>
    <p:extLst>
      <p:ext uri="{BB962C8B-B14F-4D97-AF65-F5344CB8AC3E}">
        <p14:creationId xmlns:p14="http://schemas.microsoft.com/office/powerpoint/2010/main" val="2107256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3D3B04-5C67-484A-9B18-E74F3DEE50E2}" type="datetimeFigureOut">
              <a:rPr lang="en-IN" smtClean="0"/>
              <a:t>23-08-2020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783E59-A581-4B19-AE07-C7C54C04D405}" type="slidenum">
              <a:rPr lang="en-IN" smtClean="0"/>
              <a:t>‹#›</a:t>
            </a:fld>
            <a:endParaRPr lang="en-IN"/>
          </a:p>
        </p:txBody>
      </p:sp>
    </p:spTree>
    <p:extLst>
      <p:ext uri="{BB962C8B-B14F-4D97-AF65-F5344CB8AC3E}">
        <p14:creationId xmlns:p14="http://schemas.microsoft.com/office/powerpoint/2010/main" val="406011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3D3B04-5C67-484A-9B18-E74F3DEE50E2}" type="datetimeFigureOut">
              <a:rPr lang="en-IN" smtClean="0"/>
              <a:t>23-08-2020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783E59-A581-4B19-AE07-C7C54C04D405}" type="slidenum">
              <a:rPr lang="en-IN" smtClean="0"/>
              <a:t>‹#›</a:t>
            </a:fld>
            <a:endParaRPr lang="en-IN"/>
          </a:p>
        </p:txBody>
      </p:sp>
    </p:spTree>
    <p:extLst>
      <p:ext uri="{BB962C8B-B14F-4D97-AF65-F5344CB8AC3E}">
        <p14:creationId xmlns:p14="http://schemas.microsoft.com/office/powerpoint/2010/main" val="1331431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D3B04-5C67-484A-9B18-E74F3DEE50E2}" type="datetimeFigureOut">
              <a:rPr lang="en-IN" smtClean="0"/>
              <a:t>23-08-2020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83E59-A581-4B19-AE07-C7C54C04D405}" type="slidenum">
              <a:rPr lang="en-IN" smtClean="0"/>
              <a:t>‹#›</a:t>
            </a:fld>
            <a:endParaRPr lang="en-IN"/>
          </a:p>
        </p:txBody>
      </p:sp>
    </p:spTree>
    <p:extLst>
      <p:ext uri="{BB962C8B-B14F-4D97-AF65-F5344CB8AC3E}">
        <p14:creationId xmlns:p14="http://schemas.microsoft.com/office/powerpoint/2010/main" val="220335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3829"/>
            <a:ext cx="10515600" cy="1422400"/>
          </a:xfrm>
        </p:spPr>
        <p:txBody>
          <a:bodyPr>
            <a:normAutofit/>
          </a:bodyPr>
          <a:lstStyle/>
          <a:p>
            <a:pPr marL="0" indent="0">
              <a:buNone/>
            </a:pPr>
            <a:r>
              <a:rPr lang="en-IN" sz="3600" b="1" dirty="0" smtClean="0"/>
              <a:t>steps involved in fine tuning a BERT model for any one NLP Using Google Colab with a GPU</a:t>
            </a:r>
            <a:endParaRPr lang="en-IN" sz="3600" b="1" dirty="0"/>
          </a:p>
        </p:txBody>
      </p:sp>
      <p:sp>
        <p:nvSpPr>
          <p:cNvPr id="4" name="Rectangle 1"/>
          <p:cNvSpPr>
            <a:spLocks noGrp="1" noChangeArrowheads="1"/>
          </p:cNvSpPr>
          <p:nvPr>
            <p:ph type="title"/>
          </p:nvPr>
        </p:nvSpPr>
        <p:spPr bwMode="auto">
          <a:xfrm>
            <a:off x="838200" y="406346"/>
            <a:ext cx="10308771" cy="61555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rgbClr val="002060"/>
                </a:solidFill>
                <a:effectLst/>
                <a:latin typeface="Inter var"/>
              </a:rPr>
              <a:t>Internship Assignment for Data Science</a:t>
            </a:r>
            <a:r>
              <a:rPr kumimoji="0" lang="en-US" altLang="en-US" sz="4000" b="1" i="0" u="none" strike="noStrike" cap="none" normalizeH="0" baseline="0" dirty="0" smtClean="0">
                <a:ln>
                  <a:noFill/>
                </a:ln>
                <a:solidFill>
                  <a:srgbClr val="002060"/>
                </a:solidFill>
                <a:effectLst/>
              </a:rPr>
              <a:t> </a:t>
            </a:r>
            <a:endParaRPr kumimoji="0" lang="en-US" altLang="en-US" sz="4000" b="1" i="0" u="none" strike="noStrike" cap="none" normalizeH="0" baseline="0" dirty="0" smtClean="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192369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09600"/>
          </a:xfrm>
        </p:spPr>
        <p:txBody>
          <a:bodyPr>
            <a:normAutofit fontScale="90000"/>
          </a:bodyPr>
          <a:lstStyle/>
          <a:p>
            <a:r>
              <a:rPr lang="en-IN" b="1" dirty="0" smtClean="0">
                <a:solidFill>
                  <a:srgbClr val="00B0F0"/>
                </a:solidFill>
              </a:rPr>
              <a:t>STEP-9</a:t>
            </a:r>
            <a:endParaRPr lang="en-IN" b="1" dirty="0">
              <a:solidFill>
                <a:srgbClr val="00B0F0"/>
              </a:solidFill>
            </a:endParaRPr>
          </a:p>
        </p:txBody>
      </p:sp>
      <p:sp>
        <p:nvSpPr>
          <p:cNvPr id="3" name="Content Placeholder 2"/>
          <p:cNvSpPr>
            <a:spLocks noGrp="1"/>
          </p:cNvSpPr>
          <p:nvPr>
            <p:ph idx="1"/>
          </p:nvPr>
        </p:nvSpPr>
        <p:spPr>
          <a:xfrm>
            <a:off x="391885" y="609601"/>
            <a:ext cx="11248571" cy="6248399"/>
          </a:xfrm>
        </p:spPr>
        <p:txBody>
          <a:bodyPr>
            <a:normAutofit fontScale="70000" lnSpcReduction="20000"/>
          </a:bodyPr>
          <a:lstStyle/>
          <a:p>
            <a:r>
              <a:rPr lang="en-IN" b="1" dirty="0"/>
              <a:t>will create dataloaders for both train and validation set</a:t>
            </a:r>
            <a:r>
              <a:rPr lang="en-IN" b="1" dirty="0" smtClean="0"/>
              <a:t>.</a:t>
            </a:r>
          </a:p>
          <a:p>
            <a:r>
              <a:rPr lang="en-IN" b="1" dirty="0"/>
              <a:t>These dataloaders will pass batches of train data and validation data as input to the model during the training phase</a:t>
            </a:r>
            <a:r>
              <a:rPr lang="en-IN" b="1" dirty="0" smtClean="0"/>
              <a:t>.</a:t>
            </a:r>
          </a:p>
          <a:p>
            <a:r>
              <a:rPr lang="en-IN" b="1" dirty="0" smtClean="0"/>
              <a:t>Code for this</a:t>
            </a:r>
          </a:p>
          <a:p>
            <a:pPr marL="0" indent="0">
              <a:buNone/>
            </a:pPr>
            <a:endParaRPr lang="en-IN" b="1" dirty="0" smtClean="0"/>
          </a:p>
          <a:p>
            <a:r>
              <a:rPr lang="en-IN" b="1" dirty="0" smtClean="0"/>
              <a:t>from torch.utils.data import TensorDataset, DataLoader, RandomSampler, SequentialSampler</a:t>
            </a:r>
          </a:p>
          <a:p>
            <a:endParaRPr lang="en-IN" b="1" dirty="0" smtClean="0"/>
          </a:p>
          <a:p>
            <a:r>
              <a:rPr lang="en-IN" b="1" dirty="0" smtClean="0"/>
              <a:t>#define a batch size</a:t>
            </a:r>
          </a:p>
          <a:p>
            <a:r>
              <a:rPr lang="en-IN" b="1" dirty="0" smtClean="0"/>
              <a:t>batch_size = batch size refers to the no of training examples utilized in one iteration</a:t>
            </a:r>
          </a:p>
          <a:p>
            <a:endParaRPr lang="en-IN" b="1" dirty="0" smtClean="0"/>
          </a:p>
          <a:p>
            <a:r>
              <a:rPr lang="en-IN" b="1" dirty="0" smtClean="0"/>
              <a:t># wrap tensors</a:t>
            </a:r>
          </a:p>
          <a:p>
            <a:r>
              <a:rPr lang="en-IN" b="1" dirty="0" smtClean="0"/>
              <a:t>train_data = TensorDataset(train_seq, train_mask, train_y)</a:t>
            </a:r>
          </a:p>
          <a:p>
            <a:endParaRPr lang="en-IN" b="1" dirty="0" smtClean="0"/>
          </a:p>
          <a:p>
            <a:r>
              <a:rPr lang="en-IN" b="1" dirty="0" smtClean="0"/>
              <a:t># sampler for sampling the data during training</a:t>
            </a:r>
          </a:p>
          <a:p>
            <a:r>
              <a:rPr lang="en-IN" b="1" dirty="0" smtClean="0"/>
              <a:t>train_sampler = RandomSampler(train_data)</a:t>
            </a:r>
          </a:p>
          <a:p>
            <a:endParaRPr lang="en-IN" b="1" dirty="0" smtClean="0"/>
          </a:p>
          <a:p>
            <a:r>
              <a:rPr lang="en-IN" b="1" dirty="0" smtClean="0"/>
              <a:t># dataLoader for train set</a:t>
            </a:r>
          </a:p>
          <a:p>
            <a:r>
              <a:rPr lang="en-IN" b="1" dirty="0" smtClean="0"/>
              <a:t>train_dataloader = DataLoader(train_data, sampler=train_sampler, batch_size=batch_size)</a:t>
            </a:r>
          </a:p>
          <a:p>
            <a:endParaRPr lang="en-IN" sz="6200" dirty="0" smtClean="0"/>
          </a:p>
          <a:p>
            <a:endParaRPr lang="en-IN" dirty="0" smtClean="0"/>
          </a:p>
        </p:txBody>
      </p:sp>
    </p:spTree>
    <p:extLst>
      <p:ext uri="{BB962C8B-B14F-4D97-AF65-F5344CB8AC3E}">
        <p14:creationId xmlns:p14="http://schemas.microsoft.com/office/powerpoint/2010/main" val="123703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1846"/>
          </a:xfrm>
        </p:spPr>
        <p:txBody>
          <a:bodyPr>
            <a:normAutofit/>
          </a:bodyPr>
          <a:lstStyle/>
          <a:p>
            <a:r>
              <a:rPr lang="en-IN" sz="3200" b="1" dirty="0" smtClean="0">
                <a:solidFill>
                  <a:srgbClr val="002060"/>
                </a:solidFill>
              </a:rPr>
              <a:t>Steps for validation set</a:t>
            </a:r>
            <a:endParaRPr lang="en-IN" sz="3200" b="1" dirty="0">
              <a:solidFill>
                <a:srgbClr val="002060"/>
              </a:solidFill>
            </a:endParaRPr>
          </a:p>
        </p:txBody>
      </p:sp>
      <p:sp>
        <p:nvSpPr>
          <p:cNvPr id="3" name="Content Placeholder 2"/>
          <p:cNvSpPr>
            <a:spLocks noGrp="1"/>
          </p:cNvSpPr>
          <p:nvPr>
            <p:ph idx="1"/>
          </p:nvPr>
        </p:nvSpPr>
        <p:spPr>
          <a:xfrm>
            <a:off x="275771" y="986972"/>
            <a:ext cx="11078029" cy="5871027"/>
          </a:xfrm>
        </p:spPr>
        <p:txBody>
          <a:bodyPr>
            <a:noAutofit/>
          </a:bodyPr>
          <a:lstStyle/>
          <a:p>
            <a:r>
              <a:rPr lang="en-IN" dirty="0" smtClean="0"/>
              <a:t># wrap tensors</a:t>
            </a:r>
          </a:p>
          <a:p>
            <a:r>
              <a:rPr lang="en-IN" dirty="0" smtClean="0"/>
              <a:t>val_data = TensorDataset(val_seq, val_mask, val_y)</a:t>
            </a:r>
          </a:p>
          <a:p>
            <a:endParaRPr lang="en-IN" dirty="0" smtClean="0"/>
          </a:p>
          <a:p>
            <a:r>
              <a:rPr lang="en-IN" dirty="0" smtClean="0"/>
              <a:t># sampler for sampling the data during training</a:t>
            </a:r>
          </a:p>
          <a:p>
            <a:r>
              <a:rPr lang="en-IN" dirty="0" smtClean="0"/>
              <a:t>val_sampler = SequentialSampler(val_data)</a:t>
            </a:r>
          </a:p>
          <a:p>
            <a:endParaRPr lang="en-IN" dirty="0" smtClean="0"/>
          </a:p>
          <a:p>
            <a:r>
              <a:rPr lang="en-IN" dirty="0" smtClean="0"/>
              <a:t># dataLoader for validation set</a:t>
            </a:r>
          </a:p>
          <a:p>
            <a:r>
              <a:rPr lang="en-IN" dirty="0" smtClean="0"/>
              <a:t>val_dataloader = DataLoader(val_data, sampler = val_sampler, batch_size=batch_size)</a:t>
            </a:r>
          </a:p>
          <a:p>
            <a:r>
              <a:rPr lang="en-IN" sz="3200" dirty="0" smtClean="0">
                <a:solidFill>
                  <a:srgbClr val="0070C0"/>
                </a:solidFill>
              </a:rPr>
              <a:t>Batch size </a:t>
            </a:r>
            <a:r>
              <a:rPr lang="en-IN" dirty="0" smtClean="0"/>
              <a:t>:</a:t>
            </a:r>
          </a:p>
          <a:p>
            <a:r>
              <a:rPr lang="en-IN" dirty="0" smtClean="0"/>
              <a:t>The batch size can be one of three option usually, the number that can be devided into the total dataset size.</a:t>
            </a:r>
            <a:endParaRPr lang="en-IN" dirty="0"/>
          </a:p>
        </p:txBody>
      </p:sp>
    </p:spTree>
    <p:extLst>
      <p:ext uri="{BB962C8B-B14F-4D97-AF65-F5344CB8AC3E}">
        <p14:creationId xmlns:p14="http://schemas.microsoft.com/office/powerpoint/2010/main" val="301160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0857"/>
            <a:ext cx="10515600" cy="391887"/>
          </a:xfrm>
        </p:spPr>
        <p:txBody>
          <a:bodyPr>
            <a:noAutofit/>
          </a:bodyPr>
          <a:lstStyle/>
          <a:p>
            <a:r>
              <a:rPr lang="en-IN" b="1" dirty="0">
                <a:solidFill>
                  <a:srgbClr val="0070C0"/>
                </a:solidFill>
              </a:rPr>
              <a:t>Different Fine-Tuning Techniques</a:t>
            </a:r>
            <a:br>
              <a:rPr lang="en-IN" b="1" dirty="0">
                <a:solidFill>
                  <a:srgbClr val="0070C0"/>
                </a:solidFill>
              </a:rPr>
            </a:br>
            <a:endParaRPr lang="en-IN" b="1" dirty="0">
              <a:solidFill>
                <a:srgbClr val="0070C0"/>
              </a:solidFill>
            </a:endParaRPr>
          </a:p>
        </p:txBody>
      </p:sp>
      <p:sp>
        <p:nvSpPr>
          <p:cNvPr id="3" name="Content Placeholder 2"/>
          <p:cNvSpPr>
            <a:spLocks noGrp="1"/>
          </p:cNvSpPr>
          <p:nvPr>
            <p:ph idx="1"/>
          </p:nvPr>
        </p:nvSpPr>
        <p:spPr>
          <a:xfrm>
            <a:off x="838200" y="1538514"/>
            <a:ext cx="10515600" cy="4638449"/>
          </a:xfrm>
        </p:spPr>
        <p:txBody>
          <a:bodyPr>
            <a:normAutofit fontScale="92500" lnSpcReduction="10000"/>
          </a:bodyPr>
          <a:lstStyle/>
          <a:p>
            <a:r>
              <a:rPr lang="en-IN" dirty="0" smtClean="0"/>
              <a:t>Train the entire architecture – We can further train the entire pre-trained model on our dataset and feed the output to a softmax layer. In this case, the error is back-propagated through the entire architecture and the pre-trained weights of the model are updated based on the new dataset.</a:t>
            </a:r>
          </a:p>
          <a:p>
            <a:r>
              <a:rPr lang="en-IN" dirty="0" smtClean="0"/>
              <a:t>Train some layers while freezing others – Another way to use a pre-trained model is to train it partially. What we can do is keep the weights of initial layers of the model frozen while we retrain only the higher layers. We can try and test as to how many layers to be frozen and how many to be trained.</a:t>
            </a:r>
          </a:p>
          <a:p>
            <a:r>
              <a:rPr lang="en-IN" dirty="0" smtClean="0"/>
              <a:t>Freeze the entire architecture – We can even freeze all the layers of the model and attach a few neural network layers of our own and train this new model. Note that the weights of only the attached layers will be updated during model training.</a:t>
            </a:r>
            <a:endParaRPr lang="en-IN" dirty="0"/>
          </a:p>
        </p:txBody>
      </p:sp>
    </p:spTree>
    <p:extLst>
      <p:ext uri="{BB962C8B-B14F-4D97-AF65-F5344CB8AC3E}">
        <p14:creationId xmlns:p14="http://schemas.microsoft.com/office/powerpoint/2010/main" val="3801172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0"/>
            <a:ext cx="10515600" cy="624114"/>
          </a:xfrm>
        </p:spPr>
        <p:txBody>
          <a:bodyPr>
            <a:normAutofit fontScale="90000"/>
          </a:bodyPr>
          <a:lstStyle/>
          <a:p>
            <a:r>
              <a:rPr lang="en-IN" b="1" dirty="0" smtClean="0">
                <a:solidFill>
                  <a:srgbClr val="0070C0"/>
                </a:solidFill>
              </a:rPr>
              <a:t>MODEL ARCHITECHTURE</a:t>
            </a:r>
            <a:endParaRPr lang="en-IN" b="1" dirty="0">
              <a:solidFill>
                <a:srgbClr val="0070C0"/>
              </a:solidFill>
            </a:endParaRPr>
          </a:p>
        </p:txBody>
      </p:sp>
      <p:sp>
        <p:nvSpPr>
          <p:cNvPr id="3" name="Content Placeholder 2"/>
          <p:cNvSpPr>
            <a:spLocks noGrp="1"/>
          </p:cNvSpPr>
          <p:nvPr>
            <p:ph idx="1"/>
          </p:nvPr>
        </p:nvSpPr>
        <p:spPr>
          <a:xfrm>
            <a:off x="217713" y="725714"/>
            <a:ext cx="11713030" cy="6132285"/>
          </a:xfrm>
        </p:spPr>
        <p:txBody>
          <a:bodyPr>
            <a:normAutofit fontScale="55000" lnSpcReduction="20000"/>
          </a:bodyPr>
          <a:lstStyle/>
          <a:p>
            <a:r>
              <a:rPr lang="en-IN" sz="3700" b="1" dirty="0" smtClean="0"/>
              <a:t>Here we are taking the third fine tuning techniques.</a:t>
            </a:r>
          </a:p>
          <a:p>
            <a:r>
              <a:rPr lang="en-IN" sz="3700" b="1" dirty="0" smtClean="0"/>
              <a:t>We have to frezze all the layers of the model before fine-tuning.</a:t>
            </a:r>
          </a:p>
          <a:p>
            <a:r>
              <a:rPr lang="en-IN" sz="3700" b="1" dirty="0" smtClean="0"/>
              <a:t>This will prevent updating of model weights during fine-tuning</a:t>
            </a:r>
          </a:p>
          <a:p>
            <a:r>
              <a:rPr lang="en-IN" sz="3700" b="1" dirty="0" smtClean="0"/>
              <a:t>Code  for this</a:t>
            </a:r>
          </a:p>
          <a:p>
            <a:pPr marL="0" indent="0">
              <a:buNone/>
            </a:pPr>
            <a:r>
              <a:rPr lang="en-IN" sz="3700" b="1" dirty="0" smtClean="0"/>
              <a:t>def __init__(self, bert):</a:t>
            </a:r>
          </a:p>
          <a:p>
            <a:pPr marL="0" indent="0">
              <a:buNone/>
            </a:pPr>
            <a:r>
              <a:rPr lang="en-IN" sz="3700" b="1" dirty="0"/>
              <a:t> </a:t>
            </a:r>
            <a:r>
              <a:rPr lang="en-IN" sz="3700" b="1" dirty="0" smtClean="0"/>
              <a:t>            super(BERT_Arch, self).__init__()</a:t>
            </a:r>
          </a:p>
          <a:p>
            <a:pPr marL="0" indent="0">
              <a:buNone/>
            </a:pPr>
            <a:r>
              <a:rPr lang="en-IN" sz="3700" b="1" dirty="0"/>
              <a:t> </a:t>
            </a:r>
            <a:r>
              <a:rPr lang="en-IN" sz="3700" b="1" dirty="0" smtClean="0"/>
              <a:t>           self.bert = bert       </a:t>
            </a:r>
          </a:p>
          <a:p>
            <a:pPr marL="0" indent="0">
              <a:buNone/>
            </a:pPr>
            <a:r>
              <a:rPr lang="en-IN" sz="3700" b="1" dirty="0" smtClean="0"/>
              <a:t>    # dropout layer</a:t>
            </a:r>
          </a:p>
          <a:p>
            <a:pPr marL="0" indent="0">
              <a:buNone/>
            </a:pPr>
            <a:r>
              <a:rPr lang="en-IN" sz="3700" b="1" dirty="0" smtClean="0"/>
              <a:t>    self.dropout = nn.Dropout(0.1)</a:t>
            </a:r>
          </a:p>
          <a:p>
            <a:pPr marL="0" indent="0">
              <a:buNone/>
            </a:pPr>
            <a:r>
              <a:rPr lang="en-IN" sz="3700" b="1" dirty="0" smtClean="0"/>
              <a:t>      # relu activation function</a:t>
            </a:r>
          </a:p>
          <a:p>
            <a:pPr marL="0" indent="0">
              <a:buNone/>
            </a:pPr>
            <a:r>
              <a:rPr lang="en-IN" sz="3700" b="1" dirty="0" smtClean="0"/>
              <a:t>      self.relu =  nn.ReLU()</a:t>
            </a:r>
          </a:p>
          <a:p>
            <a:pPr marL="0" indent="0">
              <a:buNone/>
            </a:pPr>
            <a:r>
              <a:rPr lang="en-IN" sz="3700" b="1" dirty="0"/>
              <a:t> </a:t>
            </a:r>
            <a:r>
              <a:rPr lang="en-IN" sz="3700" b="1" dirty="0" smtClean="0"/>
              <a:t>    # dense layer 1</a:t>
            </a:r>
          </a:p>
          <a:p>
            <a:pPr marL="0" indent="0">
              <a:buNone/>
            </a:pPr>
            <a:r>
              <a:rPr lang="en-IN" sz="3700" b="1" dirty="0" smtClean="0"/>
              <a:t>         self.fc1 = nn.Linear(768,512)</a:t>
            </a:r>
          </a:p>
          <a:p>
            <a:pPr marL="0" indent="0">
              <a:buNone/>
            </a:pPr>
            <a:r>
              <a:rPr lang="en-IN" sz="3700" b="1" dirty="0" smtClean="0"/>
              <a:t>        # dense layer 2 (Output layer)</a:t>
            </a:r>
          </a:p>
          <a:p>
            <a:pPr marL="0" indent="0">
              <a:buNone/>
            </a:pPr>
            <a:r>
              <a:rPr lang="en-IN" sz="3700" b="1" dirty="0" smtClean="0"/>
              <a:t>      self.fc2 = nn.Linear(512,2)</a:t>
            </a:r>
          </a:p>
          <a:p>
            <a:pPr marL="0" indent="0">
              <a:buNone/>
            </a:pPr>
            <a:r>
              <a:rPr lang="en-IN" sz="3700" b="1" dirty="0"/>
              <a:t> </a:t>
            </a:r>
            <a:r>
              <a:rPr lang="en-IN" sz="3700" b="1" dirty="0" smtClean="0"/>
              <a:t>     #softmax activation function</a:t>
            </a:r>
          </a:p>
          <a:p>
            <a:pPr marL="0" indent="0">
              <a:buNone/>
            </a:pPr>
            <a:r>
              <a:rPr lang="en-IN" sz="3700" b="1" dirty="0" smtClean="0"/>
              <a:t>          s</a:t>
            </a:r>
            <a:r>
              <a:rPr lang="en-IN" sz="3700" b="1" dirty="0" smtClean="0"/>
              <a:t>elf.softmax</a:t>
            </a:r>
            <a:r>
              <a:rPr lang="en-IN" sz="3700" b="1" dirty="0" smtClean="0"/>
              <a:t>= nn.LogSoftmax(dim=1)</a:t>
            </a:r>
          </a:p>
          <a:p>
            <a:endParaRPr lang="en-IN" dirty="0"/>
          </a:p>
        </p:txBody>
      </p:sp>
    </p:spTree>
    <p:extLst>
      <p:ext uri="{BB962C8B-B14F-4D97-AF65-F5344CB8AC3E}">
        <p14:creationId xmlns:p14="http://schemas.microsoft.com/office/powerpoint/2010/main" val="372275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171"/>
            <a:ext cx="10515600" cy="566058"/>
          </a:xfrm>
        </p:spPr>
        <p:txBody>
          <a:bodyPr>
            <a:normAutofit/>
          </a:bodyPr>
          <a:lstStyle/>
          <a:p>
            <a:r>
              <a:rPr lang="en-IN" sz="3200" b="1" dirty="0" smtClean="0">
                <a:solidFill>
                  <a:srgbClr val="002060"/>
                </a:solidFill>
              </a:rPr>
              <a:t>CODE FOR MODEL</a:t>
            </a:r>
            <a:endParaRPr lang="en-IN" sz="3200" b="1" dirty="0">
              <a:solidFill>
                <a:srgbClr val="002060"/>
              </a:solidFill>
            </a:endParaRPr>
          </a:p>
        </p:txBody>
      </p:sp>
      <p:sp>
        <p:nvSpPr>
          <p:cNvPr id="3" name="Content Placeholder 2"/>
          <p:cNvSpPr>
            <a:spLocks noGrp="1"/>
          </p:cNvSpPr>
          <p:nvPr>
            <p:ph idx="1"/>
          </p:nvPr>
        </p:nvSpPr>
        <p:spPr>
          <a:xfrm>
            <a:off x="348343" y="914400"/>
            <a:ext cx="11684000" cy="5943600"/>
          </a:xfrm>
        </p:spPr>
        <p:txBody>
          <a:bodyPr>
            <a:noAutofit/>
          </a:bodyPr>
          <a:lstStyle/>
          <a:p>
            <a:pPr marL="0" indent="0">
              <a:buNone/>
            </a:pPr>
            <a:r>
              <a:rPr lang="en-IN" sz="1600" b="1" dirty="0" smtClean="0"/>
              <a:t>define the forward pass</a:t>
            </a:r>
          </a:p>
          <a:p>
            <a:pPr marL="0" indent="0">
              <a:buNone/>
            </a:pPr>
            <a:r>
              <a:rPr lang="en-IN" sz="1600" b="1" dirty="0" smtClean="0"/>
              <a:t>    def forward(self, sent_id, mask):</a:t>
            </a:r>
          </a:p>
          <a:p>
            <a:pPr marL="0" indent="0">
              <a:buNone/>
            </a:pPr>
            <a:r>
              <a:rPr lang="en-IN" sz="1600" b="1" dirty="0" smtClean="0"/>
              <a:t>   #pass the inputs to the model  </a:t>
            </a:r>
          </a:p>
          <a:p>
            <a:pPr marL="0" indent="0">
              <a:buNone/>
            </a:pPr>
            <a:r>
              <a:rPr lang="en-IN" sz="1600" b="1" dirty="0" smtClean="0"/>
              <a:t>      _, cls_hs = self.bert(sent_id, attention_mask=mask)</a:t>
            </a:r>
          </a:p>
          <a:p>
            <a:pPr marL="0" indent="0">
              <a:buNone/>
            </a:pPr>
            <a:r>
              <a:rPr lang="en-IN" sz="1600" b="1" dirty="0" smtClean="0"/>
              <a:t>        x = self.fc1(cls_hs)</a:t>
            </a:r>
          </a:p>
          <a:p>
            <a:pPr marL="0" indent="0">
              <a:buNone/>
            </a:pPr>
            <a:r>
              <a:rPr lang="en-IN" sz="1600" b="1" dirty="0"/>
              <a:t> </a:t>
            </a:r>
            <a:r>
              <a:rPr lang="en-IN" sz="1600" b="1" dirty="0" smtClean="0"/>
              <a:t>        x = self.relu(x)</a:t>
            </a:r>
          </a:p>
          <a:p>
            <a:pPr marL="0" indent="0">
              <a:buNone/>
            </a:pPr>
            <a:r>
              <a:rPr lang="en-IN" sz="1600" b="1" dirty="0" smtClean="0"/>
              <a:t>          x = self.dropout(x)</a:t>
            </a:r>
          </a:p>
          <a:p>
            <a:pPr marL="0" indent="0">
              <a:buNone/>
            </a:pPr>
            <a:r>
              <a:rPr lang="en-IN" sz="1600" b="1" dirty="0" smtClean="0"/>
              <a:t>  # output layer</a:t>
            </a:r>
          </a:p>
          <a:p>
            <a:pPr marL="0" indent="0">
              <a:buNone/>
            </a:pPr>
            <a:r>
              <a:rPr lang="en-IN" sz="1600" b="1" dirty="0" smtClean="0"/>
              <a:t>      x = self.fc2(x)</a:t>
            </a:r>
          </a:p>
          <a:p>
            <a:pPr marL="0" indent="0">
              <a:buNone/>
            </a:pPr>
            <a:r>
              <a:rPr lang="en-IN" sz="1600" b="1" dirty="0" smtClean="0"/>
              <a:t>      # apply softmax activation</a:t>
            </a:r>
          </a:p>
          <a:p>
            <a:pPr marL="0" indent="0">
              <a:buNone/>
            </a:pPr>
            <a:r>
              <a:rPr lang="en-IN" sz="1600" b="1" dirty="0"/>
              <a:t> </a:t>
            </a:r>
            <a:r>
              <a:rPr lang="en-IN" sz="1600" b="1" dirty="0" smtClean="0"/>
              <a:t>    x = self.softmax(x)</a:t>
            </a:r>
          </a:p>
          <a:p>
            <a:pPr marL="0" indent="0">
              <a:buNone/>
            </a:pPr>
            <a:r>
              <a:rPr lang="en-IN" sz="1600" b="1" dirty="0"/>
              <a:t> </a:t>
            </a:r>
            <a:r>
              <a:rPr lang="en-IN" sz="1600" b="1" dirty="0" smtClean="0"/>
              <a:t>       return x</a:t>
            </a:r>
          </a:p>
          <a:p>
            <a:pPr marL="0" indent="0">
              <a:buNone/>
            </a:pPr>
            <a:r>
              <a:rPr lang="en-IN" sz="1600" b="1" dirty="0" smtClean="0"/>
              <a:t> pass the pre-trained BERT to our define architecture</a:t>
            </a:r>
          </a:p>
          <a:p>
            <a:pPr marL="0" indent="0">
              <a:buNone/>
            </a:pPr>
            <a:r>
              <a:rPr lang="en-IN" sz="1600" b="1" dirty="0" smtClean="0"/>
              <a:t>model = BERT_Arch(bert)</a:t>
            </a:r>
          </a:p>
          <a:p>
            <a:pPr marL="0" indent="0">
              <a:buNone/>
            </a:pPr>
            <a:endParaRPr lang="en-IN" sz="1600" b="1" dirty="0" smtClean="0"/>
          </a:p>
          <a:p>
            <a:pPr marL="0" indent="0">
              <a:buNone/>
            </a:pPr>
            <a:r>
              <a:rPr lang="en-IN" sz="1600" b="1" dirty="0" smtClean="0"/>
              <a:t># push the model to GPU</a:t>
            </a:r>
          </a:p>
          <a:p>
            <a:pPr marL="0" indent="0">
              <a:buNone/>
            </a:pPr>
            <a:r>
              <a:rPr lang="en-IN" sz="1800" b="1" dirty="0" smtClean="0"/>
              <a:t>model = model.to(device)</a:t>
            </a:r>
            <a:endParaRPr lang="en-IN" sz="1800" b="1" dirty="0"/>
          </a:p>
        </p:txBody>
      </p:sp>
    </p:spTree>
    <p:extLst>
      <p:ext uri="{BB962C8B-B14F-4D97-AF65-F5344CB8AC3E}">
        <p14:creationId xmlns:p14="http://schemas.microsoft.com/office/powerpoint/2010/main" val="310437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0589"/>
          </a:xfrm>
        </p:spPr>
        <p:txBody>
          <a:bodyPr>
            <a:normAutofit fontScale="90000"/>
          </a:bodyPr>
          <a:lstStyle/>
          <a:p>
            <a:r>
              <a:rPr lang="en-IN" b="1" dirty="0" smtClean="0">
                <a:solidFill>
                  <a:srgbClr val="00B0F0"/>
                </a:solidFill>
              </a:rPr>
              <a:t>STEPS-11</a:t>
            </a:r>
            <a:endParaRPr lang="en-IN" b="1" dirty="0">
              <a:solidFill>
                <a:srgbClr val="00B0F0"/>
              </a:solidFill>
            </a:endParaRPr>
          </a:p>
        </p:txBody>
      </p:sp>
      <p:sp>
        <p:nvSpPr>
          <p:cNvPr id="3" name="Content Placeholder 2"/>
          <p:cNvSpPr>
            <a:spLocks noGrp="1"/>
          </p:cNvSpPr>
          <p:nvPr>
            <p:ph idx="1"/>
          </p:nvPr>
        </p:nvSpPr>
        <p:spPr>
          <a:xfrm>
            <a:off x="838200" y="841828"/>
            <a:ext cx="10515600" cy="5805715"/>
          </a:xfrm>
        </p:spPr>
        <p:txBody>
          <a:bodyPr/>
          <a:lstStyle/>
          <a:p>
            <a:r>
              <a:rPr lang="en-IN" dirty="0"/>
              <a:t>We will use AdamW as our optimizer. </a:t>
            </a:r>
            <a:endParaRPr lang="en-IN" dirty="0" smtClean="0"/>
          </a:p>
          <a:p>
            <a:r>
              <a:rPr lang="en-IN" dirty="0" smtClean="0"/>
              <a:t>It </a:t>
            </a:r>
            <a:r>
              <a:rPr lang="en-IN" dirty="0"/>
              <a:t>is an </a:t>
            </a:r>
            <a:r>
              <a:rPr lang="en-IN" dirty="0" smtClean="0"/>
              <a:t>improved </a:t>
            </a:r>
            <a:r>
              <a:rPr lang="en-IN" dirty="0"/>
              <a:t>version of the Adam optimizer</a:t>
            </a:r>
            <a:r>
              <a:rPr lang="en-IN" dirty="0" smtClean="0"/>
              <a:t>.</a:t>
            </a:r>
          </a:p>
          <a:p>
            <a:r>
              <a:rPr lang="en-IN" dirty="0" smtClean="0"/>
              <a:t>Code for this</a:t>
            </a:r>
          </a:p>
          <a:p>
            <a:r>
              <a:rPr lang="en-IN" dirty="0" smtClean="0"/>
              <a:t># optimizer from hugging face transformers</a:t>
            </a:r>
          </a:p>
          <a:p>
            <a:r>
              <a:rPr lang="en-IN" dirty="0" smtClean="0"/>
              <a:t>from transformers import AdamW</a:t>
            </a:r>
          </a:p>
          <a:p>
            <a:endParaRPr lang="en-IN" dirty="0" smtClean="0"/>
          </a:p>
          <a:p>
            <a:r>
              <a:rPr lang="en-IN" dirty="0" smtClean="0"/>
              <a:t># define the optimizer</a:t>
            </a:r>
          </a:p>
          <a:p>
            <a:r>
              <a:rPr lang="en-IN" dirty="0" smtClean="0"/>
              <a:t>optimizer = AdamW(model.parameters(),</a:t>
            </a:r>
          </a:p>
          <a:p>
            <a:r>
              <a:rPr lang="en-IN" dirty="0" smtClean="0"/>
              <a:t>                  lr = 1e-5)          # learning rate</a:t>
            </a:r>
            <a:endParaRPr lang="en-IN" dirty="0"/>
          </a:p>
        </p:txBody>
      </p:sp>
    </p:spTree>
    <p:extLst>
      <p:ext uri="{BB962C8B-B14F-4D97-AF65-F5344CB8AC3E}">
        <p14:creationId xmlns:p14="http://schemas.microsoft.com/office/powerpoint/2010/main" val="2896402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30"/>
            <a:ext cx="10515600" cy="246742"/>
          </a:xfrm>
        </p:spPr>
        <p:txBody>
          <a:bodyPr>
            <a:normAutofit fontScale="90000"/>
          </a:bodyPr>
          <a:lstStyle/>
          <a:p>
            <a:r>
              <a:rPr lang="en-IN" b="1" dirty="0" smtClean="0">
                <a:solidFill>
                  <a:srgbClr val="00B0F0"/>
                </a:solidFill>
              </a:rPr>
              <a:t>STEP-12</a:t>
            </a:r>
            <a:endParaRPr lang="en-IN" b="1" dirty="0">
              <a:solidFill>
                <a:srgbClr val="00B0F0"/>
              </a:solidFill>
            </a:endParaRPr>
          </a:p>
        </p:txBody>
      </p:sp>
      <p:sp>
        <p:nvSpPr>
          <p:cNvPr id="3" name="Content Placeholder 2"/>
          <p:cNvSpPr>
            <a:spLocks noGrp="1"/>
          </p:cNvSpPr>
          <p:nvPr>
            <p:ph idx="1"/>
          </p:nvPr>
        </p:nvSpPr>
        <p:spPr>
          <a:xfrm>
            <a:off x="217714" y="1596570"/>
            <a:ext cx="11771086" cy="4426859"/>
          </a:xfrm>
        </p:spPr>
        <p:txBody>
          <a:bodyPr>
            <a:noAutofit/>
          </a:bodyPr>
          <a:lstStyle/>
          <a:p>
            <a:r>
              <a:rPr lang="en-IN" sz="2400" b="1" dirty="0" smtClean="0"/>
              <a:t>Check for class imbalance in our dataset</a:t>
            </a:r>
          </a:p>
          <a:p>
            <a:r>
              <a:rPr lang="en-IN" sz="2400" b="1" dirty="0" smtClean="0"/>
              <a:t>If there is any class imbalance in our dataset</a:t>
            </a:r>
          </a:p>
          <a:p>
            <a:r>
              <a:rPr lang="en-IN" sz="2400" b="1" dirty="0" smtClean="0"/>
              <a:t>Then we will first compute class weights for the labels in the train set and then pass these weights to the loss function so that it takes care of the class imbalance.</a:t>
            </a:r>
          </a:p>
          <a:p>
            <a:r>
              <a:rPr lang="en-IN" sz="2400" b="1" dirty="0" smtClean="0"/>
              <a:t>Code for this</a:t>
            </a:r>
          </a:p>
          <a:p>
            <a:r>
              <a:rPr lang="en-IN" sz="2400" b="1" dirty="0" smtClean="0"/>
              <a:t>from sklearn.utils.class_weight import compute_class_weight</a:t>
            </a:r>
          </a:p>
          <a:p>
            <a:endParaRPr lang="en-IN" sz="2400" b="1" dirty="0" smtClean="0"/>
          </a:p>
          <a:p>
            <a:r>
              <a:rPr lang="en-IN" sz="2400" b="1" dirty="0" smtClean="0"/>
              <a:t>#compute the class weights</a:t>
            </a:r>
          </a:p>
          <a:p>
            <a:r>
              <a:rPr lang="en-IN" sz="2400" b="1" dirty="0" smtClean="0"/>
              <a:t>class_weights = compute_class_weight('balanced', np.unique(train_labels), train_labels)</a:t>
            </a:r>
          </a:p>
          <a:p>
            <a:r>
              <a:rPr lang="en-IN" sz="2400" b="1" dirty="0" smtClean="0"/>
              <a:t>print("Class Weights:",class_weights)</a:t>
            </a:r>
          </a:p>
          <a:p>
            <a:endParaRPr lang="en-IN" b="1" dirty="0" smtClean="0"/>
          </a:p>
        </p:txBody>
      </p:sp>
    </p:spTree>
    <p:extLst>
      <p:ext uri="{BB962C8B-B14F-4D97-AF65-F5344CB8AC3E}">
        <p14:creationId xmlns:p14="http://schemas.microsoft.com/office/powerpoint/2010/main" val="4276196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solidFill>
                  <a:srgbClr val="00B0F0"/>
                </a:solidFill>
              </a:rPr>
              <a:t>STEPS-13</a:t>
            </a:r>
            <a:endParaRPr lang="en-IN" b="1" dirty="0">
              <a:solidFill>
                <a:srgbClr val="00B0F0"/>
              </a:solidFill>
            </a:endParaRPr>
          </a:p>
        </p:txBody>
      </p:sp>
      <p:sp>
        <p:nvSpPr>
          <p:cNvPr id="3" name="Content Placeholder 2"/>
          <p:cNvSpPr>
            <a:spLocks noGrp="1"/>
          </p:cNvSpPr>
          <p:nvPr>
            <p:ph idx="1"/>
          </p:nvPr>
        </p:nvSpPr>
        <p:spPr/>
        <p:txBody>
          <a:bodyPr>
            <a:normAutofit fontScale="85000" lnSpcReduction="20000"/>
          </a:bodyPr>
          <a:lstStyle/>
          <a:p>
            <a:r>
              <a:rPr lang="en-IN" b="1" dirty="0" smtClean="0"/>
              <a:t># converting list of class weights to a tensor</a:t>
            </a:r>
          </a:p>
          <a:p>
            <a:r>
              <a:rPr lang="en-IN" b="1" dirty="0" smtClean="0"/>
              <a:t>weights= torch.tensor(class_weights,dtype=torch.float)</a:t>
            </a:r>
          </a:p>
          <a:p>
            <a:endParaRPr lang="en-IN" b="1" dirty="0" smtClean="0"/>
          </a:p>
          <a:p>
            <a:r>
              <a:rPr lang="en-IN" b="1" dirty="0" smtClean="0"/>
              <a:t># push to GPU </a:t>
            </a:r>
          </a:p>
          <a:p>
            <a:r>
              <a:rPr lang="en-IN" b="1" dirty="0" smtClean="0"/>
              <a:t>weights = weights.to(device)</a:t>
            </a:r>
          </a:p>
          <a:p>
            <a:endParaRPr lang="en-IN" b="1" dirty="0" smtClean="0"/>
          </a:p>
          <a:p>
            <a:r>
              <a:rPr lang="en-IN" b="1" dirty="0" smtClean="0"/>
              <a:t># define the loss function</a:t>
            </a:r>
          </a:p>
          <a:p>
            <a:r>
              <a:rPr lang="en-IN" b="1" dirty="0" smtClean="0"/>
              <a:t>cross_entropy  = nn.NLLLoss(weight=weights) </a:t>
            </a:r>
          </a:p>
          <a:p>
            <a:endParaRPr lang="en-IN" b="1" dirty="0" smtClean="0"/>
          </a:p>
          <a:p>
            <a:r>
              <a:rPr lang="en-IN" b="1" dirty="0" smtClean="0"/>
              <a:t># number of training epochs</a:t>
            </a:r>
          </a:p>
          <a:p>
            <a:r>
              <a:rPr lang="en-IN" b="1" dirty="0" smtClean="0"/>
              <a:t>epochs = 10</a:t>
            </a:r>
            <a:endParaRPr lang="en-IN" b="1" dirty="0"/>
          </a:p>
        </p:txBody>
      </p:sp>
    </p:spTree>
    <p:extLst>
      <p:ext uri="{BB962C8B-B14F-4D97-AF65-F5344CB8AC3E}">
        <p14:creationId xmlns:p14="http://schemas.microsoft.com/office/powerpoint/2010/main" val="970126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41829"/>
          </a:xfrm>
        </p:spPr>
        <p:txBody>
          <a:bodyPr>
            <a:normAutofit/>
          </a:bodyPr>
          <a:lstStyle/>
          <a:p>
            <a:r>
              <a:rPr lang="en-IN" dirty="0" smtClean="0">
                <a:solidFill>
                  <a:srgbClr val="00B0F0"/>
                </a:solidFill>
              </a:rPr>
              <a:t>STEPS-14</a:t>
            </a:r>
            <a:endParaRPr lang="en-IN" dirty="0">
              <a:solidFill>
                <a:srgbClr val="00B0F0"/>
              </a:solidFill>
            </a:endParaRPr>
          </a:p>
        </p:txBody>
      </p:sp>
      <p:sp>
        <p:nvSpPr>
          <p:cNvPr id="3" name="Content Placeholder 2"/>
          <p:cNvSpPr>
            <a:spLocks noGrp="1"/>
          </p:cNvSpPr>
          <p:nvPr>
            <p:ph idx="1"/>
          </p:nvPr>
        </p:nvSpPr>
        <p:spPr>
          <a:xfrm>
            <a:off x="261257" y="696686"/>
            <a:ext cx="11092543" cy="5979885"/>
          </a:xfrm>
        </p:spPr>
        <p:txBody>
          <a:bodyPr>
            <a:normAutofit fontScale="85000" lnSpcReduction="20000"/>
          </a:bodyPr>
          <a:lstStyle/>
          <a:p>
            <a:r>
              <a:rPr lang="en-IN" sz="3300" b="1" dirty="0" smtClean="0">
                <a:solidFill>
                  <a:srgbClr val="002060"/>
                </a:solidFill>
              </a:rPr>
              <a:t>Fine-Tune BERT</a:t>
            </a:r>
            <a:r>
              <a:rPr lang="en-IN" b="1" dirty="0" smtClean="0">
                <a:solidFill>
                  <a:srgbClr val="002060"/>
                </a:solidFill>
              </a:rPr>
              <a:t>:</a:t>
            </a:r>
          </a:p>
          <a:p>
            <a:r>
              <a:rPr lang="en-IN" sz="2400" b="1" dirty="0" smtClean="0"/>
              <a:t>we have defined the model architecture, we have specified the optimizer and the loss function, and our dataloaders are also ready.</a:t>
            </a:r>
          </a:p>
          <a:p>
            <a:r>
              <a:rPr lang="en-IN" sz="2400" b="1" dirty="0" smtClean="0"/>
              <a:t> Now we have to define a couple of functions to train (fine-tune) and evaluate the model, respectively.</a:t>
            </a:r>
          </a:p>
          <a:p>
            <a:r>
              <a:rPr lang="en-IN" sz="2400" b="1" dirty="0" smtClean="0"/>
              <a:t>Code for this</a:t>
            </a:r>
          </a:p>
          <a:p>
            <a:pPr marL="0" indent="0">
              <a:buNone/>
            </a:pPr>
            <a:r>
              <a:rPr lang="en-IN" sz="2400" b="1" dirty="0" smtClean="0"/>
              <a:t># function to train the model</a:t>
            </a:r>
          </a:p>
          <a:p>
            <a:pPr marL="0" indent="0">
              <a:buNone/>
            </a:pPr>
            <a:r>
              <a:rPr lang="en-IN" sz="2400" b="1" dirty="0" smtClean="0"/>
              <a:t>def train():</a:t>
            </a:r>
          </a:p>
          <a:p>
            <a:pPr marL="0" indent="0">
              <a:buNone/>
            </a:pPr>
            <a:r>
              <a:rPr lang="en-IN" sz="2400" b="1" dirty="0" smtClean="0"/>
              <a:t> model.train()</a:t>
            </a:r>
          </a:p>
          <a:p>
            <a:pPr marL="0" indent="0">
              <a:buNone/>
            </a:pPr>
            <a:r>
              <a:rPr lang="en-IN" sz="2400" b="1" dirty="0"/>
              <a:t> </a:t>
            </a:r>
            <a:r>
              <a:rPr lang="en-IN" sz="2400" b="1" dirty="0" smtClean="0"/>
              <a:t> total_loss, total_accuracy = 0, 0</a:t>
            </a:r>
          </a:p>
          <a:p>
            <a:pPr marL="0" indent="0">
              <a:buNone/>
            </a:pPr>
            <a:r>
              <a:rPr lang="en-IN" sz="2400" b="1" dirty="0" smtClean="0"/>
              <a:t>   # empty list to save model predictions</a:t>
            </a:r>
          </a:p>
          <a:p>
            <a:pPr marL="0" indent="0">
              <a:buNone/>
            </a:pPr>
            <a:r>
              <a:rPr lang="en-IN" sz="2400" b="1" dirty="0" smtClean="0"/>
              <a:t>     total_preds=[]</a:t>
            </a:r>
          </a:p>
          <a:p>
            <a:pPr marL="0" indent="0">
              <a:buNone/>
            </a:pPr>
            <a:r>
              <a:rPr lang="en-IN" sz="2400" b="1" dirty="0" smtClean="0"/>
              <a:t>   # iterate over batches</a:t>
            </a:r>
          </a:p>
          <a:p>
            <a:pPr marL="0" indent="0">
              <a:buNone/>
            </a:pPr>
            <a:r>
              <a:rPr lang="en-IN" sz="2400" b="1" dirty="0" smtClean="0"/>
              <a:t>  for step,batch in enumerate(train_dataloader):</a:t>
            </a:r>
          </a:p>
          <a:p>
            <a:pPr marL="0" indent="0">
              <a:buNone/>
            </a:pPr>
            <a:r>
              <a:rPr lang="en-IN" sz="2400" b="1" dirty="0" smtClean="0"/>
              <a:t>    </a:t>
            </a:r>
          </a:p>
          <a:p>
            <a:pPr marL="0" indent="0">
              <a:buNone/>
            </a:pPr>
            <a:r>
              <a:rPr lang="en-IN" sz="2400" b="1" dirty="0" smtClean="0"/>
              <a:t>    # progress update after every 50 batches.</a:t>
            </a:r>
          </a:p>
          <a:p>
            <a:pPr marL="0" indent="0">
              <a:buNone/>
            </a:pPr>
            <a:r>
              <a:rPr lang="en-IN" sz="2400" b="1" dirty="0" smtClean="0"/>
              <a:t>    if step % 50 == 0 and not step == 0:</a:t>
            </a:r>
          </a:p>
          <a:p>
            <a:pPr marL="0" indent="0">
              <a:buNone/>
            </a:pPr>
            <a:r>
              <a:rPr lang="en-IN" sz="2400" b="1" dirty="0" smtClean="0"/>
              <a:t>      print('  Batch {:&gt;5,}  of  {:&gt;5,}.'.format(step, len(train_dataloader)))</a:t>
            </a:r>
          </a:p>
          <a:p>
            <a:pPr marL="0" indent="0">
              <a:buNone/>
            </a:pPr>
            <a:endParaRPr lang="en-IN" sz="2400" b="1" dirty="0"/>
          </a:p>
        </p:txBody>
      </p:sp>
    </p:spTree>
    <p:extLst>
      <p:ext uri="{BB962C8B-B14F-4D97-AF65-F5344CB8AC3E}">
        <p14:creationId xmlns:p14="http://schemas.microsoft.com/office/powerpoint/2010/main" val="388009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3227" y="283030"/>
            <a:ext cx="10515600" cy="566056"/>
          </a:xfrm>
        </p:spPr>
        <p:txBody>
          <a:bodyPr>
            <a:normAutofit fontScale="90000"/>
          </a:bodyPr>
          <a:lstStyle/>
          <a:p>
            <a:r>
              <a:rPr lang="en-IN" sz="3600" b="1" dirty="0" smtClean="0">
                <a:solidFill>
                  <a:srgbClr val="002060"/>
                </a:solidFill>
              </a:rPr>
              <a:t>Code</a:t>
            </a:r>
            <a:r>
              <a:rPr lang="en-IN" sz="3600" dirty="0" smtClean="0">
                <a:solidFill>
                  <a:srgbClr val="002060"/>
                </a:solidFill>
              </a:rPr>
              <a:t> </a:t>
            </a:r>
            <a:r>
              <a:rPr lang="en-IN" sz="3600" b="1" dirty="0" smtClean="0">
                <a:solidFill>
                  <a:srgbClr val="002060"/>
                </a:solidFill>
              </a:rPr>
              <a:t>for</a:t>
            </a:r>
            <a:r>
              <a:rPr lang="en-IN" sz="3600" dirty="0" smtClean="0">
                <a:solidFill>
                  <a:srgbClr val="002060"/>
                </a:solidFill>
              </a:rPr>
              <a:t> </a:t>
            </a:r>
            <a:r>
              <a:rPr lang="en-IN" sz="3600" b="1" dirty="0" smtClean="0">
                <a:solidFill>
                  <a:srgbClr val="002060"/>
                </a:solidFill>
              </a:rPr>
              <a:t>push </a:t>
            </a:r>
            <a:r>
              <a:rPr lang="en-IN" sz="3600" b="1" dirty="0">
                <a:solidFill>
                  <a:srgbClr val="002060"/>
                </a:solidFill>
              </a:rPr>
              <a:t>the batch to gpu</a:t>
            </a:r>
            <a:br>
              <a:rPr lang="en-IN" sz="3600" b="1" dirty="0">
                <a:solidFill>
                  <a:srgbClr val="002060"/>
                </a:solidFill>
              </a:rPr>
            </a:br>
            <a:r>
              <a:rPr lang="en-IN" b="1" dirty="0" smtClean="0"/>
              <a:t> </a:t>
            </a:r>
            <a:endParaRPr lang="en-IN" dirty="0"/>
          </a:p>
        </p:txBody>
      </p:sp>
      <p:sp>
        <p:nvSpPr>
          <p:cNvPr id="3" name="Content Placeholder 2"/>
          <p:cNvSpPr>
            <a:spLocks noGrp="1"/>
          </p:cNvSpPr>
          <p:nvPr>
            <p:ph idx="1"/>
          </p:nvPr>
        </p:nvSpPr>
        <p:spPr>
          <a:xfrm>
            <a:off x="319313" y="566058"/>
            <a:ext cx="11625943" cy="6291942"/>
          </a:xfrm>
        </p:spPr>
        <p:txBody>
          <a:bodyPr>
            <a:noAutofit/>
          </a:bodyPr>
          <a:lstStyle/>
          <a:p>
            <a:r>
              <a:rPr lang="en-IN" sz="1800" b="1" dirty="0" smtClean="0"/>
              <a:t> # push the batch to gpu</a:t>
            </a:r>
          </a:p>
          <a:p>
            <a:pPr marL="0" indent="0">
              <a:buNone/>
            </a:pPr>
            <a:r>
              <a:rPr lang="en-IN" sz="1800" b="1" dirty="0" smtClean="0"/>
              <a:t>    batch = [r.to(device) for r in batch]</a:t>
            </a:r>
          </a:p>
          <a:p>
            <a:pPr marL="0" indent="0">
              <a:buNone/>
            </a:pPr>
            <a:r>
              <a:rPr lang="en-IN" sz="1800" b="1" dirty="0"/>
              <a:t> </a:t>
            </a:r>
            <a:r>
              <a:rPr lang="en-IN" sz="1800" b="1" dirty="0" smtClean="0"/>
              <a:t>       sent_id, mask, labels = batch</a:t>
            </a:r>
          </a:p>
          <a:p>
            <a:pPr marL="0" indent="0">
              <a:buNone/>
            </a:pPr>
            <a:r>
              <a:rPr lang="en-IN" sz="1800" b="1" dirty="0"/>
              <a:t> </a:t>
            </a:r>
            <a:r>
              <a:rPr lang="en-IN" sz="1800" b="1" dirty="0" smtClean="0"/>
              <a:t>      # clear previously calculated gradients </a:t>
            </a:r>
          </a:p>
          <a:p>
            <a:pPr marL="0" indent="0">
              <a:buNone/>
            </a:pPr>
            <a:r>
              <a:rPr lang="en-IN" sz="1800" b="1" dirty="0"/>
              <a:t> </a:t>
            </a:r>
            <a:r>
              <a:rPr lang="en-IN" sz="1800" b="1" dirty="0" smtClean="0"/>
              <a:t>         model.zero_grad()        </a:t>
            </a:r>
          </a:p>
          <a:p>
            <a:pPr marL="0" indent="0">
              <a:buNone/>
            </a:pPr>
            <a:r>
              <a:rPr lang="en-IN" sz="1800" b="1" dirty="0"/>
              <a:t> </a:t>
            </a:r>
            <a:r>
              <a:rPr lang="en-IN" sz="1800" b="1" dirty="0" smtClean="0"/>
              <a:t>     # get model predictions for the current batch</a:t>
            </a:r>
          </a:p>
          <a:p>
            <a:pPr marL="0" indent="0">
              <a:buNone/>
            </a:pPr>
            <a:r>
              <a:rPr lang="en-IN" sz="1800" b="1" dirty="0"/>
              <a:t> </a:t>
            </a:r>
            <a:r>
              <a:rPr lang="en-IN" sz="1800" b="1" dirty="0" smtClean="0"/>
              <a:t>        preds = model(sent_id, mask)</a:t>
            </a:r>
          </a:p>
          <a:p>
            <a:pPr marL="0" indent="0">
              <a:buNone/>
            </a:pPr>
            <a:r>
              <a:rPr lang="en-IN" sz="1800" b="1" dirty="0"/>
              <a:t> </a:t>
            </a:r>
            <a:r>
              <a:rPr lang="en-IN" sz="1800" b="1" dirty="0" smtClean="0"/>
              <a:t>     # compute the loss between actual and predicted values</a:t>
            </a:r>
          </a:p>
          <a:p>
            <a:pPr marL="0" indent="0">
              <a:buNone/>
            </a:pPr>
            <a:r>
              <a:rPr lang="en-IN" sz="1800" b="1" dirty="0"/>
              <a:t> </a:t>
            </a:r>
            <a:r>
              <a:rPr lang="en-IN" sz="1800" b="1" dirty="0" smtClean="0"/>
              <a:t>         loss = cross_entropy(preds, labels)</a:t>
            </a:r>
          </a:p>
          <a:p>
            <a:pPr marL="0" indent="0">
              <a:buNone/>
            </a:pPr>
            <a:r>
              <a:rPr lang="en-IN" sz="1800" b="1" dirty="0"/>
              <a:t> </a:t>
            </a:r>
            <a:r>
              <a:rPr lang="en-IN" sz="1800" b="1" dirty="0" smtClean="0"/>
              <a:t>    # add on to the total loss</a:t>
            </a:r>
          </a:p>
          <a:p>
            <a:pPr marL="0" indent="0">
              <a:buNone/>
            </a:pPr>
            <a:r>
              <a:rPr lang="en-IN" sz="1800" b="1" dirty="0"/>
              <a:t> </a:t>
            </a:r>
            <a:r>
              <a:rPr lang="en-IN" sz="1800" b="1" dirty="0" smtClean="0"/>
              <a:t>        total_loss = total_loss + loss.item()</a:t>
            </a:r>
          </a:p>
          <a:p>
            <a:pPr marL="0" indent="0">
              <a:buNone/>
            </a:pPr>
            <a:r>
              <a:rPr lang="en-IN" sz="1800" b="1" dirty="0"/>
              <a:t> </a:t>
            </a:r>
            <a:r>
              <a:rPr lang="en-IN" sz="1800" b="1" dirty="0" smtClean="0"/>
              <a:t>  # backward pass to calculate the gradients</a:t>
            </a:r>
          </a:p>
          <a:p>
            <a:pPr marL="0" indent="0">
              <a:buNone/>
            </a:pPr>
            <a:r>
              <a:rPr lang="en-IN" sz="1800" b="1" dirty="0"/>
              <a:t> </a:t>
            </a:r>
            <a:r>
              <a:rPr lang="en-IN" sz="1800" b="1" dirty="0" smtClean="0"/>
              <a:t>       loss.backward()</a:t>
            </a:r>
          </a:p>
          <a:p>
            <a:pPr marL="0" indent="0">
              <a:buNone/>
            </a:pPr>
            <a:r>
              <a:rPr lang="en-IN" sz="1800" b="1" dirty="0" smtClean="0"/>
              <a:t> # clip the </a:t>
            </a:r>
            <a:r>
              <a:rPr lang="en-IN" sz="1800" b="1" dirty="0" smtClean="0"/>
              <a:t>the</a:t>
            </a:r>
            <a:r>
              <a:rPr lang="en-IN" sz="1800" b="1" dirty="0" smtClean="0"/>
              <a:t> gradients to 1.0. It helps in preventing the exploding gradient problem</a:t>
            </a:r>
          </a:p>
          <a:p>
            <a:pPr marL="0" indent="0">
              <a:buNone/>
            </a:pPr>
            <a:r>
              <a:rPr lang="en-IN" sz="1800" b="1" dirty="0" smtClean="0"/>
              <a:t>    torch.nn.utils.clip_grad_norm_(model.parameters(), 1.0)</a:t>
            </a:r>
          </a:p>
          <a:p>
            <a:pPr marL="0" indent="0">
              <a:buNone/>
            </a:pPr>
            <a:r>
              <a:rPr lang="en-IN" sz="1800" b="1" dirty="0" smtClean="0"/>
              <a:t>  # update parameters</a:t>
            </a:r>
          </a:p>
          <a:p>
            <a:pPr marL="0" indent="0">
              <a:buNone/>
            </a:pPr>
            <a:r>
              <a:rPr lang="en-IN" sz="1800" b="1" dirty="0"/>
              <a:t> </a:t>
            </a:r>
            <a:r>
              <a:rPr lang="en-IN" sz="1800" b="1" dirty="0" smtClean="0"/>
              <a:t>    optimizer.step()</a:t>
            </a:r>
            <a:endParaRPr lang="en-IN" sz="1800" b="1" dirty="0"/>
          </a:p>
        </p:txBody>
      </p:sp>
    </p:spTree>
    <p:extLst>
      <p:ext uri="{BB962C8B-B14F-4D97-AF65-F5344CB8AC3E}">
        <p14:creationId xmlns:p14="http://schemas.microsoft.com/office/powerpoint/2010/main" val="329121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742"/>
            <a:ext cx="10644051" cy="2612572"/>
          </a:xfrm>
        </p:spPr>
        <p:txBody>
          <a:bodyPr>
            <a:normAutofit fontScale="90000"/>
          </a:bodyPr>
          <a:lstStyle/>
          <a:p>
            <a:r>
              <a:rPr lang="en-IN" sz="2700" b="1" dirty="0" smtClean="0">
                <a:solidFill>
                  <a:srgbClr val="002060"/>
                </a:solidFill>
              </a:rPr>
              <a:t/>
            </a:r>
            <a:br>
              <a:rPr lang="en-IN" sz="2700" b="1" dirty="0" smtClean="0">
                <a:solidFill>
                  <a:srgbClr val="002060"/>
                </a:solidFill>
              </a:rPr>
            </a:br>
            <a:r>
              <a:rPr lang="en-IN" sz="2700" b="1" dirty="0" smtClean="0">
                <a:solidFill>
                  <a:srgbClr val="002060"/>
                </a:solidFill>
              </a:rPr>
              <a:t/>
            </a:r>
            <a:br>
              <a:rPr lang="en-IN" sz="2700" b="1" dirty="0" smtClean="0">
                <a:solidFill>
                  <a:srgbClr val="002060"/>
                </a:solidFill>
              </a:rPr>
            </a:br>
            <a:r>
              <a:rPr lang="en-IN" sz="5300" b="1" dirty="0" smtClean="0">
                <a:solidFill>
                  <a:srgbClr val="002060"/>
                </a:solidFill>
              </a:rPr>
              <a:t>NLP:</a:t>
            </a:r>
            <a:r>
              <a:rPr lang="en-IN" sz="2700" b="1" dirty="0" smtClean="0">
                <a:solidFill>
                  <a:srgbClr val="002060"/>
                </a:solidFill>
              </a:rPr>
              <a:t> </a:t>
            </a:r>
            <a:r>
              <a:rPr lang="en-IN" sz="2700" b="1" dirty="0" smtClean="0"/>
              <a:t>Nlp stands for natural language processing. It is used for text classification ,language modelling, machine translation.</a:t>
            </a:r>
            <a:br>
              <a:rPr lang="en-IN" sz="2700" b="1" dirty="0" smtClean="0"/>
            </a:br>
            <a:r>
              <a:rPr lang="en-IN" sz="2700" b="1" dirty="0" smtClean="0"/>
              <a:t/>
            </a:r>
            <a:br>
              <a:rPr lang="en-IN" sz="2700" b="1" dirty="0" smtClean="0"/>
            </a:br>
            <a:r>
              <a:rPr lang="en-IN" sz="2700" b="1" dirty="0" smtClean="0"/>
              <a:t>To do this task rather than traditional way ml model and neural network  we can do by using advance technology transformer model .</a:t>
            </a:r>
            <a:br>
              <a:rPr lang="en-IN" sz="2700" b="1" dirty="0" smtClean="0"/>
            </a:br>
            <a:r>
              <a:rPr lang="en-IN" sz="2700" b="1" dirty="0" smtClean="0">
                <a:solidFill>
                  <a:srgbClr val="002060"/>
                </a:solidFill>
              </a:rPr>
              <a:t/>
            </a:r>
            <a:br>
              <a:rPr lang="en-IN" sz="2700" b="1" dirty="0" smtClean="0">
                <a:solidFill>
                  <a:srgbClr val="002060"/>
                </a:solidFill>
              </a:rPr>
            </a:br>
            <a:r>
              <a:rPr lang="en-IN" sz="2700" b="1" dirty="0" smtClean="0">
                <a:solidFill>
                  <a:srgbClr val="002060"/>
                </a:solidFill>
              </a:rPr>
              <a:t/>
            </a:r>
            <a:br>
              <a:rPr lang="en-IN" sz="2700" b="1" dirty="0" smtClean="0">
                <a:solidFill>
                  <a:srgbClr val="002060"/>
                </a:solidFill>
              </a:rPr>
            </a:br>
            <a:endParaRPr lang="en-IN" sz="2700" b="1" dirty="0">
              <a:solidFill>
                <a:srgbClr val="002060"/>
              </a:solidFill>
            </a:endParaRPr>
          </a:p>
        </p:txBody>
      </p:sp>
      <p:sp>
        <p:nvSpPr>
          <p:cNvPr id="3" name="Content Placeholder 2"/>
          <p:cNvSpPr>
            <a:spLocks noGrp="1"/>
          </p:cNvSpPr>
          <p:nvPr>
            <p:ph idx="1"/>
          </p:nvPr>
        </p:nvSpPr>
        <p:spPr>
          <a:xfrm>
            <a:off x="711200" y="2583544"/>
            <a:ext cx="10642600" cy="4020456"/>
          </a:xfrm>
        </p:spPr>
        <p:txBody>
          <a:bodyPr/>
          <a:lstStyle/>
          <a:p>
            <a:pPr marL="0" indent="0">
              <a:buNone/>
            </a:pPr>
            <a:r>
              <a:rPr lang="en-IN" sz="2400" b="1" dirty="0" smtClean="0"/>
              <a:t>Transormer model for which is introduce by google in 20018.</a:t>
            </a:r>
          </a:p>
          <a:p>
            <a:pPr marL="0" indent="0">
              <a:buNone/>
            </a:pPr>
            <a:r>
              <a:rPr lang="en-IN" sz="2400" b="1" dirty="0" smtClean="0"/>
              <a:t>BERT and GPT-2 are the most popular transformer based model.</a:t>
            </a:r>
          </a:p>
          <a:p>
            <a:pPr marL="0" indent="0">
              <a:buNone/>
            </a:pPr>
            <a:endParaRPr lang="en-IN" sz="2400" b="1" dirty="0" smtClean="0"/>
          </a:p>
          <a:p>
            <a:pPr marL="0" indent="0">
              <a:buNone/>
            </a:pPr>
            <a:r>
              <a:rPr lang="en-IN" sz="4800" dirty="0" smtClean="0">
                <a:solidFill>
                  <a:srgbClr val="002060"/>
                </a:solidFill>
              </a:rPr>
              <a:t>BERT :</a:t>
            </a:r>
          </a:p>
          <a:p>
            <a:r>
              <a:rPr lang="en-IN" sz="2400" b="1" dirty="0" smtClean="0"/>
              <a:t>BERT stands for Bidirectional encoders  representation from transformers.</a:t>
            </a:r>
          </a:p>
          <a:p>
            <a:r>
              <a:rPr lang="en-IN" sz="2400" b="1" dirty="0" smtClean="0"/>
              <a:t>It is a big neural networks architectures with a huge number of parameters ,that can range from (100 million to over 300 million)</a:t>
            </a:r>
            <a:endParaRPr lang="en-IN" sz="2400" b="1" dirty="0"/>
          </a:p>
        </p:txBody>
      </p:sp>
    </p:spTree>
    <p:extLst>
      <p:ext uri="{BB962C8B-B14F-4D97-AF65-F5344CB8AC3E}">
        <p14:creationId xmlns:p14="http://schemas.microsoft.com/office/powerpoint/2010/main" val="2386524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789"/>
          </a:xfrm>
        </p:spPr>
        <p:txBody>
          <a:bodyPr>
            <a:normAutofit fontScale="90000"/>
          </a:bodyPr>
          <a:lstStyle/>
          <a:p>
            <a:r>
              <a:rPr lang="en-IN" b="1" dirty="0" smtClean="0">
                <a:solidFill>
                  <a:srgbClr val="00B0F0"/>
                </a:solidFill>
              </a:rPr>
              <a:t>STEP-15</a:t>
            </a:r>
            <a:endParaRPr lang="en-IN" b="1" dirty="0">
              <a:solidFill>
                <a:srgbClr val="00B0F0"/>
              </a:solidFill>
            </a:endParaRPr>
          </a:p>
        </p:txBody>
      </p:sp>
      <p:sp>
        <p:nvSpPr>
          <p:cNvPr id="3" name="Content Placeholder 2"/>
          <p:cNvSpPr>
            <a:spLocks noGrp="1"/>
          </p:cNvSpPr>
          <p:nvPr>
            <p:ph idx="1"/>
          </p:nvPr>
        </p:nvSpPr>
        <p:spPr>
          <a:xfrm>
            <a:off x="232229" y="928914"/>
            <a:ext cx="11121571" cy="5733143"/>
          </a:xfrm>
        </p:spPr>
        <p:txBody>
          <a:bodyPr>
            <a:normAutofit fontScale="85000" lnSpcReduction="20000"/>
          </a:bodyPr>
          <a:lstStyle/>
          <a:p>
            <a:r>
              <a:rPr lang="en-IN" b="1" dirty="0" smtClean="0"/>
              <a:t># model predictions are stored on GPU. So, push it to CPU</a:t>
            </a:r>
          </a:p>
          <a:p>
            <a:r>
              <a:rPr lang="en-IN" b="1" dirty="0" smtClean="0"/>
              <a:t>    preds=preds.detach().cpu().numpy()</a:t>
            </a:r>
          </a:p>
          <a:p>
            <a:endParaRPr lang="en-IN" b="1" dirty="0" smtClean="0"/>
          </a:p>
          <a:p>
            <a:r>
              <a:rPr lang="en-IN" b="1" dirty="0" smtClean="0"/>
              <a:t>    # append the model predictions</a:t>
            </a:r>
          </a:p>
          <a:p>
            <a:r>
              <a:rPr lang="en-IN" b="1" dirty="0" smtClean="0"/>
              <a:t>    total_preds.append(preds)</a:t>
            </a:r>
          </a:p>
          <a:p>
            <a:endParaRPr lang="en-IN" b="1" dirty="0" smtClean="0"/>
          </a:p>
          <a:p>
            <a:r>
              <a:rPr lang="en-IN" b="1" dirty="0" smtClean="0"/>
              <a:t>  # compute the training loss of the epoch</a:t>
            </a:r>
          </a:p>
          <a:p>
            <a:r>
              <a:rPr lang="en-IN" b="1" dirty="0" smtClean="0"/>
              <a:t>  avg_loss = total_loss / len(train_dataloader)</a:t>
            </a:r>
          </a:p>
          <a:p>
            <a:r>
              <a:rPr lang="en-IN" b="1" dirty="0" smtClean="0"/>
              <a:t>  </a:t>
            </a:r>
          </a:p>
          <a:p>
            <a:r>
              <a:rPr lang="en-IN" b="1" dirty="0" smtClean="0"/>
              <a:t>  # predictions are in the form of (no. of batches, size of batch, no. of classes).</a:t>
            </a:r>
          </a:p>
          <a:p>
            <a:r>
              <a:rPr lang="en-IN" b="1" dirty="0" smtClean="0"/>
              <a:t>  # reshape the predictions in form of (number of samples, no. of classes)</a:t>
            </a:r>
          </a:p>
          <a:p>
            <a:r>
              <a:rPr lang="en-IN" b="1" dirty="0" smtClean="0"/>
              <a:t>  total_preds  = np.concatenate(total_preds, axis=0)</a:t>
            </a:r>
          </a:p>
          <a:p>
            <a:endParaRPr lang="en-IN" b="1" dirty="0" smtClean="0"/>
          </a:p>
          <a:p>
            <a:r>
              <a:rPr lang="en-IN" b="1" dirty="0" smtClean="0"/>
              <a:t>  #returns the loss and predictions</a:t>
            </a:r>
          </a:p>
          <a:p>
            <a:r>
              <a:rPr lang="en-IN" b="1" dirty="0" smtClean="0"/>
              <a:t>  return avg_loss, total_preds</a:t>
            </a:r>
            <a:endParaRPr lang="en-IN" b="1" dirty="0"/>
          </a:p>
        </p:txBody>
      </p:sp>
    </p:spTree>
    <p:extLst>
      <p:ext uri="{BB962C8B-B14F-4D97-AF65-F5344CB8AC3E}">
        <p14:creationId xmlns:p14="http://schemas.microsoft.com/office/powerpoint/2010/main" val="3591509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7370"/>
          </a:xfrm>
        </p:spPr>
        <p:txBody>
          <a:bodyPr>
            <a:normAutofit fontScale="90000"/>
          </a:bodyPr>
          <a:lstStyle/>
          <a:p>
            <a:r>
              <a:rPr lang="en-IN" b="1" dirty="0" smtClean="0">
                <a:solidFill>
                  <a:srgbClr val="00B0F0"/>
                </a:solidFill>
              </a:rPr>
              <a:t>STEP-16</a:t>
            </a:r>
            <a:endParaRPr lang="en-IN" b="1" dirty="0">
              <a:solidFill>
                <a:srgbClr val="00B0F0"/>
              </a:solidFill>
            </a:endParaRPr>
          </a:p>
        </p:txBody>
      </p:sp>
      <p:sp>
        <p:nvSpPr>
          <p:cNvPr id="3" name="Content Placeholder 2"/>
          <p:cNvSpPr>
            <a:spLocks noGrp="1"/>
          </p:cNvSpPr>
          <p:nvPr>
            <p:ph idx="1"/>
          </p:nvPr>
        </p:nvSpPr>
        <p:spPr>
          <a:xfrm>
            <a:off x="130629" y="377372"/>
            <a:ext cx="11582400" cy="6480628"/>
          </a:xfrm>
        </p:spPr>
        <p:txBody>
          <a:bodyPr>
            <a:normAutofit fontScale="40000" lnSpcReduction="20000"/>
          </a:bodyPr>
          <a:lstStyle/>
          <a:p>
            <a:r>
              <a:rPr lang="en-IN" sz="5000" b="1" dirty="0" smtClean="0"/>
              <a:t>We will use the following function to evaluate the model. </a:t>
            </a:r>
          </a:p>
          <a:p>
            <a:r>
              <a:rPr lang="en-IN" sz="5000" b="1" dirty="0" smtClean="0"/>
              <a:t>It will use the validation set data</a:t>
            </a:r>
          </a:p>
          <a:p>
            <a:pPr marL="0" indent="0">
              <a:buNone/>
            </a:pPr>
            <a:r>
              <a:rPr lang="en-IN" sz="5000" b="1" dirty="0" smtClean="0"/>
              <a:t># function for evaluating the model</a:t>
            </a:r>
          </a:p>
          <a:p>
            <a:pPr marL="0" indent="0">
              <a:buNone/>
            </a:pPr>
            <a:r>
              <a:rPr lang="en-IN" sz="5000" b="1" dirty="0" smtClean="0"/>
              <a:t>def evaluate():</a:t>
            </a:r>
          </a:p>
          <a:p>
            <a:pPr marL="0" indent="0">
              <a:buNone/>
            </a:pPr>
            <a:r>
              <a:rPr lang="en-IN" sz="5000" b="1" dirty="0" smtClean="0"/>
              <a:t>  print("\nEvaluating...")</a:t>
            </a:r>
          </a:p>
          <a:p>
            <a:pPr marL="0" indent="0">
              <a:buNone/>
            </a:pPr>
            <a:r>
              <a:rPr lang="en-IN" sz="5000" b="1" dirty="0" smtClean="0"/>
              <a:t>  # deactivate dropout layers</a:t>
            </a:r>
          </a:p>
          <a:p>
            <a:pPr marL="0" indent="0">
              <a:buNone/>
            </a:pPr>
            <a:r>
              <a:rPr lang="en-IN" sz="5000" b="1" dirty="0" smtClean="0"/>
              <a:t>  model.eval()</a:t>
            </a:r>
          </a:p>
          <a:p>
            <a:pPr marL="0" indent="0">
              <a:buNone/>
            </a:pPr>
            <a:r>
              <a:rPr lang="en-IN" sz="5000" b="1" dirty="0" smtClean="0"/>
              <a:t> total_loss, total_accuracy = 0, 0</a:t>
            </a:r>
          </a:p>
          <a:p>
            <a:pPr marL="0" indent="0">
              <a:buNone/>
            </a:pPr>
            <a:r>
              <a:rPr lang="en-IN" sz="5000" b="1" dirty="0" smtClean="0"/>
              <a:t>   # empty list to save the model predictions</a:t>
            </a:r>
          </a:p>
          <a:p>
            <a:pPr marL="0" indent="0">
              <a:buNone/>
            </a:pPr>
            <a:r>
              <a:rPr lang="en-IN" sz="5000" b="1" dirty="0" smtClean="0"/>
              <a:t>  total_preds = []</a:t>
            </a:r>
          </a:p>
          <a:p>
            <a:pPr marL="0" indent="0">
              <a:buNone/>
            </a:pPr>
            <a:r>
              <a:rPr lang="en-IN" sz="5000" b="1" dirty="0" smtClean="0"/>
              <a:t> # iterate over batches</a:t>
            </a:r>
          </a:p>
          <a:p>
            <a:pPr marL="0" indent="0">
              <a:buNone/>
            </a:pPr>
            <a:r>
              <a:rPr lang="en-IN" sz="5000" b="1" dirty="0" smtClean="0"/>
              <a:t>  for step,batch in enumerate(val_dataloader):</a:t>
            </a:r>
          </a:p>
          <a:p>
            <a:pPr marL="0" indent="0">
              <a:buNone/>
            </a:pPr>
            <a:r>
              <a:rPr lang="en-IN" sz="5000" b="1" dirty="0" smtClean="0"/>
              <a:t>     # Progress update every 50 batches.</a:t>
            </a:r>
          </a:p>
          <a:p>
            <a:pPr marL="0" indent="0">
              <a:buNone/>
            </a:pPr>
            <a:r>
              <a:rPr lang="en-IN" sz="5000" b="1" dirty="0" smtClean="0"/>
              <a:t>    if step % 50 == 0 and not step == 0:</a:t>
            </a:r>
          </a:p>
          <a:p>
            <a:pPr marL="0" indent="0">
              <a:buNone/>
            </a:pPr>
            <a:r>
              <a:rPr lang="en-IN" sz="5000" b="1" dirty="0" smtClean="0"/>
              <a:t>      # Calculate elapsed time in minutes.</a:t>
            </a:r>
          </a:p>
          <a:p>
            <a:pPr marL="0" indent="0">
              <a:buNone/>
            </a:pPr>
            <a:r>
              <a:rPr lang="en-IN" sz="5000" b="1" dirty="0" smtClean="0"/>
              <a:t>      elapsed = format_time(time.time() - t0)</a:t>
            </a:r>
          </a:p>
          <a:p>
            <a:pPr marL="0" indent="0">
              <a:buNone/>
            </a:pPr>
            <a:r>
              <a:rPr lang="en-IN" sz="5000" b="1" dirty="0" smtClean="0"/>
              <a:t>              # Report progress.</a:t>
            </a:r>
          </a:p>
          <a:p>
            <a:pPr marL="0" indent="0">
              <a:buNone/>
            </a:pPr>
            <a:r>
              <a:rPr lang="en-IN" sz="5000" b="1" dirty="0" smtClean="0"/>
              <a:t>      print('  Batch {:&gt;5,}  of  {:&gt;5,}.'.format(step, len(val_dataloader</a:t>
            </a:r>
            <a:r>
              <a:rPr lang="en-IN" sz="5600" dirty="0" smtClean="0"/>
              <a:t>)))</a:t>
            </a:r>
          </a:p>
          <a:p>
            <a:pPr marL="0" indent="0">
              <a:buNone/>
            </a:pPr>
            <a:endParaRPr lang="en-IN" sz="5600" dirty="0" smtClean="0"/>
          </a:p>
          <a:p>
            <a:endParaRPr lang="en-IN" sz="5600" dirty="0"/>
          </a:p>
        </p:txBody>
      </p:sp>
    </p:spTree>
    <p:extLst>
      <p:ext uri="{BB962C8B-B14F-4D97-AF65-F5344CB8AC3E}">
        <p14:creationId xmlns:p14="http://schemas.microsoft.com/office/powerpoint/2010/main" val="4055438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66058"/>
          </a:xfrm>
        </p:spPr>
        <p:txBody>
          <a:bodyPr>
            <a:normAutofit/>
          </a:bodyPr>
          <a:lstStyle/>
          <a:p>
            <a:r>
              <a:rPr lang="en-IN" sz="3200" b="1" dirty="0" smtClean="0">
                <a:solidFill>
                  <a:srgbClr val="002060"/>
                </a:solidFill>
              </a:rPr>
              <a:t>Code for evaluation</a:t>
            </a:r>
            <a:endParaRPr lang="en-IN" sz="3200" b="1" dirty="0">
              <a:solidFill>
                <a:srgbClr val="002060"/>
              </a:solidFill>
            </a:endParaRPr>
          </a:p>
        </p:txBody>
      </p:sp>
      <p:sp>
        <p:nvSpPr>
          <p:cNvPr id="3" name="Content Placeholder 2"/>
          <p:cNvSpPr>
            <a:spLocks noGrp="1"/>
          </p:cNvSpPr>
          <p:nvPr>
            <p:ph idx="1"/>
          </p:nvPr>
        </p:nvSpPr>
        <p:spPr>
          <a:xfrm>
            <a:off x="217714" y="856342"/>
            <a:ext cx="11136086" cy="6001657"/>
          </a:xfrm>
        </p:spPr>
        <p:txBody>
          <a:bodyPr>
            <a:normAutofit fontScale="70000" lnSpcReduction="20000"/>
          </a:bodyPr>
          <a:lstStyle/>
          <a:p>
            <a:pPr marL="0" indent="0">
              <a:buNone/>
            </a:pPr>
            <a:r>
              <a:rPr lang="en-IN" dirty="0" smtClean="0"/>
              <a:t> </a:t>
            </a:r>
            <a:r>
              <a:rPr lang="en-IN" sz="2900" b="1" dirty="0" smtClean="0"/>
              <a:t># push the batch to gpu</a:t>
            </a:r>
          </a:p>
          <a:p>
            <a:pPr marL="0" indent="0">
              <a:buNone/>
            </a:pPr>
            <a:r>
              <a:rPr lang="en-IN" sz="2900" b="1" dirty="0" smtClean="0"/>
              <a:t>    batch = [t.to(device) for t in batch]</a:t>
            </a:r>
          </a:p>
          <a:p>
            <a:pPr marL="0" indent="0">
              <a:buNone/>
            </a:pPr>
            <a:r>
              <a:rPr lang="en-IN" sz="2900" b="1" dirty="0"/>
              <a:t> </a:t>
            </a:r>
            <a:r>
              <a:rPr lang="en-IN" sz="2900" b="1" dirty="0" smtClean="0"/>
              <a:t>   sent_id, mask, labels = batch</a:t>
            </a:r>
          </a:p>
          <a:p>
            <a:pPr marL="0" indent="0">
              <a:buNone/>
            </a:pPr>
            <a:r>
              <a:rPr lang="en-IN" sz="2900" b="1" dirty="0" smtClean="0"/>
              <a:t>  # deactivate autograd</a:t>
            </a:r>
            <a:endParaRPr lang="en-IN" sz="2900" b="1" dirty="0"/>
          </a:p>
          <a:p>
            <a:pPr marL="0" indent="0">
              <a:buNone/>
            </a:pPr>
            <a:r>
              <a:rPr lang="en-IN" sz="2900" b="1" dirty="0" smtClean="0"/>
              <a:t>     with torch.no_grad():</a:t>
            </a:r>
          </a:p>
          <a:p>
            <a:pPr marL="0" indent="0">
              <a:buNone/>
            </a:pPr>
            <a:r>
              <a:rPr lang="en-IN" sz="2900" b="1" dirty="0" smtClean="0"/>
              <a:t>    # model predictions</a:t>
            </a:r>
          </a:p>
          <a:p>
            <a:pPr marL="0" indent="0">
              <a:buNone/>
            </a:pPr>
            <a:r>
              <a:rPr lang="en-IN" sz="2900" b="1" dirty="0" smtClean="0"/>
              <a:t>      preds = model(sent_id, mask)</a:t>
            </a:r>
          </a:p>
          <a:p>
            <a:pPr marL="0" indent="0">
              <a:buNone/>
            </a:pPr>
            <a:r>
              <a:rPr lang="en-IN" sz="2900" b="1" dirty="0" smtClean="0"/>
              <a:t> # compute the validation loss between actual and predicted values</a:t>
            </a:r>
          </a:p>
          <a:p>
            <a:pPr marL="0" indent="0">
              <a:buNone/>
            </a:pPr>
            <a:r>
              <a:rPr lang="en-IN" sz="2900" b="1" dirty="0" smtClean="0"/>
              <a:t>      loss = cross_entropy(preds,labels)</a:t>
            </a:r>
          </a:p>
          <a:p>
            <a:pPr marL="0" indent="0">
              <a:buNone/>
            </a:pPr>
            <a:r>
              <a:rPr lang="en-IN" sz="2900" b="1" dirty="0"/>
              <a:t> </a:t>
            </a:r>
            <a:r>
              <a:rPr lang="en-IN" sz="2900" b="1" dirty="0" smtClean="0"/>
              <a:t>     total_loss = total_loss + loss.item()</a:t>
            </a:r>
          </a:p>
          <a:p>
            <a:pPr marL="0" indent="0">
              <a:buNone/>
            </a:pPr>
            <a:r>
              <a:rPr lang="en-IN" sz="2900" b="1" dirty="0"/>
              <a:t> </a:t>
            </a:r>
            <a:r>
              <a:rPr lang="en-IN" sz="2900" b="1" dirty="0" smtClean="0"/>
              <a:t>     preds = preds.detach().cpu().numpy()</a:t>
            </a:r>
          </a:p>
          <a:p>
            <a:pPr marL="0" indent="0">
              <a:buNone/>
            </a:pPr>
            <a:r>
              <a:rPr lang="en-IN" sz="2900" b="1" dirty="0"/>
              <a:t> </a:t>
            </a:r>
            <a:r>
              <a:rPr lang="en-IN" sz="2900" b="1" dirty="0" smtClean="0"/>
              <a:t>      total_preds.append(preds)</a:t>
            </a:r>
          </a:p>
          <a:p>
            <a:pPr marL="0" indent="0">
              <a:buNone/>
            </a:pPr>
            <a:r>
              <a:rPr lang="en-IN" sz="2900" b="1" dirty="0" smtClean="0"/>
              <a:t> # compute the validation loss of the epoch</a:t>
            </a:r>
          </a:p>
          <a:p>
            <a:pPr marL="0" indent="0">
              <a:buNone/>
            </a:pPr>
            <a:r>
              <a:rPr lang="en-IN" sz="2900" b="1" dirty="0" smtClean="0"/>
              <a:t>  avg_loss = total_loss / len(val_dataloader) </a:t>
            </a:r>
          </a:p>
          <a:p>
            <a:pPr marL="0" indent="0">
              <a:buNone/>
            </a:pPr>
            <a:r>
              <a:rPr lang="en-IN" sz="2900" b="1" dirty="0" smtClean="0"/>
              <a:t> # reshape the predictions in form of (number of samples, no. of classes)</a:t>
            </a:r>
          </a:p>
          <a:p>
            <a:pPr marL="0" indent="0">
              <a:buNone/>
            </a:pPr>
            <a:r>
              <a:rPr lang="en-IN" sz="2900" b="1" dirty="0" smtClean="0"/>
              <a:t>  total_preds  = np.concatenate(total_preds, axis=0)</a:t>
            </a:r>
          </a:p>
          <a:p>
            <a:pPr marL="0" indent="0">
              <a:buNone/>
            </a:pPr>
            <a:r>
              <a:rPr lang="en-IN" sz="2900" b="1" dirty="0"/>
              <a:t> </a:t>
            </a:r>
            <a:r>
              <a:rPr lang="en-IN" sz="2900" b="1" dirty="0" smtClean="0"/>
              <a:t>   return avg_loss, total_preds</a:t>
            </a:r>
            <a:endParaRPr lang="en-IN" sz="2900" b="1" dirty="0"/>
          </a:p>
        </p:txBody>
      </p:sp>
    </p:spTree>
    <p:extLst>
      <p:ext uri="{BB962C8B-B14F-4D97-AF65-F5344CB8AC3E}">
        <p14:creationId xmlns:p14="http://schemas.microsoft.com/office/powerpoint/2010/main" val="958610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1846"/>
          </a:xfrm>
        </p:spPr>
        <p:txBody>
          <a:bodyPr>
            <a:normAutofit fontScale="90000"/>
          </a:bodyPr>
          <a:lstStyle/>
          <a:p>
            <a:r>
              <a:rPr lang="en-IN" b="1" dirty="0" smtClean="0">
                <a:solidFill>
                  <a:srgbClr val="00B0F0"/>
                </a:solidFill>
              </a:rPr>
              <a:t>STEP-17</a:t>
            </a:r>
            <a:endParaRPr lang="en-IN" b="1" dirty="0">
              <a:solidFill>
                <a:srgbClr val="00B0F0"/>
              </a:solidFill>
            </a:endParaRPr>
          </a:p>
        </p:txBody>
      </p:sp>
      <p:sp>
        <p:nvSpPr>
          <p:cNvPr id="3" name="Content Placeholder 2"/>
          <p:cNvSpPr>
            <a:spLocks noGrp="1"/>
          </p:cNvSpPr>
          <p:nvPr>
            <p:ph idx="1"/>
          </p:nvPr>
        </p:nvSpPr>
        <p:spPr>
          <a:xfrm>
            <a:off x="145143" y="986972"/>
            <a:ext cx="11872685" cy="5718628"/>
          </a:xfrm>
        </p:spPr>
        <p:txBody>
          <a:bodyPr>
            <a:normAutofit fontScale="25000" lnSpcReduction="20000"/>
          </a:bodyPr>
          <a:lstStyle/>
          <a:p>
            <a:r>
              <a:rPr lang="en-IN" sz="7200" b="1" dirty="0" smtClean="0"/>
              <a:t>Now we will finally start fine-tuning of the model</a:t>
            </a:r>
          </a:p>
          <a:p>
            <a:r>
              <a:rPr lang="en-IN" sz="7200" b="1" dirty="0" smtClean="0"/>
              <a:t>Code for fine-tune</a:t>
            </a:r>
          </a:p>
          <a:p>
            <a:pPr marL="0" indent="0">
              <a:buNone/>
            </a:pPr>
            <a:r>
              <a:rPr lang="en-IN" sz="7200" b="1" dirty="0" smtClean="0"/>
              <a:t># set initial loss to infinite</a:t>
            </a:r>
          </a:p>
          <a:p>
            <a:pPr marL="0" indent="0">
              <a:buNone/>
            </a:pPr>
            <a:r>
              <a:rPr lang="en-IN" sz="7200" b="1" dirty="0" smtClean="0"/>
              <a:t>best_valid_loss = float('inf')</a:t>
            </a:r>
          </a:p>
          <a:p>
            <a:pPr marL="0" indent="0">
              <a:buNone/>
            </a:pPr>
            <a:r>
              <a:rPr lang="en-IN" sz="7200" b="1" dirty="0" smtClean="0"/>
              <a:t># empty lists to store training and validation loss of each epoch</a:t>
            </a:r>
          </a:p>
          <a:p>
            <a:pPr marL="0" indent="0">
              <a:buNone/>
            </a:pPr>
            <a:r>
              <a:rPr lang="en-IN" sz="7200" b="1" dirty="0" smtClean="0"/>
              <a:t>train_losses=[]</a:t>
            </a:r>
          </a:p>
          <a:p>
            <a:pPr marL="0" indent="0">
              <a:buNone/>
            </a:pPr>
            <a:r>
              <a:rPr lang="en-IN" sz="7200" b="1" dirty="0" smtClean="0"/>
              <a:t>valid_losses=[]</a:t>
            </a:r>
          </a:p>
          <a:p>
            <a:pPr marL="0" indent="0">
              <a:buNone/>
            </a:pPr>
            <a:endParaRPr lang="en-IN" sz="7200" b="1" dirty="0" smtClean="0"/>
          </a:p>
          <a:p>
            <a:pPr marL="0" indent="0">
              <a:buNone/>
            </a:pPr>
            <a:r>
              <a:rPr lang="en-IN" sz="7200" b="1" dirty="0" smtClean="0"/>
              <a:t>#for each epoch</a:t>
            </a:r>
          </a:p>
          <a:p>
            <a:pPr marL="0" indent="0">
              <a:buNone/>
            </a:pPr>
            <a:r>
              <a:rPr lang="en-IN" sz="7200" b="1" dirty="0" smtClean="0"/>
              <a:t>for epoch in range(epochs):</a:t>
            </a:r>
          </a:p>
          <a:p>
            <a:pPr marL="0" indent="0">
              <a:buNone/>
            </a:pPr>
            <a:r>
              <a:rPr lang="en-IN" sz="7200" b="1" dirty="0" smtClean="0"/>
              <a:t>     </a:t>
            </a:r>
          </a:p>
          <a:p>
            <a:pPr marL="0" indent="0">
              <a:buNone/>
            </a:pPr>
            <a:r>
              <a:rPr lang="en-IN" sz="7200" b="1" dirty="0" smtClean="0"/>
              <a:t>    print('\n Epoch {:} / {:}'.format(epoch + 1, epochs))</a:t>
            </a:r>
          </a:p>
          <a:p>
            <a:pPr marL="0" indent="0">
              <a:buNone/>
            </a:pPr>
            <a:r>
              <a:rPr lang="en-IN" sz="7200" b="1" dirty="0" smtClean="0"/>
              <a:t>    </a:t>
            </a:r>
          </a:p>
          <a:p>
            <a:pPr marL="0" indent="0">
              <a:buNone/>
            </a:pPr>
            <a:r>
              <a:rPr lang="en-IN" sz="7200" b="1" dirty="0" smtClean="0"/>
              <a:t>    #train model</a:t>
            </a:r>
          </a:p>
          <a:p>
            <a:pPr marL="0" indent="0">
              <a:buNone/>
            </a:pPr>
            <a:r>
              <a:rPr lang="en-IN" sz="7200" b="1" dirty="0" smtClean="0"/>
              <a:t>    train_loss, _ = train()</a:t>
            </a:r>
          </a:p>
          <a:p>
            <a:pPr marL="0" indent="0">
              <a:buNone/>
            </a:pPr>
            <a:r>
              <a:rPr lang="en-IN" sz="7200" b="1" dirty="0" smtClean="0"/>
              <a:t>    </a:t>
            </a:r>
          </a:p>
          <a:p>
            <a:pPr marL="0" indent="0">
              <a:buNone/>
            </a:pPr>
            <a:r>
              <a:rPr lang="en-IN" sz="7200" b="1" dirty="0" smtClean="0"/>
              <a:t>    #evaluate model</a:t>
            </a:r>
          </a:p>
          <a:p>
            <a:pPr marL="0" indent="0">
              <a:buNone/>
            </a:pPr>
            <a:r>
              <a:rPr lang="en-IN" sz="7200" b="1" dirty="0" smtClean="0"/>
              <a:t>    valid _ loss, _  = evaluate()</a:t>
            </a:r>
          </a:p>
          <a:p>
            <a:pPr marL="0" indent="0">
              <a:buNone/>
            </a:pPr>
            <a:r>
              <a:rPr lang="en-IN" b="1" dirty="0" smtClean="0"/>
              <a:t> </a:t>
            </a:r>
            <a:endParaRPr lang="en-IN" b="1" dirty="0"/>
          </a:p>
        </p:txBody>
      </p:sp>
    </p:spTree>
    <p:extLst>
      <p:ext uri="{BB962C8B-B14F-4D97-AF65-F5344CB8AC3E}">
        <p14:creationId xmlns:p14="http://schemas.microsoft.com/office/powerpoint/2010/main" val="1467264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2060"/>
                </a:solidFill>
              </a:rPr>
              <a:t>Save the best model</a:t>
            </a:r>
            <a:endParaRPr lang="en-IN" sz="3200" b="1" dirty="0">
              <a:solidFill>
                <a:srgbClr val="002060"/>
              </a:solidFill>
            </a:endParaRPr>
          </a:p>
        </p:txBody>
      </p:sp>
      <p:sp>
        <p:nvSpPr>
          <p:cNvPr id="3" name="Content Placeholder 2"/>
          <p:cNvSpPr>
            <a:spLocks noGrp="1"/>
          </p:cNvSpPr>
          <p:nvPr>
            <p:ph idx="1"/>
          </p:nvPr>
        </p:nvSpPr>
        <p:spPr>
          <a:xfrm>
            <a:off x="838200" y="1291771"/>
            <a:ext cx="10515600" cy="4885192"/>
          </a:xfrm>
        </p:spPr>
        <p:txBody>
          <a:bodyPr>
            <a:normAutofit fontScale="85000" lnSpcReduction="20000"/>
          </a:bodyPr>
          <a:lstStyle/>
          <a:p>
            <a:pPr marL="0" indent="0">
              <a:buNone/>
            </a:pPr>
            <a:endParaRPr lang="en-IN" dirty="0" smtClean="0"/>
          </a:p>
          <a:p>
            <a:r>
              <a:rPr lang="en-IN" b="1" dirty="0" smtClean="0"/>
              <a:t>    #save the best model</a:t>
            </a:r>
          </a:p>
          <a:p>
            <a:r>
              <a:rPr lang="en-IN" b="1" dirty="0" smtClean="0"/>
              <a:t>    if valid_loss &lt; best_valid_loss:</a:t>
            </a:r>
          </a:p>
          <a:p>
            <a:r>
              <a:rPr lang="en-IN" b="1" dirty="0" smtClean="0"/>
              <a:t>        best_valid_loss = valid_loss</a:t>
            </a:r>
          </a:p>
          <a:p>
            <a:r>
              <a:rPr lang="en-IN" b="1" dirty="0" smtClean="0"/>
              <a:t>        torch.save(model.state_dict(), 'saved_weights.pt')</a:t>
            </a:r>
          </a:p>
          <a:p>
            <a:r>
              <a:rPr lang="en-IN" b="1" dirty="0" smtClean="0"/>
              <a:t>    </a:t>
            </a:r>
          </a:p>
          <a:p>
            <a:r>
              <a:rPr lang="en-IN" b="1" dirty="0" smtClean="0"/>
              <a:t>    # append training and validation loss</a:t>
            </a:r>
          </a:p>
          <a:p>
            <a:r>
              <a:rPr lang="en-IN" b="1" dirty="0" smtClean="0"/>
              <a:t>    train_losses.append(train_loss)</a:t>
            </a:r>
          </a:p>
          <a:p>
            <a:r>
              <a:rPr lang="en-IN" b="1" dirty="0" smtClean="0"/>
              <a:t>    valid_losses.append(valid_loss)</a:t>
            </a:r>
          </a:p>
          <a:p>
            <a:r>
              <a:rPr lang="en-IN" b="1" dirty="0" smtClean="0"/>
              <a:t>    </a:t>
            </a:r>
          </a:p>
          <a:p>
            <a:r>
              <a:rPr lang="en-IN" b="1" dirty="0" smtClean="0"/>
              <a:t>    print(f'\nTraining Loss: {train_loss:.3f}')</a:t>
            </a:r>
          </a:p>
          <a:p>
            <a:r>
              <a:rPr lang="en-IN" b="1" dirty="0" smtClean="0"/>
              <a:t>    print(f'Validation Loss: {valid_loss:.3f}')</a:t>
            </a:r>
            <a:endParaRPr lang="en-IN" b="1" dirty="0"/>
          </a:p>
        </p:txBody>
      </p:sp>
    </p:spTree>
    <p:extLst>
      <p:ext uri="{BB962C8B-B14F-4D97-AF65-F5344CB8AC3E}">
        <p14:creationId xmlns:p14="http://schemas.microsoft.com/office/powerpoint/2010/main" val="3849734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0"/>
            <a:ext cx="10515600" cy="595086"/>
          </a:xfrm>
        </p:spPr>
        <p:txBody>
          <a:bodyPr>
            <a:normAutofit fontScale="90000"/>
          </a:bodyPr>
          <a:lstStyle/>
          <a:p>
            <a:r>
              <a:rPr lang="en-IN" b="1" dirty="0" smtClean="0">
                <a:solidFill>
                  <a:srgbClr val="00B0F0"/>
                </a:solidFill>
              </a:rPr>
              <a:t>STEP-18</a:t>
            </a:r>
            <a:endParaRPr lang="en-IN" b="1" dirty="0">
              <a:solidFill>
                <a:srgbClr val="00B0F0"/>
              </a:solidFill>
            </a:endParaRPr>
          </a:p>
        </p:txBody>
      </p:sp>
      <p:sp>
        <p:nvSpPr>
          <p:cNvPr id="3" name="Content Placeholder 2"/>
          <p:cNvSpPr>
            <a:spLocks noGrp="1"/>
          </p:cNvSpPr>
          <p:nvPr>
            <p:ph idx="1"/>
          </p:nvPr>
        </p:nvSpPr>
        <p:spPr>
          <a:xfrm>
            <a:off x="290287" y="1117600"/>
            <a:ext cx="11567884" cy="5384799"/>
          </a:xfrm>
        </p:spPr>
        <p:txBody>
          <a:bodyPr>
            <a:normAutofit fontScale="92500" lnSpcReduction="10000"/>
          </a:bodyPr>
          <a:lstStyle/>
          <a:p>
            <a:r>
              <a:rPr lang="en-IN" dirty="0" smtClean="0">
                <a:solidFill>
                  <a:srgbClr val="002060"/>
                </a:solidFill>
              </a:rPr>
              <a:t>Make Predictions:</a:t>
            </a:r>
          </a:p>
          <a:p>
            <a:r>
              <a:rPr lang="en-IN" dirty="0" smtClean="0"/>
              <a:t>To make predictions, we will first of all load the best model weights which were saved during the training process</a:t>
            </a:r>
            <a:r>
              <a:rPr lang="en-IN" dirty="0" smtClean="0">
                <a:solidFill>
                  <a:srgbClr val="002060"/>
                </a:solidFill>
              </a:rPr>
              <a:t>.</a:t>
            </a:r>
          </a:p>
          <a:p>
            <a:r>
              <a:rPr lang="en-IN" dirty="0" smtClean="0">
                <a:solidFill>
                  <a:srgbClr val="002060"/>
                </a:solidFill>
              </a:rPr>
              <a:t>Code for this</a:t>
            </a:r>
          </a:p>
          <a:p>
            <a:r>
              <a:rPr lang="en-IN" sz="2000" b="1" dirty="0" smtClean="0"/>
              <a:t>#load weights of best model</a:t>
            </a:r>
          </a:p>
          <a:p>
            <a:r>
              <a:rPr lang="en-IN" sz="2000" b="1" dirty="0" smtClean="0"/>
              <a:t>path = 'saved_weights.pt'</a:t>
            </a:r>
          </a:p>
          <a:p>
            <a:r>
              <a:rPr lang="en-IN" sz="2000" b="1" dirty="0" smtClean="0"/>
              <a:t>model.load_state_dict(torch.load(path</a:t>
            </a:r>
            <a:r>
              <a:rPr lang="en-IN" dirty="0" smtClean="0">
                <a:solidFill>
                  <a:srgbClr val="002060"/>
                </a:solidFill>
              </a:rPr>
              <a:t>))</a:t>
            </a:r>
          </a:p>
          <a:p>
            <a:r>
              <a:rPr lang="en-IN" sz="2400" b="1" dirty="0">
                <a:solidFill>
                  <a:srgbClr val="002060"/>
                </a:solidFill>
              </a:rPr>
              <a:t>Once the weights are loaded, we can use the fine-tuned model to make predictions on the test set.</a:t>
            </a:r>
          </a:p>
          <a:p>
            <a:r>
              <a:rPr lang="en-IN" sz="2200" b="1" dirty="0" smtClean="0"/>
              <a:t># get predictions for test data</a:t>
            </a:r>
          </a:p>
          <a:p>
            <a:r>
              <a:rPr lang="en-IN" sz="2200" b="1" dirty="0" smtClean="0"/>
              <a:t>with torch.no_grad():</a:t>
            </a:r>
          </a:p>
          <a:p>
            <a:r>
              <a:rPr lang="en-IN" sz="2200" b="1" dirty="0" smtClean="0"/>
              <a:t>  preds = model(test_seq.to(device), test_mask.to(device))</a:t>
            </a:r>
          </a:p>
          <a:p>
            <a:r>
              <a:rPr lang="en-IN" sz="2200" b="1" dirty="0" smtClean="0"/>
              <a:t>  preds = preds.detach().cpu().numpy()</a:t>
            </a:r>
            <a:br>
              <a:rPr lang="en-IN" sz="2200" b="1" dirty="0" smtClean="0"/>
            </a:br>
            <a:endParaRPr lang="en-IN" sz="2200" b="1" dirty="0">
              <a:solidFill>
                <a:srgbClr val="002060"/>
              </a:solidFill>
            </a:endParaRPr>
          </a:p>
        </p:txBody>
      </p:sp>
    </p:spTree>
    <p:extLst>
      <p:ext uri="{BB962C8B-B14F-4D97-AF65-F5344CB8AC3E}">
        <p14:creationId xmlns:p14="http://schemas.microsoft.com/office/powerpoint/2010/main" val="3626877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rPr>
              <a:t>Check for model performance</a:t>
            </a:r>
            <a:endParaRPr lang="en-IN" b="1" dirty="0">
              <a:solidFill>
                <a:srgbClr val="002060"/>
              </a:solidFill>
            </a:endParaRPr>
          </a:p>
        </p:txBody>
      </p:sp>
      <p:sp>
        <p:nvSpPr>
          <p:cNvPr id="3" name="Content Placeholder 2"/>
          <p:cNvSpPr>
            <a:spLocks noGrp="1"/>
          </p:cNvSpPr>
          <p:nvPr>
            <p:ph idx="1"/>
          </p:nvPr>
        </p:nvSpPr>
        <p:spPr>
          <a:xfrm>
            <a:off x="838200" y="2569029"/>
            <a:ext cx="10515600" cy="1494971"/>
          </a:xfrm>
        </p:spPr>
        <p:txBody>
          <a:bodyPr>
            <a:normAutofit/>
          </a:bodyPr>
          <a:lstStyle/>
          <a:p>
            <a:r>
              <a:rPr lang="en-IN" sz="3200" b="1" dirty="0" smtClean="0"/>
              <a:t>preds = np.argmax(preds, axis = 1)</a:t>
            </a:r>
          </a:p>
          <a:p>
            <a:r>
              <a:rPr lang="en-IN" sz="3200" b="1" dirty="0" smtClean="0"/>
              <a:t>print(classification_report(test_y, preds))</a:t>
            </a:r>
            <a:endParaRPr lang="en-IN" sz="3200" b="1" dirty="0"/>
          </a:p>
        </p:txBody>
      </p:sp>
    </p:spTree>
    <p:extLst>
      <p:ext uri="{BB962C8B-B14F-4D97-AF65-F5344CB8AC3E}">
        <p14:creationId xmlns:p14="http://schemas.microsoft.com/office/powerpoint/2010/main" val="3347372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229" y="2380343"/>
            <a:ext cx="5617028" cy="2278743"/>
          </a:xfrm>
        </p:spPr>
        <p:txBody>
          <a:bodyPr>
            <a:normAutofit/>
          </a:bodyPr>
          <a:lstStyle/>
          <a:p>
            <a:r>
              <a:rPr lang="en-IN" sz="7200" b="1" dirty="0" smtClean="0">
                <a:solidFill>
                  <a:srgbClr val="002060"/>
                </a:solidFill>
              </a:rPr>
              <a:t>THANK YOU</a:t>
            </a:r>
            <a:endParaRPr lang="en-IN" sz="7200" b="1" dirty="0">
              <a:solidFill>
                <a:srgbClr val="002060"/>
              </a:solidFill>
            </a:endParaRPr>
          </a:p>
        </p:txBody>
      </p:sp>
    </p:spTree>
    <p:extLst>
      <p:ext uri="{BB962C8B-B14F-4D97-AF65-F5344CB8AC3E}">
        <p14:creationId xmlns:p14="http://schemas.microsoft.com/office/powerpoint/2010/main" val="266370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686" y="365125"/>
            <a:ext cx="5036457" cy="1325563"/>
          </a:xfrm>
        </p:spPr>
        <p:txBody>
          <a:bodyPr>
            <a:normAutofit/>
          </a:bodyPr>
          <a:lstStyle/>
          <a:p>
            <a:r>
              <a:rPr lang="en-IN" sz="4800" b="1" dirty="0" smtClean="0">
                <a:solidFill>
                  <a:srgbClr val="002060"/>
                </a:solidFill>
              </a:rPr>
              <a:t>Model-Fine </a:t>
            </a:r>
            <a:r>
              <a:rPr lang="en-IN" sz="4800" b="1" dirty="0">
                <a:solidFill>
                  <a:srgbClr val="002060"/>
                </a:solidFill>
              </a:rPr>
              <a:t>T</a:t>
            </a:r>
            <a:r>
              <a:rPr lang="en-IN" sz="4800" b="1" dirty="0" smtClean="0">
                <a:solidFill>
                  <a:srgbClr val="002060"/>
                </a:solidFill>
              </a:rPr>
              <a:t>uning </a:t>
            </a:r>
            <a:endParaRPr lang="en-IN" sz="4800" b="1" dirty="0">
              <a:solidFill>
                <a:srgbClr val="002060"/>
              </a:solidFill>
            </a:endParaRPr>
          </a:p>
        </p:txBody>
      </p:sp>
      <p:sp>
        <p:nvSpPr>
          <p:cNvPr id="3" name="Content Placeholder 2"/>
          <p:cNvSpPr>
            <a:spLocks noGrp="1"/>
          </p:cNvSpPr>
          <p:nvPr>
            <p:ph idx="1"/>
          </p:nvPr>
        </p:nvSpPr>
        <p:spPr/>
        <p:txBody>
          <a:bodyPr>
            <a:normAutofit fontScale="55000" lnSpcReduction="20000"/>
          </a:bodyPr>
          <a:lstStyle/>
          <a:p>
            <a:pPr marL="0" indent="0">
              <a:buNone/>
            </a:pPr>
            <a:r>
              <a:rPr lang="en-IN" sz="5100" b="1" dirty="0" smtClean="0">
                <a:solidFill>
                  <a:srgbClr val="0070C0"/>
                </a:solidFill>
              </a:rPr>
              <a:t>model-fine tuning:</a:t>
            </a:r>
          </a:p>
          <a:p>
            <a:pPr marL="0" indent="0">
              <a:buNone/>
            </a:pPr>
            <a:r>
              <a:rPr lang="en-IN" sz="4000" b="1" dirty="0" smtClean="0">
                <a:solidFill>
                  <a:srgbClr val="0070C0"/>
                </a:solidFill>
              </a:rPr>
              <a:t> </a:t>
            </a:r>
            <a:r>
              <a:rPr lang="en-IN" sz="4000" b="1" dirty="0" smtClean="0"/>
              <a:t>pre-trained BERT model that was trained on huge dataset. Then further train the model on our relatively smaller dataset. This process is called as model –fine tuning</a:t>
            </a:r>
            <a:r>
              <a:rPr lang="en-IN" sz="4000" dirty="0" smtClean="0"/>
              <a:t>.</a:t>
            </a:r>
          </a:p>
          <a:p>
            <a:pPr marL="0" indent="0">
              <a:buNone/>
            </a:pPr>
            <a:endParaRPr lang="en-IN" sz="4000" dirty="0" smtClean="0"/>
          </a:p>
          <a:p>
            <a:pPr marL="0" indent="0">
              <a:buNone/>
            </a:pPr>
            <a:r>
              <a:rPr lang="en-IN" sz="5800" b="1" dirty="0" smtClean="0">
                <a:solidFill>
                  <a:srgbClr val="0070C0"/>
                </a:solidFill>
              </a:rPr>
              <a:t>steps involved in fine tuning a BERT model Using Google Colab with a GPU:</a:t>
            </a:r>
          </a:p>
          <a:p>
            <a:pPr marL="0" indent="0">
              <a:buNone/>
            </a:pPr>
            <a:r>
              <a:rPr lang="en-IN" sz="4600" b="1" dirty="0" smtClean="0"/>
              <a:t>Step1:</a:t>
            </a:r>
          </a:p>
          <a:p>
            <a:r>
              <a:rPr lang="en-IN" sz="3600" b="1" dirty="0">
                <a:solidFill>
                  <a:srgbClr val="002060"/>
                </a:solidFill>
              </a:rPr>
              <a:t> </a:t>
            </a:r>
            <a:r>
              <a:rPr lang="en-IN" sz="3600" b="1" dirty="0" smtClean="0">
                <a:solidFill>
                  <a:srgbClr val="002060"/>
                </a:solidFill>
              </a:rPr>
              <a:t>    </a:t>
            </a:r>
            <a:r>
              <a:rPr lang="en-IN" sz="4000" b="1" dirty="0" smtClean="0"/>
              <a:t>use google colab platform</a:t>
            </a:r>
          </a:p>
          <a:p>
            <a:r>
              <a:rPr lang="en-IN" sz="4000" b="1" dirty="0" smtClean="0"/>
              <a:t>    Activate the GPU : Click on runtime</a:t>
            </a:r>
          </a:p>
          <a:p>
            <a:pPr marL="0" indent="0">
              <a:buNone/>
            </a:pPr>
            <a:r>
              <a:rPr lang="en-IN" sz="4000" b="1" dirty="0"/>
              <a:t> </a:t>
            </a:r>
            <a:r>
              <a:rPr lang="en-IN" sz="4000" b="1" dirty="0" smtClean="0"/>
              <a:t>                                       Change runtime type</a:t>
            </a:r>
          </a:p>
          <a:p>
            <a:pPr marL="0" indent="0">
              <a:buNone/>
            </a:pPr>
            <a:r>
              <a:rPr lang="en-IN" sz="4000" b="1" dirty="0"/>
              <a:t> </a:t>
            </a:r>
            <a:r>
              <a:rPr lang="en-IN" sz="4000" b="1" dirty="0" smtClean="0"/>
              <a:t>                                        Select GPU</a:t>
            </a:r>
          </a:p>
          <a:p>
            <a:endParaRPr lang="en-IN" sz="3600" b="1" dirty="0" smtClean="0">
              <a:solidFill>
                <a:srgbClr val="002060"/>
              </a:solidFill>
            </a:endParaRPr>
          </a:p>
          <a:p>
            <a:pPr marL="0" indent="0">
              <a:buNone/>
            </a:pPr>
            <a:endParaRPr lang="en-IN" sz="3600" b="1" dirty="0" smtClean="0">
              <a:solidFill>
                <a:srgbClr val="002060"/>
              </a:solidFill>
            </a:endParaRPr>
          </a:p>
          <a:p>
            <a:pPr marL="0" indent="0">
              <a:buNone/>
            </a:pPr>
            <a:endParaRPr lang="en-IN" sz="3600" b="1" dirty="0" smtClean="0">
              <a:solidFill>
                <a:srgbClr val="002060"/>
              </a:solidFill>
            </a:endParaRPr>
          </a:p>
          <a:p>
            <a:pPr marL="0" indent="0">
              <a:buNone/>
            </a:pPr>
            <a:endParaRPr lang="en-IN" dirty="0"/>
          </a:p>
        </p:txBody>
      </p:sp>
    </p:spTree>
    <p:extLst>
      <p:ext uri="{BB962C8B-B14F-4D97-AF65-F5344CB8AC3E}">
        <p14:creationId xmlns:p14="http://schemas.microsoft.com/office/powerpoint/2010/main" val="324526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362857"/>
            <a:ext cx="10918371" cy="725713"/>
          </a:xfrm>
        </p:spPr>
        <p:txBody>
          <a:bodyPr>
            <a:normAutofit/>
          </a:bodyPr>
          <a:lstStyle/>
          <a:p>
            <a:r>
              <a:rPr lang="en-IN" b="1" dirty="0" smtClean="0">
                <a:solidFill>
                  <a:srgbClr val="00B0F0"/>
                </a:solidFill>
              </a:rPr>
              <a:t>STEP-2</a:t>
            </a:r>
            <a:endParaRPr lang="en-IN" b="1" dirty="0">
              <a:solidFill>
                <a:srgbClr val="00B0F0"/>
              </a:solidFill>
            </a:endParaRPr>
          </a:p>
        </p:txBody>
      </p:sp>
      <p:sp>
        <p:nvSpPr>
          <p:cNvPr id="3" name="Content Placeholder 2"/>
          <p:cNvSpPr>
            <a:spLocks noGrp="1"/>
          </p:cNvSpPr>
          <p:nvPr>
            <p:ph idx="1"/>
          </p:nvPr>
        </p:nvSpPr>
        <p:spPr>
          <a:xfrm>
            <a:off x="435429" y="972457"/>
            <a:ext cx="11509828" cy="5617029"/>
          </a:xfrm>
        </p:spPr>
        <p:txBody>
          <a:bodyPr>
            <a:normAutofit fontScale="77500" lnSpcReduction="20000"/>
          </a:bodyPr>
          <a:lstStyle/>
          <a:p>
            <a:pPr marL="0" indent="0">
              <a:buNone/>
            </a:pPr>
            <a:r>
              <a:rPr lang="en-IN" b="1" dirty="0"/>
              <a:t>We will then install Huggingface’s transformers library. This library lets </a:t>
            </a:r>
            <a:r>
              <a:rPr lang="en-IN" b="1" dirty="0" smtClean="0"/>
              <a:t>us </a:t>
            </a:r>
            <a:r>
              <a:rPr lang="en-IN" b="1" dirty="0"/>
              <a:t>import a </a:t>
            </a:r>
            <a:r>
              <a:rPr lang="en-IN" b="1" dirty="0" smtClean="0"/>
              <a:t>wide</a:t>
            </a:r>
          </a:p>
          <a:p>
            <a:pPr marL="0" indent="0">
              <a:buNone/>
            </a:pPr>
            <a:r>
              <a:rPr lang="en-IN" b="1" dirty="0" smtClean="0"/>
              <a:t> </a:t>
            </a:r>
            <a:r>
              <a:rPr lang="en-IN" b="1" dirty="0"/>
              <a:t>range of transformer-based pre-trained </a:t>
            </a:r>
            <a:r>
              <a:rPr lang="en-IN" b="1" dirty="0" smtClean="0"/>
              <a:t>models.</a:t>
            </a:r>
          </a:p>
          <a:p>
            <a:r>
              <a:rPr lang="en-IN" b="1" dirty="0" smtClean="0"/>
              <a:t>Import all required library:</a:t>
            </a:r>
          </a:p>
          <a:p>
            <a:pPr marL="0" indent="0">
              <a:buNone/>
            </a:pPr>
            <a:r>
              <a:rPr lang="en-IN" b="1" dirty="0" smtClean="0"/>
              <a:t>!pip install transformers (install transformer 1</a:t>
            </a:r>
            <a:r>
              <a:rPr lang="en-IN" b="1" baseline="30000" dirty="0" smtClean="0"/>
              <a:t>st</a:t>
            </a:r>
            <a:r>
              <a:rPr lang="en-IN" b="1" dirty="0" smtClean="0"/>
              <a:t> through which we get all packages)</a:t>
            </a:r>
          </a:p>
          <a:p>
            <a:r>
              <a:rPr lang="en-IN" b="1" dirty="0" smtClean="0"/>
              <a:t>import numpy as np</a:t>
            </a:r>
          </a:p>
          <a:p>
            <a:r>
              <a:rPr lang="en-IN" b="1" dirty="0" smtClean="0"/>
              <a:t>import pandas as pd</a:t>
            </a:r>
          </a:p>
          <a:p>
            <a:r>
              <a:rPr lang="en-IN" b="1" dirty="0" smtClean="0"/>
              <a:t>import torch</a:t>
            </a:r>
          </a:p>
          <a:p>
            <a:r>
              <a:rPr lang="en-IN" b="1" dirty="0" smtClean="0"/>
              <a:t>import torch.nn as nn</a:t>
            </a:r>
          </a:p>
          <a:p>
            <a:r>
              <a:rPr lang="en-IN" b="1" dirty="0" smtClean="0"/>
              <a:t>from sklearn.model_selection import train_test_split</a:t>
            </a:r>
          </a:p>
          <a:p>
            <a:r>
              <a:rPr lang="en-IN" b="1" dirty="0" smtClean="0"/>
              <a:t>from sklearn.metrics import classification_report</a:t>
            </a:r>
          </a:p>
          <a:p>
            <a:r>
              <a:rPr lang="en-IN" b="1" dirty="0" smtClean="0"/>
              <a:t>import transformers</a:t>
            </a:r>
          </a:p>
          <a:p>
            <a:r>
              <a:rPr lang="en-IN" b="1" dirty="0" smtClean="0"/>
              <a:t>from transformers import AutoModel, BertTokenizerFast</a:t>
            </a:r>
          </a:p>
          <a:p>
            <a:endParaRPr lang="en-IN" b="1" dirty="0" smtClean="0"/>
          </a:p>
          <a:p>
            <a:r>
              <a:rPr lang="en-IN" b="1" dirty="0" smtClean="0"/>
              <a:t># specify GPU</a:t>
            </a:r>
          </a:p>
          <a:p>
            <a:r>
              <a:rPr lang="en-IN" b="1" dirty="0" smtClean="0"/>
              <a:t>device = torch.device("cuda")</a:t>
            </a:r>
            <a:endParaRPr lang="en-IN" b="1" dirty="0"/>
          </a:p>
        </p:txBody>
      </p:sp>
    </p:spTree>
    <p:extLst>
      <p:ext uri="{BB962C8B-B14F-4D97-AF65-F5344CB8AC3E}">
        <p14:creationId xmlns:p14="http://schemas.microsoft.com/office/powerpoint/2010/main" val="132344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57" y="203201"/>
            <a:ext cx="10990943" cy="391886"/>
          </a:xfrm>
        </p:spPr>
        <p:txBody>
          <a:bodyPr>
            <a:normAutofit fontScale="90000"/>
          </a:bodyPr>
          <a:lstStyle/>
          <a:p>
            <a:r>
              <a:rPr lang="en-IN" b="1" dirty="0" smtClean="0">
                <a:solidFill>
                  <a:srgbClr val="00B0F0"/>
                </a:solidFill>
              </a:rPr>
              <a:t>STEP-3</a:t>
            </a:r>
            <a:endParaRPr lang="en-IN" b="1" dirty="0">
              <a:solidFill>
                <a:srgbClr val="00B0F0"/>
              </a:solidFill>
            </a:endParaRPr>
          </a:p>
        </p:txBody>
      </p:sp>
      <p:sp>
        <p:nvSpPr>
          <p:cNvPr id="3" name="Content Placeholder 2"/>
          <p:cNvSpPr>
            <a:spLocks noGrp="1"/>
          </p:cNvSpPr>
          <p:nvPr>
            <p:ph idx="1"/>
          </p:nvPr>
        </p:nvSpPr>
        <p:spPr>
          <a:xfrm>
            <a:off x="203201" y="740228"/>
            <a:ext cx="11582400" cy="6117772"/>
          </a:xfrm>
        </p:spPr>
        <p:txBody>
          <a:bodyPr>
            <a:normAutofit fontScale="25000" lnSpcReduction="20000"/>
          </a:bodyPr>
          <a:lstStyle/>
          <a:p>
            <a:r>
              <a:rPr lang="en-IN" sz="7200" b="1" dirty="0" smtClean="0"/>
              <a:t>Load your dataset you want to load:</a:t>
            </a:r>
          </a:p>
          <a:p>
            <a:r>
              <a:rPr lang="en-IN" sz="7200" b="1" dirty="0" smtClean="0"/>
              <a:t>Code for import dataset:</a:t>
            </a:r>
          </a:p>
          <a:p>
            <a:pPr marL="0" indent="0">
              <a:buNone/>
            </a:pPr>
            <a:r>
              <a:rPr lang="en-IN" sz="7200" b="1" dirty="0" smtClean="0"/>
              <a:t>df = pd.read_csv(“location where is your dataset present with dataset name")</a:t>
            </a:r>
          </a:p>
          <a:p>
            <a:pPr marL="0" indent="0">
              <a:buNone/>
            </a:pPr>
            <a:r>
              <a:rPr lang="en-IN" sz="7200" b="1" dirty="0" smtClean="0"/>
              <a:t>df.head()</a:t>
            </a:r>
          </a:p>
          <a:p>
            <a:pPr marL="0" indent="0">
              <a:buNone/>
            </a:pPr>
            <a:endParaRPr lang="en-IN" dirty="0" smtClean="0"/>
          </a:p>
          <a:p>
            <a:pPr marL="0" indent="0">
              <a:buNone/>
            </a:pPr>
            <a:r>
              <a:rPr lang="en-IN" sz="8000" dirty="0" smtClean="0">
                <a:solidFill>
                  <a:srgbClr val="00B0F0"/>
                </a:solidFill>
              </a:rPr>
              <a:t>STEP-4</a:t>
            </a:r>
          </a:p>
          <a:p>
            <a:r>
              <a:rPr lang="en-IN" sz="7200" b="1" dirty="0" smtClean="0"/>
              <a:t>Split your dataset into train ,test and validation  </a:t>
            </a:r>
          </a:p>
          <a:p>
            <a:r>
              <a:rPr lang="en-IN" sz="7200" b="1" dirty="0" smtClean="0"/>
              <a:t>Code for splitting dataset into train and test</a:t>
            </a:r>
          </a:p>
          <a:p>
            <a:r>
              <a:rPr lang="en-IN" sz="7200" b="1" dirty="0" smtClean="0"/>
              <a:t># split train dataset into train, validation and test sets</a:t>
            </a:r>
          </a:p>
          <a:p>
            <a:r>
              <a:rPr lang="en-IN" sz="7200" b="1" dirty="0" smtClean="0"/>
              <a:t>train_text, temp_text, train_labels, temp_labels = train_test_split(df['text'], df['label'], # if label is present then split it otherwise split the text </a:t>
            </a:r>
          </a:p>
          <a:p>
            <a:r>
              <a:rPr lang="en-IN" sz="7200" b="1" dirty="0"/>
              <a:t> </a:t>
            </a:r>
            <a:r>
              <a:rPr lang="en-IN" sz="7200" b="1" dirty="0" smtClean="0"/>
              <a:t>                                                                    random_state =2018, dadata only                                           dadata only                                                                                                                </a:t>
            </a:r>
          </a:p>
          <a:p>
            <a:r>
              <a:rPr lang="en-IN" sz="7200" b="1" dirty="0" smtClean="0"/>
              <a:t>                                                                    test_size =0.3, </a:t>
            </a:r>
          </a:p>
          <a:p>
            <a:r>
              <a:rPr lang="en-IN" sz="7200" b="1" dirty="0" smtClean="0"/>
              <a:t>                                                                    stratify=df['label'])</a:t>
            </a:r>
          </a:p>
          <a:p>
            <a:endParaRPr lang="en-IN" sz="7200" b="1" dirty="0" smtClean="0"/>
          </a:p>
          <a:p>
            <a:endParaRPr lang="en-IN" sz="7200" b="1" dirty="0" smtClean="0"/>
          </a:p>
          <a:p>
            <a:r>
              <a:rPr lang="en-IN" sz="7200" b="1" dirty="0" smtClean="0"/>
              <a:t>val_text, test_text, val_labels, test_labels = train_test_split(temp_text, temp_labels, </a:t>
            </a:r>
          </a:p>
          <a:p>
            <a:r>
              <a:rPr lang="en-IN" sz="7200" b="1" dirty="0" smtClean="0"/>
              <a:t>                                                                random_state =2018, </a:t>
            </a:r>
          </a:p>
          <a:p>
            <a:r>
              <a:rPr lang="en-IN" sz="7200" b="1" dirty="0" smtClean="0"/>
              <a:t>                                                                test_size =0.5, </a:t>
            </a:r>
          </a:p>
          <a:p>
            <a:r>
              <a:rPr lang="en-IN" sz="7200" b="1" dirty="0" smtClean="0"/>
              <a:t>                                                                stratify = temp_labels)</a:t>
            </a:r>
            <a:endParaRPr lang="en-IN" sz="7200" b="1" dirty="0"/>
          </a:p>
        </p:txBody>
      </p:sp>
    </p:spTree>
    <p:extLst>
      <p:ext uri="{BB962C8B-B14F-4D97-AF65-F5344CB8AC3E}">
        <p14:creationId xmlns:p14="http://schemas.microsoft.com/office/powerpoint/2010/main" val="210165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F0"/>
                </a:solidFill>
              </a:rPr>
              <a:t>STEP-5</a:t>
            </a:r>
            <a:endParaRPr lang="en-IN" b="1" dirty="0">
              <a:solidFill>
                <a:srgbClr val="00B0F0"/>
              </a:solidFill>
            </a:endParaRPr>
          </a:p>
        </p:txBody>
      </p:sp>
      <p:sp>
        <p:nvSpPr>
          <p:cNvPr id="3" name="Content Placeholder 2"/>
          <p:cNvSpPr>
            <a:spLocks noGrp="1"/>
          </p:cNvSpPr>
          <p:nvPr>
            <p:ph idx="1"/>
          </p:nvPr>
        </p:nvSpPr>
        <p:spPr>
          <a:xfrm>
            <a:off x="580571" y="1393371"/>
            <a:ext cx="11001829" cy="5239657"/>
          </a:xfrm>
        </p:spPr>
        <p:txBody>
          <a:bodyPr>
            <a:normAutofit/>
          </a:bodyPr>
          <a:lstStyle/>
          <a:p>
            <a:r>
              <a:rPr lang="en-IN" sz="2000" b="1" dirty="0" smtClean="0"/>
              <a:t>We will fine-tune the model using the train set and the validation set, and make predictions for the test set.</a:t>
            </a:r>
          </a:p>
          <a:p>
            <a:r>
              <a:rPr lang="en-IN" sz="2000" b="1" dirty="0" smtClean="0"/>
              <a:t> Import BERT model and BERT Tokenizer</a:t>
            </a:r>
          </a:p>
          <a:p>
            <a:r>
              <a:rPr lang="en-IN" sz="2000" b="1" dirty="0" smtClean="0"/>
              <a:t>We will import the BERT-base model that has 110 million parameters. There is an even bigger BERT model called BERT-large that has 345 million parameters.</a:t>
            </a:r>
          </a:p>
          <a:p>
            <a:endParaRPr lang="en-IN" sz="2000" b="1" dirty="0" smtClean="0"/>
          </a:p>
          <a:p>
            <a:r>
              <a:rPr lang="en-IN" sz="2000" b="1" dirty="0" smtClean="0"/>
              <a:t># import BERT-base pretrained model</a:t>
            </a:r>
          </a:p>
          <a:p>
            <a:r>
              <a:rPr lang="en-IN" sz="2000" b="1" dirty="0" smtClean="0"/>
              <a:t>bert = AutoModel.from_pretrained('bert-base-uncased')</a:t>
            </a:r>
          </a:p>
          <a:p>
            <a:endParaRPr lang="en-IN" sz="2000" b="1" dirty="0" smtClean="0"/>
          </a:p>
          <a:p>
            <a:r>
              <a:rPr lang="en-IN" sz="2000" b="1" dirty="0" smtClean="0"/>
              <a:t># Load the BERT tokenizer</a:t>
            </a:r>
          </a:p>
          <a:p>
            <a:r>
              <a:rPr lang="en-IN" sz="2000" b="1" dirty="0" smtClean="0"/>
              <a:t>tokenizer = BertTokenizerFast.from_pretrained('bert-base-uncased')</a:t>
            </a:r>
          </a:p>
          <a:p>
            <a:r>
              <a:rPr lang="en-IN" b="1" dirty="0" smtClean="0">
                <a:solidFill>
                  <a:srgbClr val="002060"/>
                </a:solidFill>
              </a:rPr>
              <a:t>Through BERT tokenizer we will encode the couple of sentences and make it intiger</a:t>
            </a:r>
            <a:r>
              <a:rPr lang="en-IN" sz="3600" b="1" dirty="0" smtClean="0">
                <a:solidFill>
                  <a:srgbClr val="002060"/>
                </a:solidFill>
              </a:rPr>
              <a:t>.</a:t>
            </a:r>
          </a:p>
          <a:p>
            <a:endParaRPr lang="en-IN" sz="2000" b="1" dirty="0" smtClean="0"/>
          </a:p>
          <a:p>
            <a:endParaRPr lang="en-IN" sz="2400" b="1" dirty="0"/>
          </a:p>
        </p:txBody>
      </p:sp>
    </p:spTree>
    <p:extLst>
      <p:ext uri="{BB962C8B-B14F-4D97-AF65-F5344CB8AC3E}">
        <p14:creationId xmlns:p14="http://schemas.microsoft.com/office/powerpoint/2010/main" val="107827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445"/>
          </a:xfrm>
        </p:spPr>
        <p:txBody>
          <a:bodyPr/>
          <a:lstStyle/>
          <a:p>
            <a:r>
              <a:rPr lang="en-IN" b="1" dirty="0" smtClean="0">
                <a:solidFill>
                  <a:srgbClr val="00B0F0"/>
                </a:solidFill>
              </a:rPr>
              <a:t>STEP-6</a:t>
            </a:r>
            <a:endParaRPr lang="en-IN" b="1" dirty="0">
              <a:solidFill>
                <a:srgbClr val="00B0F0"/>
              </a:solidFill>
            </a:endParaRPr>
          </a:p>
        </p:txBody>
      </p:sp>
      <p:sp>
        <p:nvSpPr>
          <p:cNvPr id="3" name="Content Placeholder 2"/>
          <p:cNvSpPr>
            <a:spLocks noGrp="1"/>
          </p:cNvSpPr>
          <p:nvPr>
            <p:ph idx="1"/>
          </p:nvPr>
        </p:nvSpPr>
        <p:spPr>
          <a:xfrm>
            <a:off x="377371" y="1204686"/>
            <a:ext cx="11611429" cy="5529943"/>
          </a:xfrm>
        </p:spPr>
        <p:txBody>
          <a:bodyPr>
            <a:normAutofit/>
          </a:bodyPr>
          <a:lstStyle/>
          <a:p>
            <a:r>
              <a:rPr lang="en-IN" sz="2400" b="1" dirty="0" smtClean="0"/>
              <a:t>If text in the dataset are varying length, Then we will use padding to make all the text </a:t>
            </a:r>
            <a:r>
              <a:rPr lang="en-IN" sz="2400" b="1" dirty="0"/>
              <a:t> </a:t>
            </a:r>
            <a:r>
              <a:rPr lang="en-IN" sz="2400" b="1" dirty="0" smtClean="0"/>
              <a:t>have same length.</a:t>
            </a:r>
          </a:p>
          <a:p>
            <a:r>
              <a:rPr lang="en-IN" sz="2400" b="1" dirty="0" smtClean="0"/>
              <a:t>We can use the maximum sequence length to pad the text and we can check the padding length.</a:t>
            </a:r>
          </a:p>
          <a:p>
            <a:r>
              <a:rPr lang="en-IN" sz="2400" b="1" dirty="0" smtClean="0"/>
              <a:t>We have to chose the padding length</a:t>
            </a:r>
          </a:p>
          <a:p>
            <a:r>
              <a:rPr lang="en-IN" sz="2400" b="1" dirty="0" smtClean="0"/>
              <a:t>Padding length should be the length most of the token present</a:t>
            </a:r>
          </a:p>
          <a:p>
            <a:r>
              <a:rPr lang="en-IN" sz="2400" b="1" dirty="0" smtClean="0"/>
              <a:t>We can check the length by using the frequency plot like histogram</a:t>
            </a:r>
          </a:p>
          <a:p>
            <a:r>
              <a:rPr lang="en-IN" sz="2400" b="1" dirty="0" smtClean="0"/>
              <a:t>Code for plot</a:t>
            </a:r>
          </a:p>
          <a:p>
            <a:r>
              <a:rPr lang="en-IN" sz="2400" b="1" dirty="0" smtClean="0"/>
              <a:t># get length of all the text in the train set</a:t>
            </a:r>
          </a:p>
          <a:p>
            <a:r>
              <a:rPr lang="en-IN" sz="2400" b="1" dirty="0" smtClean="0"/>
              <a:t>seq_len = [len(i.split()) for </a:t>
            </a:r>
            <a:r>
              <a:rPr lang="en-IN" sz="2400" b="1" dirty="0" err="1" smtClean="0"/>
              <a:t>i</a:t>
            </a:r>
            <a:r>
              <a:rPr lang="en-IN" sz="2400" b="1" dirty="0" smtClean="0"/>
              <a:t> in train_text]</a:t>
            </a:r>
          </a:p>
          <a:p>
            <a:endParaRPr lang="en-IN" sz="2400" b="1" dirty="0" smtClean="0"/>
          </a:p>
          <a:p>
            <a:r>
              <a:rPr lang="en-IN" sz="2400" b="1" dirty="0" smtClean="0"/>
              <a:t>pd.Series(seq_len).hist(bins = 30)</a:t>
            </a:r>
            <a:endParaRPr lang="en-IN" sz="2400" b="1" dirty="0"/>
          </a:p>
        </p:txBody>
      </p:sp>
    </p:spTree>
    <p:extLst>
      <p:ext uri="{BB962C8B-B14F-4D97-AF65-F5344CB8AC3E}">
        <p14:creationId xmlns:p14="http://schemas.microsoft.com/office/powerpoint/2010/main" val="3766067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30"/>
            <a:ext cx="10515600" cy="508000"/>
          </a:xfrm>
        </p:spPr>
        <p:txBody>
          <a:bodyPr>
            <a:normAutofit fontScale="90000"/>
          </a:bodyPr>
          <a:lstStyle/>
          <a:p>
            <a:r>
              <a:rPr lang="en-IN" b="1" dirty="0" smtClean="0">
                <a:solidFill>
                  <a:srgbClr val="00B0F0"/>
                </a:solidFill>
              </a:rPr>
              <a:t>STEP-7</a:t>
            </a:r>
            <a:endParaRPr lang="en-IN" b="1" dirty="0">
              <a:solidFill>
                <a:srgbClr val="00B0F0"/>
              </a:solidFill>
            </a:endParaRPr>
          </a:p>
        </p:txBody>
      </p:sp>
      <p:sp>
        <p:nvSpPr>
          <p:cNvPr id="3" name="Content Placeholder 2"/>
          <p:cNvSpPr>
            <a:spLocks noGrp="1"/>
          </p:cNvSpPr>
          <p:nvPr>
            <p:ph idx="1"/>
          </p:nvPr>
        </p:nvSpPr>
        <p:spPr>
          <a:xfrm>
            <a:off x="319315" y="580574"/>
            <a:ext cx="10682514" cy="6219370"/>
          </a:xfrm>
        </p:spPr>
        <p:txBody>
          <a:bodyPr>
            <a:normAutofit fontScale="25000" lnSpcReduction="20000"/>
          </a:bodyPr>
          <a:lstStyle/>
          <a:p>
            <a:r>
              <a:rPr lang="en-IN" sz="6400" b="1" dirty="0" smtClean="0"/>
              <a:t>After selecting the padding length ,then tokenize and encode sequence in the training set , validation set and test set</a:t>
            </a:r>
          </a:p>
          <a:p>
            <a:r>
              <a:rPr lang="en-IN" sz="6400" b="1" dirty="0" smtClean="0"/>
              <a:t>Code for make  encode and sequence in the training set , validation set and testing set</a:t>
            </a:r>
          </a:p>
          <a:p>
            <a:r>
              <a:rPr lang="en-IN" sz="6400" b="1" dirty="0" smtClean="0"/>
              <a:t># tokenize and encode sequences in the training set</a:t>
            </a:r>
          </a:p>
          <a:p>
            <a:pPr marL="0" indent="0">
              <a:buNone/>
            </a:pPr>
            <a:r>
              <a:rPr lang="en-IN" sz="6400" b="1" dirty="0" smtClean="0"/>
              <a:t>tokens_train = tokenizer.batch_encode_plus(</a:t>
            </a:r>
          </a:p>
          <a:p>
            <a:pPr marL="0" indent="0">
              <a:buNone/>
            </a:pPr>
            <a:r>
              <a:rPr lang="en-IN" sz="6400" b="1" dirty="0" smtClean="0"/>
              <a:t>    train_text.tolist(),</a:t>
            </a:r>
          </a:p>
          <a:p>
            <a:pPr marL="0" indent="0">
              <a:buNone/>
            </a:pPr>
            <a:r>
              <a:rPr lang="en-IN" sz="6400" b="1" dirty="0" smtClean="0"/>
              <a:t>    max_length = padding length,</a:t>
            </a:r>
          </a:p>
          <a:p>
            <a:pPr marL="0" indent="0">
              <a:buNone/>
            </a:pPr>
            <a:r>
              <a:rPr lang="en-IN" sz="6400" b="1" dirty="0" smtClean="0"/>
              <a:t>    pad_to_max_length =True,</a:t>
            </a:r>
          </a:p>
          <a:p>
            <a:pPr marL="0" indent="0">
              <a:buNone/>
            </a:pPr>
            <a:r>
              <a:rPr lang="en-IN" sz="6400" b="1" dirty="0" smtClean="0"/>
              <a:t>    truncation=True</a:t>
            </a:r>
          </a:p>
          <a:p>
            <a:pPr marL="0" indent="0">
              <a:buNone/>
            </a:pPr>
            <a:r>
              <a:rPr lang="en-IN" sz="6400" b="1" dirty="0" smtClean="0"/>
              <a:t>)</a:t>
            </a:r>
          </a:p>
          <a:p>
            <a:r>
              <a:rPr lang="en-IN" sz="6400" b="1" dirty="0" smtClean="0"/>
              <a:t># tokenize and encode sequences in the validation set                            </a:t>
            </a:r>
          </a:p>
          <a:p>
            <a:pPr marL="0" indent="0">
              <a:buNone/>
            </a:pPr>
            <a:r>
              <a:rPr lang="en-IN" sz="6400" b="1" dirty="0" smtClean="0"/>
              <a:t>    test_text.tolist(),</a:t>
            </a:r>
          </a:p>
          <a:p>
            <a:pPr marL="0" indent="0">
              <a:buNone/>
            </a:pPr>
            <a:r>
              <a:rPr lang="en-IN" sz="6400" b="1" dirty="0" smtClean="0"/>
              <a:t>    max_length = padding length,</a:t>
            </a:r>
          </a:p>
          <a:p>
            <a:pPr marL="0" indent="0">
              <a:buNone/>
            </a:pPr>
            <a:r>
              <a:rPr lang="en-IN" sz="6400" b="1" dirty="0" smtClean="0"/>
              <a:t>    pad_to_max_length =True,</a:t>
            </a:r>
          </a:p>
          <a:p>
            <a:pPr marL="0" indent="0">
              <a:buNone/>
            </a:pPr>
            <a:r>
              <a:rPr lang="en-IN" sz="6400" b="1" dirty="0" smtClean="0"/>
              <a:t>    truncation=True</a:t>
            </a:r>
          </a:p>
          <a:p>
            <a:pPr marL="0" indent="0">
              <a:buNone/>
            </a:pPr>
            <a:r>
              <a:rPr lang="en-IN" sz="6400" b="1" dirty="0" smtClean="0"/>
              <a:t>)</a:t>
            </a:r>
          </a:p>
          <a:p>
            <a:pPr marL="0" indent="0">
              <a:buNone/>
            </a:pPr>
            <a:endParaRPr lang="en-IN" sz="6400" b="1" dirty="0" smtClean="0"/>
          </a:p>
          <a:p>
            <a:r>
              <a:rPr lang="en-IN" sz="6400" b="1" dirty="0" smtClean="0"/>
              <a:t>tokens_test = tokenizer.batch_encode_plus(</a:t>
            </a:r>
          </a:p>
          <a:p>
            <a:pPr marL="0" indent="0">
              <a:buNone/>
            </a:pPr>
            <a:r>
              <a:rPr lang="en-IN" sz="6400" b="1" dirty="0" smtClean="0"/>
              <a:t>    test_text.tolist(),</a:t>
            </a:r>
          </a:p>
          <a:p>
            <a:pPr marL="0" indent="0">
              <a:buNone/>
            </a:pPr>
            <a:r>
              <a:rPr lang="en-IN" sz="6400" b="1" dirty="0" smtClean="0"/>
              <a:t>    max_length = padding length,</a:t>
            </a:r>
          </a:p>
          <a:p>
            <a:pPr marL="0" indent="0">
              <a:buNone/>
            </a:pPr>
            <a:r>
              <a:rPr lang="en-IN" sz="6400" b="1" dirty="0" smtClean="0"/>
              <a:t>    pad_to_max_length=True,</a:t>
            </a:r>
          </a:p>
          <a:p>
            <a:pPr marL="0" indent="0">
              <a:buNone/>
            </a:pPr>
            <a:r>
              <a:rPr lang="en-IN" sz="6400" b="1" dirty="0" smtClean="0"/>
              <a:t>    truncation=True)</a:t>
            </a:r>
          </a:p>
          <a:p>
            <a:pPr marL="0" indent="0">
              <a:buNone/>
            </a:pPr>
            <a:endParaRPr lang="en-IN" sz="6400" dirty="0" smtClean="0"/>
          </a:p>
          <a:p>
            <a:endParaRPr lang="en-IN" sz="5500" dirty="0" smtClean="0"/>
          </a:p>
          <a:p>
            <a:endParaRPr lang="en-IN" sz="5500" dirty="0" smtClean="0"/>
          </a:p>
          <a:p>
            <a:pPr marL="0" indent="0">
              <a:buNone/>
            </a:pPr>
            <a:endParaRPr lang="en-IN" sz="5500" dirty="0" smtClean="0"/>
          </a:p>
          <a:p>
            <a:pPr marL="0" indent="0">
              <a:buNone/>
            </a:pPr>
            <a:endParaRPr lang="en-IN" sz="5500" dirty="0" smtClean="0"/>
          </a:p>
          <a:p>
            <a:endParaRPr lang="en-IN" dirty="0"/>
          </a:p>
        </p:txBody>
      </p:sp>
    </p:spTree>
    <p:extLst>
      <p:ext uri="{BB962C8B-B14F-4D97-AF65-F5344CB8AC3E}">
        <p14:creationId xmlns:p14="http://schemas.microsoft.com/office/powerpoint/2010/main" val="690642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658"/>
            <a:ext cx="10515600" cy="812800"/>
          </a:xfrm>
        </p:spPr>
        <p:txBody>
          <a:bodyPr/>
          <a:lstStyle/>
          <a:p>
            <a:r>
              <a:rPr lang="en-IN" b="1" dirty="0" smtClean="0">
                <a:solidFill>
                  <a:srgbClr val="00B0F0"/>
                </a:solidFill>
              </a:rPr>
              <a:t>STEP-8</a:t>
            </a:r>
            <a:endParaRPr lang="en-IN" b="1" dirty="0">
              <a:solidFill>
                <a:srgbClr val="00B0F0"/>
              </a:solidFill>
            </a:endParaRPr>
          </a:p>
        </p:txBody>
      </p:sp>
      <p:sp>
        <p:nvSpPr>
          <p:cNvPr id="3" name="Content Placeholder 2"/>
          <p:cNvSpPr>
            <a:spLocks noGrp="1"/>
          </p:cNvSpPr>
          <p:nvPr>
            <p:ph idx="1"/>
          </p:nvPr>
        </p:nvSpPr>
        <p:spPr>
          <a:xfrm>
            <a:off x="246743" y="972458"/>
            <a:ext cx="11408228" cy="5762171"/>
          </a:xfrm>
        </p:spPr>
        <p:txBody>
          <a:bodyPr>
            <a:normAutofit fontScale="85000" lnSpcReduction="20000"/>
          </a:bodyPr>
          <a:lstStyle/>
          <a:p>
            <a:r>
              <a:rPr lang="en-IN" sz="2600" b="1" dirty="0" smtClean="0"/>
              <a:t>we will convert the integer sequences to tensors.</a:t>
            </a:r>
          </a:p>
          <a:p>
            <a:r>
              <a:rPr lang="en-IN" sz="2600" b="1" dirty="0" smtClean="0"/>
              <a:t>Code for converting train set, validation set , test set integer data into </a:t>
            </a:r>
          </a:p>
          <a:p>
            <a:pPr marL="0" indent="0">
              <a:buNone/>
            </a:pPr>
            <a:r>
              <a:rPr lang="en-IN" sz="2600" b="1" dirty="0"/>
              <a:t>t</a:t>
            </a:r>
            <a:r>
              <a:rPr lang="en-IN" sz="2600" b="1" dirty="0" smtClean="0"/>
              <a:t>ensor data(means scalar, vector, dyad, triad).</a:t>
            </a:r>
          </a:p>
          <a:p>
            <a:pPr marL="0" indent="0">
              <a:buNone/>
            </a:pPr>
            <a:r>
              <a:rPr lang="en-IN" sz="2600" b="1" dirty="0" smtClean="0"/>
              <a:t>## convert lists to tensors</a:t>
            </a:r>
          </a:p>
          <a:p>
            <a:pPr marL="0" indent="0">
              <a:buNone/>
            </a:pPr>
            <a:endParaRPr lang="en-IN" sz="2600" b="1" dirty="0" smtClean="0"/>
          </a:p>
          <a:p>
            <a:pPr marL="0" indent="0">
              <a:buNone/>
            </a:pPr>
            <a:r>
              <a:rPr lang="en-IN" sz="2600" b="1" dirty="0" smtClean="0"/>
              <a:t>train_seq = torch.tensor(tokens_train['input_ids'])</a:t>
            </a:r>
          </a:p>
          <a:p>
            <a:pPr marL="0" indent="0">
              <a:buNone/>
            </a:pPr>
            <a:r>
              <a:rPr lang="en-IN" sz="2600" b="1" dirty="0" smtClean="0"/>
              <a:t>train_mask = torch.tensor(tokens_train['attention_mask'])</a:t>
            </a:r>
          </a:p>
          <a:p>
            <a:pPr marL="0" indent="0">
              <a:buNone/>
            </a:pPr>
            <a:r>
              <a:rPr lang="en-IN" sz="2600" b="1" dirty="0" smtClean="0"/>
              <a:t>train_y = torch.tensor(train_labels.tolist())</a:t>
            </a:r>
          </a:p>
          <a:p>
            <a:pPr marL="0" indent="0">
              <a:buNone/>
            </a:pPr>
            <a:endParaRPr lang="en-IN" sz="2600" b="1" dirty="0" smtClean="0"/>
          </a:p>
          <a:p>
            <a:pPr marL="0" indent="0">
              <a:buNone/>
            </a:pPr>
            <a:r>
              <a:rPr lang="en-IN" sz="2600" b="1" dirty="0" smtClean="0"/>
              <a:t>val_seq = torch.tensor(tokens_val['input_ids'])</a:t>
            </a:r>
          </a:p>
          <a:p>
            <a:pPr marL="0" indent="0">
              <a:buNone/>
            </a:pPr>
            <a:r>
              <a:rPr lang="en-IN" sz="2600" b="1" dirty="0" smtClean="0"/>
              <a:t>val_mask = torch.tensor(tokens_val['attention_mask'])</a:t>
            </a:r>
          </a:p>
          <a:p>
            <a:pPr marL="0" indent="0">
              <a:buNone/>
            </a:pPr>
            <a:r>
              <a:rPr lang="en-IN" sz="2600" b="1" dirty="0" smtClean="0"/>
              <a:t>val_y = torch.tensor(val_labels.tolist())</a:t>
            </a:r>
          </a:p>
          <a:p>
            <a:pPr marL="0" indent="0">
              <a:buNone/>
            </a:pPr>
            <a:endParaRPr lang="en-IN" sz="2600" b="1" dirty="0" smtClean="0"/>
          </a:p>
          <a:p>
            <a:pPr marL="0" indent="0">
              <a:buNone/>
            </a:pPr>
            <a:r>
              <a:rPr lang="en-IN" sz="2600" b="1" dirty="0" smtClean="0"/>
              <a:t>test_seq = torch.tensor(tokens_test['input_ids'])</a:t>
            </a:r>
          </a:p>
          <a:p>
            <a:pPr marL="0" indent="0">
              <a:buNone/>
            </a:pPr>
            <a:r>
              <a:rPr lang="en-IN" sz="2600" b="1" dirty="0" smtClean="0"/>
              <a:t>test_mask = torch.tensor(tokens_test['attention_mask'])</a:t>
            </a:r>
          </a:p>
          <a:p>
            <a:pPr marL="0" indent="0">
              <a:buNone/>
            </a:pPr>
            <a:r>
              <a:rPr lang="en-IN" sz="2600" b="1" dirty="0" smtClean="0"/>
              <a:t>test_y = torch.tensor(test_labels.tolist())</a:t>
            </a:r>
          </a:p>
          <a:p>
            <a:endParaRPr lang="en-IN" sz="2600" b="1" dirty="0" smtClean="0"/>
          </a:p>
          <a:p>
            <a:endParaRPr lang="en-IN" dirty="0"/>
          </a:p>
        </p:txBody>
      </p:sp>
    </p:spTree>
    <p:extLst>
      <p:ext uri="{BB962C8B-B14F-4D97-AF65-F5344CB8AC3E}">
        <p14:creationId xmlns:p14="http://schemas.microsoft.com/office/powerpoint/2010/main" val="3168588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2357</Words>
  <Application>Microsoft Office PowerPoint</Application>
  <PresentationFormat>Widescreen</PresentationFormat>
  <Paragraphs>360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Inter var</vt:lpstr>
      <vt:lpstr>Office Theme</vt:lpstr>
      <vt:lpstr>Internship Assignment for Data Science </vt:lpstr>
      <vt:lpstr>  NLP: Nlp stands for natural language processing. It is used for text classification ,language modelling, machine translation.  To do this task rather than traditional way ml model and neural network  we can do by using advance technology transformer model .   </vt:lpstr>
      <vt:lpstr>Model-Fine Tuning </vt:lpstr>
      <vt:lpstr>STEP-2</vt:lpstr>
      <vt:lpstr>STEP-3</vt:lpstr>
      <vt:lpstr>STEP-5</vt:lpstr>
      <vt:lpstr>STEP-6</vt:lpstr>
      <vt:lpstr>STEP-7</vt:lpstr>
      <vt:lpstr>STEP-8</vt:lpstr>
      <vt:lpstr>STEP-9</vt:lpstr>
      <vt:lpstr>Steps for validation set</vt:lpstr>
      <vt:lpstr>Different Fine-Tuning Techniques </vt:lpstr>
      <vt:lpstr>MODEL ARCHITECHTURE</vt:lpstr>
      <vt:lpstr>CODE FOR MODEL</vt:lpstr>
      <vt:lpstr>STEPS-11</vt:lpstr>
      <vt:lpstr>STEP-12</vt:lpstr>
      <vt:lpstr> STEPS-13</vt:lpstr>
      <vt:lpstr>STEPS-14</vt:lpstr>
      <vt:lpstr>Code for push the batch to gpu  </vt:lpstr>
      <vt:lpstr>STEP-15</vt:lpstr>
      <vt:lpstr>STEP-16</vt:lpstr>
      <vt:lpstr>Code for evaluation</vt:lpstr>
      <vt:lpstr>STEP-17</vt:lpstr>
      <vt:lpstr>Save the best model</vt:lpstr>
      <vt:lpstr>STEP-18</vt:lpstr>
      <vt:lpstr>Check for model performance</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Assignment for Data Science</dc:title>
  <dc:creator>aysh</dc:creator>
  <cp:lastModifiedBy>aysh</cp:lastModifiedBy>
  <cp:revision>32</cp:revision>
  <dcterms:created xsi:type="dcterms:W3CDTF">2020-08-23T13:58:00Z</dcterms:created>
  <dcterms:modified xsi:type="dcterms:W3CDTF">2020-08-23T18:38:11Z</dcterms:modified>
</cp:coreProperties>
</file>