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photos/office?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copernicowork?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del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es/@nicotitto?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lycs?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photos/office?utm_source=unsplash&amp;utm_medium=referral&amp;utm_content=creditCopyTex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unday_digita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photos/office?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del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photos/office?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unday_digita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del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sunday_digital?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christianperner?utm_source=unsplash&amp;utm_medium=referral&amp;utm_content=creditCopyText" TargetMode="External"/><Relationship Id="rId3" Type="http://schemas.openxmlformats.org/officeDocument/2006/relationships/hyperlink" Target="https://unsplash.com/s/photos/background?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lycs?utm_source=unsplash&amp;utm_medium=referral&amp;utm_content=creditCopyText" TargetMode="External"/><Relationship Id="rId3" Type="http://schemas.openxmlformats.org/officeDocument/2006/relationships/hyperlink" Target="https://unsplash.com/s/photos/office?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Photo by </a:t>
            </a:r>
            <a:r>
              <a:rPr b="0" i="0" lang="en-US" u="none" strike="noStrike">
                <a:latin typeface="Arial"/>
                <a:ea typeface="Arial"/>
                <a:cs typeface="Arial"/>
                <a:sym typeface="Arial"/>
              </a:rPr>
              <a:t>Nastuh Abootalebi </a:t>
            </a:r>
            <a:r>
              <a:rPr lang="en-US"/>
              <a:t>on </a:t>
            </a:r>
            <a:r>
              <a:rPr lang="en-US" u="sng">
                <a:solidFill>
                  <a:schemeClr val="hlink"/>
                </a:solidFill>
                <a:hlinkClick r:id="rId2"/>
              </a:rPr>
              <a:t>Unsplash</a:t>
            </a:r>
            <a:r>
              <a:rPr lang="en-US"/>
              <a:t> </a:t>
            </a:r>
            <a:endParaRPr/>
          </a:p>
          <a:p>
            <a:pPr indent="0" lvl="0" marL="0" rtl="0" algn="l">
              <a:spcBef>
                <a:spcPts val="0"/>
              </a:spcBef>
              <a:spcAft>
                <a:spcPts val="0"/>
              </a:spcAft>
              <a:buNone/>
            </a:pPr>
            <a:r>
              <a:t/>
            </a:r>
            <a:endParaRPr/>
          </a:p>
        </p:txBody>
      </p:sp>
      <p:sp>
        <p:nvSpPr>
          <p:cNvPr id="167" name="Google Shape;1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Copernico</a:t>
            </a:r>
            <a:r>
              <a:rPr lang="en-US"/>
              <a:t> on </a:t>
            </a:r>
            <a:r>
              <a:rPr lang="en-US" u="sng">
                <a:solidFill>
                  <a:schemeClr val="hlink"/>
                </a:solidFill>
                <a:hlinkClick r:id="rId3"/>
              </a:rPr>
              <a:t>Unsplash</a:t>
            </a:r>
            <a:r>
              <a:rPr lang="en-US"/>
              <a:t> </a:t>
            </a:r>
            <a:endParaRPr/>
          </a:p>
        </p:txBody>
      </p:sp>
      <p:sp>
        <p:nvSpPr>
          <p:cNvPr id="392" name="Google Shape;39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Dell</a:t>
            </a:r>
            <a:r>
              <a:rPr lang="en-US"/>
              <a:t> on </a:t>
            </a:r>
            <a:r>
              <a:rPr lang="en-US" u="sng">
                <a:solidFill>
                  <a:schemeClr val="hlink"/>
                </a:solidFill>
                <a:hlinkClick r:id="rId3"/>
              </a:rPr>
              <a:t>Unsplash</a:t>
            </a:r>
            <a:r>
              <a:rPr lang="en-US"/>
              <a:t> </a:t>
            </a:r>
            <a:endParaRPr/>
          </a:p>
        </p:txBody>
      </p:sp>
      <p:sp>
        <p:nvSpPr>
          <p:cNvPr id="410" name="Google Shape;41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nrd</a:t>
            </a:r>
            <a:r>
              <a:rPr lang="en-US"/>
              <a:t> on </a:t>
            </a:r>
            <a:r>
              <a:rPr lang="en-US" u="sng">
                <a:solidFill>
                  <a:schemeClr val="hlink"/>
                </a:solidFill>
                <a:hlinkClick r:id="rId3"/>
              </a:rPr>
              <a:t>Unsplash</a:t>
            </a:r>
            <a:r>
              <a:rPr lang="en-US"/>
              <a:t> </a:t>
            </a:r>
            <a:endParaRPr/>
          </a:p>
        </p:txBody>
      </p:sp>
      <p:sp>
        <p:nvSpPr>
          <p:cNvPr id="428" name="Google Shape;42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LYCS Architecture</a:t>
            </a:r>
            <a:r>
              <a:rPr lang="en-US"/>
              <a:t> on </a:t>
            </a:r>
            <a:r>
              <a:rPr lang="en-US" u="sng">
                <a:solidFill>
                  <a:schemeClr val="hlink"/>
                </a:solidFill>
                <a:hlinkClick r:id="rId3"/>
              </a:rPr>
              <a:t>Unsplash</a:t>
            </a:r>
            <a:r>
              <a:rPr lang="en-US"/>
              <a:t> </a:t>
            </a:r>
            <a:endParaRPr/>
          </a:p>
        </p:txBody>
      </p:sp>
      <p:sp>
        <p:nvSpPr>
          <p:cNvPr id="447" name="Google Shape;44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4d2f127b5764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2a4d2f127b57641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Photo by </a:t>
            </a:r>
            <a:r>
              <a:rPr b="0" i="0" lang="en-US" u="none" strike="noStrike">
                <a:latin typeface="Arial"/>
                <a:ea typeface="Arial"/>
                <a:cs typeface="Arial"/>
                <a:sym typeface="Arial"/>
              </a:rPr>
              <a:t>Dylan Gillis </a:t>
            </a:r>
            <a:r>
              <a:rPr lang="en-US"/>
              <a:t>on </a:t>
            </a:r>
            <a:r>
              <a:rPr lang="en-US" u="sng">
                <a:solidFill>
                  <a:schemeClr val="hlink"/>
                </a:solidFill>
                <a:hlinkClick r:id="rId2"/>
              </a:rPr>
              <a:t>Unsplash</a:t>
            </a:r>
            <a:r>
              <a:rPr lang="en-US"/>
              <a:t> </a:t>
            </a:r>
            <a:endParaRPr/>
          </a:p>
          <a:p>
            <a:pPr indent="0" lvl="0" marL="0" rtl="0" algn="l">
              <a:spcBef>
                <a:spcPts val="0"/>
              </a:spcBef>
              <a:spcAft>
                <a:spcPts val="0"/>
              </a:spcAft>
              <a:buNone/>
            </a:pPr>
            <a:r>
              <a:t/>
            </a:r>
            <a:endParaRPr/>
          </a:p>
        </p:txBody>
      </p:sp>
      <p:sp>
        <p:nvSpPr>
          <p:cNvPr id="465" name="Google Shape;465;g2a4d2f127b57641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Nastuh Abootalebi</a:t>
            </a:r>
            <a:r>
              <a:rPr lang="en-US"/>
              <a:t> on </a:t>
            </a:r>
            <a:r>
              <a:rPr lang="en-US" u="sng">
                <a:solidFill>
                  <a:schemeClr val="hlink"/>
                </a:solidFill>
                <a:hlinkClick r:id="rId3"/>
              </a:rPr>
              <a:t>Unsplash</a:t>
            </a:r>
            <a:r>
              <a:rPr lang="en-US"/>
              <a:t> </a:t>
            </a:r>
            <a:endParaRPr/>
          </a:p>
        </p:txBody>
      </p:sp>
      <p:sp>
        <p:nvSpPr>
          <p:cNvPr id="483" name="Google Shape;48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Photo by </a:t>
            </a:r>
            <a:r>
              <a:rPr b="0" i="0" lang="en-US" u="none" strike="noStrike">
                <a:latin typeface="Arial"/>
                <a:ea typeface="Arial"/>
                <a:cs typeface="Arial"/>
                <a:sym typeface="Arial"/>
              </a:rPr>
              <a:t>Dylan Gillis </a:t>
            </a:r>
            <a:r>
              <a:rPr lang="en-US"/>
              <a:t>on </a:t>
            </a:r>
            <a:r>
              <a:rPr lang="en-US" u="sng">
                <a:solidFill>
                  <a:schemeClr val="hlink"/>
                </a:solidFill>
                <a:hlinkClick r:id="rId2"/>
              </a:rPr>
              <a:t>Unsplash</a:t>
            </a:r>
            <a:r>
              <a:rPr lang="en-US"/>
              <a:t> </a:t>
            </a:r>
            <a:endParaRPr/>
          </a:p>
          <a:p>
            <a:pPr indent="0" lvl="0" marL="0" rtl="0" algn="l">
              <a:spcBef>
                <a:spcPts val="0"/>
              </a:spcBef>
              <a:spcAft>
                <a:spcPts val="0"/>
              </a:spcAft>
              <a:buNone/>
            </a:pPr>
            <a:r>
              <a:t/>
            </a:r>
            <a:endParaRPr/>
          </a:p>
        </p:txBody>
      </p:sp>
      <p:sp>
        <p:nvSpPr>
          <p:cNvPr id="192" name="Google Shape;19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67c5ec178555a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967c5ec178555a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Dell</a:t>
            </a:r>
            <a:r>
              <a:rPr lang="en-US"/>
              <a:t> on </a:t>
            </a:r>
            <a:r>
              <a:rPr lang="en-US" u="sng">
                <a:solidFill>
                  <a:schemeClr val="hlink"/>
                </a:solidFill>
                <a:hlinkClick r:id="rId3"/>
              </a:rPr>
              <a:t>Unsplash</a:t>
            </a:r>
            <a:r>
              <a:rPr lang="en-US"/>
              <a:t> </a:t>
            </a:r>
            <a:endParaRPr/>
          </a:p>
        </p:txBody>
      </p:sp>
      <p:sp>
        <p:nvSpPr>
          <p:cNvPr id="210" name="Google Shape;210;g2967c5ec178555a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Photo by </a:t>
            </a:r>
            <a:r>
              <a:rPr b="0" i="0" lang="en-US" u="none" strike="noStrike">
                <a:latin typeface="Arial"/>
                <a:ea typeface="Arial"/>
                <a:cs typeface="Arial"/>
                <a:sym typeface="Arial"/>
              </a:rPr>
              <a:t>airfocus </a:t>
            </a:r>
            <a:r>
              <a:rPr lang="en-US"/>
              <a:t>on </a:t>
            </a:r>
            <a:r>
              <a:rPr lang="en-US" u="sng">
                <a:solidFill>
                  <a:schemeClr val="hlink"/>
                </a:solidFill>
                <a:hlinkClick r:id="rId2"/>
              </a:rPr>
              <a:t>Unsplash</a:t>
            </a:r>
            <a:r>
              <a:rPr lang="en-US"/>
              <a:t> </a:t>
            </a:r>
            <a:endParaRPr/>
          </a:p>
          <a:p>
            <a:pPr indent="0" lvl="0" marL="0" rtl="0" algn="l">
              <a:spcBef>
                <a:spcPts val="0"/>
              </a:spcBef>
              <a:spcAft>
                <a:spcPts val="0"/>
              </a:spcAft>
              <a:buNone/>
            </a:pPr>
            <a:r>
              <a:t/>
            </a:r>
            <a:endParaRPr/>
          </a:p>
        </p:txBody>
      </p:sp>
      <p:sp>
        <p:nvSpPr>
          <p:cNvPr id="227" name="Google Shape;2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Nastuh Abootalebi</a:t>
            </a:r>
            <a:r>
              <a:rPr lang="en-US"/>
              <a:t> on </a:t>
            </a:r>
            <a:r>
              <a:rPr lang="en-US" u="sng">
                <a:solidFill>
                  <a:schemeClr val="hlink"/>
                </a:solidFill>
                <a:hlinkClick r:id="rId3"/>
              </a:rPr>
              <a:t>Unsplash</a:t>
            </a:r>
            <a:r>
              <a:rPr lang="en-US"/>
              <a:t> </a:t>
            </a:r>
            <a:endParaRPr/>
          </a:p>
        </p:txBody>
      </p:sp>
      <p:sp>
        <p:nvSpPr>
          <p:cNvPr id="246" name="Google Shape;2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67c5ec178555a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967c5ec178555a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Dell</a:t>
            </a:r>
            <a:r>
              <a:rPr lang="en-US"/>
              <a:t> on </a:t>
            </a:r>
            <a:r>
              <a:rPr lang="en-US" u="sng">
                <a:solidFill>
                  <a:schemeClr val="hlink"/>
                </a:solidFill>
                <a:hlinkClick r:id="rId3"/>
              </a:rPr>
              <a:t>Unsplash</a:t>
            </a:r>
            <a:r>
              <a:rPr lang="en-US"/>
              <a:t> </a:t>
            </a:r>
            <a:endParaRPr/>
          </a:p>
        </p:txBody>
      </p:sp>
      <p:sp>
        <p:nvSpPr>
          <p:cNvPr id="286" name="Google Shape;286;g2967c5ec178555a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67c5ec178555a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967c5ec178555a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Nastuh Abootalebi</a:t>
            </a:r>
            <a:r>
              <a:rPr lang="en-US"/>
              <a:t> on </a:t>
            </a:r>
            <a:r>
              <a:rPr lang="en-US" u="sng">
                <a:solidFill>
                  <a:schemeClr val="hlink"/>
                </a:solidFill>
                <a:hlinkClick r:id="rId3"/>
              </a:rPr>
              <a:t>Unsplash</a:t>
            </a:r>
            <a:r>
              <a:rPr lang="en-US"/>
              <a:t> </a:t>
            </a:r>
            <a:endParaRPr/>
          </a:p>
        </p:txBody>
      </p:sp>
      <p:sp>
        <p:nvSpPr>
          <p:cNvPr id="304" name="Google Shape;304;g2967c5ec178555a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Christian Perner</a:t>
            </a:r>
            <a:r>
              <a:rPr lang="en-US"/>
              <a:t> on </a:t>
            </a:r>
            <a:r>
              <a:rPr lang="en-US" u="sng">
                <a:solidFill>
                  <a:schemeClr val="hlink"/>
                </a:solidFill>
                <a:hlinkClick r:id="rId3"/>
              </a:rPr>
              <a:t>Unsplash</a:t>
            </a:r>
            <a:r>
              <a:rPr lang="en-US"/>
              <a:t> </a:t>
            </a:r>
            <a:endParaRPr/>
          </a:p>
        </p:txBody>
      </p:sp>
      <p:sp>
        <p:nvSpPr>
          <p:cNvPr id="342" name="Google Shape;3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67c5ec178555a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2967c5ec178555a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Photo by </a:t>
            </a:r>
            <a:r>
              <a:rPr lang="en-US" u="sng">
                <a:solidFill>
                  <a:schemeClr val="hlink"/>
                </a:solidFill>
                <a:hlinkClick r:id="rId2"/>
              </a:rPr>
              <a:t>LYCS Architecture</a:t>
            </a:r>
            <a:r>
              <a:rPr lang="en-US"/>
              <a:t> on </a:t>
            </a:r>
            <a:r>
              <a:rPr lang="en-US" u="sng">
                <a:solidFill>
                  <a:schemeClr val="hlink"/>
                </a:solidFill>
                <a:hlinkClick r:id="rId3"/>
              </a:rPr>
              <a:t>Unsplash</a:t>
            </a:r>
            <a:r>
              <a:rPr lang="en-US"/>
              <a:t> </a:t>
            </a:r>
            <a:endParaRPr/>
          </a:p>
        </p:txBody>
      </p:sp>
      <p:sp>
        <p:nvSpPr>
          <p:cNvPr id="375" name="Google Shape;375;g2967c5ec178555a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4" name="Google Shape;1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2"/>
          <p:cNvSpPr/>
          <p:nvPr>
            <p:ph idx="2" type="pic"/>
          </p:nvPr>
        </p:nvSpPr>
        <p:spPr>
          <a:xfrm>
            <a:off x="5183188" y="987425"/>
            <a:ext cx="6172200" cy="4873625"/>
          </a:xfrm>
          <a:prstGeom prst="rect">
            <a:avLst/>
          </a:prstGeom>
          <a:noFill/>
          <a:ln>
            <a:noFill/>
          </a:ln>
        </p:spPr>
      </p:sp>
      <p:sp>
        <p:nvSpPr>
          <p:cNvPr id="148" name="Google Shape;14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p:nvPr>
            <p:ph idx="2" type="pic"/>
          </p:nvPr>
        </p:nvSpPr>
        <p:spPr>
          <a:xfrm>
            <a:off x="5183188" y="987425"/>
            <a:ext cx="6172200" cy="4873625"/>
          </a:xfrm>
          <a:prstGeom prst="rect">
            <a:avLst/>
          </a:prstGeom>
          <a:noFill/>
          <a:ln>
            <a:noFill/>
          </a:ln>
        </p:spPr>
      </p:sp>
      <p:sp>
        <p:nvSpPr>
          <p:cNvPr id="73" name="Google Shape;7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638629"/>
            <a:ext cx="2271486" cy="508000"/>
            <a:chOff x="3773714" y="-740229"/>
            <a:chExt cx="2271486" cy="508000"/>
          </a:xfrm>
        </p:grpSpPr>
        <p:sp>
          <p:nvSpPr>
            <p:cNvPr id="16" name="Google Shape;16;p1"/>
            <p:cNvSpPr/>
            <p:nvPr/>
          </p:nvSpPr>
          <p:spPr>
            <a:xfrm>
              <a:off x="3773714" y="-740229"/>
              <a:ext cx="508000" cy="508000"/>
            </a:xfrm>
            <a:prstGeom prst="rect">
              <a:avLst/>
            </a:pr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
            <p:cNvSpPr/>
            <p:nvPr/>
          </p:nvSpPr>
          <p:spPr>
            <a:xfrm>
              <a:off x="4361543" y="-740229"/>
              <a:ext cx="508000" cy="508000"/>
            </a:xfrm>
            <a:prstGeom prst="rect">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p:nvPr/>
          </p:nvSpPr>
          <p:spPr>
            <a:xfrm>
              <a:off x="4949372" y="-740229"/>
              <a:ext cx="508000" cy="508000"/>
            </a:xfrm>
            <a:prstGeom prst="rect">
              <a:avLst/>
            </a:pr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
            <p:cNvSpPr/>
            <p:nvPr/>
          </p:nvSpPr>
          <p:spPr>
            <a:xfrm>
              <a:off x="5537200" y="-740229"/>
              <a:ext cx="508000" cy="508000"/>
            </a:xfrm>
            <a:prstGeom prst="rect">
              <a:avLst/>
            </a:prstGeom>
            <a:solidFill>
              <a:srgbClr val="604A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arget="../slideLayouts/slideLayout13.xml" Type="http://schemas.openxmlformats.org/officeDocument/2006/relationships/slideLayout"/><Relationship Id="rId2" Target="../notesSlides/notesSlide11.xml" Type="http://schemas.openxmlformats.org/officeDocument/2006/relationships/notesSlide"/><Relationship Id="rId3" Target="../media/image10.jpg" Type="http://schemas.openxmlformats.org/officeDocument/2006/relationships/image"/><Relationship Id="rId4" Target="../media/image20.jpeg" Type="http://schemas.openxmlformats.org/officeDocument/2006/relationships/image"/><Relationship Id="rId5" Target="../media/image3.png" Type="http://schemas.openxmlformats.org/officeDocument/2006/relationships/image"/><Relationship Id="rId6" Target="../media/image14.jp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arget="../slideLayouts/slideLayout13.xml" Type="http://schemas.openxmlformats.org/officeDocument/2006/relationships/slideLayout"/><Relationship Id="rId2" Target="../notesSlides/notesSlide3.xml" Type="http://schemas.openxmlformats.org/officeDocument/2006/relationships/notesSlide"/><Relationship Id="rId3" Target="../media/image10.jpg" Type="http://schemas.openxmlformats.org/officeDocument/2006/relationships/image"/><Relationship Id="rId4" Target="../media/image20.jpeg" Type="http://schemas.openxmlformats.org/officeDocument/2006/relationships/image"/><Relationship Id="rId5" Target="../media/image3.png" Type="http://schemas.openxmlformats.org/officeDocument/2006/relationships/image"/><Relationship Id="rId6" Target="../media/image14.jpg" Type="http://schemas.openxmlformats.org/officeDocument/2006/relationships/image"/><Relationship Id="rId7" Target="../media/image1.jpg" Type="http://schemas.openxmlformats.org/officeDocument/2006/relationships/image"/></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arget="../slideLayouts/slideLayout13.xml" Type="http://schemas.openxmlformats.org/officeDocument/2006/relationships/slideLayout"/><Relationship Id="rId2" Target="../notesSlides/notesSlide6.xml" Type="http://schemas.openxmlformats.org/officeDocument/2006/relationships/notesSlide"/><Relationship Id="rId3" Target="../media/image10.jpg" Type="http://schemas.openxmlformats.org/officeDocument/2006/relationships/image"/><Relationship Id="rId4" Target="../media/image20.jpeg" Type="http://schemas.openxmlformats.org/officeDocument/2006/relationships/image"/><Relationship Id="rId5" Target="../media/image3.png" Type="http://schemas.openxmlformats.org/officeDocument/2006/relationships/image"/><Relationship Id="rId6" Target="../media/image4.jpg" Type="http://schemas.openxmlformats.org/officeDocument/2006/relationships/image"/></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A room with a table and chairs&#10;&#10;Description automatically generated with low confidence" id="169" name="Google Shape;169;p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0" name="Google Shape;170;p25"/>
          <p:cNvSpPr/>
          <p:nvPr/>
        </p:nvSpPr>
        <p:spPr>
          <a:xfrm>
            <a:off x="0" y="0"/>
            <a:ext cx="12192000" cy="6858000"/>
          </a:xfrm>
          <a:custGeom>
            <a:rect b="b" l="l" r="r" t="t"/>
            <a:pathLst>
              <a:path extrusionOk="0" h="6858000" w="12192000">
                <a:moveTo>
                  <a:pt x="0" y="0"/>
                </a:moveTo>
                <a:lnTo>
                  <a:pt x="12192000" y="0"/>
                </a:lnTo>
                <a:lnTo>
                  <a:pt x="12192000" y="3953950"/>
                </a:lnTo>
                <a:lnTo>
                  <a:pt x="12053068" y="3975153"/>
                </a:lnTo>
                <a:cubicBezTo>
                  <a:pt x="11197459" y="4150236"/>
                  <a:pt x="10553838" y="4907276"/>
                  <a:pt x="10553838" y="5814642"/>
                </a:cubicBezTo>
                <a:cubicBezTo>
                  <a:pt x="10553838" y="6138702"/>
                  <a:pt x="10635933" y="6443587"/>
                  <a:pt x="10780459" y="6709635"/>
                </a:cubicBezTo>
                <a:lnTo>
                  <a:pt x="10870593" y="6858000"/>
                </a:lnTo>
                <a:lnTo>
                  <a:pt x="0" y="6858000"/>
                </a:lnTo>
                <a:close/>
              </a:path>
            </a:pathLst>
          </a:custGeom>
          <a:solidFill>
            <a:srgbClr val="0B0328">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5"/>
          <p:cNvSpPr/>
          <p:nvPr/>
        </p:nvSpPr>
        <p:spPr>
          <a:xfrm rot="-5400000">
            <a:off x="-956917" y="956917"/>
            <a:ext cx="2466979" cy="553142"/>
          </a:xfrm>
          <a:custGeom>
            <a:rect b="b" l="l" r="r" t="t"/>
            <a:pathLst>
              <a:path extrusionOk="0" h="553142" w="2466979">
                <a:moveTo>
                  <a:pt x="0" y="95468"/>
                </a:moveTo>
                <a:lnTo>
                  <a:pt x="0" y="95469"/>
                </a:lnTo>
                <a:lnTo>
                  <a:pt x="0" y="95468"/>
                </a:lnTo>
                <a:close/>
                <a:moveTo>
                  <a:pt x="2466979" y="0"/>
                </a:moveTo>
                <a:lnTo>
                  <a:pt x="2466979" y="553142"/>
                </a:lnTo>
                <a:lnTo>
                  <a:pt x="457673" y="553141"/>
                </a:lnTo>
                <a:cubicBezTo>
                  <a:pt x="236503" y="553141"/>
                  <a:pt x="51975" y="396259"/>
                  <a:pt x="9298" y="187705"/>
                </a:cubicBezTo>
                <a:lnTo>
                  <a:pt x="0" y="95468"/>
                </a:lnTo>
                <a:lnTo>
                  <a:pt x="9298" y="3232"/>
                </a:lnTo>
                <a:lnTo>
                  <a:pt x="10302" y="0"/>
                </a:ln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5"/>
          <p:cNvSpPr/>
          <p:nvPr/>
        </p:nvSpPr>
        <p:spPr>
          <a:xfrm>
            <a:off x="139700" y="190500"/>
            <a:ext cx="534346" cy="1068691"/>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25"/>
          <p:cNvSpPr/>
          <p:nvPr/>
        </p:nvSpPr>
        <p:spPr>
          <a:xfrm>
            <a:off x="762508" y="724845"/>
            <a:ext cx="354654" cy="354654"/>
          </a:xfrm>
          <a:prstGeom prst="ellipse">
            <a:avLst/>
          </a:pr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5"/>
          <p:cNvSpPr/>
          <p:nvPr/>
        </p:nvSpPr>
        <p:spPr>
          <a:xfrm>
            <a:off x="139700" y="908401"/>
            <a:ext cx="1600270" cy="796573"/>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5"/>
          <p:cNvSpPr/>
          <p:nvPr/>
        </p:nvSpPr>
        <p:spPr>
          <a:xfrm>
            <a:off x="1498705" y="1527647"/>
            <a:ext cx="177327" cy="177327"/>
          </a:xfrm>
          <a:prstGeom prst="ellipse">
            <a:avLst/>
          </a:pr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5"/>
          <p:cNvSpPr/>
          <p:nvPr/>
        </p:nvSpPr>
        <p:spPr>
          <a:xfrm rot="10800000">
            <a:off x="584865" y="1350319"/>
            <a:ext cx="712482" cy="354655"/>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7" name="Google Shape;177;p25"/>
          <p:cNvCxnSpPr/>
          <p:nvPr/>
        </p:nvCxnSpPr>
        <p:spPr>
          <a:xfrm>
            <a:off x="939835" y="1079499"/>
            <a:ext cx="0" cy="2044701"/>
          </a:xfrm>
          <a:prstGeom prst="straightConnector1">
            <a:avLst/>
          </a:prstGeom>
          <a:noFill/>
          <a:ln cap="flat" cmpd="sng" w="12700">
            <a:solidFill>
              <a:schemeClr val="lt1"/>
            </a:solidFill>
            <a:prstDash val="dash"/>
            <a:miter lim="800000"/>
            <a:headEnd len="sm" w="sm" type="none"/>
            <a:tailEnd len="sm" w="sm" type="none"/>
          </a:ln>
        </p:spPr>
      </p:cxnSp>
      <p:sp>
        <p:nvSpPr>
          <p:cNvPr id="178" name="Google Shape;178;p25"/>
          <p:cNvSpPr/>
          <p:nvPr/>
        </p:nvSpPr>
        <p:spPr>
          <a:xfrm>
            <a:off x="11148640" y="4771284"/>
            <a:ext cx="1043360" cy="2086716"/>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5"/>
          <p:cNvSpPr/>
          <p:nvPr/>
        </p:nvSpPr>
        <p:spPr>
          <a:xfrm>
            <a:off x="10971313" y="5637315"/>
            <a:ext cx="354654" cy="354654"/>
          </a:xfrm>
          <a:prstGeom prst="ellipse">
            <a:avLst/>
          </a:pr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5"/>
          <p:cNvSpPr/>
          <p:nvPr/>
        </p:nvSpPr>
        <p:spPr>
          <a:xfrm rot="-5400000">
            <a:off x="10122821" y="4788820"/>
            <a:ext cx="2705705" cy="1432655"/>
          </a:xfrm>
          <a:custGeom>
            <a:rect b="b" l="l" r="r" t="t"/>
            <a:pathLst>
              <a:path extrusionOk="0" h="1432655" w="2705705">
                <a:moveTo>
                  <a:pt x="2705705" y="1432655"/>
                </a:moveTo>
                <a:lnTo>
                  <a:pt x="2679147" y="1432655"/>
                </a:lnTo>
                <a:lnTo>
                  <a:pt x="2668139" y="1358986"/>
                </a:lnTo>
                <a:cubicBezTo>
                  <a:pt x="2517609" y="599156"/>
                  <a:pt x="1847383" y="26292"/>
                  <a:pt x="1043357" y="26292"/>
                </a:cubicBezTo>
                <a:cubicBezTo>
                  <a:pt x="668145" y="26292"/>
                  <a:pt x="322071" y="151049"/>
                  <a:pt x="44355" y="361345"/>
                </a:cubicBezTo>
                <a:lnTo>
                  <a:pt x="0" y="398171"/>
                </a:lnTo>
                <a:lnTo>
                  <a:pt x="0" y="364031"/>
                </a:lnTo>
                <a:lnTo>
                  <a:pt x="28498" y="340371"/>
                </a:lnTo>
                <a:cubicBezTo>
                  <a:pt x="310622" y="126737"/>
                  <a:pt x="662189" y="0"/>
                  <a:pt x="1043357" y="0"/>
                </a:cubicBezTo>
                <a:cubicBezTo>
                  <a:pt x="1860145" y="0"/>
                  <a:pt x="2541010" y="581956"/>
                  <a:pt x="2693929" y="1353847"/>
                </a:cubicBez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5"/>
          <p:cNvSpPr/>
          <p:nvPr/>
        </p:nvSpPr>
        <p:spPr>
          <a:xfrm rot="5400000">
            <a:off x="3236975" y="2535300"/>
            <a:ext cx="652200" cy="7125900"/>
          </a:xfrm>
          <a:prstGeom prst="round2SameRect">
            <a:avLst>
              <a:gd fmla="val 50000" name="adj1"/>
              <a:gd fmla="val 0" name="adj2"/>
            </a:avLst>
          </a:prstGeom>
          <a:solidFill>
            <a:srgbClr val="C0A8FE">
              <a:alpha val="6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5"/>
          <p:cNvSpPr/>
          <p:nvPr/>
        </p:nvSpPr>
        <p:spPr>
          <a:xfrm rot="10533019">
            <a:off x="7113042" y="6191223"/>
            <a:ext cx="827494" cy="278017"/>
          </a:xfrm>
          <a:prstGeom prst="ellipse">
            <a:avLst/>
          </a:pr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5"/>
          <p:cNvSpPr/>
          <p:nvPr/>
        </p:nvSpPr>
        <p:spPr>
          <a:xfrm>
            <a:off x="10534157" y="2"/>
            <a:ext cx="1187668" cy="882869"/>
          </a:xfrm>
          <a:prstGeom prst="round2SameRect">
            <a:avLst>
              <a:gd fmla="val 0" name="adj1"/>
              <a:gd fmla="val 36905"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5"/>
          <p:cNvSpPr/>
          <p:nvPr/>
        </p:nvSpPr>
        <p:spPr>
          <a:xfrm>
            <a:off x="876481" y="5060141"/>
            <a:ext cx="977462" cy="178676"/>
          </a:xfrm>
          <a:prstGeom prst="roundRect">
            <a:avLst>
              <a:gd fmla="val 50000" name="adj"/>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5" name="Google Shape;185;p25"/>
          <p:cNvCxnSpPr/>
          <p:nvPr/>
        </p:nvCxnSpPr>
        <p:spPr>
          <a:xfrm rot="10800000">
            <a:off x="8126059" y="4990821"/>
            <a:ext cx="0" cy="2044800"/>
          </a:xfrm>
          <a:prstGeom prst="straightConnector1">
            <a:avLst/>
          </a:prstGeom>
          <a:noFill/>
          <a:ln cap="flat" cmpd="sng" w="12700">
            <a:solidFill>
              <a:schemeClr val="lt1"/>
            </a:solidFill>
            <a:prstDash val="dash"/>
            <a:miter lim="800000"/>
            <a:headEnd len="sm" w="sm" type="none"/>
            <a:tailEnd len="sm" w="sm" type="none"/>
          </a:ln>
        </p:spPr>
      </p:cxnSp>
      <p:sp>
        <p:nvSpPr>
          <p:cNvPr id="186" name="Google Shape;186;p25"/>
          <p:cNvSpPr txBox="1"/>
          <p:nvPr/>
        </p:nvSpPr>
        <p:spPr>
          <a:xfrm>
            <a:off x="1326500" y="2237148"/>
            <a:ext cx="6863400" cy="324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rgbClr val="FFFFFF"/>
                </a:solidFill>
                <a:latin typeface="Calibri"/>
                <a:ea typeface="Calibri"/>
                <a:cs typeface="Calibri"/>
                <a:sym typeface="Calibri"/>
              </a:rPr>
              <a:t>Abulatan Ayotola</a:t>
            </a:r>
            <a:endParaRPr b="1" sz="3300">
              <a:solidFill>
                <a:srgbClr val="FFFFFF"/>
              </a:solidFill>
              <a:latin typeface="Calibri"/>
              <a:ea typeface="Calibri"/>
              <a:cs typeface="Calibri"/>
              <a:sym typeface="Calibri"/>
            </a:endParaRPr>
          </a:p>
          <a:p>
            <a:pPr indent="0" lvl="0" marL="0" rtl="0" algn="l">
              <a:spcBef>
                <a:spcPts val="0"/>
              </a:spcBef>
              <a:spcAft>
                <a:spcPts val="0"/>
              </a:spcAft>
              <a:buNone/>
            </a:pPr>
            <a:r>
              <a:rPr b="1" lang="en-US" sz="3300">
                <a:solidFill>
                  <a:srgbClr val="FFFFFF"/>
                </a:solidFill>
                <a:latin typeface="Calibri"/>
                <a:ea typeface="Calibri"/>
                <a:cs typeface="Calibri"/>
                <a:sym typeface="Calibri"/>
              </a:rPr>
              <a:t>Chidimma Ezego</a:t>
            </a:r>
            <a:endParaRPr b="1" sz="3300">
              <a:solidFill>
                <a:srgbClr val="FFFFFF"/>
              </a:solidFill>
              <a:latin typeface="Calibri"/>
              <a:ea typeface="Calibri"/>
              <a:cs typeface="Calibri"/>
              <a:sym typeface="Calibri"/>
            </a:endParaRPr>
          </a:p>
          <a:p>
            <a:pPr indent="0" lvl="0" marL="0" rtl="0" algn="l">
              <a:spcBef>
                <a:spcPts val="0"/>
              </a:spcBef>
              <a:spcAft>
                <a:spcPts val="0"/>
              </a:spcAft>
              <a:buNone/>
            </a:pPr>
            <a:r>
              <a:rPr b="1" lang="en-US" sz="3300">
                <a:solidFill>
                  <a:srgbClr val="FFFFFF"/>
                </a:solidFill>
                <a:latin typeface="Calibri"/>
                <a:ea typeface="Calibri"/>
                <a:cs typeface="Calibri"/>
                <a:sym typeface="Calibri"/>
              </a:rPr>
              <a:t>Halima Adelaja</a:t>
            </a:r>
            <a:endParaRPr b="1" sz="3300">
              <a:solidFill>
                <a:srgbClr val="FFFFFF"/>
              </a:solidFill>
              <a:latin typeface="Calibri"/>
              <a:ea typeface="Calibri"/>
              <a:cs typeface="Calibri"/>
              <a:sym typeface="Calibri"/>
            </a:endParaRPr>
          </a:p>
          <a:p>
            <a:pPr indent="0" lvl="0" marL="0" rtl="0" algn="l">
              <a:spcBef>
                <a:spcPts val="0"/>
              </a:spcBef>
              <a:spcAft>
                <a:spcPts val="0"/>
              </a:spcAft>
              <a:buNone/>
            </a:pPr>
            <a:r>
              <a:rPr b="1" lang="en-US" sz="3300">
                <a:solidFill>
                  <a:srgbClr val="FFFFFF"/>
                </a:solidFill>
                <a:latin typeface="Calibri"/>
                <a:ea typeface="Calibri"/>
                <a:cs typeface="Calibri"/>
                <a:sym typeface="Calibri"/>
              </a:rPr>
              <a:t>Leo Okoh</a:t>
            </a:r>
            <a:endParaRPr b="1" sz="3300">
              <a:solidFill>
                <a:srgbClr val="FFFFFF"/>
              </a:solidFill>
              <a:latin typeface="Calibri"/>
              <a:ea typeface="Calibri"/>
              <a:cs typeface="Calibri"/>
              <a:sym typeface="Calibri"/>
            </a:endParaRPr>
          </a:p>
          <a:p>
            <a:pPr indent="0" lvl="0" marL="0" rtl="0" algn="l">
              <a:spcBef>
                <a:spcPts val="0"/>
              </a:spcBef>
              <a:spcAft>
                <a:spcPts val="0"/>
              </a:spcAft>
              <a:buNone/>
            </a:pPr>
            <a:r>
              <a:rPr b="1" lang="en-US" sz="3300">
                <a:solidFill>
                  <a:srgbClr val="FFFFFF"/>
                </a:solidFill>
                <a:latin typeface="Calibri"/>
                <a:ea typeface="Calibri"/>
                <a:cs typeface="Calibri"/>
                <a:sym typeface="Calibri"/>
              </a:rPr>
              <a:t>Orji Ozioma </a:t>
            </a:r>
            <a:endParaRPr b="1" sz="3300">
              <a:solidFill>
                <a:srgbClr val="FFFFFF"/>
              </a:solidFill>
              <a:latin typeface="Calibri"/>
              <a:ea typeface="Calibri"/>
              <a:cs typeface="Calibri"/>
              <a:sym typeface="Calibri"/>
            </a:endParaRPr>
          </a:p>
          <a:p>
            <a:pPr indent="0" lvl="0" marL="0" rtl="0" algn="l">
              <a:spcBef>
                <a:spcPts val="0"/>
              </a:spcBef>
              <a:spcAft>
                <a:spcPts val="0"/>
              </a:spcAft>
              <a:buNone/>
            </a:pPr>
            <a:r>
              <a:rPr b="1" lang="en-US" sz="3300">
                <a:solidFill>
                  <a:srgbClr val="FFFFFF"/>
                </a:solidFill>
                <a:latin typeface="Calibri"/>
                <a:ea typeface="Calibri"/>
                <a:cs typeface="Calibri"/>
                <a:sym typeface="Calibri"/>
              </a:rPr>
              <a:t>Nsibietmfon Nsikak</a:t>
            </a:r>
            <a:endParaRPr b="1" sz="3300">
              <a:solidFill>
                <a:srgbClr val="FFFFFF"/>
              </a:solidFill>
              <a:latin typeface="Calibri"/>
              <a:ea typeface="Calibri"/>
              <a:cs typeface="Calibri"/>
              <a:sym typeface="Calibri"/>
            </a:endParaRPr>
          </a:p>
        </p:txBody>
      </p:sp>
      <p:sp>
        <p:nvSpPr>
          <p:cNvPr id="187" name="Google Shape;187;p25"/>
          <p:cNvSpPr txBox="1"/>
          <p:nvPr/>
        </p:nvSpPr>
        <p:spPr>
          <a:xfrm>
            <a:off x="674050" y="5675575"/>
            <a:ext cx="6863400" cy="67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rgbClr val="FFFFFF"/>
                </a:solidFill>
                <a:latin typeface="Calibri"/>
                <a:ea typeface="Calibri"/>
                <a:cs typeface="Calibri"/>
                <a:sym typeface="Calibri"/>
              </a:rPr>
              <a:t>Team Transformers</a:t>
            </a:r>
            <a:endParaRPr b="1" sz="3200">
              <a:solidFill>
                <a:srgbClr val="FFFFFF"/>
              </a:solidFill>
              <a:latin typeface="Calibri"/>
              <a:ea typeface="Calibri"/>
              <a:cs typeface="Calibri"/>
              <a:sym typeface="Calibri"/>
            </a:endParaRPr>
          </a:p>
        </p:txBody>
      </p:sp>
      <p:sp>
        <p:nvSpPr>
          <p:cNvPr id="188" name="Google Shape;188;p25"/>
          <p:cNvSpPr txBox="1"/>
          <p:nvPr/>
        </p:nvSpPr>
        <p:spPr>
          <a:xfrm>
            <a:off x="1205600" y="588800"/>
            <a:ext cx="10772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500">
                <a:solidFill>
                  <a:srgbClr val="FFFFFF"/>
                </a:solidFill>
                <a:latin typeface="Calibri"/>
                <a:ea typeface="Calibri"/>
                <a:cs typeface="Calibri"/>
                <a:sym typeface="Calibri"/>
              </a:rPr>
              <a:t>BEYOND TRAFFIC JAMS:</a:t>
            </a:r>
            <a:endParaRPr b="1" sz="5500">
              <a:solidFill>
                <a:srgbClr val="FFFFFF"/>
              </a:solidFill>
              <a:latin typeface="Calibri"/>
              <a:ea typeface="Calibri"/>
              <a:cs typeface="Calibri"/>
              <a:sym typeface="Calibri"/>
            </a:endParaRPr>
          </a:p>
          <a:p>
            <a:pPr indent="0" lvl="0" marL="0" rtl="0" algn="l">
              <a:spcBef>
                <a:spcPts val="0"/>
              </a:spcBef>
              <a:spcAft>
                <a:spcPts val="0"/>
              </a:spcAft>
              <a:buNone/>
            </a:pPr>
            <a:r>
              <a:rPr b="1" lang="en-US" sz="5500">
                <a:solidFill>
                  <a:srgbClr val="FFFFFF"/>
                </a:solidFill>
                <a:latin typeface="Calibri"/>
                <a:ea typeface="Calibri"/>
                <a:cs typeface="Calibri"/>
                <a:sym typeface="Calibri"/>
              </a:rPr>
              <a:t> </a:t>
            </a:r>
            <a:r>
              <a:rPr b="1" lang="en-US" sz="4500">
                <a:solidFill>
                  <a:srgbClr val="FFFFFF"/>
                </a:solidFill>
                <a:latin typeface="Calibri"/>
                <a:ea typeface="Calibri"/>
                <a:cs typeface="Calibri"/>
                <a:sym typeface="Calibri"/>
              </a:rPr>
              <a:t>Innovating for Seamless Mobility in Lagos</a:t>
            </a:r>
            <a:endParaRPr b="1" sz="45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93" name="Shape 393"/>
        <p:cNvGrpSpPr/>
        <p:nvPr/>
      </p:nvGrpSpPr>
      <p:grpSpPr>
        <a:xfrm>
          <a:off x="0" y="0"/>
          <a:ext cx="0" cy="0"/>
          <a:chOff x="0" y="0"/>
          <a:chExt cx="0" cy="0"/>
        </a:xfrm>
      </p:grpSpPr>
      <p:pic>
        <p:nvPicPr>
          <p:cNvPr descr="A picture containing floor, indoor, living, room&#10;&#10;Description automatically generated" id="394" name="Google Shape;394;p34"/>
          <p:cNvPicPr preferRelativeResize="0"/>
          <p:nvPr/>
        </p:nvPicPr>
        <p:blipFill rotWithShape="1">
          <a:blip r:embed="rId3">
            <a:alphaModFix/>
          </a:blip>
          <a:srcRect b="41" l="26" r="24" t="42"/>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395" name="Google Shape;395;p34"/>
          <p:cNvSpPr/>
          <p:nvPr/>
        </p:nvSpPr>
        <p:spPr>
          <a:xfrm>
            <a:off x="9563132" y="4786009"/>
            <a:ext cx="2628868" cy="2071991"/>
          </a:xfrm>
          <a:custGeom>
            <a:rect b="b" l="l" r="r" t="t"/>
            <a:pathLst>
              <a:path extrusionOk="0" h="6488067" w="8231829">
                <a:moveTo>
                  <a:pt x="8231829" y="0"/>
                </a:moveTo>
                <a:lnTo>
                  <a:pt x="8231829" y="6488067"/>
                </a:lnTo>
                <a:lnTo>
                  <a:pt x="0" y="6488067"/>
                </a:lnTo>
                <a:close/>
              </a:path>
            </a:pathLst>
          </a:cu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pic>
        <p:nvPicPr>
          <p:cNvPr descr="A picture containing floor, indoor, living, room&#10;&#10;Description automatically generated" id="396" name="Google Shape;396;p34"/>
          <p:cNvPicPr preferRelativeResize="0"/>
          <p:nvPr/>
        </p:nvPicPr>
        <p:blipFill rotWithShape="1">
          <a:blip r:embed="rId3">
            <a:alphaModFix amt="50000"/>
          </a:blip>
          <a:srcRect b="41" l="26" r="24" t="42"/>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397" name="Google Shape;397;p34"/>
          <p:cNvSpPr/>
          <p:nvPr/>
        </p:nvSpPr>
        <p:spPr>
          <a:xfrm>
            <a:off x="0" y="0"/>
            <a:ext cx="12192000" cy="6858000"/>
          </a:xfrm>
          <a:prstGeom prst="rect">
            <a:avLst/>
          </a:prstGeom>
          <a:solidFill>
            <a:srgbClr val="7730CA">
              <a:alpha val="8470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98" name="Google Shape;398;p34"/>
          <p:cNvSpPr/>
          <p:nvPr/>
        </p:nvSpPr>
        <p:spPr>
          <a:xfrm>
            <a:off x="2856000" y="189000"/>
            <a:ext cx="6480000" cy="6480000"/>
          </a:xfrm>
          <a:prstGeom prst="ellipse">
            <a:avLst/>
          </a:prstGeom>
          <a:solidFill>
            <a:srgbClr val="C0A8FE">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99" name="Google Shape;399;p34"/>
          <p:cNvSpPr/>
          <p:nvPr/>
        </p:nvSpPr>
        <p:spPr>
          <a:xfrm>
            <a:off x="1781175" y="-9728"/>
            <a:ext cx="10410825" cy="6867727"/>
          </a:xfrm>
          <a:custGeom>
            <a:rect b="b" l="l" r="r" t="t"/>
            <a:pathLst>
              <a:path extrusionOk="0" h="6867727" w="12192000">
                <a:moveTo>
                  <a:pt x="10204315" y="0"/>
                </a:moveTo>
                <a:lnTo>
                  <a:pt x="12192000" y="9727"/>
                </a:lnTo>
                <a:lnTo>
                  <a:pt x="12192000" y="6867727"/>
                </a:lnTo>
                <a:lnTo>
                  <a:pt x="0" y="6867727"/>
                </a:lnTo>
                <a:lnTo>
                  <a:pt x="10204315" y="0"/>
                </a:lnTo>
                <a:close/>
              </a:path>
            </a:pathLst>
          </a:custGeom>
          <a:solidFill>
            <a:srgbClr val="C0A8FE">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00" name="Google Shape;400;p34"/>
          <p:cNvSpPr/>
          <p:nvPr/>
        </p:nvSpPr>
        <p:spPr>
          <a:xfrm>
            <a:off x="0" y="4552650"/>
            <a:ext cx="3205424" cy="2305349"/>
          </a:xfrm>
          <a:prstGeom prst="rtTriangle">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01" name="Google Shape;401;p34"/>
          <p:cNvSpPr/>
          <p:nvPr/>
        </p:nvSpPr>
        <p:spPr>
          <a:xfrm>
            <a:off x="1" y="4941078"/>
            <a:ext cx="2665342" cy="1916921"/>
          </a:xfrm>
          <a:prstGeom prst="rtTriangle">
            <a:avLst/>
          </a:prstGeom>
          <a:solidFill>
            <a:srgbClr val="0B0328">
              <a:alpha val="1372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02" name="Google Shape;402;p34"/>
          <p:cNvCxnSpPr/>
          <p:nvPr/>
        </p:nvCxnSpPr>
        <p:spPr>
          <a:xfrm rot="10800000">
            <a:off x="2401556" y="6287352"/>
            <a:ext cx="9261908" cy="0"/>
          </a:xfrm>
          <a:prstGeom prst="straightConnector1">
            <a:avLst/>
          </a:prstGeom>
          <a:noFill/>
          <a:ln cap="flat" cmpd="sng" w="9525">
            <a:solidFill>
              <a:srgbClr val="C0A8FE"/>
            </a:solidFill>
            <a:prstDash val="solid"/>
            <a:miter lim="800000"/>
            <a:headEnd len="sm" type="none" w="sm"/>
            <a:tailEnd len="sm" type="none" w="sm"/>
          </a:ln>
        </p:spPr>
      </p:cxnSp>
      <p:sp>
        <p:nvSpPr>
          <p:cNvPr id="403" name="Google Shape;403;p34"/>
          <p:cNvSpPr/>
          <p:nvPr/>
        </p:nvSpPr>
        <p:spPr>
          <a:xfrm rot="2700000">
            <a:off x="1421837" y="5917155"/>
            <a:ext cx="743925" cy="740395"/>
          </a:xfrm>
          <a:custGeom>
            <a:rect b="b" l="l" r="r" t="t"/>
            <a:pathLst>
              <a:path extrusionOk="0" h="740395" w="743925">
                <a:moveTo>
                  <a:pt x="613392" y="455921"/>
                </a:moveTo>
                <a:lnTo>
                  <a:pt x="742447" y="455921"/>
                </a:lnTo>
                <a:lnTo>
                  <a:pt x="723021" y="518499"/>
                </a:lnTo>
                <a:cubicBezTo>
                  <a:pt x="679642" y="621058"/>
                  <a:pt x="592632" y="700670"/>
                  <a:pt x="485260" y="734066"/>
                </a:cubicBezTo>
                <a:lnTo>
                  <a:pt x="467211" y="736795"/>
                </a:lnTo>
                <a:lnTo>
                  <a:pt x="467211" y="608670"/>
                </a:lnTo>
                <a:lnTo>
                  <a:pt x="472067" y="607163"/>
                </a:lnTo>
                <a:cubicBezTo>
                  <a:pt x="533603" y="581135"/>
                  <a:pt x="582900" y="531838"/>
                  <a:pt x="608928" y="470301"/>
                </a:cubicBezTo>
                <a:close/>
                <a:moveTo>
                  <a:pt x="1478" y="455921"/>
                </a:moveTo>
                <a:lnTo>
                  <a:pt x="130533" y="455921"/>
                </a:lnTo>
                <a:lnTo>
                  <a:pt x="134996" y="470301"/>
                </a:lnTo>
                <a:cubicBezTo>
                  <a:pt x="161024" y="531838"/>
                  <a:pt x="210322" y="581135"/>
                  <a:pt x="271858" y="607163"/>
                </a:cubicBezTo>
                <a:lnTo>
                  <a:pt x="300524" y="616061"/>
                </a:lnTo>
                <a:lnTo>
                  <a:pt x="300524" y="740395"/>
                </a:lnTo>
                <a:lnTo>
                  <a:pt x="258665" y="734066"/>
                </a:lnTo>
                <a:cubicBezTo>
                  <a:pt x="151293" y="700670"/>
                  <a:pt x="64282" y="621058"/>
                  <a:pt x="20903" y="518499"/>
                </a:cubicBezTo>
                <a:close/>
                <a:moveTo>
                  <a:pt x="467211" y="3599"/>
                </a:moveTo>
                <a:lnTo>
                  <a:pt x="485260" y="6328"/>
                </a:lnTo>
                <a:cubicBezTo>
                  <a:pt x="592632" y="39724"/>
                  <a:pt x="679642" y="119336"/>
                  <a:pt x="723021" y="221896"/>
                </a:cubicBezTo>
                <a:lnTo>
                  <a:pt x="743925" y="289234"/>
                </a:lnTo>
                <a:lnTo>
                  <a:pt x="614870" y="289234"/>
                </a:lnTo>
                <a:lnTo>
                  <a:pt x="608928" y="270093"/>
                </a:lnTo>
                <a:cubicBezTo>
                  <a:pt x="582900" y="208557"/>
                  <a:pt x="533603" y="159259"/>
                  <a:pt x="472067" y="133231"/>
                </a:cubicBezTo>
                <a:lnTo>
                  <a:pt x="467211" y="131724"/>
                </a:lnTo>
                <a:close/>
                <a:moveTo>
                  <a:pt x="300524" y="0"/>
                </a:moveTo>
                <a:lnTo>
                  <a:pt x="300524" y="124333"/>
                </a:lnTo>
                <a:lnTo>
                  <a:pt x="271858" y="133231"/>
                </a:lnTo>
                <a:cubicBezTo>
                  <a:pt x="210322" y="159259"/>
                  <a:pt x="161024" y="208557"/>
                  <a:pt x="134996" y="270093"/>
                </a:cubicBezTo>
                <a:lnTo>
                  <a:pt x="129055" y="289234"/>
                </a:lnTo>
                <a:lnTo>
                  <a:pt x="0" y="289234"/>
                </a:lnTo>
                <a:lnTo>
                  <a:pt x="20903" y="221896"/>
                </a:lnTo>
                <a:cubicBezTo>
                  <a:pt x="64282" y="119336"/>
                  <a:pt x="151293" y="39724"/>
                  <a:pt x="258665" y="6328"/>
                </a:cubicBezTo>
                <a:close/>
              </a:path>
            </a:pathLst>
          </a:custGeom>
          <a:gradFill>
            <a:gsLst>
              <a:gs pos="0">
                <a:srgbClr val="C0A8FE">
                  <a:alpha val="64705"/>
                </a:srgbClr>
              </a:gs>
              <a:gs pos="100000">
                <a:srgbClr val="C0A8FE">
                  <a:alpha val="24705"/>
                </a:srgbClr>
              </a:gs>
            </a:gsLst>
            <a:lin ang="5400000" scaled="0"/>
          </a:gradFill>
          <a:ln>
            <a:noFill/>
          </a:ln>
          <a:effectLst>
            <a:outerShdw algn="t" blurRad="152400" dir="5400000" dist="38100" rotWithShape="0">
              <a:srgbClr val="000000">
                <a:alpha val="40000"/>
              </a:srgbClr>
            </a:outerShdw>
          </a:effectLst>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04" name="Google Shape;404;p34"/>
          <p:cNvSpPr/>
          <p:nvPr/>
        </p:nvSpPr>
        <p:spPr>
          <a:xfrm>
            <a:off x="1608063" y="6101613"/>
            <a:ext cx="371475" cy="371475"/>
          </a:xfrm>
          <a:prstGeom prst="ellipse">
            <a:avLst/>
          </a:prstGeom>
          <a:solidFill>
            <a:srgbClr val="604A8B"/>
          </a:solidFill>
          <a:ln cap="flat" cmpd="sng" w="38100">
            <a:solidFill>
              <a:srgbClr val="C0A8FE"/>
            </a:solidFill>
            <a:prstDash val="solid"/>
            <a:miter lim="800000"/>
            <a:headEnd len="sm" type="none" w="sm"/>
            <a:tailEnd len="sm" type="none" w="sm"/>
          </a:ln>
          <a:effectLst>
            <a:outerShdw algn="t" blurRad="152400" dir="5400000" dist="38100" rotWithShape="0">
              <a:srgbClr val="000000">
                <a:alpha val="40000"/>
              </a:srgbClr>
            </a:outerShdw>
          </a:effectLst>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05" name="Google Shape;405;p34"/>
          <p:cNvSpPr/>
          <p:nvPr/>
        </p:nvSpPr>
        <p:spPr>
          <a:xfrm rot="5400000">
            <a:off x="11018635" y="5684635"/>
            <a:ext cx="1916920" cy="429809"/>
          </a:xfrm>
          <a:custGeom>
            <a:rect b="b" l="l" r="r" t="t"/>
            <a:pathLst>
              <a:path extrusionOk="0" h="553142" w="2466979">
                <a:moveTo>
                  <a:pt x="0" y="95468"/>
                </a:moveTo>
                <a:lnTo>
                  <a:pt x="0" y="95469"/>
                </a:lnTo>
                <a:lnTo>
                  <a:pt x="0" y="95468"/>
                </a:lnTo>
                <a:close/>
                <a:moveTo>
                  <a:pt x="2466979" y="0"/>
                </a:moveTo>
                <a:lnTo>
                  <a:pt x="2466979" y="553142"/>
                </a:lnTo>
                <a:lnTo>
                  <a:pt x="457673" y="553141"/>
                </a:lnTo>
                <a:cubicBezTo>
                  <a:pt x="236503" y="553141"/>
                  <a:pt x="51975" y="396259"/>
                  <a:pt x="9298" y="187705"/>
                </a:cubicBezTo>
                <a:lnTo>
                  <a:pt x="0" y="95468"/>
                </a:lnTo>
                <a:lnTo>
                  <a:pt x="9298" y="3232"/>
                </a:lnTo>
                <a:lnTo>
                  <a:pt x="10302" y="0"/>
                </a:lnTo>
                <a:close/>
              </a:path>
            </a:pathLst>
          </a:cu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06" name="Google Shape;406;p34"/>
          <p:cNvSpPr txBox="1"/>
          <p:nvPr/>
        </p:nvSpPr>
        <p:spPr>
          <a:xfrm>
            <a:off x="645288" y="435456"/>
            <a:ext cx="10901400" cy="57258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000">
                <a:solidFill>
                  <a:srgbClr val="FFFFFF"/>
                </a:solidFill>
                <a:latin typeface="Calibri"/>
                <a:ea typeface="Calibri"/>
                <a:cs typeface="Calibri"/>
                <a:sym typeface="Calibri"/>
              </a:rPr>
              <a:t>To solve this our team would</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Establish mechanisms to verify user-generated reports. This will include user feedback systems, where other users can validate or flag inaccurate reports.</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Prioritize simplicity and intuitive navigation, when designing the app,</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Provide clear and concise instructions as well as users feedback within the app to guide non-techy users on how to perform various tasks</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Streamline the process of reporting congestion or incidents by providing a simple and straightforward form or button for users to input information</a:t>
            </a:r>
            <a:endParaRPr b="1" sz="30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11" name="Shape 411"/>
        <p:cNvGrpSpPr/>
        <p:nvPr/>
      </p:nvGrpSpPr>
      <p:grpSpPr>
        <a:xfrm>
          <a:off x="0" y="0"/>
          <a:ext cx="0" cy="0"/>
          <a:chOff x="0" y="0"/>
          <a:chExt cx="0" cy="0"/>
        </a:xfrm>
      </p:grpSpPr>
      <p:pic>
        <p:nvPicPr>
          <p:cNvPr id="412" name="Google Shape;412;p35"/>
          <p:cNvPicPr preferRelativeResize="0"/>
          <p:nvPr/>
        </p:nvPicPr>
        <p:blipFill rotWithShape="1">
          <a:blip r:embed="rId3">
            <a:alphaModFix/>
          </a:blip>
          <a:srcRect b="53" l="13" r="11" t="62"/>
          <a:stretch/>
        </p:blipFill>
        <p:spPr>
          <a:xfrm>
            <a:off x="4764" y="0"/>
            <a:ext cx="12182472" cy="6857997"/>
          </a:xfrm>
          <a:prstGeom prst="rect">
            <a:avLst/>
          </a:prstGeom>
          <a:noFill/>
          <a:ln>
            <a:noFill/>
          </a:ln>
        </p:spPr>
      </p:pic>
      <p:pic>
        <p:nvPicPr>
          <p:cNvPr descr="A computer on a table&#10;&#10;Description automatically generated with low confidence" id="413" name="Google Shape;413;p35"/>
          <p:cNvPicPr preferRelativeResize="0"/>
          <p:nvPr/>
        </p:nvPicPr>
        <p:blipFill rotWithShape="1">
          <a:blip r:embed="rId4">
            <a:alphaModFix amt="50000"/>
          </a:blip>
          <a:srcRect b="41" l="41" r="40" t="42"/>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414" name="Google Shape;414;p35"/>
          <p:cNvSpPr/>
          <p:nvPr/>
        </p:nvSpPr>
        <p:spPr>
          <a:xfrm>
            <a:off x="0" y="0"/>
            <a:ext cx="12192000" cy="6858000"/>
          </a:xfrm>
          <a:prstGeom prst="rect">
            <a:avLst/>
          </a:prstGeom>
          <a:solidFill>
            <a:srgbClr val="0B0328">
              <a:alpha val="8470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nvGrpSpPr>
          <p:cNvPr id="415" name="Google Shape;415;p35"/>
          <p:cNvGrpSpPr/>
          <p:nvPr/>
        </p:nvGrpSpPr>
        <p:grpSpPr>
          <a:xfrm>
            <a:off x="0" y="4692580"/>
            <a:ext cx="2773344" cy="2165419"/>
            <a:chOff x="0" y="4552650"/>
            <a:chExt cx="2773344" cy="2305349"/>
          </a:xfrm>
        </p:grpSpPr>
        <p:sp>
          <p:nvSpPr>
            <p:cNvPr id="416" name="Google Shape;416;p35"/>
            <p:cNvSpPr/>
            <p:nvPr/>
          </p:nvSpPr>
          <p:spPr>
            <a:xfrm>
              <a:off x="0" y="4552650"/>
              <a:ext cx="2773344" cy="2305349"/>
            </a:xfrm>
            <a:prstGeom prst="rtTriangle">
              <a:avLst/>
            </a:prstGeom>
            <a:solidFill>
              <a:srgbClr val="7730CA">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17" name="Google Shape;417;p35"/>
            <p:cNvSpPr/>
            <p:nvPr/>
          </p:nvSpPr>
          <p:spPr>
            <a:xfrm>
              <a:off x="0" y="4941078"/>
              <a:ext cx="2306063" cy="1916921"/>
            </a:xfrm>
            <a:prstGeom prst="rtTriangle">
              <a:avLst/>
            </a:prstGeom>
            <a:solidFill>
              <a:srgbClr val="C0A8FE">
                <a:alpha val="1372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pic>
        <p:nvPicPr>
          <p:cNvPr descr="Icon&#10;&#10;Description automatically generated with medium confidence" id="418" name="Google Shape;418;p35"/>
          <p:cNvPicPr preferRelativeResize="0"/>
          <p:nvPr/>
        </p:nvPicPr>
        <p:blipFill rotWithShape="1">
          <a:blip r:embed="rId5">
            <a:alphaModFix/>
          </a:blip>
          <a:srcRect b="0" l="0" r="0" t="0"/>
          <a:stretch/>
        </p:blipFill>
        <p:spPr>
          <a:xfrm>
            <a:off x="-472095" y="0"/>
            <a:ext cx="378790" cy="1294885"/>
          </a:xfrm>
          <a:prstGeom prst="rect">
            <a:avLst/>
          </a:prstGeom>
          <a:noFill/>
          <a:ln>
            <a:noFill/>
          </a:ln>
        </p:spPr>
      </p:pic>
      <p:pic>
        <p:nvPicPr>
          <p:cNvPr descr="A computer on a table&#10;&#10;Description automatically generated with low confidence" id="419" name="Google Shape;419;p35"/>
          <p:cNvPicPr preferRelativeResize="0"/>
          <p:nvPr/>
        </p:nvPicPr>
        <p:blipFill rotWithShape="1">
          <a:blip r:embed="rId6">
            <a:alphaModFix/>
          </a:blip>
          <a:srcRect b="41" l="27" r="80" t="42"/>
          <a:stretch/>
        </p:blipFill>
        <p:spPr>
          <a:xfrm>
            <a:off x="6528601" y="0"/>
            <a:ext cx="5662181" cy="6858000"/>
          </a:xfrm>
          <a:custGeom>
            <a:rect b="b" l="l" r="r" t="t"/>
            <a:pathLst>
              <a:path extrusionOk="0" h="6858000" w="6039660">
                <a:moveTo>
                  <a:pt x="1591218" y="0"/>
                </a:moveTo>
                <a:lnTo>
                  <a:pt x="6039660" y="0"/>
                </a:lnTo>
                <a:lnTo>
                  <a:pt x="6039660" y="1248"/>
                </a:lnTo>
                <a:lnTo>
                  <a:pt x="5991630" y="2"/>
                </a:lnTo>
                <a:cubicBezTo>
                  <a:pt x="3503183" y="2"/>
                  <a:pt x="1485900" y="2068279"/>
                  <a:pt x="1485900" y="4619627"/>
                </a:cubicBezTo>
                <a:cubicBezTo>
                  <a:pt x="1485900" y="5416924"/>
                  <a:pt x="1682900" y="6167045"/>
                  <a:pt x="2029717" y="6821615"/>
                </a:cubicBezTo>
                <a:lnTo>
                  <a:pt x="2051278" y="6858000"/>
                </a:lnTo>
                <a:lnTo>
                  <a:pt x="891260" y="6858000"/>
                </a:lnTo>
                <a:lnTo>
                  <a:pt x="633488" y="6422969"/>
                </a:lnTo>
                <a:cubicBezTo>
                  <a:pt x="229484" y="5660467"/>
                  <a:pt x="0" y="4786658"/>
                  <a:pt x="0" y="3857895"/>
                </a:cubicBezTo>
                <a:cubicBezTo>
                  <a:pt x="0" y="2371876"/>
                  <a:pt x="587478" y="1026537"/>
                  <a:pt x="1537303" y="52703"/>
                </a:cubicBezTo>
                <a:close/>
              </a:path>
            </a:pathLst>
          </a:custGeom>
          <a:noFill/>
          <a:ln>
            <a:noFill/>
          </a:ln>
          <a:effectLst>
            <a:outerShdw algn="r" blurRad="190500" dir="10800000" dist="38100" rotWithShape="0">
              <a:srgbClr val="000000">
                <a:alpha val="40000"/>
              </a:srgbClr>
            </a:outerShdw>
          </a:effectLst>
        </p:spPr>
      </p:pic>
      <p:sp>
        <p:nvSpPr>
          <p:cNvPr id="420" name="Google Shape;420;p35"/>
          <p:cNvSpPr/>
          <p:nvPr/>
        </p:nvSpPr>
        <p:spPr>
          <a:xfrm>
            <a:off x="627846" y="5416562"/>
            <a:ext cx="707253" cy="707253"/>
          </a:xfrm>
          <a:prstGeom prst="ellipse">
            <a:avLst/>
          </a:prstGeom>
          <a:solidFill>
            <a:srgbClr val="7730CA"/>
          </a:solidFill>
          <a:ln cap="flat" cmpd="sng" w="63500">
            <a:solidFill>
              <a:schemeClr val="lt1"/>
            </a:solidFill>
            <a:prstDash val="solid"/>
            <a:miter lim="800000"/>
            <a:headEnd len="sm" type="none" w="sm"/>
            <a:tailEnd len="sm" type="none" w="sm"/>
          </a:ln>
          <a:effectLst>
            <a:outerShdw algn="t" blurRad="152400" dir="5400000" dist="38100" rotWithShape="0">
              <a:srgbClr val="000000">
                <a:alpha val="40000"/>
              </a:srgbClr>
            </a:outerShdw>
          </a:effectLst>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21" name="Google Shape;421;p35"/>
          <p:cNvCxnSpPr/>
          <p:nvPr/>
        </p:nvCxnSpPr>
        <p:spPr>
          <a:xfrm>
            <a:off x="981473" y="0"/>
            <a:ext cx="0" cy="5029200"/>
          </a:xfrm>
          <a:prstGeom prst="straightConnector1">
            <a:avLst/>
          </a:prstGeom>
          <a:noFill/>
          <a:ln cap="flat" cmpd="sng" w="9525">
            <a:solidFill>
              <a:srgbClr val="C0A8FE"/>
            </a:solidFill>
            <a:prstDash val="solid"/>
            <a:miter lim="800000"/>
            <a:headEnd len="sm" type="none" w="sm"/>
            <a:tailEnd len="sm" type="none" w="sm"/>
          </a:ln>
        </p:spPr>
      </p:cxnSp>
      <p:cxnSp>
        <p:nvCxnSpPr>
          <p:cNvPr id="422" name="Google Shape;422;p35"/>
          <p:cNvCxnSpPr/>
          <p:nvPr/>
        </p:nvCxnSpPr>
        <p:spPr>
          <a:xfrm>
            <a:off x="772751" y="0"/>
            <a:ext cx="0" cy="3597965"/>
          </a:xfrm>
          <a:prstGeom prst="straightConnector1">
            <a:avLst/>
          </a:prstGeom>
          <a:noFill/>
          <a:ln cap="flat" cmpd="sng" w="9525">
            <a:solidFill>
              <a:srgbClr val="C0A8FE"/>
            </a:solidFill>
            <a:prstDash val="dash"/>
            <a:miter lim="800000"/>
            <a:headEnd len="sm" type="none" w="sm"/>
            <a:tailEnd len="sm" type="none" w="sm"/>
          </a:ln>
        </p:spPr>
      </p:cxnSp>
      <p:sp>
        <p:nvSpPr>
          <p:cNvPr id="423" name="Google Shape;423;p35"/>
          <p:cNvSpPr txBox="1"/>
          <p:nvPr/>
        </p:nvSpPr>
        <p:spPr>
          <a:xfrm>
            <a:off x="-93300" y="109200"/>
            <a:ext cx="6621900" cy="74094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4000">
                <a:solidFill>
                  <a:srgbClr val="FFFFFF"/>
                </a:solidFill>
                <a:latin typeface="Calibri"/>
                <a:ea typeface="Calibri"/>
                <a:cs typeface="Calibri"/>
                <a:sym typeface="Calibri"/>
              </a:rPr>
              <a:t>UP NEXT!</a:t>
            </a:r>
            <a:endParaRPr b="1" sz="4000">
              <a:solidFill>
                <a:srgbClr val="FFFFFF"/>
              </a:solidFill>
              <a:latin typeface="Calibri"/>
              <a:ea typeface="Calibri"/>
              <a:cs typeface="Calibri"/>
              <a:sym typeface="Calibri"/>
            </a:endParaRPr>
          </a:p>
          <a:p>
            <a:pPr algn="l" indent="0" lvl="0" marL="0" rtl="0">
              <a:spcBef>
                <a:spcPts val="0"/>
              </a:spcBef>
              <a:spcAft>
                <a:spcPts val="0"/>
              </a:spcAft>
              <a:buNone/>
            </a:pPr>
            <a:r>
              <a:t/>
            </a:r>
            <a:endParaRPr b="1" sz="3300">
              <a:solidFill>
                <a:srgbClr val="FFFFFF"/>
              </a:solidFill>
              <a:latin typeface="Calibri"/>
              <a:ea typeface="Calibri"/>
              <a:cs typeface="Calibri"/>
              <a:sym typeface="Calibri"/>
            </a:endParaRPr>
          </a:p>
          <a:p>
            <a:pPr algn="l" indent="0" lvl="0" marL="0" rtl="0">
              <a:spcBef>
                <a:spcPts val="0"/>
              </a:spcBef>
              <a:spcAft>
                <a:spcPts val="0"/>
              </a:spcAft>
              <a:buNone/>
            </a:pPr>
            <a:r>
              <a:rPr b="1" lang="en-US" sz="3300">
                <a:solidFill>
                  <a:srgbClr val="FFFFFF"/>
                </a:solidFill>
                <a:latin typeface="Calibri"/>
                <a:ea typeface="Calibri"/>
                <a:cs typeface="Calibri"/>
                <a:sym typeface="Calibri"/>
              </a:rPr>
              <a:t>We will be expanding our app's reach beyond Lagos, extending it to other major cities across Nigeria and eventually targeting global metropolitan areas. This expansion will involve strategic partnerships with local governments, transportation authorities,and tech-savvy     organizations to establish a             robust   network of real-time traffic data acquisition and dissemination.</a:t>
            </a:r>
            <a:endParaRPr b="1" sz="3300">
              <a:solidFill>
                <a:srgbClr val="FFFFFF"/>
              </a:solidFill>
              <a:latin typeface="Calibri"/>
              <a:ea typeface="Calibri"/>
              <a:cs typeface="Calibri"/>
              <a:sym typeface="Calibri"/>
            </a:endParaRPr>
          </a:p>
          <a:p>
            <a:pPr algn="l" indent="0" lvl="0" marL="0" rtl="0">
              <a:spcBef>
                <a:spcPts val="0"/>
              </a:spcBef>
              <a:spcAft>
                <a:spcPts val="0"/>
              </a:spcAft>
              <a:buNone/>
            </a:pPr>
            <a:r>
              <a:t/>
            </a:r>
            <a:endParaRPr b="1" sz="3200">
              <a:solidFill>
                <a:srgbClr val="FFFFFF"/>
              </a:solidFill>
              <a:latin typeface="Calibri"/>
              <a:ea typeface="Calibri"/>
              <a:cs typeface="Calibri"/>
              <a:sym typeface="Calibri"/>
            </a:endParaRPr>
          </a:p>
        </p:txBody>
      </p:sp>
      <p:sp>
        <p:nvSpPr>
          <p:cNvPr id="424" name="Google Shape;424;p35"/>
          <p:cNvSpPr txBox="1"/>
          <p:nvPr/>
        </p:nvSpPr>
        <p:spPr>
          <a:xfrm>
            <a:off x="8300437" y="1075950"/>
            <a:ext cx="3886800" cy="54759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100">
                <a:solidFill>
                  <a:srgbClr val="FFFFFF"/>
                </a:solidFill>
                <a:latin typeface="Calibri"/>
                <a:ea typeface="Calibri"/>
                <a:cs typeface="Calibri"/>
                <a:sym typeface="Calibri"/>
              </a:rPr>
              <a:t>          Our vision is to  n.   leverage cutting- </a:t>
            </a:r>
            <a:endParaRPr b="1" sz="3100">
              <a:solidFill>
                <a:srgbClr val="FFFFFF"/>
              </a:solidFill>
              <a:latin typeface="Calibri"/>
              <a:ea typeface="Calibri"/>
              <a:cs typeface="Calibri"/>
              <a:sym typeface="Calibri"/>
            </a:endParaRPr>
          </a:p>
          <a:p>
            <a:pPr algn="l" indent="0" lvl="0" marL="0" rtl="0">
              <a:spcBef>
                <a:spcPts val="0"/>
              </a:spcBef>
              <a:spcAft>
                <a:spcPts val="0"/>
              </a:spcAft>
              <a:buNone/>
            </a:pPr>
            <a:r>
              <a:rPr b="1" lang="en-US" sz="3100">
                <a:solidFill>
                  <a:srgbClr val="FFFFFF"/>
                </a:solidFill>
                <a:latin typeface="Calibri"/>
                <a:ea typeface="Calibri"/>
                <a:cs typeface="Calibri"/>
                <a:sym typeface="Calibri"/>
              </a:rPr>
              <a:t>   edge technologies such as artificial intelligence, machine learning, and big data analytics to optimize traffic flow, predict congestion patterns, and enable dynamic route planning.</a:t>
            </a:r>
            <a:endParaRPr b="1" sz="31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29" name="Shape 429"/>
        <p:cNvGrpSpPr/>
        <p:nvPr/>
      </p:nvGrpSpPr>
      <p:grpSpPr>
        <a:xfrm>
          <a:off x="0" y="0"/>
          <a:ext cx="0" cy="0"/>
          <a:chOff x="0" y="0"/>
          <a:chExt cx="0" cy="0"/>
        </a:xfrm>
      </p:grpSpPr>
      <p:pic>
        <p:nvPicPr>
          <p:cNvPr descr="A long hallway with glass doors&#10;&#10;Description automatically generated with low confidence" id="430" name="Google Shape;430;p36"/>
          <p:cNvPicPr preferRelativeResize="0"/>
          <p:nvPr/>
        </p:nvPicPr>
        <p:blipFill rotWithShape="1">
          <a:blip r:embed="rId3">
            <a:alphaModFix/>
          </a:blip>
          <a:srcRect b="90" l="13" r="12" t="92"/>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431" name="Google Shape;431;p36"/>
          <p:cNvSpPr txBox="1"/>
          <p:nvPr>
            <p:ph idx="12" type="sldNum"/>
          </p:nvPr>
        </p:nvSpPr>
        <p:spPr>
          <a:xfrm>
            <a:off x="8610600" y="6356350"/>
            <a:ext cx="2743200" cy="365125"/>
          </a:xfrm>
          <a:prstGeom prst="rect">
            <a:avLst/>
          </a:prstGeom>
          <a:noFill/>
          <a:ln>
            <a:noFill/>
          </a:ln>
        </p:spPr>
        <p:txBody>
          <a:bodyPr anchor="ctr" anchorCtr="0" bIns="45700" lIns="91425" rIns="91425" spcFirstLastPara="1" tIns="45700" wrap="square">
            <a:noAutofit/>
          </a:bodyPr>
          <a:lstStyle/>
          <a:p>
            <a:pPr algn="r" indent="0" lvl="0" marL="0" marR="0" rtl="0">
              <a:lnSpc>
                <a:spcPct val="100000"/>
              </a:lnSpc>
              <a:spcBef>
                <a:spcPts val="0"/>
              </a:spcBef>
              <a:spcAft>
                <a:spcPts val="0"/>
              </a:spcAft>
              <a:buClr>
                <a:srgbClr val="888888"/>
              </a:buClr>
              <a:buSzPts val="1200"/>
              <a:buFont typeface="Calibri"/>
              <a:buNone/>
            </a:pPr>
            <a:fld id="{00000000-1234-1234-1234-123412341234}" type="slidenum">
              <a:rPr b="0" cap="none" i="0" lang="en-US" strike="noStrike" sz="1200" u="none">
                <a:solidFill>
                  <a:srgbClr val="888888"/>
                </a:solidFill>
                <a:latin typeface="Calibri"/>
                <a:ea typeface="Calibri"/>
                <a:cs typeface="Calibri"/>
                <a:sym typeface="Calibri"/>
              </a:rPr>
              <a:t>‹#›</a:t>
            </a:fld>
            <a:endParaRPr b="0" cap="none" i="0" strike="noStrike" sz="1200" u="none">
              <a:solidFill>
                <a:srgbClr val="888888"/>
              </a:solidFill>
              <a:latin typeface="Calibri"/>
              <a:ea typeface="Calibri"/>
              <a:cs typeface="Calibri"/>
              <a:sym typeface="Calibri"/>
            </a:endParaRPr>
          </a:p>
        </p:txBody>
      </p:sp>
      <p:sp>
        <p:nvSpPr>
          <p:cNvPr id="432" name="Google Shape;432;p36"/>
          <p:cNvSpPr/>
          <p:nvPr/>
        </p:nvSpPr>
        <p:spPr>
          <a:xfrm>
            <a:off x="0" y="0"/>
            <a:ext cx="12192000" cy="6858000"/>
          </a:xfrm>
          <a:prstGeom prst="rect">
            <a:avLst/>
          </a:prstGeom>
          <a:solidFill>
            <a:srgbClr val="0B0328">
              <a:alpha val="8470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33" name="Google Shape;433;p36"/>
          <p:cNvSpPr/>
          <p:nvPr/>
        </p:nvSpPr>
        <p:spPr>
          <a:xfrm>
            <a:off x="2347383" y="0"/>
            <a:ext cx="6282476" cy="2061028"/>
          </a:xfrm>
          <a:custGeom>
            <a:rect b="b" l="l" r="r" t="t"/>
            <a:pathLst>
              <a:path extrusionOk="0" h="2061028" w="6282476">
                <a:moveTo>
                  <a:pt x="0" y="0"/>
                </a:moveTo>
                <a:lnTo>
                  <a:pt x="6282476" y="0"/>
                </a:lnTo>
                <a:lnTo>
                  <a:pt x="6153185" y="268392"/>
                </a:lnTo>
                <a:cubicBezTo>
                  <a:pt x="5573135" y="1336167"/>
                  <a:pt x="4441837" y="2061028"/>
                  <a:pt x="3141239" y="2061028"/>
                </a:cubicBezTo>
                <a:cubicBezTo>
                  <a:pt x="1840640" y="2061028"/>
                  <a:pt x="709341" y="1336167"/>
                  <a:pt x="129291" y="268392"/>
                </a:cubicBezTo>
                <a:close/>
              </a:path>
            </a:pathLst>
          </a:custGeom>
          <a:solidFill>
            <a:srgbClr val="7730CA">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34" name="Google Shape;434;p36"/>
          <p:cNvSpPr/>
          <p:nvPr/>
        </p:nvSpPr>
        <p:spPr>
          <a:xfrm>
            <a:off x="0" y="-1"/>
            <a:ext cx="7006461" cy="2974313"/>
          </a:xfrm>
          <a:custGeom>
            <a:rect b="b" l="l" r="r" t="t"/>
            <a:pathLst>
              <a:path extrusionOk="0" h="2974313" w="7006461">
                <a:moveTo>
                  <a:pt x="0" y="0"/>
                </a:moveTo>
                <a:lnTo>
                  <a:pt x="7006461" y="0"/>
                </a:lnTo>
                <a:lnTo>
                  <a:pt x="6819878" y="387322"/>
                </a:lnTo>
                <a:cubicBezTo>
                  <a:pt x="5982796" y="1928251"/>
                  <a:pt x="4350196" y="2974313"/>
                  <a:pt x="2473276" y="2974313"/>
                </a:cubicBezTo>
                <a:cubicBezTo>
                  <a:pt x="1652123" y="2974313"/>
                  <a:pt x="877734" y="2774090"/>
                  <a:pt x="196267" y="2419802"/>
                </a:cubicBezTo>
                <a:lnTo>
                  <a:pt x="0" y="2309313"/>
                </a:lnTo>
                <a:close/>
              </a:path>
            </a:pathLst>
          </a:custGeom>
          <a:solidFill>
            <a:srgbClr val="7730CA">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35" name="Google Shape;435;p36"/>
          <p:cNvSpPr/>
          <p:nvPr/>
        </p:nvSpPr>
        <p:spPr>
          <a:xfrm>
            <a:off x="181172" y="-1"/>
            <a:ext cx="7779925" cy="2552281"/>
          </a:xfrm>
          <a:custGeom>
            <a:rect b="b" l="l" r="r" t="t"/>
            <a:pathLst>
              <a:path extrusionOk="0" h="2061028" w="6282476">
                <a:moveTo>
                  <a:pt x="0" y="0"/>
                </a:moveTo>
                <a:lnTo>
                  <a:pt x="6282476" y="0"/>
                </a:lnTo>
                <a:lnTo>
                  <a:pt x="6153185" y="268392"/>
                </a:lnTo>
                <a:cubicBezTo>
                  <a:pt x="5573135" y="1336167"/>
                  <a:pt x="4441837" y="2061028"/>
                  <a:pt x="3141239" y="2061028"/>
                </a:cubicBezTo>
                <a:cubicBezTo>
                  <a:pt x="1840640" y="2061028"/>
                  <a:pt x="709341" y="1336167"/>
                  <a:pt x="129291" y="268392"/>
                </a:cubicBezTo>
                <a:close/>
              </a:path>
            </a:pathLst>
          </a:custGeom>
          <a:solidFill>
            <a:srgbClr val="7730CA">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36" name="Google Shape;436;p36"/>
          <p:cNvSpPr/>
          <p:nvPr/>
        </p:nvSpPr>
        <p:spPr>
          <a:xfrm>
            <a:off x="324863" y="2301071"/>
            <a:ext cx="673240" cy="673240"/>
          </a:xfrm>
          <a:prstGeom prst="ellipse">
            <a:avLst/>
          </a:prstGeom>
          <a:solidFill>
            <a:srgbClr val="C0A8FE">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37" name="Google Shape;437;p36"/>
          <p:cNvSpPr/>
          <p:nvPr/>
        </p:nvSpPr>
        <p:spPr>
          <a:xfrm>
            <a:off x="518646" y="2494854"/>
            <a:ext cx="285675" cy="285675"/>
          </a:xfrm>
          <a:prstGeom prst="ellipse">
            <a:avLst/>
          </a:prstGeom>
          <a:solidFill>
            <a:srgbClr val="7730CA"/>
          </a:solidFill>
          <a:ln cap="flat" cmpd="sng" w="25400">
            <a:solidFill>
              <a:schemeClr val="lt1"/>
            </a:solidFill>
            <a:prstDash val="solid"/>
            <a:miter lim="800000"/>
            <a:headEnd len="sm" type="none" w="sm"/>
            <a:tailEnd len="sm" type="none" w="sm"/>
          </a:ln>
          <a:effectLst>
            <a:outerShdw algn="t" blurRad="152400" dir="5400000" dist="38100" rotWithShape="0">
              <a:srgbClr val="000000">
                <a:alpha val="40000"/>
              </a:srgbClr>
            </a:outerShdw>
          </a:effectLst>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nvGrpSpPr>
          <p:cNvPr id="438" name="Google Shape;438;p36"/>
          <p:cNvGrpSpPr/>
          <p:nvPr/>
        </p:nvGrpSpPr>
        <p:grpSpPr>
          <a:xfrm flipH="1">
            <a:off x="8986576" y="4552650"/>
            <a:ext cx="3205424" cy="2305349"/>
            <a:chOff x="0" y="4552650"/>
            <a:chExt cx="3205424" cy="2305349"/>
          </a:xfrm>
        </p:grpSpPr>
        <p:sp>
          <p:nvSpPr>
            <p:cNvPr id="439" name="Google Shape;439;p36"/>
            <p:cNvSpPr/>
            <p:nvPr/>
          </p:nvSpPr>
          <p:spPr>
            <a:xfrm>
              <a:off x="0" y="4552650"/>
              <a:ext cx="3205424" cy="2305349"/>
            </a:xfrm>
            <a:prstGeom prst="rtTriangle">
              <a:avLst/>
            </a:prstGeom>
            <a:solidFill>
              <a:srgbClr val="604A8B">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40" name="Google Shape;440;p36"/>
            <p:cNvSpPr/>
            <p:nvPr/>
          </p:nvSpPr>
          <p:spPr>
            <a:xfrm>
              <a:off x="1" y="4941078"/>
              <a:ext cx="2665342" cy="1916921"/>
            </a:xfrm>
            <a:prstGeom prst="rtTriangle">
              <a:avLst/>
            </a:prstGeom>
            <a:solidFill>
              <a:srgbClr val="604A8B">
                <a:alpha val="1372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cxnSp>
        <p:nvCxnSpPr>
          <p:cNvPr id="441" name="Google Shape;441;p36"/>
          <p:cNvCxnSpPr/>
          <p:nvPr/>
        </p:nvCxnSpPr>
        <p:spPr>
          <a:xfrm>
            <a:off x="673240" y="3155183"/>
            <a:ext cx="0" cy="3702817"/>
          </a:xfrm>
          <a:prstGeom prst="straightConnector1">
            <a:avLst/>
          </a:prstGeom>
          <a:noFill/>
          <a:ln cap="flat" cmpd="sng" w="9525">
            <a:solidFill>
              <a:srgbClr val="7730CA"/>
            </a:solidFill>
            <a:prstDash val="dash"/>
            <a:miter lim="800000"/>
            <a:headEnd len="sm" type="none" w="sm"/>
            <a:tailEnd len="sm" type="none" w="sm"/>
          </a:ln>
        </p:spPr>
      </p:cxnSp>
      <p:sp>
        <p:nvSpPr>
          <p:cNvPr id="442" name="Google Shape;442;p36"/>
          <p:cNvSpPr/>
          <p:nvPr/>
        </p:nvSpPr>
        <p:spPr>
          <a:xfrm>
            <a:off x="-12610" y="-1"/>
            <a:ext cx="4855706" cy="3416128"/>
          </a:xfrm>
          <a:custGeom>
            <a:rect b="b" l="l" r="r" t="t"/>
            <a:pathLst>
              <a:path extrusionOk="0" h="3416128" w="4855706">
                <a:moveTo>
                  <a:pt x="0" y="0"/>
                </a:moveTo>
                <a:lnTo>
                  <a:pt x="4855706" y="0"/>
                </a:lnTo>
                <a:lnTo>
                  <a:pt x="4640600" y="446533"/>
                </a:lnTo>
                <a:cubicBezTo>
                  <a:pt x="3735867" y="2111995"/>
                  <a:pt x="2025063" y="3276026"/>
                  <a:pt x="31791" y="3415024"/>
                </a:cubicBezTo>
                <a:lnTo>
                  <a:pt x="0" y="3416128"/>
                </a:lnTo>
                <a:close/>
              </a:path>
            </a:pathLst>
          </a:custGeom>
          <a:solidFill>
            <a:srgbClr val="7730CA">
              <a:alpha val="14901"/>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43" name="Google Shape;443;p36"/>
          <p:cNvSpPr txBox="1"/>
          <p:nvPr/>
        </p:nvSpPr>
        <p:spPr>
          <a:xfrm>
            <a:off x="0" y="824038"/>
            <a:ext cx="12192000" cy="60723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200">
                <a:solidFill>
                  <a:srgbClr val="FFFFFF"/>
                </a:solidFill>
                <a:latin typeface="Calibri"/>
                <a:ea typeface="Calibri"/>
                <a:cs typeface="Calibri"/>
                <a:sym typeface="Calibri"/>
              </a:rPr>
              <a:t>High traffic congestion in Lagos  poses severe implications for the city's residents, businesses, and overall quality of life. It causes increased </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rPr b="1" lang="en-US" sz="3200">
                <a:solidFill>
                  <a:srgbClr val="FFFFFF"/>
                </a:solidFill>
                <a:latin typeface="Calibri"/>
                <a:ea typeface="Calibri"/>
                <a:cs typeface="Calibri"/>
                <a:sym typeface="Calibri"/>
              </a:rPr>
              <a:t>stress levels, reduce productivity,and negative environmental impact. </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rPr b="1" lang="en-US" sz="3200">
                <a:solidFill>
                  <a:srgbClr val="FFFFFF"/>
                </a:solidFill>
                <a:latin typeface="Calibri"/>
                <a:ea typeface="Calibri"/>
                <a:cs typeface="Calibri"/>
                <a:sym typeface="Calibri"/>
              </a:rPr>
              <a:t>By providing a platform that enables real-time sharing of traffic information, road closures, accidents, and congestions; commuters are empowered with the knowledge and tools to make informed decisions about their travel routes. The community collaboration and shared responsibility, fosters a sense of unity among commuters by encouraging them to actively contribute to the collective database of traffic information. Users become key stakeholders in the effort to alleviate congestion and improve urban mobility.</a:t>
            </a:r>
            <a:endParaRPr b="1" sz="32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48" name="Shape 448"/>
        <p:cNvGrpSpPr/>
        <p:nvPr/>
      </p:nvGrpSpPr>
      <p:grpSpPr>
        <a:xfrm>
          <a:off x="0" y="0"/>
          <a:ext cx="0" cy="0"/>
          <a:chOff x="0" y="0"/>
          <a:chExt cx="0" cy="0"/>
        </a:xfrm>
      </p:grpSpPr>
      <p:pic>
        <p:nvPicPr>
          <p:cNvPr descr="A picture containing indoor, building&#10;&#10;Description automatically generated" id="449" name="Google Shape;449;p37"/>
          <p:cNvPicPr preferRelativeResize="0"/>
          <p:nvPr/>
        </p:nvPicPr>
        <p:blipFill rotWithShape="1">
          <a:blip r:embed="rId3">
            <a:alphaModFix/>
          </a:blip>
          <a:srcRect b="12"/>
          <a:stretch/>
        </p:blipFill>
        <p:spPr>
          <a:xfrm>
            <a:off x="0" y="-1"/>
            <a:ext cx="12192000" cy="6858001"/>
          </a:xfrm>
          <a:custGeom>
            <a:rect b="b" l="l" r="r" t="t"/>
            <a:pathLst>
              <a:path extrusionOk="0" h="6858001" w="12192000">
                <a:moveTo>
                  <a:pt x="0" y="0"/>
                </a:moveTo>
                <a:lnTo>
                  <a:pt x="12192000" y="0"/>
                </a:lnTo>
                <a:lnTo>
                  <a:pt x="12192000" y="6858001"/>
                </a:lnTo>
                <a:lnTo>
                  <a:pt x="0" y="6858001"/>
                </a:lnTo>
                <a:close/>
              </a:path>
            </a:pathLst>
          </a:custGeom>
          <a:noFill/>
          <a:ln>
            <a:noFill/>
          </a:ln>
        </p:spPr>
      </p:pic>
      <p:sp>
        <p:nvSpPr>
          <p:cNvPr id="450" name="Google Shape;450;p37"/>
          <p:cNvSpPr/>
          <p:nvPr/>
        </p:nvSpPr>
        <p:spPr>
          <a:xfrm>
            <a:off x="0" y="-1"/>
            <a:ext cx="12192000" cy="6858001"/>
          </a:xfrm>
          <a:custGeom>
            <a:rect b="b" l="l" r="r" t="t"/>
            <a:pathLst>
              <a:path extrusionOk="0" h="6858001" w="12192000">
                <a:moveTo>
                  <a:pt x="3039320" y="0"/>
                </a:moveTo>
                <a:lnTo>
                  <a:pt x="12192000" y="0"/>
                </a:lnTo>
                <a:lnTo>
                  <a:pt x="12192000" y="6858001"/>
                </a:lnTo>
                <a:lnTo>
                  <a:pt x="0" y="6858001"/>
                </a:lnTo>
                <a:lnTo>
                  <a:pt x="0" y="4112693"/>
                </a:lnTo>
                <a:close/>
                <a:moveTo>
                  <a:pt x="0" y="0"/>
                </a:moveTo>
                <a:lnTo>
                  <a:pt x="1656943" y="0"/>
                </a:lnTo>
                <a:lnTo>
                  <a:pt x="0" y="2242112"/>
                </a:lnTo>
                <a:close/>
              </a:path>
            </a:pathLst>
          </a:custGeom>
          <a:solidFill>
            <a:srgbClr val="604A8B">
              <a:alpha val="84705"/>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51" name="Google Shape;451;p37"/>
          <p:cNvSpPr/>
          <p:nvPr/>
        </p:nvSpPr>
        <p:spPr>
          <a:xfrm rot="2187886">
            <a:off x="1765989" y="-600339"/>
            <a:ext cx="615702" cy="4263748"/>
          </a:xfrm>
          <a:custGeom>
            <a:rect b="b" l="l" r="r" t="t"/>
            <a:pathLst>
              <a:path extrusionOk="0" h="4263748" w="615702">
                <a:moveTo>
                  <a:pt x="0" y="455010"/>
                </a:moveTo>
                <a:lnTo>
                  <a:pt x="615702" y="0"/>
                </a:lnTo>
                <a:lnTo>
                  <a:pt x="615702" y="4263748"/>
                </a:lnTo>
                <a:lnTo>
                  <a:pt x="0" y="4263748"/>
                </a:ln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52" name="Google Shape;452;p37"/>
          <p:cNvSpPr/>
          <p:nvPr/>
        </p:nvSpPr>
        <p:spPr>
          <a:xfrm>
            <a:off x="0" y="2992582"/>
            <a:ext cx="1620982" cy="2341418"/>
          </a:xfrm>
          <a:custGeom>
            <a:rect b="b" l="l" r="r" t="t"/>
            <a:pathLst>
              <a:path extrusionOk="0" h="2341418" w="1620982">
                <a:moveTo>
                  <a:pt x="450273" y="0"/>
                </a:moveTo>
                <a:cubicBezTo>
                  <a:pt x="1096838" y="0"/>
                  <a:pt x="1620982" y="524144"/>
                  <a:pt x="1620982" y="1170709"/>
                </a:cubicBezTo>
                <a:cubicBezTo>
                  <a:pt x="1620982" y="1817274"/>
                  <a:pt x="1096838" y="2341418"/>
                  <a:pt x="450273" y="2341418"/>
                </a:cubicBezTo>
                <a:cubicBezTo>
                  <a:pt x="329042" y="2341418"/>
                  <a:pt x="212115" y="2322991"/>
                  <a:pt x="102140" y="2288786"/>
                </a:cubicBezTo>
                <a:lnTo>
                  <a:pt x="0" y="2251402"/>
                </a:lnTo>
                <a:lnTo>
                  <a:pt x="0" y="90017"/>
                </a:lnTo>
                <a:lnTo>
                  <a:pt x="102140" y="52633"/>
                </a:lnTo>
                <a:cubicBezTo>
                  <a:pt x="212115" y="18427"/>
                  <a:pt x="329042" y="0"/>
                  <a:pt x="450273" y="0"/>
                </a:cubicBezTo>
                <a:close/>
              </a:path>
            </a:pathLst>
          </a:custGeom>
          <a:solidFill>
            <a:srgbClr val="7730C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53" name="Google Shape;453;p37"/>
          <p:cNvSpPr/>
          <p:nvPr/>
        </p:nvSpPr>
        <p:spPr>
          <a:xfrm>
            <a:off x="-946920" y="2746344"/>
            <a:ext cx="2900645" cy="2900645"/>
          </a:xfrm>
          <a:prstGeom prst="arc">
            <a:avLst>
              <a:gd fmla="val 18383732" name="adj1"/>
              <a:gd fmla="val 6645212" name="adj2"/>
            </a:avLst>
          </a:prstGeom>
          <a:noFill/>
          <a:ln cap="flat" cmpd="sng" w="9525">
            <a:solidFill>
              <a:schemeClr val="lt1"/>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800"/>
              <a:buFont typeface="Calibri"/>
              <a:buNone/>
            </a:pPr>
            <a:r>
              <a:t/>
            </a:r>
            <a:endParaRPr b="0" cap="none" i="0" strike="noStrike" sz="1800" u="none">
              <a:solidFill>
                <a:srgbClr val="000000"/>
              </a:solidFill>
              <a:latin typeface="Calibri"/>
              <a:ea typeface="Calibri"/>
              <a:cs typeface="Calibri"/>
              <a:sym typeface="Calibri"/>
            </a:endParaRPr>
          </a:p>
        </p:txBody>
      </p:sp>
      <p:sp>
        <p:nvSpPr>
          <p:cNvPr id="454" name="Google Shape;454;p37"/>
          <p:cNvSpPr/>
          <p:nvPr/>
        </p:nvSpPr>
        <p:spPr>
          <a:xfrm>
            <a:off x="1654894" y="3381088"/>
            <a:ext cx="354654" cy="354654"/>
          </a:xfrm>
          <a:prstGeom prst="ellipse">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55" name="Google Shape;455;p37"/>
          <p:cNvCxnSpPr/>
          <p:nvPr/>
        </p:nvCxnSpPr>
        <p:spPr>
          <a:xfrm flipH="1" rot="10800000">
            <a:off x="0" y="0"/>
            <a:ext cx="2009548" cy="2712968"/>
          </a:xfrm>
          <a:prstGeom prst="straightConnector1">
            <a:avLst/>
          </a:prstGeom>
          <a:noFill/>
          <a:ln cap="rnd" cmpd="sng" w="12700">
            <a:solidFill>
              <a:srgbClr val="7730CA"/>
            </a:solidFill>
            <a:prstDash val="lgDash"/>
            <a:miter lim="800000"/>
            <a:headEnd len="sm" type="none" w="sm"/>
            <a:tailEnd len="sm" type="none" w="sm"/>
          </a:ln>
        </p:spPr>
      </p:cxnSp>
      <p:sp>
        <p:nvSpPr>
          <p:cNvPr id="456" name="Google Shape;456;p37"/>
          <p:cNvSpPr/>
          <p:nvPr/>
        </p:nvSpPr>
        <p:spPr>
          <a:xfrm>
            <a:off x="10122452" y="4682836"/>
            <a:ext cx="2069548" cy="2175164"/>
          </a:xfrm>
          <a:prstGeom prst="triangle">
            <a:avLst>
              <a:gd fmla="val 100000" name="adj"/>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57" name="Google Shape;457;p37"/>
          <p:cNvCxnSpPr/>
          <p:nvPr/>
        </p:nvCxnSpPr>
        <p:spPr>
          <a:xfrm flipH="1">
            <a:off x="9656618" y="4163291"/>
            <a:ext cx="2535382" cy="2694709"/>
          </a:xfrm>
          <a:prstGeom prst="straightConnector1">
            <a:avLst/>
          </a:prstGeom>
          <a:noFill/>
          <a:ln cap="flat" cmpd="sng" w="12700">
            <a:solidFill>
              <a:schemeClr val="lt1"/>
            </a:solidFill>
            <a:prstDash val="lgDash"/>
            <a:miter lim="800000"/>
            <a:headEnd len="sm" type="none" w="sm"/>
            <a:tailEnd len="sm" type="none" w="sm"/>
          </a:ln>
        </p:spPr>
      </p:cxnSp>
      <p:sp>
        <p:nvSpPr>
          <p:cNvPr id="458" name="Google Shape;458;p37"/>
          <p:cNvSpPr/>
          <p:nvPr/>
        </p:nvSpPr>
        <p:spPr>
          <a:xfrm>
            <a:off x="11510723" y="4001559"/>
            <a:ext cx="681277" cy="1362555"/>
          </a:xfrm>
          <a:custGeom>
            <a:rect b="b" l="l" r="r" t="t"/>
            <a:pathLst>
              <a:path extrusionOk="0" h="1648692" w="824346">
                <a:moveTo>
                  <a:pt x="824346" y="0"/>
                </a:moveTo>
                <a:lnTo>
                  <a:pt x="824346" y="1648692"/>
                </a:lnTo>
                <a:cubicBezTo>
                  <a:pt x="369072" y="1648692"/>
                  <a:pt x="0" y="1279620"/>
                  <a:pt x="0" y="824346"/>
                </a:cubicBezTo>
                <a:cubicBezTo>
                  <a:pt x="0" y="369072"/>
                  <a:pt x="369072" y="0"/>
                  <a:pt x="824346" y="0"/>
                </a:cubicBez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59" name="Google Shape;459;p37"/>
          <p:cNvSpPr/>
          <p:nvPr/>
        </p:nvSpPr>
        <p:spPr>
          <a:xfrm>
            <a:off x="11072459" y="3563296"/>
            <a:ext cx="1119541" cy="2239081"/>
          </a:xfrm>
          <a:custGeom>
            <a:rect b="b" l="l" r="r" t="t"/>
            <a:pathLst>
              <a:path extrusionOk="0" h="2709288" w="1354644">
                <a:moveTo>
                  <a:pt x="1354644" y="0"/>
                </a:moveTo>
                <a:lnTo>
                  <a:pt x="1354644" y="320698"/>
                </a:lnTo>
                <a:cubicBezTo>
                  <a:pt x="783611" y="320698"/>
                  <a:pt x="320698" y="783611"/>
                  <a:pt x="320698" y="1354644"/>
                </a:cubicBezTo>
                <a:cubicBezTo>
                  <a:pt x="320698" y="1925677"/>
                  <a:pt x="783611" y="2388590"/>
                  <a:pt x="1354644" y="2388590"/>
                </a:cubicBezTo>
                <a:lnTo>
                  <a:pt x="1354644" y="2709288"/>
                </a:lnTo>
                <a:cubicBezTo>
                  <a:pt x="606495" y="2709288"/>
                  <a:pt x="0" y="2102793"/>
                  <a:pt x="0" y="1354644"/>
                </a:cubicBezTo>
                <a:cubicBezTo>
                  <a:pt x="0" y="606495"/>
                  <a:pt x="606495" y="0"/>
                  <a:pt x="1354644" y="0"/>
                </a:cubicBez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000000"/>
              </a:solidFill>
              <a:latin typeface="Calibri"/>
              <a:ea typeface="Calibri"/>
              <a:cs typeface="Calibri"/>
              <a:sym typeface="Calibri"/>
            </a:endParaRPr>
          </a:p>
        </p:txBody>
      </p:sp>
      <p:sp>
        <p:nvSpPr>
          <p:cNvPr id="460" name="Google Shape;460;p37"/>
          <p:cNvSpPr txBox="1"/>
          <p:nvPr/>
        </p:nvSpPr>
        <p:spPr>
          <a:xfrm>
            <a:off x="3588438" y="2"/>
            <a:ext cx="9495000" cy="6753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200">
                <a:solidFill>
                  <a:srgbClr val="FFFFFF"/>
                </a:solidFill>
                <a:latin typeface="Calibri"/>
                <a:ea typeface="Calibri"/>
                <a:cs typeface="Calibri"/>
                <a:sym typeface="Calibri"/>
              </a:rPr>
              <a:t>APPENDIX</a:t>
            </a:r>
            <a:endParaRPr b="1" sz="3200">
              <a:solidFill>
                <a:srgbClr val="FFFFFF"/>
              </a:solidFill>
              <a:latin typeface="Calibri"/>
              <a:ea typeface="Calibri"/>
              <a:cs typeface="Calibri"/>
              <a:sym typeface="Calibri"/>
            </a:endParaRPr>
          </a:p>
        </p:txBody>
      </p:sp>
      <p:sp>
        <p:nvSpPr>
          <p:cNvPr id="461" name="Google Shape;461;p37"/>
          <p:cNvSpPr txBox="1"/>
          <p:nvPr/>
        </p:nvSpPr>
        <p:spPr>
          <a:xfrm flipH="1">
            <a:off x="1654899" y="464525"/>
            <a:ext cx="10862100" cy="61878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000">
                <a:solidFill>
                  <a:srgbClr val="FFFFFF"/>
                </a:solidFill>
                <a:latin typeface="Calibri"/>
                <a:ea typeface="Calibri"/>
                <a:cs typeface="Calibri"/>
                <a:sym typeface="Calibri"/>
              </a:rPr>
              <a:t>               Lagos, is a city that never sleeps. From its bustling streets</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            to its vibrant nightlife, Lagos is a hub of activity and</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        diversity. The city has a thriving economy, with a growing      </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    technology  sector and a bustling port that handles a significant   </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 amount of Nigeria’s international trade.</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Despite its growth and tremendous developments, According to a report by the Danne Institute for Research, individuals who own their own vehicle loses N133,978.68 per annum and N79,039.40 each year for those who use public transport;as they spend</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 2.21 hours per day in traffic, which costs them the equivalent of N1,1180 per hour of salary. The total loss to Lagos is estimated at 14.12 million hours per day or N3,834,340,158,870 per annum.</a:t>
            </a:r>
            <a:endParaRPr b="1" sz="30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38"/>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468" name="Google Shape;468;p38"/>
          <p:cNvSpPr/>
          <p:nvPr/>
        </p:nvSpPr>
        <p:spPr>
          <a:xfrm>
            <a:off x="0" y="0"/>
            <a:ext cx="12192000" cy="6858000"/>
          </a:xfrm>
          <a:custGeom>
            <a:rect b="b" l="l" r="r" t="t"/>
            <a:pathLst>
              <a:path extrusionOk="0" h="6858000" w="12192000">
                <a:moveTo>
                  <a:pt x="12192000" y="2810757"/>
                </a:moveTo>
                <a:lnTo>
                  <a:pt x="12192000" y="6858000"/>
                </a:lnTo>
                <a:lnTo>
                  <a:pt x="9304104" y="6858000"/>
                </a:lnTo>
                <a:close/>
                <a:moveTo>
                  <a:pt x="0" y="0"/>
                </a:moveTo>
                <a:lnTo>
                  <a:pt x="12192000" y="0"/>
                </a:lnTo>
                <a:lnTo>
                  <a:pt x="12192000" y="799186"/>
                </a:lnTo>
                <a:lnTo>
                  <a:pt x="7868756" y="6858000"/>
                </a:lnTo>
                <a:lnTo>
                  <a:pt x="0" y="6858000"/>
                </a:lnTo>
                <a:close/>
              </a:path>
            </a:pathLst>
          </a:custGeom>
          <a:solidFill>
            <a:srgbClr val="604A8B">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38"/>
          <p:cNvSpPr/>
          <p:nvPr/>
        </p:nvSpPr>
        <p:spPr>
          <a:xfrm rot="5400000">
            <a:off x="10421216" y="5084295"/>
            <a:ext cx="2371976" cy="1169591"/>
          </a:xfrm>
          <a:custGeom>
            <a:rect b="b" l="l" r="r" t="t"/>
            <a:pathLst>
              <a:path extrusionOk="0" h="1336675" w="2710830">
                <a:moveTo>
                  <a:pt x="0" y="0"/>
                </a:moveTo>
                <a:lnTo>
                  <a:pt x="2710830" y="0"/>
                </a:lnTo>
                <a:lnTo>
                  <a:pt x="2710830" y="1336675"/>
                </a:lnTo>
                <a:lnTo>
                  <a:pt x="1336675" y="1336675"/>
                </a:lnTo>
                <a:cubicBezTo>
                  <a:pt x="598450" y="1336675"/>
                  <a:pt x="0" y="738225"/>
                  <a:pt x="0" y="0"/>
                </a:cubicBezTo>
                <a:close/>
              </a:path>
            </a:pathLst>
          </a:cu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38"/>
          <p:cNvSpPr/>
          <p:nvPr/>
        </p:nvSpPr>
        <p:spPr>
          <a:xfrm>
            <a:off x="11537713" y="5055071"/>
            <a:ext cx="666750" cy="1333500"/>
          </a:xfrm>
          <a:custGeom>
            <a:rect b="b" l="l" r="r" t="t"/>
            <a:pathLst>
              <a:path extrusionOk="0" h="1333500" w="666750">
                <a:moveTo>
                  <a:pt x="666750" y="0"/>
                </a:moveTo>
                <a:lnTo>
                  <a:pt x="666750" y="152400"/>
                </a:lnTo>
                <a:cubicBezTo>
                  <a:pt x="382682" y="152400"/>
                  <a:pt x="152400" y="382682"/>
                  <a:pt x="152400" y="666750"/>
                </a:cubicBezTo>
                <a:cubicBezTo>
                  <a:pt x="152400" y="950818"/>
                  <a:pt x="382682" y="1181100"/>
                  <a:pt x="666750" y="1181100"/>
                </a:cubicBezTo>
                <a:lnTo>
                  <a:pt x="666750" y="1333500"/>
                </a:lnTo>
                <a:cubicBezTo>
                  <a:pt x="298514" y="1333500"/>
                  <a:pt x="0" y="1034986"/>
                  <a:pt x="0" y="666750"/>
                </a:cubicBezTo>
                <a:cubicBezTo>
                  <a:pt x="0" y="298514"/>
                  <a:pt x="298514" y="0"/>
                  <a:pt x="666750" y="0"/>
                </a:cubicBezTo>
                <a:close/>
              </a:path>
            </a:pathLst>
          </a:cu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1" name="Google Shape;471;p38"/>
          <p:cNvGrpSpPr/>
          <p:nvPr/>
        </p:nvGrpSpPr>
        <p:grpSpPr>
          <a:xfrm>
            <a:off x="9886804" y="5055071"/>
            <a:ext cx="1495813" cy="1803000"/>
            <a:chOff x="10010629" y="5055071"/>
            <a:chExt cx="1495813" cy="1803000"/>
          </a:xfrm>
        </p:grpSpPr>
        <p:sp>
          <p:nvSpPr>
            <p:cNvPr id="472" name="Google Shape;472;p38"/>
            <p:cNvSpPr/>
            <p:nvPr/>
          </p:nvSpPr>
          <p:spPr>
            <a:xfrm>
              <a:off x="10395341" y="5715001"/>
              <a:ext cx="441293" cy="882586"/>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38"/>
            <p:cNvSpPr/>
            <p:nvPr/>
          </p:nvSpPr>
          <p:spPr>
            <a:xfrm>
              <a:off x="10972075" y="5931845"/>
              <a:ext cx="354600" cy="354600"/>
            </a:xfrm>
            <a:prstGeom prst="ellipse">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38"/>
            <p:cNvSpPr/>
            <p:nvPr/>
          </p:nvSpPr>
          <p:spPr>
            <a:xfrm>
              <a:off x="10238774" y="5476875"/>
              <a:ext cx="1267668" cy="631013"/>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5" name="Google Shape;475;p38"/>
            <p:cNvCxnSpPr/>
            <p:nvPr/>
          </p:nvCxnSpPr>
          <p:spPr>
            <a:xfrm flipH="1">
              <a:off x="10010629" y="5055071"/>
              <a:ext cx="1316100" cy="1803000"/>
            </a:xfrm>
            <a:prstGeom prst="straightConnector1">
              <a:avLst/>
            </a:prstGeom>
            <a:noFill/>
            <a:ln cap="flat" cmpd="sng" w="12700">
              <a:solidFill>
                <a:schemeClr val="lt1"/>
              </a:solidFill>
              <a:prstDash val="dash"/>
              <a:miter lim="800000"/>
              <a:headEnd len="sm" w="sm" type="none"/>
              <a:tailEnd len="sm" w="sm" type="none"/>
            </a:ln>
          </p:spPr>
        </p:cxnSp>
      </p:grpSp>
      <p:sp>
        <p:nvSpPr>
          <p:cNvPr id="476" name="Google Shape;476;p38"/>
          <p:cNvSpPr/>
          <p:nvPr/>
        </p:nvSpPr>
        <p:spPr>
          <a:xfrm rot="5400000">
            <a:off x="-317045" y="693770"/>
            <a:ext cx="1267668" cy="631013"/>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38"/>
          <p:cNvSpPr/>
          <p:nvPr/>
        </p:nvSpPr>
        <p:spPr>
          <a:xfrm>
            <a:off x="0" y="782740"/>
            <a:ext cx="856343" cy="455652"/>
          </a:xfrm>
          <a:custGeom>
            <a:rect b="b" l="l" r="r" t="t"/>
            <a:pathLst>
              <a:path extrusionOk="0" h="455652" w="856343">
                <a:moveTo>
                  <a:pt x="0" y="0"/>
                </a:moveTo>
                <a:lnTo>
                  <a:pt x="628517" y="0"/>
                </a:lnTo>
                <a:cubicBezTo>
                  <a:pt x="754342" y="0"/>
                  <a:pt x="856343" y="102001"/>
                  <a:pt x="856343" y="227826"/>
                </a:cubicBezTo>
                <a:cubicBezTo>
                  <a:pt x="856343" y="353651"/>
                  <a:pt x="754342" y="455652"/>
                  <a:pt x="628517" y="455652"/>
                </a:cubicBezTo>
                <a:lnTo>
                  <a:pt x="0" y="455652"/>
                </a:lnTo>
                <a:close/>
              </a:path>
            </a:pathLst>
          </a:cu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38"/>
          <p:cNvSpPr/>
          <p:nvPr/>
        </p:nvSpPr>
        <p:spPr>
          <a:xfrm>
            <a:off x="329083" y="950308"/>
            <a:ext cx="351600" cy="120600"/>
          </a:xfrm>
          <a:prstGeom prst="roundRect">
            <a:avLst>
              <a:gd fmla="val 50000" name="adj"/>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38"/>
          <p:cNvSpPr txBox="1"/>
          <p:nvPr/>
        </p:nvSpPr>
        <p:spPr>
          <a:xfrm>
            <a:off x="8" y="375447"/>
            <a:ext cx="121920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FFFFFF"/>
                </a:solidFill>
                <a:latin typeface="Calibri"/>
                <a:ea typeface="Calibri"/>
                <a:cs typeface="Calibri"/>
                <a:sym typeface="Calibri"/>
              </a:rPr>
              <a:t>EFFORTS MADE TO REDUCE TRAFFIC IN LAGOS</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Introduction of the Lagos State Traffic Management Authority (LASTMA) (2000)</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Introduction of the Lagos Bus Rapid Transit (BRT) System (2008)</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Lagos Traffic Radio (2012)</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Intelligent Traffic Management Systems (ITMS) (2013)</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Mobile Traffic Management App - (2017)</a:t>
            </a:r>
            <a:endParaRPr b="1" sz="3000">
              <a:solidFill>
                <a:srgbClr val="FFFFFF"/>
              </a:solidFill>
              <a:latin typeface="Calibri"/>
              <a:ea typeface="Calibri"/>
              <a:cs typeface="Calibri"/>
              <a:sym typeface="Calibri"/>
            </a:endParaRPr>
          </a:p>
          <a:p>
            <a:pPr indent="-419100" lvl="0" marL="457200" rtl="0" algn="l">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Ongoing expansion and Rehabilitation of Road Networks as </a:t>
            </a:r>
            <a:endParaRPr b="1" sz="30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000">
                <a:solidFill>
                  <a:srgbClr val="FFFFFF"/>
                </a:solidFill>
                <a:latin typeface="Calibri"/>
                <a:ea typeface="Calibri"/>
                <a:cs typeface="Calibri"/>
                <a:sym typeface="Calibri"/>
              </a:rPr>
              <a:t>well as construction of pedestrian Bridges and Walkways</a:t>
            </a:r>
            <a:endParaRPr b="1" sz="30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30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3000">
              <a:solidFill>
                <a:srgbClr val="FFFFFF"/>
              </a:solidFill>
              <a:latin typeface="Calibri"/>
              <a:ea typeface="Calibri"/>
              <a:cs typeface="Calibri"/>
              <a:sym typeface="Calibri"/>
            </a:endParaRPr>
          </a:p>
          <a:p>
            <a:pPr indent="0" lvl="0" marL="457200" rtl="0" algn="l">
              <a:spcBef>
                <a:spcPts val="0"/>
              </a:spcBef>
              <a:spcAft>
                <a:spcPts val="0"/>
              </a:spcAft>
              <a:buNone/>
            </a:pPr>
            <a:r>
              <a:rPr b="1" i="1" lang="en-US" sz="3000">
                <a:solidFill>
                  <a:srgbClr val="FFFFFF"/>
                </a:solidFill>
                <a:latin typeface="Calibri"/>
                <a:ea typeface="Calibri"/>
                <a:cs typeface="Calibri"/>
                <a:sym typeface="Calibri"/>
              </a:rPr>
              <a:t>We transformers are taking it further;</a:t>
            </a:r>
            <a:endParaRPr b="1" i="1" sz="3000">
              <a:solidFill>
                <a:srgbClr val="FFFFFF"/>
              </a:solidFill>
              <a:latin typeface="Calibri"/>
              <a:ea typeface="Calibri"/>
              <a:cs typeface="Calibri"/>
              <a:sym typeface="Calibri"/>
            </a:endParaRPr>
          </a:p>
          <a:p>
            <a:pPr indent="0" lvl="0" marL="457200" rtl="0" algn="l">
              <a:spcBef>
                <a:spcPts val="0"/>
              </a:spcBef>
              <a:spcAft>
                <a:spcPts val="0"/>
              </a:spcAft>
              <a:buNone/>
            </a:pPr>
            <a:r>
              <a:rPr b="1" i="1" lang="en-US" sz="3000">
                <a:solidFill>
                  <a:srgbClr val="FFFFFF"/>
                </a:solidFill>
                <a:latin typeface="Calibri"/>
                <a:ea typeface="Calibri"/>
                <a:cs typeface="Calibri"/>
                <a:sym typeface="Calibri"/>
              </a:rPr>
              <a:t> Innovating for Seamless Mobility in Lagos!!!!!</a:t>
            </a:r>
            <a:endParaRPr b="1" i="1" sz="30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i="1" sz="30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484" name="Shape 484"/>
        <p:cNvGrpSpPr/>
        <p:nvPr/>
      </p:nvGrpSpPr>
      <p:grpSpPr>
        <a:xfrm>
          <a:off x="0" y="0"/>
          <a:ext cx="0" cy="0"/>
          <a:chOff x="0" y="0"/>
          <a:chExt cx="0" cy="0"/>
        </a:xfrm>
      </p:grpSpPr>
      <p:pic>
        <p:nvPicPr>
          <p:cNvPr descr="A picture containing floor, indoor, room, building&#10;&#10;Description automatically generated" id="485" name="Google Shape;485;p39"/>
          <p:cNvPicPr preferRelativeResize="0"/>
          <p:nvPr/>
        </p:nvPicPr>
        <p:blipFill rotWithShape="1">
          <a:blip r:embed="rId3">
            <a:alphaModFix amt="70000"/>
          </a:blip>
          <a:srcRect b="52"/>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486" name="Google Shape;486;p39"/>
          <p:cNvSpPr/>
          <p:nvPr/>
        </p:nvSpPr>
        <p:spPr>
          <a:xfrm>
            <a:off x="0" y="0"/>
            <a:ext cx="12192000" cy="6858000"/>
          </a:xfrm>
          <a:custGeom>
            <a:rect b="b" l="l" r="r" t="t"/>
            <a:pathLst>
              <a:path extrusionOk="0" h="6858000" w="12192000">
                <a:moveTo>
                  <a:pt x="0" y="0"/>
                </a:moveTo>
                <a:lnTo>
                  <a:pt x="12192000" y="0"/>
                </a:lnTo>
                <a:lnTo>
                  <a:pt x="12192000" y="6858000"/>
                </a:lnTo>
                <a:lnTo>
                  <a:pt x="2523532" y="6858000"/>
                </a:lnTo>
                <a:cubicBezTo>
                  <a:pt x="2523532" y="5551398"/>
                  <a:pt x="1530523" y="4476726"/>
                  <a:pt x="258016" y="4347496"/>
                </a:cubicBezTo>
                <a:lnTo>
                  <a:pt x="0" y="4334467"/>
                </a:lnTo>
                <a:close/>
              </a:path>
            </a:pathLst>
          </a:custGeom>
          <a:solidFill>
            <a:schemeClr val="l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87" name="Google Shape;487;p39"/>
          <p:cNvSpPr/>
          <p:nvPr/>
        </p:nvSpPr>
        <p:spPr>
          <a:xfrm rot="-5400000">
            <a:off x="9552071" y="-1714357"/>
            <a:ext cx="925572" cy="4354286"/>
          </a:xfrm>
          <a:custGeom>
            <a:rect b="b" l="l" r="r" t="t"/>
            <a:pathLst>
              <a:path extrusionOk="0" h="5606142" w="1191674">
                <a:moveTo>
                  <a:pt x="1191674" y="95345"/>
                </a:moveTo>
                <a:lnTo>
                  <a:pt x="1191674" y="5606142"/>
                </a:lnTo>
                <a:lnTo>
                  <a:pt x="0" y="5606142"/>
                </a:lnTo>
                <a:lnTo>
                  <a:pt x="0" y="816428"/>
                </a:lnTo>
                <a:cubicBezTo>
                  <a:pt x="0" y="365527"/>
                  <a:pt x="365527" y="0"/>
                  <a:pt x="816428" y="0"/>
                </a:cubicBezTo>
                <a:cubicBezTo>
                  <a:pt x="929153" y="0"/>
                  <a:pt x="1036543" y="22846"/>
                  <a:pt x="1134219" y="64159"/>
                </a:cubicBez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88" name="Google Shape;488;p39"/>
          <p:cNvSpPr/>
          <p:nvPr/>
        </p:nvSpPr>
        <p:spPr>
          <a:xfrm rot="5400000">
            <a:off x="10175421" y="65163"/>
            <a:ext cx="734786" cy="1469571"/>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7730C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89" name="Google Shape;489;p39"/>
          <p:cNvCxnSpPr/>
          <p:nvPr/>
        </p:nvCxnSpPr>
        <p:spPr>
          <a:xfrm>
            <a:off x="0" y="432552"/>
            <a:ext cx="10695214" cy="0"/>
          </a:xfrm>
          <a:prstGeom prst="straightConnector1">
            <a:avLst/>
          </a:prstGeom>
          <a:noFill/>
          <a:ln cap="rnd" cmpd="sng" w="12700">
            <a:solidFill>
              <a:schemeClr val="lt1"/>
            </a:solidFill>
            <a:prstDash val="lgDash"/>
            <a:miter lim="800000"/>
            <a:headEnd len="sm" type="none" w="sm"/>
            <a:tailEnd len="sm" type="none" w="sm"/>
          </a:ln>
        </p:spPr>
      </p:cxnSp>
      <p:sp>
        <p:nvSpPr>
          <p:cNvPr id="490" name="Google Shape;490;p39"/>
          <p:cNvSpPr/>
          <p:nvPr/>
        </p:nvSpPr>
        <p:spPr>
          <a:xfrm>
            <a:off x="10365488" y="255225"/>
            <a:ext cx="354654" cy="354654"/>
          </a:xfrm>
          <a:prstGeom prst="ellipse">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91" name="Google Shape;491;p39"/>
          <p:cNvSpPr/>
          <p:nvPr/>
        </p:nvSpPr>
        <p:spPr>
          <a:xfrm>
            <a:off x="0" y="4678134"/>
            <a:ext cx="2179865" cy="2179866"/>
          </a:xfrm>
          <a:custGeom>
            <a:rect b="b" l="l" r="r" t="t"/>
            <a:pathLst>
              <a:path extrusionOk="0" h="2179866" w="2179865">
                <a:moveTo>
                  <a:pt x="0" y="0"/>
                </a:moveTo>
                <a:cubicBezTo>
                  <a:pt x="1203906" y="0"/>
                  <a:pt x="2179865" y="975959"/>
                  <a:pt x="2179865" y="2179865"/>
                </a:cubicBezTo>
                <a:lnTo>
                  <a:pt x="2179865" y="2179866"/>
                </a:lnTo>
                <a:lnTo>
                  <a:pt x="1890377" y="2179866"/>
                </a:lnTo>
                <a:lnTo>
                  <a:pt x="1890377" y="2179865"/>
                </a:lnTo>
                <a:cubicBezTo>
                  <a:pt x="1890377" y="1201090"/>
                  <a:pt x="1146514" y="396053"/>
                  <a:pt x="193279" y="299247"/>
                </a:cubicBezTo>
                <a:lnTo>
                  <a:pt x="0" y="289487"/>
                </a:ln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000000"/>
              </a:solidFill>
              <a:latin typeface="Calibri"/>
              <a:ea typeface="Calibri"/>
              <a:cs typeface="Calibri"/>
              <a:sym typeface="Calibri"/>
            </a:endParaRPr>
          </a:p>
        </p:txBody>
      </p:sp>
      <p:sp>
        <p:nvSpPr>
          <p:cNvPr id="492" name="Google Shape;492;p39"/>
          <p:cNvSpPr/>
          <p:nvPr/>
        </p:nvSpPr>
        <p:spPr>
          <a:xfrm>
            <a:off x="1" y="5316908"/>
            <a:ext cx="1541090" cy="1541092"/>
          </a:xfrm>
          <a:custGeom>
            <a:rect b="b" l="l" r="r" t="t"/>
            <a:pathLst>
              <a:path extrusionOk="0" h="1541092" w="1541090">
                <a:moveTo>
                  <a:pt x="0" y="0"/>
                </a:moveTo>
                <a:lnTo>
                  <a:pt x="157567" y="7957"/>
                </a:lnTo>
                <a:cubicBezTo>
                  <a:pt x="934671" y="86876"/>
                  <a:pt x="1541090" y="743165"/>
                  <a:pt x="1541090" y="1541091"/>
                </a:cubicBezTo>
                <a:lnTo>
                  <a:pt x="1541090" y="1541092"/>
                </a:lnTo>
                <a:lnTo>
                  <a:pt x="0" y="1541092"/>
                </a:lnTo>
                <a:close/>
              </a:path>
            </a:pathLst>
          </a:custGeom>
          <a:solidFill>
            <a:srgbClr val="7730C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493" name="Google Shape;493;p39"/>
          <p:cNvSpPr/>
          <p:nvPr/>
        </p:nvSpPr>
        <p:spPr>
          <a:xfrm>
            <a:off x="1191453" y="6129817"/>
            <a:ext cx="1211444" cy="317262"/>
          </a:xfrm>
          <a:prstGeom prst="roundRect">
            <a:avLst>
              <a:gd fmla="val 50000" name="adj"/>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494" name="Google Shape;494;p39"/>
          <p:cNvCxnSpPr/>
          <p:nvPr/>
        </p:nvCxnSpPr>
        <p:spPr>
          <a:xfrm>
            <a:off x="2460770" y="6326124"/>
            <a:ext cx="7042045" cy="0"/>
          </a:xfrm>
          <a:prstGeom prst="straightConnector1">
            <a:avLst/>
          </a:prstGeom>
          <a:noFill/>
          <a:ln cap="rnd" cmpd="sng" w="19050">
            <a:solidFill>
              <a:srgbClr val="C0A8FE"/>
            </a:solidFill>
            <a:prstDash val="lgDash"/>
            <a:miter lim="800000"/>
            <a:headEnd len="sm" type="none" w="sm"/>
            <a:tailEnd len="sm" type="none" w="sm"/>
          </a:ln>
        </p:spPr>
      </p:cxnSp>
      <p:sp>
        <p:nvSpPr>
          <p:cNvPr id="495" name="Google Shape;495;p39"/>
          <p:cNvSpPr txBox="1"/>
          <p:nvPr/>
        </p:nvSpPr>
        <p:spPr>
          <a:xfrm>
            <a:off x="6153324" y="2892210"/>
            <a:ext cx="5363485" cy="1320975"/>
          </a:xfrm>
          <a:prstGeom prst="rect">
            <a:avLst/>
          </a:prstGeom>
          <a:noFill/>
          <a:ln>
            <a:noFill/>
          </a:ln>
        </p:spPr>
        <p:txBody>
          <a:bodyPr anchor="ctr" anchorCtr="0" bIns="0" lIns="0" rIns="0" spcFirstLastPara="1" tIns="0" wrap="square">
            <a:noAutofit/>
          </a:bodyPr>
          <a:lstStyle/>
          <a:p>
            <a:pPr algn="l" indent="0" lvl="0" marL="0" marR="0" rtl="0">
              <a:spcBef>
                <a:spcPts val="0"/>
              </a:spcBef>
              <a:spcAft>
                <a:spcPts val="0"/>
              </a:spcAft>
              <a:buNone/>
            </a:pPr>
            <a:r>
              <a:rPr b="1" i="1" lang="en-US" sz="8000">
                <a:solidFill>
                  <a:srgbClr val="C0A8FE"/>
                </a:solidFill>
                <a:latin typeface="Arial"/>
                <a:ea typeface="Arial"/>
                <a:cs typeface="Arial"/>
                <a:sym typeface="Arial"/>
              </a:rPr>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5" name="Google Shape;195;p26"/>
          <p:cNvSpPr/>
          <p:nvPr/>
        </p:nvSpPr>
        <p:spPr>
          <a:xfrm>
            <a:off x="0" y="0"/>
            <a:ext cx="12192000" cy="6858000"/>
          </a:xfrm>
          <a:custGeom>
            <a:rect b="b" l="l" r="r" t="t"/>
            <a:pathLst>
              <a:path extrusionOk="0" h="6858000" w="12192000">
                <a:moveTo>
                  <a:pt x="12192000" y="2810757"/>
                </a:moveTo>
                <a:lnTo>
                  <a:pt x="12192000" y="6858000"/>
                </a:lnTo>
                <a:lnTo>
                  <a:pt x="9304104" y="6858000"/>
                </a:lnTo>
                <a:close/>
                <a:moveTo>
                  <a:pt x="0" y="0"/>
                </a:moveTo>
                <a:lnTo>
                  <a:pt x="12192000" y="0"/>
                </a:lnTo>
                <a:lnTo>
                  <a:pt x="12192000" y="799186"/>
                </a:lnTo>
                <a:lnTo>
                  <a:pt x="7868756" y="6858000"/>
                </a:lnTo>
                <a:lnTo>
                  <a:pt x="0" y="6858000"/>
                </a:lnTo>
                <a:close/>
              </a:path>
            </a:pathLst>
          </a:custGeom>
          <a:solidFill>
            <a:srgbClr val="604A8B">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6"/>
          <p:cNvSpPr/>
          <p:nvPr/>
        </p:nvSpPr>
        <p:spPr>
          <a:xfrm rot="5400000">
            <a:off x="10419035" y="5085036"/>
            <a:ext cx="2374898" cy="1171031"/>
          </a:xfrm>
          <a:custGeom>
            <a:rect b="b" l="l" r="r" t="t"/>
            <a:pathLst>
              <a:path extrusionOk="0" h="1336675" w="2710830">
                <a:moveTo>
                  <a:pt x="0" y="0"/>
                </a:moveTo>
                <a:lnTo>
                  <a:pt x="2710830" y="0"/>
                </a:lnTo>
                <a:lnTo>
                  <a:pt x="2710830" y="1336675"/>
                </a:lnTo>
                <a:lnTo>
                  <a:pt x="1336675" y="1336675"/>
                </a:lnTo>
                <a:cubicBezTo>
                  <a:pt x="598450" y="1336675"/>
                  <a:pt x="0" y="738225"/>
                  <a:pt x="0" y="0"/>
                </a:cubicBezTo>
                <a:close/>
              </a:path>
            </a:pathLst>
          </a:cu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6"/>
          <p:cNvSpPr/>
          <p:nvPr/>
        </p:nvSpPr>
        <p:spPr>
          <a:xfrm>
            <a:off x="11537713" y="5055071"/>
            <a:ext cx="666750" cy="1333500"/>
          </a:xfrm>
          <a:custGeom>
            <a:rect b="b" l="l" r="r" t="t"/>
            <a:pathLst>
              <a:path extrusionOk="0" h="1333500" w="666750">
                <a:moveTo>
                  <a:pt x="666750" y="0"/>
                </a:moveTo>
                <a:lnTo>
                  <a:pt x="666750" y="152400"/>
                </a:lnTo>
                <a:cubicBezTo>
                  <a:pt x="382682" y="152400"/>
                  <a:pt x="152400" y="382682"/>
                  <a:pt x="152400" y="666750"/>
                </a:cubicBezTo>
                <a:cubicBezTo>
                  <a:pt x="152400" y="950818"/>
                  <a:pt x="382682" y="1181100"/>
                  <a:pt x="666750" y="1181100"/>
                </a:cubicBezTo>
                <a:lnTo>
                  <a:pt x="666750" y="1333500"/>
                </a:lnTo>
                <a:cubicBezTo>
                  <a:pt x="298514" y="1333500"/>
                  <a:pt x="0" y="1034986"/>
                  <a:pt x="0" y="666750"/>
                </a:cubicBezTo>
                <a:cubicBezTo>
                  <a:pt x="0" y="298514"/>
                  <a:pt x="298514" y="0"/>
                  <a:pt x="666750" y="0"/>
                </a:cubicBezTo>
                <a:close/>
              </a:path>
            </a:pathLst>
          </a:cu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8" name="Google Shape;198;p26"/>
          <p:cNvGrpSpPr/>
          <p:nvPr/>
        </p:nvGrpSpPr>
        <p:grpSpPr>
          <a:xfrm>
            <a:off x="9886871" y="5055071"/>
            <a:ext cx="1498325" cy="1802929"/>
            <a:chOff x="10010696" y="5055071"/>
            <a:chExt cx="1498325" cy="1802929"/>
          </a:xfrm>
        </p:grpSpPr>
        <p:sp>
          <p:nvSpPr>
            <p:cNvPr id="199" name="Google Shape;199;p26"/>
            <p:cNvSpPr/>
            <p:nvPr/>
          </p:nvSpPr>
          <p:spPr>
            <a:xfrm>
              <a:off x="10395341" y="5715001"/>
              <a:ext cx="441796" cy="883592"/>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C0A8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6"/>
            <p:cNvSpPr/>
            <p:nvPr/>
          </p:nvSpPr>
          <p:spPr>
            <a:xfrm>
              <a:off x="10972075" y="5931845"/>
              <a:ext cx="354654" cy="354654"/>
            </a:xfrm>
            <a:prstGeom prst="ellipse">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6"/>
            <p:cNvSpPr/>
            <p:nvPr/>
          </p:nvSpPr>
          <p:spPr>
            <a:xfrm>
              <a:off x="10238774" y="5476875"/>
              <a:ext cx="1270247" cy="632296"/>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2" name="Google Shape;202;p26"/>
            <p:cNvCxnSpPr/>
            <p:nvPr/>
          </p:nvCxnSpPr>
          <p:spPr>
            <a:xfrm flipH="1">
              <a:off x="10010696" y="5055071"/>
              <a:ext cx="1316033" cy="1802929"/>
            </a:xfrm>
            <a:prstGeom prst="straightConnector1">
              <a:avLst/>
            </a:prstGeom>
            <a:noFill/>
            <a:ln cap="flat" cmpd="sng" w="12700">
              <a:solidFill>
                <a:schemeClr val="lt1"/>
              </a:solidFill>
              <a:prstDash val="dash"/>
              <a:miter lim="800000"/>
              <a:headEnd len="sm" w="sm" type="none"/>
              <a:tailEnd len="sm" w="sm" type="none"/>
            </a:ln>
          </p:spPr>
        </p:cxnSp>
      </p:grpSp>
      <p:sp>
        <p:nvSpPr>
          <p:cNvPr id="203" name="Google Shape;203;p26"/>
          <p:cNvSpPr/>
          <p:nvPr/>
        </p:nvSpPr>
        <p:spPr>
          <a:xfrm rot="5400000">
            <a:off x="-318976" y="694418"/>
            <a:ext cx="1270247" cy="632296"/>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6"/>
          <p:cNvSpPr/>
          <p:nvPr/>
        </p:nvSpPr>
        <p:spPr>
          <a:xfrm>
            <a:off x="0" y="782740"/>
            <a:ext cx="856343" cy="455652"/>
          </a:xfrm>
          <a:custGeom>
            <a:rect b="b" l="l" r="r" t="t"/>
            <a:pathLst>
              <a:path extrusionOk="0" h="455652" w="856343">
                <a:moveTo>
                  <a:pt x="0" y="0"/>
                </a:moveTo>
                <a:lnTo>
                  <a:pt x="628517" y="0"/>
                </a:lnTo>
                <a:cubicBezTo>
                  <a:pt x="754342" y="0"/>
                  <a:pt x="856343" y="102001"/>
                  <a:pt x="856343" y="227826"/>
                </a:cubicBezTo>
                <a:cubicBezTo>
                  <a:pt x="856343" y="353651"/>
                  <a:pt x="754342" y="455652"/>
                  <a:pt x="628517" y="455652"/>
                </a:cubicBezTo>
                <a:lnTo>
                  <a:pt x="0" y="455652"/>
                </a:lnTo>
                <a:close/>
              </a:path>
            </a:pathLst>
          </a:custGeom>
          <a:solidFill>
            <a:srgbClr val="0B03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6"/>
          <p:cNvSpPr/>
          <p:nvPr/>
        </p:nvSpPr>
        <p:spPr>
          <a:xfrm>
            <a:off x="329083" y="950308"/>
            <a:ext cx="351507" cy="120517"/>
          </a:xfrm>
          <a:prstGeom prst="roundRect">
            <a:avLst>
              <a:gd fmla="val 50000" name="adj"/>
            </a:avLst>
          </a:prstGeom>
          <a:solidFill>
            <a:srgbClr val="7730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6"/>
          <p:cNvSpPr txBox="1"/>
          <p:nvPr/>
        </p:nvSpPr>
        <p:spPr>
          <a:xfrm>
            <a:off x="0" y="219750"/>
            <a:ext cx="10698600" cy="64185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Clr>
                <a:srgbClr val="FFFFFF"/>
              </a:buClr>
              <a:buSzPts val="3400"/>
              <a:buFont typeface="Calibri"/>
              <a:buChar char="★"/>
            </a:pPr>
            <a:r>
              <a:rPr b="1" lang="en-US" sz="3400">
                <a:solidFill>
                  <a:srgbClr val="FFFFFF"/>
                </a:solidFill>
                <a:latin typeface="Calibri"/>
                <a:ea typeface="Calibri"/>
                <a:cs typeface="Calibri"/>
                <a:sym typeface="Calibri"/>
              </a:rPr>
              <a:t>Lagos, one of Africa's most populous cities, grapples with the pressing issue of high traffic congestion.</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3400">
              <a:solidFill>
                <a:srgbClr val="FFFFFF"/>
              </a:solidFill>
              <a:latin typeface="Calibri"/>
              <a:ea typeface="Calibri"/>
              <a:cs typeface="Calibri"/>
              <a:sym typeface="Calibri"/>
            </a:endParaRPr>
          </a:p>
          <a:p>
            <a:pPr indent="-444500" lvl="0" marL="457200" rtl="0" algn="l">
              <a:spcBef>
                <a:spcPts val="0"/>
              </a:spcBef>
              <a:spcAft>
                <a:spcPts val="0"/>
              </a:spcAft>
              <a:buClr>
                <a:srgbClr val="FFFFFF"/>
              </a:buClr>
              <a:buSzPts val="3400"/>
              <a:buFont typeface="Calibri"/>
              <a:buChar char="★"/>
            </a:pPr>
            <a:r>
              <a:rPr b="1" lang="en-US" sz="3400">
                <a:solidFill>
                  <a:srgbClr val="FFFFFF"/>
                </a:solidFill>
                <a:latin typeface="Calibri"/>
                <a:ea typeface="Calibri"/>
                <a:cs typeface="Calibri"/>
                <a:sym typeface="Calibri"/>
              </a:rPr>
              <a:t>This GCGO; Urbanization is now a cause for concern</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3400">
              <a:solidFill>
                <a:srgbClr val="FFFFFF"/>
              </a:solidFill>
              <a:latin typeface="Calibri"/>
              <a:ea typeface="Calibri"/>
              <a:cs typeface="Calibri"/>
              <a:sym typeface="Calibri"/>
            </a:endParaRPr>
          </a:p>
          <a:p>
            <a:pPr indent="-444500" lvl="0" marL="457200" rtl="0" algn="l">
              <a:spcBef>
                <a:spcPts val="0"/>
              </a:spcBef>
              <a:spcAft>
                <a:spcPts val="0"/>
              </a:spcAft>
              <a:buClr>
                <a:srgbClr val="FFFFFF"/>
              </a:buClr>
              <a:buSzPts val="3400"/>
              <a:buFont typeface="Calibri"/>
              <a:buChar char="★"/>
            </a:pPr>
            <a:r>
              <a:rPr b="1" lang="en-US" sz="3400">
                <a:solidFill>
                  <a:srgbClr val="FFFFFF"/>
                </a:solidFill>
                <a:latin typeface="Calibri"/>
                <a:ea typeface="Calibri"/>
                <a:cs typeface="Calibri"/>
                <a:sym typeface="Calibri"/>
              </a:rPr>
              <a:t>The problem of high traffic congestion in Lagos matters</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400">
                <a:solidFill>
                  <a:srgbClr val="FFFFFF"/>
                </a:solidFill>
                <a:latin typeface="Calibri"/>
                <a:ea typeface="Calibri"/>
                <a:cs typeface="Calibri"/>
                <a:sym typeface="Calibri"/>
              </a:rPr>
              <a:t>greatly as it poses severe implications for the city's residents, businesses, and overall quality of life. </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400">
                <a:solidFill>
                  <a:srgbClr val="FFFFFF"/>
                </a:solidFill>
                <a:latin typeface="Calibri"/>
                <a:ea typeface="Calibri"/>
                <a:cs typeface="Calibri"/>
                <a:sym typeface="Calibri"/>
              </a:rPr>
              <a:t>Lengthy commuting times lead to increased </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400">
                <a:solidFill>
                  <a:srgbClr val="FFFFFF"/>
                </a:solidFill>
                <a:latin typeface="Calibri"/>
                <a:ea typeface="Calibri"/>
                <a:cs typeface="Calibri"/>
                <a:sym typeface="Calibri"/>
              </a:rPr>
              <a:t>stress levels, reduced productivity,and negative </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400">
                <a:solidFill>
                  <a:srgbClr val="FFFFFF"/>
                </a:solidFill>
                <a:latin typeface="Calibri"/>
                <a:ea typeface="Calibri"/>
                <a:cs typeface="Calibri"/>
                <a:sym typeface="Calibri"/>
              </a:rPr>
              <a:t>environmental impact due to excessive fuel </a:t>
            </a:r>
            <a:endParaRPr b="1" sz="3400">
              <a:solidFill>
                <a:srgbClr val="FFFFFF"/>
              </a:solidFill>
              <a:latin typeface="Calibri"/>
              <a:ea typeface="Calibri"/>
              <a:cs typeface="Calibri"/>
              <a:sym typeface="Calibri"/>
            </a:endParaRPr>
          </a:p>
          <a:p>
            <a:pPr indent="0" lvl="0" marL="457200" rtl="0" algn="l">
              <a:spcBef>
                <a:spcPts val="0"/>
              </a:spcBef>
              <a:spcAft>
                <a:spcPts val="0"/>
              </a:spcAft>
              <a:buNone/>
            </a:pPr>
            <a:r>
              <a:rPr b="1" lang="en-US" sz="3400">
                <a:solidFill>
                  <a:srgbClr val="FFFFFF"/>
                </a:solidFill>
                <a:latin typeface="Calibri"/>
                <a:ea typeface="Calibri"/>
                <a:cs typeface="Calibri"/>
                <a:sym typeface="Calibri"/>
              </a:rPr>
              <a:t>consumption and emissions.</a:t>
            </a:r>
            <a:endParaRPr b="1" sz="34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11" name="Shape 211"/>
        <p:cNvGrpSpPr/>
        <p:nvPr/>
      </p:nvGrpSpPr>
      <p:grpSpPr>
        <a:xfrm>
          <a:off x="0" y="0"/>
          <a:ext cx="0" cy="0"/>
          <a:chOff x="0" y="0"/>
          <a:chExt cx="0" cy="0"/>
        </a:xfrm>
      </p:grpSpPr>
      <p:pic>
        <p:nvPicPr>
          <p:cNvPr id="212" name="Google Shape;212;p27"/>
          <p:cNvPicPr preferRelativeResize="0"/>
          <p:nvPr/>
        </p:nvPicPr>
        <p:blipFill rotWithShape="1">
          <a:blip r:embed="rId3">
            <a:alphaModFix/>
          </a:blip>
          <a:srcRect b="47" l="13" r="13" t="65"/>
          <a:stretch/>
        </p:blipFill>
        <p:spPr>
          <a:xfrm>
            <a:off x="4764" y="0"/>
            <a:ext cx="12182474" cy="6857997"/>
          </a:xfrm>
          <a:prstGeom prst="rect">
            <a:avLst/>
          </a:prstGeom>
          <a:noFill/>
          <a:ln>
            <a:noFill/>
          </a:ln>
        </p:spPr>
      </p:pic>
      <p:pic>
        <p:nvPicPr>
          <p:cNvPr descr="A computer on a table&#10;&#10;Description automatically generated with low confidence" id="213" name="Google Shape;213;p27"/>
          <p:cNvPicPr preferRelativeResize="0"/>
          <p:nvPr/>
        </p:nvPicPr>
        <p:blipFill rotWithShape="1">
          <a:blip r:embed="rId4">
            <a:alphaModFix amt="50000"/>
          </a:blip>
          <a:srcRect b="41" l="42" r="42" t="41"/>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214" name="Google Shape;214;p27"/>
          <p:cNvSpPr/>
          <p:nvPr/>
        </p:nvSpPr>
        <p:spPr>
          <a:xfrm>
            <a:off x="0" y="0"/>
            <a:ext cx="12192000" cy="6858000"/>
          </a:xfrm>
          <a:prstGeom prst="rect">
            <a:avLst/>
          </a:prstGeom>
          <a:solidFill>
            <a:srgbClr val="0B0328">
              <a:alpha val="8471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nvGrpSpPr>
          <p:cNvPr id="215" name="Google Shape;215;p27"/>
          <p:cNvGrpSpPr/>
          <p:nvPr/>
        </p:nvGrpSpPr>
        <p:grpSpPr>
          <a:xfrm>
            <a:off x="0" y="4692571"/>
            <a:ext cx="2773200" cy="2165489"/>
            <a:chOff x="0" y="4552650"/>
            <a:chExt cx="2773200" cy="2305428"/>
          </a:xfrm>
        </p:grpSpPr>
        <p:sp>
          <p:nvSpPr>
            <p:cNvPr id="216" name="Google Shape;216;p27"/>
            <p:cNvSpPr/>
            <p:nvPr/>
          </p:nvSpPr>
          <p:spPr>
            <a:xfrm>
              <a:off x="0" y="4552650"/>
              <a:ext cx="2773200" cy="2305200"/>
            </a:xfrm>
            <a:prstGeom prst="rtTriangle">
              <a:avLst/>
            </a:prstGeom>
            <a:solidFill>
              <a:srgbClr val="7730CA">
                <a:alpha val="1490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217" name="Google Shape;217;p27"/>
            <p:cNvSpPr/>
            <p:nvPr/>
          </p:nvSpPr>
          <p:spPr>
            <a:xfrm>
              <a:off x="0" y="4941078"/>
              <a:ext cx="2306100" cy="1917000"/>
            </a:xfrm>
            <a:prstGeom prst="rtTriangle">
              <a:avLst/>
            </a:prstGeom>
            <a:solidFill>
              <a:srgbClr val="C0A8FE">
                <a:alpha val="1373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pic>
        <p:nvPicPr>
          <p:cNvPr descr="Icon&#10;&#10;Description automatically generated with medium confidence" id="218" name="Google Shape;218;p27"/>
          <p:cNvPicPr preferRelativeResize="0"/>
          <p:nvPr/>
        </p:nvPicPr>
        <p:blipFill rotWithShape="1">
          <a:blip r:embed="rId5">
            <a:alphaModFix/>
          </a:blip>
          <a:srcRect b="0" l="0" r="0" t="0"/>
          <a:stretch/>
        </p:blipFill>
        <p:spPr>
          <a:xfrm>
            <a:off x="-472095" y="0"/>
            <a:ext cx="378790" cy="1294885"/>
          </a:xfrm>
          <a:prstGeom prst="rect">
            <a:avLst/>
          </a:prstGeom>
          <a:noFill/>
          <a:ln>
            <a:noFill/>
          </a:ln>
        </p:spPr>
      </p:pic>
      <p:pic>
        <p:nvPicPr>
          <p:cNvPr descr="A computer on a table&#10;&#10;Description automatically generated with low confidence" id="219" name="Google Shape;219;p27"/>
          <p:cNvPicPr preferRelativeResize="0"/>
          <p:nvPr/>
        </p:nvPicPr>
        <p:blipFill rotWithShape="1">
          <a:blip r:embed="rId6">
            <a:alphaModFix/>
          </a:blip>
          <a:srcRect b="41" l="23" r="84" t="41"/>
          <a:stretch/>
        </p:blipFill>
        <p:spPr>
          <a:xfrm>
            <a:off x="6152340" y="0"/>
            <a:ext cx="6039660" cy="6858000"/>
          </a:xfrm>
          <a:custGeom>
            <a:rect b="b" l="l" r="r" t="t"/>
            <a:pathLst>
              <a:path extrusionOk="0" h="6858000" w="6039660">
                <a:moveTo>
                  <a:pt x="1591218" y="0"/>
                </a:moveTo>
                <a:lnTo>
                  <a:pt x="6039660" y="0"/>
                </a:lnTo>
                <a:lnTo>
                  <a:pt x="6039660" y="1248"/>
                </a:lnTo>
                <a:lnTo>
                  <a:pt x="5991630" y="2"/>
                </a:lnTo>
                <a:cubicBezTo>
                  <a:pt x="3503183" y="2"/>
                  <a:pt x="1485900" y="2068279"/>
                  <a:pt x="1485900" y="4619627"/>
                </a:cubicBezTo>
                <a:cubicBezTo>
                  <a:pt x="1485900" y="5416924"/>
                  <a:pt x="1682900" y="6167045"/>
                  <a:pt x="2029717" y="6821615"/>
                </a:cubicBezTo>
                <a:lnTo>
                  <a:pt x="2051278" y="6858000"/>
                </a:lnTo>
                <a:lnTo>
                  <a:pt x="891260" y="6858000"/>
                </a:lnTo>
                <a:lnTo>
                  <a:pt x="633488" y="6422969"/>
                </a:lnTo>
                <a:cubicBezTo>
                  <a:pt x="229484" y="5660467"/>
                  <a:pt x="0" y="4786658"/>
                  <a:pt x="0" y="3857895"/>
                </a:cubicBezTo>
                <a:cubicBezTo>
                  <a:pt x="0" y="2371876"/>
                  <a:pt x="587478" y="1026537"/>
                  <a:pt x="1537303" y="52703"/>
                </a:cubicBezTo>
                <a:close/>
              </a:path>
            </a:pathLst>
          </a:custGeom>
          <a:noFill/>
          <a:ln>
            <a:noFill/>
          </a:ln>
          <a:effectLst>
            <a:outerShdw algn="r" blurRad="190500" dir="10800000" dist="38100" rotWithShape="0">
              <a:srgbClr val="000000">
                <a:alpha val="40000"/>
              </a:srgbClr>
            </a:outerShdw>
          </a:effectLst>
        </p:spPr>
      </p:pic>
      <p:cxnSp>
        <p:nvCxnSpPr>
          <p:cNvPr id="220" name="Google Shape;220;p27"/>
          <p:cNvCxnSpPr/>
          <p:nvPr/>
        </p:nvCxnSpPr>
        <p:spPr>
          <a:xfrm>
            <a:off x="981473" y="0"/>
            <a:ext cx="0" cy="5029200"/>
          </a:xfrm>
          <a:prstGeom prst="straightConnector1">
            <a:avLst/>
          </a:prstGeom>
          <a:noFill/>
          <a:ln cap="flat" cmpd="sng" w="9525">
            <a:solidFill>
              <a:srgbClr val="C0A8FE"/>
            </a:solidFill>
            <a:prstDash val="solid"/>
            <a:miter lim="800000"/>
            <a:headEnd len="sm" type="none" w="sm"/>
            <a:tailEnd len="sm" type="none" w="sm"/>
          </a:ln>
        </p:spPr>
      </p:cxnSp>
      <p:cxnSp>
        <p:nvCxnSpPr>
          <p:cNvPr id="221" name="Google Shape;221;p27"/>
          <p:cNvCxnSpPr/>
          <p:nvPr/>
        </p:nvCxnSpPr>
        <p:spPr>
          <a:xfrm>
            <a:off x="772751" y="0"/>
            <a:ext cx="0" cy="3597900"/>
          </a:xfrm>
          <a:prstGeom prst="straightConnector1">
            <a:avLst/>
          </a:prstGeom>
          <a:noFill/>
          <a:ln cap="flat" cmpd="sng" w="9525">
            <a:solidFill>
              <a:srgbClr val="C0A8FE"/>
            </a:solidFill>
            <a:prstDash val="dash"/>
            <a:miter lim="800000"/>
            <a:headEnd len="sm" type="none" w="sm"/>
            <a:tailEnd len="sm" type="none" w="sm"/>
          </a:ln>
        </p:spPr>
      </p:cxnSp>
      <p:pic>
        <p:nvPicPr>
          <p:cNvPr id="222" name="Google Shape;222;p27"/>
          <p:cNvPicPr preferRelativeResize="0"/>
          <p:nvPr/>
        </p:nvPicPr>
        <p:blipFill>
          <a:blip r:embed="rId7">
            <a:alphaModFix/>
          </a:blip>
          <a:stretch>
            <a:fillRect/>
          </a:stretch>
        </p:blipFill>
        <p:spPr>
          <a:xfrm>
            <a:off x="8411100" y="2011763"/>
            <a:ext cx="3583100" cy="3623775"/>
          </a:xfrm>
          <a:prstGeom prst="rect">
            <a:avLst/>
          </a:prstGeom>
          <a:noFill/>
          <a:ln>
            <a:noFill/>
          </a:ln>
        </p:spPr>
      </p:pic>
      <p:sp>
        <p:nvSpPr>
          <p:cNvPr id="223" name="Google Shape;223;p27"/>
          <p:cNvSpPr txBox="1"/>
          <p:nvPr/>
        </p:nvSpPr>
        <p:spPr>
          <a:xfrm>
            <a:off x="9725" y="0"/>
            <a:ext cx="6435900" cy="68649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100">
                <a:solidFill>
                  <a:srgbClr val="FFFFFF"/>
                </a:solidFill>
                <a:latin typeface="Calibri"/>
                <a:ea typeface="Calibri"/>
                <a:cs typeface="Calibri"/>
                <a:sym typeface="Calibri"/>
              </a:rPr>
              <a:t>MEET:</a:t>
            </a:r>
            <a:endParaRPr b="1" sz="3100">
              <a:solidFill>
                <a:srgbClr val="FFFFFF"/>
              </a:solidFill>
              <a:latin typeface="Calibri"/>
              <a:ea typeface="Calibri"/>
              <a:cs typeface="Calibri"/>
              <a:sym typeface="Calibri"/>
            </a:endParaRPr>
          </a:p>
          <a:p>
            <a:pPr algn="l" indent="0" lvl="0" marL="0" rtl="0">
              <a:spcBef>
                <a:spcPts val="0"/>
              </a:spcBef>
              <a:spcAft>
                <a:spcPts val="0"/>
              </a:spcAft>
              <a:buNone/>
            </a:pPr>
            <a:r>
              <a:t/>
            </a:r>
            <a:endParaRPr b="1" sz="3100">
              <a:solidFill>
                <a:srgbClr val="FFFFFF"/>
              </a:solidFill>
              <a:latin typeface="Calibri"/>
              <a:ea typeface="Calibri"/>
              <a:cs typeface="Calibri"/>
              <a:sym typeface="Calibri"/>
            </a:endParaRPr>
          </a:p>
          <a:p>
            <a:pPr algn="l" indent="0" lvl="0" marL="0" rtl="0">
              <a:spcBef>
                <a:spcPts val="0"/>
              </a:spcBef>
              <a:spcAft>
                <a:spcPts val="0"/>
              </a:spcAft>
              <a:buNone/>
            </a:pPr>
            <a:r>
              <a:rPr b="1" lang="en-US" sz="3100">
                <a:solidFill>
                  <a:srgbClr val="FFFFFF"/>
                </a:solidFill>
                <a:latin typeface="Calibri"/>
                <a:ea typeface="Calibri"/>
                <a:cs typeface="Calibri"/>
                <a:sym typeface="Calibri"/>
              </a:rPr>
              <a:t>Samson Adeleke, a 30 years old male. He is an entry level software developer who lives in Ibafo, Ogun State, and works in Ikeja, Lagos. He earns an annual income of </a:t>
            </a:r>
            <a:r>
              <a:rPr b="1" lang="en-US" sz="3100">
                <a:solidFill>
                  <a:srgbClr val="FFFFFF"/>
                </a:solidFill>
                <a:latin typeface="Calibri"/>
                <a:ea typeface="Calibri"/>
                <a:cs typeface="Calibri"/>
                <a:sym typeface="Calibri"/>
              </a:rPr>
              <a:t>2</a:t>
            </a:r>
            <a:r>
              <a:rPr b="1" lang="en-US" sz="3100">
                <a:solidFill>
                  <a:srgbClr val="FFFFFF"/>
                </a:solidFill>
                <a:latin typeface="Calibri"/>
                <a:ea typeface="Calibri"/>
                <a:cs typeface="Calibri"/>
                <a:sym typeface="Calibri"/>
              </a:rPr>
              <a:t>.5 million naira; traffic has become the order of the day for him . One very day despite his efforts to wake up early, Samson was delayed in traffic for 8 hours, the frustration of getting to work late led him to quit his job and block out all contact.</a:t>
            </a:r>
            <a:endParaRPr b="1" sz="31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28" name="Shape 228"/>
        <p:cNvGrpSpPr/>
        <p:nvPr/>
      </p:nvGrpSpPr>
      <p:grpSpPr>
        <a:xfrm>
          <a:off x="0" y="0"/>
          <a:ext cx="0" cy="0"/>
          <a:chOff x="0" y="0"/>
          <a:chExt cx="0" cy="0"/>
        </a:xfrm>
      </p:grpSpPr>
      <p:pic>
        <p:nvPicPr>
          <p:cNvPr descr="A picture containing indoor, wall&#10;&#10;Description automatically generated" id="229" name="Google Shape;229;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0" name="Google Shape;230;p28"/>
          <p:cNvSpPr/>
          <p:nvPr/>
        </p:nvSpPr>
        <p:spPr>
          <a:xfrm>
            <a:off x="0" y="0"/>
            <a:ext cx="12192000" cy="6858000"/>
          </a:xfrm>
          <a:custGeom>
            <a:rect b="b" l="l" r="r" t="t"/>
            <a:pathLst>
              <a:path extrusionOk="0" h="6858000" w="12192000">
                <a:moveTo>
                  <a:pt x="10976704" y="0"/>
                </a:moveTo>
                <a:lnTo>
                  <a:pt x="12192000" y="0"/>
                </a:lnTo>
                <a:lnTo>
                  <a:pt x="12192000" y="1235671"/>
                </a:lnTo>
                <a:close/>
                <a:moveTo>
                  <a:pt x="0" y="0"/>
                </a:moveTo>
                <a:lnTo>
                  <a:pt x="9694165" y="0"/>
                </a:lnTo>
                <a:lnTo>
                  <a:pt x="12192000" y="2539713"/>
                </a:lnTo>
                <a:lnTo>
                  <a:pt x="12192000" y="6858000"/>
                </a:lnTo>
                <a:lnTo>
                  <a:pt x="0" y="6858000"/>
                </a:lnTo>
                <a:lnTo>
                  <a:pt x="0" y="5740878"/>
                </a:lnTo>
                <a:lnTo>
                  <a:pt x="1600754" y="5740878"/>
                </a:lnTo>
                <a:lnTo>
                  <a:pt x="0" y="4140124"/>
                </a:lnTo>
                <a:close/>
              </a:path>
            </a:pathLst>
          </a:custGeom>
          <a:solidFill>
            <a:srgbClr val="0B5394"/>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8"/>
          <p:cNvSpPr/>
          <p:nvPr/>
        </p:nvSpPr>
        <p:spPr>
          <a:xfrm>
            <a:off x="1232187" y="4773408"/>
            <a:ext cx="354654" cy="354654"/>
          </a:xfrm>
          <a:prstGeom prst="ellipse">
            <a:avLst/>
          </a:prstGeom>
          <a:solidFill>
            <a:srgbClr val="7730CA"/>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8"/>
          <p:cNvSpPr/>
          <p:nvPr/>
        </p:nvSpPr>
        <p:spPr>
          <a:xfrm>
            <a:off x="296711" y="3832652"/>
            <a:ext cx="617689" cy="307470"/>
          </a:xfrm>
          <a:custGeom>
            <a:rect b="b" l="l" r="r" t="t"/>
            <a:pathLst>
              <a:path extrusionOk="0" h="1617981" w="3250431">
                <a:moveTo>
                  <a:pt x="1625215" y="0"/>
                </a:moveTo>
                <a:cubicBezTo>
                  <a:pt x="2466897" y="0"/>
                  <a:pt x="3159176" y="639673"/>
                  <a:pt x="3242422" y="1459392"/>
                </a:cubicBezTo>
                <a:lnTo>
                  <a:pt x="3250431" y="1617981"/>
                </a:lnTo>
                <a:lnTo>
                  <a:pt x="3225031" y="1617981"/>
                </a:lnTo>
                <a:lnTo>
                  <a:pt x="3217154" y="1461989"/>
                </a:lnTo>
                <a:cubicBezTo>
                  <a:pt x="3135207" y="655079"/>
                  <a:pt x="2453746" y="25400"/>
                  <a:pt x="1625215" y="25400"/>
                </a:cubicBezTo>
                <a:cubicBezTo>
                  <a:pt x="796685" y="25400"/>
                  <a:pt x="115223" y="655079"/>
                  <a:pt x="33277" y="1461989"/>
                </a:cubicBezTo>
                <a:lnTo>
                  <a:pt x="25400" y="1617981"/>
                </a:lnTo>
                <a:lnTo>
                  <a:pt x="0" y="1617981"/>
                </a:lnTo>
                <a:lnTo>
                  <a:pt x="8008" y="1459392"/>
                </a:lnTo>
                <a:cubicBezTo>
                  <a:pt x="91255" y="639673"/>
                  <a:pt x="783533" y="0"/>
                  <a:pt x="1625215" y="0"/>
                </a:cubicBezTo>
                <a:close/>
              </a:path>
            </a:pathLst>
          </a:custGeom>
          <a:solidFill>
            <a:schemeClr val="lt1"/>
          </a:solidFill>
          <a:ln cap="flat" cmpd="sng" w="12700">
            <a:solidFill>
              <a:schemeClr val="lt1"/>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8"/>
          <p:cNvSpPr/>
          <p:nvPr/>
        </p:nvSpPr>
        <p:spPr>
          <a:xfrm rot="-5400000">
            <a:off x="558800" y="5181600"/>
            <a:ext cx="1117600" cy="2235200"/>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6D9EE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8"/>
          <p:cNvSpPr/>
          <p:nvPr/>
        </p:nvSpPr>
        <p:spPr>
          <a:xfrm>
            <a:off x="0" y="6307923"/>
            <a:ext cx="2351560" cy="212254"/>
          </a:xfrm>
          <a:custGeom>
            <a:rect b="b" l="l" r="r" t="t"/>
            <a:pathLst>
              <a:path extrusionOk="0" h="212254" w="2351560">
                <a:moveTo>
                  <a:pt x="0" y="0"/>
                </a:moveTo>
                <a:lnTo>
                  <a:pt x="2245433" y="0"/>
                </a:lnTo>
                <a:cubicBezTo>
                  <a:pt x="2304045" y="0"/>
                  <a:pt x="2351560" y="47515"/>
                  <a:pt x="2351560" y="106127"/>
                </a:cubicBezTo>
                <a:lnTo>
                  <a:pt x="2351559" y="106127"/>
                </a:lnTo>
                <a:cubicBezTo>
                  <a:pt x="2351559" y="164739"/>
                  <a:pt x="2304044" y="212254"/>
                  <a:pt x="2245432" y="212254"/>
                </a:cubicBezTo>
                <a:lnTo>
                  <a:pt x="0" y="212254"/>
                </a:lnTo>
                <a:lnTo>
                  <a:pt x="0" y="185854"/>
                </a:lnTo>
                <a:lnTo>
                  <a:pt x="2245144" y="185854"/>
                </a:lnTo>
                <a:cubicBezTo>
                  <a:pt x="2289177" y="185854"/>
                  <a:pt x="2324872" y="150159"/>
                  <a:pt x="2324872" y="106126"/>
                </a:cubicBezTo>
                <a:lnTo>
                  <a:pt x="2324873" y="106126"/>
                </a:lnTo>
                <a:cubicBezTo>
                  <a:pt x="2324873" y="62093"/>
                  <a:pt x="2289178" y="26398"/>
                  <a:pt x="2245145" y="26398"/>
                </a:cubicBezTo>
                <a:lnTo>
                  <a:pt x="0" y="26398"/>
                </a:lnTo>
                <a:close/>
              </a:path>
            </a:pathLst>
          </a:custGeom>
          <a:solidFill>
            <a:srgbClr val="0B0328"/>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8"/>
          <p:cNvSpPr/>
          <p:nvPr/>
        </p:nvSpPr>
        <p:spPr>
          <a:xfrm rot="10800000">
            <a:off x="0" y="4054890"/>
            <a:ext cx="1489899" cy="1483266"/>
          </a:xfrm>
          <a:custGeom>
            <a:rect b="b" l="l" r="r" t="t"/>
            <a:pathLst>
              <a:path extrusionOk="0" h="1483266" w="1489899">
                <a:moveTo>
                  <a:pt x="23285" y="1483266"/>
                </a:moveTo>
                <a:lnTo>
                  <a:pt x="0" y="1483266"/>
                </a:lnTo>
                <a:lnTo>
                  <a:pt x="7341" y="1337881"/>
                </a:lnTo>
                <a:cubicBezTo>
                  <a:pt x="83657" y="586413"/>
                  <a:pt x="718296" y="0"/>
                  <a:pt x="1489898" y="0"/>
                </a:cubicBezTo>
                <a:lnTo>
                  <a:pt x="1489899" y="0"/>
                </a:lnTo>
                <a:lnTo>
                  <a:pt x="1489899" y="23285"/>
                </a:lnTo>
                <a:lnTo>
                  <a:pt x="1489898" y="23285"/>
                </a:lnTo>
                <a:cubicBezTo>
                  <a:pt x="730353" y="23285"/>
                  <a:pt x="105630" y="600537"/>
                  <a:pt x="30506" y="1340262"/>
                </a:cubicBezTo>
                <a:close/>
              </a:path>
            </a:pathLst>
          </a:custGeom>
          <a:solidFill>
            <a:schemeClr val="lt1"/>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6" name="Google Shape;236;p28"/>
          <p:cNvCxnSpPr/>
          <p:nvPr/>
        </p:nvCxnSpPr>
        <p:spPr>
          <a:xfrm rot="10800000">
            <a:off x="2351560" y="6414050"/>
            <a:ext cx="9840440" cy="0"/>
          </a:xfrm>
          <a:prstGeom prst="straightConnector1">
            <a:avLst/>
          </a:prstGeom>
          <a:noFill/>
          <a:ln cap="flat" cmpd="sng" w="12700">
            <a:solidFill>
              <a:schemeClr val="lt1"/>
            </a:solidFill>
            <a:prstDash val="dash"/>
            <a:miter lim="800000"/>
            <a:headEnd len="sm" type="none" w="sm"/>
            <a:tailEnd len="sm" type="none" w="sm"/>
          </a:ln>
        </p:spPr>
      </p:cxnSp>
      <p:sp>
        <p:nvSpPr>
          <p:cNvPr id="237" name="Google Shape;237;p28"/>
          <p:cNvSpPr/>
          <p:nvPr/>
        </p:nvSpPr>
        <p:spPr>
          <a:xfrm rot="-5400000">
            <a:off x="11224096" y="463153"/>
            <a:ext cx="513406" cy="1026812"/>
          </a:xfrm>
          <a:custGeom>
            <a:rect b="b" l="l" r="r" t="t"/>
            <a:pathLst>
              <a:path extrusionOk="0" h="1435100" w="717550">
                <a:moveTo>
                  <a:pt x="717550" y="0"/>
                </a:moveTo>
                <a:lnTo>
                  <a:pt x="717550" y="1435100"/>
                </a:lnTo>
                <a:cubicBezTo>
                  <a:pt x="321258" y="1435100"/>
                  <a:pt x="0" y="1113842"/>
                  <a:pt x="0" y="717550"/>
                </a:cubicBezTo>
                <a:cubicBezTo>
                  <a:pt x="0" y="321258"/>
                  <a:pt x="321258" y="0"/>
                  <a:pt x="717550" y="0"/>
                </a:cubicBezTo>
                <a:close/>
              </a:path>
            </a:pathLst>
          </a:custGeom>
          <a:solidFill>
            <a:srgbClr val="604A8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8" name="Google Shape;238;p28"/>
          <p:cNvCxnSpPr/>
          <p:nvPr/>
        </p:nvCxnSpPr>
        <p:spPr>
          <a:xfrm>
            <a:off x="11480800" y="1168400"/>
            <a:ext cx="711200" cy="711200"/>
          </a:xfrm>
          <a:prstGeom prst="straightConnector1">
            <a:avLst/>
          </a:prstGeom>
          <a:noFill/>
          <a:ln cap="flat" cmpd="sng" w="12700">
            <a:solidFill>
              <a:schemeClr val="lt1"/>
            </a:solidFill>
            <a:prstDash val="dash"/>
            <a:miter lim="800000"/>
            <a:headEnd len="sm" type="none" w="sm"/>
            <a:tailEnd len="sm" type="none" w="sm"/>
          </a:ln>
        </p:spPr>
      </p:cxnSp>
      <p:sp>
        <p:nvSpPr>
          <p:cNvPr id="239" name="Google Shape;239;p28"/>
          <p:cNvSpPr/>
          <p:nvPr/>
        </p:nvSpPr>
        <p:spPr>
          <a:xfrm>
            <a:off x="11352906" y="1040506"/>
            <a:ext cx="255787" cy="255787"/>
          </a:xfrm>
          <a:prstGeom prst="ellipse">
            <a:avLst/>
          </a:prstGeom>
          <a:solidFill>
            <a:srgbClr val="7730CA"/>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pic>
        <p:nvPicPr>
          <p:cNvPr id="240" name="Google Shape;240;p28" title="Chart"/>
          <p:cNvPicPr preferRelativeResize="0"/>
          <p:nvPr/>
        </p:nvPicPr>
        <p:blipFill>
          <a:blip r:embed="rId4">
            <a:alphaModFix/>
          </a:blip>
          <a:stretch>
            <a:fillRect/>
          </a:stretch>
        </p:blipFill>
        <p:spPr>
          <a:xfrm>
            <a:off x="4361925" y="825913"/>
            <a:ext cx="7830076" cy="5206175"/>
          </a:xfrm>
          <a:prstGeom prst="rect">
            <a:avLst/>
          </a:prstGeom>
          <a:noFill/>
          <a:ln>
            <a:noFill/>
          </a:ln>
        </p:spPr>
      </p:pic>
      <p:pic>
        <p:nvPicPr>
          <p:cNvPr id="241" name="Google Shape;241;p28"/>
          <p:cNvPicPr preferRelativeResize="0"/>
          <p:nvPr/>
        </p:nvPicPr>
        <p:blipFill rotWithShape="1">
          <a:blip r:embed="rId5">
            <a:alphaModFix/>
          </a:blip>
          <a:srcRect r="351"/>
          <a:stretch/>
        </p:blipFill>
        <p:spPr>
          <a:xfrm>
            <a:off x="6765473" y="6157350"/>
            <a:ext cx="5228725" cy="513400"/>
          </a:xfrm>
          <a:prstGeom prst="rect">
            <a:avLst/>
          </a:prstGeom>
          <a:noFill/>
          <a:ln>
            <a:noFill/>
          </a:ln>
        </p:spPr>
      </p:pic>
      <p:sp>
        <p:nvSpPr>
          <p:cNvPr id="242" name="Google Shape;242;p28"/>
          <p:cNvSpPr txBox="1"/>
          <p:nvPr/>
        </p:nvSpPr>
        <p:spPr>
          <a:xfrm>
            <a:off x="0" y="825924"/>
            <a:ext cx="4362000" cy="43407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000">
                <a:solidFill>
                  <a:srgbClr val="FFFFFF"/>
                </a:solidFill>
                <a:latin typeface="Calibri"/>
                <a:ea typeface="Calibri"/>
                <a:cs typeface="Calibri"/>
                <a:sym typeface="Calibri"/>
              </a:rPr>
              <a:t>Road crashes in Lagos are often caused by a multitude of factors, contributing to the high rate of traffic congestion in the city. Here we can see how much crashes occured in the last years due to some key factors </a:t>
            </a:r>
            <a:endParaRPr b="1" sz="30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47" name="Shape 247"/>
        <p:cNvGrpSpPr/>
        <p:nvPr/>
      </p:nvGrpSpPr>
      <p:grpSpPr>
        <a:xfrm>
          <a:off x="0" y="0"/>
          <a:ext cx="0" cy="0"/>
          <a:chOff x="0" y="0"/>
          <a:chExt cx="0" cy="0"/>
        </a:xfrm>
      </p:grpSpPr>
      <p:cxnSp>
        <p:nvCxnSpPr>
          <p:cNvPr id="248" name="Google Shape;248;p29"/>
          <p:cNvCxnSpPr/>
          <p:nvPr/>
        </p:nvCxnSpPr>
        <p:spPr>
          <a:xfrm rot="10800000">
            <a:off x="2351560" y="6414050"/>
            <a:ext cx="9840440" cy="0"/>
          </a:xfrm>
          <a:prstGeom prst="straightConnector1">
            <a:avLst/>
          </a:prstGeom>
          <a:noFill/>
          <a:ln cap="flat" cmpd="sng" w="12700">
            <a:solidFill>
              <a:schemeClr val="lt1"/>
            </a:solidFill>
            <a:prstDash val="dash"/>
            <a:miter lim="800000"/>
            <a:headEnd len="sm" type="none" w="sm"/>
            <a:tailEnd len="sm" type="none" w="sm"/>
          </a:ln>
        </p:spPr>
      </p:cxnSp>
      <p:pic>
        <p:nvPicPr>
          <p:cNvPr descr="A room with a table and chairs&#10;&#10;Description automatically generated with low confidence" id="249" name="Google Shape;249;p29"/>
          <p:cNvPicPr preferRelativeResize="0"/>
          <p:nvPr/>
        </p:nvPicPr>
        <p:blipFill rotWithShape="1">
          <a:blip r:embed="rId3">
            <a:alphaModFix/>
          </a:blip>
          <a:srcRect b="65" t="66"/>
          <a:stretch/>
        </p:blipFill>
        <p:spPr>
          <a:xfrm>
            <a:off x="1" y="0"/>
            <a:ext cx="12191999" cy="6858000"/>
          </a:xfrm>
          <a:prstGeom prst="rect">
            <a:avLst/>
          </a:prstGeom>
          <a:noFill/>
          <a:ln>
            <a:noFill/>
          </a:ln>
        </p:spPr>
      </p:pic>
      <p:sp>
        <p:nvSpPr>
          <p:cNvPr id="250" name="Google Shape;250;p29"/>
          <p:cNvSpPr/>
          <p:nvPr/>
        </p:nvSpPr>
        <p:spPr>
          <a:xfrm>
            <a:off x="0" y="-443950"/>
            <a:ext cx="12192000" cy="6858000"/>
          </a:xfrm>
          <a:prstGeom prst="rect">
            <a:avLst/>
          </a:prstGeom>
          <a:solidFill>
            <a:srgbClr val="604A8B">
              <a:alpha val="8980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1" name="Google Shape;251;p29"/>
          <p:cNvGrpSpPr/>
          <p:nvPr/>
        </p:nvGrpSpPr>
        <p:grpSpPr>
          <a:xfrm>
            <a:off x="8663940" y="3307080"/>
            <a:ext cx="3528060" cy="3550920"/>
            <a:chOff x="8663940" y="3307080"/>
            <a:chExt cx="3528060" cy="3550920"/>
          </a:xfrm>
        </p:grpSpPr>
        <p:sp>
          <p:nvSpPr>
            <p:cNvPr id="252" name="Google Shape;252;p29"/>
            <p:cNvSpPr/>
            <p:nvPr/>
          </p:nvSpPr>
          <p:spPr>
            <a:xfrm>
              <a:off x="8663940" y="3307080"/>
              <a:ext cx="3528060" cy="3535680"/>
            </a:xfrm>
            <a:custGeom>
              <a:rect b="b" l="l" r="r" t="t"/>
              <a:pathLst>
                <a:path extrusionOk="0" h="3535680" w="3528060">
                  <a:moveTo>
                    <a:pt x="3512820" y="0"/>
                  </a:moveTo>
                  <a:lnTo>
                    <a:pt x="3528060" y="386"/>
                  </a:lnTo>
                  <a:lnTo>
                    <a:pt x="3528060" y="3535680"/>
                  </a:lnTo>
                  <a:lnTo>
                    <a:pt x="578" y="3535680"/>
                  </a:lnTo>
                  <a:lnTo>
                    <a:pt x="0" y="3512820"/>
                  </a:lnTo>
                  <a:cubicBezTo>
                    <a:pt x="0" y="1572743"/>
                    <a:pt x="1572743" y="0"/>
                    <a:pt x="3512820" y="0"/>
                  </a:cubicBezTo>
                  <a:close/>
                </a:path>
              </a:pathLst>
            </a:custGeom>
            <a:solidFill>
              <a:srgbClr val="C0A8FE">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9"/>
            <p:cNvSpPr/>
            <p:nvPr/>
          </p:nvSpPr>
          <p:spPr>
            <a:xfrm>
              <a:off x="9871963" y="4506165"/>
              <a:ext cx="2320037" cy="2351835"/>
            </a:xfrm>
            <a:custGeom>
              <a:rect b="b" l="l" r="r" t="t"/>
              <a:pathLst>
                <a:path extrusionOk="0" h="2351835" w="2320037">
                  <a:moveTo>
                    <a:pt x="2304797" y="0"/>
                  </a:moveTo>
                  <a:lnTo>
                    <a:pt x="2320037" y="770"/>
                  </a:lnTo>
                  <a:lnTo>
                    <a:pt x="2320037" y="2351835"/>
                  </a:lnTo>
                  <a:lnTo>
                    <a:pt x="2375" y="2351835"/>
                  </a:lnTo>
                  <a:lnTo>
                    <a:pt x="0" y="2304797"/>
                  </a:lnTo>
                  <a:cubicBezTo>
                    <a:pt x="0" y="1031893"/>
                    <a:pt x="1031893" y="0"/>
                    <a:pt x="2304797" y="0"/>
                  </a:cubicBezTo>
                  <a:close/>
                </a:path>
              </a:pathLst>
            </a:custGeom>
            <a:solidFill>
              <a:srgbClr val="604A8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54" name="Google Shape;254;p29"/>
          <p:cNvGrpSpPr/>
          <p:nvPr/>
        </p:nvGrpSpPr>
        <p:grpSpPr>
          <a:xfrm rot="10800000">
            <a:off x="0" y="0"/>
            <a:ext cx="3528060" cy="3550920"/>
            <a:chOff x="8663940" y="3307080"/>
            <a:chExt cx="3528060" cy="3550920"/>
          </a:xfrm>
        </p:grpSpPr>
        <p:sp>
          <p:nvSpPr>
            <p:cNvPr id="255" name="Google Shape;255;p29"/>
            <p:cNvSpPr/>
            <p:nvPr/>
          </p:nvSpPr>
          <p:spPr>
            <a:xfrm>
              <a:off x="8663940" y="3307080"/>
              <a:ext cx="3528060" cy="3535680"/>
            </a:xfrm>
            <a:custGeom>
              <a:rect b="b" l="l" r="r" t="t"/>
              <a:pathLst>
                <a:path extrusionOk="0" h="3535680" w="3528060">
                  <a:moveTo>
                    <a:pt x="3512820" y="0"/>
                  </a:moveTo>
                  <a:lnTo>
                    <a:pt x="3528060" y="386"/>
                  </a:lnTo>
                  <a:lnTo>
                    <a:pt x="3528060" y="3535680"/>
                  </a:lnTo>
                  <a:lnTo>
                    <a:pt x="578" y="3535680"/>
                  </a:lnTo>
                  <a:lnTo>
                    <a:pt x="0" y="3512820"/>
                  </a:lnTo>
                  <a:cubicBezTo>
                    <a:pt x="0" y="1572743"/>
                    <a:pt x="1572743" y="0"/>
                    <a:pt x="3512820" y="0"/>
                  </a:cubicBezTo>
                  <a:close/>
                </a:path>
              </a:pathLst>
            </a:custGeom>
            <a:solidFill>
              <a:srgbClr val="C0A8FE">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9"/>
            <p:cNvSpPr/>
            <p:nvPr/>
          </p:nvSpPr>
          <p:spPr>
            <a:xfrm>
              <a:off x="9871963" y="4506165"/>
              <a:ext cx="2320037" cy="2351835"/>
            </a:xfrm>
            <a:custGeom>
              <a:rect b="b" l="l" r="r" t="t"/>
              <a:pathLst>
                <a:path extrusionOk="0" h="2351835" w="2320037">
                  <a:moveTo>
                    <a:pt x="2304797" y="0"/>
                  </a:moveTo>
                  <a:lnTo>
                    <a:pt x="2320037" y="770"/>
                  </a:lnTo>
                  <a:lnTo>
                    <a:pt x="2320037" y="2351835"/>
                  </a:lnTo>
                  <a:lnTo>
                    <a:pt x="2375" y="2351835"/>
                  </a:lnTo>
                  <a:lnTo>
                    <a:pt x="0" y="2304797"/>
                  </a:lnTo>
                  <a:cubicBezTo>
                    <a:pt x="0" y="1031893"/>
                    <a:pt x="1031893" y="0"/>
                    <a:pt x="2304797" y="0"/>
                  </a:cubicBezTo>
                  <a:close/>
                </a:path>
              </a:pathLst>
            </a:custGeom>
            <a:solidFill>
              <a:srgbClr val="604A8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7" name="Google Shape;257;p29"/>
          <p:cNvSpPr/>
          <p:nvPr/>
        </p:nvSpPr>
        <p:spPr>
          <a:xfrm>
            <a:off x="9311640" y="3947160"/>
            <a:ext cx="5760720" cy="5760720"/>
          </a:xfrm>
          <a:prstGeom prst="arc">
            <a:avLst>
              <a:gd fmla="val 10816662" name="adj1"/>
              <a:gd fmla="val 16117489" name="adj2"/>
            </a:avLst>
          </a:prstGeom>
          <a:noFill/>
          <a:ln cap="flat" cmpd="sng" w="9525">
            <a:solidFill>
              <a:schemeClr val="lt1">
                <a:alpha val="49803"/>
              </a:schemeClr>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9"/>
          <p:cNvSpPr/>
          <p:nvPr/>
        </p:nvSpPr>
        <p:spPr>
          <a:xfrm rot="10800000">
            <a:off x="-2910840" y="-2849880"/>
            <a:ext cx="5760720" cy="5760720"/>
          </a:xfrm>
          <a:prstGeom prst="arc">
            <a:avLst>
              <a:gd fmla="val 10816662" name="adj1"/>
              <a:gd fmla="val 16117489" name="adj2"/>
            </a:avLst>
          </a:prstGeom>
          <a:noFill/>
          <a:ln cap="flat" cmpd="sng" w="12700">
            <a:solidFill>
              <a:schemeClr val="lt1"/>
            </a:solidFill>
            <a:prstDash val="lgDashDot"/>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9"/>
          <p:cNvSpPr/>
          <p:nvPr/>
        </p:nvSpPr>
        <p:spPr>
          <a:xfrm>
            <a:off x="2880360" y="1127760"/>
            <a:ext cx="701040" cy="701040"/>
          </a:xfrm>
          <a:prstGeom prst="ellipse">
            <a:avLst/>
          </a:prstGeom>
          <a:solidFill>
            <a:srgbClr val="C0A8FE">
              <a:alpha val="4980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9"/>
          <p:cNvSpPr/>
          <p:nvPr/>
        </p:nvSpPr>
        <p:spPr>
          <a:xfrm>
            <a:off x="8397240" y="5867400"/>
            <a:ext cx="701040" cy="701040"/>
          </a:xfrm>
          <a:prstGeom prst="ellipse">
            <a:avLst/>
          </a:prstGeom>
          <a:solidFill>
            <a:srgbClr val="C0A8FE">
              <a:alpha val="4980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9"/>
          <p:cNvSpPr/>
          <p:nvPr/>
        </p:nvSpPr>
        <p:spPr>
          <a:xfrm rot="3005918">
            <a:off x="249885"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9"/>
          <p:cNvSpPr/>
          <p:nvPr/>
        </p:nvSpPr>
        <p:spPr>
          <a:xfrm rot="3005918">
            <a:off x="524628"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9"/>
          <p:cNvSpPr/>
          <p:nvPr/>
        </p:nvSpPr>
        <p:spPr>
          <a:xfrm rot="3005918">
            <a:off x="799371"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9"/>
          <p:cNvSpPr/>
          <p:nvPr/>
        </p:nvSpPr>
        <p:spPr>
          <a:xfrm rot="3005918">
            <a:off x="1074114"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9"/>
          <p:cNvSpPr/>
          <p:nvPr/>
        </p:nvSpPr>
        <p:spPr>
          <a:xfrm rot="3005918">
            <a:off x="1348857"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9"/>
          <p:cNvSpPr/>
          <p:nvPr/>
        </p:nvSpPr>
        <p:spPr>
          <a:xfrm rot="3005918">
            <a:off x="1623600"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9"/>
          <p:cNvSpPr/>
          <p:nvPr/>
        </p:nvSpPr>
        <p:spPr>
          <a:xfrm rot="3005918">
            <a:off x="1898345" y="619155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9"/>
          <p:cNvSpPr/>
          <p:nvPr/>
        </p:nvSpPr>
        <p:spPr>
          <a:xfrm rot="3005918">
            <a:off x="249886"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29"/>
          <p:cNvSpPr/>
          <p:nvPr/>
        </p:nvSpPr>
        <p:spPr>
          <a:xfrm rot="3005918">
            <a:off x="524629"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9"/>
          <p:cNvSpPr/>
          <p:nvPr/>
        </p:nvSpPr>
        <p:spPr>
          <a:xfrm rot="3005918">
            <a:off x="799372"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9"/>
          <p:cNvSpPr/>
          <p:nvPr/>
        </p:nvSpPr>
        <p:spPr>
          <a:xfrm rot="3005918">
            <a:off x="1074115"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29"/>
          <p:cNvSpPr/>
          <p:nvPr/>
        </p:nvSpPr>
        <p:spPr>
          <a:xfrm rot="3005918">
            <a:off x="1348858"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9"/>
          <p:cNvSpPr/>
          <p:nvPr/>
        </p:nvSpPr>
        <p:spPr>
          <a:xfrm rot="3005918">
            <a:off x="1623601"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9"/>
          <p:cNvSpPr/>
          <p:nvPr/>
        </p:nvSpPr>
        <p:spPr>
          <a:xfrm rot="3005918">
            <a:off x="1898346" y="5876595"/>
            <a:ext cx="83820" cy="287020"/>
          </a:xfrm>
          <a:prstGeom prst="roundRect">
            <a:avLst>
              <a:gd fmla="val 50000" name="adj"/>
            </a:avLst>
          </a:prstGeom>
          <a:solidFill>
            <a:srgbClr val="0B0328">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5" name="Google Shape;275;p29"/>
          <p:cNvCxnSpPr/>
          <p:nvPr/>
        </p:nvCxnSpPr>
        <p:spPr>
          <a:xfrm>
            <a:off x="4930815" y="497711"/>
            <a:ext cx="7261185" cy="0"/>
          </a:xfrm>
          <a:prstGeom prst="straightConnector1">
            <a:avLst/>
          </a:prstGeom>
          <a:noFill/>
          <a:ln cap="flat" cmpd="sng" w="9525">
            <a:solidFill>
              <a:srgbClr val="C0A8FE">
                <a:alpha val="49803"/>
              </a:srgbClr>
            </a:solidFill>
            <a:prstDash val="solid"/>
            <a:miter lim="800000"/>
            <a:headEnd len="med" type="oval" w="med"/>
            <a:tailEnd len="sm" type="none" w="sm"/>
          </a:ln>
        </p:spPr>
      </p:cxnSp>
      <p:sp>
        <p:nvSpPr>
          <p:cNvPr id="276" name="Google Shape;276;p29"/>
          <p:cNvSpPr/>
          <p:nvPr/>
        </p:nvSpPr>
        <p:spPr>
          <a:xfrm>
            <a:off x="11285316" y="3877520"/>
            <a:ext cx="324091" cy="324091"/>
          </a:xfrm>
          <a:prstGeom prst="ellipse">
            <a:avLst/>
          </a:prstGeom>
          <a:solidFill>
            <a:srgbClr val="C0A8FE">
              <a:alpha val="14901"/>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9"/>
          <p:cNvSpPr/>
          <p:nvPr/>
        </p:nvSpPr>
        <p:spPr>
          <a:xfrm>
            <a:off x="10546080" y="1173480"/>
            <a:ext cx="350520" cy="350520"/>
          </a:xfrm>
          <a:prstGeom prst="arc">
            <a:avLst>
              <a:gd fmla="val 16200000" name="adj1"/>
              <a:gd fmla="val 13630485" name="adj2"/>
            </a:avLst>
          </a:prstGeom>
          <a:noFill/>
          <a:ln cap="flat" cmpd="sng" w="9525">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9"/>
          <p:cNvSpPr/>
          <p:nvPr/>
        </p:nvSpPr>
        <p:spPr>
          <a:xfrm>
            <a:off x="2453640" y="6172200"/>
            <a:ext cx="350520" cy="350520"/>
          </a:xfrm>
          <a:prstGeom prst="arc">
            <a:avLst>
              <a:gd fmla="val 16200000" name="adj1"/>
              <a:gd fmla="val 13630485" name="adj2"/>
            </a:avLst>
          </a:prstGeom>
          <a:noFill/>
          <a:ln cap="flat" cmpd="sng" w="9525">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9"/>
          <p:cNvSpPr/>
          <p:nvPr/>
        </p:nvSpPr>
        <p:spPr>
          <a:xfrm flipH="1" rot="-5400000">
            <a:off x="10529008" y="-991276"/>
            <a:ext cx="320040" cy="3005945"/>
          </a:xfrm>
          <a:prstGeom prst="round2SameRect">
            <a:avLst>
              <a:gd fmla="val 50000" name="adj1"/>
              <a:gd fmla="val 0" name="adj2"/>
            </a:avLst>
          </a:prstGeom>
          <a:solidFill>
            <a:srgbClr val="C0A8FE">
              <a:alpha val="1882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pic>
        <p:nvPicPr>
          <p:cNvPr id="280" name="Google Shape;280;p29" title="Chart"/>
          <p:cNvPicPr preferRelativeResize="0"/>
          <p:nvPr/>
        </p:nvPicPr>
        <p:blipFill>
          <a:blip r:embed="rId4">
            <a:alphaModFix/>
          </a:blip>
          <a:stretch>
            <a:fillRect/>
          </a:stretch>
        </p:blipFill>
        <p:spPr>
          <a:xfrm>
            <a:off x="429557" y="562300"/>
            <a:ext cx="7261175" cy="5269000"/>
          </a:xfrm>
          <a:prstGeom prst="rect">
            <a:avLst/>
          </a:prstGeom>
          <a:noFill/>
          <a:ln>
            <a:noFill/>
          </a:ln>
        </p:spPr>
      </p:pic>
      <p:pic>
        <p:nvPicPr>
          <p:cNvPr id="281" name="Google Shape;281;p29"/>
          <p:cNvPicPr preferRelativeResize="0"/>
          <p:nvPr/>
        </p:nvPicPr>
        <p:blipFill rotWithShape="1">
          <a:blip r:embed="rId5">
            <a:alphaModFix/>
          </a:blip>
          <a:srcRect r="351"/>
          <a:stretch/>
        </p:blipFill>
        <p:spPr>
          <a:xfrm>
            <a:off x="704298" y="5895900"/>
            <a:ext cx="5228725" cy="513400"/>
          </a:xfrm>
          <a:prstGeom prst="rect">
            <a:avLst/>
          </a:prstGeom>
          <a:noFill/>
          <a:ln>
            <a:noFill/>
          </a:ln>
        </p:spPr>
      </p:pic>
      <p:sp>
        <p:nvSpPr>
          <p:cNvPr id="282" name="Google Shape;282;p29"/>
          <p:cNvSpPr txBox="1"/>
          <p:nvPr/>
        </p:nvSpPr>
        <p:spPr>
          <a:xfrm flipH="1">
            <a:off x="7690700" y="671725"/>
            <a:ext cx="4357200" cy="5268900"/>
          </a:xfrm>
          <a:prstGeom prst="rect">
            <a:avLst/>
          </a:prstGeom>
          <a:noFill/>
          <a:ln>
            <a:noFill/>
          </a:ln>
        </p:spPr>
        <p:txBody>
          <a:bodyPr anchor="t" anchorCtr="0" bIns="91425" lIns="91425" rIns="91425" spcFirstLastPara="1" tIns="91425" wrap="square">
            <a:normAutofit/>
          </a:bodyPr>
          <a:lstStyle/>
          <a:p>
            <a:pPr algn="l" indent="0" lvl="0" marL="0" rtl="0">
              <a:spcBef>
                <a:spcPts val="0"/>
              </a:spcBef>
              <a:spcAft>
                <a:spcPts val="0"/>
              </a:spcAft>
              <a:buNone/>
            </a:pPr>
            <a:r>
              <a:rPr b="1" lang="en-US" sz="3000">
                <a:solidFill>
                  <a:srgbClr val="FFFFFF"/>
                </a:solidFill>
                <a:latin typeface="Calibri"/>
                <a:ea typeface="Calibri"/>
                <a:cs typeface="Calibri"/>
                <a:sym typeface="Calibri"/>
              </a:rPr>
              <a:t>Here we have a comprehensive overview of road crashes in Lagos, categorized by the severity of the crashes: fatal, serious, and minor.</a:t>
            </a:r>
            <a:endParaRPr b="1" sz="3000">
              <a:solidFill>
                <a:srgbClr val="FFFFFF"/>
              </a:solidFill>
              <a:latin typeface="Calibri"/>
              <a:ea typeface="Calibri"/>
              <a:cs typeface="Calibri"/>
              <a:sym typeface="Calibri"/>
            </a:endParaRPr>
          </a:p>
          <a:p>
            <a:pPr algn="l" indent="0" lvl="0" marL="0" rtl="0">
              <a:spcBef>
                <a:spcPts val="0"/>
              </a:spcBef>
              <a:spcAft>
                <a:spcPts val="0"/>
              </a:spcAft>
              <a:buNone/>
            </a:pPr>
            <a:r>
              <a:rPr b="1" lang="en-US" sz="3000">
                <a:solidFill>
                  <a:srgbClr val="FFFFFF"/>
                </a:solidFill>
                <a:latin typeface="Calibri"/>
                <a:ea typeface="Calibri"/>
                <a:cs typeface="Calibri"/>
                <a:sym typeface="Calibri"/>
              </a:rPr>
              <a:t>The rate of fatal accident is seen to grow as time goes by; this is a great cause for concern.</a:t>
            </a:r>
            <a:endParaRPr b="1" sz="30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287" name="Shape 287"/>
        <p:cNvGrpSpPr/>
        <p:nvPr/>
      </p:nvGrpSpPr>
      <p:grpSpPr>
        <a:xfrm>
          <a:off x="0" y="0"/>
          <a:ext cx="0" cy="0"/>
          <a:chOff x="0" y="0"/>
          <a:chExt cx="0" cy="0"/>
        </a:xfrm>
      </p:grpSpPr>
      <p:pic>
        <p:nvPicPr>
          <p:cNvPr id="288" name="Google Shape;288;p30"/>
          <p:cNvPicPr preferRelativeResize="0"/>
          <p:nvPr/>
        </p:nvPicPr>
        <p:blipFill rotWithShape="1">
          <a:blip r:embed="rId3">
            <a:alphaModFix/>
          </a:blip>
          <a:srcRect b="47" l="13" r="13" t="65"/>
          <a:stretch/>
        </p:blipFill>
        <p:spPr>
          <a:xfrm>
            <a:off x="4764" y="0"/>
            <a:ext cx="12182474" cy="6857997"/>
          </a:xfrm>
          <a:prstGeom prst="rect">
            <a:avLst/>
          </a:prstGeom>
          <a:noFill/>
          <a:ln>
            <a:noFill/>
          </a:ln>
        </p:spPr>
      </p:pic>
      <p:pic>
        <p:nvPicPr>
          <p:cNvPr descr="A computer on a table&#10;&#10;Description automatically generated with low confidence" id="289" name="Google Shape;289;p30"/>
          <p:cNvPicPr preferRelativeResize="0"/>
          <p:nvPr/>
        </p:nvPicPr>
        <p:blipFill rotWithShape="1">
          <a:blip r:embed="rId4">
            <a:alphaModFix amt="50000"/>
          </a:blip>
          <a:srcRect b="41" l="42" r="42" t="41"/>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290" name="Google Shape;290;p30"/>
          <p:cNvSpPr/>
          <p:nvPr/>
        </p:nvSpPr>
        <p:spPr>
          <a:xfrm>
            <a:off x="0" y="0"/>
            <a:ext cx="12192000" cy="6858000"/>
          </a:xfrm>
          <a:prstGeom prst="rect">
            <a:avLst/>
          </a:prstGeom>
          <a:solidFill>
            <a:srgbClr val="0B0328">
              <a:alpha val="8471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nvGrpSpPr>
          <p:cNvPr id="291" name="Google Shape;291;p30"/>
          <p:cNvGrpSpPr/>
          <p:nvPr/>
        </p:nvGrpSpPr>
        <p:grpSpPr>
          <a:xfrm>
            <a:off x="0" y="4692571"/>
            <a:ext cx="2773200" cy="2165489"/>
            <a:chOff x="0" y="4552650"/>
            <a:chExt cx="2773200" cy="2305428"/>
          </a:xfrm>
        </p:grpSpPr>
        <p:sp>
          <p:nvSpPr>
            <p:cNvPr id="292" name="Google Shape;292;p30"/>
            <p:cNvSpPr/>
            <p:nvPr/>
          </p:nvSpPr>
          <p:spPr>
            <a:xfrm>
              <a:off x="0" y="4552650"/>
              <a:ext cx="2773200" cy="2305200"/>
            </a:xfrm>
            <a:prstGeom prst="rtTriangle">
              <a:avLst/>
            </a:prstGeom>
            <a:solidFill>
              <a:srgbClr val="7730CA">
                <a:alpha val="1490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293" name="Google Shape;293;p30"/>
            <p:cNvSpPr/>
            <p:nvPr/>
          </p:nvSpPr>
          <p:spPr>
            <a:xfrm>
              <a:off x="0" y="4941078"/>
              <a:ext cx="2306100" cy="1917000"/>
            </a:xfrm>
            <a:prstGeom prst="rtTriangle">
              <a:avLst/>
            </a:prstGeom>
            <a:solidFill>
              <a:srgbClr val="C0A8FE">
                <a:alpha val="1373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grpSp>
      <p:pic>
        <p:nvPicPr>
          <p:cNvPr descr="Icon&#10;&#10;Description automatically generated with medium confidence" id="294" name="Google Shape;294;p30"/>
          <p:cNvPicPr preferRelativeResize="0"/>
          <p:nvPr/>
        </p:nvPicPr>
        <p:blipFill rotWithShape="1">
          <a:blip r:embed="rId5">
            <a:alphaModFix/>
          </a:blip>
          <a:srcRect b="0" l="0" r="0" t="0"/>
          <a:stretch/>
        </p:blipFill>
        <p:spPr>
          <a:xfrm>
            <a:off x="-472095" y="0"/>
            <a:ext cx="378790" cy="1294885"/>
          </a:xfrm>
          <a:prstGeom prst="rect">
            <a:avLst/>
          </a:prstGeom>
          <a:noFill/>
          <a:ln>
            <a:noFill/>
          </a:ln>
        </p:spPr>
      </p:pic>
      <p:pic>
        <p:nvPicPr>
          <p:cNvPr id="295" name="Google Shape;295;p30"/>
          <p:cNvPicPr preferRelativeResize="0"/>
          <p:nvPr/>
        </p:nvPicPr>
        <p:blipFill rotWithShape="1">
          <a:blip r:embed="rId6">
            <a:alphaModFix/>
          </a:blip>
          <a:srcRect l="236"/>
          <a:stretch/>
        </p:blipFill>
        <p:spPr>
          <a:xfrm>
            <a:off x="6096000" y="0"/>
            <a:ext cx="6039660" cy="6858000"/>
          </a:xfrm>
          <a:custGeom>
            <a:rect b="b" l="l" r="r" t="t"/>
            <a:pathLst>
              <a:path extrusionOk="0" h="6858000" w="6039660">
                <a:moveTo>
                  <a:pt x="1591218" y="0"/>
                </a:moveTo>
                <a:lnTo>
                  <a:pt x="6039660" y="0"/>
                </a:lnTo>
                <a:lnTo>
                  <a:pt x="6039660" y="1248"/>
                </a:lnTo>
                <a:lnTo>
                  <a:pt x="5991630" y="2"/>
                </a:lnTo>
                <a:cubicBezTo>
                  <a:pt x="3503183" y="2"/>
                  <a:pt x="1485900" y="2068279"/>
                  <a:pt x="1485900" y="4619627"/>
                </a:cubicBezTo>
                <a:cubicBezTo>
                  <a:pt x="1485900" y="5416924"/>
                  <a:pt x="1682900" y="6167045"/>
                  <a:pt x="2029717" y="6821615"/>
                </a:cubicBezTo>
                <a:lnTo>
                  <a:pt x="2051278" y="6858000"/>
                </a:lnTo>
                <a:lnTo>
                  <a:pt x="891260" y="6858000"/>
                </a:lnTo>
                <a:lnTo>
                  <a:pt x="633488" y="6422969"/>
                </a:lnTo>
                <a:cubicBezTo>
                  <a:pt x="229484" y="5660467"/>
                  <a:pt x="0" y="4786658"/>
                  <a:pt x="0" y="3857895"/>
                </a:cubicBezTo>
                <a:cubicBezTo>
                  <a:pt x="0" y="2371876"/>
                  <a:pt x="587478" y="1026537"/>
                  <a:pt x="1537303" y="52703"/>
                </a:cubicBezTo>
                <a:close/>
              </a:path>
            </a:pathLst>
          </a:custGeom>
          <a:noFill/>
          <a:ln>
            <a:noFill/>
          </a:ln>
          <a:effectLst>
            <a:outerShdw algn="r" blurRad="190500" dir="10800000" dist="38100" rotWithShape="0">
              <a:srgbClr val="000000">
                <a:alpha val="40000"/>
              </a:srgbClr>
            </a:outerShdw>
          </a:effectLst>
        </p:spPr>
      </p:pic>
      <p:sp>
        <p:nvSpPr>
          <p:cNvPr id="296" name="Google Shape;296;p30"/>
          <p:cNvSpPr/>
          <p:nvPr/>
        </p:nvSpPr>
        <p:spPr>
          <a:xfrm flipH="1">
            <a:off x="383375" y="691050"/>
            <a:ext cx="378900" cy="318000"/>
          </a:xfrm>
          <a:prstGeom prst="ellipse">
            <a:avLst/>
          </a:prstGeom>
          <a:solidFill>
            <a:srgbClr val="7730CA"/>
          </a:solidFill>
          <a:ln cap="flat" cmpd="sng" w="63500">
            <a:solidFill>
              <a:schemeClr val="lt1"/>
            </a:solidFill>
            <a:prstDash val="solid"/>
            <a:miter lim="800000"/>
            <a:headEnd len="sm" type="none" w="sm"/>
            <a:tailEnd len="sm" type="none" w="sm"/>
          </a:ln>
          <a:effectLst>
            <a:outerShdw algn="t" blurRad="152400" dir="5400000" dist="38100" rotWithShape="0">
              <a:srgbClr val="000000">
                <a:alpha val="40000"/>
              </a:srgbClr>
            </a:outerShdw>
          </a:effectLst>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297" name="Google Shape;297;p30"/>
          <p:cNvCxnSpPr/>
          <p:nvPr/>
        </p:nvCxnSpPr>
        <p:spPr>
          <a:xfrm>
            <a:off x="981473" y="0"/>
            <a:ext cx="0" cy="5029200"/>
          </a:xfrm>
          <a:prstGeom prst="straightConnector1">
            <a:avLst/>
          </a:prstGeom>
          <a:noFill/>
          <a:ln cap="flat" cmpd="sng" w="9525">
            <a:solidFill>
              <a:srgbClr val="C0A8FE"/>
            </a:solidFill>
            <a:prstDash val="solid"/>
            <a:miter lim="800000"/>
            <a:headEnd len="sm" type="none" w="sm"/>
            <a:tailEnd len="sm" type="none" w="sm"/>
          </a:ln>
        </p:spPr>
      </p:cxnSp>
      <p:cxnSp>
        <p:nvCxnSpPr>
          <p:cNvPr id="298" name="Google Shape;298;p30"/>
          <p:cNvCxnSpPr/>
          <p:nvPr/>
        </p:nvCxnSpPr>
        <p:spPr>
          <a:xfrm>
            <a:off x="772751" y="0"/>
            <a:ext cx="0" cy="3597900"/>
          </a:xfrm>
          <a:prstGeom prst="straightConnector1">
            <a:avLst/>
          </a:prstGeom>
          <a:noFill/>
          <a:ln cap="flat" cmpd="sng" w="9525">
            <a:solidFill>
              <a:srgbClr val="C0A8FE"/>
            </a:solidFill>
            <a:prstDash val="dash"/>
            <a:miter lim="800000"/>
            <a:headEnd len="sm" type="none" w="sm"/>
            <a:tailEnd len="sm" type="none" w="sm"/>
          </a:ln>
        </p:spPr>
      </p:cxnSp>
      <p:sp>
        <p:nvSpPr>
          <p:cNvPr id="299" name="Google Shape;299;p30"/>
          <p:cNvSpPr txBox="1"/>
          <p:nvPr/>
        </p:nvSpPr>
        <p:spPr>
          <a:xfrm>
            <a:off x="762275" y="-30450"/>
            <a:ext cx="5635500" cy="69189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100">
                <a:solidFill>
                  <a:srgbClr val="FFFFFF"/>
                </a:solidFill>
                <a:latin typeface="Calibri"/>
                <a:ea typeface="Calibri"/>
                <a:cs typeface="Calibri"/>
                <a:sym typeface="Calibri"/>
              </a:rPr>
              <a:t>One of the factors affecting Lagos is its continuous growth; In 2006,the city had an average of 224 vehicles per km as against the national average of 11 vehicles per km. In 2009, the Nigeria national average was estimated at 30 vehicles per km, Lagos had moved to 300. In addition, the city has over 1.4 million registered vehicles, and approximately 2.5 million vehicles are on the road daily, weekend inclusive.</a:t>
            </a:r>
            <a:endParaRPr b="1" sz="3100">
              <a:solidFill>
                <a:srgbClr val="FFFFFF"/>
              </a:solidFill>
              <a:latin typeface="Calibri"/>
              <a:ea typeface="Calibri"/>
              <a:cs typeface="Calibri"/>
              <a:sym typeface="Calibri"/>
            </a:endParaRPr>
          </a:p>
        </p:txBody>
      </p:sp>
      <p:sp>
        <p:nvSpPr>
          <p:cNvPr id="300" name="Google Shape;300;p30"/>
          <p:cNvSpPr txBox="1"/>
          <p:nvPr/>
        </p:nvSpPr>
        <p:spPr>
          <a:xfrm>
            <a:off x="7737625" y="691050"/>
            <a:ext cx="4454100" cy="57876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2800">
                <a:solidFill>
                  <a:srgbClr val="FFFFFF"/>
                </a:solidFill>
                <a:latin typeface="Calibri"/>
                <a:ea typeface="Calibri"/>
                <a:cs typeface="Calibri"/>
                <a:sym typeface="Calibri"/>
              </a:rPr>
              <a:t>                    </a:t>
            </a:r>
            <a:r>
              <a:rPr b="1" lang="en-US" sz="2800">
                <a:solidFill>
                  <a:srgbClr val="FFFFFF"/>
                </a:solidFill>
                <a:latin typeface="Calibri"/>
                <a:ea typeface="Calibri"/>
                <a:cs typeface="Calibri"/>
                <a:sym typeface="Calibri"/>
              </a:rPr>
              <a:t>Lagos is currentl</a:t>
            </a:r>
            <a:r>
              <a:rPr b="1" lang="en-US" sz="2800">
                <a:solidFill>
                  <a:srgbClr val="FFFFFF"/>
                </a:solidFill>
                <a:latin typeface="Calibri"/>
                <a:ea typeface="Calibri"/>
                <a:cs typeface="Calibri"/>
                <a:sym typeface="Calibri"/>
              </a:rPr>
              <a:t>y                 .             </a:t>
            </a:r>
            <a:r>
              <a:rPr b="1" lang="en-US" sz="2800">
                <a:solidFill>
                  <a:srgbClr val="FFFFFF"/>
                </a:solidFill>
                <a:latin typeface="Calibri"/>
                <a:ea typeface="Calibri"/>
                <a:cs typeface="Calibri"/>
                <a:sym typeface="Calibri"/>
              </a:rPr>
              <a:t>growing between 7</a:t>
            </a:r>
            <a:r>
              <a:rPr b="1" lang="en-US" sz="2800">
                <a:solidFill>
                  <a:srgbClr val="FFFFFF"/>
                </a:solidFill>
                <a:latin typeface="Calibri"/>
                <a:ea typeface="Calibri"/>
                <a:cs typeface="Calibri"/>
                <a:sym typeface="Calibri"/>
              </a:rPr>
              <a:t> </a:t>
            </a:r>
            <a:r>
              <a:rPr b="1" lang="en-US" sz="2800">
                <a:solidFill>
                  <a:srgbClr val="FFFFFF"/>
                </a:solidFill>
                <a:latin typeface="Calibri"/>
                <a:ea typeface="Calibri"/>
                <a:cs typeface="Calibri"/>
                <a:sym typeface="Calibri"/>
              </a:rPr>
              <a:t>-</a:t>
            </a:r>
            <a:r>
              <a:rPr b="1" lang="en-US" sz="2800">
                <a:solidFill>
                  <a:srgbClr val="FFFFFF"/>
                </a:solidFill>
                <a:latin typeface="Calibri"/>
                <a:ea typeface="Calibri"/>
                <a:cs typeface="Calibri"/>
                <a:sym typeface="Calibri"/>
              </a:rPr>
              <a:t> .           8% </a:t>
            </a:r>
            <a:r>
              <a:rPr b="1" lang="en-US" sz="2800">
                <a:solidFill>
                  <a:srgbClr val="FFFFFF"/>
                </a:solidFill>
                <a:latin typeface="Calibri"/>
                <a:ea typeface="Calibri"/>
                <a:cs typeface="Calibri"/>
                <a:sym typeface="Calibri"/>
              </a:rPr>
              <a:t>yearly, its                   </a:t>
            </a:r>
            <a:r>
              <a:rPr b="1" lang="en-US" sz="2800">
                <a:solidFill>
                  <a:srgbClr val="FFFFFF"/>
                </a:solidFill>
                <a:latin typeface="Calibri"/>
                <a:ea typeface="Calibri"/>
                <a:cs typeface="Calibri"/>
                <a:sym typeface="Calibri"/>
              </a:rPr>
              <a:t>            . </a:t>
            </a:r>
            <a:r>
              <a:rPr b="1" lang="en-US" sz="2800">
                <a:solidFill>
                  <a:srgbClr val="FFFFFF"/>
                </a:solidFill>
                <a:latin typeface="Calibri"/>
                <a:ea typeface="Calibri"/>
                <a:cs typeface="Calibri"/>
                <a:sym typeface="Calibri"/>
              </a:rPr>
              <a:t>    population growt</a:t>
            </a:r>
            <a:r>
              <a:rPr b="1" lang="en-US" sz="2800">
                <a:solidFill>
                  <a:srgbClr val="FFFFFF"/>
                </a:solidFill>
                <a:latin typeface="Calibri"/>
                <a:ea typeface="Calibri"/>
                <a:cs typeface="Calibri"/>
                <a:sym typeface="Calibri"/>
              </a:rPr>
              <a:t>h                    .  </a:t>
            </a:r>
            <a:r>
              <a:rPr b="1" lang="en-US" sz="2800">
                <a:solidFill>
                  <a:srgbClr val="FFFFFF"/>
                </a:solidFill>
                <a:latin typeface="Calibri"/>
                <a:ea typeface="Calibri"/>
                <a:cs typeface="Calibri"/>
                <a:sym typeface="Calibri"/>
              </a:rPr>
              <a:t>percentage rate is 10 times</a:t>
            </a:r>
            <a:r>
              <a:rPr b="1" lang="en-US" sz="2800">
                <a:solidFill>
                  <a:srgbClr val="FFFFFF"/>
                </a:solidFill>
                <a:latin typeface="Calibri"/>
                <a:ea typeface="Calibri"/>
                <a:cs typeface="Calibri"/>
                <a:sym typeface="Calibri"/>
              </a:rPr>
              <a:t>  f</a:t>
            </a:r>
            <a:r>
              <a:rPr b="1" lang="en-US" sz="2800">
                <a:solidFill>
                  <a:srgbClr val="FFFFFF"/>
                </a:solidFill>
                <a:latin typeface="Calibri"/>
                <a:ea typeface="Calibri"/>
                <a:cs typeface="Calibri"/>
                <a:sym typeface="Calibri"/>
              </a:rPr>
              <a:t>aster than those of New York and Los Angeles cities in the United States of America.</a:t>
            </a:r>
            <a:endParaRPr b="1" sz="2800">
              <a:solidFill>
                <a:srgbClr val="FFFFFF"/>
              </a:solidFill>
              <a:latin typeface="Calibri"/>
              <a:ea typeface="Calibri"/>
              <a:cs typeface="Calibri"/>
              <a:sym typeface="Calibri"/>
            </a:endParaRPr>
          </a:p>
          <a:p>
            <a:pPr algn="l" indent="0" lvl="0" marL="0" rtl="0">
              <a:spcBef>
                <a:spcPts val="0"/>
              </a:spcBef>
              <a:spcAft>
                <a:spcPts val="0"/>
              </a:spcAft>
              <a:buNone/>
            </a:pPr>
            <a:r>
              <a:t/>
            </a:r>
            <a:endParaRPr b="1" sz="2800">
              <a:solidFill>
                <a:srgbClr val="FFFFFF"/>
              </a:solidFill>
              <a:latin typeface="Calibri"/>
              <a:ea typeface="Calibri"/>
              <a:cs typeface="Calibri"/>
              <a:sym typeface="Calibri"/>
            </a:endParaRPr>
          </a:p>
          <a:p>
            <a:pPr algn="l" indent="0" lvl="0" marL="0" rtl="0">
              <a:spcBef>
                <a:spcPts val="0"/>
              </a:spcBef>
              <a:spcAft>
                <a:spcPts val="0"/>
              </a:spcAft>
              <a:buNone/>
            </a:pPr>
            <a:r>
              <a:rPr b="1" lang="en-US" sz="2800">
                <a:solidFill>
                  <a:srgbClr val="FFFFFF"/>
                </a:solidFill>
                <a:latin typeface="Calibri"/>
                <a:ea typeface="Calibri"/>
                <a:cs typeface="Calibri"/>
                <a:sym typeface="Calibri"/>
              </a:rPr>
              <a:t> It currently accommodates 40% of the total </a:t>
            </a:r>
            <a:r>
              <a:rPr b="1" lang="en-US" sz="2800">
                <a:solidFill>
                  <a:srgbClr val="FFFFFF"/>
                </a:solidFill>
                <a:latin typeface="Calibri"/>
                <a:ea typeface="Calibri"/>
                <a:cs typeface="Calibri"/>
                <a:sym typeface="Calibri"/>
              </a:rPr>
              <a:t>r</a:t>
            </a:r>
            <a:r>
              <a:rPr b="1" lang="en-US" sz="2800">
                <a:solidFill>
                  <a:srgbClr val="FFFFFF"/>
                </a:solidFill>
                <a:latin typeface="Calibri"/>
                <a:ea typeface="Calibri"/>
                <a:cs typeface="Calibri"/>
                <a:sym typeface="Calibri"/>
              </a:rPr>
              <a:t>egistered vehicles in Nigeria.</a:t>
            </a:r>
            <a:endParaRPr b="1" sz="28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05" name="Shape 305"/>
        <p:cNvGrpSpPr/>
        <p:nvPr/>
      </p:nvGrpSpPr>
      <p:grpSpPr>
        <a:xfrm>
          <a:off x="0" y="0"/>
          <a:ext cx="0" cy="0"/>
          <a:chOff x="0" y="0"/>
          <a:chExt cx="0" cy="0"/>
        </a:xfrm>
      </p:grpSpPr>
      <p:cxnSp>
        <p:nvCxnSpPr>
          <p:cNvPr id="306" name="Google Shape;306;p31"/>
          <p:cNvCxnSpPr/>
          <p:nvPr/>
        </p:nvCxnSpPr>
        <p:spPr>
          <a:xfrm rot="10800000">
            <a:off x="2351700" y="6414050"/>
            <a:ext cx="9840300" cy="0"/>
          </a:xfrm>
          <a:prstGeom prst="straightConnector1">
            <a:avLst/>
          </a:prstGeom>
          <a:noFill/>
          <a:ln cap="flat" cmpd="sng" w="12700">
            <a:solidFill>
              <a:schemeClr val="lt1"/>
            </a:solidFill>
            <a:prstDash val="dash"/>
            <a:miter lim="800000"/>
            <a:headEnd len="sm" type="none" w="sm"/>
            <a:tailEnd len="sm" type="none" w="sm"/>
          </a:ln>
        </p:spPr>
      </p:cxnSp>
      <p:pic>
        <p:nvPicPr>
          <p:cNvPr descr="A room with a table and chairs&#10;&#10;Description automatically generated with low confidence" id="307" name="Google Shape;307;p31"/>
          <p:cNvPicPr preferRelativeResize="0"/>
          <p:nvPr/>
        </p:nvPicPr>
        <p:blipFill rotWithShape="1">
          <a:blip r:embed="rId3">
            <a:alphaModFix/>
          </a:blip>
          <a:srcRect b="59" t="68"/>
          <a:stretch/>
        </p:blipFill>
        <p:spPr>
          <a:xfrm>
            <a:off x="1" y="0"/>
            <a:ext cx="12191998" cy="6858002"/>
          </a:xfrm>
          <a:prstGeom prst="rect">
            <a:avLst/>
          </a:prstGeom>
          <a:noFill/>
          <a:ln>
            <a:noFill/>
          </a:ln>
        </p:spPr>
      </p:pic>
      <p:sp>
        <p:nvSpPr>
          <p:cNvPr id="308" name="Google Shape;308;p31"/>
          <p:cNvSpPr/>
          <p:nvPr/>
        </p:nvSpPr>
        <p:spPr>
          <a:xfrm>
            <a:off x="0" y="0"/>
            <a:ext cx="12192000" cy="6858000"/>
          </a:xfrm>
          <a:prstGeom prst="rect">
            <a:avLst/>
          </a:prstGeom>
          <a:solidFill>
            <a:srgbClr val="604A8B">
              <a:alpha val="898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9" name="Google Shape;309;p31"/>
          <p:cNvGrpSpPr/>
          <p:nvPr/>
        </p:nvGrpSpPr>
        <p:grpSpPr>
          <a:xfrm>
            <a:off x="8663940" y="3307080"/>
            <a:ext cx="3528060" cy="3550920"/>
            <a:chOff x="8663940" y="3307080"/>
            <a:chExt cx="3528060" cy="3550920"/>
          </a:xfrm>
        </p:grpSpPr>
        <p:sp>
          <p:nvSpPr>
            <p:cNvPr id="310" name="Google Shape;310;p31"/>
            <p:cNvSpPr/>
            <p:nvPr/>
          </p:nvSpPr>
          <p:spPr>
            <a:xfrm>
              <a:off x="8663940" y="3307080"/>
              <a:ext cx="3528060" cy="3535680"/>
            </a:xfrm>
            <a:custGeom>
              <a:rect b="b" l="l" r="r" t="t"/>
              <a:pathLst>
                <a:path extrusionOk="0" h="3535680" w="3528060">
                  <a:moveTo>
                    <a:pt x="3512820" y="0"/>
                  </a:moveTo>
                  <a:lnTo>
                    <a:pt x="3528060" y="386"/>
                  </a:lnTo>
                  <a:lnTo>
                    <a:pt x="3528060" y="3535680"/>
                  </a:lnTo>
                  <a:lnTo>
                    <a:pt x="578" y="3535680"/>
                  </a:lnTo>
                  <a:lnTo>
                    <a:pt x="0" y="3512820"/>
                  </a:lnTo>
                  <a:cubicBezTo>
                    <a:pt x="0" y="1572743"/>
                    <a:pt x="1572743" y="0"/>
                    <a:pt x="3512820" y="0"/>
                  </a:cubicBezTo>
                  <a:close/>
                </a:path>
              </a:pathLst>
            </a:custGeom>
            <a:solidFill>
              <a:srgbClr val="C0A8FE">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1"/>
            <p:cNvSpPr/>
            <p:nvPr/>
          </p:nvSpPr>
          <p:spPr>
            <a:xfrm>
              <a:off x="9871963" y="4506165"/>
              <a:ext cx="2320037" cy="2351835"/>
            </a:xfrm>
            <a:custGeom>
              <a:rect b="b" l="l" r="r" t="t"/>
              <a:pathLst>
                <a:path extrusionOk="0" h="2351835" w="2320037">
                  <a:moveTo>
                    <a:pt x="2304797" y="0"/>
                  </a:moveTo>
                  <a:lnTo>
                    <a:pt x="2320037" y="770"/>
                  </a:lnTo>
                  <a:lnTo>
                    <a:pt x="2320037" y="2351835"/>
                  </a:lnTo>
                  <a:lnTo>
                    <a:pt x="2375" y="2351835"/>
                  </a:lnTo>
                  <a:lnTo>
                    <a:pt x="0" y="2304797"/>
                  </a:lnTo>
                  <a:cubicBezTo>
                    <a:pt x="0" y="1031893"/>
                    <a:pt x="1031893" y="0"/>
                    <a:pt x="2304797" y="0"/>
                  </a:cubicBezTo>
                  <a:close/>
                </a:path>
              </a:pathLst>
            </a:custGeom>
            <a:solidFill>
              <a:srgbClr val="604A8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2" name="Google Shape;312;p31"/>
          <p:cNvGrpSpPr/>
          <p:nvPr/>
        </p:nvGrpSpPr>
        <p:grpSpPr>
          <a:xfrm rot="10800000">
            <a:off x="0" y="0"/>
            <a:ext cx="3528060" cy="3550920"/>
            <a:chOff x="8663940" y="3307080"/>
            <a:chExt cx="3528060" cy="3550920"/>
          </a:xfrm>
        </p:grpSpPr>
        <p:sp>
          <p:nvSpPr>
            <p:cNvPr id="313" name="Google Shape;313;p31"/>
            <p:cNvSpPr/>
            <p:nvPr/>
          </p:nvSpPr>
          <p:spPr>
            <a:xfrm>
              <a:off x="8663940" y="3307080"/>
              <a:ext cx="3528060" cy="3535680"/>
            </a:xfrm>
            <a:custGeom>
              <a:rect b="b" l="l" r="r" t="t"/>
              <a:pathLst>
                <a:path extrusionOk="0" h="3535680" w="3528060">
                  <a:moveTo>
                    <a:pt x="3512820" y="0"/>
                  </a:moveTo>
                  <a:lnTo>
                    <a:pt x="3528060" y="386"/>
                  </a:lnTo>
                  <a:lnTo>
                    <a:pt x="3528060" y="3535680"/>
                  </a:lnTo>
                  <a:lnTo>
                    <a:pt x="578" y="3535680"/>
                  </a:lnTo>
                  <a:lnTo>
                    <a:pt x="0" y="3512820"/>
                  </a:lnTo>
                  <a:cubicBezTo>
                    <a:pt x="0" y="1572743"/>
                    <a:pt x="1572743" y="0"/>
                    <a:pt x="3512820" y="0"/>
                  </a:cubicBezTo>
                  <a:close/>
                </a:path>
              </a:pathLst>
            </a:custGeom>
            <a:solidFill>
              <a:srgbClr val="C0A8FE">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1"/>
            <p:cNvSpPr/>
            <p:nvPr/>
          </p:nvSpPr>
          <p:spPr>
            <a:xfrm>
              <a:off x="9871963" y="4506165"/>
              <a:ext cx="2320037" cy="2351835"/>
            </a:xfrm>
            <a:custGeom>
              <a:rect b="b" l="l" r="r" t="t"/>
              <a:pathLst>
                <a:path extrusionOk="0" h="2351835" w="2320037">
                  <a:moveTo>
                    <a:pt x="2304797" y="0"/>
                  </a:moveTo>
                  <a:lnTo>
                    <a:pt x="2320037" y="770"/>
                  </a:lnTo>
                  <a:lnTo>
                    <a:pt x="2320037" y="2351835"/>
                  </a:lnTo>
                  <a:lnTo>
                    <a:pt x="2375" y="2351835"/>
                  </a:lnTo>
                  <a:lnTo>
                    <a:pt x="0" y="2304797"/>
                  </a:lnTo>
                  <a:cubicBezTo>
                    <a:pt x="0" y="1031893"/>
                    <a:pt x="1031893" y="0"/>
                    <a:pt x="2304797" y="0"/>
                  </a:cubicBezTo>
                  <a:close/>
                </a:path>
              </a:pathLst>
            </a:custGeom>
            <a:solidFill>
              <a:srgbClr val="604A8B"/>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5" name="Google Shape;315;p31"/>
          <p:cNvSpPr/>
          <p:nvPr/>
        </p:nvSpPr>
        <p:spPr>
          <a:xfrm>
            <a:off x="9311640" y="3947160"/>
            <a:ext cx="5760600" cy="5760600"/>
          </a:xfrm>
          <a:prstGeom prst="arc">
            <a:avLst>
              <a:gd fmla="val 10816662" name="adj1"/>
              <a:gd fmla="val 16117489" name="adj2"/>
            </a:avLst>
          </a:prstGeom>
          <a:noFill/>
          <a:ln cap="flat" cmpd="sng" w="9525">
            <a:solidFill>
              <a:schemeClr val="lt1">
                <a:alpha val="49800"/>
              </a:schemeClr>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31"/>
          <p:cNvSpPr/>
          <p:nvPr/>
        </p:nvSpPr>
        <p:spPr>
          <a:xfrm rot="10800000">
            <a:off x="-2910720" y="-2849760"/>
            <a:ext cx="5760600" cy="5760600"/>
          </a:xfrm>
          <a:prstGeom prst="arc">
            <a:avLst>
              <a:gd fmla="val 10816662" name="adj1"/>
              <a:gd fmla="val 16117489" name="adj2"/>
            </a:avLst>
          </a:prstGeom>
          <a:noFill/>
          <a:ln cap="flat" cmpd="sng" w="12700">
            <a:solidFill>
              <a:schemeClr val="lt1"/>
            </a:solidFill>
            <a:prstDash val="lgDashDot"/>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31"/>
          <p:cNvSpPr/>
          <p:nvPr/>
        </p:nvSpPr>
        <p:spPr>
          <a:xfrm>
            <a:off x="2880360" y="1127760"/>
            <a:ext cx="701100" cy="701100"/>
          </a:xfrm>
          <a:prstGeom prst="ellipse">
            <a:avLst/>
          </a:prstGeom>
          <a:solidFill>
            <a:srgbClr val="C0A8FE">
              <a:alpha val="498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31"/>
          <p:cNvSpPr/>
          <p:nvPr/>
        </p:nvSpPr>
        <p:spPr>
          <a:xfrm>
            <a:off x="8397240" y="5867400"/>
            <a:ext cx="701100" cy="701100"/>
          </a:xfrm>
          <a:prstGeom prst="ellipse">
            <a:avLst/>
          </a:prstGeom>
          <a:solidFill>
            <a:srgbClr val="C0A8FE">
              <a:alpha val="498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31"/>
          <p:cNvSpPr/>
          <p:nvPr/>
        </p:nvSpPr>
        <p:spPr>
          <a:xfrm rot="3005355">
            <a:off x="249906"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31"/>
          <p:cNvSpPr/>
          <p:nvPr/>
        </p:nvSpPr>
        <p:spPr>
          <a:xfrm rot="3005355">
            <a:off x="524649"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31"/>
          <p:cNvSpPr/>
          <p:nvPr/>
        </p:nvSpPr>
        <p:spPr>
          <a:xfrm rot="3005355">
            <a:off x="799392"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1"/>
          <p:cNvSpPr/>
          <p:nvPr/>
        </p:nvSpPr>
        <p:spPr>
          <a:xfrm rot="3005355">
            <a:off x="1074135"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31"/>
          <p:cNvSpPr/>
          <p:nvPr/>
        </p:nvSpPr>
        <p:spPr>
          <a:xfrm rot="3005355">
            <a:off x="1348878"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1"/>
          <p:cNvSpPr/>
          <p:nvPr/>
        </p:nvSpPr>
        <p:spPr>
          <a:xfrm rot="3005355">
            <a:off x="1623621"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31"/>
          <p:cNvSpPr/>
          <p:nvPr/>
        </p:nvSpPr>
        <p:spPr>
          <a:xfrm rot="3005355">
            <a:off x="1898366" y="619151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31"/>
          <p:cNvSpPr/>
          <p:nvPr/>
        </p:nvSpPr>
        <p:spPr>
          <a:xfrm rot="3005355">
            <a:off x="249907"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31"/>
          <p:cNvSpPr/>
          <p:nvPr/>
        </p:nvSpPr>
        <p:spPr>
          <a:xfrm rot="3005355">
            <a:off x="524650"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1"/>
          <p:cNvSpPr/>
          <p:nvPr/>
        </p:nvSpPr>
        <p:spPr>
          <a:xfrm rot="3005355">
            <a:off x="799393"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31"/>
          <p:cNvSpPr/>
          <p:nvPr/>
        </p:nvSpPr>
        <p:spPr>
          <a:xfrm rot="3005355">
            <a:off x="1074136"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1"/>
          <p:cNvSpPr/>
          <p:nvPr/>
        </p:nvSpPr>
        <p:spPr>
          <a:xfrm rot="3005355">
            <a:off x="1348879"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31"/>
          <p:cNvSpPr/>
          <p:nvPr/>
        </p:nvSpPr>
        <p:spPr>
          <a:xfrm rot="3005355">
            <a:off x="1623622"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31"/>
          <p:cNvSpPr/>
          <p:nvPr/>
        </p:nvSpPr>
        <p:spPr>
          <a:xfrm rot="3005355">
            <a:off x="1898367" y="5876554"/>
            <a:ext cx="83698" cy="287085"/>
          </a:xfrm>
          <a:prstGeom prst="roundRect">
            <a:avLst>
              <a:gd fmla="val 50000" name="adj"/>
            </a:avLst>
          </a:prstGeom>
          <a:solidFill>
            <a:srgbClr val="0B0328">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3" name="Google Shape;333;p31"/>
          <p:cNvCxnSpPr/>
          <p:nvPr/>
        </p:nvCxnSpPr>
        <p:spPr>
          <a:xfrm>
            <a:off x="4930815" y="497711"/>
            <a:ext cx="7261200" cy="0"/>
          </a:xfrm>
          <a:prstGeom prst="straightConnector1">
            <a:avLst/>
          </a:prstGeom>
          <a:noFill/>
          <a:ln cap="flat" cmpd="sng" w="9525">
            <a:solidFill>
              <a:srgbClr val="C0A8FE">
                <a:alpha val="49800"/>
              </a:srgbClr>
            </a:solidFill>
            <a:prstDash val="solid"/>
            <a:miter lim="800000"/>
            <a:headEnd len="med" type="oval" w="med"/>
            <a:tailEnd len="sm" type="none" w="sm"/>
          </a:ln>
        </p:spPr>
      </p:cxnSp>
      <p:sp>
        <p:nvSpPr>
          <p:cNvPr id="334" name="Google Shape;334;p31"/>
          <p:cNvSpPr/>
          <p:nvPr/>
        </p:nvSpPr>
        <p:spPr>
          <a:xfrm>
            <a:off x="11285316" y="3877520"/>
            <a:ext cx="324000" cy="324000"/>
          </a:xfrm>
          <a:prstGeom prst="ellipse">
            <a:avLst/>
          </a:prstGeom>
          <a:solidFill>
            <a:srgbClr val="C0A8FE">
              <a:alpha val="1490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31"/>
          <p:cNvSpPr/>
          <p:nvPr/>
        </p:nvSpPr>
        <p:spPr>
          <a:xfrm>
            <a:off x="10546080" y="1173480"/>
            <a:ext cx="350400" cy="350400"/>
          </a:xfrm>
          <a:prstGeom prst="arc">
            <a:avLst>
              <a:gd fmla="val 16200000" name="adj1"/>
              <a:gd fmla="val 13630485" name="adj2"/>
            </a:avLst>
          </a:prstGeom>
          <a:noFill/>
          <a:ln cap="flat" cmpd="sng" w="9525">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1"/>
          <p:cNvSpPr/>
          <p:nvPr/>
        </p:nvSpPr>
        <p:spPr>
          <a:xfrm>
            <a:off x="2453640" y="6172200"/>
            <a:ext cx="350400" cy="350400"/>
          </a:xfrm>
          <a:prstGeom prst="arc">
            <a:avLst>
              <a:gd fmla="val 16200000" name="adj1"/>
              <a:gd fmla="val 13630485" name="adj2"/>
            </a:avLst>
          </a:prstGeom>
          <a:noFill/>
          <a:ln cap="flat" cmpd="sng" w="9525">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1"/>
          <p:cNvSpPr/>
          <p:nvPr/>
        </p:nvSpPr>
        <p:spPr>
          <a:xfrm flipH="1" rot="-5400000">
            <a:off x="10529006" y="-991273"/>
            <a:ext cx="320100" cy="3006000"/>
          </a:xfrm>
          <a:prstGeom prst="round2SameRect">
            <a:avLst>
              <a:gd fmla="val 50000" name="adj1"/>
              <a:gd fmla="val 0" name="adj2"/>
            </a:avLst>
          </a:prstGeom>
          <a:solidFill>
            <a:srgbClr val="C0A8FE">
              <a:alpha val="18820"/>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31"/>
          <p:cNvSpPr txBox="1"/>
          <p:nvPr/>
        </p:nvSpPr>
        <p:spPr>
          <a:xfrm>
            <a:off x="0" y="2"/>
            <a:ext cx="12192000" cy="65628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US" sz="3200">
                <a:solidFill>
                  <a:srgbClr val="FFFFFF"/>
                </a:solidFill>
                <a:latin typeface="Calibri"/>
                <a:ea typeface="Calibri"/>
                <a:cs typeface="Calibri"/>
                <a:sym typeface="Calibri"/>
              </a:rPr>
              <a:t>OUR PROPOSED SOLUTION</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rPr b="1" lang="en-US" sz="3200">
                <a:solidFill>
                  <a:srgbClr val="FFFFFF"/>
                </a:solidFill>
                <a:latin typeface="Calibri"/>
                <a:ea typeface="Calibri"/>
                <a:cs typeface="Calibri"/>
                <a:sym typeface="Calibri"/>
              </a:rPr>
              <a:t>Develop an app that people can use to share areas of congestion and Real-time traffic information such as road closures, accidents and traffic jams.</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t/>
            </a:r>
            <a:endParaRPr b="1" sz="3200">
              <a:solidFill>
                <a:srgbClr val="FFFFFF"/>
              </a:solidFill>
              <a:latin typeface="Calibri"/>
              <a:ea typeface="Calibri"/>
              <a:cs typeface="Calibri"/>
              <a:sym typeface="Calibri"/>
            </a:endParaRPr>
          </a:p>
          <a:p>
            <a:pPr algn="l" indent="0" lvl="0" marL="0" rtl="0">
              <a:spcBef>
                <a:spcPts val="0"/>
              </a:spcBef>
              <a:spcAft>
                <a:spcPts val="0"/>
              </a:spcAft>
              <a:buNone/>
            </a:pPr>
            <a:r>
              <a:rPr b="1" lang="en-US" sz="3200">
                <a:solidFill>
                  <a:srgbClr val="FFFFFF"/>
                </a:solidFill>
                <a:latin typeface="Calibri"/>
                <a:ea typeface="Calibri"/>
                <a:cs typeface="Calibri"/>
                <a:sym typeface="Calibri"/>
              </a:rPr>
              <a:t>The proposed solution of developing this app, holds significant potential in addressing the traffic problem in Lagos. The app would enable individuals to actively contribute to a collective database of traffic information, fostering a sense of community collaboration and shared responsibility. By harnessing the power of crowdsourcing, the app would provide up-to-date and accurate information on the current state of roads, allowing users to make informed decisions about their routes and potentially avoid areas of congestion.</a:t>
            </a:r>
            <a:endParaRPr b="1" sz="32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bg>
      <p:bgPr>
        <a:gradFill>
          <a:gsLst>
            <a:gs pos="0">
              <a:srgbClr val="F5F7FC"/>
            </a:gs>
            <a:gs pos="74000">
              <a:srgbClr val="A9BEE4"/>
            </a:gs>
            <a:gs pos="84000">
              <a:srgbClr val="A9BEE4"/>
            </a:gs>
            <a:gs pos="100000">
              <a:srgbClr val="A9BEE4"/>
            </a:gs>
          </a:gsLst>
          <a:lin ang="5400000" scaled="0"/>
        </a:gradFill>
      </p:bgPr>
    </p:bg>
    <p:spTree>
      <p:nvGrpSpPr>
        <p:cNvPr id="343" name="Shape 343"/>
        <p:cNvGrpSpPr/>
        <p:nvPr/>
      </p:nvGrpSpPr>
      <p:grpSpPr>
        <a:xfrm>
          <a:off x="0" y="0"/>
          <a:ext cx="0" cy="0"/>
          <a:chOff x="0" y="0"/>
          <a:chExt cx="0" cy="0"/>
        </a:xfrm>
      </p:grpSpPr>
      <p:sp>
        <p:nvSpPr>
          <p:cNvPr id="344" name="Google Shape;344;p32"/>
          <p:cNvSpPr/>
          <p:nvPr/>
        </p:nvSpPr>
        <p:spPr>
          <a:xfrm>
            <a:off x="9311640" y="3947160"/>
            <a:ext cx="5760720" cy="5760720"/>
          </a:xfrm>
          <a:prstGeom prst="arc">
            <a:avLst>
              <a:gd fmla="val 10816662" name="adj1"/>
              <a:gd fmla="val 16117489" name="adj2"/>
            </a:avLst>
          </a:prstGeom>
          <a:noFill/>
          <a:ln cap="flat" cmpd="sng" w="9525">
            <a:solidFill>
              <a:schemeClr val="lt1">
                <a:alpha val="49803"/>
              </a:schemeClr>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2"/>
          <p:cNvSpPr/>
          <p:nvPr/>
        </p:nvSpPr>
        <p:spPr>
          <a:xfrm rot="10800000">
            <a:off x="-2910840" y="-2849880"/>
            <a:ext cx="5760720" cy="5760720"/>
          </a:xfrm>
          <a:prstGeom prst="arc">
            <a:avLst>
              <a:gd fmla="val 10816662" name="adj1"/>
              <a:gd fmla="val 16117489" name="adj2"/>
            </a:avLst>
          </a:prstGeom>
          <a:noFill/>
          <a:ln cap="flat" cmpd="sng" w="12700">
            <a:solidFill>
              <a:schemeClr val="lt1"/>
            </a:solidFill>
            <a:prstDash val="lgDashDot"/>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descr="Background pattern&#10;&#10;Description automatically generated" id="346" name="Google Shape;346;p32"/>
          <p:cNvPicPr preferRelativeResize="0"/>
          <p:nvPr/>
        </p:nvPicPr>
        <p:blipFill rotWithShape="1">
          <a:blip r:embed="rId3">
            <a:alphaModFix/>
          </a:blip>
          <a:srcRect b="9" t="11"/>
          <a:stretch/>
        </p:blipFill>
        <p:spPr>
          <a:xfrm>
            <a:off x="0" y="0"/>
            <a:ext cx="12192000" cy="6858000"/>
          </a:xfrm>
          <a:prstGeom prst="rect">
            <a:avLst/>
          </a:prstGeom>
          <a:noFill/>
          <a:ln>
            <a:noFill/>
          </a:ln>
        </p:spPr>
      </p:pic>
      <p:sp>
        <p:nvSpPr>
          <p:cNvPr id="347" name="Google Shape;347;p32"/>
          <p:cNvSpPr/>
          <p:nvPr/>
        </p:nvSpPr>
        <p:spPr>
          <a:xfrm>
            <a:off x="0" y="0"/>
            <a:ext cx="12192000" cy="6858000"/>
          </a:xfrm>
          <a:prstGeom prst="rect">
            <a:avLst/>
          </a:prstGeom>
          <a:gradFill>
            <a:gsLst>
              <a:gs pos="0">
                <a:srgbClr val="C0A8FE">
                  <a:alpha val="89803"/>
                </a:srgbClr>
              </a:gs>
              <a:gs pos="90000">
                <a:srgbClr val="7730CA">
                  <a:alpha val="72941"/>
                </a:srgbClr>
              </a:gs>
              <a:gs pos="100000">
                <a:srgbClr val="7730CA">
                  <a:alpha val="72941"/>
                </a:srgbClr>
              </a:gs>
            </a:gsLst>
            <a:lin ang="10800000" scaled="0"/>
          </a:gra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2"/>
          <p:cNvSpPr/>
          <p:nvPr/>
        </p:nvSpPr>
        <p:spPr>
          <a:xfrm>
            <a:off x="9177834" y="1661160"/>
            <a:ext cx="3014167" cy="5196840"/>
          </a:xfrm>
          <a:custGeom>
            <a:rect b="b" l="l" r="r" t="t"/>
            <a:pathLst>
              <a:path extrusionOk="0" h="5196840" w="3014167">
                <a:moveTo>
                  <a:pt x="3014167" y="0"/>
                </a:moveTo>
                <a:lnTo>
                  <a:pt x="3014167" y="5196840"/>
                </a:lnTo>
                <a:lnTo>
                  <a:pt x="0" y="5196840"/>
                </a:lnTo>
                <a:close/>
              </a:path>
            </a:pathLst>
          </a:custGeom>
          <a:solidFill>
            <a:srgbClr val="7730CA">
              <a:alpha val="2784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2"/>
          <p:cNvSpPr/>
          <p:nvPr/>
        </p:nvSpPr>
        <p:spPr>
          <a:xfrm rot="10800000">
            <a:off x="0" y="0"/>
            <a:ext cx="3014167" cy="5196840"/>
          </a:xfrm>
          <a:custGeom>
            <a:rect b="b" l="l" r="r" t="t"/>
            <a:pathLst>
              <a:path extrusionOk="0" h="5196840" w="3014167">
                <a:moveTo>
                  <a:pt x="3014167" y="0"/>
                </a:moveTo>
                <a:lnTo>
                  <a:pt x="3014167" y="5196840"/>
                </a:lnTo>
                <a:lnTo>
                  <a:pt x="0" y="5196840"/>
                </a:lnTo>
                <a:close/>
              </a:path>
            </a:pathLst>
          </a:custGeom>
          <a:solidFill>
            <a:srgbClr val="7730CA">
              <a:alpha val="2784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32"/>
          <p:cNvSpPr/>
          <p:nvPr/>
        </p:nvSpPr>
        <p:spPr>
          <a:xfrm>
            <a:off x="441960" y="655320"/>
            <a:ext cx="3078480" cy="3078480"/>
          </a:xfrm>
          <a:prstGeom prst="ellipse">
            <a:avLst/>
          </a:prstGeom>
          <a:noFill/>
          <a:ln cap="flat" cmpd="sng" w="12700">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32"/>
          <p:cNvSpPr/>
          <p:nvPr/>
        </p:nvSpPr>
        <p:spPr>
          <a:xfrm>
            <a:off x="868680" y="1082040"/>
            <a:ext cx="2225040" cy="2225040"/>
          </a:xfrm>
          <a:prstGeom prst="ellipse">
            <a:avLst/>
          </a:prstGeom>
          <a:solidFill>
            <a:srgbClr val="C0A8FE"/>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2" name="Google Shape;352;p32"/>
          <p:cNvCxnSpPr/>
          <p:nvPr/>
        </p:nvCxnSpPr>
        <p:spPr>
          <a:xfrm flipH="1">
            <a:off x="9921239" y="1051560"/>
            <a:ext cx="2270761" cy="3901440"/>
          </a:xfrm>
          <a:prstGeom prst="straightConnector1">
            <a:avLst/>
          </a:prstGeom>
          <a:noFill/>
          <a:ln cap="flat" cmpd="sng" w="9525">
            <a:solidFill>
              <a:srgbClr val="7730CA">
                <a:alpha val="49803"/>
              </a:srgbClr>
            </a:solidFill>
            <a:prstDash val="solid"/>
            <a:miter lim="800000"/>
            <a:headEnd len="sm" type="none" w="sm"/>
            <a:tailEnd len="med" type="oval" w="med"/>
          </a:ln>
        </p:spPr>
      </p:cxnSp>
      <p:cxnSp>
        <p:nvCxnSpPr>
          <p:cNvPr id="353" name="Google Shape;353;p32"/>
          <p:cNvCxnSpPr/>
          <p:nvPr/>
        </p:nvCxnSpPr>
        <p:spPr>
          <a:xfrm flipH="1">
            <a:off x="8336279" y="2956560"/>
            <a:ext cx="2270761" cy="3901440"/>
          </a:xfrm>
          <a:prstGeom prst="straightConnector1">
            <a:avLst/>
          </a:prstGeom>
          <a:noFill/>
          <a:ln cap="flat" cmpd="sng" w="9525">
            <a:solidFill>
              <a:srgbClr val="7730CA">
                <a:alpha val="49803"/>
              </a:srgbClr>
            </a:solidFill>
            <a:prstDash val="solid"/>
            <a:miter lim="800000"/>
            <a:headEnd len="med" type="oval" w="med"/>
            <a:tailEnd len="sm" type="none" w="sm"/>
          </a:ln>
        </p:spPr>
      </p:cxnSp>
      <p:sp>
        <p:nvSpPr>
          <p:cNvPr id="354" name="Google Shape;354;p32"/>
          <p:cNvSpPr/>
          <p:nvPr/>
        </p:nvSpPr>
        <p:spPr>
          <a:xfrm rot="3005918">
            <a:off x="1895806"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2"/>
          <p:cNvSpPr/>
          <p:nvPr/>
        </p:nvSpPr>
        <p:spPr>
          <a:xfrm rot="3005918">
            <a:off x="2170549"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2"/>
          <p:cNvSpPr/>
          <p:nvPr/>
        </p:nvSpPr>
        <p:spPr>
          <a:xfrm rot="3005918">
            <a:off x="2445292"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32"/>
          <p:cNvSpPr/>
          <p:nvPr/>
        </p:nvSpPr>
        <p:spPr>
          <a:xfrm rot="3005918">
            <a:off x="2720035"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32"/>
          <p:cNvSpPr/>
          <p:nvPr/>
        </p:nvSpPr>
        <p:spPr>
          <a:xfrm rot="3005918">
            <a:off x="2994778"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32"/>
          <p:cNvSpPr/>
          <p:nvPr/>
        </p:nvSpPr>
        <p:spPr>
          <a:xfrm rot="3005918">
            <a:off x="3269521"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32"/>
          <p:cNvSpPr/>
          <p:nvPr/>
        </p:nvSpPr>
        <p:spPr>
          <a:xfrm rot="3005918">
            <a:off x="3544266" y="313996"/>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32"/>
          <p:cNvSpPr/>
          <p:nvPr/>
        </p:nvSpPr>
        <p:spPr>
          <a:xfrm rot="3005918">
            <a:off x="8860486"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32"/>
          <p:cNvSpPr/>
          <p:nvPr/>
        </p:nvSpPr>
        <p:spPr>
          <a:xfrm rot="3005918">
            <a:off x="9135229"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32"/>
          <p:cNvSpPr/>
          <p:nvPr/>
        </p:nvSpPr>
        <p:spPr>
          <a:xfrm rot="3005918">
            <a:off x="9409972"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32"/>
          <p:cNvSpPr/>
          <p:nvPr/>
        </p:nvSpPr>
        <p:spPr>
          <a:xfrm rot="3005918">
            <a:off x="9684715"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32"/>
          <p:cNvSpPr/>
          <p:nvPr/>
        </p:nvSpPr>
        <p:spPr>
          <a:xfrm rot="3005918">
            <a:off x="9959458"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32"/>
          <p:cNvSpPr/>
          <p:nvPr/>
        </p:nvSpPr>
        <p:spPr>
          <a:xfrm rot="3005918">
            <a:off x="10234201"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32"/>
          <p:cNvSpPr/>
          <p:nvPr/>
        </p:nvSpPr>
        <p:spPr>
          <a:xfrm rot="3005918">
            <a:off x="10508946" y="6333797"/>
            <a:ext cx="83820" cy="287020"/>
          </a:xfrm>
          <a:prstGeom prst="roundRect">
            <a:avLst>
              <a:gd fmla="val 50000" name="adj"/>
            </a:avLst>
          </a:prstGeom>
          <a:solidFill>
            <a:srgbClr val="C0A8FE">
              <a:alpha val="40784"/>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32"/>
          <p:cNvSpPr/>
          <p:nvPr/>
        </p:nvSpPr>
        <p:spPr>
          <a:xfrm>
            <a:off x="365760" y="4130040"/>
            <a:ext cx="350520" cy="350520"/>
          </a:xfrm>
          <a:prstGeom prst="arc">
            <a:avLst>
              <a:gd fmla="val 16200000" name="adj1"/>
              <a:gd fmla="val 13630485" name="adj2"/>
            </a:avLst>
          </a:prstGeom>
          <a:noFill/>
          <a:ln cap="flat" cmpd="sng" w="9525">
            <a:solidFill>
              <a:srgbClr val="C0A8FE"/>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2"/>
          <p:cNvSpPr/>
          <p:nvPr/>
        </p:nvSpPr>
        <p:spPr>
          <a:xfrm>
            <a:off x="11033760" y="2651760"/>
            <a:ext cx="350520" cy="350520"/>
          </a:xfrm>
          <a:prstGeom prst="arc">
            <a:avLst>
              <a:gd fmla="val 16200000" name="adj1"/>
              <a:gd fmla="val 13630485" name="adj2"/>
            </a:avLst>
          </a:prstGeom>
          <a:noFill/>
          <a:ln cap="flat" cmpd="sng" w="9525">
            <a:solidFill>
              <a:srgbClr val="7730CA"/>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2"/>
          <p:cNvSpPr/>
          <p:nvPr/>
        </p:nvSpPr>
        <p:spPr>
          <a:xfrm rot="5400000">
            <a:off x="1342953" y="4969687"/>
            <a:ext cx="320040" cy="3005945"/>
          </a:xfrm>
          <a:prstGeom prst="round2SameRect">
            <a:avLst>
              <a:gd fmla="val 50000" name="adj1"/>
              <a:gd fmla="val 0" name="adj2"/>
            </a:avLst>
          </a:prstGeom>
          <a:solidFill>
            <a:srgbClr val="C0A8FE">
              <a:alpha val="18823"/>
            </a:srgbClr>
          </a:solidFill>
          <a:ln>
            <a:noFill/>
          </a:ln>
        </p:spPr>
        <p:txBody>
          <a:bodyPr anchor="ctr" anchorCtr="0" bIns="45700" lIns="91425"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pic>
        <p:nvPicPr>
          <p:cNvPr id="371" name="Google Shape;371;p32"/>
          <p:cNvPicPr preferRelativeResize="0"/>
          <p:nvPr/>
        </p:nvPicPr>
        <p:blipFill rotWithShape="1">
          <a:blip r:embed="rId4">
            <a:alphaModFix/>
          </a:blip>
          <a:srcRect b="53" l="44" t="102"/>
          <a:stretch/>
        </p:blipFill>
        <p:spPr>
          <a:xfrm>
            <a:off x="142550" y="89750"/>
            <a:ext cx="11953424" cy="6665701"/>
          </a:xfrm>
          <a:prstGeom prst="rect">
            <a:avLst/>
          </a:prstGeom>
          <a:noFill/>
          <a:ln>
            <a:noFill/>
          </a:ln>
        </p:spPr>
      </p:pic>
    </p:spTree>
  </p:cSld>
  <p:clrMapOvr>
    <a:masterClrMapping/>
  </p:clrMapOvr>
</p:sld>
</file>

<file path=ppt/slides/slide9.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376" name="Shape 376"/>
        <p:cNvGrpSpPr/>
        <p:nvPr/>
      </p:nvGrpSpPr>
      <p:grpSpPr>
        <a:xfrm>
          <a:off x="0" y="0"/>
          <a:ext cx="0" cy="0"/>
          <a:chOff x="0" y="0"/>
          <a:chExt cx="0" cy="0"/>
        </a:xfrm>
      </p:grpSpPr>
      <p:pic>
        <p:nvPicPr>
          <p:cNvPr descr="A picture containing indoor, building&#10;&#10;Description automatically generated" id="377" name="Google Shape;377;p33"/>
          <p:cNvPicPr preferRelativeResize="0"/>
          <p:nvPr/>
        </p:nvPicPr>
        <p:blipFill rotWithShape="1">
          <a:blip r:embed="rId3">
            <a:alphaModFix/>
          </a:blip>
          <a:srcRect b="14"/>
          <a:stretch/>
        </p:blipFill>
        <p:spPr>
          <a:xfrm>
            <a:off x="0" y="-1"/>
            <a:ext cx="12192000" cy="6858001"/>
          </a:xfrm>
          <a:custGeom>
            <a:rect b="b" l="l" r="r" t="t"/>
            <a:pathLst>
              <a:path extrusionOk="0" h="6858001" w="12192000">
                <a:moveTo>
                  <a:pt x="0" y="0"/>
                </a:moveTo>
                <a:lnTo>
                  <a:pt x="12192000" y="0"/>
                </a:lnTo>
                <a:lnTo>
                  <a:pt x="12192000" y="6858001"/>
                </a:lnTo>
                <a:lnTo>
                  <a:pt x="0" y="6858001"/>
                </a:lnTo>
                <a:close/>
              </a:path>
            </a:pathLst>
          </a:custGeom>
          <a:noFill/>
          <a:ln>
            <a:noFill/>
          </a:ln>
        </p:spPr>
      </p:pic>
      <p:sp>
        <p:nvSpPr>
          <p:cNvPr id="378" name="Google Shape;378;p33"/>
          <p:cNvSpPr/>
          <p:nvPr/>
        </p:nvSpPr>
        <p:spPr>
          <a:xfrm>
            <a:off x="0" y="-1"/>
            <a:ext cx="12192000" cy="6858001"/>
          </a:xfrm>
          <a:custGeom>
            <a:rect b="b" l="l" r="r" t="t"/>
            <a:pathLst>
              <a:path extrusionOk="0" h="6858001" w="12192000">
                <a:moveTo>
                  <a:pt x="3039320" y="0"/>
                </a:moveTo>
                <a:lnTo>
                  <a:pt x="12192000" y="0"/>
                </a:lnTo>
                <a:lnTo>
                  <a:pt x="12192000" y="6858001"/>
                </a:lnTo>
                <a:lnTo>
                  <a:pt x="0" y="6858001"/>
                </a:lnTo>
                <a:lnTo>
                  <a:pt x="0" y="4112693"/>
                </a:lnTo>
                <a:close/>
                <a:moveTo>
                  <a:pt x="0" y="0"/>
                </a:moveTo>
                <a:lnTo>
                  <a:pt x="1656943" y="0"/>
                </a:lnTo>
                <a:lnTo>
                  <a:pt x="0" y="2242112"/>
                </a:lnTo>
                <a:close/>
              </a:path>
            </a:pathLst>
          </a:custGeom>
          <a:solidFill>
            <a:srgbClr val="604A8B">
              <a:alpha val="84710"/>
            </a:srgb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79" name="Google Shape;379;p33"/>
          <p:cNvSpPr/>
          <p:nvPr/>
        </p:nvSpPr>
        <p:spPr>
          <a:xfrm rot="2188154">
            <a:off x="1764481" y="-600659"/>
            <a:ext cx="616333" cy="4268116"/>
          </a:xfrm>
          <a:custGeom>
            <a:rect b="b" l="l" r="r" t="t"/>
            <a:pathLst>
              <a:path extrusionOk="0" h="4263748" w="615702">
                <a:moveTo>
                  <a:pt x="0" y="455010"/>
                </a:moveTo>
                <a:lnTo>
                  <a:pt x="615702" y="0"/>
                </a:lnTo>
                <a:lnTo>
                  <a:pt x="615702" y="4263748"/>
                </a:lnTo>
                <a:lnTo>
                  <a:pt x="0" y="4263748"/>
                </a:ln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80" name="Google Shape;380;p33"/>
          <p:cNvSpPr/>
          <p:nvPr/>
        </p:nvSpPr>
        <p:spPr>
          <a:xfrm>
            <a:off x="0" y="2992582"/>
            <a:ext cx="1620982" cy="2341418"/>
          </a:xfrm>
          <a:custGeom>
            <a:rect b="b" l="l" r="r" t="t"/>
            <a:pathLst>
              <a:path extrusionOk="0" h="2341418" w="1620982">
                <a:moveTo>
                  <a:pt x="450273" y="0"/>
                </a:moveTo>
                <a:cubicBezTo>
                  <a:pt x="1096838" y="0"/>
                  <a:pt x="1620982" y="524144"/>
                  <a:pt x="1620982" y="1170709"/>
                </a:cubicBezTo>
                <a:cubicBezTo>
                  <a:pt x="1620982" y="1817274"/>
                  <a:pt x="1096838" y="2341418"/>
                  <a:pt x="450273" y="2341418"/>
                </a:cubicBezTo>
                <a:cubicBezTo>
                  <a:pt x="329042" y="2341418"/>
                  <a:pt x="212115" y="2322991"/>
                  <a:pt x="102140" y="2288786"/>
                </a:cubicBezTo>
                <a:lnTo>
                  <a:pt x="0" y="2251402"/>
                </a:lnTo>
                <a:lnTo>
                  <a:pt x="0" y="90017"/>
                </a:lnTo>
                <a:lnTo>
                  <a:pt x="102140" y="52633"/>
                </a:lnTo>
                <a:cubicBezTo>
                  <a:pt x="212115" y="18427"/>
                  <a:pt x="329042" y="0"/>
                  <a:pt x="450273" y="0"/>
                </a:cubicBezTo>
                <a:close/>
              </a:path>
            </a:pathLst>
          </a:custGeom>
          <a:solidFill>
            <a:srgbClr val="7730C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81" name="Google Shape;381;p33"/>
          <p:cNvSpPr/>
          <p:nvPr/>
        </p:nvSpPr>
        <p:spPr>
          <a:xfrm>
            <a:off x="-946920" y="2746344"/>
            <a:ext cx="2900700" cy="2900700"/>
          </a:xfrm>
          <a:prstGeom prst="arc">
            <a:avLst>
              <a:gd fmla="val 18383732" name="adj1"/>
              <a:gd fmla="val 6645212" name="adj2"/>
            </a:avLst>
          </a:prstGeom>
          <a:noFill/>
          <a:ln cap="flat" cmpd="sng" w="9525">
            <a:solidFill>
              <a:schemeClr val="lt1"/>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800"/>
              <a:buFont typeface="Calibri"/>
              <a:buNone/>
            </a:pPr>
            <a:r>
              <a:t/>
            </a:r>
            <a:endParaRPr b="0" cap="none" i="0" strike="noStrike" sz="1800" u="none">
              <a:solidFill>
                <a:srgbClr val="000000"/>
              </a:solidFill>
              <a:latin typeface="Calibri"/>
              <a:ea typeface="Calibri"/>
              <a:cs typeface="Calibri"/>
              <a:sym typeface="Calibri"/>
            </a:endParaRPr>
          </a:p>
        </p:txBody>
      </p:sp>
      <p:sp>
        <p:nvSpPr>
          <p:cNvPr id="382" name="Google Shape;382;p33"/>
          <p:cNvSpPr/>
          <p:nvPr/>
        </p:nvSpPr>
        <p:spPr>
          <a:xfrm>
            <a:off x="1654894" y="3381088"/>
            <a:ext cx="354600" cy="354600"/>
          </a:xfrm>
          <a:prstGeom prst="ellipse">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383" name="Google Shape;383;p33"/>
          <p:cNvCxnSpPr/>
          <p:nvPr/>
        </p:nvCxnSpPr>
        <p:spPr>
          <a:xfrm flipH="1" rot="10800000">
            <a:off x="0" y="68"/>
            <a:ext cx="2009400" cy="2712900"/>
          </a:xfrm>
          <a:prstGeom prst="straightConnector1">
            <a:avLst/>
          </a:prstGeom>
          <a:noFill/>
          <a:ln cap="rnd" cmpd="sng" w="12700">
            <a:solidFill>
              <a:srgbClr val="7730CA"/>
            </a:solidFill>
            <a:prstDash val="lgDash"/>
            <a:miter lim="800000"/>
            <a:headEnd len="sm" type="none" w="sm"/>
            <a:tailEnd len="sm" type="none" w="sm"/>
          </a:ln>
        </p:spPr>
      </p:cxnSp>
      <p:sp>
        <p:nvSpPr>
          <p:cNvPr id="384" name="Google Shape;384;p33"/>
          <p:cNvSpPr/>
          <p:nvPr/>
        </p:nvSpPr>
        <p:spPr>
          <a:xfrm>
            <a:off x="10122452" y="4682836"/>
            <a:ext cx="2069400" cy="2175300"/>
          </a:xfrm>
          <a:prstGeom prst="triangle">
            <a:avLst>
              <a:gd fmla="val 100000" name="adj"/>
            </a:avLst>
          </a:prstGeom>
          <a:solidFill>
            <a:srgbClr val="0B032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cxnSp>
        <p:nvCxnSpPr>
          <p:cNvPr id="385" name="Google Shape;385;p33"/>
          <p:cNvCxnSpPr/>
          <p:nvPr/>
        </p:nvCxnSpPr>
        <p:spPr>
          <a:xfrm flipH="1">
            <a:off x="9656700" y="4163291"/>
            <a:ext cx="2535300" cy="2694600"/>
          </a:xfrm>
          <a:prstGeom prst="straightConnector1">
            <a:avLst/>
          </a:prstGeom>
          <a:noFill/>
          <a:ln cap="flat" cmpd="sng" w="12700">
            <a:solidFill>
              <a:schemeClr val="lt1"/>
            </a:solidFill>
            <a:prstDash val="lgDash"/>
            <a:miter lim="800000"/>
            <a:headEnd len="sm" type="none" w="sm"/>
            <a:tailEnd len="sm" type="none" w="sm"/>
          </a:ln>
        </p:spPr>
      </p:cxnSp>
      <p:sp>
        <p:nvSpPr>
          <p:cNvPr id="386" name="Google Shape;386;p33"/>
          <p:cNvSpPr/>
          <p:nvPr/>
        </p:nvSpPr>
        <p:spPr>
          <a:xfrm>
            <a:off x="11510723" y="4001559"/>
            <a:ext cx="682146" cy="1364293"/>
          </a:xfrm>
          <a:custGeom>
            <a:rect b="b" l="l" r="r" t="t"/>
            <a:pathLst>
              <a:path extrusionOk="0" h="1648692" w="824346">
                <a:moveTo>
                  <a:pt x="824346" y="0"/>
                </a:moveTo>
                <a:lnTo>
                  <a:pt x="824346" y="1648692"/>
                </a:lnTo>
                <a:cubicBezTo>
                  <a:pt x="369072" y="1648692"/>
                  <a:pt x="0" y="1279620"/>
                  <a:pt x="0" y="824346"/>
                </a:cubicBezTo>
                <a:cubicBezTo>
                  <a:pt x="0" y="369072"/>
                  <a:pt x="369072" y="0"/>
                  <a:pt x="824346" y="0"/>
                </a:cubicBez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FFFFFF"/>
              </a:solidFill>
              <a:latin typeface="Calibri"/>
              <a:ea typeface="Calibri"/>
              <a:cs typeface="Calibri"/>
              <a:sym typeface="Calibri"/>
            </a:endParaRPr>
          </a:p>
        </p:txBody>
      </p:sp>
      <p:sp>
        <p:nvSpPr>
          <p:cNvPr id="387" name="Google Shape;387;p33"/>
          <p:cNvSpPr/>
          <p:nvPr/>
        </p:nvSpPr>
        <p:spPr>
          <a:xfrm>
            <a:off x="11072459" y="3563296"/>
            <a:ext cx="1120968" cy="2241936"/>
          </a:xfrm>
          <a:custGeom>
            <a:rect b="b" l="l" r="r" t="t"/>
            <a:pathLst>
              <a:path extrusionOk="0" h="2709288" w="1354644">
                <a:moveTo>
                  <a:pt x="1354644" y="0"/>
                </a:moveTo>
                <a:lnTo>
                  <a:pt x="1354644" y="320698"/>
                </a:lnTo>
                <a:cubicBezTo>
                  <a:pt x="783611" y="320698"/>
                  <a:pt x="320698" y="783611"/>
                  <a:pt x="320698" y="1354644"/>
                </a:cubicBezTo>
                <a:cubicBezTo>
                  <a:pt x="320698" y="1925677"/>
                  <a:pt x="783611" y="2388590"/>
                  <a:pt x="1354644" y="2388590"/>
                </a:cubicBezTo>
                <a:lnTo>
                  <a:pt x="1354644" y="2709288"/>
                </a:lnTo>
                <a:cubicBezTo>
                  <a:pt x="606495" y="2709288"/>
                  <a:pt x="0" y="2102793"/>
                  <a:pt x="0" y="1354644"/>
                </a:cubicBezTo>
                <a:cubicBezTo>
                  <a:pt x="0" y="606495"/>
                  <a:pt x="606495" y="0"/>
                  <a:pt x="1354644" y="0"/>
                </a:cubicBezTo>
                <a:close/>
              </a:path>
            </a:pathLst>
          </a:custGeom>
          <a:solidFill>
            <a:srgbClr val="C0A8F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1800"/>
              <a:buFont typeface="Calibri"/>
              <a:buNone/>
            </a:pPr>
            <a:r>
              <a:t/>
            </a:r>
            <a:endParaRPr b="0" cap="none" i="0" strike="noStrike" sz="1800" u="none">
              <a:solidFill>
                <a:srgbClr val="000000"/>
              </a:solidFill>
              <a:latin typeface="Calibri"/>
              <a:ea typeface="Calibri"/>
              <a:cs typeface="Calibri"/>
              <a:sym typeface="Calibri"/>
            </a:endParaRPr>
          </a:p>
        </p:txBody>
      </p:sp>
      <p:sp>
        <p:nvSpPr>
          <p:cNvPr id="388" name="Google Shape;388;p33"/>
          <p:cNvSpPr txBox="1"/>
          <p:nvPr/>
        </p:nvSpPr>
        <p:spPr>
          <a:xfrm>
            <a:off x="2535150" y="1862825"/>
            <a:ext cx="8537400" cy="4340700"/>
          </a:xfrm>
          <a:prstGeom prst="rect">
            <a:avLst/>
          </a:prstGeom>
          <a:noFill/>
          <a:ln>
            <a:noFill/>
          </a:ln>
        </p:spPr>
        <p:txBody>
          <a:bodyPr anchor="t" anchorCtr="0" bIns="91425" lIns="91425" rIns="91425" spcFirstLastPara="1" tIns="91425" wrap="square">
            <a:spAutoFit/>
          </a:bodyPr>
          <a:lstStyle/>
          <a:p>
            <a:pPr algn="l" indent="0" lvl="0" marL="457200" rtl="0">
              <a:spcBef>
                <a:spcPts val="0"/>
              </a:spcBef>
              <a:spcAft>
                <a:spcPts val="0"/>
              </a:spcAft>
              <a:buNone/>
            </a:pPr>
            <a:r>
              <a:rPr b="1" lang="en-US" sz="3000">
                <a:solidFill>
                  <a:srgbClr val="FFFFFF"/>
                </a:solidFill>
                <a:latin typeface="Calibri"/>
                <a:ea typeface="Calibri"/>
                <a:cs typeface="Calibri"/>
                <a:sym typeface="Calibri"/>
              </a:rPr>
              <a:t>Concerning our solution,</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One pain point raised by users is the reliance on user-generated data for acquiring real-time traffic information.</a:t>
            </a:r>
            <a:endParaRPr b="1" sz="3000">
              <a:solidFill>
                <a:srgbClr val="FFFFFF"/>
              </a:solidFill>
              <a:latin typeface="Calibri"/>
              <a:ea typeface="Calibri"/>
              <a:cs typeface="Calibri"/>
              <a:sym typeface="Calibri"/>
            </a:endParaRPr>
          </a:p>
          <a:p>
            <a:pPr algn="l" indent="0" lvl="0" marL="457200" rtl="0">
              <a:spcBef>
                <a:spcPts val="0"/>
              </a:spcBef>
              <a:spcAft>
                <a:spcPts val="0"/>
              </a:spcAft>
              <a:buNone/>
            </a:pPr>
            <a:r>
              <a:t/>
            </a:r>
            <a:endParaRPr b="1" sz="3000">
              <a:solidFill>
                <a:srgbClr val="FFFFFF"/>
              </a:solidFill>
              <a:latin typeface="Calibri"/>
              <a:ea typeface="Calibri"/>
              <a:cs typeface="Calibri"/>
              <a:sym typeface="Calibri"/>
            </a:endParaRPr>
          </a:p>
          <a:p>
            <a:pPr algn="l" indent="-419100" lvl="0" marL="457200" rtl="0">
              <a:spcBef>
                <a:spcPts val="0"/>
              </a:spcBef>
              <a:spcAft>
                <a:spcPts val="0"/>
              </a:spcAft>
              <a:buClr>
                <a:srgbClr val="FFFFFF"/>
              </a:buClr>
              <a:buSzPts val="3000"/>
              <a:buFont typeface="Calibri"/>
              <a:buChar char="★"/>
            </a:pPr>
            <a:r>
              <a:rPr b="1" lang="en-US" sz="3000">
                <a:solidFill>
                  <a:srgbClr val="FFFFFF"/>
                </a:solidFill>
                <a:latin typeface="Calibri"/>
                <a:ea typeface="Calibri"/>
                <a:cs typeface="Calibri"/>
                <a:sym typeface="Calibri"/>
              </a:rPr>
              <a:t>Another pain point is that non-techy user may find the app's user experience difficult to navigate and understand, posing a challenge in effectively utilizing its features.</a:t>
            </a:r>
            <a:endParaRPr b="1" sz="30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2532994</vt:lpwstr>
  </property>
  <property fmtid="{D5CDD505-2E9C-101B-9397-08002B2CF9AE}" name="NXPowerLiteSettings" pid="3">
    <vt:lpwstr>F7000400038000</vt:lpwstr>
  </property>
  <property fmtid="{D5CDD505-2E9C-101B-9397-08002B2CF9AE}" name="NXPowerLiteVersion" pid="4">
    <vt:lpwstr>S10.0.0</vt:lpwstr>
  </property>
</Properties>
</file>