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58" r:id="rId3"/>
    <p:sldId id="306" r:id="rId4"/>
    <p:sldId id="308" r:id="rId5"/>
    <p:sldId id="307" r:id="rId6"/>
    <p:sldId id="326" r:id="rId7"/>
    <p:sldId id="327" r:id="rId8"/>
    <p:sldId id="328" r:id="rId9"/>
    <p:sldId id="316" r:id="rId10"/>
    <p:sldId id="31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19" r:id="rId19"/>
    <p:sldId id="337" r:id="rId20"/>
    <p:sldId id="320" r:id="rId21"/>
    <p:sldId id="336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21" r:id="rId31"/>
    <p:sldId id="346" r:id="rId32"/>
    <p:sldId id="348" r:id="rId33"/>
    <p:sldId id="349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23" r:id="rId44"/>
    <p:sldId id="324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25" r:id="rId54"/>
    <p:sldId id="38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25E"/>
    <a:srgbClr val="328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94660"/>
  </p:normalViewPr>
  <p:slideViewPr>
    <p:cSldViewPr snapToGrid="0">
      <p:cViewPr>
        <p:scale>
          <a:sx n="66" d="100"/>
          <a:sy n="66" d="100"/>
        </p:scale>
        <p:origin x="622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9360-A896-46A7-90E9-0F85D60E7EE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7B5A-FD78-43D6-953C-9531FA16D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5856-0BF1-4D7D-AEFF-722F848B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24744-DBCD-4568-AD99-E999F351B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3E2D-77CE-4FED-99CE-091299C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3496-8CD5-4EA0-AC7D-A6CAE7A9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A01A-B588-45A3-9C45-9328F46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37C3-270D-4BCC-B6D1-2BDBC043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A28C-F4D4-40FD-8501-CCAD13157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8C29-B6D2-4508-85D2-9A9AD5F6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21E08-09DC-4CE8-8934-34133BC0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834F-7664-46A3-B7E8-54487A5E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A6436-5226-481B-9FC3-6C9D31896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6E1E2-B8B3-4DD0-8ED4-107A8E4B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A97D-8884-4913-B630-49DE03B6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E8AB-9993-40CA-807E-CB417BEA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CDE99-B013-4792-B40E-3D2DCEEC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BD5F-39AA-4D50-B8DC-2F890CA3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936B-171B-404D-B5F6-915F0C28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FBB1-EA6A-4E11-9610-CC3E8FC8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9B68-050A-4C08-8415-3CA6B7B6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EE54-8F2C-4F50-AF02-3FF6F59E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D578-A901-46D5-B3C0-A1E897B9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3B941-19DD-48D0-BA46-7BD0B159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F1C7-8FEC-41FB-AB9F-B3901F88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B5C3-D82C-4BB6-A62D-2648F6F8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DE0C-96E9-431A-9FEC-639C44EF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3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05AB-851C-466E-B8E9-E38795F0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1798-DD5E-410E-9FDE-9B613DC01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5A507-AAA1-4B45-A270-F3343380F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88B83-88F8-4A1B-AB1E-527EDF7F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F0C55-3BBB-462B-AE0E-6C363BC4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6D6D-88D1-4FA7-A42B-A0DF3C18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6F68-B080-4FB1-B987-44107C1C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843B-A89B-4665-9C92-03E4EAB96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1770F-C0AB-4F4B-AA5D-1C74D622C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9EBB-EF6F-4362-91E4-1E3DE97B2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8975D-8DF1-42DC-86A2-9210DDE3A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2FD76-8D77-47EB-9F2B-94598EEB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F2B39-6F70-49B3-9332-217F85A5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348F5-DED0-4449-A992-BC8F7F8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9AF9-A509-47FD-A3EE-B17E9B6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62D3-F4AF-498B-93B1-F3B439E9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314E2-A47F-4498-9D4C-1D2D5E4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510B-5E5E-4125-9F73-1941DE61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61EB2-B9AB-4C73-A47D-055605DB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02821-CBE1-48A9-9790-9100023C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42B5-46AB-4B6E-8D89-11A4813D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0564-01DA-4D87-94B9-B96AB6FD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7C8A-BEB4-4319-B079-FAD1D427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CBD89-5277-47A2-8244-30AB3CBC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2CAB7-F651-428C-BB52-983D15DD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D7A9-3DDC-48A6-8138-6950E527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79AA-6BC5-43DD-A5F2-2A0C776F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2E3C-F75A-42EE-B3EA-7D35F07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A444D-BF8D-494F-93A7-40EBA779B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DEF3-6416-4A2B-932E-10DD05905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AC85-A1DE-4611-A826-C6A1CFF8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01DF-FD48-42A4-B6E7-CB239AB4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8D211-ADD6-4C85-BBA9-48E795BD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09C81-C7DD-4FE2-B332-992D2FF3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49E0-3B1F-4154-AF1D-0E56E0E2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BE79-F034-4608-8FC2-C9795B778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81EE-0C49-4FC6-9EF5-074133791F6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4D21-CD76-43F7-B6B9-90CB099BE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4349-5A62-4F9C-B832-C62EC159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181B-A436-44BB-97A9-E8FEEF61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gif"/><Relationship Id="rId7" Type="http://schemas.openxmlformats.org/officeDocument/2006/relationships/image" Target="../media/image10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0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gif"/><Relationship Id="rId7" Type="http://schemas.openxmlformats.org/officeDocument/2006/relationships/image" Target="../media/image10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Model Development </a:t>
            </a:r>
            <a:r>
              <a:rPr lang="en-US" sz="2000" dirty="0"/>
              <a:t>&amp;</a:t>
            </a:r>
            <a:r>
              <a:rPr lang="en-US" sz="2000" b="1" dirty="0"/>
              <a:t> Local Testing: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DeepDRiD </a:t>
            </a:r>
            <a:r>
              <a:rPr lang="en-US" dirty="0"/>
              <a:t>Synthetic</a:t>
            </a:r>
            <a:r>
              <a:rPr lang="en-US" b="1" dirty="0"/>
              <a:t>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Composition</a:t>
            </a:r>
            <a:endParaRPr lang="fr-F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2,000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fundus images (</a:t>
            </a:r>
            <a:r>
              <a:rPr lang="fr-FR" b="1" dirty="0"/>
              <a:t>500</a:t>
            </a:r>
            <a:r>
              <a:rPr lang="fr-FR" dirty="0"/>
              <a:t> patients).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D6724-EE74-447C-B1C3-C9B049526421}"/>
              </a:ext>
            </a:extLst>
          </p:cNvPr>
          <p:cNvSpPr txBox="1"/>
          <p:nvPr/>
        </p:nvSpPr>
        <p:spPr>
          <a:xfrm>
            <a:off x="3719404" y="3219087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256</a:t>
            </a:r>
            <a:r>
              <a:rPr lang="fr-FR" dirty="0"/>
              <a:t> UWF </a:t>
            </a:r>
            <a:r>
              <a:rPr lang="fr-FR" dirty="0" err="1"/>
              <a:t>retinal</a:t>
            </a:r>
            <a:r>
              <a:rPr lang="fr-FR" dirty="0"/>
              <a:t> images (</a:t>
            </a:r>
            <a:r>
              <a:rPr lang="fr-FR" b="1" dirty="0"/>
              <a:t>128</a:t>
            </a:r>
            <a:r>
              <a:rPr lang="fr-FR" dirty="0"/>
              <a:t> patients).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69696" y="4530246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Diagnostic Labels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19404" y="4826447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ICDR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69696" y="3760687"/>
            <a:ext cx="21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For Challenge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19404" y="4084185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150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UWF-CFP images for training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validation.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F8AFF2-F82F-4BD8-BCFB-AEBF0D7A3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FF590C1-25A2-46C3-BB30-787FBF8A1E8B}"/>
              </a:ext>
            </a:extLst>
          </p:cNvPr>
          <p:cNvSpPr txBox="1"/>
          <p:nvPr/>
        </p:nvSpPr>
        <p:spPr>
          <a:xfrm>
            <a:off x="3469696" y="5217381"/>
            <a:ext cx="233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 Annotation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CD05E6-DCDA-4016-A304-1B97B3A0C10A}"/>
              </a:ext>
            </a:extLst>
          </p:cNvPr>
          <p:cNvSpPr txBox="1"/>
          <p:nvPr/>
        </p:nvSpPr>
        <p:spPr>
          <a:xfrm>
            <a:off x="3719404" y="5541564"/>
            <a:ext cx="659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ci-DME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 is predicted for the next visit if the DR label is ≥ moderate non-proliferative DR.</a:t>
            </a:r>
          </a:p>
        </p:txBody>
      </p:sp>
      <p:sp>
        <p:nvSpPr>
          <p:cNvPr id="63" name="Date Placeholder 11">
            <a:extLst>
              <a:ext uri="{FF2B5EF4-FFF2-40B4-BE49-F238E27FC236}">
                <a16:creationId xmlns:a16="http://schemas.microsoft.com/office/drawing/2014/main" id="{EC66D1AB-520E-4725-B918-0A0F34BA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Footer Placeholder 12">
            <a:extLst>
              <a:ext uri="{FF2B5EF4-FFF2-40B4-BE49-F238E27FC236}">
                <a16:creationId xmlns:a16="http://schemas.microsoft.com/office/drawing/2014/main" id="{5E1AFE63-6FF5-4A39-9AA4-9C63B7F2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65" name="Slide Number Placeholder 13">
            <a:extLst>
              <a:ext uri="{FF2B5EF4-FFF2-40B4-BE49-F238E27FC236}">
                <a16:creationId xmlns:a16="http://schemas.microsoft.com/office/drawing/2014/main" id="{14215BB6-C513-4912-9E14-E0932ADF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05984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Model Development </a:t>
            </a:r>
            <a:r>
              <a:rPr lang="en-US" sz="2000" dirty="0"/>
              <a:t>&amp;</a:t>
            </a:r>
            <a:r>
              <a:rPr lang="en-US" sz="2000" b="1" dirty="0"/>
              <a:t> Local Testing: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DeepDRiD </a:t>
            </a:r>
            <a:r>
              <a:rPr lang="en-US" dirty="0"/>
              <a:t>Synthetic</a:t>
            </a:r>
            <a:r>
              <a:rPr lang="en-US" b="1" dirty="0"/>
              <a:t>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Composition</a:t>
            </a:r>
            <a:endParaRPr lang="fr-F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2,000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fundus images (</a:t>
            </a:r>
            <a:r>
              <a:rPr lang="fr-FR" b="1" dirty="0"/>
              <a:t>500</a:t>
            </a:r>
            <a:r>
              <a:rPr lang="fr-FR" dirty="0"/>
              <a:t> patients).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D6724-EE74-447C-B1C3-C9B049526421}"/>
              </a:ext>
            </a:extLst>
          </p:cNvPr>
          <p:cNvSpPr txBox="1"/>
          <p:nvPr/>
        </p:nvSpPr>
        <p:spPr>
          <a:xfrm>
            <a:off x="3719404" y="3219087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256</a:t>
            </a:r>
            <a:r>
              <a:rPr lang="fr-FR" dirty="0"/>
              <a:t> UWF </a:t>
            </a:r>
            <a:r>
              <a:rPr lang="fr-FR" dirty="0" err="1"/>
              <a:t>retinal</a:t>
            </a:r>
            <a:r>
              <a:rPr lang="fr-FR" dirty="0"/>
              <a:t> images (</a:t>
            </a:r>
            <a:r>
              <a:rPr lang="fr-FR" b="1" dirty="0"/>
              <a:t>128</a:t>
            </a:r>
            <a:r>
              <a:rPr lang="fr-FR" dirty="0"/>
              <a:t> patients).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69696" y="4530246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Diagnostic Labels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19404" y="4826447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ICDR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69696" y="3760687"/>
            <a:ext cx="21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For Challenge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19404" y="4084185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150</a:t>
            </a:r>
            <a:r>
              <a:rPr lang="en-US" dirty="0"/>
              <a:t> UWF-CFP images for training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/>
              <a:t>50</a:t>
            </a:r>
            <a:r>
              <a:rPr lang="en-US" dirty="0"/>
              <a:t> for validation.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AE5FB8A-6EEC-475D-80A3-36FD4840B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2A92B49-3A0F-4FEB-9911-AD538F8E5D9D}"/>
              </a:ext>
            </a:extLst>
          </p:cNvPr>
          <p:cNvSpPr txBox="1"/>
          <p:nvPr/>
        </p:nvSpPr>
        <p:spPr>
          <a:xfrm>
            <a:off x="3469696" y="5217381"/>
            <a:ext cx="233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 Annotation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CBFB6-51FF-41C3-814F-1498C1E589EC}"/>
              </a:ext>
            </a:extLst>
          </p:cNvPr>
          <p:cNvSpPr txBox="1"/>
          <p:nvPr/>
        </p:nvSpPr>
        <p:spPr>
          <a:xfrm>
            <a:off x="3719404" y="5541564"/>
            <a:ext cx="659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ci-DME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 is predicted for the next visit if the DR label is ≥ moderate non-proliferative DR.</a:t>
            </a:r>
          </a:p>
        </p:txBody>
      </p:sp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19C0ED65-37C0-458F-ABC9-2831950A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ooter Placeholder 12">
            <a:extLst>
              <a:ext uri="{FF2B5EF4-FFF2-40B4-BE49-F238E27FC236}">
                <a16:creationId xmlns:a16="http://schemas.microsoft.com/office/drawing/2014/main" id="{60261E57-4AB3-4FF2-B0C4-3165FD4E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57" name="Slide Number Placeholder 13">
            <a:extLst>
              <a:ext uri="{FF2B5EF4-FFF2-40B4-BE49-F238E27FC236}">
                <a16:creationId xmlns:a16="http://schemas.microsoft.com/office/drawing/2014/main" id="{3D6B0E47-C4A9-435B-B7DE-53E62FB4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77174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Model Development </a:t>
            </a:r>
            <a:r>
              <a:rPr lang="en-US" sz="2000" dirty="0"/>
              <a:t>&amp;</a:t>
            </a:r>
            <a:r>
              <a:rPr lang="en-US" sz="2000" b="1" dirty="0"/>
              <a:t> Local Testing: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DeepDRiD </a:t>
            </a:r>
            <a:r>
              <a:rPr lang="en-US" dirty="0"/>
              <a:t>Synthetic</a:t>
            </a:r>
            <a:r>
              <a:rPr lang="en-US" b="1" dirty="0"/>
              <a:t>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Composition</a:t>
            </a:r>
            <a:endParaRPr lang="fr-F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2,000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fundus images (</a:t>
            </a:r>
            <a:r>
              <a:rPr lang="fr-FR" b="1" dirty="0"/>
              <a:t>500</a:t>
            </a:r>
            <a:r>
              <a:rPr lang="fr-FR" dirty="0"/>
              <a:t> patients).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D6724-EE74-447C-B1C3-C9B049526421}"/>
              </a:ext>
            </a:extLst>
          </p:cNvPr>
          <p:cNvSpPr txBox="1"/>
          <p:nvPr/>
        </p:nvSpPr>
        <p:spPr>
          <a:xfrm>
            <a:off x="3719404" y="3219087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256</a:t>
            </a:r>
            <a:r>
              <a:rPr lang="fr-FR" dirty="0"/>
              <a:t> UWF </a:t>
            </a:r>
            <a:r>
              <a:rPr lang="fr-FR" dirty="0" err="1"/>
              <a:t>retinal</a:t>
            </a:r>
            <a:r>
              <a:rPr lang="fr-FR" dirty="0"/>
              <a:t> images (</a:t>
            </a:r>
            <a:r>
              <a:rPr lang="fr-FR" b="1" dirty="0"/>
              <a:t>128</a:t>
            </a:r>
            <a:r>
              <a:rPr lang="fr-FR" dirty="0"/>
              <a:t> patients).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69696" y="4530246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Diagnostic Labels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19404" y="4826447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ICDR</a:t>
            </a:r>
            <a:r>
              <a:rPr lang="en-US" dirty="0"/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69696" y="3760687"/>
            <a:ext cx="21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For Challenge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19404" y="4084185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150</a:t>
            </a:r>
            <a:r>
              <a:rPr lang="en-US" dirty="0"/>
              <a:t> UWF-CFP images for training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/>
              <a:t>50</a:t>
            </a:r>
            <a:r>
              <a:rPr lang="en-US" dirty="0"/>
              <a:t> for validation.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410B607-CD5B-4975-A30A-3EF5CACF37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A75588-2B2D-48A0-A858-A703D0F8393F}"/>
              </a:ext>
            </a:extLst>
          </p:cNvPr>
          <p:cNvSpPr txBox="1"/>
          <p:nvPr/>
        </p:nvSpPr>
        <p:spPr>
          <a:xfrm>
            <a:off x="3469696" y="5217381"/>
            <a:ext cx="233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 Annotation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E349D4-CDEE-4857-A527-EA466AD53671}"/>
              </a:ext>
            </a:extLst>
          </p:cNvPr>
          <p:cNvSpPr txBox="1"/>
          <p:nvPr/>
        </p:nvSpPr>
        <p:spPr>
          <a:xfrm>
            <a:off x="3719404" y="5541564"/>
            <a:ext cx="659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ci-DME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event is predicted for the next visit if the DR label is ≥ moderate non-proliferative DR.</a:t>
            </a:r>
          </a:p>
        </p:txBody>
      </p:sp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237B12E9-3742-47E1-82CC-CEA0B412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ooter Placeholder 12">
            <a:extLst>
              <a:ext uri="{FF2B5EF4-FFF2-40B4-BE49-F238E27FC236}">
                <a16:creationId xmlns:a16="http://schemas.microsoft.com/office/drawing/2014/main" id="{C8D91C0B-95F1-47A5-BB79-0BA467DF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57" name="Slide Number Placeholder 13">
            <a:extLst>
              <a:ext uri="{FF2B5EF4-FFF2-40B4-BE49-F238E27FC236}">
                <a16:creationId xmlns:a16="http://schemas.microsoft.com/office/drawing/2014/main" id="{9854ED58-F409-4BC0-AA6F-532FA2B0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4028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Model Development </a:t>
            </a:r>
            <a:r>
              <a:rPr lang="en-US" sz="2000" dirty="0"/>
              <a:t>&amp;</a:t>
            </a:r>
            <a:r>
              <a:rPr lang="en-US" sz="2000" b="1" dirty="0"/>
              <a:t> Local Testing: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DeepDRiD </a:t>
            </a:r>
            <a:r>
              <a:rPr lang="en-US" dirty="0"/>
              <a:t>Synthetic</a:t>
            </a:r>
            <a:r>
              <a:rPr lang="en-US" b="1" dirty="0"/>
              <a:t>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Composition</a:t>
            </a:r>
            <a:endParaRPr lang="fr-F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2,000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fundus images (</a:t>
            </a:r>
            <a:r>
              <a:rPr lang="fr-FR" b="1" dirty="0"/>
              <a:t>500</a:t>
            </a:r>
            <a:r>
              <a:rPr lang="fr-FR" dirty="0"/>
              <a:t> patients).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FD6724-EE74-447C-B1C3-C9B049526421}"/>
              </a:ext>
            </a:extLst>
          </p:cNvPr>
          <p:cNvSpPr txBox="1"/>
          <p:nvPr/>
        </p:nvSpPr>
        <p:spPr>
          <a:xfrm>
            <a:off x="3719404" y="3219087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b="1" dirty="0"/>
              <a:t>256</a:t>
            </a:r>
            <a:r>
              <a:rPr lang="fr-FR" dirty="0"/>
              <a:t> UWF </a:t>
            </a:r>
            <a:r>
              <a:rPr lang="fr-FR" dirty="0" err="1"/>
              <a:t>retinal</a:t>
            </a:r>
            <a:r>
              <a:rPr lang="fr-FR" dirty="0"/>
              <a:t> images (</a:t>
            </a:r>
            <a:r>
              <a:rPr lang="fr-FR" b="1" dirty="0"/>
              <a:t>128</a:t>
            </a:r>
            <a:r>
              <a:rPr lang="fr-FR" dirty="0"/>
              <a:t> patients).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69696" y="4530246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Diagnostic Labels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19404" y="4826447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ICDR</a:t>
            </a:r>
            <a:r>
              <a:rPr lang="en-US" dirty="0"/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69696" y="3760687"/>
            <a:ext cx="216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For Challenge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19404" y="4084185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150</a:t>
            </a:r>
            <a:r>
              <a:rPr lang="en-US" dirty="0"/>
              <a:t> UWF-CFP images for training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/>
              <a:t>50</a:t>
            </a:r>
            <a:r>
              <a:rPr lang="en-US" dirty="0"/>
              <a:t> for validation.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187E0-6C83-468A-86B7-F5CF267D69E0}"/>
              </a:ext>
            </a:extLst>
          </p:cNvPr>
          <p:cNvSpPr txBox="1"/>
          <p:nvPr/>
        </p:nvSpPr>
        <p:spPr>
          <a:xfrm>
            <a:off x="3469696" y="5217381"/>
            <a:ext cx="233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Dataset Annotation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2CE11-B29E-408B-8A0E-D4A9E6E629C3}"/>
              </a:ext>
            </a:extLst>
          </p:cNvPr>
          <p:cNvSpPr txBox="1"/>
          <p:nvPr/>
        </p:nvSpPr>
        <p:spPr>
          <a:xfrm>
            <a:off x="3719404" y="5541564"/>
            <a:ext cx="6593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b="1" dirty="0"/>
              <a:t>ci-DME </a:t>
            </a:r>
            <a:r>
              <a:rPr lang="en-US" dirty="0"/>
              <a:t>event is predicted for the next visit if the DR label is ≥ moderate non-proliferative DR.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1D27FE-9A67-47D8-BA7B-B0C99371F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64" name="Date Placeholder 11">
            <a:extLst>
              <a:ext uri="{FF2B5EF4-FFF2-40B4-BE49-F238E27FC236}">
                <a16:creationId xmlns:a16="http://schemas.microsoft.com/office/drawing/2014/main" id="{8EA6CA83-DE75-458E-8340-2267A7B7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Footer Placeholder 12">
            <a:extLst>
              <a:ext uri="{FF2B5EF4-FFF2-40B4-BE49-F238E27FC236}">
                <a16:creationId xmlns:a16="http://schemas.microsoft.com/office/drawing/2014/main" id="{20CC02CA-F790-4225-87F4-7ECB9CA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66" name="Slide Number Placeholder 13">
            <a:extLst>
              <a:ext uri="{FF2B5EF4-FFF2-40B4-BE49-F238E27FC236}">
                <a16:creationId xmlns:a16="http://schemas.microsoft.com/office/drawing/2014/main" id="{0C04DE35-195F-41FB-89D8-A1EA803C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8671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EviRed Real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French </a:t>
            </a:r>
            <a:r>
              <a:rPr lang="fr-FR" b="1" dirty="0" err="1"/>
              <a:t>Hospitals</a:t>
            </a:r>
            <a:r>
              <a:rPr lang="fr-FR" b="1" dirty="0"/>
              <a:t>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From the </a:t>
            </a:r>
            <a:r>
              <a:rPr lang="en-US" b="1" dirty="0"/>
              <a:t>EviRed</a:t>
            </a:r>
            <a:r>
              <a:rPr lang="en-US" dirty="0"/>
              <a:t> project (</a:t>
            </a:r>
            <a:r>
              <a:rPr lang="en-US" b="1" dirty="0"/>
              <a:t>14 hospitals</a:t>
            </a:r>
            <a:r>
              <a:rPr lang="en-US" dirty="0"/>
              <a:t>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74625" y="4107738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Diagnostic Labels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24333" y="4403939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ICDR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74625" y="3338179"/>
            <a:ext cx="425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Independent Out-of-Domain Dataset: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24333" y="3661677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Algeria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evaluation.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187E0-6C83-468A-86B7-F5CF267D69E0}"/>
              </a:ext>
            </a:extLst>
          </p:cNvPr>
          <p:cNvSpPr txBox="1"/>
          <p:nvPr/>
        </p:nvSpPr>
        <p:spPr>
          <a:xfrm>
            <a:off x="3474625" y="4794873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 Source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2CE11-B29E-408B-8A0E-D4A9E6E629C3}"/>
              </a:ext>
            </a:extLst>
          </p:cNvPr>
          <p:cNvSpPr txBox="1"/>
          <p:nvPr/>
        </p:nvSpPr>
        <p:spPr>
          <a:xfrm>
            <a:off x="3724333" y="5119056"/>
            <a:ext cx="463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collected from French hospitals.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1D27FE-9A67-47D8-BA7B-B0C99371F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63" name="Date Placeholder 11">
            <a:extLst>
              <a:ext uri="{FF2B5EF4-FFF2-40B4-BE49-F238E27FC236}">
                <a16:creationId xmlns:a16="http://schemas.microsoft.com/office/drawing/2014/main" id="{2BA43C8F-0868-4B22-A40D-9D612061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Footer Placeholder 12">
            <a:extLst>
              <a:ext uri="{FF2B5EF4-FFF2-40B4-BE49-F238E27FC236}">
                <a16:creationId xmlns:a16="http://schemas.microsoft.com/office/drawing/2014/main" id="{6540BFC2-855A-4A2A-9D22-D6333713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65" name="Slide Number Placeholder 13">
            <a:extLst>
              <a:ext uri="{FF2B5EF4-FFF2-40B4-BE49-F238E27FC236}">
                <a16:creationId xmlns:a16="http://schemas.microsoft.com/office/drawing/2014/main" id="{E9122FBE-94F8-4366-9069-658F5EE7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51364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EviRed Real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French </a:t>
            </a:r>
            <a:r>
              <a:rPr lang="fr-FR" b="1" dirty="0" err="1"/>
              <a:t>Hospitals</a:t>
            </a:r>
            <a:r>
              <a:rPr lang="fr-FR" b="1" dirty="0"/>
              <a:t>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From the </a:t>
            </a:r>
            <a:r>
              <a:rPr lang="en-US" b="1" dirty="0"/>
              <a:t>EviRed</a:t>
            </a:r>
            <a:r>
              <a:rPr lang="en-US" dirty="0"/>
              <a:t> project (</a:t>
            </a:r>
            <a:r>
              <a:rPr lang="en-US" b="1" dirty="0"/>
              <a:t>14 hospitals</a:t>
            </a:r>
            <a:r>
              <a:rPr lang="en-US" dirty="0"/>
              <a:t>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74625" y="4107738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Diagnostic Labels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24333" y="4403939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ICDR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74625" y="3338179"/>
            <a:ext cx="425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Independent Out-of-Domain Dataset: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24333" y="3661677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b="1" dirty="0"/>
              <a:t>Algeria</a:t>
            </a:r>
            <a:r>
              <a:rPr lang="en-US" dirty="0"/>
              <a:t> for evaluation.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187E0-6C83-468A-86B7-F5CF267D69E0}"/>
              </a:ext>
            </a:extLst>
          </p:cNvPr>
          <p:cNvSpPr txBox="1"/>
          <p:nvPr/>
        </p:nvSpPr>
        <p:spPr>
          <a:xfrm>
            <a:off x="3474625" y="4794873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 Source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2CE11-B29E-408B-8A0E-D4A9E6E629C3}"/>
              </a:ext>
            </a:extLst>
          </p:cNvPr>
          <p:cNvSpPr txBox="1"/>
          <p:nvPr/>
        </p:nvSpPr>
        <p:spPr>
          <a:xfrm>
            <a:off x="3724333" y="5119056"/>
            <a:ext cx="463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collected from French hospitals.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1D27FE-9A67-47D8-BA7B-B0C99371F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D7174A76-84AE-4E22-8C18-C4056AB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ooter Placeholder 12">
            <a:extLst>
              <a:ext uri="{FF2B5EF4-FFF2-40B4-BE49-F238E27FC236}">
                <a16:creationId xmlns:a16="http://schemas.microsoft.com/office/drawing/2014/main" id="{B9943E08-7A5F-48BE-AD15-FA7386E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52" name="Slide Number Placeholder 13">
            <a:extLst>
              <a:ext uri="{FF2B5EF4-FFF2-40B4-BE49-F238E27FC236}">
                <a16:creationId xmlns:a16="http://schemas.microsoft.com/office/drawing/2014/main" id="{AB20678A-75CD-4039-B0DC-7D39B7A6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52882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EviRed Real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French </a:t>
            </a:r>
            <a:r>
              <a:rPr lang="fr-FR" b="1" dirty="0" err="1"/>
              <a:t>Hospitals</a:t>
            </a:r>
            <a:r>
              <a:rPr lang="fr-FR" b="1" dirty="0"/>
              <a:t>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From the </a:t>
            </a:r>
            <a:r>
              <a:rPr lang="en-US" b="1" dirty="0"/>
              <a:t>EviRed</a:t>
            </a:r>
            <a:r>
              <a:rPr lang="en-US" dirty="0"/>
              <a:t> project (</a:t>
            </a:r>
            <a:r>
              <a:rPr lang="en-US" b="1" dirty="0"/>
              <a:t>14 hospitals</a:t>
            </a:r>
            <a:r>
              <a:rPr lang="en-US" dirty="0"/>
              <a:t>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74625" y="4107738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Diagnostic Labels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24333" y="4403939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ICDR</a:t>
            </a:r>
            <a:r>
              <a:rPr lang="en-US" dirty="0"/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74625" y="3338179"/>
            <a:ext cx="425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Independent Out-of-Domain Dataset: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24333" y="3661677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b="1" dirty="0"/>
              <a:t>Algeria</a:t>
            </a:r>
            <a:r>
              <a:rPr lang="en-US" dirty="0"/>
              <a:t> for evaluation.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187E0-6C83-468A-86B7-F5CF267D69E0}"/>
              </a:ext>
            </a:extLst>
          </p:cNvPr>
          <p:cNvSpPr txBox="1"/>
          <p:nvPr/>
        </p:nvSpPr>
        <p:spPr>
          <a:xfrm>
            <a:off x="3474625" y="4794873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 Source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2CE11-B29E-408B-8A0E-D4A9E6E629C3}"/>
              </a:ext>
            </a:extLst>
          </p:cNvPr>
          <p:cNvSpPr txBox="1"/>
          <p:nvPr/>
        </p:nvSpPr>
        <p:spPr>
          <a:xfrm>
            <a:off x="3724333" y="5119056"/>
            <a:ext cx="463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collected from French hospitals.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1D27FE-9A67-47D8-BA7B-B0C99371F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4174E920-96A6-4FB6-8403-CD16A008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ooter Placeholder 12">
            <a:extLst>
              <a:ext uri="{FF2B5EF4-FFF2-40B4-BE49-F238E27FC236}">
                <a16:creationId xmlns:a16="http://schemas.microsoft.com/office/drawing/2014/main" id="{9A39A8F2-1611-4B01-BEE0-4DC62B4E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52" name="Slide Number Placeholder 13">
            <a:extLst>
              <a:ext uri="{FF2B5EF4-FFF2-40B4-BE49-F238E27FC236}">
                <a16:creationId xmlns:a16="http://schemas.microsoft.com/office/drawing/2014/main" id="{FBF92E24-5C18-439D-8F1F-8868E61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17699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1049709" y="1984405"/>
            <a:ext cx="2153470" cy="1643085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5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F25CF7-D5A2-43D0-8E14-0901E4EB9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44" y="2348747"/>
            <a:ext cx="457200" cy="457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A8124F-17E7-4557-8152-E776C0D6E1DF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Datasets </a:t>
            </a:r>
            <a:r>
              <a:rPr lang="en-US" sz="2000" dirty="0"/>
              <a:t>for</a:t>
            </a:r>
            <a:r>
              <a:rPr lang="en-US" sz="2000" b="1" dirty="0"/>
              <a:t> Evaluation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B95F0-3BB4-406A-844A-9E776769ADAB}"/>
              </a:ext>
            </a:extLst>
          </p:cNvPr>
          <p:cNvSpPr txBox="1"/>
          <p:nvPr/>
        </p:nvSpPr>
        <p:spPr>
          <a:xfrm>
            <a:off x="3080888" y="21627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EviRed Real </a:t>
            </a:r>
            <a:r>
              <a:rPr lang="en-US" dirty="0"/>
              <a:t>Dataset: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8605F-6365-4D7F-83D8-5288C6D64527}"/>
              </a:ext>
            </a:extLst>
          </p:cNvPr>
          <p:cNvSpPr txBox="1"/>
          <p:nvPr/>
        </p:nvSpPr>
        <p:spPr>
          <a:xfrm>
            <a:off x="3473431" y="2513710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1" dirty="0"/>
              <a:t>French </a:t>
            </a:r>
            <a:r>
              <a:rPr lang="fr-FR" b="1" dirty="0" err="1"/>
              <a:t>Hospitals</a:t>
            </a:r>
            <a:r>
              <a:rPr lang="fr-FR" b="1" dirty="0"/>
              <a:t>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94063D-CEC7-4936-A735-3C85B4EA5776}"/>
              </a:ext>
            </a:extLst>
          </p:cNvPr>
          <p:cNvSpPr txBox="1"/>
          <p:nvPr/>
        </p:nvSpPr>
        <p:spPr>
          <a:xfrm>
            <a:off x="3719404" y="2866609"/>
            <a:ext cx="723162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From the </a:t>
            </a:r>
            <a:r>
              <a:rPr lang="en-US" b="1" dirty="0"/>
              <a:t>EviRed</a:t>
            </a:r>
            <a:r>
              <a:rPr lang="en-US" dirty="0"/>
              <a:t> project (</a:t>
            </a:r>
            <a:r>
              <a:rPr lang="en-US" b="1" dirty="0"/>
              <a:t>14 hospitals</a:t>
            </a:r>
            <a:r>
              <a:rPr lang="en-US" dirty="0"/>
              <a:t>).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1C7664-C6E0-4AAD-92A9-5A0FC92B4A57}"/>
              </a:ext>
            </a:extLst>
          </p:cNvPr>
          <p:cNvSpPr txBox="1"/>
          <p:nvPr/>
        </p:nvSpPr>
        <p:spPr>
          <a:xfrm>
            <a:off x="3474625" y="4107738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Diagnostic Labels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820B6E-9AF5-4380-893D-243E99AB8483}"/>
              </a:ext>
            </a:extLst>
          </p:cNvPr>
          <p:cNvSpPr txBox="1"/>
          <p:nvPr/>
        </p:nvSpPr>
        <p:spPr>
          <a:xfrm>
            <a:off x="3724333" y="4403939"/>
            <a:ext cx="3940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ICDR</a:t>
            </a:r>
            <a:r>
              <a:rPr lang="en-US" dirty="0"/>
              <a:t> classification (Grades 0-4).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A92508-EDF9-4727-90BE-4A6649DD9ABB}"/>
              </a:ext>
            </a:extLst>
          </p:cNvPr>
          <p:cNvSpPr txBox="1"/>
          <p:nvPr/>
        </p:nvSpPr>
        <p:spPr>
          <a:xfrm>
            <a:off x="3474625" y="3338179"/>
            <a:ext cx="425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Independent Out-of-Domain Dataset: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EA00A-8984-48FC-986F-8AC2CD5DD57A}"/>
              </a:ext>
            </a:extLst>
          </p:cNvPr>
          <p:cNvSpPr txBox="1"/>
          <p:nvPr/>
        </p:nvSpPr>
        <p:spPr>
          <a:xfrm>
            <a:off x="3724333" y="3661677"/>
            <a:ext cx="564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From </a:t>
            </a:r>
            <a:r>
              <a:rPr lang="en-US" b="1" dirty="0"/>
              <a:t>Algeria</a:t>
            </a:r>
            <a:r>
              <a:rPr lang="en-US" dirty="0"/>
              <a:t> for evaluation.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3187E0-6C83-468A-86B7-F5CF267D69E0}"/>
              </a:ext>
            </a:extLst>
          </p:cNvPr>
          <p:cNvSpPr txBox="1"/>
          <p:nvPr/>
        </p:nvSpPr>
        <p:spPr>
          <a:xfrm>
            <a:off x="3474625" y="4794873"/>
            <a:ext cx="2165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Dataset Source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2CE11-B29E-408B-8A0E-D4A9E6E629C3}"/>
              </a:ext>
            </a:extLst>
          </p:cNvPr>
          <p:cNvSpPr txBox="1"/>
          <p:nvPr/>
        </p:nvSpPr>
        <p:spPr>
          <a:xfrm>
            <a:off x="3724333" y="5119056"/>
            <a:ext cx="463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collected from French hospitals.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11D27FE-9A67-47D8-BA7B-B0C99371F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6645" y="2404990"/>
            <a:ext cx="3243156" cy="3330150"/>
          </a:xfrm>
          <a:prstGeom prst="rect">
            <a:avLst/>
          </a:prstGeom>
        </p:spPr>
      </p:pic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D3A4E559-A636-4994-BE52-E07FC577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ooter Placeholder 12">
            <a:extLst>
              <a:ext uri="{FF2B5EF4-FFF2-40B4-BE49-F238E27FC236}">
                <a16:creationId xmlns:a16="http://schemas.microsoft.com/office/drawing/2014/main" id="{AB754BAB-5F02-44E1-B362-ACEEDCB7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52" name="Slide Number Placeholder 13">
            <a:extLst>
              <a:ext uri="{FF2B5EF4-FFF2-40B4-BE49-F238E27FC236}">
                <a16:creationId xmlns:a16="http://schemas.microsoft.com/office/drawing/2014/main" id="{A0739D66-47C9-4EA7-8412-25A56E61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25951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91040-3318-4614-BE1A-1C0315498CFD}"/>
              </a:ext>
            </a:extLst>
          </p:cNvPr>
          <p:cNvCxnSpPr>
            <a:cxnSpLocks/>
          </p:cNvCxnSpPr>
          <p:nvPr/>
        </p:nvCxnSpPr>
        <p:spPr>
          <a:xfrm flipH="1">
            <a:off x="1731626" y="2790468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E575CD-BCD6-4667-AAEF-A85AFE9734E0}"/>
              </a:ext>
            </a:extLst>
          </p:cNvPr>
          <p:cNvSpPr txBox="1"/>
          <p:nvPr/>
        </p:nvSpPr>
        <p:spPr>
          <a:xfrm>
            <a:off x="3151100" y="1304850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6200000">
            <a:off x="799554" y="210015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EDC288-8A9F-4A6E-A08B-5BAF047C2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A0F390-A7F9-436E-870D-A90FEF092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22" y="249743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0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ResNet101</a:t>
            </a:r>
          </a:p>
        </p:txBody>
      </p:sp>
      <p:pic>
        <p:nvPicPr>
          <p:cNvPr id="39" name="Picture 4" descr="Original architecture of ResNet 101 deep learning model">
            <a:extLst>
              <a:ext uri="{FF2B5EF4-FFF2-40B4-BE49-F238E27FC236}">
                <a16:creationId xmlns:a16="http://schemas.microsoft.com/office/drawing/2014/main" id="{83970F92-3336-430C-8579-3719418A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58" y="2487982"/>
            <a:ext cx="8096250" cy="1419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3935656"/>
            <a:ext cx="363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4" y="4256659"/>
                <a:ext cx="2728332" cy="635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4" y="4256659"/>
                <a:ext cx="2728332" cy="6352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6C13120-07B1-4CE6-A303-5A85D75481E3}"/>
              </a:ext>
            </a:extLst>
          </p:cNvPr>
          <p:cNvSpPr txBox="1"/>
          <p:nvPr/>
        </p:nvSpPr>
        <p:spPr>
          <a:xfrm>
            <a:off x="3166218" y="4762688"/>
            <a:ext cx="106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C564B-5887-4127-B0CB-3FAA136F1CB1}"/>
              </a:ext>
            </a:extLst>
          </p:cNvPr>
          <p:cNvSpPr txBox="1"/>
          <p:nvPr/>
        </p:nvSpPr>
        <p:spPr>
          <a:xfrm>
            <a:off x="3485887" y="5115240"/>
            <a:ext cx="517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154 </a:t>
            </a:r>
            <a:r>
              <a:rPr lang="en-US" dirty="0"/>
              <a:t>images for training </a:t>
            </a:r>
            <a:r>
              <a:rPr lang="en-US" b="1" dirty="0"/>
              <a:t>| 50 </a:t>
            </a:r>
            <a:r>
              <a:rPr lang="en-US" dirty="0"/>
              <a:t>images for validation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6A0863-4E5C-4F52-9274-E497DCBD8035}"/>
              </a:ext>
            </a:extLst>
          </p:cNvPr>
          <p:cNvSpPr txBox="1"/>
          <p:nvPr/>
        </p:nvSpPr>
        <p:spPr>
          <a:xfrm>
            <a:off x="3166218" y="5587225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Evaluation Metrics: F1 </a:t>
            </a:r>
            <a:r>
              <a:rPr lang="en-US" dirty="0"/>
              <a:t>score</a:t>
            </a:r>
            <a:r>
              <a:rPr lang="en-US" b="1" dirty="0"/>
              <a:t>, AUC, ECE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969A4F-EC7C-4FF5-B020-F60FF910FB68}"/>
              </a:ext>
            </a:extLst>
          </p:cNvPr>
          <p:cNvSpPr txBox="1"/>
          <p:nvPr/>
        </p:nvSpPr>
        <p:spPr>
          <a:xfrm>
            <a:off x="4900775" y="5956557"/>
            <a:ext cx="376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b="1" dirty="0"/>
              <a:t>AUC</a:t>
            </a:r>
            <a:r>
              <a:rPr lang="en-US" dirty="0"/>
              <a:t> + 0.5 × </a:t>
            </a:r>
            <a:r>
              <a:rPr lang="en-US" b="1" dirty="0"/>
              <a:t>F1</a:t>
            </a:r>
            <a:r>
              <a:rPr lang="en-US" dirty="0"/>
              <a:t> + 0.5 × (1 − </a:t>
            </a:r>
            <a:r>
              <a:rPr lang="en-US" b="1" dirty="0"/>
              <a:t>ECE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First Submission</a:t>
            </a:r>
          </a:p>
        </p:txBody>
      </p:sp>
      <p:sp>
        <p:nvSpPr>
          <p:cNvPr id="36" name="Date Placeholder 11">
            <a:extLst>
              <a:ext uri="{FF2B5EF4-FFF2-40B4-BE49-F238E27FC236}">
                <a16:creationId xmlns:a16="http://schemas.microsoft.com/office/drawing/2014/main" id="{374F3449-4DA5-441A-B43E-45A4D5D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ooter Placeholder 12">
            <a:extLst>
              <a:ext uri="{FF2B5EF4-FFF2-40B4-BE49-F238E27FC236}">
                <a16:creationId xmlns:a16="http://schemas.microsoft.com/office/drawing/2014/main" id="{94545654-3A78-4E85-B073-70C8F73D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2D88A0F4-87C2-49B7-8539-A4CF136A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378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A5D9DC-94A3-4964-A8BE-328BA01BC605}"/>
              </a:ext>
            </a:extLst>
          </p:cNvPr>
          <p:cNvSpPr txBox="1"/>
          <p:nvPr/>
        </p:nvSpPr>
        <p:spPr>
          <a:xfrm>
            <a:off x="2151625" y="1393661"/>
            <a:ext cx="7897905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2825E"/>
                </a:solidFill>
              </a:rPr>
              <a:t>Onset prediction of ci-DME on UWF images using fine-tuned ResNet with class</a:t>
            </a:r>
          </a:p>
          <a:p>
            <a:pPr algn="ctr"/>
            <a:r>
              <a:rPr lang="en-US" sz="2800" b="1" dirty="0">
                <a:solidFill>
                  <a:srgbClr val="32825E"/>
                </a:solidFill>
              </a:rPr>
              <a:t>balanced focal 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DC807-D58D-4493-9604-B7801B47B94E}"/>
              </a:ext>
            </a:extLst>
          </p:cNvPr>
          <p:cNvSpPr txBox="1"/>
          <p:nvPr/>
        </p:nvSpPr>
        <p:spPr>
          <a:xfrm>
            <a:off x="5163463" y="276576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LIMIARF LAB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2788-7464-4113-95FB-CDDF94062741}"/>
              </a:ext>
            </a:extLst>
          </p:cNvPr>
          <p:cNvSpPr txBox="1"/>
          <p:nvPr/>
        </p:nvSpPr>
        <p:spPr>
          <a:xfrm>
            <a:off x="1512096" y="3610155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Yassine LEHMIANI </a:t>
            </a:r>
            <a:r>
              <a:rPr lang="en-US" baseline="30000" dirty="0"/>
              <a:t>1</a:t>
            </a:r>
            <a:endParaRPr lang="en-US" b="1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8D534-B468-4C21-8336-A3A54EE5D626}"/>
              </a:ext>
            </a:extLst>
          </p:cNvPr>
          <p:cNvSpPr txBox="1"/>
          <p:nvPr/>
        </p:nvSpPr>
        <p:spPr>
          <a:xfrm>
            <a:off x="5255225" y="3025379"/>
            <a:ext cx="168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Done by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9F8B0-488B-48D8-8545-C0022C05FCF1}"/>
              </a:ext>
            </a:extLst>
          </p:cNvPr>
          <p:cNvSpPr txBox="1"/>
          <p:nvPr/>
        </p:nvSpPr>
        <p:spPr>
          <a:xfrm>
            <a:off x="8911012" y="3609968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Abdlehak MAHMOUDI </a:t>
            </a:r>
            <a:r>
              <a:rPr lang="en-US" baseline="30000" dirty="0"/>
              <a:t>1,2</a:t>
            </a:r>
            <a:endParaRPr lang="en-US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B28CB1-D77C-46B4-B69A-026FD206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98" y="4049690"/>
            <a:ext cx="1646106" cy="16461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DFE52E-0500-4409-AF8F-A701D0F11B4D}"/>
              </a:ext>
            </a:extLst>
          </p:cNvPr>
          <p:cNvSpPr txBox="1"/>
          <p:nvPr/>
        </p:nvSpPr>
        <p:spPr>
          <a:xfrm>
            <a:off x="5116977" y="361362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Ayoub ELKHOUZARI</a:t>
            </a:r>
            <a:r>
              <a:rPr lang="en-US" baseline="30000" dirty="0"/>
              <a:t> 1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740E1-BF68-4760-A885-30728C0DA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087" y="4049065"/>
            <a:ext cx="1646106" cy="1646106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95216E-A0C1-4DE5-B89E-852B01CD1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61" y="4049690"/>
            <a:ext cx="1645920" cy="1645920"/>
          </a:xfrm>
          <a:prstGeom prst="ellipse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CC4443-7FE8-4A05-85C3-88FA9BA1BDB0}"/>
              </a:ext>
            </a:extLst>
          </p:cNvPr>
          <p:cNvSpPr txBox="1"/>
          <p:nvPr/>
        </p:nvSpPr>
        <p:spPr>
          <a:xfrm>
            <a:off x="3048930" y="5972801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1.</a:t>
            </a:r>
            <a:r>
              <a:rPr lang="en-US" sz="1400" dirty="0"/>
              <a:t> LIMIARF, Faculty of Sciences, Mohammed V University in Rabat, Morocco. </a:t>
            </a:r>
          </a:p>
          <a:p>
            <a:r>
              <a:rPr lang="en-US" sz="1400" b="1" dirty="0"/>
              <a:t>2.</a:t>
            </a:r>
            <a:r>
              <a:rPr lang="en-US" sz="1400" dirty="0"/>
              <a:t> Ecole Normale Supérieure, Mohammed V University in Rabat, Morocco.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C409C0-9E8E-4BE7-A25E-2A41004D20E2}"/>
              </a:ext>
            </a:extLst>
          </p:cNvPr>
          <p:cNvCxnSpPr>
            <a:cxnSpLocks/>
          </p:cNvCxnSpPr>
          <p:nvPr/>
        </p:nvCxnSpPr>
        <p:spPr>
          <a:xfrm flipH="1">
            <a:off x="865813" y="2901981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pic>
        <p:nvPicPr>
          <p:cNvPr id="39" name="Picture 4" descr="Original architecture of ResNet 101 deep learning model">
            <a:extLst>
              <a:ext uri="{FF2B5EF4-FFF2-40B4-BE49-F238E27FC236}">
                <a16:creationId xmlns:a16="http://schemas.microsoft.com/office/drawing/2014/main" id="{83970F92-3336-430C-8579-3719418A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57" y="2487982"/>
            <a:ext cx="8580727" cy="15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First Submission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28C35E-264D-418E-AA0A-7402FB0C371F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ResNet101</a:t>
            </a:r>
          </a:p>
        </p:txBody>
      </p:sp>
      <p:sp>
        <p:nvSpPr>
          <p:cNvPr id="60" name="Date Placeholder 11">
            <a:extLst>
              <a:ext uri="{FF2B5EF4-FFF2-40B4-BE49-F238E27FC236}">
                <a16:creationId xmlns:a16="http://schemas.microsoft.com/office/drawing/2014/main" id="{FA99F0D8-926A-483D-A8B8-46A2C5B0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Footer Placeholder 12">
            <a:extLst>
              <a:ext uri="{FF2B5EF4-FFF2-40B4-BE49-F238E27FC236}">
                <a16:creationId xmlns:a16="http://schemas.microsoft.com/office/drawing/2014/main" id="{AA72D83E-74DD-430D-8D95-59EB1371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62" name="Slide Number Placeholder 13">
            <a:extLst>
              <a:ext uri="{FF2B5EF4-FFF2-40B4-BE49-F238E27FC236}">
                <a16:creationId xmlns:a16="http://schemas.microsoft.com/office/drawing/2014/main" id="{AD285699-ABA2-42CD-A15D-906627F3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33983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pic>
        <p:nvPicPr>
          <p:cNvPr id="39" name="Picture 4" descr="Original architecture of ResNet 101 deep learning model">
            <a:extLst>
              <a:ext uri="{FF2B5EF4-FFF2-40B4-BE49-F238E27FC236}">
                <a16:creationId xmlns:a16="http://schemas.microsoft.com/office/drawing/2014/main" id="{83970F92-3336-430C-8579-3719418A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58" y="2487982"/>
            <a:ext cx="80962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3935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dirty="0"/>
              <a:t>cross-entropy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4" y="4256659"/>
                <a:ext cx="2728332" cy="635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4" y="4256659"/>
                <a:ext cx="2728332" cy="6352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6C13120-07B1-4CE6-A303-5A85D75481E3}"/>
              </a:ext>
            </a:extLst>
          </p:cNvPr>
          <p:cNvSpPr txBox="1"/>
          <p:nvPr/>
        </p:nvSpPr>
        <p:spPr>
          <a:xfrm>
            <a:off x="3166218" y="4762688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C564B-5887-4127-B0CB-3FAA136F1CB1}"/>
              </a:ext>
            </a:extLst>
          </p:cNvPr>
          <p:cNvSpPr txBox="1"/>
          <p:nvPr/>
        </p:nvSpPr>
        <p:spPr>
          <a:xfrm>
            <a:off x="3485887" y="5115240"/>
            <a:ext cx="509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154 </a:t>
            </a:r>
            <a:r>
              <a:rPr lang="en-US" dirty="0"/>
              <a:t>images for training </a:t>
            </a:r>
            <a:r>
              <a:rPr lang="en-US" b="1" dirty="0"/>
              <a:t>| 50 </a:t>
            </a:r>
            <a:r>
              <a:rPr lang="en-US" dirty="0"/>
              <a:t>images for validation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6A0863-4E5C-4F52-9274-E497DCBD8035}"/>
              </a:ext>
            </a:extLst>
          </p:cNvPr>
          <p:cNvSpPr txBox="1"/>
          <p:nvPr/>
        </p:nvSpPr>
        <p:spPr>
          <a:xfrm>
            <a:off x="3166218" y="5587225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Evaluation Metrics: F1 </a:t>
            </a:r>
            <a:r>
              <a:rPr lang="en-US" dirty="0"/>
              <a:t>score</a:t>
            </a:r>
            <a:r>
              <a:rPr lang="en-US" b="1" dirty="0"/>
              <a:t>, AUC, ECE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969A4F-EC7C-4FF5-B020-F60FF910FB68}"/>
              </a:ext>
            </a:extLst>
          </p:cNvPr>
          <p:cNvSpPr txBox="1"/>
          <p:nvPr/>
        </p:nvSpPr>
        <p:spPr>
          <a:xfrm>
            <a:off x="4900775" y="5956557"/>
            <a:ext cx="376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b="1" dirty="0"/>
              <a:t>AUC</a:t>
            </a:r>
            <a:r>
              <a:rPr lang="en-US" dirty="0"/>
              <a:t> + 0.5 × </a:t>
            </a:r>
            <a:r>
              <a:rPr lang="en-US" b="1" dirty="0"/>
              <a:t>F1</a:t>
            </a:r>
            <a:r>
              <a:rPr lang="en-US" dirty="0"/>
              <a:t> + 0.5 × (1 − </a:t>
            </a:r>
            <a:r>
              <a:rPr lang="en-US" b="1" dirty="0"/>
              <a:t>ECE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First Submission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B49533-E6FA-426F-8641-11875E95075D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ResNet101</a:t>
            </a:r>
          </a:p>
        </p:txBody>
      </p:sp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7A664156-E4F3-4DDA-A8A2-ACAC9D13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ooter Placeholder 12">
            <a:extLst>
              <a:ext uri="{FF2B5EF4-FFF2-40B4-BE49-F238E27FC236}">
                <a16:creationId xmlns:a16="http://schemas.microsoft.com/office/drawing/2014/main" id="{E148912D-3059-4B99-A32D-51FBF9DC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7" name="Slide Number Placeholder 13">
            <a:extLst>
              <a:ext uri="{FF2B5EF4-FFF2-40B4-BE49-F238E27FC236}">
                <a16:creationId xmlns:a16="http://schemas.microsoft.com/office/drawing/2014/main" id="{C190FA28-B9FC-42F7-A77C-8EFD04EF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01476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2378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inceptionV3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4069468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sz="1800" dirty="0" err="1"/>
              <a:t>ClassBalanced</a:t>
            </a:r>
            <a:r>
              <a:rPr lang="en-US" sz="1800" dirty="0"/>
              <a:t> Focal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4" y="4352811"/>
                <a:ext cx="4900273" cy="877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i="1"/>
                            <m:t>𝐶𝐵𝐹𝐿</m:t>
                          </m:r>
                        </m:e>
                        <m:sub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𝑧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𝑦</m:t>
                          </m:r>
                          <m:r>
                            <a:rPr lang="en-US" i="1"/>
                            <m:t>)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1−</m:t>
                          </m:r>
                          <m:r>
                            <a:rPr lang="en-US" i="1"/>
                            <m:t>𝛽</m:t>
                          </m:r>
                        </m:num>
                        <m:den>
                          <m:r>
                            <a:rPr lang="en-US" i="1"/>
                            <m:t>1−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b="1" i="1"/>
                            <m:t>𝑪</m:t>
                          </m:r>
                        </m:sup>
                        <m:e>
                          <m:r>
                            <a:rPr lang="en-US"/>
                            <m:t>(1</m:t>
                          </m:r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𝛾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/>
                            <m:t>log</m:t>
                          </m:r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4" y="4352811"/>
                <a:ext cx="4900273" cy="877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6C13120-07B1-4CE6-A303-5A85D75481E3}"/>
              </a:ext>
            </a:extLst>
          </p:cNvPr>
          <p:cNvSpPr txBox="1"/>
          <p:nvPr/>
        </p:nvSpPr>
        <p:spPr>
          <a:xfrm>
            <a:off x="3166218" y="4896500"/>
            <a:ext cx="1040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C564B-5887-4127-B0CB-3FAA136F1CB1}"/>
              </a:ext>
            </a:extLst>
          </p:cNvPr>
          <p:cNvSpPr txBox="1"/>
          <p:nvPr/>
        </p:nvSpPr>
        <p:spPr>
          <a:xfrm>
            <a:off x="3485887" y="5249052"/>
            <a:ext cx="509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154 </a:t>
            </a:r>
            <a:r>
              <a:rPr lang="en-US" dirty="0"/>
              <a:t>images for training </a:t>
            </a:r>
            <a:r>
              <a:rPr lang="en-US" b="1" dirty="0"/>
              <a:t>| 50 </a:t>
            </a:r>
            <a:r>
              <a:rPr lang="en-US" dirty="0"/>
              <a:t>images for validation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6A0863-4E5C-4F52-9274-E497DCBD8035}"/>
              </a:ext>
            </a:extLst>
          </p:cNvPr>
          <p:cNvSpPr txBox="1"/>
          <p:nvPr/>
        </p:nvSpPr>
        <p:spPr>
          <a:xfrm>
            <a:off x="3166218" y="5721037"/>
            <a:ext cx="420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Evaluation Metrics: F1 </a:t>
            </a:r>
            <a:r>
              <a:rPr lang="en-US" dirty="0"/>
              <a:t>score</a:t>
            </a:r>
            <a:r>
              <a:rPr lang="en-US" b="1" dirty="0"/>
              <a:t>, AUC, ECE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969A4F-EC7C-4FF5-B020-F60FF910FB68}"/>
              </a:ext>
            </a:extLst>
          </p:cNvPr>
          <p:cNvSpPr txBox="1"/>
          <p:nvPr/>
        </p:nvSpPr>
        <p:spPr>
          <a:xfrm>
            <a:off x="4900775" y="6090369"/>
            <a:ext cx="376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b="1" dirty="0"/>
              <a:t>AUC</a:t>
            </a:r>
            <a:r>
              <a:rPr lang="en-US" dirty="0"/>
              <a:t> + 0.5 × </a:t>
            </a:r>
            <a:r>
              <a:rPr lang="en-US" b="1" dirty="0"/>
              <a:t>F1</a:t>
            </a:r>
            <a:r>
              <a:rPr lang="en-US" dirty="0"/>
              <a:t> + 0.5 × (1 − </a:t>
            </a:r>
            <a:r>
              <a:rPr lang="en-US" b="1" dirty="0"/>
              <a:t>ECE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9" y="1756276"/>
            <a:ext cx="2378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Second Submission</a:t>
            </a:r>
          </a:p>
        </p:txBody>
      </p:sp>
      <p:pic>
        <p:nvPicPr>
          <p:cNvPr id="34" name="Picture 4" descr="Inception-v3 model's architecture. | Download Scientific Diagram">
            <a:extLst>
              <a:ext uri="{FF2B5EF4-FFF2-40B4-BE49-F238E27FC236}">
                <a16:creationId xmlns:a16="http://schemas.microsoft.com/office/drawing/2014/main" id="{120A5084-13F8-4C50-A33A-0C61D8050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71" y="2485411"/>
            <a:ext cx="3918027" cy="1571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Date Placeholder 11">
            <a:extLst>
              <a:ext uri="{FF2B5EF4-FFF2-40B4-BE49-F238E27FC236}">
                <a16:creationId xmlns:a16="http://schemas.microsoft.com/office/drawing/2014/main" id="{8614B215-3CDE-4293-8435-AAEF511E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ooter Placeholder 12">
            <a:extLst>
              <a:ext uri="{FF2B5EF4-FFF2-40B4-BE49-F238E27FC236}">
                <a16:creationId xmlns:a16="http://schemas.microsoft.com/office/drawing/2014/main" id="{EC90A58D-7BDF-4133-93B4-60A6B573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2" name="Slide Number Placeholder 13">
            <a:extLst>
              <a:ext uri="{FF2B5EF4-FFF2-40B4-BE49-F238E27FC236}">
                <a16:creationId xmlns:a16="http://schemas.microsoft.com/office/drawing/2014/main" id="{8C4A5C38-780B-461D-BA92-7B1A0196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04817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inceptionV3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Second Submission</a:t>
            </a:r>
          </a:p>
        </p:txBody>
      </p:sp>
      <p:pic>
        <p:nvPicPr>
          <p:cNvPr id="34" name="Picture 4" descr="Inception-v3 model's architecture. | Download Scientific Diagram">
            <a:extLst>
              <a:ext uri="{FF2B5EF4-FFF2-40B4-BE49-F238E27FC236}">
                <a16:creationId xmlns:a16="http://schemas.microsoft.com/office/drawing/2014/main" id="{120A5084-13F8-4C50-A33A-0C61D8050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71" y="2485410"/>
            <a:ext cx="8630116" cy="34621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1">
            <a:extLst>
              <a:ext uri="{FF2B5EF4-FFF2-40B4-BE49-F238E27FC236}">
                <a16:creationId xmlns:a16="http://schemas.microsoft.com/office/drawing/2014/main" id="{5389E5E1-2D6D-4828-8134-E9A9BDD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ooter Placeholder 12">
            <a:extLst>
              <a:ext uri="{FF2B5EF4-FFF2-40B4-BE49-F238E27FC236}">
                <a16:creationId xmlns:a16="http://schemas.microsoft.com/office/drawing/2014/main" id="{D99627C5-4076-4E55-82E5-3E2B80BA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7" name="Slide Number Placeholder 13">
            <a:extLst>
              <a:ext uri="{FF2B5EF4-FFF2-40B4-BE49-F238E27FC236}">
                <a16:creationId xmlns:a16="http://schemas.microsoft.com/office/drawing/2014/main" id="{2C0439D9-87C4-41C8-B368-2F11838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77409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inceptionV3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2411223"/>
            <a:ext cx="4350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sz="1800" dirty="0" err="1"/>
              <a:t>ClassBalanced</a:t>
            </a:r>
            <a:r>
              <a:rPr lang="en-US" sz="1800" dirty="0"/>
              <a:t> Focal Loss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Second Submission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5ADC13-FA5B-4723-9D17-748D10897101}"/>
                  </a:ext>
                </a:extLst>
              </p:cNvPr>
              <p:cNvSpPr txBox="1"/>
              <p:nvPr/>
            </p:nvSpPr>
            <p:spPr>
              <a:xfrm>
                <a:off x="7267493" y="2865588"/>
                <a:ext cx="4063063" cy="24934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:</a:t>
                </a:r>
                <a:r>
                  <a:rPr lang="en-US" dirty="0"/>
                  <a:t> </a:t>
                </a:r>
                <a:r>
                  <a:rPr lang="en-US" sz="1400" dirty="0"/>
                  <a:t>The effective number of samples for class I;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d>
                          <m:dPr>
                            <m:sepChr m:val=",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400" b="1" dirty="0"/>
                  <a:t>:</a:t>
                </a:r>
                <a:r>
                  <a:rPr lang="en-US" sz="1200" b="1" dirty="0"/>
                  <a:t> </a:t>
                </a:r>
                <a:r>
                  <a:rPr lang="en-US" sz="1400" dirty="0"/>
                  <a:t>The loss function</a:t>
                </a:r>
                <a:endParaRPr lang="en-US" sz="1400" b="1" dirty="0"/>
              </a:p>
              <a:p>
                <a:r>
                  <a:rPr lang="en-US" sz="1600" b="1" dirty="0"/>
                  <a:t>y</a:t>
                </a:r>
                <a:r>
                  <a:rPr lang="en-US" dirty="0"/>
                  <a:t> </a:t>
                </a:r>
                <a:r>
                  <a:rPr lang="en-US" sz="1400" dirty="0"/>
                  <a:t>:</a:t>
                </a:r>
                <a:r>
                  <a:rPr lang="en-US" dirty="0"/>
                  <a:t> </a:t>
                </a:r>
                <a:r>
                  <a:rPr lang="en-US" sz="1400" dirty="0"/>
                  <a:t>The ground-truth label</a:t>
                </a:r>
              </a:p>
              <a:p>
                <a:r>
                  <a:rPr lang="en-US" sz="1600" b="1" dirty="0"/>
                  <a:t>P</a:t>
                </a:r>
                <a:r>
                  <a:rPr lang="en-US" sz="1200" dirty="0"/>
                  <a:t> </a:t>
                </a:r>
                <a:r>
                  <a:rPr lang="en-US" sz="1400" dirty="0"/>
                  <a:t>:</a:t>
                </a:r>
                <a:r>
                  <a:rPr lang="en-US" sz="1200" dirty="0"/>
                  <a:t> </a:t>
                </a:r>
                <a:r>
                  <a:rPr lang="en-US" sz="1400" dirty="0"/>
                  <a:t>The prediction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:</a:t>
                </a:r>
                <a:r>
                  <a:rPr lang="en-US" sz="1200" dirty="0"/>
                  <a:t>  </a:t>
                </a:r>
                <a:r>
                  <a:rPr lang="en-US" sz="1400" dirty="0"/>
                  <a:t>number of samples in the ground-truth class y</a:t>
                </a:r>
              </a:p>
              <a:p>
                <a:r>
                  <a:rPr lang="el-GR" sz="1600" b="1" dirty="0"/>
                  <a:t>β ∈ [0, 1</a:t>
                </a:r>
                <a:r>
                  <a:rPr lang="en-US" sz="1600" b="1" dirty="0"/>
                  <a:t>]</a:t>
                </a:r>
              </a:p>
              <a:p>
                <a:pPr/>
                <a:r>
                  <a:rPr lang="en-US" sz="1600" b="1" dirty="0"/>
                  <a:t>γ</a:t>
                </a:r>
                <a:r>
                  <a:rPr lang="en-US" sz="1600" dirty="0"/>
                  <a:t> </a:t>
                </a:r>
                <a:r>
                  <a:rPr lang="en-US" sz="1400" dirty="0"/>
                  <a:t>:</a:t>
                </a:r>
                <a:r>
                  <a:rPr lang="en-US" sz="1600" dirty="0"/>
                  <a:t> </a:t>
                </a:r>
                <a:r>
                  <a:rPr lang="en-US" sz="1400" dirty="0"/>
                  <a:t>focusing parameter</a:t>
                </a:r>
                <a:endParaRPr lang="en-US" sz="1400" b="1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𝑭𝑳</m:t>
                        </m:r>
                      </m:e>
                      <m:sub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400" b="1" dirty="0"/>
                  <a:t>: </a:t>
                </a:r>
                <a:r>
                  <a:rPr lang="en-US" sz="1400" dirty="0"/>
                  <a:t>The Focal Loss function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𝑪𝑩𝑭𝑳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  <a:r>
                  <a:rPr lang="en-US" sz="1400" b="1" dirty="0"/>
                  <a:t>:</a:t>
                </a:r>
                <a:r>
                  <a:rPr lang="en-US" sz="1600" b="1" dirty="0"/>
                  <a:t> </a:t>
                </a:r>
                <a:r>
                  <a:rPr lang="en-US" sz="1400" dirty="0" err="1"/>
                  <a:t>ClassBalanced</a:t>
                </a:r>
                <a:r>
                  <a:rPr lang="en-US" sz="1400" dirty="0"/>
                  <a:t> Focal Loss function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5ADC13-FA5B-4723-9D17-748D10897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93" y="2865588"/>
                <a:ext cx="4063063" cy="2493440"/>
              </a:xfrm>
              <a:prstGeom prst="rect">
                <a:avLst/>
              </a:prstGeom>
              <a:blipFill>
                <a:blip r:embed="rId8"/>
                <a:stretch>
                  <a:fillRect l="-598" b="-4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69C49-9814-4D62-A009-E00E5B215B10}"/>
                  </a:ext>
                </a:extLst>
              </p:cNvPr>
              <p:cNvSpPr txBox="1"/>
              <p:nvPr/>
            </p:nvSpPr>
            <p:spPr>
              <a:xfrm>
                <a:off x="3613480" y="5490413"/>
                <a:ext cx="4241743" cy="877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/>
                          </m:ctrlPr>
                        </m:sSubPr>
                        <m:e>
                          <m:r>
                            <a:rPr lang="en-US" b="1" i="1"/>
                            <m:t>𝑪𝑩𝑭𝑳</m:t>
                          </m:r>
                        </m:e>
                        <m:sub>
                          <m:r>
                            <a:rPr lang="en-US" b="1" i="1"/>
                            <m:t>(</m:t>
                          </m:r>
                          <m:r>
                            <a:rPr lang="en-US" b="1" i="1"/>
                            <m:t>𝒛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𝒚</m:t>
                          </m:r>
                          <m:r>
                            <a:rPr lang="en-US" b="1" i="1"/>
                            <m:t>)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1−</m:t>
                          </m:r>
                          <m:r>
                            <a:rPr lang="en-US" i="1"/>
                            <m:t>𝛽</m:t>
                          </m:r>
                        </m:num>
                        <m:den>
                          <m:r>
                            <a:rPr lang="en-US" i="1"/>
                            <m:t>1−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𝑛</m:t>
                                  </m:r>
                                </m:e>
                                <m:sub>
                                  <m:r>
                                    <a:rPr lang="en-US" i="1"/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b="1" i="1"/>
                            <m:t>𝑪</m:t>
                          </m:r>
                        </m:sup>
                        <m:e>
                          <m:r>
                            <a:rPr lang="en-US"/>
                            <m:t>(1</m:t>
                          </m:r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𝛾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/>
                            <m:t>log</m:t>
                          </m:r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𝑡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69C49-9814-4D62-A009-E00E5B215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0" y="5490413"/>
                <a:ext cx="4241743" cy="8779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E4B43C-9B11-418E-975F-1D50B7923D2A}"/>
                  </a:ext>
                </a:extLst>
              </p:cNvPr>
              <p:cNvSpPr txBox="1"/>
              <p:nvPr/>
            </p:nvSpPr>
            <p:spPr>
              <a:xfrm>
                <a:off x="3591725" y="2887802"/>
                <a:ext cx="2893893" cy="678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/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/>
                        <m:t>= </m:t>
                      </m:r>
                      <m:f>
                        <m:fPr>
                          <m:ctrlPr>
                            <a:rPr lang="en-US"/>
                          </m:ctrlPr>
                        </m:fPr>
                        <m:num>
                          <m:r>
                            <a:rPr lang="en-US"/>
                            <m:t>1−</m:t>
                          </m:r>
                          <m:sSup>
                            <m:sSup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/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E4B43C-9B11-418E-975F-1D50B792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25" y="2887802"/>
                <a:ext cx="2893893" cy="6781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6D53C4-424D-4097-87B1-98C2AB063026}"/>
                  </a:ext>
                </a:extLst>
              </p:cNvPr>
              <p:cNvSpPr txBox="1"/>
              <p:nvPr/>
            </p:nvSpPr>
            <p:spPr>
              <a:xfrm>
                <a:off x="3613480" y="4510137"/>
                <a:ext cx="3455901" cy="878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/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𝑭𝑳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p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6D53C4-424D-4097-87B1-98C2AB063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80" y="4510137"/>
                <a:ext cx="3455901" cy="8781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832B64-BE08-47D7-B0C6-2A352BE79A16}"/>
                  </a:ext>
                </a:extLst>
              </p:cNvPr>
              <p:cNvSpPr txBox="1"/>
              <p:nvPr/>
            </p:nvSpPr>
            <p:spPr>
              <a:xfrm>
                <a:off x="3591724" y="3757803"/>
                <a:ext cx="2893893" cy="6649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/>
                          </m:ctrlPr>
                        </m:sSubPr>
                        <m:e>
                          <m:r>
                            <a:rPr lang="en-US" b="1" i="1"/>
                            <m:t>𝑪𝑩</m:t>
                          </m:r>
                        </m:e>
                        <m:sub>
                          <m:d>
                            <m:dPr>
                              <m:sepChr m:val=","/>
                              <m:ctrlPr>
                                <a:rPr lang="en-US" b="1"/>
                              </m:ctrlPr>
                            </m:dPr>
                            <m:e>
                              <m:r>
                                <a:rPr lang="en-US" b="1" i="1"/>
                                <m:t>𝒑</m:t>
                              </m:r>
                            </m:e>
                            <m:e>
                              <m:r>
                                <a:rPr lang="en-US" b="1" i="1"/>
                                <m:t>𝒚</m:t>
                              </m:r>
                            </m:e>
                          </m:d>
                        </m:sub>
                      </m:sSub>
                      <m:r>
                        <a:rPr lang="en-US"/>
                        <m:t>= </m:t>
                      </m:r>
                      <m:f>
                        <m:fPr>
                          <m:ctrlPr>
                            <a:rPr lang="en-US"/>
                          </m:ctrlPr>
                        </m:fPr>
                        <m:num>
                          <m:r>
                            <a:rPr lang="en-US"/>
                            <m:t>1−</m:t>
                          </m:r>
                          <m:r>
                            <a:rPr lang="en-US"/>
                            <m:t>𝛽</m:t>
                          </m:r>
                        </m:num>
                        <m:den>
                          <m:r>
                            <a:rPr lang="en-US"/>
                            <m:t>1−</m:t>
                          </m:r>
                          <m:sSup>
                            <m:sSupPr>
                              <m:ctrlPr>
                                <a:rPr lang="en-US"/>
                              </m:ctrlPr>
                            </m:sSupPr>
                            <m:e>
                              <m:r>
                                <a:rPr lang="en-US"/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/>
                                  </m:ctrlPr>
                                </m:sSubPr>
                                <m:e>
                                  <m:r>
                                    <a:rPr lang="en-US"/>
                                    <m:t>𝑛</m:t>
                                  </m:r>
                                </m:e>
                                <m:sub>
                                  <m:r>
                                    <a:rPr lang="en-US"/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/>
                        <m:t> </m:t>
                      </m:r>
                      <m:sSub>
                        <m:sSubPr>
                          <m:ctrlPr>
                            <a:rPr lang="en-US"/>
                          </m:ctrlPr>
                        </m:sSubPr>
                        <m:e>
                          <m:r>
                            <a:rPr lang="en-US"/>
                            <m:t>𝐿</m:t>
                          </m:r>
                        </m:e>
                        <m:sub>
                          <m:d>
                            <m:dPr>
                              <m:sepChr m:val=","/>
                              <m:ctrlPr>
                                <a:rPr lang="en-US"/>
                              </m:ctrlPr>
                            </m:dPr>
                            <m:e>
                              <m:r>
                                <a:rPr lang="en-US"/>
                                <m:t>𝑝</m:t>
                              </m:r>
                            </m:e>
                            <m:e>
                              <m:r>
                                <a:rPr lang="en-US"/>
                                <m:t>𝑦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832B64-BE08-47D7-B0C6-2A352BE7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724" y="3757803"/>
                <a:ext cx="2893893" cy="6649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ate Placeholder 11">
            <a:extLst>
              <a:ext uri="{FF2B5EF4-FFF2-40B4-BE49-F238E27FC236}">
                <a16:creationId xmlns:a16="http://schemas.microsoft.com/office/drawing/2014/main" id="{13432924-4FA1-42E2-8D4E-9F7FDD31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Footer Placeholder 12">
            <a:extLst>
              <a:ext uri="{FF2B5EF4-FFF2-40B4-BE49-F238E27FC236}">
                <a16:creationId xmlns:a16="http://schemas.microsoft.com/office/drawing/2014/main" id="{E62C86DE-A77A-45D7-8CCF-708285C1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4" name="Slide Number Placeholder 13">
            <a:extLst>
              <a:ext uri="{FF2B5EF4-FFF2-40B4-BE49-F238E27FC236}">
                <a16:creationId xmlns:a16="http://schemas.microsoft.com/office/drawing/2014/main" id="{15D9A28B-3512-4BB0-A2FC-DC56E63B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32712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inceptionV3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4069468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sz="1800" dirty="0" err="1"/>
              <a:t>ClassBalanced</a:t>
            </a:r>
            <a:r>
              <a:rPr lang="en-US" sz="1800" dirty="0"/>
              <a:t> Focal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3" y="4390471"/>
                <a:ext cx="4451495" cy="87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𝑪𝑩𝑭𝑳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3" y="4390471"/>
                <a:ext cx="4451495" cy="878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6C13120-07B1-4CE6-A303-5A85D75481E3}"/>
              </a:ext>
            </a:extLst>
          </p:cNvPr>
          <p:cNvSpPr txBox="1"/>
          <p:nvPr/>
        </p:nvSpPr>
        <p:spPr>
          <a:xfrm>
            <a:off x="3166218" y="4966172"/>
            <a:ext cx="1207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9C564B-5887-4127-B0CB-3FAA136F1CB1}"/>
              </a:ext>
            </a:extLst>
          </p:cNvPr>
          <p:cNvSpPr txBox="1"/>
          <p:nvPr/>
        </p:nvSpPr>
        <p:spPr>
          <a:xfrm>
            <a:off x="3485887" y="5318724"/>
            <a:ext cx="509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154 </a:t>
            </a:r>
            <a:r>
              <a:rPr lang="en-US" dirty="0"/>
              <a:t>images for training </a:t>
            </a:r>
            <a:r>
              <a:rPr lang="en-US" b="1" dirty="0"/>
              <a:t>| 50 </a:t>
            </a:r>
            <a:r>
              <a:rPr lang="en-US" dirty="0"/>
              <a:t>images for validation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6A0863-4E5C-4F52-9274-E497DCBD8035}"/>
              </a:ext>
            </a:extLst>
          </p:cNvPr>
          <p:cNvSpPr txBox="1"/>
          <p:nvPr/>
        </p:nvSpPr>
        <p:spPr>
          <a:xfrm>
            <a:off x="3166218" y="5790709"/>
            <a:ext cx="412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Evaluation Metrics: F1 </a:t>
            </a:r>
            <a:r>
              <a:rPr lang="en-US" dirty="0"/>
              <a:t>score</a:t>
            </a:r>
            <a:r>
              <a:rPr lang="en-US" b="1" dirty="0"/>
              <a:t>, AUC, ECE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969A4F-EC7C-4FF5-B020-F60FF910FB68}"/>
              </a:ext>
            </a:extLst>
          </p:cNvPr>
          <p:cNvSpPr txBox="1"/>
          <p:nvPr/>
        </p:nvSpPr>
        <p:spPr>
          <a:xfrm>
            <a:off x="4900775" y="6160041"/>
            <a:ext cx="3482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b="1" dirty="0"/>
              <a:t>AUC</a:t>
            </a:r>
            <a:r>
              <a:rPr lang="en-US" dirty="0"/>
              <a:t> + 0.5 × </a:t>
            </a:r>
            <a:r>
              <a:rPr lang="en-US" b="1" dirty="0"/>
              <a:t>F1</a:t>
            </a:r>
            <a:r>
              <a:rPr lang="en-US" dirty="0"/>
              <a:t> + 0.5 × (1 − </a:t>
            </a:r>
            <a:r>
              <a:rPr lang="en-US" b="1" dirty="0"/>
              <a:t>ECE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Second Submission</a:t>
            </a:r>
          </a:p>
        </p:txBody>
      </p:sp>
      <p:pic>
        <p:nvPicPr>
          <p:cNvPr id="34" name="Picture 4" descr="Inception-v3 model's architecture. | Download Scientific Diagram">
            <a:extLst>
              <a:ext uri="{FF2B5EF4-FFF2-40B4-BE49-F238E27FC236}">
                <a16:creationId xmlns:a16="http://schemas.microsoft.com/office/drawing/2014/main" id="{120A5084-13F8-4C50-A33A-0C61D8050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71" y="2485411"/>
            <a:ext cx="3918027" cy="15718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Date Placeholder 11">
            <a:extLst>
              <a:ext uri="{FF2B5EF4-FFF2-40B4-BE49-F238E27FC236}">
                <a16:creationId xmlns:a16="http://schemas.microsoft.com/office/drawing/2014/main" id="{432A1002-FB8D-4D97-81D0-6BB84AC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ooter Placeholder 12">
            <a:extLst>
              <a:ext uri="{FF2B5EF4-FFF2-40B4-BE49-F238E27FC236}">
                <a16:creationId xmlns:a16="http://schemas.microsoft.com/office/drawing/2014/main" id="{AEAE9607-641C-4EDC-91D8-DF0E599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7" name="Slide Number Placeholder 13">
            <a:extLst>
              <a:ext uri="{FF2B5EF4-FFF2-40B4-BE49-F238E27FC236}">
                <a16:creationId xmlns:a16="http://schemas.microsoft.com/office/drawing/2014/main" id="{03E58129-B5C6-4DC1-9A69-172EB4B0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20471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ReNet152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4069468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sz="1800" dirty="0" err="1"/>
              <a:t>ClassBalanced</a:t>
            </a:r>
            <a:r>
              <a:rPr lang="en-US" sz="1800" dirty="0"/>
              <a:t> Focal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4" y="4390471"/>
                <a:ext cx="4795624" cy="87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𝑪𝑩𝑭𝑳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4" y="4390471"/>
                <a:ext cx="4795624" cy="878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96A0863-4E5C-4F52-9274-E497DCBD8035}"/>
              </a:ext>
            </a:extLst>
          </p:cNvPr>
          <p:cNvSpPr txBox="1"/>
          <p:nvPr/>
        </p:nvSpPr>
        <p:spPr>
          <a:xfrm>
            <a:off x="3166218" y="5799693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Evaluation Metrics: F1 </a:t>
            </a:r>
            <a:r>
              <a:rPr lang="en-US" dirty="0"/>
              <a:t>score</a:t>
            </a:r>
            <a:r>
              <a:rPr lang="en-US" b="1" dirty="0"/>
              <a:t>, AUC, ECE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969A4F-EC7C-4FF5-B020-F60FF910FB68}"/>
              </a:ext>
            </a:extLst>
          </p:cNvPr>
          <p:cNvSpPr txBox="1"/>
          <p:nvPr/>
        </p:nvSpPr>
        <p:spPr>
          <a:xfrm>
            <a:off x="4900775" y="6169025"/>
            <a:ext cx="376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b="1" dirty="0"/>
              <a:t>AUC</a:t>
            </a:r>
            <a:r>
              <a:rPr lang="en-US" dirty="0"/>
              <a:t> + 0.5 × </a:t>
            </a:r>
            <a:r>
              <a:rPr lang="en-US" b="1" dirty="0"/>
              <a:t>F1</a:t>
            </a:r>
            <a:r>
              <a:rPr lang="en-US" dirty="0"/>
              <a:t> + 0.5 × (1 − </a:t>
            </a:r>
            <a:r>
              <a:rPr lang="en-US" b="1" dirty="0"/>
              <a:t>ECE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Third Submission</a:t>
            </a:r>
          </a:p>
        </p:txBody>
      </p:sp>
      <p:pic>
        <p:nvPicPr>
          <p:cNvPr id="36" name="Picture 2" descr="Network structures of ResNet101 (top) and ResNet152 (bottom) | Download  Scientific Diagram">
            <a:extLst>
              <a:ext uri="{FF2B5EF4-FFF2-40B4-BE49-F238E27FC236}">
                <a16:creationId xmlns:a16="http://schemas.microsoft.com/office/drawing/2014/main" id="{A96CAABD-A7A1-439F-9BD7-E1600AED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8" b="10536"/>
          <a:stretch/>
        </p:blipFill>
        <p:spPr bwMode="auto">
          <a:xfrm>
            <a:off x="3376071" y="2489742"/>
            <a:ext cx="5062761" cy="1579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DD7A212-C9C7-4A86-B02A-86E76207FC44}"/>
              </a:ext>
            </a:extLst>
          </p:cNvPr>
          <p:cNvSpPr txBox="1"/>
          <p:nvPr/>
        </p:nvSpPr>
        <p:spPr>
          <a:xfrm>
            <a:off x="3166218" y="5097817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Two data augmentations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0207B4-4D15-4601-9B12-9D2AE3FD6B1A}"/>
              </a:ext>
            </a:extLst>
          </p:cNvPr>
          <p:cNvSpPr txBox="1"/>
          <p:nvPr/>
        </p:nvSpPr>
        <p:spPr>
          <a:xfrm>
            <a:off x="3444465" y="5389296"/>
            <a:ext cx="4953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462 </a:t>
            </a:r>
            <a:r>
              <a:rPr lang="en-US" sz="1600" dirty="0"/>
              <a:t>images for training </a:t>
            </a:r>
            <a:r>
              <a:rPr lang="en-US" sz="1600" b="1" dirty="0"/>
              <a:t>/ 50 </a:t>
            </a:r>
            <a:r>
              <a:rPr lang="en-US" sz="1600" dirty="0"/>
              <a:t>images for validation</a:t>
            </a:r>
          </a:p>
        </p:txBody>
      </p:sp>
      <p:sp>
        <p:nvSpPr>
          <p:cNvPr id="41" name="Date Placeholder 11">
            <a:extLst>
              <a:ext uri="{FF2B5EF4-FFF2-40B4-BE49-F238E27FC236}">
                <a16:creationId xmlns:a16="http://schemas.microsoft.com/office/drawing/2014/main" id="{70723E3C-A4CA-4646-8E86-C67C2169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Footer Placeholder 12">
            <a:extLst>
              <a:ext uri="{FF2B5EF4-FFF2-40B4-BE49-F238E27FC236}">
                <a16:creationId xmlns:a16="http://schemas.microsoft.com/office/drawing/2014/main" id="{A67A4B3F-5330-43EF-9EEF-A271AE05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3" name="Slide Number Placeholder 13">
            <a:extLst>
              <a:ext uri="{FF2B5EF4-FFF2-40B4-BE49-F238E27FC236}">
                <a16:creationId xmlns:a16="http://schemas.microsoft.com/office/drawing/2014/main" id="{EF6F0796-362E-4649-BC38-5584F46C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04406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resnet152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Third Submission</a:t>
            </a:r>
          </a:p>
        </p:txBody>
      </p:sp>
      <p:pic>
        <p:nvPicPr>
          <p:cNvPr id="36" name="Picture 2" descr="Network structures of ResNet101 (top) and ResNet152 (bottom) | Download  Scientific Diagram">
            <a:extLst>
              <a:ext uri="{FF2B5EF4-FFF2-40B4-BE49-F238E27FC236}">
                <a16:creationId xmlns:a16="http://schemas.microsoft.com/office/drawing/2014/main" id="{A96CAABD-A7A1-439F-9BD7-E1600AED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8" b="10536"/>
          <a:stretch/>
        </p:blipFill>
        <p:spPr bwMode="auto">
          <a:xfrm>
            <a:off x="3376071" y="2489741"/>
            <a:ext cx="8520666" cy="26586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5596EF76-80B5-498F-ABE4-0B794EFC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Footer Placeholder 12">
            <a:extLst>
              <a:ext uri="{FF2B5EF4-FFF2-40B4-BE49-F238E27FC236}">
                <a16:creationId xmlns:a16="http://schemas.microsoft.com/office/drawing/2014/main" id="{7C93F0AD-B353-48FB-A8E8-3D96DA3E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9" name="Slide Number Placeholder 13">
            <a:extLst>
              <a:ext uri="{FF2B5EF4-FFF2-40B4-BE49-F238E27FC236}">
                <a16:creationId xmlns:a16="http://schemas.microsoft.com/office/drawing/2014/main" id="{498FC1BD-AAB7-428C-B75A-F6AFA0E7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90692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resnet152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4069468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sz="1800" dirty="0" err="1"/>
              <a:t>ClassBalanced</a:t>
            </a:r>
            <a:r>
              <a:rPr lang="en-US" sz="1800" dirty="0"/>
              <a:t> Focal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3" y="4390471"/>
                <a:ext cx="5218411" cy="87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𝑪𝑩𝑭𝑳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3" y="4390471"/>
                <a:ext cx="5218411" cy="878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6C13120-07B1-4CE6-A303-5A85D75481E3}"/>
              </a:ext>
            </a:extLst>
          </p:cNvPr>
          <p:cNvSpPr txBox="1"/>
          <p:nvPr/>
        </p:nvSpPr>
        <p:spPr>
          <a:xfrm>
            <a:off x="3166218" y="5255133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Two data augmentations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Third Submission</a:t>
            </a:r>
          </a:p>
        </p:txBody>
      </p:sp>
      <p:pic>
        <p:nvPicPr>
          <p:cNvPr id="36" name="Picture 2" descr="Network structures of ResNet101 (top) and ResNet152 (bottom) | Download  Scientific Diagram">
            <a:extLst>
              <a:ext uri="{FF2B5EF4-FFF2-40B4-BE49-F238E27FC236}">
                <a16:creationId xmlns:a16="http://schemas.microsoft.com/office/drawing/2014/main" id="{A96CAABD-A7A1-439F-9BD7-E1600AED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8" b="10536"/>
          <a:stretch/>
        </p:blipFill>
        <p:spPr bwMode="auto">
          <a:xfrm>
            <a:off x="3376071" y="2489742"/>
            <a:ext cx="5062761" cy="1579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060A01-08BC-4AB8-B0B7-04892B77E8A9}"/>
              </a:ext>
            </a:extLst>
          </p:cNvPr>
          <p:cNvSpPr txBox="1"/>
          <p:nvPr/>
        </p:nvSpPr>
        <p:spPr>
          <a:xfrm>
            <a:off x="3430711" y="5572139"/>
            <a:ext cx="495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R</a:t>
            </a:r>
            <a:r>
              <a:rPr lang="en-US" dirty="0"/>
              <a:t>andom </a:t>
            </a:r>
            <a:r>
              <a:rPr lang="en-US" b="1" dirty="0"/>
              <a:t>H</a:t>
            </a:r>
            <a:r>
              <a:rPr lang="en-US" dirty="0"/>
              <a:t>orizontal </a:t>
            </a:r>
            <a:r>
              <a:rPr lang="en-US" b="1" dirty="0"/>
              <a:t>F</a:t>
            </a:r>
            <a:r>
              <a:rPr lang="en-US" dirty="0"/>
              <a:t>lip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R</a:t>
            </a:r>
            <a:r>
              <a:rPr lang="en-US" dirty="0"/>
              <a:t>andom </a:t>
            </a:r>
            <a:r>
              <a:rPr lang="en-US" b="1" dirty="0"/>
              <a:t>V</a:t>
            </a:r>
            <a:r>
              <a:rPr lang="en-US" dirty="0"/>
              <a:t>ertical </a:t>
            </a:r>
            <a:r>
              <a:rPr lang="en-US" b="1" dirty="0"/>
              <a:t>F</a:t>
            </a:r>
            <a:r>
              <a:rPr lang="en-US" dirty="0"/>
              <a:t>lip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</a:t>
            </a:r>
            <a:r>
              <a:rPr lang="en-US" dirty="0"/>
              <a:t>andom </a:t>
            </a:r>
            <a:r>
              <a:rPr lang="en-US" b="1" dirty="0"/>
              <a:t>C</a:t>
            </a:r>
            <a:r>
              <a:rPr lang="en-US" dirty="0"/>
              <a:t>rop </a:t>
            </a:r>
            <a:r>
              <a:rPr lang="en-US" b="1" dirty="0"/>
              <a:t>S</a:t>
            </a:r>
            <a:r>
              <a:rPr lang="en-US" dirty="0"/>
              <a:t>ize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G</a:t>
            </a:r>
            <a:r>
              <a:rPr lang="en-US" dirty="0"/>
              <a:t>aussian </a:t>
            </a:r>
            <a:r>
              <a:rPr lang="en-US" b="1" dirty="0"/>
              <a:t>B</a:t>
            </a:r>
            <a:r>
              <a:rPr lang="en-US" dirty="0"/>
              <a:t>lur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76BBA-3980-441D-8712-C3D4E73480CC}"/>
              </a:ext>
            </a:extLst>
          </p:cNvPr>
          <p:cNvSpPr txBox="1"/>
          <p:nvPr/>
        </p:nvSpPr>
        <p:spPr>
          <a:xfrm>
            <a:off x="3430710" y="6136969"/>
            <a:ext cx="4953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462 </a:t>
            </a:r>
            <a:r>
              <a:rPr lang="en-US" sz="1600" dirty="0"/>
              <a:t>images for training </a:t>
            </a:r>
            <a:r>
              <a:rPr lang="en-US" sz="1600" b="1" dirty="0"/>
              <a:t>/ 50 </a:t>
            </a:r>
            <a:r>
              <a:rPr lang="en-US" sz="1600" dirty="0"/>
              <a:t>images for validation</a:t>
            </a:r>
          </a:p>
        </p:txBody>
      </p:sp>
      <p:sp>
        <p:nvSpPr>
          <p:cNvPr id="39" name="Date Placeholder 11">
            <a:extLst>
              <a:ext uri="{FF2B5EF4-FFF2-40B4-BE49-F238E27FC236}">
                <a16:creationId xmlns:a16="http://schemas.microsoft.com/office/drawing/2014/main" id="{263679BF-354B-4A9A-BDFC-B7C5734F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Footer Placeholder 12">
            <a:extLst>
              <a:ext uri="{FF2B5EF4-FFF2-40B4-BE49-F238E27FC236}">
                <a16:creationId xmlns:a16="http://schemas.microsoft.com/office/drawing/2014/main" id="{62B8EC81-9321-4216-93D7-0B56606D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1" name="Slide Number Placeholder 13">
            <a:extLst>
              <a:ext uri="{FF2B5EF4-FFF2-40B4-BE49-F238E27FC236}">
                <a16:creationId xmlns:a16="http://schemas.microsoft.com/office/drawing/2014/main" id="{61A23852-ABC4-4AD7-A138-9EF98A1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16018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56412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03.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Methods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E1629-B3C2-4044-95A3-917F1B42FFA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80E044-BA6F-4268-AE49-2AC6A4768467}"/>
              </a:ext>
            </a:extLst>
          </p:cNvPr>
          <p:cNvSpPr/>
          <p:nvPr/>
        </p:nvSpPr>
        <p:spPr>
          <a:xfrm rot="16200000">
            <a:off x="-2252931" y="2100156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AE8698-58BC-41D9-B67F-4CDF594713A7}"/>
              </a:ext>
            </a:extLst>
          </p:cNvPr>
          <p:cNvSpPr/>
          <p:nvPr/>
        </p:nvSpPr>
        <p:spPr>
          <a:xfrm rot="16200000">
            <a:off x="799553" y="4071091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659A3A-B17E-44CA-A053-99F5355CDB2E}"/>
              </a:ext>
            </a:extLst>
          </p:cNvPr>
          <p:cNvSpPr/>
          <p:nvPr/>
        </p:nvSpPr>
        <p:spPr>
          <a:xfrm rot="16200000">
            <a:off x="-230294" y="906938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EB2ABA-9CB2-4162-9333-9611079CAB6B}"/>
              </a:ext>
            </a:extLst>
          </p:cNvPr>
          <p:cNvSpPr/>
          <p:nvPr/>
        </p:nvSpPr>
        <p:spPr>
          <a:xfrm rot="16200000">
            <a:off x="946639" y="1827745"/>
            <a:ext cx="2113687" cy="1612731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D00A55-0ECA-4AEB-8D8A-FC72FFF6BAB2}"/>
              </a:ext>
            </a:extLst>
          </p:cNvPr>
          <p:cNvSpPr/>
          <p:nvPr/>
        </p:nvSpPr>
        <p:spPr>
          <a:xfrm rot="16200000">
            <a:off x="-237609" y="4513330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11817E-4318-4559-92FF-E197455EE8E2}"/>
              </a:ext>
            </a:extLst>
          </p:cNvPr>
          <p:cNvSpPr/>
          <p:nvPr/>
        </p:nvSpPr>
        <p:spPr>
          <a:xfrm rot="16200000">
            <a:off x="-2252931" y="4071090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5B83D1-67C0-4B29-8891-5129FB502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59" y="1672516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488340-799C-4230-9C62-249CA1C6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2900" y="263715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0D4A89-720B-4C7D-8EC6-F007F760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9377" y="4425508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9C9EEA-C61D-437B-80E1-881B41AD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358" y="5490413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369E48-136E-4E55-888E-6BF62F538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674" y="4518137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E0A2307-8173-44B3-9E82-5EDC74B84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74" y="2260690"/>
            <a:ext cx="457200" cy="457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84CE34-A4E0-471F-A9B8-AD27A008B2A7}"/>
              </a:ext>
            </a:extLst>
          </p:cNvPr>
          <p:cNvSpPr txBox="1"/>
          <p:nvPr/>
        </p:nvSpPr>
        <p:spPr>
          <a:xfrm>
            <a:off x="3166218" y="2048656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: </a:t>
            </a:r>
            <a:r>
              <a:rPr lang="en-US" dirty="0"/>
              <a:t>ResNet152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6F7236-16D4-49D0-80FB-9E4571B6CFC6}"/>
              </a:ext>
            </a:extLst>
          </p:cNvPr>
          <p:cNvSpPr txBox="1"/>
          <p:nvPr/>
        </p:nvSpPr>
        <p:spPr>
          <a:xfrm>
            <a:off x="3166218" y="4069468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Function : </a:t>
            </a:r>
            <a:r>
              <a:rPr lang="en-US" sz="1800" dirty="0" err="1"/>
              <a:t>ClassBalanced</a:t>
            </a:r>
            <a:r>
              <a:rPr lang="en-US" sz="1800" dirty="0"/>
              <a:t> Focal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/>
              <p:nvPr/>
            </p:nvSpPr>
            <p:spPr>
              <a:xfrm>
                <a:off x="4731833" y="4390471"/>
                <a:ext cx="4400725" cy="878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𝑪𝑩𝑭𝑳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988BF0-1C15-47BD-9285-098E2985E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33" y="4390471"/>
                <a:ext cx="4400725" cy="878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6C13120-07B1-4CE6-A303-5A85D75481E3}"/>
              </a:ext>
            </a:extLst>
          </p:cNvPr>
          <p:cNvSpPr txBox="1"/>
          <p:nvPr/>
        </p:nvSpPr>
        <p:spPr>
          <a:xfrm>
            <a:off x="3166218" y="5166641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Two data augmentations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DABD1-9151-464A-87EF-0538E9D159C2}"/>
              </a:ext>
            </a:extLst>
          </p:cNvPr>
          <p:cNvSpPr txBox="1"/>
          <p:nvPr/>
        </p:nvSpPr>
        <p:spPr>
          <a:xfrm>
            <a:off x="3080888" y="1756276"/>
            <a:ext cx="57412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Third Submission</a:t>
            </a:r>
          </a:p>
        </p:txBody>
      </p:sp>
      <p:pic>
        <p:nvPicPr>
          <p:cNvPr id="36" name="Picture 2" descr="Network structures of ResNet101 (top) and ResNet152 (bottom) | Download  Scientific Diagram">
            <a:extLst>
              <a:ext uri="{FF2B5EF4-FFF2-40B4-BE49-F238E27FC236}">
                <a16:creationId xmlns:a16="http://schemas.microsoft.com/office/drawing/2014/main" id="{A96CAABD-A7A1-439F-9BD7-E1600AED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8" b="10536"/>
          <a:stretch/>
        </p:blipFill>
        <p:spPr bwMode="auto">
          <a:xfrm>
            <a:off x="3376071" y="2489742"/>
            <a:ext cx="5062761" cy="1579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8376BBA-3980-441D-8712-C3D4E73480CC}"/>
              </a:ext>
            </a:extLst>
          </p:cNvPr>
          <p:cNvSpPr txBox="1"/>
          <p:nvPr/>
        </p:nvSpPr>
        <p:spPr>
          <a:xfrm>
            <a:off x="3444465" y="5458120"/>
            <a:ext cx="49534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462 </a:t>
            </a:r>
            <a:r>
              <a:rPr lang="en-US" sz="1600" dirty="0"/>
              <a:t>images for training </a:t>
            </a:r>
            <a:r>
              <a:rPr lang="en-US" sz="1600" b="1" dirty="0"/>
              <a:t>/ 50 </a:t>
            </a:r>
            <a:r>
              <a:rPr lang="en-US" sz="1600" dirty="0"/>
              <a:t>images for validation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645D1-77FD-422C-8FCC-B8733A0594C9}"/>
              </a:ext>
            </a:extLst>
          </p:cNvPr>
          <p:cNvSpPr txBox="1"/>
          <p:nvPr/>
        </p:nvSpPr>
        <p:spPr>
          <a:xfrm>
            <a:off x="3166218" y="5789772"/>
            <a:ext cx="723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Evaluation Metrics: F1 </a:t>
            </a:r>
            <a:r>
              <a:rPr lang="en-US" dirty="0"/>
              <a:t>score</a:t>
            </a:r>
            <a:r>
              <a:rPr lang="en-US" b="1" dirty="0"/>
              <a:t>, AUC, ECE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9DAF8D-A0ED-4A46-90C7-54796D7C22DC}"/>
              </a:ext>
            </a:extLst>
          </p:cNvPr>
          <p:cNvSpPr txBox="1"/>
          <p:nvPr/>
        </p:nvSpPr>
        <p:spPr>
          <a:xfrm>
            <a:off x="4900775" y="6159104"/>
            <a:ext cx="3762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= </a:t>
            </a:r>
            <a:r>
              <a:rPr lang="en-US" b="1" dirty="0"/>
              <a:t>AUC</a:t>
            </a:r>
            <a:r>
              <a:rPr lang="en-US" dirty="0"/>
              <a:t> + 0.5 × </a:t>
            </a:r>
            <a:r>
              <a:rPr lang="en-US" b="1" dirty="0"/>
              <a:t>F1</a:t>
            </a:r>
            <a:r>
              <a:rPr lang="en-US" dirty="0"/>
              <a:t> + 0.5 × (1 − </a:t>
            </a:r>
            <a:r>
              <a:rPr lang="en-US" b="1" dirty="0"/>
              <a:t>ECE</a:t>
            </a:r>
            <a:r>
              <a:rPr lang="en-US" dirty="0"/>
              <a:t>)</a:t>
            </a:r>
          </a:p>
        </p:txBody>
      </p:sp>
      <p:sp>
        <p:nvSpPr>
          <p:cNvPr id="40" name="Date Placeholder 11">
            <a:extLst>
              <a:ext uri="{FF2B5EF4-FFF2-40B4-BE49-F238E27FC236}">
                <a16:creationId xmlns:a16="http://schemas.microsoft.com/office/drawing/2014/main" id="{80B59088-7AC5-400E-97A6-499C483F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Footer Placeholder 12">
            <a:extLst>
              <a:ext uri="{FF2B5EF4-FFF2-40B4-BE49-F238E27FC236}">
                <a16:creationId xmlns:a16="http://schemas.microsoft.com/office/drawing/2014/main" id="{D9E1C75D-3340-4079-8FED-8249FE48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2" name="Slide Number Placeholder 13">
            <a:extLst>
              <a:ext uri="{FF2B5EF4-FFF2-40B4-BE49-F238E27FC236}">
                <a16:creationId xmlns:a16="http://schemas.microsoft.com/office/drawing/2014/main" id="{2A94FA93-8E07-4D87-8F10-3E37D7D3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03028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>
            <a:off x="6153093" y="789251"/>
            <a:ext cx="2107588" cy="160807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>
            <a:off x="7651065" y="2118979"/>
            <a:ext cx="995182" cy="2441125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>
            <a:off x="6153094" y="4264026"/>
            <a:ext cx="2107588" cy="160807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>
            <a:off x="3909494" y="4264026"/>
            <a:ext cx="2107588" cy="160807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>
            <a:off x="3545751" y="2110652"/>
            <a:ext cx="995182" cy="2441125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>
            <a:off x="3909493" y="789251"/>
            <a:ext cx="2107588" cy="160807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>
              <a:solidFill>
                <a:schemeClr val="tx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8911143-EA31-4565-B7BE-E109560C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147" y="1254715"/>
            <a:ext cx="520451" cy="5204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F0269D-5B42-4DD5-9E71-FECE55ED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66" y="3079317"/>
            <a:ext cx="520451" cy="5204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685" y="4891122"/>
            <a:ext cx="520451" cy="52045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453" y="3079317"/>
            <a:ext cx="520451" cy="5204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684" y="1254714"/>
            <a:ext cx="520451" cy="5204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151" y="4891127"/>
            <a:ext cx="520451" cy="52045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363C7A1-7342-48CC-8342-F72D0A55CD32}"/>
              </a:ext>
            </a:extLst>
          </p:cNvPr>
          <p:cNvSpPr txBox="1"/>
          <p:nvPr/>
        </p:nvSpPr>
        <p:spPr>
          <a:xfrm>
            <a:off x="4936066" y="2776679"/>
            <a:ext cx="2319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4CCF99-7098-4CEF-B2B5-DE44A0A0EFAE}"/>
              </a:ext>
            </a:extLst>
          </p:cNvPr>
          <p:cNvCxnSpPr>
            <a:cxnSpLocks/>
          </p:cNvCxnSpPr>
          <p:nvPr/>
        </p:nvCxnSpPr>
        <p:spPr>
          <a:xfrm flipV="1">
            <a:off x="6003682" y="564901"/>
            <a:ext cx="0" cy="1005840"/>
          </a:xfrm>
          <a:prstGeom prst="line">
            <a:avLst/>
          </a:prstGeom>
          <a:ln w="50800">
            <a:solidFill>
              <a:srgbClr val="3282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075B5C-5B7A-4814-A41C-D79F9A5A07E2}"/>
              </a:ext>
            </a:extLst>
          </p:cNvPr>
          <p:cNvGrpSpPr/>
          <p:nvPr/>
        </p:nvGrpSpPr>
        <p:grpSpPr>
          <a:xfrm>
            <a:off x="5956305" y="146547"/>
            <a:ext cx="1957587" cy="418354"/>
            <a:chOff x="5930413" y="357706"/>
            <a:chExt cx="1957587" cy="41835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132378-9DAF-489C-8A9F-86AD7EE5F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520" y="776060"/>
              <a:ext cx="1865374" cy="0"/>
            </a:xfrm>
            <a:prstGeom prst="line">
              <a:avLst/>
            </a:prstGeom>
            <a:ln w="50800">
              <a:solidFill>
                <a:srgbClr val="32825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8FDA600-4AF7-4545-BB6E-8FC49D6BDF24}"/>
                </a:ext>
              </a:extLst>
            </p:cNvPr>
            <p:cNvSpPr txBox="1"/>
            <p:nvPr/>
          </p:nvSpPr>
          <p:spPr>
            <a:xfrm>
              <a:off x="5930413" y="357706"/>
              <a:ext cx="1957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01. </a:t>
              </a:r>
              <a:r>
                <a:rPr lang="en-US" sz="2000" b="1" dirty="0">
                  <a:latin typeface="Corbel" panose="020B0503020204020204" pitchFamily="34" charset="0"/>
                </a:rPr>
                <a:t>Introduction</a:t>
              </a:r>
              <a:endParaRPr lang="en-US" sz="1600" b="1" dirty="0">
                <a:latin typeface="Corbel" panose="020B0503020204020204" pitchFamily="34" charset="0"/>
              </a:endParaRP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A42D3B-9390-4A42-B582-454901E3F87C}"/>
              </a:ext>
            </a:extLst>
          </p:cNvPr>
          <p:cNvCxnSpPr>
            <a:cxnSpLocks/>
          </p:cNvCxnSpPr>
          <p:nvPr/>
        </p:nvCxnSpPr>
        <p:spPr>
          <a:xfrm rot="3600000" flipV="1">
            <a:off x="8017922" y="1642948"/>
            <a:ext cx="0" cy="1005840"/>
          </a:xfrm>
          <a:prstGeom prst="line">
            <a:avLst/>
          </a:prstGeom>
          <a:ln w="50800">
            <a:solidFill>
              <a:srgbClr val="3282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E050389-82FB-470D-AE61-003FE21F1E50}"/>
              </a:ext>
            </a:extLst>
          </p:cNvPr>
          <p:cNvCxnSpPr>
            <a:cxnSpLocks/>
          </p:cNvCxnSpPr>
          <p:nvPr/>
        </p:nvCxnSpPr>
        <p:spPr>
          <a:xfrm>
            <a:off x="7654689" y="4157363"/>
            <a:ext cx="864389" cy="503642"/>
          </a:xfrm>
          <a:prstGeom prst="line">
            <a:avLst/>
          </a:prstGeom>
          <a:ln w="50800">
            <a:solidFill>
              <a:srgbClr val="3282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0A805A-4B14-484C-901D-608A57C1952E}"/>
              </a:ext>
            </a:extLst>
          </p:cNvPr>
          <p:cNvCxnSpPr>
            <a:cxnSpLocks/>
          </p:cNvCxnSpPr>
          <p:nvPr/>
        </p:nvCxnSpPr>
        <p:spPr>
          <a:xfrm rot="3600000" flipH="1">
            <a:off x="4159570" y="4026638"/>
            <a:ext cx="0" cy="1005840"/>
          </a:xfrm>
          <a:prstGeom prst="line">
            <a:avLst/>
          </a:prstGeom>
          <a:ln w="50800">
            <a:solidFill>
              <a:srgbClr val="3282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13E3422-8BED-4317-AD83-439183D6552D}"/>
              </a:ext>
            </a:extLst>
          </p:cNvPr>
          <p:cNvCxnSpPr>
            <a:cxnSpLocks/>
          </p:cNvCxnSpPr>
          <p:nvPr/>
        </p:nvCxnSpPr>
        <p:spPr>
          <a:xfrm rot="18000000" flipH="1" flipV="1">
            <a:off x="4105393" y="1757569"/>
            <a:ext cx="0" cy="1005840"/>
          </a:xfrm>
          <a:prstGeom prst="line">
            <a:avLst/>
          </a:prstGeom>
          <a:ln w="50800">
            <a:solidFill>
              <a:srgbClr val="3282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7BE9D9-7050-4955-A20E-AFF389007FCA}"/>
              </a:ext>
            </a:extLst>
          </p:cNvPr>
          <p:cNvCxnSpPr>
            <a:cxnSpLocks/>
          </p:cNvCxnSpPr>
          <p:nvPr/>
        </p:nvCxnSpPr>
        <p:spPr>
          <a:xfrm>
            <a:off x="6173211" y="5093670"/>
            <a:ext cx="0" cy="1005840"/>
          </a:xfrm>
          <a:prstGeom prst="line">
            <a:avLst/>
          </a:prstGeom>
          <a:ln w="50800">
            <a:solidFill>
              <a:srgbClr val="3282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139EE80-1924-4764-B734-8A0B9AC4E7EE}"/>
              </a:ext>
            </a:extLst>
          </p:cNvPr>
          <p:cNvGrpSpPr/>
          <p:nvPr/>
        </p:nvGrpSpPr>
        <p:grpSpPr>
          <a:xfrm>
            <a:off x="8411402" y="1476053"/>
            <a:ext cx="1911481" cy="418354"/>
            <a:chOff x="5930413" y="357706"/>
            <a:chExt cx="1911481" cy="41835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B44FE5-AB0A-44F4-9EA1-4124CBF7E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520" y="776060"/>
              <a:ext cx="1865374" cy="0"/>
            </a:xfrm>
            <a:prstGeom prst="line">
              <a:avLst/>
            </a:prstGeom>
            <a:ln w="50800">
              <a:solidFill>
                <a:srgbClr val="32825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FA8757-4548-4D29-93FC-5A900C83D899}"/>
                </a:ext>
              </a:extLst>
            </p:cNvPr>
            <p:cNvSpPr txBox="1"/>
            <p:nvPr/>
          </p:nvSpPr>
          <p:spPr>
            <a:xfrm>
              <a:off x="5930413" y="357706"/>
              <a:ext cx="1782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06. </a:t>
              </a:r>
              <a:r>
                <a:rPr lang="en-US" sz="2000" b="1" dirty="0">
                  <a:latin typeface="Corbel" panose="020B0503020204020204" pitchFamily="34" charset="0"/>
                </a:rPr>
                <a:t>Conclusion</a:t>
              </a:r>
              <a:endParaRPr lang="en-US" sz="1600" b="1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8942C17-28B0-48AD-B13B-D78D6BFA2753}"/>
              </a:ext>
            </a:extLst>
          </p:cNvPr>
          <p:cNvGrpSpPr/>
          <p:nvPr/>
        </p:nvGrpSpPr>
        <p:grpSpPr>
          <a:xfrm>
            <a:off x="8472403" y="4242651"/>
            <a:ext cx="1911481" cy="418354"/>
            <a:chOff x="5930413" y="357706"/>
            <a:chExt cx="1911481" cy="41835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8C4A31A-CE69-47D6-AA72-4DD9E219B7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520" y="776060"/>
              <a:ext cx="1865374" cy="0"/>
            </a:xfrm>
            <a:prstGeom prst="line">
              <a:avLst/>
            </a:prstGeom>
            <a:ln w="50800">
              <a:solidFill>
                <a:srgbClr val="32825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4AA74-7D46-4F3A-B76A-D5ACE45C7259}"/>
                </a:ext>
              </a:extLst>
            </p:cNvPr>
            <p:cNvSpPr txBox="1"/>
            <p:nvPr/>
          </p:nvSpPr>
          <p:spPr>
            <a:xfrm>
              <a:off x="5930413" y="357706"/>
              <a:ext cx="1741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05. </a:t>
              </a:r>
              <a:r>
                <a:rPr lang="en-US" sz="2000" b="1" dirty="0">
                  <a:latin typeface="Corbel" panose="020B0503020204020204" pitchFamily="34" charset="0"/>
                </a:rPr>
                <a:t>Discussion</a:t>
              </a:r>
              <a:endParaRPr lang="en-US" sz="1600" b="1" dirty="0">
                <a:latin typeface="Corbel" panose="020B0503020204020204" pitchFamily="34" charset="0"/>
              </a:endParaRP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B32A4F1-47CB-4398-949B-396937D7197C}"/>
              </a:ext>
            </a:extLst>
          </p:cNvPr>
          <p:cNvCxnSpPr>
            <a:cxnSpLocks/>
          </p:cNvCxnSpPr>
          <p:nvPr/>
        </p:nvCxnSpPr>
        <p:spPr>
          <a:xfrm flipH="1">
            <a:off x="4307837" y="6101000"/>
            <a:ext cx="1865374" cy="0"/>
          </a:xfrm>
          <a:prstGeom prst="line">
            <a:avLst/>
          </a:prstGeom>
          <a:ln w="50800">
            <a:solidFill>
              <a:srgbClr val="32825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75E03A9-0109-4059-8C7D-2994C83FC52E}"/>
              </a:ext>
            </a:extLst>
          </p:cNvPr>
          <p:cNvSpPr txBox="1"/>
          <p:nvPr/>
        </p:nvSpPr>
        <p:spPr>
          <a:xfrm>
            <a:off x="4266834" y="6127106"/>
            <a:ext cx="1377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04. </a:t>
            </a:r>
            <a:r>
              <a:rPr lang="en-US" sz="2000" b="1" dirty="0">
                <a:latin typeface="Corbel" panose="020B0503020204020204" pitchFamily="34" charset="0"/>
              </a:rPr>
              <a:t>Results</a:t>
            </a:r>
            <a:endParaRPr lang="en-US" sz="1600" b="1" dirty="0">
              <a:latin typeface="Corbel" panose="020B0503020204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F74B801-5C92-4EB2-A5BC-5DBB9EBAE066}"/>
              </a:ext>
            </a:extLst>
          </p:cNvPr>
          <p:cNvGrpSpPr/>
          <p:nvPr/>
        </p:nvGrpSpPr>
        <p:grpSpPr>
          <a:xfrm>
            <a:off x="1814776" y="4362664"/>
            <a:ext cx="1911481" cy="418354"/>
            <a:chOff x="5930413" y="357706"/>
            <a:chExt cx="1911481" cy="418354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271C1F3-2859-4A3E-B38B-425D1375E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520" y="776060"/>
              <a:ext cx="1865374" cy="0"/>
            </a:xfrm>
            <a:prstGeom prst="line">
              <a:avLst/>
            </a:prstGeom>
            <a:ln w="50800">
              <a:solidFill>
                <a:srgbClr val="32825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D8E586F-549D-4901-B64F-7FC9B3888262}"/>
                </a:ext>
              </a:extLst>
            </p:cNvPr>
            <p:cNvSpPr txBox="1"/>
            <p:nvPr/>
          </p:nvSpPr>
          <p:spPr>
            <a:xfrm>
              <a:off x="5930413" y="357706"/>
              <a:ext cx="16033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03. </a:t>
              </a:r>
              <a:r>
                <a:rPr lang="en-US" sz="2000" b="1" dirty="0">
                  <a:latin typeface="Corbel" panose="020B0503020204020204" pitchFamily="34" charset="0"/>
                </a:rPr>
                <a:t>Methods </a:t>
              </a:r>
              <a:endParaRPr lang="en-US" sz="1600" b="1" dirty="0">
                <a:latin typeface="Corbel" panose="020B0503020204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D79A25-8370-4ADF-9B65-91BB5633B255}"/>
              </a:ext>
            </a:extLst>
          </p:cNvPr>
          <p:cNvGrpSpPr/>
          <p:nvPr/>
        </p:nvGrpSpPr>
        <p:grpSpPr>
          <a:xfrm>
            <a:off x="1755079" y="1590675"/>
            <a:ext cx="1911481" cy="418354"/>
            <a:chOff x="5930413" y="357706"/>
            <a:chExt cx="1911481" cy="418354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325BF4B-2E98-44C6-9092-CD7128264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520" y="776060"/>
              <a:ext cx="1865374" cy="0"/>
            </a:xfrm>
            <a:prstGeom prst="line">
              <a:avLst/>
            </a:prstGeom>
            <a:ln w="50800">
              <a:solidFill>
                <a:srgbClr val="32825F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46A3A0-9239-403E-95B4-BC032765B713}"/>
                </a:ext>
              </a:extLst>
            </p:cNvPr>
            <p:cNvSpPr txBox="1"/>
            <p:nvPr/>
          </p:nvSpPr>
          <p:spPr>
            <a:xfrm>
              <a:off x="5930413" y="357706"/>
              <a:ext cx="1446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02. </a:t>
              </a:r>
              <a:r>
                <a:rPr lang="en-US" sz="2000" b="1" dirty="0">
                  <a:latin typeface="Corbel" panose="020B0503020204020204" pitchFamily="34" charset="0"/>
                </a:rPr>
                <a:t>Dataset</a:t>
              </a:r>
              <a:endParaRPr lang="en-US" sz="1600" b="1" dirty="0">
                <a:latin typeface="Corbel" panose="020B0503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268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91040-3318-4614-BE1A-1C0315498CFD}"/>
              </a:ext>
            </a:extLst>
          </p:cNvPr>
          <p:cNvCxnSpPr>
            <a:cxnSpLocks/>
          </p:cNvCxnSpPr>
          <p:nvPr/>
        </p:nvCxnSpPr>
        <p:spPr>
          <a:xfrm flipH="1">
            <a:off x="1731626" y="2790468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E575CD-BCD6-4667-AAEF-A85AFE9734E0}"/>
              </a:ext>
            </a:extLst>
          </p:cNvPr>
          <p:cNvSpPr txBox="1"/>
          <p:nvPr/>
        </p:nvSpPr>
        <p:spPr>
          <a:xfrm>
            <a:off x="3151100" y="1304850"/>
            <a:ext cx="4957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04.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9800000">
            <a:off x="-644672" y="1266332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9800000">
            <a:off x="-825310" y="4895329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9800000">
            <a:off x="1327426" y="1815280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9800000">
            <a:off x="881572" y="3909861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9800000">
            <a:off x="-1799459" y="3612142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9800000">
            <a:off x="-2351551" y="2251799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7" y="1654966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4425" y="2482911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5650" y="4489356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EDC288-8A9F-4A6E-A08B-5BAF047C2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619" y="5461632"/>
            <a:ext cx="4572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6C7018-F8DF-4F94-BFE8-BA9F01028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581" y="4387584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C68049-92CF-4B6C-B72E-CC463EDD3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45" y="260240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30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4957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04.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644672" y="1266332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825310" y="4895329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1555630" y="1490701"/>
            <a:ext cx="1001982" cy="2457806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881572" y="3909861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799459" y="3612142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2351551" y="2251799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7" y="1654966"/>
            <a:ext cx="457200" cy="4572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4425" y="2482911"/>
            <a:ext cx="457200" cy="457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5650" y="4489356"/>
            <a:ext cx="457200" cy="457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619" y="5461632"/>
            <a:ext cx="457200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581" y="4387584"/>
            <a:ext cx="457200" cy="457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81" y="2303679"/>
            <a:ext cx="457200" cy="457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E1C839C-1480-4955-9ACA-4B112E913437}"/>
              </a:ext>
            </a:extLst>
          </p:cNvPr>
          <p:cNvSpPr txBox="1"/>
          <p:nvPr/>
        </p:nvSpPr>
        <p:spPr>
          <a:xfrm>
            <a:off x="3080887" y="1756276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939129-7E3E-4CDD-940B-C448AA765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11888"/>
              </p:ext>
            </p:extLst>
          </p:nvPr>
        </p:nvGraphicFramePr>
        <p:xfrm>
          <a:off x="3723469" y="2166601"/>
          <a:ext cx="6800392" cy="243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98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214822726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3882679761"/>
                    </a:ext>
                  </a:extLst>
                </a:gridCol>
              </a:tblGrid>
              <a:tr h="57186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EviRed </a:t>
                      </a:r>
                      <a:r>
                        <a:rPr lang="en-US" sz="1600" dirty="0"/>
                        <a:t>Real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DeepDRiD </a:t>
                      </a:r>
                      <a:r>
                        <a:rPr lang="en-US" sz="1600" dirty="0"/>
                        <a:t>Synthetic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466506">
                <a:tc rowSpan="4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Submission 1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55665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1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56083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0.07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ECE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2846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0.96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1.17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Final Score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93009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1451923-23A0-471B-9A9C-1BA2F594AC90}"/>
              </a:ext>
            </a:extLst>
          </p:cNvPr>
          <p:cNvSpPr txBox="1"/>
          <p:nvPr/>
        </p:nvSpPr>
        <p:spPr>
          <a:xfrm>
            <a:off x="3080888" y="4733139"/>
            <a:ext cx="459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Experimental Settings</a:t>
            </a:r>
            <a:endParaRPr lang="en-US" sz="2000" dirty="0"/>
          </a:p>
        </p:txBody>
      </p:sp>
      <p:graphicFrame>
        <p:nvGraphicFramePr>
          <p:cNvPr id="22" name="Table 2">
            <a:extLst>
              <a:ext uri="{FF2B5EF4-FFF2-40B4-BE49-F238E27FC236}">
                <a16:creationId xmlns:a16="http://schemas.microsoft.com/office/drawing/2014/main" id="{0257ABC8-6BF1-4AA4-9C04-18DBD46FD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93157"/>
              </p:ext>
            </p:extLst>
          </p:nvPr>
        </p:nvGraphicFramePr>
        <p:xfrm>
          <a:off x="3723469" y="5197324"/>
          <a:ext cx="6796950" cy="114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90">
                  <a:extLst>
                    <a:ext uri="{9D8B030D-6E8A-4147-A177-3AD203B41FA5}">
                      <a16:colId xmlns:a16="http://schemas.microsoft.com/office/drawing/2014/main" val="1893386612"/>
                    </a:ext>
                  </a:extLst>
                </a:gridCol>
                <a:gridCol w="1359390">
                  <a:extLst>
                    <a:ext uri="{9D8B030D-6E8A-4147-A177-3AD203B41FA5}">
                      <a16:colId xmlns:a16="http://schemas.microsoft.com/office/drawing/2014/main" val="1142547233"/>
                    </a:ext>
                  </a:extLst>
                </a:gridCol>
                <a:gridCol w="1359390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359390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359390">
                  <a:extLst>
                    <a:ext uri="{9D8B030D-6E8A-4147-A177-3AD203B41FA5}">
                      <a16:colId xmlns:a16="http://schemas.microsoft.com/office/drawing/2014/main" val="290167166"/>
                    </a:ext>
                  </a:extLst>
                </a:gridCol>
              </a:tblGrid>
              <a:tr h="571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Backbone</a:t>
                      </a:r>
                    </a:p>
                  </a:txBody>
                  <a:tcPr marL="81695" marR="81695" marT="40848" marB="4084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Loss Function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 of epochs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Image Size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5718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ResNet101</a:t>
                      </a:r>
                    </a:p>
                  </a:txBody>
                  <a:tcPr marL="81695" marR="81695" marT="40848" marB="4084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Cross-Entropy Loss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448x448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25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6A95507-BEC2-4B24-A4F3-8526ED41F3D4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27" name="Date Placeholder 11">
            <a:extLst>
              <a:ext uri="{FF2B5EF4-FFF2-40B4-BE49-F238E27FC236}">
                <a16:creationId xmlns:a16="http://schemas.microsoft.com/office/drawing/2014/main" id="{94D7DBAE-947A-4ADC-8DCE-61D91CAA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F83B40EC-B678-40D8-BDA4-534991C7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9" name="Slide Number Placeholder 13">
            <a:extLst>
              <a:ext uri="{FF2B5EF4-FFF2-40B4-BE49-F238E27FC236}">
                <a16:creationId xmlns:a16="http://schemas.microsoft.com/office/drawing/2014/main" id="{47D5537B-C22E-44DE-995F-D6991070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9371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4957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04.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644672" y="1266332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825310" y="4895329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1555630" y="1490701"/>
            <a:ext cx="1001982" cy="2457806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881572" y="3909861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799459" y="3612142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2351551" y="2251799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7" y="1654966"/>
            <a:ext cx="457200" cy="4572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4425" y="2482911"/>
            <a:ext cx="457200" cy="457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5650" y="4489356"/>
            <a:ext cx="457200" cy="457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619" y="5461632"/>
            <a:ext cx="457200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581" y="4387584"/>
            <a:ext cx="457200" cy="457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81" y="2303679"/>
            <a:ext cx="457200" cy="457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E1C839C-1480-4955-9ACA-4B112E913437}"/>
              </a:ext>
            </a:extLst>
          </p:cNvPr>
          <p:cNvSpPr txBox="1"/>
          <p:nvPr/>
        </p:nvSpPr>
        <p:spPr>
          <a:xfrm>
            <a:off x="3080887" y="1756276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939129-7E3E-4CDD-940B-C448AA765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35336"/>
              </p:ext>
            </p:extLst>
          </p:nvPr>
        </p:nvGraphicFramePr>
        <p:xfrm>
          <a:off x="3723469" y="2166601"/>
          <a:ext cx="6800392" cy="243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98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214822726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3882679761"/>
                    </a:ext>
                  </a:extLst>
                </a:gridCol>
              </a:tblGrid>
              <a:tr h="57186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EviRed </a:t>
                      </a:r>
                      <a:r>
                        <a:rPr lang="en-US" sz="1600" dirty="0"/>
                        <a:t>Real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DeepDRiD </a:t>
                      </a:r>
                      <a:r>
                        <a:rPr lang="en-US" sz="1600" dirty="0"/>
                        <a:t>Synthetic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466506">
                <a:tc rowSpan="4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Submission 2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0.53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55665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1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0.14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0.57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56083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0.44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0.17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ECE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2846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0.88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1.4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Final Score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3469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D3D8B4-77FA-4DF4-8326-9CBB9DE9A6C6}"/>
              </a:ext>
            </a:extLst>
          </p:cNvPr>
          <p:cNvSpPr txBox="1"/>
          <p:nvPr/>
        </p:nvSpPr>
        <p:spPr>
          <a:xfrm>
            <a:off x="3080888" y="4733139"/>
            <a:ext cx="459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Experimental Settings</a:t>
            </a:r>
            <a:endParaRPr lang="en-US" sz="2000" dirty="0"/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A7D7D387-A6DA-4AB2-98A5-19348A6A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75688"/>
              </p:ext>
            </p:extLst>
          </p:nvPr>
        </p:nvGraphicFramePr>
        <p:xfrm>
          <a:off x="2790952" y="5190425"/>
          <a:ext cx="9111116" cy="114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88">
                  <a:extLst>
                    <a:ext uri="{9D8B030D-6E8A-4147-A177-3AD203B41FA5}">
                      <a16:colId xmlns:a16="http://schemas.microsoft.com/office/drawing/2014/main" val="1893386612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142547233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559602538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2548769909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725696526"/>
                    </a:ext>
                  </a:extLst>
                </a:gridCol>
              </a:tblGrid>
              <a:tr h="571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Backbone</a:t>
                      </a:r>
                    </a:p>
                  </a:txBody>
                  <a:tcPr marL="81695" marR="81695" marT="40848" marB="4084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Loss Function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 of epochs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/>
                        <a:t>γ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/>
                        <a:t>β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Image Size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5718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Inception_V3</a:t>
                      </a:r>
                    </a:p>
                  </a:txBody>
                  <a:tcPr marL="81695" marR="81695" marT="40848" marB="4084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CB Focal Loss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448x448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25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540226F-5EF7-41E6-B603-399AA14DEB09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26" name="Date Placeholder 11">
            <a:extLst>
              <a:ext uri="{FF2B5EF4-FFF2-40B4-BE49-F238E27FC236}">
                <a16:creationId xmlns:a16="http://schemas.microsoft.com/office/drawing/2014/main" id="{1F8B7114-56DD-4C30-96C2-2D068B2E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ooter Placeholder 12">
            <a:extLst>
              <a:ext uri="{FF2B5EF4-FFF2-40B4-BE49-F238E27FC236}">
                <a16:creationId xmlns:a16="http://schemas.microsoft.com/office/drawing/2014/main" id="{82D6F1A6-E3F6-4332-A46F-9193A206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3DBE9F28-970C-4E51-B414-D3AD2C7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3044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4957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04.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644672" y="1266332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825310" y="4895329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1555630" y="1490701"/>
            <a:ext cx="1001982" cy="2457806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881572" y="3909861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799459" y="3612142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2351551" y="2251799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7" y="1654966"/>
            <a:ext cx="457200" cy="4572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4425" y="2482911"/>
            <a:ext cx="457200" cy="457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5650" y="4489356"/>
            <a:ext cx="457200" cy="457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619" y="5461632"/>
            <a:ext cx="457200" cy="457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581" y="4387584"/>
            <a:ext cx="457200" cy="457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81" y="2303679"/>
            <a:ext cx="457200" cy="4572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E1C839C-1480-4955-9ACA-4B112E913437}"/>
              </a:ext>
            </a:extLst>
          </p:cNvPr>
          <p:cNvSpPr txBox="1"/>
          <p:nvPr/>
        </p:nvSpPr>
        <p:spPr>
          <a:xfrm>
            <a:off x="3080887" y="1756276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939129-7E3E-4CDD-940B-C448AA765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78026"/>
              </p:ext>
            </p:extLst>
          </p:nvPr>
        </p:nvGraphicFramePr>
        <p:xfrm>
          <a:off x="3723469" y="2166601"/>
          <a:ext cx="6800392" cy="2437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98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214822726"/>
                    </a:ext>
                  </a:extLst>
                </a:gridCol>
                <a:gridCol w="1700098">
                  <a:extLst>
                    <a:ext uri="{9D8B030D-6E8A-4147-A177-3AD203B41FA5}">
                      <a16:colId xmlns:a16="http://schemas.microsoft.com/office/drawing/2014/main" val="3882679761"/>
                    </a:ext>
                  </a:extLst>
                </a:gridCol>
              </a:tblGrid>
              <a:tr h="57186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EviRed </a:t>
                      </a:r>
                      <a:r>
                        <a:rPr lang="en-US" sz="1600" dirty="0"/>
                        <a:t>Real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DeepDRiD </a:t>
                      </a:r>
                      <a:r>
                        <a:rPr lang="en-US" sz="1600" dirty="0"/>
                        <a:t>Synthetic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466506">
                <a:tc rowSpan="4"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Submission 3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------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0.79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AUC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55665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1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------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0.65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56083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Submission 3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------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0.11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ECE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2846"/>
                  </a:ext>
                </a:extLst>
              </a:tr>
              <a:tr h="466506">
                <a:tc vMerge="1">
                  <a:txBody>
                    <a:bodyPr/>
                    <a:lstStyle/>
                    <a:p>
                      <a:pPr algn="ctr"/>
                      <a:endParaRPr 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------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1.56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Final Score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8411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8BB868C-6EED-4F2E-858B-D3392206A057}"/>
              </a:ext>
            </a:extLst>
          </p:cNvPr>
          <p:cNvSpPr txBox="1"/>
          <p:nvPr/>
        </p:nvSpPr>
        <p:spPr>
          <a:xfrm>
            <a:off x="3080888" y="4733139"/>
            <a:ext cx="4598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Experimental Settings</a:t>
            </a:r>
            <a:endParaRPr lang="en-US" sz="2000" dirty="0"/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3C1A0C61-57B7-48E1-B5E3-9189E5C41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8200"/>
              </p:ext>
            </p:extLst>
          </p:nvPr>
        </p:nvGraphicFramePr>
        <p:xfrm>
          <a:off x="2790952" y="5190425"/>
          <a:ext cx="9111116" cy="114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88">
                  <a:extLst>
                    <a:ext uri="{9D8B030D-6E8A-4147-A177-3AD203B41FA5}">
                      <a16:colId xmlns:a16="http://schemas.microsoft.com/office/drawing/2014/main" val="1893386612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142547233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649042533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7400085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559602538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2548769909"/>
                    </a:ext>
                  </a:extLst>
                </a:gridCol>
                <a:gridCol w="1301588">
                  <a:extLst>
                    <a:ext uri="{9D8B030D-6E8A-4147-A177-3AD203B41FA5}">
                      <a16:colId xmlns:a16="http://schemas.microsoft.com/office/drawing/2014/main" val="1725696526"/>
                    </a:ext>
                  </a:extLst>
                </a:gridCol>
              </a:tblGrid>
              <a:tr h="571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Backbone</a:t>
                      </a:r>
                    </a:p>
                  </a:txBody>
                  <a:tcPr marL="81695" marR="81695" marT="40848" marB="4084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Loss Function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Number of epochs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/>
                        <a:t>γ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/>
                        <a:t>β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Image Size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79081"/>
                  </a:ext>
                </a:extLst>
              </a:tr>
              <a:tr h="5718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ResNet152</a:t>
                      </a:r>
                    </a:p>
                  </a:txBody>
                  <a:tcPr marL="81695" marR="81695" marT="40848" marB="4084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CB Focal Loss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0.9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448x448</a:t>
                      </a:r>
                    </a:p>
                  </a:txBody>
                  <a:tcPr marL="81695" marR="81695" marT="40848" marB="4084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2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25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0437EC4-E314-4680-921A-3995D92E3937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26" name="Date Placeholder 11">
            <a:extLst>
              <a:ext uri="{FF2B5EF4-FFF2-40B4-BE49-F238E27FC236}">
                <a16:creationId xmlns:a16="http://schemas.microsoft.com/office/drawing/2014/main" id="{A1D61F8A-0254-4D8A-BA01-E7A10FE1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ooter Placeholder 12">
            <a:extLst>
              <a:ext uri="{FF2B5EF4-FFF2-40B4-BE49-F238E27FC236}">
                <a16:creationId xmlns:a16="http://schemas.microsoft.com/office/drawing/2014/main" id="{D3805747-152B-4CCC-88C1-127BF3A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D8E98D4B-B6DC-4669-9BD7-B4096B49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7163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1 : AUC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BE6E5FD-C473-4B5D-823A-5B4920F9D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12" y="2738904"/>
            <a:ext cx="4721133" cy="3603373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85D139-70AF-42A8-8282-6ACB18D16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48" y="2745019"/>
            <a:ext cx="4717796" cy="3597258"/>
          </a:xfrm>
          <a:prstGeom prst="rect">
            <a:avLst/>
          </a:prstGeom>
          <a:ln>
            <a:noFill/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9C0985-A142-4E15-A41A-C385A340877F}"/>
              </a:ext>
            </a:extLst>
          </p:cNvPr>
          <p:cNvSpPr txBox="1"/>
          <p:nvPr/>
        </p:nvSpPr>
        <p:spPr>
          <a:xfrm>
            <a:off x="1848619" y="274151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C7316C-DB8D-4F5E-BCA3-A46FAA54296E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33" name="Date Placeholder 11">
            <a:extLst>
              <a:ext uri="{FF2B5EF4-FFF2-40B4-BE49-F238E27FC236}">
                <a16:creationId xmlns:a16="http://schemas.microsoft.com/office/drawing/2014/main" id="{59B2C537-91BD-4FEE-97D0-E9C63347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716617-177A-49C3-B019-7176F6BC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5" name="Slide Number Placeholder 13">
            <a:extLst>
              <a:ext uri="{FF2B5EF4-FFF2-40B4-BE49-F238E27FC236}">
                <a16:creationId xmlns:a16="http://schemas.microsoft.com/office/drawing/2014/main" id="{D6B1E4CE-7B27-48F1-9984-34C6BBDF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6245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2 : AUC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B6FC81-4B62-484C-80A5-FAA604A321CA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22" y="2738265"/>
            <a:ext cx="4726265" cy="3604012"/>
          </a:xfrm>
          <a:prstGeom prst="rect">
            <a:avLst/>
          </a:prstGeom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B58967-D14F-468E-99DA-E4A2CD11AC5B}"/>
              </a:ext>
            </a:extLst>
          </p:cNvPr>
          <p:cNvSpPr txBox="1"/>
          <p:nvPr/>
        </p:nvSpPr>
        <p:spPr>
          <a:xfrm>
            <a:off x="3536147" y="440160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BFCC286-AA3D-4EA4-B86C-DAE643F5426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88" y="2738672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7677C56-C199-419A-8080-AEE65C91DC2D}"/>
              </a:ext>
            </a:extLst>
          </p:cNvPr>
          <p:cNvSpPr txBox="1"/>
          <p:nvPr/>
        </p:nvSpPr>
        <p:spPr>
          <a:xfrm>
            <a:off x="1848619" y="274151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0CA795-D938-4122-977D-F9C6DB4FB6AE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43" name="Date Placeholder 11">
            <a:extLst>
              <a:ext uri="{FF2B5EF4-FFF2-40B4-BE49-F238E27FC236}">
                <a16:creationId xmlns:a16="http://schemas.microsoft.com/office/drawing/2014/main" id="{C144F6A5-7671-4DB5-9199-B6B5828A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ooter Placeholder 12">
            <a:extLst>
              <a:ext uri="{FF2B5EF4-FFF2-40B4-BE49-F238E27FC236}">
                <a16:creationId xmlns:a16="http://schemas.microsoft.com/office/drawing/2014/main" id="{9CE4E7C0-CF30-4433-8F47-17DFD9D7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6" name="Slide Number Placeholder 13">
            <a:extLst>
              <a:ext uri="{FF2B5EF4-FFF2-40B4-BE49-F238E27FC236}">
                <a16:creationId xmlns:a16="http://schemas.microsoft.com/office/drawing/2014/main" id="{F61DEB98-C6A4-49D7-8710-46F15807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160141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3 : AUC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503546-938C-4F94-9CEC-6FEA3B3CDA6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21" y="2742203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F2FA18-11EC-4833-B5C9-331488A20410}"/>
              </a:ext>
            </a:extLst>
          </p:cNvPr>
          <p:cNvSpPr txBox="1"/>
          <p:nvPr/>
        </p:nvSpPr>
        <p:spPr>
          <a:xfrm>
            <a:off x="3536147" y="440160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7B0DA9-E9DB-4384-91AB-D66F23CB3CBA}"/>
              </a:ext>
            </a:extLst>
          </p:cNvPr>
          <p:cNvSpPr txBox="1"/>
          <p:nvPr/>
        </p:nvSpPr>
        <p:spPr>
          <a:xfrm>
            <a:off x="1848619" y="27415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E42291-02B3-41F6-9F47-6D5E09FE5C10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38" name="Date Placeholder 11">
            <a:extLst>
              <a:ext uri="{FF2B5EF4-FFF2-40B4-BE49-F238E27FC236}">
                <a16:creationId xmlns:a16="http://schemas.microsoft.com/office/drawing/2014/main" id="{115DC01E-2FBD-42B1-B857-DFBBFBE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ooter Placeholder 12">
            <a:extLst>
              <a:ext uri="{FF2B5EF4-FFF2-40B4-BE49-F238E27FC236}">
                <a16:creationId xmlns:a16="http://schemas.microsoft.com/office/drawing/2014/main" id="{7DCB2385-F3C0-469C-95EF-1CF776F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AFC4C56C-2D6D-42A7-B9B8-90D47B0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798775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1 : F1 Score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FD8C2C-EAE7-4103-BF63-2D63FBCEDE9E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6" y="2742939"/>
            <a:ext cx="4727448" cy="3602736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18102E-9A1F-416D-9956-7A8A468F5839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01" y="2742624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CE41F6-E681-4AD6-A4E5-C0F648CE7867}"/>
              </a:ext>
            </a:extLst>
          </p:cNvPr>
          <p:cNvSpPr txBox="1"/>
          <p:nvPr/>
        </p:nvSpPr>
        <p:spPr>
          <a:xfrm>
            <a:off x="1848619" y="27415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71C6D7-678F-4FB4-84A5-E2671D09F3F4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37" name="Date Placeholder 11">
            <a:extLst>
              <a:ext uri="{FF2B5EF4-FFF2-40B4-BE49-F238E27FC236}">
                <a16:creationId xmlns:a16="http://schemas.microsoft.com/office/drawing/2014/main" id="{2CC0BFCD-9449-4A7A-A269-8726E845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C0414711-7ADB-4532-986F-ADA3406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9" name="Slide Number Placeholder 13">
            <a:extLst>
              <a:ext uri="{FF2B5EF4-FFF2-40B4-BE49-F238E27FC236}">
                <a16:creationId xmlns:a16="http://schemas.microsoft.com/office/drawing/2014/main" id="{ABCBDA16-A641-4B51-A6F6-FAF34DFC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12722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2 : F1 Score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B92BEC-E78A-4999-8E89-CE0801AB4348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033" y="2745568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9479744-41CA-4CFD-82E6-138F0CE1B954}"/>
              </a:ext>
            </a:extLst>
          </p:cNvPr>
          <p:cNvSpPr txBox="1"/>
          <p:nvPr/>
        </p:nvSpPr>
        <p:spPr>
          <a:xfrm>
            <a:off x="3487696" y="4362270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702F382-E5F5-4513-9566-49B31B0F44C4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50" y="2744548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BC3AE92-EF2B-4805-AA3B-D8C3346E5ACB}"/>
              </a:ext>
            </a:extLst>
          </p:cNvPr>
          <p:cNvSpPr txBox="1"/>
          <p:nvPr/>
        </p:nvSpPr>
        <p:spPr>
          <a:xfrm>
            <a:off x="1848619" y="274151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4883D3-7B2B-4191-9C31-5C6044099BB5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43" name="Date Placeholder 11">
            <a:extLst>
              <a:ext uri="{FF2B5EF4-FFF2-40B4-BE49-F238E27FC236}">
                <a16:creationId xmlns:a16="http://schemas.microsoft.com/office/drawing/2014/main" id="{1B77FAEF-96A1-423B-95E2-B52D2C43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ooter Placeholder 12">
            <a:extLst>
              <a:ext uri="{FF2B5EF4-FFF2-40B4-BE49-F238E27FC236}">
                <a16:creationId xmlns:a16="http://schemas.microsoft.com/office/drawing/2014/main" id="{A10F25F2-41C6-4BE3-94EE-73EC5CDC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6" name="Slide Number Placeholder 13">
            <a:extLst>
              <a:ext uri="{FF2B5EF4-FFF2-40B4-BE49-F238E27FC236}">
                <a16:creationId xmlns:a16="http://schemas.microsoft.com/office/drawing/2014/main" id="{2AD03611-95DB-4E23-89E9-7587C2C4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07063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3 : F1 Score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F2FA18-11EC-4833-B5C9-331488A20410}"/>
              </a:ext>
            </a:extLst>
          </p:cNvPr>
          <p:cNvSpPr txBox="1"/>
          <p:nvPr/>
        </p:nvSpPr>
        <p:spPr>
          <a:xfrm>
            <a:off x="3536147" y="440160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BCBE627-D319-40EC-BBE0-E92099464DB3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93" y="2739177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B16BBE-CC79-4262-9B49-5830A8786ECD}"/>
              </a:ext>
            </a:extLst>
          </p:cNvPr>
          <p:cNvSpPr txBox="1"/>
          <p:nvPr/>
        </p:nvSpPr>
        <p:spPr>
          <a:xfrm>
            <a:off x="1848619" y="27415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9CC989-B721-4527-8EF4-937B5E671AC5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37" name="Date Placeholder 11">
            <a:extLst>
              <a:ext uri="{FF2B5EF4-FFF2-40B4-BE49-F238E27FC236}">
                <a16:creationId xmlns:a16="http://schemas.microsoft.com/office/drawing/2014/main" id="{91D11B62-5EA8-4184-B64B-E431FCF6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A70DC817-09AE-4126-8CE0-2D066737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9" name="Slide Number Placeholder 13">
            <a:extLst>
              <a:ext uri="{FF2B5EF4-FFF2-40B4-BE49-F238E27FC236}">
                <a16:creationId xmlns:a16="http://schemas.microsoft.com/office/drawing/2014/main" id="{FC0713E2-C6F5-405F-9E4F-A58A60B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5145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91040-3318-4614-BE1A-1C0315498CFD}"/>
              </a:ext>
            </a:extLst>
          </p:cNvPr>
          <p:cNvCxnSpPr>
            <a:cxnSpLocks/>
          </p:cNvCxnSpPr>
          <p:nvPr/>
        </p:nvCxnSpPr>
        <p:spPr>
          <a:xfrm flipH="1">
            <a:off x="1731626" y="2790468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E575CD-BCD6-4667-AAEF-A85AFE9734E0}"/>
              </a:ext>
            </a:extLst>
          </p:cNvPr>
          <p:cNvSpPr txBox="1"/>
          <p:nvPr/>
        </p:nvSpPr>
        <p:spPr>
          <a:xfrm>
            <a:off x="3151100" y="1304850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01.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Introduction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9000000">
            <a:off x="-817007" y="4900120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9000000">
            <a:off x="-636370" y="1271125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9000000">
            <a:off x="-1811890" y="3619367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9000000">
            <a:off x="-2343250" y="2256593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9000000">
            <a:off x="1314994" y="1822505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9000000">
            <a:off x="889872" y="3914653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FF0269D-5B42-4DD5-9E71-FECE55ED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91" y="1659759"/>
            <a:ext cx="457200" cy="457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0872" y="451949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66935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8" y="4638989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39007" y="2734316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826E1B-586B-48DA-9992-64F5FEFA77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84" y="26040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07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1 : ECE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399562-7CDA-4351-AC03-2208F66F83B2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62" y="2730466"/>
            <a:ext cx="4727448" cy="3602736"/>
          </a:xfrm>
          <a:prstGeom prst="rect">
            <a:avLst/>
          </a:prstGeom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3FA5CF-04F1-41BC-99FD-5A5D64EC30C1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17" y="2731543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412E01-CA60-4789-B089-901501D4622D}"/>
              </a:ext>
            </a:extLst>
          </p:cNvPr>
          <p:cNvSpPr txBox="1"/>
          <p:nvPr/>
        </p:nvSpPr>
        <p:spPr>
          <a:xfrm>
            <a:off x="1848619" y="27415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71DE0B-3148-440A-B901-D7272122C1A1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35" name="Date Placeholder 11">
            <a:extLst>
              <a:ext uri="{FF2B5EF4-FFF2-40B4-BE49-F238E27FC236}">
                <a16:creationId xmlns:a16="http://schemas.microsoft.com/office/drawing/2014/main" id="{23BC41E8-87D0-4837-8060-06E8CC1D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Footer Placeholder 12">
            <a:extLst>
              <a:ext uri="{FF2B5EF4-FFF2-40B4-BE49-F238E27FC236}">
                <a16:creationId xmlns:a16="http://schemas.microsoft.com/office/drawing/2014/main" id="{47508BCA-AD2C-4299-9DF1-61D6D2EE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7" name="Slide Number Placeholder 13">
            <a:extLst>
              <a:ext uri="{FF2B5EF4-FFF2-40B4-BE49-F238E27FC236}">
                <a16:creationId xmlns:a16="http://schemas.microsoft.com/office/drawing/2014/main" id="{A0F6C4B5-1FE4-4D37-AA71-BDC1E22D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52841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2 : ECE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E3F4790-DC6B-4BFB-B87B-068F14FCC016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4" y="2730466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343DE79-C57E-47A1-8ECC-B9230793DD01}"/>
              </a:ext>
            </a:extLst>
          </p:cNvPr>
          <p:cNvSpPr txBox="1"/>
          <p:nvPr/>
        </p:nvSpPr>
        <p:spPr>
          <a:xfrm>
            <a:off x="3536147" y="440160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4B5F1B6-5B6F-4C7F-90CD-E9EB4FFB1F2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14" y="2729550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3502D66-8836-4BF1-AB92-491A693F73C0}"/>
              </a:ext>
            </a:extLst>
          </p:cNvPr>
          <p:cNvSpPr txBox="1"/>
          <p:nvPr/>
        </p:nvSpPr>
        <p:spPr>
          <a:xfrm>
            <a:off x="1848619" y="274151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EA1926-7FB0-4983-87AA-B9FE67BBEA2D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38" name="Date Placeholder 11">
            <a:extLst>
              <a:ext uri="{FF2B5EF4-FFF2-40B4-BE49-F238E27FC236}">
                <a16:creationId xmlns:a16="http://schemas.microsoft.com/office/drawing/2014/main" id="{2FEA7819-2794-4B30-91E7-69E7172F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Footer Placeholder 12">
            <a:extLst>
              <a:ext uri="{FF2B5EF4-FFF2-40B4-BE49-F238E27FC236}">
                <a16:creationId xmlns:a16="http://schemas.microsoft.com/office/drawing/2014/main" id="{6FD31574-47CA-400B-9A8C-A84D3E5A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40" name="Slide Number Placeholder 13">
            <a:extLst>
              <a:ext uri="{FF2B5EF4-FFF2-40B4-BE49-F238E27FC236}">
                <a16:creationId xmlns:a16="http://schemas.microsoft.com/office/drawing/2014/main" id="{F7DF50D2-99A7-4DC2-8D1B-6AC993CC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603113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118179"/>
            <a:ext cx="4124334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2825E"/>
                </a:solidFill>
              </a:rPr>
              <a:t>04. </a:t>
            </a:r>
            <a:r>
              <a:rPr lang="en-US" sz="6600" b="1" dirty="0">
                <a:solidFill>
                  <a:srgbClr val="32825E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11B6787-7D1B-47E6-B319-46AE8D476BD6}"/>
              </a:ext>
            </a:extLst>
          </p:cNvPr>
          <p:cNvSpPr/>
          <p:nvPr/>
        </p:nvSpPr>
        <p:spPr>
          <a:xfrm rot="19800000">
            <a:off x="-426693" y="1227478"/>
            <a:ext cx="1098055" cy="837810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E548FF4-D6A8-4A91-8247-033C25A8AB37}"/>
              </a:ext>
            </a:extLst>
          </p:cNvPr>
          <p:cNvSpPr/>
          <p:nvPr/>
        </p:nvSpPr>
        <p:spPr>
          <a:xfrm rot="19800000">
            <a:off x="-533825" y="3379756"/>
            <a:ext cx="1098055" cy="837810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A34F56E-F5DD-4B29-B0A7-F112789120E1}"/>
              </a:ext>
            </a:extLst>
          </p:cNvPr>
          <p:cNvSpPr/>
          <p:nvPr/>
        </p:nvSpPr>
        <p:spPr>
          <a:xfrm rot="19800000">
            <a:off x="878258" y="1360546"/>
            <a:ext cx="594253" cy="1457671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4D26EDA-F455-49C6-B709-B6E93BC97382}"/>
              </a:ext>
            </a:extLst>
          </p:cNvPr>
          <p:cNvSpPr/>
          <p:nvPr/>
        </p:nvSpPr>
        <p:spPr>
          <a:xfrm rot="19800000">
            <a:off x="478489" y="2795297"/>
            <a:ext cx="1098055" cy="837810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D3B1958-EBF6-4EC5-B369-C3D5F02A6540}"/>
              </a:ext>
            </a:extLst>
          </p:cNvPr>
          <p:cNvSpPr/>
          <p:nvPr/>
        </p:nvSpPr>
        <p:spPr>
          <a:xfrm rot="19800000">
            <a:off x="-1111571" y="2618726"/>
            <a:ext cx="518491" cy="1271828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9D65C3E-FB80-4F5A-923B-5CEACDFC281F}"/>
              </a:ext>
            </a:extLst>
          </p:cNvPr>
          <p:cNvSpPr/>
          <p:nvPr/>
        </p:nvSpPr>
        <p:spPr>
          <a:xfrm rot="19800000">
            <a:off x="-1439005" y="1811937"/>
            <a:ext cx="1098055" cy="837810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BE28E8C-A107-4214-AC56-9CFD2C45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342" y="1457968"/>
            <a:ext cx="271155" cy="27115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36C6123-DEFC-43CC-8A60-7080930E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5555" y="1949004"/>
            <a:ext cx="271155" cy="27115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8AE89B2-7018-4346-98B2-144FB2D1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7797" y="3138983"/>
            <a:ext cx="271155" cy="27115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5792EAC-9CC9-4D76-B8AF-926768289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9035" y="3715618"/>
            <a:ext cx="271155" cy="27115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044278B-45E7-4722-9937-5468E31251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026" y="3078624"/>
            <a:ext cx="271155" cy="27115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BD0020-0E96-403A-80DA-AD151DDA2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03" y="1842706"/>
            <a:ext cx="271155" cy="2711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44FC69-522E-4825-AB61-031990A065E9}"/>
              </a:ext>
            </a:extLst>
          </p:cNvPr>
          <p:cNvCxnSpPr>
            <a:cxnSpLocks/>
          </p:cNvCxnSpPr>
          <p:nvPr/>
        </p:nvCxnSpPr>
        <p:spPr>
          <a:xfrm flipH="1">
            <a:off x="908304" y="1402875"/>
            <a:ext cx="11283696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AF8041-56D9-4B31-9C67-64ED70A97768}"/>
              </a:ext>
            </a:extLst>
          </p:cNvPr>
          <p:cNvSpPr txBox="1"/>
          <p:nvPr/>
        </p:nvSpPr>
        <p:spPr>
          <a:xfrm>
            <a:off x="1670924" y="1468038"/>
            <a:ext cx="374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Result </a:t>
            </a:r>
            <a:r>
              <a:rPr lang="en-US" sz="2000" dirty="0"/>
              <a:t>for </a:t>
            </a:r>
            <a:r>
              <a:rPr lang="en-US" sz="2000" b="1" dirty="0"/>
              <a:t>Submission 3 : ECE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BAE6F-0236-4F12-9DCD-09F5F0559FBC}"/>
              </a:ext>
            </a:extLst>
          </p:cNvPr>
          <p:cNvSpPr txBox="1"/>
          <p:nvPr/>
        </p:nvSpPr>
        <p:spPr>
          <a:xfrm>
            <a:off x="-48059" y="244852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B32F5-743E-462F-80C7-286BC9A99E81}"/>
              </a:ext>
            </a:extLst>
          </p:cNvPr>
          <p:cNvGrpSpPr/>
          <p:nvPr/>
        </p:nvGrpSpPr>
        <p:grpSpPr>
          <a:xfrm>
            <a:off x="1816364" y="1949004"/>
            <a:ext cx="9581200" cy="4424603"/>
            <a:chOff x="1814389" y="2113861"/>
            <a:chExt cx="9581200" cy="44246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5FE45F-F853-4D22-A980-BEDF1DED2202}"/>
                </a:ext>
              </a:extLst>
            </p:cNvPr>
            <p:cNvSpPr/>
            <p:nvPr/>
          </p:nvSpPr>
          <p:spPr>
            <a:xfrm>
              <a:off x="1814389" y="2113861"/>
              <a:ext cx="9581198" cy="442460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2AEE1B-7C2D-4631-A3F4-BF6740C3C28F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6604988" y="2113861"/>
              <a:ext cx="0" cy="442460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D043FB-9AE4-4055-8937-058289AA7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389" y="2868139"/>
              <a:ext cx="9581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912C44D-2D07-4FB8-8EFF-138292A4EB24}"/>
              </a:ext>
            </a:extLst>
          </p:cNvPr>
          <p:cNvSpPr/>
          <p:nvPr/>
        </p:nvSpPr>
        <p:spPr>
          <a:xfrm>
            <a:off x="1848023" y="1975337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2612CB-8A72-441E-8742-08387923325F}"/>
              </a:ext>
            </a:extLst>
          </p:cNvPr>
          <p:cNvSpPr/>
          <p:nvPr/>
        </p:nvSpPr>
        <p:spPr>
          <a:xfrm>
            <a:off x="6634859" y="1974136"/>
            <a:ext cx="4734808" cy="704015"/>
          </a:xfrm>
          <a:prstGeom prst="rect">
            <a:avLst/>
          </a:prstGeom>
          <a:solidFill>
            <a:srgbClr val="328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8C372-068C-4F2F-AD4F-435BF25C4524}"/>
              </a:ext>
            </a:extLst>
          </p:cNvPr>
          <p:cNvSpPr txBox="1"/>
          <p:nvPr/>
        </p:nvSpPr>
        <p:spPr>
          <a:xfrm>
            <a:off x="3183559" y="2142678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EviRed Real 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685988-31F4-4392-B34F-23880B7AE2CA}"/>
              </a:ext>
            </a:extLst>
          </p:cNvPr>
          <p:cNvSpPr txBox="1"/>
          <p:nvPr/>
        </p:nvSpPr>
        <p:spPr>
          <a:xfrm>
            <a:off x="7557861" y="2141477"/>
            <a:ext cx="288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DeepDRiD Synthetic 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F2FA18-11EC-4833-B5C9-331488A20410}"/>
              </a:ext>
            </a:extLst>
          </p:cNvPr>
          <p:cNvSpPr txBox="1"/>
          <p:nvPr/>
        </p:nvSpPr>
        <p:spPr>
          <a:xfrm>
            <a:off x="3536147" y="4401603"/>
            <a:ext cx="143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Available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F77DCD-8B4B-48A0-A63B-5D449D09D9C1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945" y="2729566"/>
            <a:ext cx="4727448" cy="3602736"/>
          </a:xfrm>
          <a:prstGeom prst="rect">
            <a:avLst/>
          </a:prstGeom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1FCEFA-6073-4AA8-8C36-92FA45BE28BB}"/>
              </a:ext>
            </a:extLst>
          </p:cNvPr>
          <p:cNvSpPr txBox="1"/>
          <p:nvPr/>
        </p:nvSpPr>
        <p:spPr>
          <a:xfrm>
            <a:off x="1848619" y="27415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44E62A-2E85-4D24-82D0-74854022060E}"/>
              </a:ext>
            </a:extLst>
          </p:cNvPr>
          <p:cNvSpPr txBox="1"/>
          <p:nvPr/>
        </p:nvSpPr>
        <p:spPr>
          <a:xfrm>
            <a:off x="6646846" y="274379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34" name="Date Placeholder 11">
            <a:extLst>
              <a:ext uri="{FF2B5EF4-FFF2-40B4-BE49-F238E27FC236}">
                <a16:creationId xmlns:a16="http://schemas.microsoft.com/office/drawing/2014/main" id="{B00457CA-7703-4521-BA7E-8F93B222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Footer Placeholder 12">
            <a:extLst>
              <a:ext uri="{FF2B5EF4-FFF2-40B4-BE49-F238E27FC236}">
                <a16:creationId xmlns:a16="http://schemas.microsoft.com/office/drawing/2014/main" id="{73B688E4-53D8-434F-8117-E3A5682A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6" name="Slide Number Placeholder 13">
            <a:extLst>
              <a:ext uri="{FF2B5EF4-FFF2-40B4-BE49-F238E27FC236}">
                <a16:creationId xmlns:a16="http://schemas.microsoft.com/office/drawing/2014/main" id="{AFDCC6A5-2A28-4679-855E-CA946213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621433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91040-3318-4614-BE1A-1C0315498CFD}"/>
              </a:ext>
            </a:extLst>
          </p:cNvPr>
          <p:cNvCxnSpPr>
            <a:cxnSpLocks/>
          </p:cNvCxnSpPr>
          <p:nvPr/>
        </p:nvCxnSpPr>
        <p:spPr>
          <a:xfrm flipH="1">
            <a:off x="1731626" y="2790468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E575CD-BCD6-4667-AAEF-A85AFE9734E0}"/>
              </a:ext>
            </a:extLst>
          </p:cNvPr>
          <p:cNvSpPr txBox="1"/>
          <p:nvPr/>
        </p:nvSpPr>
        <p:spPr>
          <a:xfrm>
            <a:off x="3151100" y="1304850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800000">
            <a:off x="881571" y="2251798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EDC288-8A9F-4A6E-A08B-5BAF047C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E4C559-D4CC-4AAD-BE93-6E30B3EB0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59CC6E-4F79-40DF-A49D-497BBB7AD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10" y="2579760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BF4BFD-6AC0-414D-A83D-6B5646AC6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29BAE5-2F5E-425D-8F43-568389BB7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06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1 : ResNet101 with Cross-Entropy Loss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6479" y="4530161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The poor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performance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is likely due to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data imbalance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, even though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exhibited high confidence as reflected by a low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ECE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achieved an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F1 score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of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both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synthetic dataset and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7791" y="3422378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performance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curve for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remained stable at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from the beginning, while the curve for the synthetic dataset fluctuated initially before stabilizing at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. </a:t>
            </a:r>
          </a:p>
        </p:txBody>
      </p:sp>
      <p:sp>
        <p:nvSpPr>
          <p:cNvPr id="83" name="Date Placeholder 11">
            <a:extLst>
              <a:ext uri="{FF2B5EF4-FFF2-40B4-BE49-F238E27FC236}">
                <a16:creationId xmlns:a16="http://schemas.microsoft.com/office/drawing/2014/main" id="{CD6CBF95-BE54-4A5A-B7F9-0E44B928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Footer Placeholder 12">
            <a:extLst>
              <a:ext uri="{FF2B5EF4-FFF2-40B4-BE49-F238E27FC236}">
                <a16:creationId xmlns:a16="http://schemas.microsoft.com/office/drawing/2014/main" id="{2BC79500-0BCF-4C24-9786-D565CF8B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85" name="Slide Number Placeholder 13">
            <a:extLst>
              <a:ext uri="{FF2B5EF4-FFF2-40B4-BE49-F238E27FC236}">
                <a16:creationId xmlns:a16="http://schemas.microsoft.com/office/drawing/2014/main" id="{38B6DC8A-CFEA-4CB1-8D30-742A5A91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861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1 : ResNet101 with Cross-Entropy Loss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6479" y="4530161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The poor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performance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is likely due to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data imbalance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, even though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exhibited high confidence as reflected by a low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ECE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achieved an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F1 score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of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both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synthetic dataset and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7791" y="3422378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effectLst/>
                <a:latin typeface="Roboto" panose="020B0604020202020204" pitchFamily="2" charset="0"/>
              </a:rPr>
              <a:t>performance</a:t>
            </a:r>
            <a:r>
              <a:rPr lang="en-US" b="0" i="0" dirty="0">
                <a:effectLst/>
                <a:latin typeface="Roboto" panose="020B0604020202020204" pitchFamily="2" charset="0"/>
              </a:rPr>
              <a:t> curve for </a:t>
            </a:r>
            <a:r>
              <a:rPr lang="en-US" b="1" i="0" dirty="0"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effectLst/>
                <a:latin typeface="Roboto" panose="020B0604020202020204" pitchFamily="2" charset="0"/>
              </a:rPr>
              <a:t> remained stable at </a:t>
            </a:r>
            <a:r>
              <a:rPr lang="en-US" b="1" i="0" dirty="0"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effectLst/>
                <a:latin typeface="Roboto" panose="020B0604020202020204" pitchFamily="2" charset="0"/>
              </a:rPr>
              <a:t> from the beginning, while the curve for the synthetic dataset fluctuated initially before stabilizing at </a:t>
            </a:r>
            <a:r>
              <a:rPr lang="en-US" b="1" i="0" dirty="0"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effectLst/>
                <a:latin typeface="Roboto" panose="020B0604020202020204" pitchFamily="2" charset="0"/>
              </a:rPr>
              <a:t>. </a:t>
            </a: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73718BDF-1394-43BB-BF20-A4D1382C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93EE198A-62D7-4B36-96FE-E9C744DB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9D75CE85-BC54-4142-B3BC-D8964273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22414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1 : ResNet101 with Cross-Entropy Loss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6479" y="4530161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Roboto" panose="020B0604020202020204" pitchFamily="2" charset="0"/>
              </a:rPr>
              <a:t>The poor </a:t>
            </a:r>
            <a:r>
              <a:rPr lang="en-US" b="1" i="0" dirty="0">
                <a:effectLst/>
                <a:latin typeface="Roboto" panose="020B0604020202020204" pitchFamily="2" charset="0"/>
              </a:rPr>
              <a:t>performance</a:t>
            </a:r>
            <a:r>
              <a:rPr lang="en-US" b="0" i="0" dirty="0">
                <a:effectLst/>
                <a:latin typeface="Roboto" panose="020B0604020202020204" pitchFamily="2" charset="0"/>
              </a:rPr>
              <a:t> is likely due to </a:t>
            </a:r>
            <a:r>
              <a:rPr lang="en-US" b="1" i="0" dirty="0">
                <a:effectLst/>
                <a:latin typeface="Roboto" panose="020B0604020202020204" pitchFamily="2" charset="0"/>
              </a:rPr>
              <a:t>data imbalance</a:t>
            </a:r>
            <a:r>
              <a:rPr lang="en-US" b="0" i="0" dirty="0">
                <a:effectLst/>
                <a:latin typeface="Roboto" panose="020B0604020202020204" pitchFamily="2" charset="0"/>
              </a:rPr>
              <a:t>, even though the </a:t>
            </a:r>
            <a:r>
              <a:rPr lang="en-US" b="1" i="0" dirty="0"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effectLst/>
                <a:latin typeface="Roboto" panose="020B0604020202020204" pitchFamily="2" charset="0"/>
              </a:rPr>
              <a:t> exhibited high confidence as reflected by a low </a:t>
            </a:r>
            <a:r>
              <a:rPr lang="en-US" b="1" i="0" dirty="0">
                <a:effectLst/>
                <a:latin typeface="Roboto" panose="020B0604020202020204" pitchFamily="2" charset="0"/>
              </a:rPr>
              <a:t>ECE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achieved an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F1 score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of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both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synthetic dataset and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7791" y="3422378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effectLst/>
                <a:latin typeface="Roboto" panose="020B0604020202020204" pitchFamily="2" charset="0"/>
              </a:rPr>
              <a:t>performance</a:t>
            </a:r>
            <a:r>
              <a:rPr lang="en-US" b="0" i="0" dirty="0">
                <a:effectLst/>
                <a:latin typeface="Roboto" panose="020B0604020202020204" pitchFamily="2" charset="0"/>
              </a:rPr>
              <a:t> curve for </a:t>
            </a:r>
            <a:r>
              <a:rPr lang="en-US" b="1" i="0" dirty="0"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effectLst/>
                <a:latin typeface="Roboto" panose="020B0604020202020204" pitchFamily="2" charset="0"/>
              </a:rPr>
              <a:t> remained stable at </a:t>
            </a:r>
            <a:r>
              <a:rPr lang="en-US" b="1" i="0" dirty="0"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effectLst/>
                <a:latin typeface="Roboto" panose="020B0604020202020204" pitchFamily="2" charset="0"/>
              </a:rPr>
              <a:t> from the beginning, while the curve for the synthetic dataset fluctuated initially before stabilizing at </a:t>
            </a:r>
            <a:r>
              <a:rPr lang="en-US" b="1" i="0" dirty="0">
                <a:effectLst/>
                <a:latin typeface="Roboto" panose="020B0604020202020204" pitchFamily="2" charset="0"/>
              </a:rPr>
              <a:t>0</a:t>
            </a:r>
            <a:r>
              <a:rPr lang="en-US" b="0" i="0" dirty="0">
                <a:effectLst/>
                <a:latin typeface="Roboto" panose="020B0604020202020204" pitchFamily="2" charset="0"/>
              </a:rPr>
              <a:t>. </a:t>
            </a: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F1501AFD-DE2B-43DB-901A-C3AF05E8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88691BFE-B5E3-4E94-A641-CE44BEE6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E630D784-914C-43E2-8DF7-8B9F5386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7322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2 : inceptionV3 with CBFL Loss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5181" y="4182728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While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CBFL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helped mitigate the issues of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imbalanced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data,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still exhibited inconsistencies, likely due to being trained for only one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epoch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981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F1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score stabilized at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0.57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 and at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0.14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6479" y="3353111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Higher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ECE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scores indicated lower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calibration and overconfidence in predictions</a:t>
            </a:r>
          </a:p>
        </p:txBody>
      </p:sp>
      <p:sp>
        <p:nvSpPr>
          <p:cNvPr id="26" name="Date Placeholder 11">
            <a:extLst>
              <a:ext uri="{FF2B5EF4-FFF2-40B4-BE49-F238E27FC236}">
                <a16:creationId xmlns:a16="http://schemas.microsoft.com/office/drawing/2014/main" id="{AF2BFB84-8B7B-403E-BC4F-431FB940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Footer Placeholder 12">
            <a:extLst>
              <a:ext uri="{FF2B5EF4-FFF2-40B4-BE49-F238E27FC236}">
                <a16:creationId xmlns:a16="http://schemas.microsoft.com/office/drawing/2014/main" id="{FA4875D2-AC69-4AE2-9981-6C661C38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8" name="Slide Number Placeholder 13">
            <a:extLst>
              <a:ext uri="{FF2B5EF4-FFF2-40B4-BE49-F238E27FC236}">
                <a16:creationId xmlns:a16="http://schemas.microsoft.com/office/drawing/2014/main" id="{4C75A313-79D1-4D30-9A8E-B1BA5BB9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29637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2 : inceptionV3 with CBFL Loss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5181" y="4182728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While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CBFL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helped mitigate the issues of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imbalanced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data,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 still exhibited inconsistencies, likely due to being trained for only one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epoch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B0604020202020204" pitchFamily="2" charset="0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981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F1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score stabilized at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0.57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 and at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0.14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6479" y="3353111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Roboto" panose="020B0604020202020204" pitchFamily="2" charset="0"/>
              </a:rPr>
              <a:t>Higher </a:t>
            </a:r>
            <a:r>
              <a:rPr lang="en-US" b="1" i="0" dirty="0">
                <a:effectLst/>
                <a:latin typeface="Roboto" panose="020B0604020202020204" pitchFamily="2" charset="0"/>
              </a:rPr>
              <a:t>ECE</a:t>
            </a:r>
            <a:r>
              <a:rPr lang="en-US" b="0" i="0" dirty="0">
                <a:effectLst/>
                <a:latin typeface="Roboto" panose="020B0604020202020204" pitchFamily="2" charset="0"/>
              </a:rPr>
              <a:t> scores indicated lower </a:t>
            </a:r>
            <a:r>
              <a:rPr lang="en-US" b="1" i="0" dirty="0"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effectLst/>
                <a:latin typeface="Roboto" panose="020B0604020202020204" pitchFamily="2" charset="0"/>
              </a:rPr>
              <a:t> calibration and overconfidence in predictions</a:t>
            </a: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CF175F34-B282-47C8-B113-2CFC06A1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B1098D46-6258-4A8D-912B-57D759E7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17D506FC-2FE6-45C0-9193-72EB55B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754042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5706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2 : inceptionV3 with CBFL Loss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5181" y="4182728"/>
            <a:ext cx="7143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Roboto" panose="020B0604020202020204" pitchFamily="2" charset="0"/>
              </a:rPr>
              <a:t>While the </a:t>
            </a:r>
            <a:r>
              <a:rPr lang="en-US" b="1" i="0" dirty="0">
                <a:effectLst/>
                <a:latin typeface="Roboto" panose="020B0604020202020204" pitchFamily="2" charset="0"/>
              </a:rPr>
              <a:t>CBFL </a:t>
            </a:r>
            <a:r>
              <a:rPr lang="en-US" b="0" i="0" dirty="0">
                <a:effectLst/>
                <a:latin typeface="Roboto" panose="020B0604020202020204" pitchFamily="2" charset="0"/>
              </a:rPr>
              <a:t>helped mitigate the issues of </a:t>
            </a:r>
            <a:r>
              <a:rPr lang="en-US" b="1" i="0" dirty="0">
                <a:effectLst/>
                <a:latin typeface="Roboto" panose="020B0604020202020204" pitchFamily="2" charset="0"/>
              </a:rPr>
              <a:t>imbalanced</a:t>
            </a:r>
            <a:r>
              <a:rPr lang="en-US" b="0" i="0" dirty="0">
                <a:effectLst/>
                <a:latin typeface="Roboto" panose="020B0604020202020204" pitchFamily="2" charset="0"/>
              </a:rPr>
              <a:t> data, the </a:t>
            </a:r>
            <a:r>
              <a:rPr lang="en-US" b="1" i="0" dirty="0"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effectLst/>
                <a:latin typeface="Roboto" panose="020B0604020202020204" pitchFamily="2" charset="0"/>
              </a:rPr>
              <a:t> still exhibited inconsistencies, likely due to being trained for only one </a:t>
            </a:r>
            <a:r>
              <a:rPr lang="en-US" b="1" i="0" dirty="0">
                <a:effectLst/>
                <a:latin typeface="Roboto" panose="020B0604020202020204" pitchFamily="2" charset="0"/>
              </a:rPr>
              <a:t>epoch</a:t>
            </a:r>
            <a:r>
              <a:rPr lang="en-US" b="0" i="0" dirty="0">
                <a:effectLst/>
                <a:latin typeface="Roboto" panose="020B0604020202020204" pitchFamily="2" charset="0"/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981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F1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score stabilized at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0.57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 and at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0.14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6479" y="3353111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Roboto" panose="020B0604020202020204" pitchFamily="2" charset="0"/>
              </a:rPr>
              <a:t>Higher </a:t>
            </a:r>
            <a:r>
              <a:rPr lang="en-US" b="1" i="0" dirty="0">
                <a:effectLst/>
                <a:latin typeface="Roboto" panose="020B0604020202020204" pitchFamily="2" charset="0"/>
              </a:rPr>
              <a:t>ECE</a:t>
            </a:r>
            <a:r>
              <a:rPr lang="en-US" b="0" i="0" dirty="0">
                <a:effectLst/>
                <a:latin typeface="Roboto" panose="020B0604020202020204" pitchFamily="2" charset="0"/>
              </a:rPr>
              <a:t> scores indicated lower </a:t>
            </a:r>
            <a:r>
              <a:rPr lang="en-US" b="1" i="0" dirty="0">
                <a:effectLst/>
                <a:latin typeface="Roboto" panose="020B0604020202020204" pitchFamily="2" charset="0"/>
              </a:rPr>
              <a:t>model</a:t>
            </a:r>
            <a:r>
              <a:rPr lang="en-US" b="0" i="0" dirty="0">
                <a:effectLst/>
                <a:latin typeface="Roboto" panose="020B0604020202020204" pitchFamily="2" charset="0"/>
              </a:rPr>
              <a:t> calibration and overconfidence in predictions</a:t>
            </a: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C6C0B26B-204A-4D50-A8CB-96F78353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D47B44DA-2212-47F5-8AC7-3A0C4588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15BDCE3B-2F18-473D-9F99-D4846C0F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6422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4657EC6-DF72-4147-9F16-88AE7ACEC382}"/>
              </a:ext>
            </a:extLst>
          </p:cNvPr>
          <p:cNvSpPr txBox="1"/>
          <p:nvPr/>
        </p:nvSpPr>
        <p:spPr>
          <a:xfrm>
            <a:off x="2936535" y="264544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01.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Introduction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3D3FA-7EC3-4544-9222-D56E1410A995}"/>
              </a:ext>
            </a:extLst>
          </p:cNvPr>
          <p:cNvSpPr txBox="1"/>
          <p:nvPr/>
        </p:nvSpPr>
        <p:spPr>
          <a:xfrm>
            <a:off x="3229351" y="1730063"/>
            <a:ext cx="7575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Diabetic macular edema (DME)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a major complication of </a:t>
            </a:r>
            <a:r>
              <a:rPr lang="en-US" b="1" dirty="0"/>
              <a:t>Diabetic Retinopathy (DR)</a:t>
            </a:r>
            <a:r>
              <a:rPr lang="en-US" dirty="0"/>
              <a:t> causing blurred or distorted vision due to fluid leakage in the macula.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C0557A-A867-4B36-991E-5B5B72A1F232}"/>
              </a:ext>
            </a:extLst>
          </p:cNvPr>
          <p:cNvSpPr txBox="1"/>
          <p:nvPr/>
        </p:nvSpPr>
        <p:spPr>
          <a:xfrm>
            <a:off x="3229351" y="2678850"/>
            <a:ext cx="7575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ci-DME</a:t>
            </a:r>
            <a:r>
              <a:rPr lang="en-US" dirty="0"/>
              <a:t>: Center-involved DME occurs in the macula’s central zone, often linked to moderate or severe DR.can be detected using </a:t>
            </a:r>
            <a:r>
              <a:rPr lang="en-US" b="1" dirty="0"/>
              <a:t>OCT.	</a:t>
            </a:r>
            <a:endParaRPr lang="en-US" sz="2400" b="1" dirty="0"/>
          </a:p>
        </p:txBody>
      </p:sp>
      <p:pic>
        <p:nvPicPr>
          <p:cNvPr id="30" name="Picture 2" descr="Prevalence and associated risk factors of diabetic retinopathy and macular  oedema in patients recently diagnosed with type 2 diabetes | BMJ Open  Ophthalmology">
            <a:extLst>
              <a:ext uri="{FF2B5EF4-FFF2-40B4-BE49-F238E27FC236}">
                <a16:creationId xmlns:a16="http://schemas.microsoft.com/office/drawing/2014/main" id="{EB144B8A-E8CA-4DED-8CB7-E2BA3E22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77" y="3475966"/>
            <a:ext cx="3989282" cy="24207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iabetes and Diabetic Retinopathy: Overview of a Worldwide Epidemic |  Oncohema Key">
            <a:extLst>
              <a:ext uri="{FF2B5EF4-FFF2-40B4-BE49-F238E27FC236}">
                <a16:creationId xmlns:a16="http://schemas.microsoft.com/office/drawing/2014/main" id="{90499FFC-ED21-4260-AAC0-869CDA8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45" y="3429000"/>
            <a:ext cx="2138515" cy="2604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A62676-7672-405E-A17B-9A62B8348384}"/>
              </a:ext>
            </a:extLst>
          </p:cNvPr>
          <p:cNvSpPr/>
          <p:nvPr/>
        </p:nvSpPr>
        <p:spPr>
          <a:xfrm rot="9000000">
            <a:off x="-817007" y="4900120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13FB7D-CB81-487F-A71F-94F311C944A1}"/>
              </a:ext>
            </a:extLst>
          </p:cNvPr>
          <p:cNvSpPr/>
          <p:nvPr/>
        </p:nvSpPr>
        <p:spPr>
          <a:xfrm rot="9000000">
            <a:off x="-636370" y="1271125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08B50B-40B5-41C9-B27F-EDB763441B01}"/>
              </a:ext>
            </a:extLst>
          </p:cNvPr>
          <p:cNvSpPr/>
          <p:nvPr/>
        </p:nvSpPr>
        <p:spPr>
          <a:xfrm rot="9000000">
            <a:off x="-1811890" y="3619367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D52B5B-EF19-4503-A25A-B3E8810AF8BA}"/>
              </a:ext>
            </a:extLst>
          </p:cNvPr>
          <p:cNvSpPr/>
          <p:nvPr/>
        </p:nvSpPr>
        <p:spPr>
          <a:xfrm rot="9000000">
            <a:off x="-2343250" y="2256593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C75FF1-5917-46EF-8F0A-6D9B01215174}"/>
              </a:ext>
            </a:extLst>
          </p:cNvPr>
          <p:cNvSpPr/>
          <p:nvPr/>
        </p:nvSpPr>
        <p:spPr>
          <a:xfrm rot="9000000">
            <a:off x="889872" y="3914653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22D7FC0-233C-4D62-9875-802DD8704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91" y="1659759"/>
            <a:ext cx="457200" cy="457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3E8875-CD94-46E6-BBDA-F6320EBD9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0872" y="4519497"/>
            <a:ext cx="457200" cy="457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830304-22D4-407D-85A9-3F0276022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66935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7C5B22-5D03-4723-A81A-1434FD0B4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998" y="4638989"/>
            <a:ext cx="457200" cy="45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EC92D2F-673A-4CF9-BFE7-DF5365CAE8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39007" y="27343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F2A13E6-B887-468E-8FC1-18376CC700AB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1F824E8-93FF-4C4D-8B7A-6D9524AE1F30}"/>
              </a:ext>
            </a:extLst>
          </p:cNvPr>
          <p:cNvSpPr/>
          <p:nvPr/>
        </p:nvSpPr>
        <p:spPr>
          <a:xfrm rot="9000000">
            <a:off x="1553687" y="1482959"/>
            <a:ext cx="1013475" cy="248599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675143-FB6F-4EFF-A690-AF4F9243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3" y="2338601"/>
            <a:ext cx="457200" cy="4572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F170C-A7B6-45AB-B9BD-F5B3047C8893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ate Placeholder 11">
            <a:extLst>
              <a:ext uri="{FF2B5EF4-FFF2-40B4-BE49-F238E27FC236}">
                <a16:creationId xmlns:a16="http://schemas.microsoft.com/office/drawing/2014/main" id="{DA6131A9-8792-49BC-A629-34115680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Footer Placeholder 12">
            <a:extLst>
              <a:ext uri="{FF2B5EF4-FFF2-40B4-BE49-F238E27FC236}">
                <a16:creationId xmlns:a16="http://schemas.microsoft.com/office/drawing/2014/main" id="{74CC33C9-7D23-4C2D-AE43-071BA7DA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62" name="Slide Number Placeholder 13">
            <a:extLst>
              <a:ext uri="{FF2B5EF4-FFF2-40B4-BE49-F238E27FC236}">
                <a16:creationId xmlns:a16="http://schemas.microsoft.com/office/drawing/2014/main" id="{792438D5-45B5-4D56-B849-EE1F1E47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fld id="{FD0A181B-A436-44BB-97A9-E8FEEF61D9DC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90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8234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3 : ResNet152 with CBFL and Data Augmentation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5181" y="4182728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Data augmentation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enhanced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's ability to generalize, making it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best-calibrated model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among the submissions.</a:t>
            </a:r>
            <a:endParaRPr lang="en-US" b="0" i="0" dirty="0">
              <a:solidFill>
                <a:schemeClr val="bg1">
                  <a:lumMod val="65000"/>
                </a:schemeClr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981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This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submission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achieved the best overall performance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dataset, with improved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generalization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due to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data augmentation.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6479" y="3353111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No results were reported for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EviRed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 dataset, as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 did not begin training on this dataset.</a:t>
            </a:r>
            <a:endParaRPr lang="en-US" b="0" i="0" dirty="0">
              <a:solidFill>
                <a:schemeClr val="bg1">
                  <a:lumMod val="65000"/>
                </a:schemeClr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6828880F-A77C-4C3D-A2BB-9773C982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254A91A2-5696-4F46-8D68-87BCC80B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724C9074-9287-4768-B5BC-D1AE3457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54945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8234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3 : ResNet152 with CBFL and Data Augmentation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5181" y="4182728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Data augmentation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enhanced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's ability to generalize, making it the </a:t>
            </a:r>
            <a:r>
              <a:rPr lang="en-US" b="1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best-calibrated model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Roboto" panose="02000000000000000000" pitchFamily="2" charset="0"/>
              </a:rPr>
              <a:t>among the submissions.</a:t>
            </a:r>
            <a:endParaRPr lang="en-US" b="0" i="0" dirty="0">
              <a:solidFill>
                <a:schemeClr val="bg1">
                  <a:lumMod val="65000"/>
                </a:schemeClr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981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This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submission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achieved the best overall performance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dataset, with improved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generalization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due to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data augmentation.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6479" y="3353111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 results were reported for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dataset, as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did not begin training on this dataset.</a:t>
            </a:r>
            <a:endParaRPr lang="en-US" b="0" i="0" dirty="0">
              <a:effectLst/>
              <a:latin typeface="Roboto" panose="020B0604020202020204" pitchFamily="2" charset="0"/>
            </a:endParaRP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768AF052-6B0D-4486-94BF-D64B0DB7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C0B45502-89E6-4C3D-A6D8-F8DF9CE9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582640FA-261B-432F-9E32-B8A90B0B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98398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5BCF4F-3340-4786-AB62-D6C20F3EFF5F}"/>
              </a:ext>
            </a:extLst>
          </p:cNvPr>
          <p:cNvSpPr/>
          <p:nvPr/>
        </p:nvSpPr>
        <p:spPr>
          <a:xfrm rot="1800000">
            <a:off x="1039616" y="1985396"/>
            <a:ext cx="2129716" cy="163929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3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F306E-F975-49D2-96FF-04B4ADFD6206}"/>
              </a:ext>
            </a:extLst>
          </p:cNvPr>
          <p:cNvSpPr txBox="1"/>
          <p:nvPr/>
        </p:nvSpPr>
        <p:spPr>
          <a:xfrm>
            <a:off x="2936535" y="264544"/>
            <a:ext cx="6397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05.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Discussion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0C0336-0BA8-48C6-801D-3359FC84F1A2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DD3519B-9170-4FDF-BC5B-097C9CECBD9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2034B6-DCA1-4A73-A7BA-0B6B3F45428D}"/>
              </a:ext>
            </a:extLst>
          </p:cNvPr>
          <p:cNvSpPr/>
          <p:nvPr/>
        </p:nvSpPr>
        <p:spPr>
          <a:xfrm rot="1800000">
            <a:off x="-2351552" y="3909860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6E48504-93B6-43DA-8B51-5010EDCFBA9D}"/>
              </a:ext>
            </a:extLst>
          </p:cNvPr>
          <p:cNvSpPr/>
          <p:nvPr/>
        </p:nvSpPr>
        <p:spPr>
          <a:xfrm rot="1800000">
            <a:off x="1319639" y="3628061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D2F03B-3B8B-452F-82BF-6E340FC108F9}"/>
              </a:ext>
            </a:extLst>
          </p:cNvPr>
          <p:cNvSpPr/>
          <p:nvPr/>
        </p:nvSpPr>
        <p:spPr>
          <a:xfrm rot="1800000">
            <a:off x="-644670" y="489532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C746AC4-6BC3-4AD2-B482-1DEC7BA21C2F}"/>
              </a:ext>
            </a:extLst>
          </p:cNvPr>
          <p:cNvSpPr/>
          <p:nvPr/>
        </p:nvSpPr>
        <p:spPr>
          <a:xfrm rot="1800000">
            <a:off x="-1799932" y="1818531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DE5B58-FA4A-444F-B258-DFDB07DB8D24}"/>
              </a:ext>
            </a:extLst>
          </p:cNvPr>
          <p:cNvSpPr/>
          <p:nvPr/>
        </p:nvSpPr>
        <p:spPr>
          <a:xfrm rot="1800000">
            <a:off x="-825308" y="126633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1CE8C4AA-8234-47D0-A351-5AE9B7A7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855" y="2562289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B55FFCB-6537-4C44-B886-AA2F5048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855" y="4506841"/>
            <a:ext cx="457200" cy="457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8E98B22-6560-495C-A860-A95ABE14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42" y="4493233"/>
            <a:ext cx="457200" cy="457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756C3ED-0726-4306-9E32-843AF159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42" y="2338310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BC512-0E78-4DBD-AC3E-B060F2429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930" y="1620749"/>
            <a:ext cx="457200" cy="4572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852CF8C-D1D3-4E75-8D9D-ADBAB3083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" y="5453491"/>
            <a:ext cx="457200" cy="4572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7804A11-5F74-43D2-A0D0-4B533AF2A048}"/>
              </a:ext>
            </a:extLst>
          </p:cNvPr>
          <p:cNvSpPr txBox="1"/>
          <p:nvPr/>
        </p:nvSpPr>
        <p:spPr>
          <a:xfrm>
            <a:off x="3082185" y="1986573"/>
            <a:ext cx="8234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Submission 3 : ResNet152 with CBFL and Data Augmentation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E62546-2654-4DFD-A156-0DB8658D84FB}"/>
              </a:ext>
            </a:extLst>
          </p:cNvPr>
          <p:cNvSpPr txBox="1"/>
          <p:nvPr/>
        </p:nvSpPr>
        <p:spPr>
          <a:xfrm>
            <a:off x="3435181" y="4182728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augmentation </a:t>
            </a:r>
            <a:r>
              <a:rPr lang="en-US" b="0" i="0" dirty="0">
                <a:effectLst/>
                <a:latin typeface="Roboto" panose="02000000000000000000" pitchFamily="2" charset="0"/>
              </a:rPr>
              <a:t>enhanced the </a:t>
            </a:r>
            <a:r>
              <a:rPr lang="en-US" b="1" i="0" dirty="0"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's ability to generalize, making it the </a:t>
            </a:r>
            <a:r>
              <a:rPr lang="en-US" b="1" i="0" dirty="0">
                <a:effectLst/>
                <a:latin typeface="Roboto" panose="02000000000000000000" pitchFamily="2" charset="0"/>
              </a:rPr>
              <a:t>best-calibrated model </a:t>
            </a:r>
            <a:r>
              <a:rPr lang="en-US" b="0" i="0" dirty="0">
                <a:effectLst/>
                <a:latin typeface="Roboto" panose="02000000000000000000" pitchFamily="2" charset="0"/>
              </a:rPr>
              <a:t>among the submissions.</a:t>
            </a:r>
            <a:endParaRPr lang="en-US" b="0" i="0" dirty="0">
              <a:effectLst/>
              <a:latin typeface="Roboto" panose="020B06040202020202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A75ED8-4EC4-4442-AFA5-B07E9A7A224F}"/>
              </a:ext>
            </a:extLst>
          </p:cNvPr>
          <p:cNvSpPr txBox="1"/>
          <p:nvPr/>
        </p:nvSpPr>
        <p:spPr>
          <a:xfrm>
            <a:off x="3437791" y="2523494"/>
            <a:ext cx="7981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This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submission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achieved the best overall performance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dataset, with improved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generalization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due to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data augmentation.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0F8F6D-5F81-414D-8011-B6BF0CE66FFB}"/>
              </a:ext>
            </a:extLst>
          </p:cNvPr>
          <p:cNvSpPr txBox="1"/>
          <p:nvPr/>
        </p:nvSpPr>
        <p:spPr>
          <a:xfrm>
            <a:off x="3436479" y="3353111"/>
            <a:ext cx="714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No results were reported for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EviRed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dataset, as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did not begin training on this dataset.</a:t>
            </a:r>
            <a:endParaRPr lang="en-US" b="0" i="0" dirty="0">
              <a:effectLst/>
              <a:latin typeface="Roboto" panose="020B0604020202020204" pitchFamily="2" charset="0"/>
            </a:endParaRPr>
          </a:p>
        </p:txBody>
      </p:sp>
      <p:sp>
        <p:nvSpPr>
          <p:cNvPr id="24" name="Date Placeholder 11">
            <a:extLst>
              <a:ext uri="{FF2B5EF4-FFF2-40B4-BE49-F238E27FC236}">
                <a16:creationId xmlns:a16="http://schemas.microsoft.com/office/drawing/2014/main" id="{287DA7A5-98F2-4C68-93AF-9FAF01F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Footer Placeholder 12">
            <a:extLst>
              <a:ext uri="{FF2B5EF4-FFF2-40B4-BE49-F238E27FC236}">
                <a16:creationId xmlns:a16="http://schemas.microsoft.com/office/drawing/2014/main" id="{F50BD305-8810-4103-B68C-E7613D0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26" name="Slide Number Placeholder 13">
            <a:extLst>
              <a:ext uri="{FF2B5EF4-FFF2-40B4-BE49-F238E27FC236}">
                <a16:creationId xmlns:a16="http://schemas.microsoft.com/office/drawing/2014/main" id="{D3FDACDC-A6B8-4484-9B10-36AADF2B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230744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91040-3318-4614-BE1A-1C0315498CFD}"/>
              </a:ext>
            </a:extLst>
          </p:cNvPr>
          <p:cNvCxnSpPr>
            <a:cxnSpLocks/>
          </p:cNvCxnSpPr>
          <p:nvPr/>
        </p:nvCxnSpPr>
        <p:spPr>
          <a:xfrm flipH="1">
            <a:off x="1731626" y="2790468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E575CD-BCD6-4667-AAEF-A85AFE9734E0}"/>
              </a:ext>
            </a:extLst>
          </p:cNvPr>
          <p:cNvSpPr txBox="1"/>
          <p:nvPr/>
        </p:nvSpPr>
        <p:spPr>
          <a:xfrm>
            <a:off x="3151100" y="1304850"/>
            <a:ext cx="6563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06.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Conclusion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5400000">
            <a:off x="791253" y="4066297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5400000">
            <a:off x="-2261232" y="2095362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5400000">
            <a:off x="-254170" y="4527709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5400000">
            <a:off x="-2261232" y="4066299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5400000">
            <a:off x="-246856" y="9213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5400000">
            <a:off x="791253" y="2095363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rgbClr val="32825F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624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EDC288-8A9F-4A6E-A08B-5BAF047C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4101" y="2603764"/>
            <a:ext cx="457200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6C7018-F8DF-4F94-BFE8-BA9F0102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0547" y="4624462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E4C559-D4CC-4AAD-BE93-6E30B3EB0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467" y="5449385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5A2D99-5665-4E5B-902A-4AA5317F6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683" y="4481645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4A1F3D-57C8-42EC-BF1E-85A3F4A6D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51" y="2696393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04EE5A-BFF8-4D7D-AC5D-FC5AB303B917}"/>
              </a:ext>
            </a:extLst>
          </p:cNvPr>
          <p:cNvSpPr txBox="1"/>
          <p:nvPr/>
        </p:nvSpPr>
        <p:spPr>
          <a:xfrm>
            <a:off x="3151100" y="4996062"/>
            <a:ext cx="712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most successful approach was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submission 3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achieving the best performance on the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DeepDRiD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synthetic dataset.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B1F22-8CAA-47F6-A322-B45627B7EA82}"/>
              </a:ext>
            </a:extLst>
          </p:cNvPr>
          <p:cNvSpPr txBox="1"/>
          <p:nvPr/>
        </p:nvSpPr>
        <p:spPr>
          <a:xfrm>
            <a:off x="3151100" y="3466596"/>
            <a:ext cx="712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Participated in a challenge to predict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ci-DME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occurrence within one year using various deep learning models.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A63611-1842-42E0-B10B-3C88BEF15EE6}"/>
              </a:ext>
            </a:extLst>
          </p:cNvPr>
          <p:cNvSpPr txBox="1"/>
          <p:nvPr/>
        </p:nvSpPr>
        <p:spPr>
          <a:xfrm>
            <a:off x="3151100" y="4231329"/>
            <a:ext cx="712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Evaluated three submissions, each employing different approaches. </a:t>
            </a:r>
          </a:p>
        </p:txBody>
      </p:sp>
      <p:sp>
        <p:nvSpPr>
          <p:cNvPr id="32" name="Date Placeholder 11">
            <a:extLst>
              <a:ext uri="{FF2B5EF4-FFF2-40B4-BE49-F238E27FC236}">
                <a16:creationId xmlns:a16="http://schemas.microsoft.com/office/drawing/2014/main" id="{9585EE60-7284-4645-9C6E-79DE4D48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Footer Placeholder 12">
            <a:extLst>
              <a:ext uri="{FF2B5EF4-FFF2-40B4-BE49-F238E27FC236}">
                <a16:creationId xmlns:a16="http://schemas.microsoft.com/office/drawing/2014/main" id="{AD161AA9-6AE9-4366-BBA3-C1935B00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4" name="Slide Number Placeholder 13">
            <a:extLst>
              <a:ext uri="{FF2B5EF4-FFF2-40B4-BE49-F238E27FC236}">
                <a16:creationId xmlns:a16="http://schemas.microsoft.com/office/drawing/2014/main" id="{ADC9FDB6-0949-437B-8AD7-45E84C89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72898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C905299-C1FC-45CD-BBD5-1BD6E12E66F3}"/>
              </a:ext>
            </a:extLst>
          </p:cNvPr>
          <p:cNvSpPr txBox="1"/>
          <p:nvPr/>
        </p:nvSpPr>
        <p:spPr>
          <a:xfrm>
            <a:off x="2352060" y="2151728"/>
            <a:ext cx="748788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rgbClr val="32825E"/>
                </a:solidFill>
              </a:rPr>
              <a:t>Thanks for your</a:t>
            </a:r>
          </a:p>
          <a:p>
            <a:pPr algn="ctr"/>
            <a:r>
              <a:rPr lang="en-US" sz="8800" b="1" dirty="0">
                <a:solidFill>
                  <a:srgbClr val="32825E"/>
                </a:solidFill>
              </a:rPr>
              <a:t>attention!</a:t>
            </a:r>
            <a:endParaRPr lang="en-US" sz="72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2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4657EC6-DF72-4147-9F16-88AE7ACEC382}"/>
              </a:ext>
            </a:extLst>
          </p:cNvPr>
          <p:cNvSpPr txBox="1"/>
          <p:nvPr/>
        </p:nvSpPr>
        <p:spPr>
          <a:xfrm>
            <a:off x="2936535" y="264544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01.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Introduction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3D3FA-7EC3-4544-9222-D56E1410A995}"/>
              </a:ext>
            </a:extLst>
          </p:cNvPr>
          <p:cNvSpPr txBox="1"/>
          <p:nvPr/>
        </p:nvSpPr>
        <p:spPr>
          <a:xfrm>
            <a:off x="3229351" y="1730063"/>
            <a:ext cx="7575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Diabetic macular edema (DME) </a:t>
            </a:r>
            <a:r>
              <a:rPr lang="en-US" dirty="0"/>
              <a:t>A major complication of </a:t>
            </a:r>
            <a:r>
              <a:rPr lang="en-US" b="1" dirty="0"/>
              <a:t>Diabetic Retinopathy (DR)</a:t>
            </a:r>
            <a:r>
              <a:rPr lang="en-US" dirty="0"/>
              <a:t> causing blurred or distorted vision due to fluid leakage in the macula.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C0557A-A867-4B36-991E-5B5B72A1F232}"/>
              </a:ext>
            </a:extLst>
          </p:cNvPr>
          <p:cNvSpPr txBox="1"/>
          <p:nvPr/>
        </p:nvSpPr>
        <p:spPr>
          <a:xfrm>
            <a:off x="3229351" y="2678850"/>
            <a:ext cx="7575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ci-DME</a:t>
            </a:r>
            <a:r>
              <a:rPr lang="en-US" dirty="0"/>
              <a:t>: Center-involved DME occurs in the macula’s central zone, often linked to moderate or severe DR.can be detected using </a:t>
            </a:r>
            <a:r>
              <a:rPr lang="en-US" b="1" dirty="0"/>
              <a:t>OCT.	</a:t>
            </a:r>
            <a:endParaRPr lang="en-US" sz="2400" b="1" dirty="0"/>
          </a:p>
        </p:txBody>
      </p:sp>
      <p:pic>
        <p:nvPicPr>
          <p:cNvPr id="30" name="Picture 2" descr="Prevalence and associated risk factors of diabetic retinopathy and macular  oedema in patients recently diagnosed with type 2 diabetes | BMJ Open  Ophthalmology">
            <a:extLst>
              <a:ext uri="{FF2B5EF4-FFF2-40B4-BE49-F238E27FC236}">
                <a16:creationId xmlns:a16="http://schemas.microsoft.com/office/drawing/2014/main" id="{EB144B8A-E8CA-4DED-8CB7-E2BA3E22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76" y="3475966"/>
            <a:ext cx="4836153" cy="29346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iabetes and Diabetic Retinopathy: Overview of a Worldwide Epidemic |  Oncohema Key">
            <a:extLst>
              <a:ext uri="{FF2B5EF4-FFF2-40B4-BE49-F238E27FC236}">
                <a16:creationId xmlns:a16="http://schemas.microsoft.com/office/drawing/2014/main" id="{90499FFC-ED21-4260-AAC0-869CDA8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45" y="3429000"/>
            <a:ext cx="2138515" cy="26046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A62676-7672-405E-A17B-9A62B8348384}"/>
              </a:ext>
            </a:extLst>
          </p:cNvPr>
          <p:cNvSpPr/>
          <p:nvPr/>
        </p:nvSpPr>
        <p:spPr>
          <a:xfrm rot="9000000">
            <a:off x="-817007" y="4900120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13FB7D-CB81-487F-A71F-94F311C944A1}"/>
              </a:ext>
            </a:extLst>
          </p:cNvPr>
          <p:cNvSpPr/>
          <p:nvPr/>
        </p:nvSpPr>
        <p:spPr>
          <a:xfrm rot="9000000">
            <a:off x="-636370" y="1271125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08B50B-40B5-41C9-B27F-EDB763441B01}"/>
              </a:ext>
            </a:extLst>
          </p:cNvPr>
          <p:cNvSpPr/>
          <p:nvPr/>
        </p:nvSpPr>
        <p:spPr>
          <a:xfrm rot="9000000">
            <a:off x="-1811890" y="3619367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D52B5B-EF19-4503-A25A-B3E8810AF8BA}"/>
              </a:ext>
            </a:extLst>
          </p:cNvPr>
          <p:cNvSpPr/>
          <p:nvPr/>
        </p:nvSpPr>
        <p:spPr>
          <a:xfrm rot="9000000">
            <a:off x="-2343250" y="2256593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C75FF1-5917-46EF-8F0A-6D9B01215174}"/>
              </a:ext>
            </a:extLst>
          </p:cNvPr>
          <p:cNvSpPr/>
          <p:nvPr/>
        </p:nvSpPr>
        <p:spPr>
          <a:xfrm rot="9000000">
            <a:off x="889872" y="3914653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22D7FC0-233C-4D62-9875-802DD8704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691" y="1659759"/>
            <a:ext cx="457200" cy="457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3E8875-CD94-46E6-BBDA-F6320EBD9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0872" y="4519497"/>
            <a:ext cx="457200" cy="457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830304-22D4-407D-85A9-3F0276022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66935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7C5B22-5D03-4723-A81A-1434FD0B4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998" y="4638989"/>
            <a:ext cx="457200" cy="45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EC92D2F-673A-4CF9-BFE7-DF5365CAE8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739007" y="27343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F2A13E6-B887-468E-8FC1-18376CC700AB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1F824E8-93FF-4C4D-8B7A-6D9524AE1F30}"/>
              </a:ext>
            </a:extLst>
          </p:cNvPr>
          <p:cNvSpPr/>
          <p:nvPr/>
        </p:nvSpPr>
        <p:spPr>
          <a:xfrm rot="9000000">
            <a:off x="1553687" y="1482959"/>
            <a:ext cx="1013475" cy="248599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675143-FB6F-4EFF-A690-AF4F9243FB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3" y="2338601"/>
            <a:ext cx="457200" cy="4572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F170C-A7B6-45AB-B9BD-F5B3047C8893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ate Placeholder 11">
            <a:extLst>
              <a:ext uri="{FF2B5EF4-FFF2-40B4-BE49-F238E27FC236}">
                <a16:creationId xmlns:a16="http://schemas.microsoft.com/office/drawing/2014/main" id="{63FF335A-0F1E-45B6-ACF4-C6110887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ooter Placeholder 12">
            <a:extLst>
              <a:ext uri="{FF2B5EF4-FFF2-40B4-BE49-F238E27FC236}">
                <a16:creationId xmlns:a16="http://schemas.microsoft.com/office/drawing/2014/main" id="{A1FAC2B4-8DB1-4A91-9899-735D425D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3" name="Slide Number Placeholder 13">
            <a:extLst>
              <a:ext uri="{FF2B5EF4-FFF2-40B4-BE49-F238E27FC236}">
                <a16:creationId xmlns:a16="http://schemas.microsoft.com/office/drawing/2014/main" id="{D1B5D860-46E4-4F56-B09C-D7C2F1DA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2148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4657EC6-DF72-4147-9F16-88AE7ACEC382}"/>
              </a:ext>
            </a:extLst>
          </p:cNvPr>
          <p:cNvSpPr txBox="1"/>
          <p:nvPr/>
        </p:nvSpPr>
        <p:spPr>
          <a:xfrm>
            <a:off x="2936535" y="264544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01.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Introduction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3D3FA-7EC3-4544-9222-D56E1410A995}"/>
              </a:ext>
            </a:extLst>
          </p:cNvPr>
          <p:cNvSpPr txBox="1"/>
          <p:nvPr/>
        </p:nvSpPr>
        <p:spPr>
          <a:xfrm>
            <a:off x="3229351" y="1730063"/>
            <a:ext cx="7575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Diabetic macular edema (DME) </a:t>
            </a:r>
            <a:r>
              <a:rPr lang="en-US" dirty="0"/>
              <a:t>A major complication of </a:t>
            </a:r>
            <a:r>
              <a:rPr lang="en-US" b="1" dirty="0"/>
              <a:t>Diabetic Retinopathy (DR)</a:t>
            </a:r>
            <a:r>
              <a:rPr lang="en-US" dirty="0"/>
              <a:t> causing blurred or distorted vision due to fluid leakage in the macula.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C0557A-A867-4B36-991E-5B5B72A1F232}"/>
              </a:ext>
            </a:extLst>
          </p:cNvPr>
          <p:cNvSpPr txBox="1"/>
          <p:nvPr/>
        </p:nvSpPr>
        <p:spPr>
          <a:xfrm>
            <a:off x="3229351" y="2678850"/>
            <a:ext cx="7575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ci-DME</a:t>
            </a:r>
            <a:r>
              <a:rPr lang="en-US" dirty="0"/>
              <a:t>: Center-involved DME occurs in the macula’s central zone, often linked to moderate or severe DR.can be detected using </a:t>
            </a:r>
            <a:r>
              <a:rPr lang="en-US" b="1" dirty="0"/>
              <a:t>OCT.	</a:t>
            </a:r>
            <a:endParaRPr lang="en-US" sz="2400" b="1" dirty="0"/>
          </a:p>
        </p:txBody>
      </p:sp>
      <p:pic>
        <p:nvPicPr>
          <p:cNvPr id="32" name="Picture 4" descr="Diabetes and Diabetic Retinopathy: Overview of a Worldwide Epidemic |  Oncohema Key">
            <a:extLst>
              <a:ext uri="{FF2B5EF4-FFF2-40B4-BE49-F238E27FC236}">
                <a16:creationId xmlns:a16="http://schemas.microsoft.com/office/drawing/2014/main" id="{90499FFC-ED21-4260-AAC0-869CDA8D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29" y="3429000"/>
            <a:ext cx="2397031" cy="29816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A62676-7672-405E-A17B-9A62B8348384}"/>
              </a:ext>
            </a:extLst>
          </p:cNvPr>
          <p:cNvSpPr/>
          <p:nvPr/>
        </p:nvSpPr>
        <p:spPr>
          <a:xfrm rot="9000000">
            <a:off x="-817007" y="4900120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13FB7D-CB81-487F-A71F-94F311C944A1}"/>
              </a:ext>
            </a:extLst>
          </p:cNvPr>
          <p:cNvSpPr/>
          <p:nvPr/>
        </p:nvSpPr>
        <p:spPr>
          <a:xfrm rot="9000000">
            <a:off x="-636370" y="1271125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08B50B-40B5-41C9-B27F-EDB763441B01}"/>
              </a:ext>
            </a:extLst>
          </p:cNvPr>
          <p:cNvSpPr/>
          <p:nvPr/>
        </p:nvSpPr>
        <p:spPr>
          <a:xfrm rot="9000000">
            <a:off x="-1811890" y="3619367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D52B5B-EF19-4503-A25A-B3E8810AF8BA}"/>
              </a:ext>
            </a:extLst>
          </p:cNvPr>
          <p:cNvSpPr/>
          <p:nvPr/>
        </p:nvSpPr>
        <p:spPr>
          <a:xfrm rot="9000000">
            <a:off x="-2343250" y="2256593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C75FF1-5917-46EF-8F0A-6D9B01215174}"/>
              </a:ext>
            </a:extLst>
          </p:cNvPr>
          <p:cNvSpPr/>
          <p:nvPr/>
        </p:nvSpPr>
        <p:spPr>
          <a:xfrm rot="9000000">
            <a:off x="889872" y="3914653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22D7FC0-233C-4D62-9875-802DD8704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91" y="1659759"/>
            <a:ext cx="457200" cy="457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3E8875-CD94-46E6-BBDA-F6320EBD9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60872" y="4519497"/>
            <a:ext cx="457200" cy="457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830304-22D4-407D-85A9-3F0276022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66935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7C5B22-5D03-4723-A81A-1434FD0B4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8" y="4638989"/>
            <a:ext cx="457200" cy="45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EC92D2F-673A-4CF9-BFE7-DF5365CAE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39007" y="27343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F2A13E6-B887-468E-8FC1-18376CC700AB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1F824E8-93FF-4C4D-8B7A-6D9524AE1F30}"/>
              </a:ext>
            </a:extLst>
          </p:cNvPr>
          <p:cNvSpPr/>
          <p:nvPr/>
        </p:nvSpPr>
        <p:spPr>
          <a:xfrm rot="9000000">
            <a:off x="1553687" y="1482959"/>
            <a:ext cx="1013475" cy="248599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675143-FB6F-4EFF-A690-AF4F9243F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3" y="2338601"/>
            <a:ext cx="457200" cy="4572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F170C-A7B6-45AB-B9BD-F5B3047C8893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Prevalence and associated risk factors of diabetic retinopathy and macular  oedema in patients recently diagnosed with type 2 diabetes | BMJ Open  Ophthalmology">
            <a:extLst>
              <a:ext uri="{FF2B5EF4-FFF2-40B4-BE49-F238E27FC236}">
                <a16:creationId xmlns:a16="http://schemas.microsoft.com/office/drawing/2014/main" id="{91F3A244-8556-4F46-8BB2-17B228D4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77" y="3475966"/>
            <a:ext cx="3989282" cy="24207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Date Placeholder 11">
            <a:extLst>
              <a:ext uri="{FF2B5EF4-FFF2-40B4-BE49-F238E27FC236}">
                <a16:creationId xmlns:a16="http://schemas.microsoft.com/office/drawing/2014/main" id="{30BF7916-8C52-417D-9BD4-29C453AF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ooter Placeholder 12">
            <a:extLst>
              <a:ext uri="{FF2B5EF4-FFF2-40B4-BE49-F238E27FC236}">
                <a16:creationId xmlns:a16="http://schemas.microsoft.com/office/drawing/2014/main" id="{44E1410E-EA00-4EF4-AFA0-4A631573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31" name="Slide Number Placeholder 13">
            <a:extLst>
              <a:ext uri="{FF2B5EF4-FFF2-40B4-BE49-F238E27FC236}">
                <a16:creationId xmlns:a16="http://schemas.microsoft.com/office/drawing/2014/main" id="{3C89FEDE-B8F4-4BA2-A6FE-52B05B7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1340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D1C6F49-4160-42C0-97DA-97D8F1E210F8}"/>
              </a:ext>
            </a:extLst>
          </p:cNvPr>
          <p:cNvSpPr txBox="1"/>
          <p:nvPr/>
        </p:nvSpPr>
        <p:spPr>
          <a:xfrm>
            <a:off x="3229352" y="1737378"/>
            <a:ext cx="7520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OCT</a:t>
            </a:r>
            <a:r>
              <a:rPr lang="en-US" dirty="0"/>
              <a:t> are costly and less accessible.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Recent studies</a:t>
            </a:r>
            <a:r>
              <a:rPr lang="en-US" baseline="30000" dirty="0"/>
              <a:t>[1] </a:t>
            </a:r>
            <a:r>
              <a:rPr lang="en-US" dirty="0"/>
              <a:t>show that </a:t>
            </a:r>
            <a:r>
              <a:rPr lang="en-US" b="1" dirty="0"/>
              <a:t>ci-DME</a:t>
            </a:r>
            <a:r>
              <a:rPr lang="en-US" dirty="0"/>
              <a:t> can be detected using </a:t>
            </a:r>
            <a:r>
              <a:rPr lang="en-US" b="1" dirty="0"/>
              <a:t>2D</a:t>
            </a:r>
            <a:r>
              <a:rPr lang="en-US" dirty="0"/>
              <a:t> color fundus photography (</a:t>
            </a:r>
            <a:r>
              <a:rPr lang="en-US" b="1" dirty="0"/>
              <a:t>CFP</a:t>
            </a:r>
            <a:r>
              <a:rPr lang="en-US" dirty="0"/>
              <a:t>) with a sensitivity of </a:t>
            </a:r>
            <a:r>
              <a:rPr lang="en-US" b="1" dirty="0"/>
              <a:t>85%</a:t>
            </a:r>
            <a:r>
              <a:rPr lang="en-US" dirty="0"/>
              <a:t> and specificity of </a:t>
            </a:r>
            <a:r>
              <a:rPr lang="en-US" b="1" dirty="0"/>
              <a:t>80%.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57EC6-DF72-4147-9F16-88AE7ACEC382}"/>
              </a:ext>
            </a:extLst>
          </p:cNvPr>
          <p:cNvSpPr txBox="1"/>
          <p:nvPr/>
        </p:nvSpPr>
        <p:spPr>
          <a:xfrm>
            <a:off x="2936535" y="264544"/>
            <a:ext cx="72635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01.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Introduction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A62676-7672-405E-A17B-9A62B8348384}"/>
              </a:ext>
            </a:extLst>
          </p:cNvPr>
          <p:cNvSpPr/>
          <p:nvPr/>
        </p:nvSpPr>
        <p:spPr>
          <a:xfrm rot="9000000">
            <a:off x="-817007" y="4900120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813FB7D-CB81-487F-A71F-94F311C944A1}"/>
              </a:ext>
            </a:extLst>
          </p:cNvPr>
          <p:cNvSpPr/>
          <p:nvPr/>
        </p:nvSpPr>
        <p:spPr>
          <a:xfrm rot="9000000">
            <a:off x="-636370" y="1271125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08B50B-40B5-41C9-B27F-EDB763441B01}"/>
              </a:ext>
            </a:extLst>
          </p:cNvPr>
          <p:cNvSpPr/>
          <p:nvPr/>
        </p:nvSpPr>
        <p:spPr>
          <a:xfrm rot="9000000">
            <a:off x="-1811890" y="3619367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BD52B5B-EF19-4503-A25A-B3E8810AF8BA}"/>
              </a:ext>
            </a:extLst>
          </p:cNvPr>
          <p:cNvSpPr/>
          <p:nvPr/>
        </p:nvSpPr>
        <p:spPr>
          <a:xfrm rot="9000000">
            <a:off x="-2343250" y="2256593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5C75FF1-5917-46EF-8F0A-6D9B01215174}"/>
              </a:ext>
            </a:extLst>
          </p:cNvPr>
          <p:cNvSpPr/>
          <p:nvPr/>
        </p:nvSpPr>
        <p:spPr>
          <a:xfrm rot="9000000">
            <a:off x="889872" y="3914653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22D7FC0-233C-4D62-9875-802DD8704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91" y="1659759"/>
            <a:ext cx="457200" cy="457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3E8875-CD94-46E6-BBDA-F6320EBD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0872" y="4519497"/>
            <a:ext cx="457200" cy="457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7830304-22D4-407D-85A9-3F0276022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66935"/>
            <a:ext cx="457200" cy="457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7C5B22-5D03-4723-A81A-1434FD0B4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8" y="4638989"/>
            <a:ext cx="457200" cy="45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EC92D2F-673A-4CF9-BFE7-DF5365CAE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39007" y="27343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F2A13E6-B887-468E-8FC1-18376CC700AB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1F824E8-93FF-4C4D-8B7A-6D9524AE1F30}"/>
              </a:ext>
            </a:extLst>
          </p:cNvPr>
          <p:cNvSpPr/>
          <p:nvPr/>
        </p:nvSpPr>
        <p:spPr>
          <a:xfrm rot="9000000">
            <a:off x="1553687" y="1482959"/>
            <a:ext cx="1013475" cy="248599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rgbClr val="32825E"/>
          </a:solidFill>
          <a:ln>
            <a:solidFill>
              <a:srgbClr val="32825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675143-FB6F-4EFF-A690-AF4F9243F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3" y="2338601"/>
            <a:ext cx="457200" cy="4572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9F170C-A7B6-45AB-B9BD-F5B3047C8893}"/>
              </a:ext>
            </a:extLst>
          </p:cNvPr>
          <p:cNvCxnSpPr>
            <a:cxnSpLocks/>
          </p:cNvCxnSpPr>
          <p:nvPr/>
        </p:nvCxnSpPr>
        <p:spPr>
          <a:xfrm flipH="1">
            <a:off x="1588827" y="1580667"/>
            <a:ext cx="10630974" cy="0"/>
          </a:xfrm>
          <a:prstGeom prst="line">
            <a:avLst/>
          </a:prstGeom>
          <a:ln w="508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2A11CD-9DC4-4082-A8A3-0E6D2921CC05}"/>
              </a:ext>
            </a:extLst>
          </p:cNvPr>
          <p:cNvSpPr txBox="1"/>
          <p:nvPr/>
        </p:nvSpPr>
        <p:spPr>
          <a:xfrm>
            <a:off x="3229352" y="2771915"/>
            <a:ext cx="33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Diamond Challenge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B11D9F-5D59-4678-B9E6-C0538425CA93}"/>
              </a:ext>
            </a:extLst>
          </p:cNvPr>
          <p:cNvSpPr txBox="1"/>
          <p:nvPr/>
        </p:nvSpPr>
        <p:spPr>
          <a:xfrm>
            <a:off x="3540032" y="3052006"/>
            <a:ext cx="775498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/>
              <a:t>Goal : </a:t>
            </a:r>
            <a:r>
              <a:rPr lang="en-US" sz="1800" dirty="0"/>
              <a:t>Aims to predict </a:t>
            </a:r>
            <a:r>
              <a:rPr lang="en-US" sz="1800" b="1" dirty="0"/>
              <a:t>ci-DME</a:t>
            </a:r>
            <a:r>
              <a:rPr lang="en-US" sz="1800" dirty="0"/>
              <a:t> onset within one year.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Challege </a:t>
            </a:r>
            <a:r>
              <a:rPr lang="en-US" dirty="0"/>
              <a:t>: the train, validation and test data named </a:t>
            </a:r>
            <a:r>
              <a:rPr lang="en-US" b="1" dirty="0"/>
              <a:t>EviRed</a:t>
            </a:r>
            <a:r>
              <a:rPr lang="en-US" dirty="0"/>
              <a:t> dataset is unseen.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Participants </a:t>
            </a:r>
            <a:r>
              <a:rPr lang="en-US" dirty="0"/>
              <a:t>: Submit models as code using a synthetic dataset for model development.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F002D1-3724-4CBB-80A6-BA10CBF746D2}"/>
              </a:ext>
            </a:extLst>
          </p:cNvPr>
          <p:cNvCxnSpPr/>
          <p:nvPr/>
        </p:nvCxnSpPr>
        <p:spPr>
          <a:xfrm>
            <a:off x="0" y="6101697"/>
            <a:ext cx="1221980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419095-8619-409E-AB15-834154E87340}"/>
              </a:ext>
            </a:extLst>
          </p:cNvPr>
          <p:cNvSpPr txBox="1"/>
          <p:nvPr/>
        </p:nvSpPr>
        <p:spPr>
          <a:xfrm>
            <a:off x="3229352" y="6109012"/>
            <a:ext cx="8743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[1]</a:t>
            </a:r>
            <a:r>
              <a:rPr lang="en-US" sz="1000" b="0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000" b="0" i="0" dirty="0" err="1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Varadarajan</a:t>
            </a:r>
            <a:r>
              <a:rPr lang="en-US" sz="1000" b="0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AV, </a:t>
            </a:r>
            <a:r>
              <a:rPr lang="en-US" sz="1000" b="0" i="0" dirty="0" err="1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Bavishi</a:t>
            </a:r>
            <a:r>
              <a:rPr lang="en-US" sz="1000" b="0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P, </a:t>
            </a:r>
            <a:r>
              <a:rPr lang="en-US" sz="1000" b="0" i="0" dirty="0" err="1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Ruamviboonsuk</a:t>
            </a:r>
            <a:r>
              <a:rPr lang="en-US" sz="1000" b="0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P, et al. Predicting optical coherence tomography-derived diabetic macular edema grades from fundus photographs using deep learning. Nat </a:t>
            </a:r>
            <a:r>
              <a:rPr lang="en-US" sz="1000" b="0" i="0" dirty="0" err="1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Commun</a:t>
            </a:r>
            <a:r>
              <a:rPr lang="en-US" sz="1000" b="0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. 2020;11(1):130. doi:10.1038/s41467-019-13922-8</a:t>
            </a:r>
            <a:endParaRPr lang="en-US" sz="1000" dirty="0"/>
          </a:p>
        </p:txBody>
      </p:sp>
      <p:sp>
        <p:nvSpPr>
          <p:cNvPr id="45" name="Date Placeholder 11">
            <a:extLst>
              <a:ext uri="{FF2B5EF4-FFF2-40B4-BE49-F238E27FC236}">
                <a16:creationId xmlns:a16="http://schemas.microsoft.com/office/drawing/2014/main" id="{2C557D4F-AE13-4450-AF5A-FEE1073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3618"/>
            <a:ext cx="2743200" cy="365125"/>
          </a:xfrm>
        </p:spPr>
        <p:txBody>
          <a:bodyPr/>
          <a:lstStyle/>
          <a:p>
            <a:fld id="{7492E126-152F-4A52-99D8-019AF767526B}" type="datetime1">
              <a:rPr lang="en-US" smtClean="0">
                <a:solidFill>
                  <a:schemeClr val="bg1"/>
                </a:solidFill>
              </a:rPr>
              <a:t>10/6/2024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Footer Placeholder 12">
            <a:extLst>
              <a:ext uri="{FF2B5EF4-FFF2-40B4-BE49-F238E27FC236}">
                <a16:creationId xmlns:a16="http://schemas.microsoft.com/office/drawing/2014/main" id="{BB13FB7F-CE36-45D6-ADED-7E8ABAF6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3618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LIMIARF</a:t>
            </a:r>
          </a:p>
        </p:txBody>
      </p:sp>
      <p:sp>
        <p:nvSpPr>
          <p:cNvPr id="52" name="Slide Number Placeholder 13">
            <a:extLst>
              <a:ext uri="{FF2B5EF4-FFF2-40B4-BE49-F238E27FC236}">
                <a16:creationId xmlns:a16="http://schemas.microsoft.com/office/drawing/2014/main" id="{2FB5CB05-B9D9-4553-9B8D-189BD88C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3618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135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91040-3318-4614-BE1A-1C0315498CFD}"/>
              </a:ext>
            </a:extLst>
          </p:cNvPr>
          <p:cNvCxnSpPr>
            <a:cxnSpLocks/>
          </p:cNvCxnSpPr>
          <p:nvPr/>
        </p:nvCxnSpPr>
        <p:spPr>
          <a:xfrm flipH="1">
            <a:off x="1731626" y="2790468"/>
            <a:ext cx="10460374" cy="0"/>
          </a:xfrm>
          <a:prstGeom prst="line">
            <a:avLst/>
          </a:prstGeom>
          <a:ln w="101600">
            <a:solidFill>
              <a:srgbClr val="32825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E575CD-BCD6-4667-AAEF-A85AFE9734E0}"/>
              </a:ext>
            </a:extLst>
          </p:cNvPr>
          <p:cNvSpPr txBox="1"/>
          <p:nvPr/>
        </p:nvSpPr>
        <p:spPr>
          <a:xfrm>
            <a:off x="3151100" y="1304850"/>
            <a:ext cx="5230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2825E"/>
                </a:solidFill>
              </a:rPr>
              <a:t>02. </a:t>
            </a:r>
            <a:r>
              <a:rPr lang="en-US" sz="8000" b="1" dirty="0">
                <a:solidFill>
                  <a:srgbClr val="32825E"/>
                </a:solidFill>
                <a:latin typeface="Corbel" panose="020B0503020204020204" pitchFamily="34" charset="0"/>
              </a:rPr>
              <a:t>Dataset</a:t>
            </a:r>
            <a:endParaRPr lang="en-US" sz="66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661B-3F58-4A2B-A557-2AEBFA5412C2}"/>
              </a:ext>
            </a:extLst>
          </p:cNvPr>
          <p:cNvSpPr txBox="1"/>
          <p:nvPr/>
        </p:nvSpPr>
        <p:spPr>
          <a:xfrm>
            <a:off x="-26691" y="3325301"/>
            <a:ext cx="1736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2825E"/>
                </a:solidFill>
                <a:latin typeface="Corbel" panose="020B0503020204020204" pitchFamily="34" charset="0"/>
              </a:rPr>
              <a:t>PLAN</a:t>
            </a:r>
            <a:endParaRPr lang="en-US" sz="4000" b="1" dirty="0">
              <a:solidFill>
                <a:srgbClr val="32825E"/>
              </a:solidFill>
              <a:latin typeface="Corbel" panose="020B0503020204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EB87A5-1475-44C4-8B0E-8B45EFEC5DB5}"/>
              </a:ext>
            </a:extLst>
          </p:cNvPr>
          <p:cNvSpPr/>
          <p:nvPr/>
        </p:nvSpPr>
        <p:spPr>
          <a:xfrm rot="12600000">
            <a:off x="-2343249" y="3914654"/>
            <a:ext cx="1851452" cy="1412648"/>
          </a:xfrm>
          <a:custGeom>
            <a:avLst/>
            <a:gdLst>
              <a:gd name="connsiteX0" fmla="*/ 0 w 1970935"/>
              <a:gd name="connsiteY0" fmla="*/ 0 h 1499198"/>
              <a:gd name="connsiteX1" fmla="*/ 1970935 w 1970935"/>
              <a:gd name="connsiteY1" fmla="*/ 1137920 h 1499198"/>
              <a:gd name="connsiteX2" fmla="*/ 1345184 w 1970935"/>
              <a:gd name="connsiteY2" fmla="*/ 1499198 h 1499198"/>
              <a:gd name="connsiteX3" fmla="*/ 1289000 w 1970935"/>
              <a:gd name="connsiteY3" fmla="*/ 1406715 h 1499198"/>
              <a:gd name="connsiteX4" fmla="*/ 0 w 1970935"/>
              <a:gd name="connsiteY4" fmla="*/ 72136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8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345184" y="1499198"/>
                </a:lnTo>
                <a:lnTo>
                  <a:pt x="1289000" y="1406715"/>
                </a:lnTo>
                <a:cubicBezTo>
                  <a:pt x="1009648" y="993221"/>
                  <a:pt x="536573" y="721360"/>
                  <a:pt x="0" y="72136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A20687-2E30-4A82-8B45-8096B7DB9BC5}"/>
              </a:ext>
            </a:extLst>
          </p:cNvPr>
          <p:cNvSpPr/>
          <p:nvPr/>
        </p:nvSpPr>
        <p:spPr>
          <a:xfrm rot="12600000">
            <a:off x="889872" y="2256593"/>
            <a:ext cx="1851452" cy="1412647"/>
          </a:xfrm>
          <a:custGeom>
            <a:avLst/>
            <a:gdLst>
              <a:gd name="connsiteX0" fmla="*/ 625752 w 1970935"/>
              <a:gd name="connsiteY0" fmla="*/ 0 h 1499197"/>
              <a:gd name="connsiteX1" fmla="*/ 681936 w 1970935"/>
              <a:gd name="connsiteY1" fmla="*/ 92482 h 1499197"/>
              <a:gd name="connsiteX2" fmla="*/ 1970935 w 1970935"/>
              <a:gd name="connsiteY2" fmla="*/ 777837 h 1499197"/>
              <a:gd name="connsiteX3" fmla="*/ 1970935 w 1970935"/>
              <a:gd name="connsiteY3" fmla="*/ 1499197 h 1499197"/>
              <a:gd name="connsiteX4" fmla="*/ 0 w 1970935"/>
              <a:gd name="connsiteY4" fmla="*/ 361277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625752" y="0"/>
                </a:moveTo>
                <a:lnTo>
                  <a:pt x="681936" y="92482"/>
                </a:lnTo>
                <a:cubicBezTo>
                  <a:pt x="961287" y="505976"/>
                  <a:pt x="1434363" y="777837"/>
                  <a:pt x="1970935" y="777837"/>
                </a:cubicBezTo>
                <a:lnTo>
                  <a:pt x="1970935" y="1499197"/>
                </a:lnTo>
                <a:cubicBezTo>
                  <a:pt x="1157856" y="1499197"/>
                  <a:pt x="406539" y="1065424"/>
                  <a:pt x="0" y="3612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F08E6F0-E7CE-4F6D-8676-A5495436D5D3}"/>
              </a:ext>
            </a:extLst>
          </p:cNvPr>
          <p:cNvSpPr/>
          <p:nvPr/>
        </p:nvSpPr>
        <p:spPr>
          <a:xfrm rot="12600000">
            <a:off x="-1804103" y="1806585"/>
            <a:ext cx="874237" cy="2144454"/>
          </a:xfrm>
          <a:custGeom>
            <a:avLst/>
            <a:gdLst>
              <a:gd name="connsiteX0" fmla="*/ 625751 w 930656"/>
              <a:gd name="connsiteY0" fmla="*/ 0 h 2275840"/>
              <a:gd name="connsiteX1" fmla="*/ 625751 w 930656"/>
              <a:gd name="connsiteY1" fmla="*/ 2275840 h 2275840"/>
              <a:gd name="connsiteX2" fmla="*/ 0 w 930656"/>
              <a:gd name="connsiteY2" fmla="*/ 1914563 h 2275840"/>
              <a:gd name="connsiteX3" fmla="*/ 21679 w 930656"/>
              <a:gd name="connsiteY3" fmla="*/ 1878878 h 2275840"/>
              <a:gd name="connsiteX4" fmla="*/ 209296 w 930656"/>
              <a:gd name="connsiteY4" fmla="*/ 1137920 h 2275840"/>
              <a:gd name="connsiteX5" fmla="*/ 21679 w 930656"/>
              <a:gd name="connsiteY5" fmla="*/ 396962 h 2275840"/>
              <a:gd name="connsiteX6" fmla="*/ 0 w 930656"/>
              <a:gd name="connsiteY6" fmla="*/ 361278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0656" h="2275840">
                <a:moveTo>
                  <a:pt x="625751" y="0"/>
                </a:moveTo>
                <a:cubicBezTo>
                  <a:pt x="1032291" y="704147"/>
                  <a:pt x="1032291" y="1571693"/>
                  <a:pt x="625751" y="2275840"/>
                </a:cubicBezTo>
                <a:lnTo>
                  <a:pt x="0" y="1914563"/>
                </a:lnTo>
                <a:lnTo>
                  <a:pt x="21679" y="1878878"/>
                </a:lnTo>
                <a:cubicBezTo>
                  <a:pt x="141331" y="1658618"/>
                  <a:pt x="209296" y="1406206"/>
                  <a:pt x="209296" y="1137920"/>
                </a:cubicBezTo>
                <a:cubicBezTo>
                  <a:pt x="209296" y="869634"/>
                  <a:pt x="141331" y="617222"/>
                  <a:pt x="21679" y="396962"/>
                </a:cubicBezTo>
                <a:lnTo>
                  <a:pt x="0" y="3612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300" kern="12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AFD7F18-5F7A-4C4D-A432-8A043B536261}"/>
              </a:ext>
            </a:extLst>
          </p:cNvPr>
          <p:cNvSpPr/>
          <p:nvPr/>
        </p:nvSpPr>
        <p:spPr>
          <a:xfrm rot="12600000">
            <a:off x="-817008" y="1271125"/>
            <a:ext cx="1851452" cy="1412647"/>
          </a:xfrm>
          <a:custGeom>
            <a:avLst/>
            <a:gdLst>
              <a:gd name="connsiteX0" fmla="*/ 1345184 w 1970935"/>
              <a:gd name="connsiteY0" fmla="*/ 0 h 1499197"/>
              <a:gd name="connsiteX1" fmla="*/ 1970935 w 1970935"/>
              <a:gd name="connsiteY1" fmla="*/ 361277 h 1499197"/>
              <a:gd name="connsiteX2" fmla="*/ 0 w 1970935"/>
              <a:gd name="connsiteY2" fmla="*/ 1499197 h 1499197"/>
              <a:gd name="connsiteX3" fmla="*/ 0 w 1970935"/>
              <a:gd name="connsiteY3" fmla="*/ 777837 h 1499197"/>
              <a:gd name="connsiteX4" fmla="*/ 1289000 w 1970935"/>
              <a:gd name="connsiteY4" fmla="*/ 92482 h 149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935" h="1499197">
                <a:moveTo>
                  <a:pt x="1345184" y="0"/>
                </a:moveTo>
                <a:lnTo>
                  <a:pt x="1970935" y="361277"/>
                </a:lnTo>
                <a:cubicBezTo>
                  <a:pt x="1564395" y="1065424"/>
                  <a:pt x="813079" y="1499197"/>
                  <a:pt x="0" y="1499197"/>
                </a:cubicBezTo>
                <a:lnTo>
                  <a:pt x="0" y="777837"/>
                </a:lnTo>
                <a:cubicBezTo>
                  <a:pt x="536573" y="777837"/>
                  <a:pt x="1009648" y="505976"/>
                  <a:pt x="1289000" y="9248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4200" kern="12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67711B0-28B2-440F-A945-E6655986B57E}"/>
              </a:ext>
            </a:extLst>
          </p:cNvPr>
          <p:cNvSpPr/>
          <p:nvPr/>
        </p:nvSpPr>
        <p:spPr>
          <a:xfrm rot="12600000">
            <a:off x="1315467" y="3616116"/>
            <a:ext cx="874238" cy="2144454"/>
          </a:xfrm>
          <a:custGeom>
            <a:avLst/>
            <a:gdLst>
              <a:gd name="connsiteX0" fmla="*/ 304905 w 930657"/>
              <a:gd name="connsiteY0" fmla="*/ 0 h 2275840"/>
              <a:gd name="connsiteX1" fmla="*/ 930657 w 930657"/>
              <a:gd name="connsiteY1" fmla="*/ 361278 h 2275840"/>
              <a:gd name="connsiteX2" fmla="*/ 908978 w 930657"/>
              <a:gd name="connsiteY2" fmla="*/ 396962 h 2275840"/>
              <a:gd name="connsiteX3" fmla="*/ 721360 w 930657"/>
              <a:gd name="connsiteY3" fmla="*/ 1137920 h 2275840"/>
              <a:gd name="connsiteX4" fmla="*/ 908978 w 930657"/>
              <a:gd name="connsiteY4" fmla="*/ 1878878 h 2275840"/>
              <a:gd name="connsiteX5" fmla="*/ 930657 w 930657"/>
              <a:gd name="connsiteY5" fmla="*/ 1914563 h 2275840"/>
              <a:gd name="connsiteX6" fmla="*/ 304905 w 930657"/>
              <a:gd name="connsiteY6" fmla="*/ 2275840 h 2275840"/>
              <a:gd name="connsiteX7" fmla="*/ 304905 w 930657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657" h="2275840">
                <a:moveTo>
                  <a:pt x="304905" y="0"/>
                </a:moveTo>
                <a:lnTo>
                  <a:pt x="930657" y="361278"/>
                </a:lnTo>
                <a:lnTo>
                  <a:pt x="908978" y="396962"/>
                </a:lnTo>
                <a:cubicBezTo>
                  <a:pt x="789326" y="617222"/>
                  <a:pt x="721360" y="869634"/>
                  <a:pt x="721360" y="1137920"/>
                </a:cubicBezTo>
                <a:cubicBezTo>
                  <a:pt x="721360" y="1406206"/>
                  <a:pt x="789326" y="1658618"/>
                  <a:pt x="908978" y="1878878"/>
                </a:cubicBezTo>
                <a:lnTo>
                  <a:pt x="930657" y="1914563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027F43D-EB84-4149-97DD-7C40F1E0A3BD}"/>
              </a:ext>
            </a:extLst>
          </p:cNvPr>
          <p:cNvSpPr/>
          <p:nvPr/>
        </p:nvSpPr>
        <p:spPr>
          <a:xfrm rot="12600000">
            <a:off x="-636370" y="4900121"/>
            <a:ext cx="1851452" cy="1412648"/>
          </a:xfrm>
          <a:custGeom>
            <a:avLst/>
            <a:gdLst>
              <a:gd name="connsiteX0" fmla="*/ 1970935 w 1970935"/>
              <a:gd name="connsiteY0" fmla="*/ 0 h 1499198"/>
              <a:gd name="connsiteX1" fmla="*/ 1970935 w 1970935"/>
              <a:gd name="connsiteY1" fmla="*/ 721360 h 1499198"/>
              <a:gd name="connsiteX2" fmla="*/ 681936 w 1970935"/>
              <a:gd name="connsiteY2" fmla="*/ 1406715 h 1499198"/>
              <a:gd name="connsiteX3" fmla="*/ 625752 w 1970935"/>
              <a:gd name="connsiteY3" fmla="*/ 1499198 h 1499198"/>
              <a:gd name="connsiteX4" fmla="*/ 0 w 1970935"/>
              <a:gd name="connsiteY4" fmla="*/ 1137920 h 1499198"/>
              <a:gd name="connsiteX5" fmla="*/ 1970935 w 1970935"/>
              <a:gd name="connsiteY5" fmla="*/ 0 h 14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499198">
                <a:moveTo>
                  <a:pt x="1970935" y="0"/>
                </a:moveTo>
                <a:lnTo>
                  <a:pt x="1970935" y="721360"/>
                </a:lnTo>
                <a:cubicBezTo>
                  <a:pt x="1434363" y="721360"/>
                  <a:pt x="961287" y="993221"/>
                  <a:pt x="681936" y="1406715"/>
                </a:cubicBezTo>
                <a:lnTo>
                  <a:pt x="625752" y="1499198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900" kern="12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0210B77-792D-4913-853D-C88E9946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268" y="2628667"/>
            <a:ext cx="457200" cy="4572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7C3BC1D-5F33-4C12-A51C-D2E7FCBC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3337" y="454074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7567A-7C8F-4A58-9D49-EE0D9F20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816" y="5501151"/>
            <a:ext cx="457200" cy="457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BD8DA3-55C9-4F9F-8069-E84FBCB1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24" y="1668408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AD23AE-3FB5-451C-A56D-D38BE0D1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428" y="4559612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729208-F47D-4867-905D-9F32BE75FB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28" y="261505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6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2564</Words>
  <Application>Microsoft Office PowerPoint</Application>
  <PresentationFormat>Widescreen</PresentationFormat>
  <Paragraphs>607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Corbel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 AE</dc:creator>
  <cp:lastModifiedBy>BR AE</cp:lastModifiedBy>
  <cp:revision>48</cp:revision>
  <dcterms:created xsi:type="dcterms:W3CDTF">2024-10-05T17:26:39Z</dcterms:created>
  <dcterms:modified xsi:type="dcterms:W3CDTF">2024-10-06T22:31:11Z</dcterms:modified>
</cp:coreProperties>
</file>