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763" r:id="rId2"/>
    <p:sldId id="750" r:id="rId3"/>
    <p:sldId id="716" r:id="rId4"/>
    <p:sldId id="71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D3C"/>
    <a:srgbClr val="FFBA3B"/>
    <a:srgbClr val="0000FF"/>
    <a:srgbClr val="D52324"/>
    <a:srgbClr val="299F29"/>
    <a:srgbClr val="FF7E0D"/>
    <a:srgbClr val="FF0000"/>
    <a:srgbClr val="FF7F0F"/>
    <a:srgbClr val="279E28"/>
    <a:srgbClr val="1E7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9" autoAdjust="0"/>
    <p:restoredTop sz="79645" autoAdjust="0"/>
  </p:normalViewPr>
  <p:slideViewPr>
    <p:cSldViewPr snapToGrid="0">
      <p:cViewPr varScale="1">
        <p:scale>
          <a:sx n="62" d="100"/>
          <a:sy n="62" d="100"/>
        </p:scale>
        <p:origin x="11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2C8CA-A521-4254-86A7-6548A9107C3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2F013-C680-4F1D-A725-B09F536C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F013-C680-4F1D-A725-B09F536C38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5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Not graded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F013-C680-4F1D-A725-B09F536C38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2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fld id="{9709A697-9556-4636-ADD7-C14036D27B5A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97C9A0B1-3A81-4EE2-BC0F-9246E436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0"/>
            <a:ext cx="2743200" cy="365125"/>
          </a:xfrm>
        </p:spPr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3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C72-5A6E-4C5D-A140-0F430B42233B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C8F-4F6E-4D8C-B539-DD061C8756D5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2900"/>
            <a:ext cx="12192000" cy="1325563"/>
          </a:xfrm>
        </p:spPr>
        <p:txBody>
          <a:bodyPr/>
          <a:lstStyle>
            <a:lvl1pPr algn="ctr"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58463"/>
            <a:ext cx="12192000" cy="3818500"/>
          </a:xfrm>
        </p:spPr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fld id="{0F6E66B7-9B35-4B7B-9932-B0DB6C7780B0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95F618E1-985E-48A0-8864-543C934D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0"/>
            <a:ext cx="2743200" cy="365125"/>
          </a:xfrm>
        </p:spPr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678-864D-4970-8E71-CC0335BFB9F7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5630459C-811D-4DC4-9E77-A40A3737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0"/>
            <a:ext cx="2743200" cy="365125"/>
          </a:xfrm>
        </p:spPr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8195"/>
            <a:ext cx="5181600" cy="3808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68195"/>
            <a:ext cx="5181600" cy="3808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03B7-1D8F-458E-93B0-CB00AB025C6C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9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0147"/>
            <a:ext cx="10515600" cy="1041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1" y="20980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48168"/>
            <a:ext cx="5157787" cy="32414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98061"/>
            <a:ext cx="5183188" cy="8501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48167"/>
            <a:ext cx="5183188" cy="3241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5CCD-FD48-4957-97BB-996D1D1F5A92}" type="datetime1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1E08-FE4F-4BA0-9A4F-ABAA1AAD8933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070D-6507-42AD-8A7A-A1A51651946D}" type="datetime1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686A01-FA10-4E06-92C7-92734750F4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4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B3DE-6B60-4982-9E73-506458BA3016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7062-7E19-4F5A-9C80-6631C3BA90C9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2" y="104263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368195"/>
            <a:ext cx="12192000" cy="3308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409E-6722-4D1D-BF68-530DA15E46E8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A5686A01-FA10-4E06-92C7-92734750F4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6E69C-EA8C-4B37-8F1F-BD0C3836FBCC}"/>
              </a:ext>
            </a:extLst>
          </p:cNvPr>
          <p:cNvSpPr/>
          <p:nvPr userDrawn="1"/>
        </p:nvSpPr>
        <p:spPr>
          <a:xfrm>
            <a:off x="0" y="-1"/>
            <a:ext cx="12192000" cy="10188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MU Sans Serif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DB37FD6-FFD6-4A3C-9780-6C460EED70A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11197" cy="1018799"/>
          </a:xfrm>
          <a:prstGeom prst="rect">
            <a:avLst/>
          </a:prstGeom>
        </p:spPr>
      </p:pic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649FCEFC-7013-4222-9013-007F01EDB2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044" b="27229"/>
          <a:stretch/>
        </p:blipFill>
        <p:spPr>
          <a:xfrm>
            <a:off x="9810109" y="139405"/>
            <a:ext cx="2381891" cy="739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DF48FB-FA9B-4BA8-9E58-F2CC58B0160A}"/>
              </a:ext>
            </a:extLst>
          </p:cNvPr>
          <p:cNvSpPr txBox="1"/>
          <p:nvPr userDrawn="1"/>
        </p:nvSpPr>
        <p:spPr>
          <a:xfrm>
            <a:off x="-2" y="3714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ML for Earth &amp; Env Sci (Week 2, SP2022)</a:t>
            </a:r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73B6DC2F-9988-447F-A7C3-709BC237347B}"/>
              </a:ext>
            </a:extLst>
          </p:cNvPr>
          <p:cNvSpPr txBox="1">
            <a:spLocks/>
          </p:cNvSpPr>
          <p:nvPr userDrawn="1"/>
        </p:nvSpPr>
        <p:spPr>
          <a:xfrm>
            <a:off x="4724400" y="-19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686A01-FA10-4E06-92C7-92734750F4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MU Sans Serif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MU Sans Serif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262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ldata.pangeo.io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55D9-4938-CD8A-BBC3-C2508B8C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042632"/>
            <a:ext cx="12192000" cy="983876"/>
          </a:xfrm>
        </p:spPr>
        <p:txBody>
          <a:bodyPr/>
          <a:lstStyle/>
          <a:p>
            <a:r>
              <a:rPr lang="en-US" dirty="0"/>
              <a:t>Clarifications from last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E4041-0510-1B17-B13A-34847899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E1E37-589E-0F2D-7F00-C6C6317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747" y="2971785"/>
            <a:ext cx="10926501" cy="39241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3CBF59-BF22-B5F1-0F8D-D06B854E2B33}"/>
              </a:ext>
            </a:extLst>
          </p:cNvPr>
          <p:cNvSpPr/>
          <p:nvPr/>
        </p:nvSpPr>
        <p:spPr>
          <a:xfrm>
            <a:off x="10787605" y="2971786"/>
            <a:ext cx="1828800" cy="38862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A4E62A-D14F-CCBB-F8EF-4022A6072428}"/>
              </a:ext>
            </a:extLst>
          </p:cNvPr>
          <p:cNvSpPr/>
          <p:nvPr/>
        </p:nvSpPr>
        <p:spPr>
          <a:xfrm>
            <a:off x="0" y="6492874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Source</a:t>
            </a: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Géron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119623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A0BE-E2AC-4F49-A401-B7D08C9F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Multiple Linear Regression: Defining the bias/intercept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264BE-114B-4EEE-AD26-541601CE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4E2DB-55CE-4996-B004-1DA9574EC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14"/>
          <a:stretch/>
        </p:blipFill>
        <p:spPr>
          <a:xfrm>
            <a:off x="0" y="2234329"/>
            <a:ext cx="12192000" cy="194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2CBF37-84D3-45D9-A0A0-95C73BCC5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7122"/>
            <a:ext cx="12192000" cy="1650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975DBC-4261-4E9E-B3B7-FB77C9F85A15}"/>
              </a:ext>
            </a:extLst>
          </p:cNvPr>
          <p:cNvSpPr txBox="1"/>
          <p:nvPr/>
        </p:nvSpPr>
        <p:spPr>
          <a:xfrm>
            <a:off x="3277562" y="5986262"/>
            <a:ext cx="101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+ 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0DA1F2-E7DA-487D-83F9-F0E5C32AF2C5}"/>
              </a:ext>
            </a:extLst>
          </p:cNvPr>
          <p:cNvCxnSpPr>
            <a:cxnSpLocks/>
          </p:cNvCxnSpPr>
          <p:nvPr/>
        </p:nvCxnSpPr>
        <p:spPr>
          <a:xfrm flipH="1" flipV="1">
            <a:off x="2673752" y="4195283"/>
            <a:ext cx="1079541" cy="4230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C7AC92-E605-40E6-BD89-6AFC3995DE13}"/>
              </a:ext>
            </a:extLst>
          </p:cNvPr>
          <p:cNvSpPr txBox="1"/>
          <p:nvPr/>
        </p:nvSpPr>
        <p:spPr>
          <a:xfrm>
            <a:off x="3808694" y="4413481"/>
            <a:ext cx="2650602" cy="56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/>
              <a:t>Weights (Slope)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13E46E-E408-4006-909C-EF5ED8C6CE06}"/>
              </a:ext>
            </a:extLst>
          </p:cNvPr>
          <p:cNvCxnSpPr/>
          <p:nvPr/>
        </p:nvCxnSpPr>
        <p:spPr>
          <a:xfrm flipV="1">
            <a:off x="1542170" y="4183708"/>
            <a:ext cx="0" cy="4345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B5A3FC-54D5-4984-AC19-92864B596B76}"/>
              </a:ext>
            </a:extLst>
          </p:cNvPr>
          <p:cNvSpPr txBox="1"/>
          <p:nvPr/>
        </p:nvSpPr>
        <p:spPr>
          <a:xfrm>
            <a:off x="216869" y="4618299"/>
            <a:ext cx="2650602" cy="56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/>
              <a:t>Intercept (Bias)</a:t>
            </a:r>
          </a:p>
        </p:txBody>
      </p:sp>
    </p:spTree>
    <p:extLst>
      <p:ext uri="{BB962C8B-B14F-4D97-AF65-F5344CB8AC3E}">
        <p14:creationId xmlns:p14="http://schemas.microsoft.com/office/powerpoint/2010/main" val="17121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D9D2-B539-4A4E-A748-FE2B7C04C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20726"/>
            <a:ext cx="12192000" cy="240827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Start thinking about your final project</a:t>
            </a:r>
            <a:br>
              <a:rPr lang="en-US" dirty="0"/>
            </a:br>
            <a:r>
              <a:rPr lang="en-US" dirty="0"/>
              <a:t>and book a one-on-one meeting on </a:t>
            </a:r>
            <a:br>
              <a:rPr lang="en-US" dirty="0"/>
            </a:br>
            <a:r>
              <a:rPr lang="en-US" dirty="0"/>
              <a:t>Friday, March 11</a:t>
            </a:r>
            <a:r>
              <a:rPr lang="en-US" baseline="30000" dirty="0"/>
              <a:t>th</a:t>
            </a:r>
            <a:r>
              <a:rPr lang="en-US" dirty="0"/>
              <a:t> in the afternoon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D7A09-0651-4D8A-A4C8-7FD20ADD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/>
          <a:lstStyle/>
          <a:p>
            <a:r>
              <a:rPr lang="en-US" dirty="0"/>
              <a:t>The final project’s goal is to answer a well-defined scientific question by applying one of the ML algorithms introduced in class on an environmental dataset of your choice </a:t>
            </a:r>
            <a:br>
              <a:rPr lang="en-US" dirty="0"/>
            </a:br>
            <a:r>
              <a:rPr lang="en-US" dirty="0"/>
              <a:t>(e.g., related to your Masters thesis or your PhD research).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you think of a large environmental dataset linked to a scientific question you are passionate about?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the affirmative, how could you format the dataset to facilitate its manipulation in Python?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the negative, consider browsing the list of benchmark datasets maintained by </a:t>
            </a:r>
            <a:r>
              <a:rPr lang="en-US" dirty="0" err="1"/>
              <a:t>Pangeo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http://mldata.pangeo.io/index.html</a:t>
            </a:r>
            <a:r>
              <a:rPr lang="en-US" dirty="0"/>
              <a:t>) or browse the class syllabus’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CB5B1-D724-4811-BE0C-13102597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5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D9D2-B539-4A4E-A748-FE2B7C04C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Min 105-115: </a:t>
            </a:r>
            <a:br>
              <a:rPr lang="en-US" dirty="0"/>
            </a:br>
            <a:r>
              <a:rPr lang="en-US" dirty="0"/>
              <a:t>Review Moodle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D7A09-0651-4D8A-A4C8-7FD20ADD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>
            <a:normAutofit/>
          </a:bodyPr>
          <a:lstStyle/>
          <a:p>
            <a:r>
              <a:rPr lang="en-US" u="sng" dirty="0"/>
              <a:t>Learning Objectives</a:t>
            </a:r>
            <a:r>
              <a:rPr lang="en-US" dirty="0"/>
              <a:t> (</a:t>
            </a:r>
            <a:r>
              <a:rPr lang="en-US" dirty="0" err="1"/>
              <a:t>Géron</a:t>
            </a:r>
            <a:r>
              <a:rPr lang="en-US" dirty="0"/>
              <a:t> Ch3+4):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Distinguish classification from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a loss/cost function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how to train a logistic/</a:t>
            </a:r>
            <a:r>
              <a:rPr lang="en-US" dirty="0" err="1"/>
              <a:t>softmax</a:t>
            </a:r>
            <a:r>
              <a:rPr lang="en-US" dirty="0"/>
              <a:t> regression for binary/multiclass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Know how to benchmark a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how to train a (multiple) 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Know how to benchmark a regression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CB5B1-D724-4811-BE0C-13102597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MU Sans Serif Theme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708DCDC-42F7-48A2-975C-30318494E14E}" vid="{5A564382-0E23-4DF5-80A1-3DF436ECAC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</Words>
  <Application>Microsoft Office PowerPoint</Application>
  <PresentationFormat>Widescreen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CMU Sans Serif</vt:lpstr>
      <vt:lpstr>Office Theme</vt:lpstr>
      <vt:lpstr>Clarifications from last class</vt:lpstr>
      <vt:lpstr>Multiple Linear Regression: Defining the bias/intercept</vt:lpstr>
      <vt:lpstr> Start thinking about your final project and book a one-on-one meeting on  Friday, March 11th in the afternoon</vt:lpstr>
      <vt:lpstr>Min 105-115:  Review Moodle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Beucler</dc:creator>
  <cp:lastModifiedBy>Tom Beucler</cp:lastModifiedBy>
  <cp:revision>154</cp:revision>
  <dcterms:created xsi:type="dcterms:W3CDTF">2022-02-23T18:29:24Z</dcterms:created>
  <dcterms:modified xsi:type="dcterms:W3CDTF">2024-09-27T14:16:13Z</dcterms:modified>
</cp:coreProperties>
</file>