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n0WP1GFvuAg7wh6BKUq70uhk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Browsers do not display the HTML tags and code, but use them to render the content of the page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Dima n7elou tag nektbou fi westha chnoua n7ebou w nsakrouha mba3d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Br narj3ou biha lel star w tetsamma self closing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Hedhom des exemples w famma barcha o5rin w famma des tags teb3in lelli déjà hné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Nwarihom exemple code html</a:t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Dima n7elou tag nektbou fi westha chnoua n7ebou w nsakrouha mba3d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Br narj3ou biha lel star w tetsamma self closing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Hedhom des exemples w famma barcha o5rin w famma des tags teb3in lelli déjà hné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Nwarihom exemple code html</a:t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5800" y="-53733"/>
            <a:ext cx="12301200" cy="698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633" y="716030"/>
            <a:ext cx="8516333" cy="57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60262" y="2283573"/>
            <a:ext cx="7709074" cy="179524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To  </a:t>
            </a:r>
            <a:r>
              <a:rPr b="1" i="0" lang="fr-FR" sz="72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i="0" sz="1867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2203530" y="1746516"/>
            <a:ext cx="7287711" cy="336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800"/>
              <a:buFont typeface="Noto Sans Symbols"/>
              <a:buChar char="▪"/>
            </a:pPr>
            <a:r>
              <a:rPr lang="fr-FR"/>
              <a:t>HTML means Hyper Text Markup Language and is the standard markup language for creating Web pages.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D32D8"/>
              </a:buClr>
              <a:buSzPts val="2800"/>
              <a:buFont typeface="Noto Sans Symbols"/>
              <a:buChar char="▪"/>
            </a:pPr>
            <a:r>
              <a:rPr lang="fr-FR"/>
              <a:t>EVERY textual or visual content you see in a website is based on HTML.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D32D8"/>
              </a:buClr>
              <a:buSzPts val="2800"/>
              <a:buFont typeface="Noto Sans Symbols"/>
              <a:buChar char="▪"/>
            </a:pPr>
            <a:r>
              <a:rPr lang="fr-FR"/>
              <a:t>HTML elements (&lt;&gt; tags) are the building blocks of HTML pages 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29228" y="154058"/>
            <a:ext cx="11396884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WHAT IS HTML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848" l="12097" r="18809" t="10989"/>
          <a:stretch/>
        </p:blipFill>
        <p:spPr>
          <a:xfrm>
            <a:off x="5463943" y="1304910"/>
            <a:ext cx="6462168" cy="52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38200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38199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29227" y="1304910"/>
            <a:ext cx="4748829" cy="5270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html code is written inside a “.html” file.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html file structure is always the same.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&lt;!DOCTYPE HTML&gt; </a:t>
            </a: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 type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&lt;head&gt;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 Title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 Logo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functionalities (css, js)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Everything you see in the page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E37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529228" y="154058"/>
            <a:ext cx="11396884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HTML STRUCTURE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0929408" y="2174482"/>
            <a:ext cx="996703" cy="3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731895" y="2211059"/>
            <a:ext cx="254760" cy="313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0986655" y="3106706"/>
            <a:ext cx="996703" cy="3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26420" y="3443285"/>
            <a:ext cx="254760" cy="31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838200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38199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021573" y="1622546"/>
            <a:ext cx="9922712" cy="390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&lt;head&gt; element is a container for all the head elements.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&lt;head&gt; element can include a title for the document, scripts, styles, meta information, and more.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following elements can go inside the &lt;head&gt; element:</a:t>
            </a:r>
            <a:b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endParaRPr/>
          </a:p>
          <a:p>
            <a:pPr indent="-342900" lvl="0" marL="831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021573" y="183554"/>
            <a:ext cx="9922712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THE &lt;HEAD&gt; TAG 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838200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838199" y="1460500"/>
            <a:ext cx="51447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021573" y="1622546"/>
            <a:ext cx="9922712" cy="390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body element appears after the head element in the page. It should contain all the content of your web page: text, images, and so on. </a:t>
            </a:r>
            <a:b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web pages have 1 single body element, we can divide the tags inside the body into: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Headings &lt;h1&gt;…&lt;/h1&gt;, &lt;h2&gt;…&lt;/h2&gt;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 Breaking Tags &lt;br&gt;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Paragraphs &lt;p&gt;…&lt;/p&gt;, &lt;span&gt;&lt;/span&gt;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&lt;img src=“…”&gt;</a:t>
            </a:r>
            <a:endParaRPr/>
          </a:p>
          <a:p>
            <a:pPr indent="-228600" lvl="0" marL="717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 and Video &lt;audio&gt;&lt;/audio&gt;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1021573" y="183554"/>
            <a:ext cx="9922712" cy="769441"/>
          </a:xfrm>
          <a:prstGeom prst="rect">
            <a:avLst/>
          </a:prstGeom>
          <a:noFill/>
          <a:ln cap="flat" cmpd="sng" w="9525">
            <a:solidFill>
              <a:srgbClr val="E50E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THE &lt;body&gt; TAG </a:t>
            </a:r>
            <a:endParaRPr b="0" i="0" sz="4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5891246" y="3526216"/>
            <a:ext cx="5144720" cy="19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1168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Links &lt;a&gt;&lt;/a&gt;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Lists &lt;ul&gt;&lt;/ul&gt;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Tables &lt;table&gt;&lt;/table&gt;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Buttons &lt;button&gt;&lt;/button&gt;</a:t>
            </a:r>
            <a:endParaRPr/>
          </a:p>
          <a:p>
            <a:pPr indent="-228600" lvl="0" marL="1168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32D8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Forms and Inputs &lt;form&gt;&lt;/form&gt;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6575117" y="3475298"/>
            <a:ext cx="0" cy="2092124"/>
          </a:xfrm>
          <a:prstGeom prst="straightConnector1">
            <a:avLst/>
          </a:prstGeom>
          <a:noFill/>
          <a:ln cap="flat" cmpd="sng" w="57150">
            <a:solidFill>
              <a:srgbClr val="E50E3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633" y="126506"/>
            <a:ext cx="8561033" cy="64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1524000" y="-363984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7"/>
          <p:cNvGrpSpPr/>
          <p:nvPr/>
        </p:nvGrpSpPr>
        <p:grpSpPr>
          <a:xfrm>
            <a:off x="5043488" y="595811"/>
            <a:ext cx="2140080" cy="1676768"/>
            <a:chOff x="1678264" y="1080118"/>
            <a:chExt cx="1994143" cy="1353272"/>
          </a:xfrm>
        </p:grpSpPr>
        <p:sp>
          <p:nvSpPr>
            <p:cNvPr id="143" name="Google Shape;143;p7"/>
            <p:cNvSpPr/>
            <p:nvPr/>
          </p:nvSpPr>
          <p:spPr>
            <a:xfrm>
              <a:off x="1678264" y="1080118"/>
              <a:ext cx="1994143" cy="1353272"/>
            </a:xfrm>
            <a:prstGeom prst="ellipse">
              <a:avLst/>
            </a:prstGeom>
            <a:gradFill>
              <a:gsLst>
                <a:gs pos="0">
                  <a:srgbClr val="6EA5DA">
                    <a:alpha val="80000"/>
                  </a:srgbClr>
                </a:gs>
                <a:gs pos="50000">
                  <a:srgbClr val="529BDA">
                    <a:alpha val="80000"/>
                  </a:srgbClr>
                </a:gs>
                <a:gs pos="100000">
                  <a:srgbClr val="4188C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970300" y="1278300"/>
              <a:ext cx="1410071" cy="95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HTML tags</a:t>
              </a: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 rot="659641">
            <a:off x="4881806" y="1910055"/>
            <a:ext cx="439741" cy="922831"/>
            <a:chOff x="1925959" y="2322939"/>
            <a:chExt cx="451218" cy="425160"/>
          </a:xfrm>
        </p:grpSpPr>
        <p:sp>
          <p:nvSpPr>
            <p:cNvPr id="146" name="Google Shape;146;p7"/>
            <p:cNvSpPr/>
            <p:nvPr/>
          </p:nvSpPr>
          <p:spPr>
            <a:xfrm rot="7482971">
              <a:off x="2019918" y="2352263"/>
              <a:ext cx="263299" cy="36651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CC4E1"/>
                </a:gs>
                <a:gs pos="50000">
                  <a:srgbClr val="9DBDE1"/>
                </a:gs>
                <a:gs pos="100000">
                  <a:srgbClr val="86A7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-3317029">
              <a:off x="2081906" y="2393101"/>
              <a:ext cx="184309" cy="219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3659698" y="2488952"/>
            <a:ext cx="1500198" cy="1292289"/>
            <a:chOff x="352400" y="1251126"/>
            <a:chExt cx="1309503" cy="1077975"/>
          </a:xfrm>
        </p:grpSpPr>
        <p:sp>
          <p:nvSpPr>
            <p:cNvPr id="149" name="Google Shape;149;p7"/>
            <p:cNvSpPr/>
            <p:nvPr/>
          </p:nvSpPr>
          <p:spPr>
            <a:xfrm>
              <a:off x="352400" y="1251126"/>
              <a:ext cx="1309503" cy="1077975"/>
            </a:xfrm>
            <a:prstGeom prst="ellipse">
              <a:avLst/>
            </a:prstGeom>
            <a:gradFill>
              <a:gsLst>
                <a:gs pos="0">
                  <a:srgbClr val="6EA5DA">
                    <a:alpha val="58039"/>
                  </a:srgbClr>
                </a:gs>
                <a:gs pos="50000">
                  <a:srgbClr val="529BDA">
                    <a:alpha val="58039"/>
                  </a:srgbClr>
                </a:gs>
                <a:gs pos="100000">
                  <a:srgbClr val="4188C8">
                    <a:alpha val="58039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547379" y="1431324"/>
              <a:ext cx="925959" cy="762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Paired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Tags</a:t>
              </a: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6960096" y="2488952"/>
            <a:ext cx="1500198" cy="1292289"/>
            <a:chOff x="182979" y="1434540"/>
            <a:chExt cx="1309503" cy="1077975"/>
          </a:xfrm>
        </p:grpSpPr>
        <p:sp>
          <p:nvSpPr>
            <p:cNvPr id="152" name="Google Shape;152;p7"/>
            <p:cNvSpPr/>
            <p:nvPr/>
          </p:nvSpPr>
          <p:spPr>
            <a:xfrm>
              <a:off x="182979" y="1434540"/>
              <a:ext cx="1309503" cy="1077975"/>
            </a:xfrm>
            <a:prstGeom prst="ellipse">
              <a:avLst/>
            </a:prstGeom>
            <a:gradFill>
              <a:gsLst>
                <a:gs pos="0">
                  <a:srgbClr val="6EA5DA">
                    <a:alpha val="58039"/>
                  </a:srgbClr>
                </a:gs>
                <a:gs pos="50000">
                  <a:srgbClr val="529BDA">
                    <a:alpha val="58039"/>
                  </a:srgbClr>
                </a:gs>
                <a:gs pos="100000">
                  <a:srgbClr val="4188C8">
                    <a:alpha val="58039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74751" y="1559064"/>
              <a:ext cx="993016" cy="795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Singular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 rot="-5041459">
            <a:off x="6826994" y="1874869"/>
            <a:ext cx="439741" cy="922831"/>
            <a:chOff x="1925959" y="2322939"/>
            <a:chExt cx="451218" cy="425160"/>
          </a:xfrm>
        </p:grpSpPr>
        <p:sp>
          <p:nvSpPr>
            <p:cNvPr id="155" name="Google Shape;155;p7"/>
            <p:cNvSpPr/>
            <p:nvPr/>
          </p:nvSpPr>
          <p:spPr>
            <a:xfrm rot="7482971">
              <a:off x="2019918" y="2352263"/>
              <a:ext cx="263299" cy="36651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CC4E1"/>
                </a:gs>
                <a:gs pos="50000">
                  <a:srgbClr val="9DBDE1"/>
                </a:gs>
                <a:gs pos="100000">
                  <a:srgbClr val="86A7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 rot="-3317029">
              <a:off x="2081906" y="2393101"/>
              <a:ext cx="184309" cy="219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719" y="4320682"/>
            <a:ext cx="3332587" cy="1561555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0016" y="4321144"/>
            <a:ext cx="3513715" cy="156109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855" y="2144022"/>
            <a:ext cx="6984777" cy="3163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/>
          <p:nvPr/>
        </p:nvSpPr>
        <p:spPr>
          <a:xfrm>
            <a:off x="5101945" y="1000314"/>
            <a:ext cx="1764196" cy="4320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>
            <a:off x="7244183" y="1283235"/>
            <a:ext cx="2232248" cy="0"/>
          </a:xfrm>
          <a:prstGeom prst="straightConnector1">
            <a:avLst/>
          </a:prstGeom>
          <a:noFill/>
          <a:ln cap="flat" cmpd="sng" w="10477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8"/>
          <p:cNvCxnSpPr/>
          <p:nvPr/>
        </p:nvCxnSpPr>
        <p:spPr>
          <a:xfrm>
            <a:off x="9476431" y="1230002"/>
            <a:ext cx="0" cy="404718"/>
          </a:xfrm>
          <a:prstGeom prst="straightConnector1">
            <a:avLst/>
          </a:prstGeom>
          <a:noFill/>
          <a:ln cap="flat" cmpd="sng" w="76200">
            <a:solidFill>
              <a:srgbClr val="ACB8C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8"/>
          <p:cNvCxnSpPr/>
          <p:nvPr/>
        </p:nvCxnSpPr>
        <p:spPr>
          <a:xfrm>
            <a:off x="2491655" y="1274680"/>
            <a:ext cx="2232248" cy="0"/>
          </a:xfrm>
          <a:prstGeom prst="straightConnector1">
            <a:avLst/>
          </a:prstGeom>
          <a:noFill/>
          <a:ln cap="flat" cmpd="sng" w="10477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2491655" y="1230002"/>
            <a:ext cx="0" cy="404718"/>
          </a:xfrm>
          <a:prstGeom prst="straightConnector1">
            <a:avLst/>
          </a:prstGeom>
          <a:noFill/>
          <a:ln cap="flat" cmpd="sng" w="76200">
            <a:solidFill>
              <a:srgbClr val="ACB8C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2019-10-07T18:36:37Z</dcterms:created>
  <dc:creator>hamdi rahal</dc:creator>
</cp:coreProperties>
</file>