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9.png" ContentType="image/png"/>
  <Override PartName="/ppt/media/image47.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9.png" ContentType="image/png"/>
  <Override PartName="/ppt/media/image3.png" ContentType="image/png"/>
  <Override PartName="/ppt/media/image38.png" ContentType="image/png"/>
  <Override PartName="/ppt/media/image22.png" ContentType="image/png"/>
  <Override PartName="/ppt/media/image7.png" ContentType="image/png"/>
  <Override PartName="/ppt/media/image2.png" ContentType="image/png"/>
  <Override PartName="/ppt/media/image37.png" ContentType="image/png"/>
  <Override PartName="/ppt/media/image21.png" ContentType="image/png"/>
  <Override PartName="/ppt/media/image6.png" ContentType="image/png"/>
  <Override PartName="/ppt/media/image1.png" ContentType="image/png"/>
  <Override PartName="/ppt/media/image36.png" ContentType="image/png"/>
  <Override PartName="/ppt/media/image48.png" ContentType="image/png"/>
  <Override PartName="/ppt/media/image5.jpeg" ContentType="image/jpeg"/>
  <Override PartName="/ppt/media/image8.png" ContentType="image/png"/>
  <Override PartName="/ppt/media/image23.png" ContentType="image/png"/>
  <Override PartName="/ppt/media/image9.png" ContentType="image/png"/>
  <Override PartName="/ppt/media/image24.png" ContentType="image/png"/>
  <Override PartName="/ppt/media/image10.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fr-FR" sz="2000" spc="-1" strike="noStrike">
                <a:solidFill>
                  <a:srgbClr val="000000"/>
                </a:solidFill>
                <a:uFill>
                  <a:solidFill>
                    <a:srgbClr val="ffffff"/>
                  </a:solidFill>
                </a:uFill>
                <a:latin typeface="Arial"/>
              </a:rPr>
              <a:t>Cliquez pour modifier le format des notes</a:t>
            </a:r>
            <a:endParaRPr b="0" lang="fr-FR"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fr-FR" sz="1400" spc="-1" strike="noStrike">
                <a:solidFill>
                  <a:srgbClr val="000000"/>
                </a:solidFill>
                <a:uFill>
                  <a:solidFill>
                    <a:srgbClr val="ffffff"/>
                  </a:solidFill>
                </a:uFill>
                <a:latin typeface="Times New Roman"/>
              </a:rPr>
              <a:t> </a:t>
            </a:r>
            <a:endParaRPr b="0" lang="fr-FR"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D4C3334C-7815-490C-965E-0F3D002D7191}" type="slidenum">
              <a:rPr b="0" lang="fr-FR" sz="1400" spc="-1" strike="noStrike">
                <a:solidFill>
                  <a:srgbClr val="000000"/>
                </a:solidFill>
                <a:uFill>
                  <a:solidFill>
                    <a:srgbClr val="ffffff"/>
                  </a:solidFill>
                </a:uFill>
                <a:latin typeface="Times New Roman"/>
              </a:rPr>
              <a:t>1</a:t>
            </a:fld>
            <a:endParaRPr b="0" lang="fr-F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endParaRPr b="0" lang="fr-FR" sz="2000" spc="-1" strike="noStrike">
              <a:solidFill>
                <a:srgbClr val="000000"/>
              </a:solidFill>
              <a:uFill>
                <a:solidFill>
                  <a:srgbClr val="ffffff"/>
                </a:solidFill>
              </a:uFill>
              <a:latin typeface="Arial"/>
            </a:endParaRPr>
          </a:p>
        </p:txBody>
      </p:sp>
      <p:sp>
        <p:nvSpPr>
          <p:cNvPr id="183" name="TextShape 2"/>
          <p:cNvSpPr txBox="1"/>
          <p:nvPr/>
        </p:nvSpPr>
        <p:spPr>
          <a:xfrm>
            <a:off x="3884760" y="8685360"/>
            <a:ext cx="2971440" cy="458280"/>
          </a:xfrm>
          <a:prstGeom prst="rect">
            <a:avLst/>
          </a:prstGeom>
          <a:noFill/>
          <a:ln>
            <a:noFill/>
          </a:ln>
        </p:spPr>
        <p:txBody>
          <a:bodyPr anchor="b"/>
          <a:p>
            <a:pPr algn="r">
              <a:lnSpc>
                <a:spcPct val="100000"/>
              </a:lnSpc>
            </a:pPr>
            <a:fld id="{03E45B19-628A-4910-8B09-88792EB8F292}"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r>
              <a:rPr b="0" lang="fr-FR" sz="2000" spc="-1" strike="noStrike">
                <a:solidFill>
                  <a:srgbClr val="000000"/>
                </a:solidFill>
                <a:uFill>
                  <a:solidFill>
                    <a:srgbClr val="ffffff"/>
                  </a:solidFill>
                </a:uFill>
                <a:latin typeface="Arial"/>
              </a:rPr>
              <a:t>Acronyme désignant les propriétés d'Atomicité, de Cohérence, d'Isolation et de Durabilité que les SGBD doivent garantir pour fournir un mécanisme transactionnel</a:t>
            </a:r>
            <a:endParaRPr b="0" lang="fr-FR" sz="2000" spc="-1" strike="noStrike">
              <a:solidFill>
                <a:srgbClr val="000000"/>
              </a:solidFill>
              <a:uFill>
                <a:solidFill>
                  <a:srgbClr val="ffffff"/>
                </a:solidFill>
              </a:uFill>
              <a:latin typeface="Arial"/>
            </a:endParaRPr>
          </a:p>
        </p:txBody>
      </p:sp>
      <p:sp>
        <p:nvSpPr>
          <p:cNvPr id="191" name="TextShape 2"/>
          <p:cNvSpPr txBox="1"/>
          <p:nvPr/>
        </p:nvSpPr>
        <p:spPr>
          <a:xfrm>
            <a:off x="3884760" y="8685360"/>
            <a:ext cx="2971440" cy="458280"/>
          </a:xfrm>
          <a:prstGeom prst="rect">
            <a:avLst/>
          </a:prstGeom>
          <a:noFill/>
          <a:ln>
            <a:noFill/>
          </a:ln>
        </p:spPr>
        <p:txBody>
          <a:bodyPr anchor="b"/>
          <a:p>
            <a:pPr algn="r">
              <a:lnSpc>
                <a:spcPct val="100000"/>
              </a:lnSpc>
            </a:pPr>
            <a:fld id="{D2AC19EC-57A0-4EB2-ACF7-17AE20D0580B}"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endParaRPr b="0" lang="fr-FR" sz="2000" spc="-1" strike="noStrike">
              <a:solidFill>
                <a:srgbClr val="000000"/>
              </a:solidFill>
              <a:uFill>
                <a:solidFill>
                  <a:srgbClr val="ffffff"/>
                </a:solidFill>
              </a:uFill>
              <a:latin typeface="Arial"/>
            </a:endParaRPr>
          </a:p>
        </p:txBody>
      </p:sp>
      <p:sp>
        <p:nvSpPr>
          <p:cNvPr id="193" name="TextShape 2"/>
          <p:cNvSpPr txBox="1"/>
          <p:nvPr/>
        </p:nvSpPr>
        <p:spPr>
          <a:xfrm>
            <a:off x="3884760" y="8685360"/>
            <a:ext cx="2971440" cy="458280"/>
          </a:xfrm>
          <a:prstGeom prst="rect">
            <a:avLst/>
          </a:prstGeom>
          <a:noFill/>
          <a:ln>
            <a:noFill/>
          </a:ln>
        </p:spPr>
        <p:txBody>
          <a:bodyPr anchor="b"/>
          <a:p>
            <a:pPr algn="r">
              <a:lnSpc>
                <a:spcPct val="100000"/>
              </a:lnSpc>
            </a:pPr>
            <a:fld id="{3C02CB1C-5C87-44D5-9C79-1793B868DFD2}"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p>
            <a:endParaRPr b="0" lang="fr-FR" sz="2000" spc="-1" strike="noStrike">
              <a:solidFill>
                <a:srgbClr val="000000"/>
              </a:solidFill>
              <a:uFill>
                <a:solidFill>
                  <a:srgbClr val="ffffff"/>
                </a:solidFill>
              </a:uFill>
              <a:latin typeface="Arial"/>
            </a:endParaRPr>
          </a:p>
        </p:txBody>
      </p:sp>
      <p:sp>
        <p:nvSpPr>
          <p:cNvPr id="195" name="TextShape 2"/>
          <p:cNvSpPr txBox="1"/>
          <p:nvPr/>
        </p:nvSpPr>
        <p:spPr>
          <a:xfrm>
            <a:off x="3884760" y="8685360"/>
            <a:ext cx="2971440" cy="458280"/>
          </a:xfrm>
          <a:prstGeom prst="rect">
            <a:avLst/>
          </a:prstGeom>
          <a:noFill/>
          <a:ln>
            <a:noFill/>
          </a:ln>
        </p:spPr>
        <p:txBody>
          <a:bodyPr anchor="b"/>
          <a:p>
            <a:pPr algn="r">
              <a:lnSpc>
                <a:spcPct val="100000"/>
              </a:lnSpc>
            </a:pPr>
            <a:fld id="{49FCC3FC-9ED0-457B-AC0D-78D09A34A85B}" type="slidenum">
              <a:rPr b="0" lang="fr-FR" sz="1200" spc="-1" strike="noStrike">
                <a:solidFill>
                  <a:srgbClr val="000000"/>
                </a:solidFill>
                <a:uFill>
                  <a:solidFill>
                    <a:srgbClr val="ffffff"/>
                  </a:solidFill>
                </a:uFill>
                <a:latin typeface="+mn-lt"/>
                <a:ea typeface="+mn-ea"/>
              </a:rPr>
              <a:t>&lt;numéro&gt;</a:t>
            </a:fld>
            <a:endParaRPr b="0" lang="fr-FR"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r>
              <a:rPr b="0" lang="fr-FR" sz="2000" spc="-1" strike="noStrike">
                <a:solidFill>
                  <a:srgbClr val="000000"/>
                </a:solidFill>
                <a:uFill>
                  <a:solidFill>
                    <a:srgbClr val="ffffff"/>
                  </a:solidFill>
                </a:uFill>
                <a:latin typeface="Arial"/>
              </a:rPr>
              <a:t>Enterprise Edition </a:t>
            </a:r>
            <a:r>
              <a:rPr b="0" lang="fr-FR" sz="2000" spc="-1" strike="noStrike">
                <a:solidFill>
                  <a:srgbClr val="000000"/>
                </a:solidFill>
                <a:uFill>
                  <a:solidFill>
                    <a:srgbClr val="ffffff"/>
                  </a:solidFill>
                </a:uFill>
                <a:latin typeface="Arial"/>
              </a:rPr>
              <a:t>inclut tout ce que </a:t>
            </a:r>
            <a:r>
              <a:rPr b="0" lang="fr-FR" sz="2000" spc="-1" strike="noStrike">
                <a:solidFill>
                  <a:srgbClr val="000000"/>
                </a:solidFill>
                <a:uFill>
                  <a:solidFill>
                    <a:srgbClr val="ffffff"/>
                  </a:solidFill>
                </a:uFill>
                <a:latin typeface="Arial"/>
              </a:rPr>
              <a:t>Community Edition </a:t>
            </a:r>
            <a:r>
              <a:rPr b="0" lang="fr-FR" sz="2000" spc="-1" strike="noStrike">
                <a:solidFill>
                  <a:srgbClr val="000000"/>
                </a:solidFill>
                <a:uFill>
                  <a:solidFill>
                    <a:srgbClr val="ffffff"/>
                  </a:solidFill>
                </a:uFill>
                <a:latin typeface="Arial"/>
              </a:rPr>
              <a:t>a à offrir, ainsi que </a:t>
            </a:r>
            <a:r>
              <a:rPr b="0" lang="fr-FR" sz="2000" spc="-1" strike="noStrike">
                <a:solidFill>
                  <a:srgbClr val="000000"/>
                </a:solidFill>
                <a:uFill>
                  <a:solidFill>
                    <a:srgbClr val="ffffff"/>
                  </a:solidFill>
                </a:uFill>
                <a:latin typeface="Arial"/>
              </a:rPr>
              <a:t>des exigences </a:t>
            </a:r>
            <a:r>
              <a:rPr b="0" lang="fr-FR" sz="2000" spc="-1" strike="noStrike">
                <a:solidFill>
                  <a:srgbClr val="000000"/>
                </a:solidFill>
                <a:uFill>
                  <a:solidFill>
                    <a:srgbClr val="ffffff"/>
                  </a:solidFill>
                </a:uFill>
                <a:latin typeface="Arial"/>
              </a:rPr>
              <a:t>d'entreprise </a:t>
            </a:r>
            <a:r>
              <a:rPr b="0" lang="fr-FR" sz="2000" spc="-1" strike="noStrike">
                <a:solidFill>
                  <a:srgbClr val="000000"/>
                </a:solidFill>
                <a:uFill>
                  <a:solidFill>
                    <a:srgbClr val="ffffff"/>
                  </a:solidFill>
                </a:uFill>
                <a:latin typeface="Arial"/>
              </a:rPr>
              <a:t>supplémentaires </a:t>
            </a:r>
            <a:r>
              <a:rPr b="0" lang="fr-FR" sz="2000" spc="-1" strike="noStrike">
                <a:solidFill>
                  <a:srgbClr val="000000"/>
                </a:solidFill>
                <a:uFill>
                  <a:solidFill>
                    <a:srgbClr val="ffffff"/>
                  </a:solidFill>
                </a:uFill>
                <a:latin typeface="Arial"/>
              </a:rPr>
              <a:t>telles que les </a:t>
            </a:r>
            <a:r>
              <a:rPr b="0" lang="fr-FR" sz="2000" spc="-1" strike="noStrike">
                <a:solidFill>
                  <a:srgbClr val="000000"/>
                </a:solidFill>
                <a:uFill>
                  <a:solidFill>
                    <a:srgbClr val="ffffff"/>
                  </a:solidFill>
                </a:uFill>
                <a:latin typeface="Arial"/>
              </a:rPr>
              <a:t>capacités de </a:t>
            </a:r>
            <a:r>
              <a:rPr b="0" lang="fr-FR" sz="2000" spc="-1" strike="noStrike">
                <a:solidFill>
                  <a:srgbClr val="000000"/>
                </a:solidFill>
                <a:uFill>
                  <a:solidFill>
                    <a:srgbClr val="ffffff"/>
                  </a:solidFill>
                </a:uFill>
                <a:latin typeface="Arial"/>
              </a:rPr>
              <a:t>sauvegarde, de </a:t>
            </a:r>
            <a:r>
              <a:rPr b="0" lang="fr-FR" sz="2000" spc="-1" strike="noStrike">
                <a:solidFill>
                  <a:srgbClr val="000000"/>
                </a:solidFill>
                <a:uFill>
                  <a:solidFill>
                    <a:srgbClr val="ffffff"/>
                  </a:solidFill>
                </a:uFill>
                <a:latin typeface="Arial"/>
              </a:rPr>
              <a:t>mise en cluster et </a:t>
            </a:r>
            <a:r>
              <a:rPr b="0" lang="fr-FR" sz="2000" spc="-1" strike="noStrike">
                <a:solidFill>
                  <a:srgbClr val="000000"/>
                </a:solidFill>
                <a:uFill>
                  <a:solidFill>
                    <a:srgbClr val="ffffff"/>
                  </a:solidFill>
                </a:uFill>
                <a:latin typeface="Arial"/>
              </a:rPr>
              <a:t>de basculement.</a:t>
            </a:r>
            <a:endParaRPr b="0" lang="fr-FR" sz="2000" spc="-1" strike="noStrike">
              <a:solidFill>
                <a:srgbClr val="000000"/>
              </a:solidFill>
              <a:uFill>
                <a:solidFill>
                  <a:srgbClr val="ffffff"/>
                </a:solidFill>
              </a:uFill>
              <a:latin typeface="Arial"/>
            </a:endParaRPr>
          </a:p>
        </p:txBody>
      </p:sp>
      <p:sp>
        <p:nvSpPr>
          <p:cNvPr id="185" name="TextShape 2"/>
          <p:cNvSpPr txBox="1"/>
          <p:nvPr/>
        </p:nvSpPr>
        <p:spPr>
          <a:xfrm>
            <a:off x="3884760" y="8685360"/>
            <a:ext cx="2971440" cy="458280"/>
          </a:xfrm>
          <a:prstGeom prst="rect">
            <a:avLst/>
          </a:prstGeom>
          <a:noFill/>
          <a:ln>
            <a:noFill/>
          </a:ln>
        </p:spPr>
        <p:txBody>
          <a:bodyPr anchor="b"/>
          <a:p>
            <a:pPr algn="r">
              <a:lnSpc>
                <a:spcPct val="100000"/>
              </a:lnSpc>
            </a:pPr>
            <a:fld id="{4A3BA4F1-447C-411D-9097-3FEF5E3CF2B7}"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endParaRPr b="0" lang="fr-FR" sz="2000" spc="-1" strike="noStrike">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p>
            <a:pPr algn="r">
              <a:lnSpc>
                <a:spcPct val="100000"/>
              </a:lnSpc>
            </a:pPr>
            <a:fld id="{1123E9E2-3BE7-499D-AB89-8F4D4C8A3065}"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pPr>
              <a:lnSpc>
                <a:spcPct val="100000"/>
              </a:lnSpc>
            </a:pPr>
            <a:r>
              <a:rPr b="0" lang="fr-FR" sz="2000" spc="-1" strike="noStrike">
                <a:solidFill>
                  <a:srgbClr val="000000"/>
                </a:solidFill>
                <a:uFill>
                  <a:solidFill>
                    <a:srgbClr val="ffffff"/>
                  </a:solidFill>
                </a:uFill>
                <a:latin typeface="Arial"/>
              </a:rPr>
              <a:t>Neo4j extrêmement bien adapte aux applications de réseaux sociaux comme Facebook, </a:t>
            </a:r>
            <a:r>
              <a:rPr b="0" lang="fr-FR" sz="2000" spc="-1" strike="noStrike">
                <a:solidFill>
                  <a:srgbClr val="000000"/>
                </a:solidFill>
                <a:uFill>
                  <a:solidFill>
                    <a:srgbClr val="ffffff"/>
                  </a:solidFill>
                </a:uFill>
                <a:latin typeface="Arial"/>
              </a:rPr>
              <a:t>Twitter, etc. Mais Neo4j excelle dans de nombreux autres domaines:</a:t>
            </a:r>
            <a:endParaRPr b="0" lang="fr-FR" sz="2000" spc="-1" strike="noStrike">
              <a:solidFill>
                <a:srgbClr val="000000"/>
              </a:solidFill>
              <a:uFill>
                <a:solidFill>
                  <a:srgbClr val="ffffff"/>
                </a:solidFill>
              </a:uFill>
              <a:latin typeface="Arial"/>
            </a:endParaRPr>
          </a:p>
          <a:p>
            <a:pPr>
              <a:lnSpc>
                <a:spcPct val="100000"/>
              </a:lnSpc>
            </a:pPr>
            <a:endParaRPr b="0" lang="fr-FR" sz="2000" spc="-1" strike="noStrike">
              <a:solidFill>
                <a:srgbClr val="000000"/>
              </a:solidFill>
              <a:uFill>
                <a:solidFill>
                  <a:srgbClr val="ffffff"/>
                </a:solidFill>
              </a:uFill>
              <a:latin typeface="Arial"/>
            </a:endParaRPr>
          </a:p>
        </p:txBody>
      </p:sp>
      <p:sp>
        <p:nvSpPr>
          <p:cNvPr id="189" name="TextShape 2"/>
          <p:cNvSpPr txBox="1"/>
          <p:nvPr/>
        </p:nvSpPr>
        <p:spPr>
          <a:xfrm>
            <a:off x="3884760" y="8685360"/>
            <a:ext cx="2971440" cy="458280"/>
          </a:xfrm>
          <a:prstGeom prst="rect">
            <a:avLst/>
          </a:prstGeom>
          <a:noFill/>
          <a:ln>
            <a:noFill/>
          </a:ln>
        </p:spPr>
        <p:txBody>
          <a:bodyPr anchor="b"/>
          <a:p>
            <a:pPr algn="r">
              <a:lnSpc>
                <a:spcPct val="100000"/>
              </a:lnSpc>
            </a:pPr>
            <a:fld id="{CFA5B83B-00D3-44FD-AF79-3D3C9F12CC06}" type="slidenum">
              <a:rPr b="0" lang="fr-FR" sz="1200" spc="-1" strike="noStrike">
                <a:solidFill>
                  <a:srgbClr val="000000"/>
                </a:solidFill>
                <a:uFill>
                  <a:solidFill>
                    <a:srgbClr val="ffffff"/>
                  </a:solidFill>
                </a:uFill>
                <a:latin typeface="+mn-lt"/>
                <a:ea typeface="+mn-ea"/>
              </a:rPr>
              <a:t>1</a:t>
            </a:fld>
            <a:endParaRPr b="0" lang="fr-FR"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fr-FR"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fr-FR" sz="6000" spc="-1" strike="noStrike">
                <a:solidFill>
                  <a:srgbClr val="000000"/>
                </a:solidFill>
                <a:uFill>
                  <a:solidFill>
                    <a:srgbClr val="ffffff"/>
                  </a:solidFill>
                </a:uFill>
                <a:latin typeface="Calibri Light"/>
              </a:rPr>
              <a:t>Modifiez le style du titre</a:t>
            </a:r>
            <a:endParaRPr b="0" lang="fr-FR"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fr-FR" sz="1200" spc="-1" strike="noStrike">
                <a:solidFill>
                  <a:srgbClr val="8b8b8b"/>
                </a:solidFill>
                <a:uFill>
                  <a:solidFill>
                    <a:srgbClr val="ffffff"/>
                  </a:solidFill>
                </a:uFill>
                <a:latin typeface="Calibri"/>
              </a:rPr>
              <a:t>30/10/2018</a:t>
            </a:r>
            <a:endParaRPr b="0" lang="fr-FR"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2BC1DB9-C918-4BF1-B895-523F9E53D76D}" type="slidenum">
              <a:rPr b="0" lang="fr-FR" sz="1200" spc="-1" strike="noStrike">
                <a:solidFill>
                  <a:srgbClr val="8b8b8b"/>
                </a:solidFill>
                <a:uFill>
                  <a:solidFill>
                    <a:srgbClr val="ffffff"/>
                  </a:solidFill>
                </a:uFill>
                <a:latin typeface="Calibri"/>
              </a:rPr>
              <a:t>&lt;numéro&gt;</a:t>
            </a:fld>
            <a:endParaRPr b="0" lang="fr-FR"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fr-FR" sz="2800" spc="-1" strike="noStrike">
                <a:solidFill>
                  <a:srgbClr val="000000"/>
                </a:solidFill>
                <a:uFill>
                  <a:solidFill>
                    <a:srgbClr val="ffffff"/>
                  </a:solidFill>
                </a:uFill>
                <a:latin typeface="Calibri"/>
              </a:rPr>
              <a:t>Cliquez pour éditer le format du plan de texte</a:t>
            </a:r>
            <a:endParaRPr b="0" lang="fr-FR"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fr-FR" sz="2000" spc="-1" strike="noStrike">
                <a:solidFill>
                  <a:srgbClr val="000000"/>
                </a:solidFill>
                <a:uFill>
                  <a:solidFill>
                    <a:srgbClr val="ffffff"/>
                  </a:solidFill>
                </a:uFill>
                <a:latin typeface="Calibri"/>
              </a:rPr>
              <a:t>Second niveau de plan</a:t>
            </a:r>
            <a:endParaRPr b="0" lang="fr-FR"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fr-FR" sz="1800" spc="-1" strike="noStrike">
                <a:solidFill>
                  <a:srgbClr val="000000"/>
                </a:solidFill>
                <a:uFill>
                  <a:solidFill>
                    <a:srgbClr val="ffffff"/>
                  </a:solidFill>
                </a:uFill>
                <a:latin typeface="Calibri"/>
              </a:rPr>
              <a:t>Troisième niveau de plan</a:t>
            </a:r>
            <a:endParaRPr b="0" lang="fr-FR"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fr-FR" sz="1800" spc="-1" strike="noStrike">
                <a:solidFill>
                  <a:srgbClr val="000000"/>
                </a:solidFill>
                <a:uFill>
                  <a:solidFill>
                    <a:srgbClr val="ffffff"/>
                  </a:solidFill>
                </a:uFill>
                <a:latin typeface="Calibri"/>
              </a:rPr>
              <a:t>Quatrième niveau de plan</a:t>
            </a:r>
            <a:endParaRPr b="0" lang="fr-FR"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Cinquième niveau de plan</a:t>
            </a:r>
            <a:endParaRPr b="0" lang="fr-F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Sixième niveau de plan</a:t>
            </a:r>
            <a:endParaRPr b="0" lang="fr-F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fr-FR" sz="2000" spc="-1" strike="noStrike">
                <a:solidFill>
                  <a:srgbClr val="000000"/>
                </a:solidFill>
                <a:uFill>
                  <a:solidFill>
                    <a:srgbClr val="ffffff"/>
                  </a:solidFill>
                </a:uFill>
                <a:latin typeface="Calibri"/>
              </a:rPr>
              <a:t>Septième niveau de plan</a:t>
            </a:r>
            <a:endParaRPr b="0" lang="fr-FR"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fr-FR" sz="4400" spc="-1" strike="noStrike">
                <a:solidFill>
                  <a:srgbClr val="000000"/>
                </a:solidFill>
                <a:uFill>
                  <a:solidFill>
                    <a:srgbClr val="ffffff"/>
                  </a:solidFill>
                </a:uFill>
                <a:latin typeface="Calibri Light"/>
              </a:rPr>
              <a:t>Modifiez </a:t>
            </a:r>
            <a:r>
              <a:rPr b="0" lang="fr-FR" sz="4400" spc="-1" strike="noStrike">
                <a:solidFill>
                  <a:srgbClr val="000000"/>
                </a:solidFill>
                <a:uFill>
                  <a:solidFill>
                    <a:srgbClr val="ffffff"/>
                  </a:solidFill>
                </a:uFill>
                <a:latin typeface="Calibri Light"/>
              </a:rPr>
              <a:t>le style </a:t>
            </a:r>
            <a:r>
              <a:rPr b="0" lang="fr-FR" sz="4400" spc="-1" strike="noStrike">
                <a:solidFill>
                  <a:srgbClr val="000000"/>
                </a:solidFill>
                <a:uFill>
                  <a:solidFill>
                    <a:srgbClr val="ffffff"/>
                  </a:solidFill>
                </a:uFill>
                <a:latin typeface="Calibri Light"/>
              </a:rPr>
              <a:t>du titre</a:t>
            </a:r>
            <a:endParaRPr b="0" lang="fr-FR"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fr-FR" sz="2800" spc="-1" strike="noStrike">
                <a:solidFill>
                  <a:srgbClr val="000000"/>
                </a:solidFill>
                <a:uFill>
                  <a:solidFill>
                    <a:srgbClr val="ffffff"/>
                  </a:solidFill>
                </a:uFill>
                <a:latin typeface="Calibri"/>
              </a:rPr>
              <a:t>Cliquez pour éditer le format du plan de texte</a:t>
            </a:r>
            <a:endParaRPr b="0" lang="fr-FR"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fr-FR" sz="2800" spc="-1" strike="noStrike">
                <a:solidFill>
                  <a:srgbClr val="000000"/>
                </a:solidFill>
                <a:uFill>
                  <a:solidFill>
                    <a:srgbClr val="ffffff"/>
                  </a:solidFill>
                </a:uFill>
                <a:latin typeface="Calibri"/>
              </a:rPr>
              <a:t>Second niveau de plan</a:t>
            </a:r>
            <a:endParaRPr b="0" lang="fr-FR"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fr-FR" sz="2800" spc="-1" strike="noStrike">
                <a:solidFill>
                  <a:srgbClr val="000000"/>
                </a:solidFill>
                <a:uFill>
                  <a:solidFill>
                    <a:srgbClr val="ffffff"/>
                  </a:solidFill>
                </a:uFill>
                <a:latin typeface="Calibri"/>
              </a:rPr>
              <a:t>Troisième niveau de plan</a:t>
            </a:r>
            <a:endParaRPr b="0" lang="fr-FR"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fr-FR" sz="2800" spc="-1" strike="noStrike">
                <a:solidFill>
                  <a:srgbClr val="000000"/>
                </a:solidFill>
                <a:uFill>
                  <a:solidFill>
                    <a:srgbClr val="ffffff"/>
                  </a:solidFill>
                </a:uFill>
                <a:latin typeface="Calibri"/>
              </a:rPr>
              <a:t>Quatrième niveau de plan</a:t>
            </a:r>
            <a:endParaRPr b="0" lang="fr-FR"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fr-FR" sz="2800" spc="-1" strike="noStrike">
                <a:solidFill>
                  <a:srgbClr val="000000"/>
                </a:solidFill>
                <a:uFill>
                  <a:solidFill>
                    <a:srgbClr val="ffffff"/>
                  </a:solidFill>
                </a:uFill>
                <a:latin typeface="Calibri"/>
              </a:rPr>
              <a:t>Cinquième niveau de plan</a:t>
            </a:r>
            <a:endParaRPr b="0" lang="fr-FR"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fr-FR" sz="2800" spc="-1" strike="noStrike">
                <a:solidFill>
                  <a:srgbClr val="000000"/>
                </a:solidFill>
                <a:uFill>
                  <a:solidFill>
                    <a:srgbClr val="ffffff"/>
                  </a:solidFill>
                </a:uFill>
                <a:latin typeface="Calibri"/>
              </a:rPr>
              <a:t>Sixième niveau de plan</a:t>
            </a:r>
            <a:endParaRPr b="0" lang="fr-FR"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fr-FR" sz="2800" spc="-1" strike="noStrike">
                <a:solidFill>
                  <a:srgbClr val="000000"/>
                </a:solidFill>
                <a:uFill>
                  <a:solidFill>
                    <a:srgbClr val="ffffff"/>
                  </a:solidFill>
                </a:uFill>
                <a:latin typeface="Calibri"/>
              </a:rPr>
              <a:t>Septième niveau de planModifiez les styles du texte du masque</a:t>
            </a:r>
            <a:endParaRPr b="0" lang="fr-FR"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fr-FR" sz="2400" spc="-1" strike="noStrike">
                <a:solidFill>
                  <a:srgbClr val="000000"/>
                </a:solidFill>
                <a:uFill>
                  <a:solidFill>
                    <a:srgbClr val="ffffff"/>
                  </a:solidFill>
                </a:uFill>
                <a:latin typeface="Calibri"/>
              </a:rPr>
              <a:t>Deuxième niveau</a:t>
            </a:r>
            <a:endParaRPr b="0" lang="fr-FR"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fr-FR" sz="2000" spc="-1" strike="noStrike">
                <a:solidFill>
                  <a:srgbClr val="000000"/>
                </a:solidFill>
                <a:uFill>
                  <a:solidFill>
                    <a:srgbClr val="ffffff"/>
                  </a:solidFill>
                </a:uFill>
                <a:latin typeface="Calibri"/>
              </a:rPr>
              <a:t>Troisième niveau</a:t>
            </a:r>
            <a:endParaRPr b="0" lang="fr-FR"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fr-FR" sz="1800" spc="-1" strike="noStrike">
                <a:solidFill>
                  <a:srgbClr val="000000"/>
                </a:solidFill>
                <a:uFill>
                  <a:solidFill>
                    <a:srgbClr val="ffffff"/>
                  </a:solidFill>
                </a:uFill>
                <a:latin typeface="Calibri"/>
              </a:rPr>
              <a:t>Quatrième niveau</a:t>
            </a:r>
            <a:endParaRPr b="0" lang="fr-FR"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fr-FR" sz="1800" spc="-1" strike="noStrike">
                <a:solidFill>
                  <a:srgbClr val="000000"/>
                </a:solidFill>
                <a:uFill>
                  <a:solidFill>
                    <a:srgbClr val="ffffff"/>
                  </a:solidFill>
                </a:uFill>
                <a:latin typeface="Calibri"/>
              </a:rPr>
              <a:t>Cinquième niveau</a:t>
            </a:r>
            <a:endParaRPr b="0" lang="fr-FR"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fr-FR" sz="1200" spc="-1" strike="noStrike">
                <a:solidFill>
                  <a:srgbClr val="8b8b8b"/>
                </a:solidFill>
                <a:uFill>
                  <a:solidFill>
                    <a:srgbClr val="ffffff"/>
                  </a:solidFill>
                </a:uFill>
                <a:latin typeface="Calibri"/>
              </a:rPr>
              <a:t>30/10/2018</a:t>
            </a:r>
            <a:endParaRPr b="0" lang="fr-FR"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4075572-D842-48AA-BB15-D4A0C16BFBD5}" type="slidenum">
              <a:rPr b="0" lang="fr-FR" sz="1200" spc="-1" strike="noStrike">
                <a:solidFill>
                  <a:srgbClr val="8b8b8b"/>
                </a:solidFill>
                <a:uFill>
                  <a:solidFill>
                    <a:srgbClr val="ffffff"/>
                  </a:solidFill>
                </a:uFill>
                <a:latin typeface="Calibri"/>
              </a:rPr>
              <a:t>1</a:t>
            </a:fld>
            <a:endParaRPr b="0" lang="fr-F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524240" y="0"/>
            <a:ext cx="9143640" cy="2387160"/>
          </a:xfrm>
          <a:prstGeom prst="rect">
            <a:avLst/>
          </a:prstGeom>
          <a:noFill/>
          <a:ln>
            <a:noFill/>
          </a:ln>
        </p:spPr>
        <p:txBody>
          <a:bodyPr anchor="b"/>
          <a:p>
            <a:pPr algn="ctr">
              <a:lnSpc>
                <a:spcPct val="100000"/>
              </a:lnSpc>
            </a:pPr>
            <a:r>
              <a:rPr b="1" lang="fr-FR" sz="6000" spc="-1" strike="noStrike">
                <a:solidFill>
                  <a:srgbClr val="548235"/>
                </a:solidFill>
                <a:uFill>
                  <a:solidFill>
                    <a:srgbClr val="ffffff"/>
                  </a:solidFill>
                </a:uFill>
                <a:latin typeface="Calibri Light"/>
              </a:rPr>
              <a:t>Graph Database:</a:t>
            </a:r>
            <a:r>
              <a:rPr b="1" lang="fr-FR" sz="6000" spc="-1" strike="noStrike">
                <a:solidFill>
                  <a:srgbClr val="548235"/>
                </a:solidFill>
                <a:uFill>
                  <a:solidFill>
                    <a:srgbClr val="ffffff"/>
                  </a:solidFill>
                </a:uFill>
                <a:latin typeface="Calibri Light"/>
              </a:rPr>
              <a:t>
</a:t>
            </a:r>
            <a:r>
              <a:rPr b="1" lang="fr-FR" sz="6000" spc="-1" strike="noStrike">
                <a:solidFill>
                  <a:srgbClr val="548235"/>
                </a:solidFill>
                <a:uFill>
                  <a:solidFill>
                    <a:srgbClr val="ffffff"/>
                  </a:solidFill>
                </a:uFill>
                <a:latin typeface="Calibri Light"/>
              </a:rPr>
              <a:t>Neo4j</a:t>
            </a:r>
            <a:endParaRPr b="0" lang="fr-FR" sz="1800" spc="-1" strike="noStrike">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p>
            <a:pPr algn="ctr"/>
            <a:endParaRPr b="0" lang="fr-FR" sz="3200" spc="-1" strike="noStrike">
              <a:solidFill>
                <a:srgbClr val="000000"/>
              </a:solidFill>
              <a:uFill>
                <a:solidFill>
                  <a:srgbClr val="ffffff"/>
                </a:solidFill>
              </a:uFill>
              <a:latin typeface="Arial"/>
            </a:endParaRPr>
          </a:p>
        </p:txBody>
      </p:sp>
      <p:pic>
        <p:nvPicPr>
          <p:cNvPr id="85" name="Picture 2" descr=""/>
          <p:cNvPicPr/>
          <p:nvPr/>
        </p:nvPicPr>
        <p:blipFill>
          <a:blip r:embed="rId1"/>
          <a:stretch/>
        </p:blipFill>
        <p:spPr>
          <a:xfrm>
            <a:off x="1192320" y="2249280"/>
            <a:ext cx="9807480" cy="3268800"/>
          </a:xfrm>
          <a:prstGeom prst="rect">
            <a:avLst/>
          </a:prstGeom>
          <a:ln>
            <a:noFill/>
          </a:ln>
        </p:spPr>
      </p:pic>
      <p:sp>
        <p:nvSpPr>
          <p:cNvPr id="86" name="CustomShape 3"/>
          <p:cNvSpPr/>
          <p:nvPr/>
        </p:nvSpPr>
        <p:spPr>
          <a:xfrm>
            <a:off x="2609640" y="5518800"/>
            <a:ext cx="7323120" cy="63900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Calibri"/>
              </a:rPr>
              <a:t>Réalisé par: </a:t>
            </a:r>
            <a:endParaRPr b="0" lang="fr-FR" sz="1800" spc="-1" strike="noStrike">
              <a:solidFill>
                <a:srgbClr val="000000"/>
              </a:solidFill>
              <a:uFill>
                <a:solidFill>
                  <a:srgbClr val="ffffff"/>
                </a:solidFill>
              </a:uFill>
              <a:latin typeface="Arial"/>
            </a:endParaRPr>
          </a:p>
          <a:p>
            <a:pPr algn="ctr">
              <a:lnSpc>
                <a:spcPct val="100000"/>
              </a:lnSpc>
            </a:pPr>
            <a:r>
              <a:rPr b="0" lang="fr-FR" sz="1800" spc="-1" strike="noStrike">
                <a:solidFill>
                  <a:srgbClr val="000000"/>
                </a:solidFill>
                <a:uFill>
                  <a:solidFill>
                    <a:srgbClr val="ffffff"/>
                  </a:solidFill>
                </a:uFill>
                <a:latin typeface="Calibri"/>
              </a:rPr>
              <a:t>Ibtissam ESSADIK, Ayoub EL KATIBI &amp; Abdelkarim DAKOUAN</a:t>
            </a:r>
            <a:endParaRPr b="0" lang="fr-FR"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72200" y="602640"/>
            <a:ext cx="10515240" cy="4350960"/>
          </a:xfrm>
          <a:prstGeom prst="rect">
            <a:avLst/>
          </a:prstGeom>
          <a:noFill/>
          <a:ln>
            <a:noFill/>
          </a:ln>
        </p:spPr>
        <p:txBody>
          <a:bodyPr/>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Certaines des caractéristiques suivantes rendent Neo4j très populaire parmi les développeurs, les architectes et les administrateurs de base de données:</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graphicFrame>
        <p:nvGraphicFramePr>
          <p:cNvPr id="113" name="Table 2"/>
          <p:cNvGraphicFramePr/>
          <p:nvPr/>
        </p:nvGraphicFramePr>
        <p:xfrm>
          <a:off x="533880" y="1942560"/>
          <a:ext cx="11124720" cy="2214360"/>
        </p:xfrm>
        <a:graphic>
          <a:graphicData uri="http://schemas.openxmlformats.org/drawingml/2006/table">
            <a:tbl>
              <a:tblPr/>
              <a:tblGrid>
                <a:gridCol w="2773800"/>
                <a:gridCol w="2899080"/>
                <a:gridCol w="2741760"/>
                <a:gridCol w="2710080"/>
              </a:tblGrid>
              <a:tr h="622440">
                <a:tc>
                  <a:txBody>
                    <a:bodyPr/>
                    <a:p>
                      <a:pPr algn="ctr">
                        <a:lnSpc>
                          <a:spcPct val="100000"/>
                        </a:lnSpc>
                      </a:pPr>
                      <a:r>
                        <a:rPr b="1" lang="fr-FR" sz="1800" spc="-1" strike="noStrike">
                          <a:solidFill>
                            <a:srgbClr val="ffffff"/>
                          </a:solidFill>
                          <a:uFill>
                            <a:solidFill>
                              <a:srgbClr val="ffffff"/>
                            </a:solidFill>
                          </a:uFill>
                          <a:latin typeface="Calibri"/>
                        </a:rPr>
                        <a:t>Cypher</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gn="ctr">
                        <a:lnSpc>
                          <a:spcPct val="100000"/>
                        </a:lnSpc>
                      </a:pPr>
                      <a:r>
                        <a:rPr b="1" lang="fr-FR" sz="1800" spc="-1" strike="noStrike">
                          <a:solidFill>
                            <a:srgbClr val="ffffff"/>
                          </a:solidFill>
                          <a:uFill>
                            <a:solidFill>
                              <a:srgbClr val="ffffff"/>
                            </a:solidFill>
                          </a:uFill>
                          <a:latin typeface="Calibri"/>
                        </a:rPr>
                        <a:t>Constant time traversals</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gn="ctr">
                        <a:lnSpc>
                          <a:spcPct val="100000"/>
                        </a:lnSpc>
                      </a:pPr>
                      <a:r>
                        <a:rPr b="1" lang="fr-FR" sz="1800" spc="-1" strike="noStrike">
                          <a:solidFill>
                            <a:srgbClr val="ffffff"/>
                          </a:solidFill>
                          <a:uFill>
                            <a:solidFill>
                              <a:srgbClr val="ffffff"/>
                            </a:solidFill>
                          </a:uFill>
                          <a:latin typeface="Calibri"/>
                        </a:rPr>
                        <a:t>Flexible property graph schema</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gn="ctr">
                        <a:lnSpc>
                          <a:spcPct val="100000"/>
                        </a:lnSpc>
                      </a:pPr>
                      <a:r>
                        <a:rPr b="1" lang="fr-FR" sz="1800" spc="-1" strike="noStrike">
                          <a:solidFill>
                            <a:srgbClr val="ffffff"/>
                          </a:solidFill>
                          <a:uFill>
                            <a:solidFill>
                              <a:srgbClr val="ffffff"/>
                            </a:solidFill>
                          </a:uFill>
                          <a:latin typeface="Calibri"/>
                        </a:rPr>
                        <a:t>Drivers </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r>
              <a:tr h="3806280">
                <a:tc>
                  <a:txBody>
                    <a:bodyPr/>
                    <a:p>
                      <a:pPr>
                        <a:lnSpc>
                          <a:spcPct val="100000"/>
                        </a:lnSpc>
                      </a:pPr>
                      <a:r>
                        <a:rPr b="0" lang="fr-FR" sz="1800" spc="-1" strike="noStrike">
                          <a:solidFill>
                            <a:srgbClr val="000000"/>
                          </a:solidFill>
                          <a:uFill>
                            <a:solidFill>
                              <a:srgbClr val="ffffff"/>
                            </a:solidFill>
                          </a:uFill>
                          <a:latin typeface="Calibri"/>
                        </a:rPr>
                        <a:t>Cypher, langage de requête déclaratif similaire à SQL, mais optimisé pour les graphes. Désormais utilisé par d'autres bases de données telles que SAP HANA Graph et Redis graph via le projet openCypher.</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fr-FR" sz="1800" spc="-1" strike="noStrike">
                          <a:solidFill>
                            <a:srgbClr val="000000"/>
                          </a:solidFill>
                          <a:uFill>
                            <a:solidFill>
                              <a:srgbClr val="ffffff"/>
                            </a:solidFill>
                          </a:uFill>
                          <a:latin typeface="Calibri"/>
                        </a:rPr>
                        <a:t>Traversées temporelles constantes dans de grands graphiques pour la profondeur et la largeur grâce à une représentation efficace des nœuds et des relations. Permet la mise à l'échelle de milliards de nœuds sur un matériel modéré.</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fr-FR" sz="1800" spc="-1" strike="noStrike">
                          <a:solidFill>
                            <a:srgbClr val="000000"/>
                          </a:solidFill>
                          <a:uFill>
                            <a:solidFill>
                              <a:srgbClr val="ffffff"/>
                            </a:solidFill>
                          </a:uFill>
                          <a:latin typeface="Calibri"/>
                        </a:rPr>
                        <a:t>Schéma de propriété graphique flexible pouvant s'adapter au fil du temps, permettant de matérialiser et d'ajouter de nouvelles relations ultérieurement afin de raccourcir et d'accélérer les données du domaine lorsque les besoins de l'entreprise changent.</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fr-FR" sz="1800" spc="-1" strike="noStrike">
                          <a:solidFill>
                            <a:srgbClr val="000000"/>
                          </a:solidFill>
                          <a:uFill>
                            <a:solidFill>
                              <a:srgbClr val="ffffff"/>
                            </a:solidFill>
                          </a:uFill>
                          <a:latin typeface="Calibri"/>
                        </a:rPr>
                        <a:t>Pilotes(drivers) pour les langages de programmation courants, notamment Java, JavaScript, .NET, Python et bien d’autres.</a:t>
                      </a:r>
                      <a:endParaRPr b="0" lang="fr-F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fr-FR" sz="3600" spc="-1" strike="noStrike">
                <a:solidFill>
                  <a:srgbClr val="000000"/>
                </a:solidFill>
                <a:uFill>
                  <a:solidFill>
                    <a:srgbClr val="ffffff"/>
                  </a:solidFill>
                </a:uFill>
                <a:latin typeface="Calibri Light"/>
              </a:rPr>
              <a:t>Neo4j vs </a:t>
            </a:r>
            <a:r>
              <a:rPr b="0" lang="fr-FR" sz="3600" spc="-1" strike="noStrike">
                <a:solidFill>
                  <a:srgbClr val="000000"/>
                </a:solidFill>
                <a:uFill>
                  <a:solidFill>
                    <a:srgbClr val="ffffff"/>
                  </a:solidFill>
                </a:uFill>
                <a:latin typeface="Calibri Light"/>
              </a:rPr>
              <a:t>bases de </a:t>
            </a:r>
            <a:r>
              <a:rPr b="0" lang="fr-FR" sz="3600" spc="-1" strike="noStrike">
                <a:solidFill>
                  <a:srgbClr val="000000"/>
                </a:solidFill>
                <a:uFill>
                  <a:solidFill>
                    <a:srgbClr val="ffffff"/>
                  </a:solidFill>
                </a:uFill>
                <a:latin typeface="Calibri Light"/>
              </a:rPr>
              <a:t>données </a:t>
            </a:r>
            <a:r>
              <a:rPr b="0" lang="fr-FR" sz="3600" spc="-1" strike="noStrike">
                <a:solidFill>
                  <a:srgbClr val="000000"/>
                </a:solidFill>
                <a:uFill>
                  <a:solidFill>
                    <a:srgbClr val="ffffff"/>
                  </a:solidFill>
                </a:uFill>
                <a:latin typeface="Calibri Light"/>
              </a:rPr>
              <a:t>relationnel</a:t>
            </a:r>
            <a:r>
              <a:rPr b="0" lang="fr-FR" sz="3600" spc="-1" strike="noStrike">
                <a:solidFill>
                  <a:srgbClr val="000000"/>
                </a:solidFill>
                <a:uFill>
                  <a:solidFill>
                    <a:srgbClr val="ffffff"/>
                  </a:solidFill>
                </a:uFill>
                <a:latin typeface="Calibri Light"/>
              </a:rPr>
              <a:t>les </a:t>
            </a:r>
            <a:r>
              <a:rPr b="0" lang="fr-FR" sz="3600" spc="-1" strike="noStrike">
                <a:solidFill>
                  <a:srgbClr val="000000"/>
                </a:solidFill>
                <a:uFill>
                  <a:solidFill>
                    <a:srgbClr val="ffffff"/>
                  </a:solidFill>
                </a:uFill>
                <a:latin typeface="Calibri Light"/>
              </a:rPr>
              <a:t>traditionne</a:t>
            </a:r>
            <a:r>
              <a:rPr b="0" lang="fr-FR" sz="3600" spc="-1" strike="noStrike">
                <a:solidFill>
                  <a:srgbClr val="000000"/>
                </a:solidFill>
                <a:uFill>
                  <a:solidFill>
                    <a:srgbClr val="ffffff"/>
                  </a:solidFill>
                </a:uFill>
                <a:latin typeface="Calibri Light"/>
              </a:rPr>
              <a:t>lles </a:t>
            </a:r>
            <a:r>
              <a:rPr b="0" lang="fr-FR" sz="3600" spc="-1" strike="noStrike">
                <a:solidFill>
                  <a:srgbClr val="000000"/>
                </a:solidFill>
                <a:uFill>
                  <a:solidFill>
                    <a:srgbClr val="ffffff"/>
                  </a:solidFill>
                </a:uFill>
                <a:latin typeface="Calibri Light"/>
              </a:rPr>
              <a:t>(SGBDR) </a:t>
            </a:r>
            <a:endParaRPr b="0" lang="fr-FR" sz="1800" spc="-1" strike="noStrike">
              <a:solidFill>
                <a:srgbClr val="000000"/>
              </a:solidFill>
              <a:uFill>
                <a:solidFill>
                  <a:srgbClr val="ffffff"/>
                </a:solidFill>
              </a:uFill>
              <a:latin typeface="Calibri"/>
            </a:endParaRPr>
          </a:p>
        </p:txBody>
      </p:sp>
      <p:graphicFrame>
        <p:nvGraphicFramePr>
          <p:cNvPr id="115" name="Table 2"/>
          <p:cNvGraphicFramePr/>
          <p:nvPr/>
        </p:nvGraphicFramePr>
        <p:xfrm>
          <a:off x="4230360" y="1496160"/>
          <a:ext cx="7336800" cy="1145520"/>
        </p:xfrm>
        <a:graphic>
          <a:graphicData uri="http://schemas.openxmlformats.org/drawingml/2006/table">
            <a:tbl>
              <a:tblPr/>
              <a:tblGrid>
                <a:gridCol w="3642120"/>
                <a:gridCol w="3694680"/>
              </a:tblGrid>
              <a:tr h="1145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16" name="Image 11" descr=""/>
          <p:cNvPicPr/>
          <p:nvPr/>
        </p:nvPicPr>
        <p:blipFill>
          <a:blip r:embed="rId1"/>
          <a:stretch/>
        </p:blipFill>
        <p:spPr>
          <a:xfrm>
            <a:off x="5581800" y="1668240"/>
            <a:ext cx="999360" cy="899640"/>
          </a:xfrm>
          <a:prstGeom prst="rect">
            <a:avLst/>
          </a:prstGeom>
          <a:ln>
            <a:noFill/>
          </a:ln>
        </p:spPr>
      </p:pic>
      <p:pic>
        <p:nvPicPr>
          <p:cNvPr id="117" name="Image 12" descr=""/>
          <p:cNvPicPr/>
          <p:nvPr/>
        </p:nvPicPr>
        <p:blipFill>
          <a:blip r:embed="rId2"/>
          <a:stretch/>
        </p:blipFill>
        <p:spPr>
          <a:xfrm>
            <a:off x="8654760" y="1584000"/>
            <a:ext cx="1655640" cy="983880"/>
          </a:xfrm>
          <a:prstGeom prst="rect">
            <a:avLst/>
          </a:prstGeom>
          <a:ln>
            <a:noFill/>
          </a:ln>
        </p:spPr>
      </p:pic>
      <p:graphicFrame>
        <p:nvGraphicFramePr>
          <p:cNvPr id="118" name="Table 3"/>
          <p:cNvGraphicFramePr/>
          <p:nvPr/>
        </p:nvGraphicFramePr>
        <p:xfrm>
          <a:off x="612000" y="2656080"/>
          <a:ext cx="10939320" cy="3601080"/>
        </p:xfrm>
        <a:graphic>
          <a:graphicData uri="http://schemas.openxmlformats.org/drawingml/2006/table">
            <a:tbl>
              <a:tblPr/>
              <a:tblGrid>
                <a:gridCol w="3646440"/>
                <a:gridCol w="3613320"/>
                <a:gridCol w="3679560"/>
              </a:tblGrid>
              <a:tr h="1463040">
                <a:tc>
                  <a:txBody>
                    <a:bodyPr/>
                    <a:p>
                      <a:pPr>
                        <a:lnSpc>
                          <a:spcPct val="100000"/>
                        </a:lnSpc>
                      </a:pPr>
                      <a:r>
                        <a:rPr b="0" lang="fr-FR" sz="1800" spc="-1" strike="noStrike">
                          <a:solidFill>
                            <a:srgbClr val="6dcc9c"/>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Stockage de données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Le stockage dans des tables fixes et prédéfinies avec des lignes et des colonnes avec des données connectées est souvent disjoint entre tables, ce qui nuit à l'efficacité des requêtes.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La structure de stockage graphique avec une contiguïté sans index permet des transactions et un traitement plus rapides des relations de données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138400">
                <a:tc>
                  <a:txBody>
                    <a:bodyPr/>
                    <a:p>
                      <a:pPr>
                        <a:lnSpc>
                          <a:spcPct val="100000"/>
                        </a:lnSpc>
                      </a:pP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La modélisation des données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Le modèle de base de données doit être développé avec les modélisateurs et converti d'un modèle logique en un modèle physique. Etant donné que les types et les sources de données doivent être connus à l'avance, toute modification nécessite une mise en œuvre longue de plusieurs semaines.</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800" spc="-1" strike="noStrike">
                          <a:solidFill>
                            <a:srgbClr val="000000"/>
                          </a:solidFill>
                          <a:uFill>
                            <a:solidFill>
                              <a:srgbClr val="ffffff"/>
                            </a:solidFill>
                          </a:uFill>
                          <a:latin typeface="Calibri"/>
                        </a:rPr>
                        <a:t>M</a:t>
                      </a:r>
                      <a:r>
                        <a:rPr b="0" lang="fr-FR" sz="1600" spc="-1" strike="noStrike">
                          <a:solidFill>
                            <a:srgbClr val="000000"/>
                          </a:solidFill>
                          <a:uFill>
                            <a:solidFill>
                              <a:srgbClr val="ffffff"/>
                            </a:solidFill>
                          </a:uFill>
                          <a:latin typeface="Calibri"/>
                        </a:rPr>
                        <a:t>odèle de données flexible, compatible avec les tableaux blancs, sans décalage entre les modèles logique et physique.Les types de données et les sources peuvent être ajoutés ou modifiés à tout moment, entraînant des temps de développement considérablement plus courts et une véritable itération agile.</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9" name="Table 1"/>
          <p:cNvGraphicFramePr/>
          <p:nvPr/>
        </p:nvGraphicFramePr>
        <p:xfrm>
          <a:off x="628920" y="961920"/>
          <a:ext cx="10971360" cy="2981520"/>
        </p:xfrm>
        <a:graphic>
          <a:graphicData uri="http://schemas.openxmlformats.org/drawingml/2006/table">
            <a:tbl>
              <a:tblPr/>
              <a:tblGrid>
                <a:gridCol w="3657240"/>
                <a:gridCol w="3657240"/>
                <a:gridCol w="3657240"/>
              </a:tblGrid>
              <a:tr h="1197000">
                <a:tc>
                  <a:txBody>
                    <a:bodyPr/>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Performance de la requête</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Les performances de traitement des données souffrent du nombre et de la profondeur des JOIN (ou des relations interrogées).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Le traitement graphique garantit une latence nulle et une performance en temps réel, quel que soit le nombre ou la profondeur des relations.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18040">
                <a:tc>
                  <a:txBody>
                    <a:bodyPr/>
                    <a:p>
                      <a:pPr>
                        <a:lnSpc>
                          <a:spcPct val="100000"/>
                        </a:lnSpc>
                      </a:pPr>
                      <a:r>
                        <a:rPr b="0" lang="fr-FR" sz="1800" spc="-1" strike="noStrike">
                          <a:solidFill>
                            <a:srgbClr val="6dcc9c"/>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Support de transaction</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Prise en charge des transactions ACID requise par les applications d'entreprise pour des données cohérentes et fiables.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Conserve les transactions ACID pour des données totalement cohérentes et fiables 24 heures sur 24 - parfait pour les applications d'entreprise globales toujours actives.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197000">
                <a:tc>
                  <a:txBody>
                    <a:bodyPr/>
                    <a:p>
                      <a:pPr>
                        <a:lnSpc>
                          <a:spcPct val="100000"/>
                        </a:lnSpc>
                      </a:pPr>
                      <a:r>
                        <a:rPr b="0" lang="fr-FR" sz="1800" spc="-1" strike="noStrike">
                          <a:solidFill>
                            <a:srgbClr val="6dcc9c"/>
                          </a:solidFill>
                          <a:uFill>
                            <a:solidFill>
                              <a:srgbClr val="ffffff"/>
                            </a:solidFill>
                          </a:uFill>
                          <a:latin typeface="Calibri"/>
                        </a:rPr>
                        <a:t>             </a:t>
                      </a: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Langage de requête</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SQL : langage de requête dont la complexité augmente avec le nombre de jointures requises pour les requêtes de données connectées.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Cypher : langage de requête de graphe natif qui fournit le moyen le plus efficace et le plus expressif de décrire des requêtes de relation.</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20" name="Table 2"/>
          <p:cNvGraphicFramePr/>
          <p:nvPr/>
        </p:nvGraphicFramePr>
        <p:xfrm>
          <a:off x="628920" y="4476240"/>
          <a:ext cx="10971360" cy="370440"/>
        </p:xfrm>
        <a:graphic>
          <a:graphicData uri="http://schemas.openxmlformats.org/drawingml/2006/table">
            <a:tbl>
              <a:tblPr/>
              <a:tblGrid>
                <a:gridCol w="3656520"/>
                <a:gridCol w="3646440"/>
                <a:gridCol w="3668400"/>
              </a:tblGrid>
              <a:tr h="1860120">
                <a:tc>
                  <a:txBody>
                    <a:bodyPr/>
                    <a:p>
                      <a:pPr>
                        <a:lnSpc>
                          <a:spcPct val="100000"/>
                        </a:lnSpc>
                      </a:pPr>
                      <a:endParaRPr b="0" lang="fr-FR" sz="1800" spc="-1" strike="noStrike">
                        <a:solidFill>
                          <a:srgbClr val="000000"/>
                        </a:solidFill>
                        <a:uFill>
                          <a:solidFill>
                            <a:srgbClr val="ffffff"/>
                          </a:solidFill>
                        </a:uFill>
                        <a:latin typeface="Arial"/>
                      </a:endParaRPr>
                    </a:p>
                    <a:p>
                      <a:pPr>
                        <a:lnSpc>
                          <a:spcPct val="100000"/>
                        </a:lnSpc>
                      </a:pPr>
                      <a:r>
                        <a:rPr b="0" lang="fr-FR" sz="1800" spc="-1" strike="noStrike">
                          <a:solidFill>
                            <a:srgbClr val="6dcc9c"/>
                          </a:solidFill>
                          <a:uFill>
                            <a:solidFill>
                              <a:srgbClr val="ffffff"/>
                            </a:solidFill>
                          </a:uFill>
                          <a:latin typeface="Calibri"/>
                        </a:rPr>
                        <a:t>        </a:t>
                      </a:r>
                      <a:r>
                        <a:rPr b="0" lang="fr-FR" sz="1800" spc="-1" strike="noStrike">
                          <a:solidFill>
                            <a:srgbClr val="6dcc9c"/>
                          </a:solidFill>
                          <a:uFill>
                            <a:solidFill>
                              <a:srgbClr val="ffffff"/>
                            </a:solidFill>
                          </a:uFill>
                          <a:latin typeface="Calibri"/>
                        </a:rPr>
                        <a:t>Efficacité du datacenter</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La consolidation de serveurs est possible mais coûteuse pour une architecture évolutive. L'architecture scale-out est coûteuse en termes d'achat, de consommation d'énergie et de temps de gestion.</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just">
                        <a:lnSpc>
                          <a:spcPct val="100000"/>
                        </a:lnSpc>
                      </a:pPr>
                      <a:r>
                        <a:rPr b="0" lang="fr-FR" sz="1500" spc="-1" strike="noStrike">
                          <a:solidFill>
                            <a:srgbClr val="30333a"/>
                          </a:solidFill>
                          <a:uFill>
                            <a:solidFill>
                              <a:srgbClr val="ffffff"/>
                            </a:solidFill>
                          </a:uFill>
                          <a:latin typeface="Calibri"/>
                        </a:rPr>
                        <a:t>Les données et les relations sont stockées de manière native et les performances s'améliorent à mesure que la complexité et la taille grandissent. Cela conduit à la consolidation des serveurs et à une utilisation incroyablement efficace du matériel.</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nSpc>
                <a:spcPct val="90000"/>
              </a:lnSpc>
            </a:pPr>
            <a:r>
              <a:rPr b="0" lang="fr-FR" sz="3600" spc="-1" strike="noStrike">
                <a:solidFill>
                  <a:srgbClr val="000000"/>
                </a:solidFill>
                <a:uFill>
                  <a:solidFill>
                    <a:srgbClr val="ffffff"/>
                  </a:solidFill>
                </a:uFill>
                <a:latin typeface="Calibri Light"/>
              </a:rPr>
              <a:t>Neo4j vs les autres bases de données </a:t>
            </a:r>
            <a:r>
              <a:rPr b="0" lang="fr-FR" sz="3600" spc="-1" strike="noStrike">
                <a:solidFill>
                  <a:srgbClr val="000000"/>
                </a:solidFill>
                <a:uFill>
                  <a:solidFill>
                    <a:srgbClr val="ffffff"/>
                  </a:solidFill>
                </a:uFill>
                <a:latin typeface="Calibri Light"/>
              </a:rPr>
              <a:t>NOSQL</a:t>
            </a:r>
            <a:endParaRPr b="0" lang="fr-FR" sz="1800" spc="-1" strike="noStrike">
              <a:solidFill>
                <a:srgbClr val="000000"/>
              </a:solidFill>
              <a:uFill>
                <a:solidFill>
                  <a:srgbClr val="ffffff"/>
                </a:solidFill>
              </a:uFill>
              <a:latin typeface="Calibri"/>
            </a:endParaRPr>
          </a:p>
        </p:txBody>
      </p:sp>
      <p:graphicFrame>
        <p:nvGraphicFramePr>
          <p:cNvPr id="122" name="Table 2"/>
          <p:cNvGraphicFramePr/>
          <p:nvPr/>
        </p:nvGraphicFramePr>
        <p:xfrm>
          <a:off x="838080" y="2116800"/>
          <a:ext cx="10760400" cy="3273840"/>
        </p:xfrm>
        <a:graphic>
          <a:graphicData uri="http://schemas.openxmlformats.org/drawingml/2006/table">
            <a:tbl>
              <a:tblPr/>
              <a:tblGrid>
                <a:gridCol w="2689920"/>
                <a:gridCol w="2689920"/>
                <a:gridCol w="2689920"/>
                <a:gridCol w="2690640"/>
              </a:tblGrid>
              <a:tr h="2673720">
                <a:tc>
                  <a:txBody>
                    <a:bodyPr/>
                    <a:p>
                      <a:pPr>
                        <a:lnSpc>
                          <a:spcPct val="100000"/>
                        </a:lnSpc>
                      </a:pPr>
                      <a:r>
                        <a:rPr b="0" lang="fr-FR" sz="1600" spc="-1" strike="noStrike">
                          <a:solidFill>
                            <a:srgbClr val="000000"/>
                          </a:solidFill>
                          <a:uFill>
                            <a:solidFill>
                              <a:srgbClr val="ffffff"/>
                            </a:solidFill>
                          </a:uFill>
                          <a:latin typeface="Calibri"/>
                        </a:rPr>
                        <a:t>Supported programming languages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C#,C++,Clojure,Erlang,Go</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Haskell, Java, JavaScript </a:t>
                      </a:r>
                      <a:endParaRPr b="0" lang="fr-FR" sz="1800" spc="-1" strike="noStrike">
                        <a:solidFill>
                          <a:srgbClr val="000000"/>
                        </a:solidFill>
                        <a:uFill>
                          <a:solidFill>
                            <a:srgbClr val="ffffff"/>
                          </a:solidFill>
                        </a:uFill>
                        <a:latin typeface="Arial"/>
                      </a:endParaRPr>
                    </a:p>
                    <a:p>
                      <a:pPr>
                        <a:lnSpc>
                          <a:spcPct val="100000"/>
                        </a:lnSpc>
                      </a:pPr>
                      <a:r>
                        <a:rPr b="0" lang="fr-FR" sz="1600" spc="-1" strike="noStrike">
                          <a:solidFill>
                            <a:srgbClr val="000000"/>
                          </a:solidFill>
                          <a:uFill>
                            <a:solidFill>
                              <a:srgbClr val="ffffff"/>
                            </a:solidFill>
                          </a:uFill>
                          <a:latin typeface="Calibri"/>
                        </a:rPr>
                        <a:t>Perl, PHP, Python, Ruby</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Scala</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Actionscript , C ,C#,C++</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Clojure ,ColdFusion ,D </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Dart ,Delphi ,Erlang</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Go ,Groovy ,Haskell ,Java</a:t>
                      </a:r>
                      <a:r>
                        <a:rPr b="0" lang="fr-FR" sz="1600" spc="-1" strike="noStrike">
                          <a:solidFill>
                            <a:srgbClr val="000000"/>
                          </a:solidFill>
                          <a:uFill>
                            <a:solidFill>
                              <a:srgbClr val="ffffff"/>
                            </a:solidFill>
                          </a:uFill>
                          <a:latin typeface="Calibri"/>
                        </a:rPr>
                        <a:t>
</a:t>
                      </a:r>
                      <a:r>
                        <a:rPr b="0" lang="fr-FR" sz="1600" spc="-1" strike="noStrike">
                          <a:solidFill>
                            <a:srgbClr val="000000"/>
                          </a:solidFill>
                          <a:uFill>
                            <a:solidFill>
                              <a:srgbClr val="ffffff"/>
                            </a:solidFill>
                          </a:uFill>
                          <a:latin typeface="Calibri"/>
                        </a:rPr>
                        <a:t>JavaScript,Lisp ,Lua MatLab ,Perl, PHP PowerShell, Prolog, Python ,R ,Ruby , Scala Smalltalk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.Net Clojure Elixir Go Groovy Haskell Java JavaScript Perl PHP Python Ruby Scala</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520">
                <a:tc>
                  <a:txBody>
                    <a:bodyPr/>
                    <a:p>
                      <a:pPr>
                        <a:lnSpc>
                          <a:spcPct val="100000"/>
                        </a:lnSpc>
                      </a:pPr>
                      <a:r>
                        <a:rPr b="0" lang="fr-FR" sz="1600" spc="-1" strike="noStrike">
                          <a:solidFill>
                            <a:srgbClr val="000000"/>
                          </a:solidFill>
                          <a:uFill>
                            <a:solidFill>
                              <a:srgbClr val="ffffff"/>
                            </a:solidFill>
                          </a:uFill>
                          <a:latin typeface="Calibri"/>
                        </a:rPr>
                        <a:t>Triggers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yes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No</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Yes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520">
                <a:tc>
                  <a:txBody>
                    <a:bodyPr/>
                    <a:p>
                      <a:pPr>
                        <a:lnSpc>
                          <a:spcPct val="100000"/>
                        </a:lnSpc>
                      </a:pPr>
                      <a:r>
                        <a:rPr b="0" lang="fr-FR" sz="1600" spc="-1" strike="noStrike">
                          <a:solidFill>
                            <a:srgbClr val="000000"/>
                          </a:solidFill>
                          <a:uFill>
                            <a:solidFill>
                              <a:srgbClr val="ffffff"/>
                            </a:solidFill>
                          </a:uFill>
                          <a:latin typeface="Calibri"/>
                        </a:rPr>
                        <a:t>Foreign keys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No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No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Yes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5960">
                <a:tc>
                  <a:txBody>
                    <a:bodyPr/>
                    <a:p>
                      <a:pPr>
                        <a:lnSpc>
                          <a:spcPct val="100000"/>
                        </a:lnSpc>
                      </a:pPr>
                      <a:r>
                        <a:rPr b="0" lang="fr-FR" sz="1600" spc="-1" strike="noStrike">
                          <a:solidFill>
                            <a:srgbClr val="000000"/>
                          </a:solidFill>
                          <a:uFill>
                            <a:solidFill>
                              <a:srgbClr val="ffffff"/>
                            </a:solidFill>
                          </a:uFill>
                          <a:latin typeface="Calibri"/>
                        </a:rPr>
                        <a:t>Transaction concepts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No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Multi-document ACID Transactions with snapshot isolation</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ACID</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520">
                <a:tc>
                  <a:txBody>
                    <a:bodyPr/>
                    <a:p>
                      <a:pPr>
                        <a:lnSpc>
                          <a:spcPct val="100000"/>
                        </a:lnSpc>
                      </a:pPr>
                      <a:r>
                        <a:rPr b="0" lang="fr-FR" sz="1600" spc="-1" strike="noStrike">
                          <a:solidFill>
                            <a:srgbClr val="000000"/>
                          </a:solidFill>
                          <a:uFill>
                            <a:solidFill>
                              <a:srgbClr val="ffffff"/>
                            </a:solidFill>
                          </a:uFill>
                          <a:latin typeface="Calibri"/>
                        </a:rPr>
                        <a:t>MapReduce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yes</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Yes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No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61240">
                <a:tc>
                  <a:txBody>
                    <a:bodyPr/>
                    <a:p>
                      <a:pPr>
                        <a:lnSpc>
                          <a:spcPct val="100000"/>
                        </a:lnSpc>
                      </a:pPr>
                      <a:r>
                        <a:rPr b="0" lang="fr-FR" sz="1600" spc="-1" strike="noStrike">
                          <a:solidFill>
                            <a:srgbClr val="000000"/>
                          </a:solidFill>
                          <a:uFill>
                            <a:solidFill>
                              <a:srgbClr val="ffffff"/>
                            </a:solidFill>
                          </a:uFill>
                          <a:latin typeface="Calibri"/>
                        </a:rPr>
                        <a:t>Replication methods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selectable replication factor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Master-slave replication</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fr-FR" sz="1600" spc="-1" strike="noStrike">
                          <a:solidFill>
                            <a:srgbClr val="000000"/>
                          </a:solidFill>
                          <a:uFill>
                            <a:solidFill>
                              <a:srgbClr val="ffffff"/>
                            </a:solidFill>
                          </a:uFill>
                          <a:latin typeface="Calibri"/>
                        </a:rPr>
                        <a:t>Causal Clustering using Raft protocol</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23" name="Table 3"/>
          <p:cNvGraphicFramePr/>
          <p:nvPr/>
        </p:nvGraphicFramePr>
        <p:xfrm>
          <a:off x="3532320" y="1715400"/>
          <a:ext cx="8066520" cy="370440"/>
        </p:xfrm>
        <a:graphic>
          <a:graphicData uri="http://schemas.openxmlformats.org/drawingml/2006/table">
            <a:tbl>
              <a:tblPr/>
              <a:tblGrid>
                <a:gridCol w="2734200"/>
                <a:gridCol w="2684520"/>
                <a:gridCol w="2647800"/>
              </a:tblGrid>
              <a:tr h="370440">
                <a:tc>
                  <a:txBody>
                    <a:bodyPr/>
                    <a:p>
                      <a:pPr algn="ctr">
                        <a:lnSpc>
                          <a:spcPct val="100000"/>
                        </a:lnSpc>
                      </a:pPr>
                      <a:r>
                        <a:rPr b="1" lang="fr-FR" sz="1800" spc="-1" strike="noStrike">
                          <a:solidFill>
                            <a:srgbClr val="000000"/>
                          </a:solidFill>
                          <a:uFill>
                            <a:solidFill>
                              <a:srgbClr val="ffffff"/>
                            </a:solidFill>
                          </a:uFill>
                          <a:latin typeface="Tahoma"/>
                        </a:rPr>
                        <a:t>Cassandra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fr-FR" sz="1800" spc="-1" strike="noStrike">
                          <a:solidFill>
                            <a:srgbClr val="000000"/>
                          </a:solidFill>
                          <a:uFill>
                            <a:solidFill>
                              <a:srgbClr val="ffffff"/>
                            </a:solidFill>
                          </a:uFill>
                          <a:latin typeface="Calibri"/>
                        </a:rPr>
                        <a:t>MongoDB</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fr-FR" sz="1800" spc="-1" strike="noStrike">
                          <a:solidFill>
                            <a:srgbClr val="000000"/>
                          </a:solidFill>
                          <a:uFill>
                            <a:solidFill>
                              <a:srgbClr val="ffffff"/>
                            </a:solidFill>
                          </a:uFill>
                          <a:latin typeface="Calibri"/>
                        </a:rPr>
                        <a:t>Neo4j </a:t>
                      </a:r>
                      <a:endParaRPr b="0" lang="fr-FR"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440" y="365040"/>
            <a:ext cx="10515240" cy="13251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Cypher </a:t>
            </a:r>
            <a:endParaRPr b="0" lang="fr-FR" sz="1800" spc="-1" strike="noStrike">
              <a:solidFill>
                <a:srgbClr val="000000"/>
              </a:solidFill>
              <a:uFill>
                <a:solidFill>
                  <a:srgbClr val="ffffff"/>
                </a:solidFill>
              </a:uFill>
              <a:latin typeface="Calibri"/>
            </a:endParaRPr>
          </a:p>
        </p:txBody>
      </p:sp>
      <p:sp>
        <p:nvSpPr>
          <p:cNvPr id="12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Neo4j a son propre langage de requête appelé Cypher(Cypher utilise une syntaxe similaire à SQL).</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Cypher utilise ASCII-Art pour représenter des motifs.</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Les principales choses à retenir:</a:t>
            </a:r>
            <a:endParaRPr b="0" lang="fr-FR"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Les nœuds sont représentés par des parenthèses: (noeud)</a:t>
            </a:r>
            <a:endParaRPr b="0" lang="fr-FR"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Les relations sont représentées par des flèches: -&gt;</a:t>
            </a:r>
            <a:endParaRPr b="0" lang="fr-FR"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Les informations sur une relation peuvent être insérées entre crochets:</a:t>
            </a:r>
            <a:endParaRPr b="0" lang="fr-FR" sz="2000" spc="-1" strike="noStrike">
              <a:solidFill>
                <a:srgbClr val="000000"/>
              </a:solidFill>
              <a:uFill>
                <a:solidFill>
                  <a:srgbClr val="ffffff"/>
                </a:solidFill>
              </a:uFill>
              <a:latin typeface="Calibri"/>
            </a:endParaRPr>
          </a:p>
          <a:p>
            <a:r>
              <a:rPr b="0" lang="fr-FR" sz="2400" spc="-1" strike="noStrike">
                <a:solidFill>
                  <a:srgbClr val="000000"/>
                </a:solidFill>
                <a:uFill>
                  <a:solidFill>
                    <a:srgbClr val="ffffff"/>
                  </a:solidFill>
                </a:uFill>
                <a:latin typeface="Calibri"/>
              </a:rPr>
              <a:t>      </a:t>
            </a:r>
            <a:r>
              <a:rPr b="0" lang="fr-FR" sz="2400" spc="-1" strike="noStrike">
                <a:solidFill>
                  <a:srgbClr val="000000"/>
                </a:solidFill>
                <a:uFill>
                  <a:solidFill>
                    <a:srgbClr val="ffffff"/>
                  </a:solidFill>
                </a:uFill>
                <a:latin typeface="Calibri"/>
              </a:rPr>
              <a:t>[:Relationship]</a:t>
            </a:r>
            <a:endParaRPr b="0" lang="fr-FR" sz="2800" spc="-1" strike="noStrike">
              <a:solidFill>
                <a:srgbClr val="000000"/>
              </a:solidFill>
              <a:uFill>
                <a:solidFill>
                  <a:srgbClr val="ffffff"/>
                </a:solidFill>
              </a:uFill>
              <a:latin typeface="Calibri"/>
            </a:endParaRPr>
          </a:p>
          <a:p>
            <a:r>
              <a:rPr b="0" lang="fr-FR" sz="2400" spc="-1" strike="noStrike">
                <a:solidFill>
                  <a:srgbClr val="000000"/>
                </a:solidFill>
                <a:uFill>
                  <a:solidFill>
                    <a:srgbClr val="ffffff"/>
                  </a:solidFill>
                </a:uFill>
                <a:latin typeface="Calibri"/>
              </a:rPr>
              <a:t>
</a:t>
            </a:r>
            <a:endParaRPr b="0" lang="fr-FR"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b="0" lang="fr-FR" sz="4000" spc="-1" strike="noStrike">
                <a:solidFill>
                  <a:srgbClr val="000000"/>
                </a:solidFill>
                <a:uFill>
                  <a:solidFill>
                    <a:srgbClr val="ffffff"/>
                  </a:solidFill>
                </a:uFill>
                <a:latin typeface="Calibri Light"/>
              </a:rPr>
              <a:t>Creér des </a:t>
            </a:r>
            <a:r>
              <a:rPr b="0" lang="fr-FR" sz="4000" spc="-1" strike="noStrike">
                <a:solidFill>
                  <a:srgbClr val="000000"/>
                </a:solidFill>
                <a:uFill>
                  <a:solidFill>
                    <a:srgbClr val="ffffff"/>
                  </a:solidFill>
                </a:uFill>
                <a:latin typeface="Calibri Light"/>
              </a:rPr>
              <a:t>noeuds</a:t>
            </a:r>
            <a:r>
              <a:rPr b="0" lang="fr-FR" sz="4000" spc="-1" strike="noStrike">
                <a:solidFill>
                  <a:srgbClr val="000000"/>
                </a:solidFill>
                <a:uFill>
                  <a:solidFill>
                    <a:srgbClr val="ffffff"/>
                  </a:solidFill>
                </a:uFill>
                <a:latin typeface="Calibri Light"/>
              </a:rPr>
              <a:t>
</a:t>
            </a:r>
            <a:endParaRPr b="0" lang="fr-FR" sz="1800" spc="-1" strike="noStrike">
              <a:solidFill>
                <a:srgbClr val="000000"/>
              </a:solidFill>
              <a:uFill>
                <a:solidFill>
                  <a:srgbClr val="ffffff"/>
                </a:solidFill>
              </a:uFill>
              <a:latin typeface="Calibri"/>
            </a:endParaRPr>
          </a:p>
        </p:txBody>
      </p:sp>
      <p:sp>
        <p:nvSpPr>
          <p:cNvPr id="127" name="TextShape 2"/>
          <p:cNvSpPr txBox="1"/>
          <p:nvPr/>
        </p:nvSpPr>
        <p:spPr>
          <a:xfrm>
            <a:off x="838080" y="1290240"/>
            <a:ext cx="10515240" cy="4886280"/>
          </a:xfrm>
          <a:prstGeom prst="rect">
            <a:avLst/>
          </a:prstGeom>
          <a:noFill/>
          <a:ln>
            <a:noFill/>
          </a:ln>
        </p:spPr>
        <p:txBody>
          <a:bodyPr/>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Créer un seul nœud:</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Vous pouvez créer plusieurs nœuds à la fois en séparant chaque nœud par une virgule: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Ou vous pouvez utiliser plusieurs instructions CREATE: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10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pic>
        <p:nvPicPr>
          <p:cNvPr id="128" name="Image 9" descr=""/>
          <p:cNvPicPr/>
          <p:nvPr/>
        </p:nvPicPr>
        <p:blipFill>
          <a:blip r:embed="rId1"/>
          <a:stretch/>
        </p:blipFill>
        <p:spPr>
          <a:xfrm>
            <a:off x="1514520" y="3733560"/>
            <a:ext cx="9162720" cy="799920"/>
          </a:xfrm>
          <a:prstGeom prst="rect">
            <a:avLst/>
          </a:prstGeom>
          <a:ln>
            <a:noFill/>
          </a:ln>
        </p:spPr>
      </p:pic>
      <p:pic>
        <p:nvPicPr>
          <p:cNvPr id="129" name="Image 10" descr=""/>
          <p:cNvPicPr/>
          <p:nvPr/>
        </p:nvPicPr>
        <p:blipFill>
          <a:blip r:embed="rId2"/>
          <a:stretch/>
        </p:blipFill>
        <p:spPr>
          <a:xfrm>
            <a:off x="2438640" y="5619600"/>
            <a:ext cx="7314840" cy="1114200"/>
          </a:xfrm>
          <a:prstGeom prst="rect">
            <a:avLst/>
          </a:prstGeom>
          <a:ln>
            <a:noFill/>
          </a:ln>
        </p:spPr>
      </p:pic>
      <p:pic>
        <p:nvPicPr>
          <p:cNvPr id="130" name="Image 3" descr=""/>
          <p:cNvPicPr/>
          <p:nvPr/>
        </p:nvPicPr>
        <p:blipFill>
          <a:blip r:embed="rId3"/>
          <a:stretch/>
        </p:blipFill>
        <p:spPr>
          <a:xfrm>
            <a:off x="2872080" y="1902600"/>
            <a:ext cx="6447960" cy="8092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nSpc>
                <a:spcPct val="90000"/>
              </a:lnSpc>
            </a:pPr>
            <a:r>
              <a:rPr b="0" lang="fr-FR" sz="4000" spc="-1" strike="noStrike">
                <a:solidFill>
                  <a:srgbClr val="000000"/>
                </a:solidFill>
                <a:uFill>
                  <a:solidFill>
                    <a:srgbClr val="ffffff"/>
                  </a:solidFill>
                </a:uFill>
                <a:latin typeface="Calibri Light"/>
              </a:rPr>
              <a:t>Création des relations</a:t>
            </a:r>
            <a:endParaRPr b="0" lang="fr-FR" sz="1800" spc="-1" strike="noStrike">
              <a:solidFill>
                <a:srgbClr val="000000"/>
              </a:solidFill>
              <a:uFill>
                <a:solidFill>
                  <a:srgbClr val="ffffff"/>
                </a:solidFill>
              </a:uFill>
              <a:latin typeface="Calibri"/>
            </a:endParaRPr>
          </a:p>
        </p:txBody>
      </p:sp>
      <p:pic>
        <p:nvPicPr>
          <p:cNvPr id="132" name="Image 6" descr=""/>
          <p:cNvPicPr/>
          <p:nvPr/>
        </p:nvPicPr>
        <p:blipFill>
          <a:blip r:embed="rId1"/>
          <a:stretch/>
        </p:blipFill>
        <p:spPr>
          <a:xfrm>
            <a:off x="2057400" y="1690560"/>
            <a:ext cx="8076960" cy="4606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Espace réservé du contenu 3" descr=""/>
          <p:cNvPicPr/>
          <p:nvPr/>
        </p:nvPicPr>
        <p:blipFill>
          <a:blip r:embed="rId1"/>
          <a:stretch/>
        </p:blipFill>
        <p:spPr>
          <a:xfrm>
            <a:off x="1710000" y="1033560"/>
            <a:ext cx="8772120" cy="1009440"/>
          </a:xfrm>
          <a:prstGeom prst="rect">
            <a:avLst/>
          </a:prstGeom>
          <a:ln>
            <a:noFill/>
          </a:ln>
        </p:spPr>
      </p:pic>
      <p:pic>
        <p:nvPicPr>
          <p:cNvPr id="134" name="Image 4" descr=""/>
          <p:cNvPicPr/>
          <p:nvPr/>
        </p:nvPicPr>
        <p:blipFill>
          <a:blip r:embed="rId2"/>
          <a:stretch/>
        </p:blipFill>
        <p:spPr>
          <a:xfrm>
            <a:off x="2448000" y="3103920"/>
            <a:ext cx="7296120" cy="1018800"/>
          </a:xfrm>
          <a:prstGeom prst="rect">
            <a:avLst/>
          </a:prstGeom>
          <a:ln>
            <a:noFill/>
          </a:ln>
        </p:spPr>
      </p:pic>
      <p:sp>
        <p:nvSpPr>
          <p:cNvPr id="135" name="CustomShape 1"/>
          <p:cNvSpPr/>
          <p:nvPr/>
        </p:nvSpPr>
        <p:spPr>
          <a:xfrm>
            <a:off x="1271160" y="2330280"/>
            <a:ext cx="9552960" cy="6382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fr-FR" sz="1800" spc="-1" strike="noStrike">
                <a:solidFill>
                  <a:srgbClr val="000000"/>
                </a:solidFill>
                <a:uFill>
                  <a:solidFill>
                    <a:srgbClr val="ffffff"/>
                  </a:solidFill>
                </a:uFill>
                <a:latin typeface="Calibri"/>
              </a:rPr>
              <a:t>FOREACH vous permet d'exécuter des opérations de mise à jour pour chaque élément d'une liste.</a:t>
            </a:r>
            <a:endParaRPr b="0" lang="fr-FR" sz="1800" spc="-1" strike="noStrike">
              <a:solidFill>
                <a:srgbClr val="000000"/>
              </a:solidFill>
              <a:uFill>
                <a:solidFill>
                  <a:srgbClr val="ffffff"/>
                </a:solidFill>
              </a:uFill>
              <a:latin typeface="Arial"/>
            </a:endParaRPr>
          </a:p>
        </p:txBody>
      </p:sp>
      <p:sp>
        <p:nvSpPr>
          <p:cNvPr id="136" name="CustomShape 2"/>
          <p:cNvSpPr/>
          <p:nvPr/>
        </p:nvSpPr>
        <p:spPr>
          <a:xfrm>
            <a:off x="766800" y="4527720"/>
            <a:ext cx="5712480" cy="36468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fr-FR" sz="1800" spc="-1" strike="noStrike">
                <a:solidFill>
                  <a:srgbClr val="000000"/>
                </a:solidFill>
                <a:uFill>
                  <a:solidFill>
                    <a:srgbClr val="ffffff"/>
                  </a:solidFill>
                </a:uFill>
                <a:latin typeface="Calibri"/>
              </a:rPr>
              <a:t>Créer des Nouds avec plusieurs type et labels</a:t>
            </a:r>
            <a:endParaRPr b="0" lang="fr-FR" sz="1800" spc="-1" strike="noStrike">
              <a:solidFill>
                <a:srgbClr val="000000"/>
              </a:solidFill>
              <a:uFill>
                <a:solidFill>
                  <a:srgbClr val="ffffff"/>
                </a:solidFill>
              </a:uFill>
              <a:latin typeface="Arial"/>
            </a:endParaRPr>
          </a:p>
        </p:txBody>
      </p:sp>
      <p:pic>
        <p:nvPicPr>
          <p:cNvPr id="137" name="Image 6" descr=""/>
          <p:cNvPicPr/>
          <p:nvPr/>
        </p:nvPicPr>
        <p:blipFill>
          <a:blip r:embed="rId3"/>
          <a:stretch/>
        </p:blipFill>
        <p:spPr>
          <a:xfrm>
            <a:off x="2095560" y="5031000"/>
            <a:ext cx="8000640" cy="10854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00640" y="948960"/>
            <a:ext cx="10515240" cy="4350960"/>
          </a:xfrm>
          <a:prstGeom prst="rect">
            <a:avLst/>
          </a:prstGeom>
          <a:noFill/>
          <a:ln>
            <a:noFill/>
          </a:ln>
        </p:spPr>
        <p:txBody>
          <a:bodyPr/>
          <a:p>
            <a:pPr marL="228600" indent="-228240">
              <a:lnSpc>
                <a:spcPct val="90000"/>
              </a:lnSpc>
              <a:buClr>
                <a:srgbClr val="000000"/>
              </a:buClr>
              <a:buFont typeface="Arial"/>
              <a:buChar char="•"/>
            </a:pPr>
            <a:r>
              <a:rPr b="0" lang="fr-FR" sz="2800" spc="-1" strike="noStrike">
                <a:solidFill>
                  <a:srgbClr val="000000"/>
                </a:solidFill>
                <a:uFill>
                  <a:solidFill>
                    <a:srgbClr val="ffffff"/>
                  </a:solidFill>
                </a:uFill>
                <a:latin typeface="Calibri"/>
              </a:rPr>
              <a:t>Trouvez dans votre réseau quelqu'un qui peut vous aider à apprendre Neo4j (shortest path)</a:t>
            </a:r>
            <a:endParaRPr b="0" lang="fr-FR" sz="2800" spc="-1" strike="noStrike">
              <a:solidFill>
                <a:srgbClr val="000000"/>
              </a:solidFill>
              <a:uFill>
                <a:solidFill>
                  <a:srgbClr val="ffffff"/>
                </a:solidFill>
              </a:uFill>
              <a:latin typeface="Calibri"/>
            </a:endParaRPr>
          </a:p>
        </p:txBody>
      </p:sp>
      <p:pic>
        <p:nvPicPr>
          <p:cNvPr id="139" name="Image 3" descr=""/>
          <p:cNvPicPr/>
          <p:nvPr/>
        </p:nvPicPr>
        <p:blipFill>
          <a:blip r:embed="rId1"/>
          <a:stretch/>
        </p:blipFill>
        <p:spPr>
          <a:xfrm>
            <a:off x="2862360" y="1808640"/>
            <a:ext cx="6467040" cy="1257120"/>
          </a:xfrm>
          <a:prstGeom prst="rect">
            <a:avLst/>
          </a:prstGeom>
          <a:ln>
            <a:noFill/>
          </a:ln>
        </p:spPr>
      </p:pic>
      <p:pic>
        <p:nvPicPr>
          <p:cNvPr id="140" name="Image 4" descr=""/>
          <p:cNvPicPr/>
          <p:nvPr/>
        </p:nvPicPr>
        <p:blipFill>
          <a:blip r:embed="rId2"/>
          <a:stretch/>
        </p:blipFill>
        <p:spPr>
          <a:xfrm>
            <a:off x="2396160" y="3045960"/>
            <a:ext cx="7399800" cy="36518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nSpc>
                <a:spcPct val="90000"/>
              </a:lnSpc>
            </a:pPr>
            <a:r>
              <a:rPr b="0" lang="fr-FR" sz="4000" spc="-1" strike="noStrike">
                <a:solidFill>
                  <a:srgbClr val="000000"/>
                </a:solidFill>
                <a:uFill>
                  <a:solidFill>
                    <a:srgbClr val="ffffff"/>
                  </a:solidFill>
                </a:uFill>
                <a:latin typeface="Calibri Light"/>
              </a:rPr>
              <a:t>Sélection </a:t>
            </a:r>
            <a:r>
              <a:rPr b="0" lang="fr-FR" sz="4000" spc="-1" strike="noStrike">
                <a:solidFill>
                  <a:srgbClr val="000000"/>
                </a:solidFill>
                <a:uFill>
                  <a:solidFill>
                    <a:srgbClr val="ffffff"/>
                  </a:solidFill>
                </a:uFill>
                <a:latin typeface="Calibri Light"/>
              </a:rPr>
              <a:t>de </a:t>
            </a:r>
            <a:r>
              <a:rPr b="0" lang="fr-FR" sz="4000" spc="-1" strike="noStrike">
                <a:solidFill>
                  <a:srgbClr val="000000"/>
                </a:solidFill>
                <a:uFill>
                  <a:solidFill>
                    <a:srgbClr val="ffffff"/>
                  </a:solidFill>
                </a:uFill>
                <a:latin typeface="Calibri Light"/>
              </a:rPr>
              <a:t>données </a:t>
            </a:r>
            <a:r>
              <a:rPr b="0" lang="fr-FR" sz="4000" spc="-1" strike="noStrike">
                <a:solidFill>
                  <a:srgbClr val="000000"/>
                </a:solidFill>
                <a:uFill>
                  <a:solidFill>
                    <a:srgbClr val="ffffff"/>
                  </a:solidFill>
                </a:uFill>
                <a:latin typeface="Calibri Light"/>
              </a:rPr>
              <a:t>avec </a:t>
            </a:r>
            <a:r>
              <a:rPr b="0" lang="fr-FR" sz="4000" spc="-1" strike="noStrike">
                <a:solidFill>
                  <a:srgbClr val="000000"/>
                </a:solidFill>
                <a:uFill>
                  <a:solidFill>
                    <a:srgbClr val="ffffff"/>
                  </a:solidFill>
                </a:uFill>
                <a:latin typeface="Calibri Light"/>
              </a:rPr>
              <a:t>MATCH</a:t>
            </a:r>
            <a:endParaRPr b="0" lang="fr-FR" sz="1800" spc="-1" strike="noStrike">
              <a:solidFill>
                <a:srgbClr val="000000"/>
              </a:solidFill>
              <a:uFill>
                <a:solidFill>
                  <a:srgbClr val="ffffff"/>
                </a:solidFill>
              </a:uFill>
              <a:latin typeface="Calibri"/>
            </a:endParaRPr>
          </a:p>
        </p:txBody>
      </p:sp>
      <p:pic>
        <p:nvPicPr>
          <p:cNvPr id="142" name="Image 4" descr=""/>
          <p:cNvPicPr/>
          <p:nvPr/>
        </p:nvPicPr>
        <p:blipFill>
          <a:blip r:embed="rId1"/>
          <a:stretch/>
        </p:blipFill>
        <p:spPr>
          <a:xfrm>
            <a:off x="513360" y="1811520"/>
            <a:ext cx="4968360" cy="3968280"/>
          </a:xfrm>
          <a:prstGeom prst="rect">
            <a:avLst/>
          </a:prstGeom>
          <a:ln>
            <a:noFill/>
          </a:ln>
        </p:spPr>
      </p:pic>
      <p:pic>
        <p:nvPicPr>
          <p:cNvPr id="143" name="Image 5" descr=""/>
          <p:cNvPicPr/>
          <p:nvPr/>
        </p:nvPicPr>
        <p:blipFill>
          <a:blip r:embed="rId2"/>
          <a:stretch/>
        </p:blipFill>
        <p:spPr>
          <a:xfrm>
            <a:off x="5840280" y="1811520"/>
            <a:ext cx="6188040" cy="39682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uFill>
                  <a:solidFill>
                    <a:srgbClr val="ffffff"/>
                  </a:solidFill>
                </a:uFill>
                <a:latin typeface="Calibri Light"/>
              </a:rPr>
              <a:t>Vue d'ensemble</a:t>
            </a:r>
            <a:endParaRPr b="0" lang="fr-FR" sz="1800" spc="-1" strike="noStrike">
              <a:solidFill>
                <a:srgbClr val="000000"/>
              </a:solidFill>
              <a:uFill>
                <a:solidFill>
                  <a:srgbClr val="ffffff"/>
                </a:solidFill>
              </a:uFill>
              <a:latin typeface="Calibri"/>
            </a:endParaRPr>
          </a:p>
        </p:txBody>
      </p:sp>
      <p:sp>
        <p:nvSpPr>
          <p:cNvPr id="88" name="TextShape 2"/>
          <p:cNvSpPr txBox="1"/>
          <p:nvPr/>
        </p:nvSpPr>
        <p:spPr>
          <a:xfrm>
            <a:off x="838080" y="2113560"/>
            <a:ext cx="10515240" cy="2545560"/>
          </a:xfrm>
          <a:prstGeom prst="rect">
            <a:avLst/>
          </a:prstGeom>
          <a:noFill/>
          <a:ln>
            <a:noFill/>
          </a:ln>
        </p:spPr>
        <p:txBody>
          <a:bodyPr/>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Très simplement, une base de données de graphes (graph database) est une base de données conçue pour traiter les relations entre les données comme tout aussi importantes que les données elles-mêmes. </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Il est destiné à contenir des données sans les restreindre à un modèle prédéfini. Au lieu de cela, les données sont stockées comme nous l’avons tout d’abord dessiné montrant comment chaque entité individuelle se connecte ou est liée aux autres.</a:t>
            </a:r>
            <a:endParaRPr b="0" lang="fr-FR"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Espace réservé du contenu 3" descr=""/>
          <p:cNvPicPr/>
          <p:nvPr/>
        </p:nvPicPr>
        <p:blipFill>
          <a:blip r:embed="rId1"/>
          <a:stretch/>
        </p:blipFill>
        <p:spPr>
          <a:xfrm>
            <a:off x="838080" y="1689480"/>
            <a:ext cx="4379760" cy="4256280"/>
          </a:xfrm>
          <a:prstGeom prst="rect">
            <a:avLst/>
          </a:prstGeom>
          <a:ln>
            <a:noFill/>
          </a:ln>
        </p:spPr>
      </p:pic>
      <p:pic>
        <p:nvPicPr>
          <p:cNvPr id="145" name="Image 4" descr=""/>
          <p:cNvPicPr/>
          <p:nvPr/>
        </p:nvPicPr>
        <p:blipFill>
          <a:blip r:embed="rId2"/>
          <a:stretch/>
        </p:blipFill>
        <p:spPr>
          <a:xfrm>
            <a:off x="6542640" y="1938240"/>
            <a:ext cx="4810680" cy="3764160"/>
          </a:xfrm>
          <a:prstGeom prst="rect">
            <a:avLst/>
          </a:prstGeom>
          <a:ln>
            <a:noFill/>
          </a:ln>
        </p:spPr>
      </p:pic>
      <p:sp>
        <p:nvSpPr>
          <p:cNvPr id="146" name="CustomShape 1"/>
          <p:cNvSpPr/>
          <p:nvPr/>
        </p:nvSpPr>
        <p:spPr>
          <a:xfrm>
            <a:off x="84240" y="958320"/>
            <a:ext cx="6319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800" spc="-1" strike="noStrike">
                <a:solidFill>
                  <a:srgbClr val="000000"/>
                </a:solidFill>
                <a:uFill>
                  <a:solidFill>
                    <a:srgbClr val="ffffff"/>
                  </a:solidFill>
                </a:uFill>
                <a:latin typeface="Calibri"/>
              </a:rPr>
              <a:t>Interroger les nœuds avec l'étiquette (Label)spécifiée</a:t>
            </a:r>
            <a:endParaRPr b="0" lang="fr-FR" sz="1800" spc="-1" strike="noStrike">
              <a:solidFill>
                <a:srgbClr val="000000"/>
              </a:solidFill>
              <a:uFill>
                <a:solidFill>
                  <a:srgbClr val="ffffff"/>
                </a:solidFill>
              </a:uFill>
              <a:latin typeface="Arial"/>
            </a:endParaRPr>
          </a:p>
        </p:txBody>
      </p:sp>
      <p:sp>
        <p:nvSpPr>
          <p:cNvPr id="147" name="CustomShape 2"/>
          <p:cNvSpPr/>
          <p:nvPr/>
        </p:nvSpPr>
        <p:spPr>
          <a:xfrm>
            <a:off x="6417000" y="986400"/>
            <a:ext cx="4936320" cy="63828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Calibri"/>
              </a:rPr>
              <a:t>Interroger les nœuds avec un attribut spécifiée</a:t>
            </a:r>
            <a:endParaRPr b="0" lang="fr-FR"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Espace réservé du contenu 3" descr=""/>
          <p:cNvPicPr/>
          <p:nvPr/>
        </p:nvPicPr>
        <p:blipFill>
          <a:blip r:embed="rId1"/>
          <a:stretch/>
        </p:blipFill>
        <p:spPr>
          <a:xfrm>
            <a:off x="6413400" y="1779120"/>
            <a:ext cx="5436000" cy="4002840"/>
          </a:xfrm>
          <a:prstGeom prst="rect">
            <a:avLst/>
          </a:prstGeom>
          <a:ln>
            <a:noFill/>
          </a:ln>
        </p:spPr>
      </p:pic>
      <p:pic>
        <p:nvPicPr>
          <p:cNvPr id="149" name="Image 4" descr=""/>
          <p:cNvPicPr/>
          <p:nvPr/>
        </p:nvPicPr>
        <p:blipFill>
          <a:blip r:embed="rId2"/>
          <a:stretch/>
        </p:blipFill>
        <p:spPr>
          <a:xfrm>
            <a:off x="211680" y="2162520"/>
            <a:ext cx="6072840" cy="32356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987480"/>
          </a:xfrm>
          <a:prstGeom prst="rect">
            <a:avLst/>
          </a:prstGeom>
          <a:noFill/>
          <a:ln>
            <a:noFill/>
          </a:ln>
        </p:spPr>
        <p:txBody>
          <a:bodyPr anchor="ctr"/>
          <a:p>
            <a:pPr>
              <a:lnSpc>
                <a:spcPct val="90000"/>
              </a:lnSpc>
            </a:pPr>
            <a:r>
              <a:rPr b="0" lang="fr-FR" sz="4000" spc="-1" strike="noStrike">
                <a:solidFill>
                  <a:srgbClr val="000000"/>
                </a:solidFill>
                <a:uFill>
                  <a:solidFill>
                    <a:srgbClr val="ffffff"/>
                  </a:solidFill>
                </a:uFill>
                <a:latin typeface="Calibri Light"/>
              </a:rPr>
              <a:t>Créer et supprimer un index</a:t>
            </a:r>
            <a:endParaRPr b="0" lang="fr-FR" sz="1800" spc="-1" strike="noStrike">
              <a:solidFill>
                <a:srgbClr val="000000"/>
              </a:solidFill>
              <a:uFill>
                <a:solidFill>
                  <a:srgbClr val="ffffff"/>
                </a:solidFill>
              </a:uFill>
              <a:latin typeface="Calibri"/>
            </a:endParaRPr>
          </a:p>
        </p:txBody>
      </p:sp>
      <p:sp>
        <p:nvSpPr>
          <p:cNvPr id="151" name="TextShape 2"/>
          <p:cNvSpPr txBox="1"/>
          <p:nvPr/>
        </p:nvSpPr>
        <p:spPr>
          <a:xfrm>
            <a:off x="838080" y="1352880"/>
            <a:ext cx="10515240" cy="4823640"/>
          </a:xfrm>
          <a:prstGeom prst="rect">
            <a:avLst/>
          </a:prstGeom>
          <a:noFill/>
          <a:ln>
            <a:noFill/>
          </a:ln>
        </p:spPr>
        <p:txBody>
          <a:bodyPr/>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Dans Neo4j, vous pouvez créer un index sur une propriété sur tout nœud ayant reçu une étiquette. Une fois que vous avez créé un index, Neo4j le gère et le tient à jour chaque fois que la base de données est modifiée.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10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Dans l'exemple ci-dessus, nous créons un index sur la propriété Name de tous les nœuds portant l'étiquette Album.</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Dans le navigateur Neo4j, vous pouvez passer en revue tous les index et toutes les contraintes à l’aide de la commande: schema.</a:t>
            </a:r>
            <a:endParaRPr b="0" lang="fr-FR"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fr-FR" sz="1600" spc="-1" strike="noStrike">
                <a:solidFill>
                  <a:srgbClr val="000000"/>
                </a:solidFill>
                <a:uFill>
                  <a:solidFill>
                    <a:srgbClr val="ffffff"/>
                  </a:solidFill>
                </a:uFill>
                <a:latin typeface="Calibri"/>
              </a:rPr>
              <a:t>Tapez simplement ceci:</a:t>
            </a:r>
            <a:endParaRPr b="0" lang="fr-FR" sz="2000" spc="-1" strike="noStrike">
              <a:solidFill>
                <a:srgbClr val="000000"/>
              </a:solidFill>
              <a:uFill>
                <a:solidFill>
                  <a:srgbClr val="ffffff"/>
                </a:solidFill>
              </a:uFill>
              <a:latin typeface="Calibri"/>
            </a:endParaRPr>
          </a:p>
          <a:p>
            <a:endParaRPr b="0" lang="fr-FR" sz="2800" spc="-1" strike="noStrike">
              <a:solidFill>
                <a:srgbClr val="000000"/>
              </a:solidFill>
              <a:uFill>
                <a:solidFill>
                  <a:srgbClr val="ffffff"/>
                </a:solidFill>
              </a:uFill>
              <a:latin typeface="Calibri"/>
            </a:endParaRPr>
          </a:p>
        </p:txBody>
      </p:sp>
      <p:pic>
        <p:nvPicPr>
          <p:cNvPr id="152" name="Image 3" descr=""/>
          <p:cNvPicPr/>
          <p:nvPr/>
        </p:nvPicPr>
        <p:blipFill>
          <a:blip r:embed="rId1"/>
          <a:stretch/>
        </p:blipFill>
        <p:spPr>
          <a:xfrm>
            <a:off x="2605320" y="2340360"/>
            <a:ext cx="6981480" cy="685440"/>
          </a:xfrm>
          <a:prstGeom prst="rect">
            <a:avLst/>
          </a:prstGeom>
          <a:ln>
            <a:noFill/>
          </a:ln>
        </p:spPr>
      </p:pic>
      <p:pic>
        <p:nvPicPr>
          <p:cNvPr id="153" name="Image 4" descr=""/>
          <p:cNvPicPr/>
          <p:nvPr/>
        </p:nvPicPr>
        <p:blipFill>
          <a:blip r:embed="rId2"/>
          <a:stretch/>
        </p:blipFill>
        <p:spPr>
          <a:xfrm>
            <a:off x="2867040" y="4859640"/>
            <a:ext cx="6457680" cy="16473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150480"/>
            <a:ext cx="10515240" cy="6026400"/>
          </a:xfrm>
          <a:prstGeom prst="rect">
            <a:avLst/>
          </a:prstGeom>
          <a:noFill/>
          <a:ln>
            <a:noFill/>
          </a:ln>
        </p:spPr>
        <p:txBody>
          <a:bodyPr/>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Cependant, Neo4j vous permet également d’appliquer un ou plusieurs index avec un indice(index Hint). Vous pouvez créer un indice en incluant USING INDEX ... dans votre requête.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pour supprimer notre index créé précédemment, nous pouvons utiliser l'instruction suivante: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pic>
        <p:nvPicPr>
          <p:cNvPr id="155" name="Image 4" descr=""/>
          <p:cNvPicPr/>
          <p:nvPr/>
        </p:nvPicPr>
        <p:blipFill>
          <a:blip r:embed="rId1"/>
          <a:stretch/>
        </p:blipFill>
        <p:spPr>
          <a:xfrm>
            <a:off x="3119760" y="1256760"/>
            <a:ext cx="5952600" cy="2590560"/>
          </a:xfrm>
          <a:prstGeom prst="rect">
            <a:avLst/>
          </a:prstGeom>
          <a:ln>
            <a:noFill/>
          </a:ln>
        </p:spPr>
      </p:pic>
      <p:pic>
        <p:nvPicPr>
          <p:cNvPr id="156" name="Image 6" descr=""/>
          <p:cNvPicPr/>
          <p:nvPr/>
        </p:nvPicPr>
        <p:blipFill>
          <a:blip r:embed="rId2"/>
          <a:stretch/>
        </p:blipFill>
        <p:spPr>
          <a:xfrm>
            <a:off x="2019600" y="4953960"/>
            <a:ext cx="8152920" cy="6760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999720"/>
          </a:xfrm>
          <a:prstGeom prst="rect">
            <a:avLst/>
          </a:prstGeom>
          <a:noFill/>
          <a:ln>
            <a:noFill/>
          </a:ln>
        </p:spPr>
        <p:txBody>
          <a:bodyPr anchor="ctr"/>
          <a:p>
            <a:pPr>
              <a:lnSpc>
                <a:spcPct val="90000"/>
              </a:lnSpc>
            </a:pPr>
            <a:r>
              <a:rPr b="0" lang="fr-FR" sz="4000" spc="-1" strike="noStrike">
                <a:solidFill>
                  <a:srgbClr val="000000"/>
                </a:solidFill>
                <a:uFill>
                  <a:solidFill>
                    <a:srgbClr val="ffffff"/>
                  </a:solidFill>
                </a:uFill>
                <a:latin typeface="Calibri Light"/>
              </a:rPr>
              <a:t>Créer et supprimer des contraintes </a:t>
            </a:r>
            <a:endParaRPr b="0" lang="fr-FR" sz="1800" spc="-1" strike="noStrike">
              <a:solidFill>
                <a:srgbClr val="000000"/>
              </a:solidFill>
              <a:uFill>
                <a:solidFill>
                  <a:srgbClr val="ffffff"/>
                </a:solidFill>
              </a:uFill>
              <a:latin typeface="Calibri"/>
            </a:endParaRPr>
          </a:p>
        </p:txBody>
      </p:sp>
      <p:sp>
        <p:nvSpPr>
          <p:cNvPr id="158" name="CustomShape 2"/>
          <p:cNvSpPr/>
          <p:nvPr/>
        </p:nvSpPr>
        <p:spPr>
          <a:xfrm>
            <a:off x="0" y="-121680"/>
            <a:ext cx="183960" cy="700200"/>
          </a:xfrm>
          <a:prstGeom prst="rect">
            <a:avLst/>
          </a:prstGeom>
          <a:noFill/>
          <a:ln>
            <a:noFill/>
          </a:ln>
        </p:spPr>
        <p:style>
          <a:lnRef idx="0"/>
          <a:fillRef idx="0"/>
          <a:effectRef idx="0"/>
          <a:fontRef idx="minor"/>
        </p:style>
        <p:txBody>
          <a:bodyPr wrap="none" tIns="0" bIns="152280" anchor="ctr"/>
          <a:p>
            <a:pPr>
              <a:lnSpc>
                <a:spcPct val="100000"/>
              </a:lnSpc>
            </a:pPr>
            <a:r>
              <a:rPr b="0" lang="fr-FR" sz="1800" spc="-1" strike="noStrike">
                <a:solidFill>
                  <a:srgbClr val="000000"/>
                </a:solidFill>
                <a:uFill>
                  <a:solidFill>
                    <a:srgbClr val="ffffff"/>
                  </a:solidFill>
                </a:uFill>
                <a:latin typeface="Arial"/>
              </a:rPr>
              <a:t>
</a:t>
            </a:r>
            <a:endParaRPr b="0" lang="fr-FR" sz="1800" spc="-1" strike="noStrike">
              <a:solidFill>
                <a:srgbClr val="000000"/>
              </a:solidFill>
              <a:uFill>
                <a:solidFill>
                  <a:srgbClr val="ffffff"/>
                </a:solidFill>
              </a:uFill>
              <a:latin typeface="Arial"/>
            </a:endParaRPr>
          </a:p>
        </p:txBody>
      </p:sp>
      <p:sp>
        <p:nvSpPr>
          <p:cNvPr id="159" name="CustomShape 3"/>
          <p:cNvSpPr/>
          <p:nvPr/>
        </p:nvSpPr>
        <p:spPr>
          <a:xfrm>
            <a:off x="5037480" y="1512360"/>
            <a:ext cx="2116440" cy="1001880"/>
          </a:xfrm>
          <a:prstGeom prst="roundRect">
            <a:avLst>
              <a:gd name="adj" fmla="val 16667"/>
            </a:avLst>
          </a:prstGeom>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fr-FR" sz="1800" spc="-1" strike="noStrike">
                <a:solidFill>
                  <a:srgbClr val="000000"/>
                </a:solidFill>
                <a:uFill>
                  <a:solidFill>
                    <a:srgbClr val="ffffff"/>
                  </a:solidFill>
                </a:uFill>
                <a:latin typeface="Calibri"/>
              </a:rPr>
              <a:t>Types de contraintes</a:t>
            </a:r>
            <a:endParaRPr b="0" lang="fr-FR" sz="1800" spc="-1" strike="noStrike">
              <a:solidFill>
                <a:srgbClr val="000000"/>
              </a:solidFill>
              <a:uFill>
                <a:solidFill>
                  <a:srgbClr val="ffffff"/>
                </a:solidFill>
              </a:uFill>
              <a:latin typeface="Arial"/>
            </a:endParaRPr>
          </a:p>
        </p:txBody>
      </p:sp>
      <p:sp>
        <p:nvSpPr>
          <p:cNvPr id="160" name="CustomShape 4"/>
          <p:cNvSpPr/>
          <p:nvPr/>
        </p:nvSpPr>
        <p:spPr>
          <a:xfrm>
            <a:off x="1045080" y="3093480"/>
            <a:ext cx="3204360" cy="939240"/>
          </a:xfrm>
          <a:prstGeom prst="rect">
            <a:avLst/>
          </a:prstGeom>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fr-FR" sz="1800" spc="-1" strike="noStrike">
                <a:solidFill>
                  <a:srgbClr val="000000"/>
                </a:solidFill>
                <a:uFill>
                  <a:solidFill>
                    <a:srgbClr val="ffffff"/>
                  </a:solidFill>
                </a:uFill>
                <a:latin typeface="Calibri"/>
              </a:rPr>
              <a:t>Contrainte d'unicité</a:t>
            </a:r>
            <a:endParaRPr b="0" lang="fr-FR" sz="1800" spc="-1" strike="noStrike">
              <a:solidFill>
                <a:srgbClr val="000000"/>
              </a:solidFill>
              <a:uFill>
                <a:solidFill>
                  <a:srgbClr val="ffffff"/>
                </a:solidFill>
              </a:uFill>
              <a:latin typeface="Arial"/>
            </a:endParaRPr>
          </a:p>
        </p:txBody>
      </p:sp>
      <p:sp>
        <p:nvSpPr>
          <p:cNvPr id="161" name="CustomShape 5"/>
          <p:cNvSpPr/>
          <p:nvPr/>
        </p:nvSpPr>
        <p:spPr>
          <a:xfrm>
            <a:off x="8054280" y="3093480"/>
            <a:ext cx="2980800" cy="939240"/>
          </a:xfrm>
          <a:prstGeom prst="rect">
            <a:avLst/>
          </a:prstGeom>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1800" spc="-1" strike="noStrike">
                <a:solidFill>
                  <a:srgbClr val="000000"/>
                </a:solidFill>
                <a:uFill>
                  <a:solidFill>
                    <a:srgbClr val="ffffff"/>
                  </a:solidFill>
                </a:uFill>
                <a:latin typeface="Calibri"/>
              </a:rPr>
              <a:t>Contrainte d'existence de propriété</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162" name="CustomShape 6"/>
          <p:cNvSpPr/>
          <p:nvPr/>
        </p:nvSpPr>
        <p:spPr>
          <a:xfrm>
            <a:off x="588600" y="4230360"/>
            <a:ext cx="4448520" cy="173556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Calibri"/>
              </a:rPr>
              <a:t>Spécifie que la propriété doit contenir une valeur unique (c'est-à-dire que deux nœuds avec une étiquette </a:t>
            </a:r>
            <a:r>
              <a:rPr b="1" lang="fr-FR" sz="1800" spc="-1" strike="noStrike">
                <a:solidFill>
                  <a:srgbClr val="000000"/>
                </a:solidFill>
                <a:uFill>
                  <a:solidFill>
                    <a:srgbClr val="ffffff"/>
                  </a:solidFill>
                </a:uFill>
                <a:latin typeface="Calibri"/>
              </a:rPr>
              <a:t>Database </a:t>
            </a:r>
            <a:r>
              <a:rPr b="0" lang="fr-FR" sz="1800" spc="-1" strike="noStrike">
                <a:solidFill>
                  <a:srgbClr val="000000"/>
                </a:solidFill>
                <a:uFill>
                  <a:solidFill>
                    <a:srgbClr val="ffffff"/>
                  </a:solidFill>
                </a:uFill>
                <a:latin typeface="Calibri"/>
              </a:rPr>
              <a:t>ne peuvent partager une valeur pour la propriété </a:t>
            </a:r>
            <a:r>
              <a:rPr b="1" lang="fr-FR" sz="1800" spc="-1" strike="noStrike">
                <a:solidFill>
                  <a:srgbClr val="000000"/>
                </a:solidFill>
                <a:uFill>
                  <a:solidFill>
                    <a:srgbClr val="ffffff"/>
                  </a:solidFill>
                </a:uFill>
                <a:latin typeface="Calibri"/>
              </a:rPr>
              <a:t>Name</a:t>
            </a:r>
            <a:r>
              <a:rPr b="0" lang="fr-FR" sz="1800" spc="-1" strike="noStrike">
                <a:solidFill>
                  <a:srgbClr val="000000"/>
                </a:solidFill>
                <a:uFill>
                  <a:solidFill>
                    <a:srgbClr val="ffffff"/>
                  </a:solidFill>
                </a:uFill>
                <a:latin typeface="Calibri"/>
              </a:rPr>
              <a:t>.)</a:t>
            </a:r>
            <a:endParaRPr b="0" lang="fr-FR" sz="1800" spc="-1" strike="noStrike">
              <a:solidFill>
                <a:srgbClr val="000000"/>
              </a:solidFill>
              <a:uFill>
                <a:solidFill>
                  <a:srgbClr val="ffffff"/>
                </a:solidFill>
              </a:uFill>
              <a:latin typeface="Arial"/>
            </a:endParaRPr>
          </a:p>
        </p:txBody>
      </p:sp>
      <p:sp>
        <p:nvSpPr>
          <p:cNvPr id="163" name="CustomShape 7"/>
          <p:cNvSpPr/>
          <p:nvPr/>
        </p:nvSpPr>
        <p:spPr>
          <a:xfrm>
            <a:off x="6776640" y="4368960"/>
            <a:ext cx="5260680" cy="1735560"/>
          </a:xfrm>
          <a:prstGeom prst="rect">
            <a:avLst/>
          </a:prstGeom>
          <a:noFill/>
          <a:ln>
            <a:noFill/>
          </a:ln>
        </p:spPr>
        <p:style>
          <a:lnRef idx="0"/>
          <a:fillRef idx="0"/>
          <a:effectRef idx="0"/>
          <a:fontRef idx="minor"/>
        </p:style>
        <p:txBody>
          <a:bodyPr lIns="90000" rIns="90000" tIns="45000" bIns="45000"/>
          <a:p>
            <a:pPr>
              <a:lnSpc>
                <a:spcPct val="100000"/>
              </a:lnSpc>
            </a:pPr>
            <a:r>
              <a:rPr b="0" lang="fr-FR" sz="1800" spc="-1" strike="noStrike">
                <a:solidFill>
                  <a:srgbClr val="000000"/>
                </a:solidFill>
                <a:uFill>
                  <a:solidFill>
                    <a:srgbClr val="ffffff"/>
                  </a:solidFill>
                </a:uFill>
                <a:latin typeface="Calibri"/>
              </a:rPr>
              <a:t>Garantit qu'une propriété existe pour tous les nœuds avec une étiquette spécifique ou pour toutes les relations avec un type spécifique. Les contraintes d'existence de propriété ne sont disponibles que dans Neo4j Enterprise Edition.</a:t>
            </a:r>
            <a:endParaRPr b="0" lang="fr-FR" sz="1800" spc="-1" strike="noStrike">
              <a:solidFill>
                <a:srgbClr val="000000"/>
              </a:solidFill>
              <a:uFill>
                <a:solidFill>
                  <a:srgbClr val="ffffff"/>
                </a:solidFill>
              </a:uFill>
              <a:latin typeface="Arial"/>
            </a:endParaRPr>
          </a:p>
        </p:txBody>
      </p:sp>
      <p:sp>
        <p:nvSpPr>
          <p:cNvPr id="164" name="CustomShape 8"/>
          <p:cNvSpPr/>
          <p:nvPr/>
        </p:nvSpPr>
        <p:spPr>
          <a:xfrm flipH="1">
            <a:off x="2647440" y="2013480"/>
            <a:ext cx="2389680" cy="1079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65" name="CustomShape 9"/>
          <p:cNvSpPr/>
          <p:nvPr/>
        </p:nvSpPr>
        <p:spPr>
          <a:xfrm>
            <a:off x="7208280" y="2057760"/>
            <a:ext cx="2336400" cy="10357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12720" y="413280"/>
            <a:ext cx="10515240" cy="5562720"/>
          </a:xfrm>
          <a:prstGeom prst="rect">
            <a:avLst/>
          </a:prstGeom>
          <a:noFill/>
          <a:ln>
            <a:noFill/>
          </a:ln>
        </p:spPr>
        <p:txBody>
          <a:bodyPr/>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Pour créer </a:t>
            </a:r>
            <a:r>
              <a:rPr b="1" lang="fr-FR" sz="2000" spc="-1" strike="noStrike" u="sng">
                <a:solidFill>
                  <a:srgbClr val="000000"/>
                </a:solidFill>
                <a:uFill>
                  <a:solidFill>
                    <a:srgbClr val="ffffff"/>
                  </a:solidFill>
                </a:uFill>
                <a:latin typeface="Calibri"/>
              </a:rPr>
              <a:t>une contrainte d'unicité </a:t>
            </a:r>
            <a:r>
              <a:rPr b="0" lang="fr-FR" sz="2000" spc="-1" strike="noStrike">
                <a:solidFill>
                  <a:srgbClr val="000000"/>
                </a:solidFill>
                <a:uFill>
                  <a:solidFill>
                    <a:srgbClr val="ffffff"/>
                  </a:solidFill>
                </a:uFill>
                <a:latin typeface="Calibri"/>
              </a:rPr>
              <a:t>dans Neo4j, utilisez l'instruction CREATE CONSTRAINT ON. Comme ça:</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Nous pouvons afficher la contrainte que nous venons de créer à l'aide de la commande: schema :</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Vous pouvez vérifier que la contrainte fonctionne réellement en tentant de créer deux fois la même base de données.</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100000"/>
              </a:lnSpc>
            </a:pPr>
            <a:endParaRPr b="0" lang="fr-FR" sz="2800" spc="-1" strike="noStrike">
              <a:solidFill>
                <a:srgbClr val="000000"/>
              </a:solidFill>
              <a:uFill>
                <a:solidFill>
                  <a:srgbClr val="ffffff"/>
                </a:solidFill>
              </a:uFill>
              <a:latin typeface="Calibri"/>
            </a:endParaRPr>
          </a:p>
          <a:p>
            <a:pPr>
              <a:lnSpc>
                <a:spcPct val="10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pic>
        <p:nvPicPr>
          <p:cNvPr id="167" name="Image 4" descr=""/>
          <p:cNvPicPr/>
          <p:nvPr/>
        </p:nvPicPr>
        <p:blipFill>
          <a:blip r:embed="rId1"/>
          <a:stretch/>
        </p:blipFill>
        <p:spPr>
          <a:xfrm>
            <a:off x="2205360" y="1101240"/>
            <a:ext cx="7781400" cy="657000"/>
          </a:xfrm>
          <a:prstGeom prst="rect">
            <a:avLst/>
          </a:prstGeom>
          <a:ln>
            <a:noFill/>
          </a:ln>
        </p:spPr>
      </p:pic>
      <p:pic>
        <p:nvPicPr>
          <p:cNvPr id="168" name="Image 5" descr=""/>
          <p:cNvPicPr/>
          <p:nvPr/>
        </p:nvPicPr>
        <p:blipFill>
          <a:blip r:embed="rId2"/>
          <a:stretch/>
        </p:blipFill>
        <p:spPr>
          <a:xfrm>
            <a:off x="3038760" y="2713680"/>
            <a:ext cx="6114600" cy="1780920"/>
          </a:xfrm>
          <a:prstGeom prst="rect">
            <a:avLst/>
          </a:prstGeom>
          <a:ln>
            <a:noFill/>
          </a:ln>
        </p:spPr>
      </p:pic>
      <p:pic>
        <p:nvPicPr>
          <p:cNvPr id="169" name="Image 7" descr=""/>
          <p:cNvPicPr/>
          <p:nvPr/>
        </p:nvPicPr>
        <p:blipFill>
          <a:blip r:embed="rId3"/>
          <a:stretch/>
        </p:blipFill>
        <p:spPr>
          <a:xfrm>
            <a:off x="1716480" y="5216400"/>
            <a:ext cx="8759160" cy="15120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712800" y="447840"/>
            <a:ext cx="10515240" cy="5865120"/>
          </a:xfrm>
          <a:prstGeom prst="rect">
            <a:avLst/>
          </a:prstGeom>
          <a:noFill/>
          <a:ln>
            <a:noFill/>
          </a:ln>
        </p:spPr>
        <p:txBody>
          <a:bodyPr/>
          <a:p>
            <a:pPr marL="228600" indent="-228240">
              <a:lnSpc>
                <a:spcPct val="90000"/>
              </a:lnSpc>
              <a:buClr>
                <a:srgbClr val="000000"/>
              </a:buClr>
              <a:buFont typeface="Arial"/>
              <a:buChar char="•"/>
            </a:pPr>
            <a:r>
              <a:rPr b="1" lang="fr-FR" sz="2000" spc="-1" strike="noStrike" u="sng">
                <a:solidFill>
                  <a:srgbClr val="000000"/>
                </a:solidFill>
                <a:uFill>
                  <a:solidFill>
                    <a:srgbClr val="ffffff"/>
                  </a:solidFill>
                </a:uFill>
                <a:latin typeface="Calibri"/>
              </a:rPr>
              <a:t>Les contraintes d'existence de propriété </a:t>
            </a:r>
            <a:r>
              <a:rPr b="0" lang="fr-FR" sz="2000" spc="-1" strike="noStrike">
                <a:solidFill>
                  <a:srgbClr val="000000"/>
                </a:solidFill>
                <a:uFill>
                  <a:solidFill>
                    <a:srgbClr val="ffffff"/>
                  </a:solidFill>
                </a:uFill>
                <a:latin typeface="Calibri"/>
              </a:rPr>
              <a:t>peuvent être utilisées pour garantir que tous les nœuds ayant une étiquette donnée ont une propriété donnée. </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Par exemple, vous pouvez spécifier que tous les nœuds étiquetés avec </a:t>
            </a:r>
            <a:r>
              <a:rPr b="1" lang="fr-FR" sz="2000" spc="-1" strike="noStrike">
                <a:solidFill>
                  <a:srgbClr val="000000"/>
                </a:solidFill>
                <a:uFill>
                  <a:solidFill>
                    <a:srgbClr val="ffffff"/>
                  </a:solidFill>
                </a:uFill>
                <a:latin typeface="Calibri"/>
              </a:rPr>
              <a:t>Database</a:t>
            </a:r>
            <a:r>
              <a:rPr b="0" lang="fr-FR" sz="2000" spc="-1" strike="noStrike">
                <a:solidFill>
                  <a:srgbClr val="000000"/>
                </a:solidFill>
                <a:uFill>
                  <a:solidFill>
                    <a:srgbClr val="ffffff"/>
                  </a:solidFill>
                </a:uFill>
                <a:latin typeface="Calibri"/>
              </a:rPr>
              <a:t> doivent contenir une propriété </a:t>
            </a:r>
            <a:r>
              <a:rPr b="1" lang="fr-FR" sz="2000" spc="-1" strike="noStrike">
                <a:solidFill>
                  <a:srgbClr val="000000"/>
                </a:solidFill>
                <a:uFill>
                  <a:solidFill>
                    <a:srgbClr val="ffffff"/>
                  </a:solidFill>
                </a:uFill>
                <a:latin typeface="Calibri"/>
              </a:rPr>
              <a:t>Name</a:t>
            </a:r>
            <a:r>
              <a:rPr b="0" lang="fr-FR" sz="2000" spc="-1" strike="noStrike">
                <a:solidFill>
                  <a:srgbClr val="000000"/>
                </a:solidFill>
                <a:uFill>
                  <a:solidFill>
                    <a:srgbClr val="ffffff"/>
                  </a:solidFill>
                </a:uFill>
                <a:latin typeface="Calibri"/>
              </a:rPr>
              <a:t>.</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Pour créer une contrainte d'existence de propriété, utilisez la syntaxe suivante: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10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Donc, pour supprimer notre contrainte précédemment créée (et son index associé), nous pouvons utiliser l'instruction suivante:</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000" spc="-1" strike="noStrike">
                <a:solidFill>
                  <a:srgbClr val="000000"/>
                </a:solidFill>
                <a:uFill>
                  <a:solidFill>
                    <a:srgbClr val="ffffff"/>
                  </a:solidFill>
                </a:uFill>
                <a:latin typeface="Calibri"/>
              </a:rPr>
              <a:t>Vous pouvez maintenant utiliser la commande: schema pour vérifier que la contrainte applicable (et son index associé) a été supprimée du schéma:</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pic>
        <p:nvPicPr>
          <p:cNvPr id="171" name="Image 3" descr=""/>
          <p:cNvPicPr/>
          <p:nvPr/>
        </p:nvPicPr>
        <p:blipFill>
          <a:blip r:embed="rId1"/>
          <a:stretch/>
        </p:blipFill>
        <p:spPr>
          <a:xfrm>
            <a:off x="2705400" y="2848320"/>
            <a:ext cx="6781320" cy="618840"/>
          </a:xfrm>
          <a:prstGeom prst="rect">
            <a:avLst/>
          </a:prstGeom>
          <a:ln>
            <a:noFill/>
          </a:ln>
        </p:spPr>
      </p:pic>
      <p:pic>
        <p:nvPicPr>
          <p:cNvPr id="172" name="Image 5" descr=""/>
          <p:cNvPicPr/>
          <p:nvPr/>
        </p:nvPicPr>
        <p:blipFill>
          <a:blip r:embed="rId2"/>
          <a:stretch/>
        </p:blipFill>
        <p:spPr>
          <a:xfrm>
            <a:off x="3917880" y="6032160"/>
            <a:ext cx="4356360" cy="830160"/>
          </a:xfrm>
          <a:prstGeom prst="rect">
            <a:avLst/>
          </a:prstGeom>
          <a:ln>
            <a:noFill/>
          </a:ln>
        </p:spPr>
      </p:pic>
      <p:pic>
        <p:nvPicPr>
          <p:cNvPr id="173" name="Image 6" descr=""/>
          <p:cNvPicPr/>
          <p:nvPr/>
        </p:nvPicPr>
        <p:blipFill>
          <a:blip r:embed="rId3"/>
          <a:stretch/>
        </p:blipFill>
        <p:spPr>
          <a:xfrm>
            <a:off x="3138480" y="4605840"/>
            <a:ext cx="5914800" cy="5900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220320"/>
            <a:ext cx="10515240" cy="1325160"/>
          </a:xfrm>
          <a:prstGeom prst="rect">
            <a:avLst/>
          </a:prstGeom>
          <a:noFill/>
          <a:ln>
            <a:noFill/>
          </a:ln>
        </p:spPr>
        <p:txBody>
          <a:bodyPr anchor="ctr"/>
          <a:p>
            <a:pPr algn="ctr">
              <a:lnSpc>
                <a:spcPct val="100000"/>
              </a:lnSpc>
            </a:pPr>
            <a:r>
              <a:rPr b="0" lang="fr-FR" sz="3600" spc="-1" strike="noStrike">
                <a:solidFill>
                  <a:srgbClr val="000000"/>
                </a:solidFill>
                <a:uFill>
                  <a:solidFill>
                    <a:srgbClr val="ffffff"/>
                  </a:solidFill>
                </a:uFill>
                <a:latin typeface="Calibri Light"/>
              </a:rPr>
              <a:t>Importer des données depuis un fichier CSV</a:t>
            </a:r>
            <a:endParaRPr b="0" lang="fr-FR" sz="1800" spc="-1" strike="noStrike">
              <a:solidFill>
                <a:srgbClr val="000000"/>
              </a:solidFill>
              <a:uFill>
                <a:solidFill>
                  <a:srgbClr val="ffffff"/>
                </a:solidFill>
              </a:uFill>
              <a:latin typeface="Calibri"/>
            </a:endParaRPr>
          </a:p>
        </p:txBody>
      </p:sp>
      <p:pic>
        <p:nvPicPr>
          <p:cNvPr id="175" name="Image 3" descr=""/>
          <p:cNvPicPr/>
          <p:nvPr/>
        </p:nvPicPr>
        <p:blipFill>
          <a:blip r:embed="rId1"/>
          <a:stretch/>
        </p:blipFill>
        <p:spPr>
          <a:xfrm>
            <a:off x="1009800" y="2454480"/>
            <a:ext cx="10172520" cy="847440"/>
          </a:xfrm>
          <a:prstGeom prst="rect">
            <a:avLst/>
          </a:prstGeom>
          <a:ln>
            <a:noFill/>
          </a:ln>
        </p:spPr>
      </p:pic>
      <p:sp>
        <p:nvSpPr>
          <p:cNvPr id="176" name="CustomShape 2"/>
          <p:cNvSpPr/>
          <p:nvPr/>
        </p:nvSpPr>
        <p:spPr>
          <a:xfrm>
            <a:off x="717840" y="1497600"/>
            <a:ext cx="10172520" cy="2401560"/>
          </a:xfrm>
          <a:prstGeom prst="rect">
            <a:avLst/>
          </a:prstGeom>
          <a:noFill/>
          <a:ln>
            <a:noFill/>
          </a:ln>
        </p:spPr>
        <p:style>
          <a:lnRef idx="0"/>
          <a:fillRef idx="0"/>
          <a:effectRef idx="0"/>
          <a:fontRef idx="minor"/>
        </p:style>
        <p:txBody>
          <a:bodyPr lIns="90000" rIns="90000" tIns="45000" bIns="45000"/>
          <a:p>
            <a:pPr>
              <a:lnSpc>
                <a:spcPct val="90000"/>
              </a:lnSpc>
            </a:pPr>
            <a:endParaRPr b="0" lang="fr-FR" sz="1800" spc="-1" strike="noStrike">
              <a:solidFill>
                <a:srgbClr val="000000"/>
              </a:solidFill>
              <a:uFill>
                <a:solidFill>
                  <a:srgbClr val="ffffff"/>
                </a:solidFill>
              </a:uFill>
              <a:latin typeface="Arial"/>
            </a:endParaRPr>
          </a:p>
          <a:p>
            <a:pPr>
              <a:lnSpc>
                <a:spcPct val="90000"/>
              </a:lnSpc>
            </a:pPr>
            <a:endParaRPr b="0" lang="fr-FR" sz="1800" spc="-1" strike="noStrike">
              <a:solidFill>
                <a:srgbClr val="000000"/>
              </a:solidFill>
              <a:uFill>
                <a:solidFill>
                  <a:srgbClr val="ffffff"/>
                </a:solidFill>
              </a:uFill>
              <a:latin typeface="Arial"/>
            </a:endParaRPr>
          </a:p>
          <a:p>
            <a:pPr>
              <a:lnSpc>
                <a:spcPct val="90000"/>
              </a:lnSpc>
            </a:pPr>
            <a:endParaRPr b="0" lang="fr-FR" sz="1800" spc="-1" strike="noStrike">
              <a:solidFill>
                <a:srgbClr val="000000"/>
              </a:solidFill>
              <a:uFill>
                <a:solidFill>
                  <a:srgbClr val="ffffff"/>
                </a:solidFill>
              </a:uFill>
              <a:latin typeface="Arial"/>
            </a:endParaRPr>
          </a:p>
          <a:p>
            <a:pPr>
              <a:lnSpc>
                <a:spcPct val="90000"/>
              </a:lnSpc>
            </a:pPr>
            <a:endParaRPr b="0" lang="fr-FR" sz="1800" spc="-1" strike="noStrike">
              <a:solidFill>
                <a:srgbClr val="000000"/>
              </a:solidFill>
              <a:uFill>
                <a:solidFill>
                  <a:srgbClr val="ffffff"/>
                </a:solidFill>
              </a:uFill>
              <a:latin typeface="Arial"/>
            </a:endParaRPr>
          </a:p>
          <a:p>
            <a:pPr>
              <a:lnSpc>
                <a:spcPct val="90000"/>
              </a:lnSpc>
            </a:pPr>
            <a:endParaRPr b="0" lang="fr-FR" sz="1800" spc="-1" strike="noStrike">
              <a:solidFill>
                <a:srgbClr val="000000"/>
              </a:solidFill>
              <a:uFill>
                <a:solidFill>
                  <a:srgbClr val="ffffff"/>
                </a:solidFill>
              </a:uFill>
              <a:latin typeface="Arial"/>
            </a:endParaRPr>
          </a:p>
          <a:p>
            <a:pPr>
              <a:lnSpc>
                <a:spcPct val="90000"/>
              </a:lnSpc>
            </a:pPr>
            <a:endParaRPr b="0" lang="fr-FR" sz="1800" spc="-1" strike="noStrike">
              <a:solidFill>
                <a:srgbClr val="000000"/>
              </a:solidFill>
              <a:uFill>
                <a:solidFill>
                  <a:srgbClr val="ffffff"/>
                </a:solidFill>
              </a:uFill>
              <a:latin typeface="Arial"/>
            </a:endParaRPr>
          </a:p>
        </p:txBody>
      </p:sp>
      <p:pic>
        <p:nvPicPr>
          <p:cNvPr id="177" name="Image 9" descr=""/>
          <p:cNvPicPr/>
          <p:nvPr/>
        </p:nvPicPr>
        <p:blipFill>
          <a:blip r:embed="rId2"/>
          <a:stretch/>
        </p:blipFill>
        <p:spPr>
          <a:xfrm>
            <a:off x="2184120" y="3294720"/>
            <a:ext cx="7823520" cy="2521800"/>
          </a:xfrm>
          <a:prstGeom prst="rect">
            <a:avLst/>
          </a:prstGeom>
          <a:ln>
            <a:noFill/>
          </a:ln>
        </p:spPr>
      </p:pic>
      <p:pic>
        <p:nvPicPr>
          <p:cNvPr id="178" name="Image 6" descr=""/>
          <p:cNvPicPr/>
          <p:nvPr/>
        </p:nvPicPr>
        <p:blipFill>
          <a:blip r:embed="rId3"/>
          <a:stretch/>
        </p:blipFill>
        <p:spPr>
          <a:xfrm>
            <a:off x="1024200" y="5853600"/>
            <a:ext cx="10143720" cy="866520"/>
          </a:xfrm>
          <a:prstGeom prst="rect">
            <a:avLst/>
          </a:prstGeom>
          <a:ln>
            <a:noFill/>
          </a:ln>
        </p:spPr>
      </p:pic>
      <p:sp>
        <p:nvSpPr>
          <p:cNvPr id="179" name="CustomShape 3"/>
          <p:cNvSpPr/>
          <p:nvPr/>
        </p:nvSpPr>
        <p:spPr>
          <a:xfrm>
            <a:off x="717840" y="1650600"/>
            <a:ext cx="10635480" cy="857160"/>
          </a:xfrm>
          <a:prstGeom prst="rect">
            <a:avLst/>
          </a:prstGeom>
          <a:noFill/>
          <a:ln>
            <a:noFill/>
          </a:ln>
        </p:spPr>
        <p:style>
          <a:lnRef idx="0"/>
          <a:fillRef idx="0"/>
          <a:effectRef idx="0"/>
          <a:fontRef idx="minor"/>
        </p:style>
        <p:txBody>
          <a:bodyPr lIns="90000" rIns="90000" tIns="45000" bIns="45000"/>
          <a:p>
            <a:pPr marL="228600" indent="-228240" algn="just">
              <a:lnSpc>
                <a:spcPct val="90000"/>
              </a:lnSpc>
              <a:buClr>
                <a:srgbClr val="000000"/>
              </a:buClr>
              <a:buFont typeface="Arial"/>
              <a:buChar char="•"/>
            </a:pPr>
            <a:r>
              <a:rPr b="0" lang="fr-FR" sz="1800" spc="-1" strike="noStrike">
                <a:solidFill>
                  <a:srgbClr val="000000"/>
                </a:solidFill>
                <a:uFill>
                  <a:solidFill>
                    <a:srgbClr val="ffffff"/>
                  </a:solidFill>
                </a:uFill>
                <a:latin typeface="Calibri"/>
              </a:rPr>
              <a:t>Chargeons un fichier CSV appelé genres.csv en utilisant le protocole HTTP. Ce n'est pas un fichier volumineux - il contient une liste de 115 genres musicaux, ainsi il créera 115 nœuds (et 230 propriétés).</a:t>
            </a:r>
            <a:endParaRPr b="0" lang="fr-FR"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Espace réservé du contenu 3" descr=""/>
          <p:cNvPicPr/>
          <p:nvPr/>
        </p:nvPicPr>
        <p:blipFill>
          <a:blip r:embed="rId1"/>
          <a:stretch/>
        </p:blipFill>
        <p:spPr>
          <a:xfrm>
            <a:off x="2526120" y="724680"/>
            <a:ext cx="7139880" cy="526140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Espace réservé du contenu 3" descr=""/>
          <p:cNvPicPr/>
          <p:nvPr/>
        </p:nvPicPr>
        <p:blipFill>
          <a:blip r:embed="rId1"/>
          <a:stretch/>
        </p:blipFill>
        <p:spPr>
          <a:xfrm>
            <a:off x="2565000" y="1002240"/>
            <a:ext cx="7061760" cy="51656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uFill>
                  <a:solidFill>
                    <a:srgbClr val="ffffff"/>
                  </a:solidFill>
                </a:uFill>
                <a:latin typeface="Calibri Light"/>
              </a:rPr>
              <a:t>Pourquoi les bases de données graphe?</a:t>
            </a:r>
            <a:endParaRPr b="0" lang="fr-FR" sz="1800" spc="-1" strike="noStrike">
              <a:solidFill>
                <a:srgbClr val="000000"/>
              </a:solidFill>
              <a:uFill>
                <a:solidFill>
                  <a:srgbClr val="ffffff"/>
                </a:solidFill>
              </a:uFill>
              <a:latin typeface="Calibri"/>
            </a:endParaRPr>
          </a:p>
        </p:txBody>
      </p:sp>
      <p:sp>
        <p:nvSpPr>
          <p:cNvPr id="90" name="TextShape 2"/>
          <p:cNvSpPr txBox="1"/>
          <p:nvPr/>
        </p:nvSpPr>
        <p:spPr>
          <a:xfrm>
            <a:off x="838080" y="1825560"/>
            <a:ext cx="10515240" cy="3998520"/>
          </a:xfrm>
          <a:prstGeom prst="rect">
            <a:avLst/>
          </a:prstGeom>
          <a:noFill/>
          <a:ln>
            <a:noFill/>
          </a:ln>
        </p:spPr>
        <p:txBody>
          <a:bodyPr/>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Nous vivons dans un monde connecté! Il n'y a pas d'informations isolées, mais des domaines riches et connectés tout autour de nous. Seule une base de données qui englobe des relations de manière native peut stocker, traiter et interroger des connexions efficacement. Tandis que d'autres bases de données calculent les relations au moment de l'interrogation via des opérations JOIN coûteuses, une base de données graphe stocke les connexions aux côtés des données du modèle.</a:t>
            </a:r>
            <a:endParaRPr b="0" lang="fr-FR" sz="2800" spc="-1" strike="noStrike">
              <a:solidFill>
                <a:srgbClr val="000000"/>
              </a:solidFill>
              <a:uFill>
                <a:solidFill>
                  <a:srgbClr val="ffffff"/>
                </a:solidFill>
              </a:uFill>
              <a:latin typeface="Calibri"/>
            </a:endParaRPr>
          </a:p>
          <a:p>
            <a:pPr algn="just">
              <a:lnSpc>
                <a:spcPct val="100000"/>
              </a:lnSpc>
            </a:pPr>
            <a:endParaRPr b="0" lang="fr-FR" sz="2800" spc="-1" strike="noStrike">
              <a:solidFill>
                <a:srgbClr val="000000"/>
              </a:solidFill>
              <a:uFill>
                <a:solidFill>
                  <a:srgbClr val="ffffff"/>
                </a:solidFill>
              </a:uFill>
              <a:latin typeface="Calibri"/>
            </a:endParaRPr>
          </a:p>
        </p:txBody>
      </p:sp>
      <p:pic>
        <p:nvPicPr>
          <p:cNvPr id="91" name="Picture 2" descr=""/>
          <p:cNvPicPr/>
          <p:nvPr/>
        </p:nvPicPr>
        <p:blipFill>
          <a:blip r:embed="rId1"/>
          <a:stretch/>
        </p:blipFill>
        <p:spPr>
          <a:xfrm>
            <a:off x="4367520" y="4806360"/>
            <a:ext cx="3456720" cy="1961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50680" y="1299600"/>
            <a:ext cx="10515240" cy="4350960"/>
          </a:xfrm>
          <a:prstGeom prst="rect">
            <a:avLst/>
          </a:prstGeom>
          <a:noFill/>
          <a:ln>
            <a:noFill/>
          </a:ln>
        </p:spPr>
        <p:txBody>
          <a:bodyPr/>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L'accès aux nœuds et aux relations dans une base de données </a:t>
            </a:r>
            <a:r>
              <a:rPr b="0" lang="fr-FR" sz="2400" spc="-1" strike="noStrike">
                <a:solidFill>
                  <a:srgbClr val="000000"/>
                </a:solidFill>
                <a:uFill>
                  <a:solidFill>
                    <a:srgbClr val="ffffff"/>
                  </a:solidFill>
                </a:uFill>
                <a:latin typeface="Calibri"/>
              </a:rPr>
              <a:t>de graphes natif est une opération efficace à temps constant qui </a:t>
            </a:r>
            <a:r>
              <a:rPr b="0" lang="fr-FR" sz="2400" spc="-1" strike="noStrike">
                <a:solidFill>
                  <a:srgbClr val="000000"/>
                </a:solidFill>
                <a:uFill>
                  <a:solidFill>
                    <a:srgbClr val="ffffff"/>
                  </a:solidFill>
                </a:uFill>
                <a:latin typeface="Calibri"/>
              </a:rPr>
              <a:t>vous permet de parcourir rapidement des millions de connexions </a:t>
            </a:r>
            <a:r>
              <a:rPr b="0" lang="fr-FR" sz="2400" spc="-1" strike="noStrike">
                <a:solidFill>
                  <a:srgbClr val="000000"/>
                </a:solidFill>
                <a:uFill>
                  <a:solidFill>
                    <a:srgbClr val="ffffff"/>
                  </a:solidFill>
                </a:uFill>
                <a:latin typeface="Calibri"/>
              </a:rPr>
              <a:t>par seconde par cœur</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Indépendamment de la taille totale de votre jeu de </a:t>
            </a:r>
            <a:r>
              <a:rPr b="0" lang="fr-FR" sz="2400" spc="-1" strike="noStrike">
                <a:solidFill>
                  <a:srgbClr val="000000"/>
                </a:solidFill>
                <a:uFill>
                  <a:solidFill>
                    <a:srgbClr val="ffffff"/>
                  </a:solidFill>
                </a:uFill>
                <a:latin typeface="Calibri"/>
              </a:rPr>
              <a:t>données(dataset), les bases de données graphiques excellent </a:t>
            </a:r>
            <a:r>
              <a:rPr b="0" lang="fr-FR" sz="2400" spc="-1" strike="noStrike">
                <a:solidFill>
                  <a:srgbClr val="000000"/>
                </a:solidFill>
                <a:uFill>
                  <a:solidFill>
                    <a:srgbClr val="ffffff"/>
                  </a:solidFill>
                </a:uFill>
                <a:latin typeface="Calibri"/>
              </a:rPr>
              <a:t>pour la gestion de données hautement connectées et de </a:t>
            </a:r>
            <a:r>
              <a:rPr b="0" lang="fr-FR" sz="2400" spc="-1" strike="noStrike">
                <a:solidFill>
                  <a:srgbClr val="000000"/>
                </a:solidFill>
                <a:uFill>
                  <a:solidFill>
                    <a:srgbClr val="ffffff"/>
                  </a:solidFill>
                </a:uFill>
                <a:latin typeface="Calibri"/>
              </a:rPr>
              <a:t>requêtes complexes.</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 </a:t>
            </a:r>
            <a:r>
              <a:rPr b="0" lang="fr-FR" sz="2400" spc="-1" strike="noStrike">
                <a:solidFill>
                  <a:srgbClr val="000000"/>
                </a:solidFill>
                <a:uFill>
                  <a:solidFill>
                    <a:srgbClr val="ffffff"/>
                  </a:solidFill>
                </a:uFill>
                <a:latin typeface="Calibri"/>
              </a:rPr>
              <a:t>Avec seulement un modèle et un ensemble de points de départ, </a:t>
            </a:r>
            <a:r>
              <a:rPr b="0" lang="fr-FR" sz="2400" spc="-1" strike="noStrike">
                <a:solidFill>
                  <a:srgbClr val="000000"/>
                </a:solidFill>
                <a:uFill>
                  <a:solidFill>
                    <a:srgbClr val="ffffff"/>
                  </a:solidFill>
                </a:uFill>
                <a:latin typeface="Calibri"/>
              </a:rPr>
              <a:t>les bases de données graphiques explorent les données voisines </a:t>
            </a:r>
            <a:r>
              <a:rPr b="0" lang="fr-FR" sz="2400" spc="-1" strike="noStrike">
                <a:solidFill>
                  <a:srgbClr val="000000"/>
                </a:solidFill>
                <a:uFill>
                  <a:solidFill>
                    <a:srgbClr val="ffffff"/>
                  </a:solidFill>
                </a:uFill>
                <a:latin typeface="Calibri"/>
              </a:rPr>
              <a:t>autour de ces points de départ collectant et agrégeant des </a:t>
            </a:r>
            <a:r>
              <a:rPr b="0" lang="fr-FR" sz="2400" spc="-1" strike="noStrike">
                <a:solidFill>
                  <a:srgbClr val="000000"/>
                </a:solidFill>
                <a:uFill>
                  <a:solidFill>
                    <a:srgbClr val="ffffff"/>
                  </a:solidFill>
                </a:uFill>
                <a:latin typeface="Calibri"/>
              </a:rPr>
              <a:t>informations provenant de millions de nœuds et de relations et </a:t>
            </a:r>
            <a:r>
              <a:rPr b="0" lang="fr-FR" sz="2400" spc="-1" strike="noStrike">
                <a:solidFill>
                  <a:srgbClr val="000000"/>
                </a:solidFill>
                <a:uFill>
                  <a:solidFill>
                    <a:srgbClr val="ffffff"/>
                  </a:solidFill>
                </a:uFill>
                <a:latin typeface="Calibri"/>
              </a:rPr>
              <a:t>laissant intactes les données situées en dehors du périmètre de </a:t>
            </a:r>
            <a:r>
              <a:rPr b="0" lang="fr-FR" sz="2400" spc="-1" strike="noStrike">
                <a:solidFill>
                  <a:srgbClr val="000000"/>
                </a:solidFill>
                <a:uFill>
                  <a:solidFill>
                    <a:srgbClr val="ffffff"/>
                  </a:solidFill>
                </a:uFill>
                <a:latin typeface="Calibri"/>
              </a:rPr>
              <a:t>recherche.</a:t>
            </a:r>
            <a:endParaRPr b="0" lang="fr-FR"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440" y="365040"/>
            <a:ext cx="10515240" cy="13251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Stockag</a:t>
            </a:r>
            <a:r>
              <a:rPr b="0" lang="fr-FR" sz="4400" spc="-1" strike="noStrike">
                <a:solidFill>
                  <a:srgbClr val="000000"/>
                </a:solidFill>
                <a:uFill>
                  <a:solidFill>
                    <a:srgbClr val="ffffff"/>
                  </a:solidFill>
                </a:uFill>
                <a:latin typeface="Calibri Light"/>
              </a:rPr>
              <a:t>e et </a:t>
            </a:r>
            <a:r>
              <a:rPr b="0" lang="fr-FR" sz="4400" spc="-1" strike="noStrike">
                <a:solidFill>
                  <a:srgbClr val="000000"/>
                </a:solidFill>
                <a:uFill>
                  <a:solidFill>
                    <a:srgbClr val="ffffff"/>
                  </a:solidFill>
                </a:uFill>
                <a:latin typeface="Calibri Light"/>
              </a:rPr>
              <a:t>traiteme</a:t>
            </a:r>
            <a:r>
              <a:rPr b="0" lang="fr-FR" sz="4400" spc="-1" strike="noStrike">
                <a:solidFill>
                  <a:srgbClr val="000000"/>
                </a:solidFill>
                <a:uFill>
                  <a:solidFill>
                    <a:srgbClr val="ffffff"/>
                  </a:solidFill>
                </a:uFill>
                <a:latin typeface="Calibri Light"/>
              </a:rPr>
              <a:t>nt </a:t>
            </a:r>
            <a:r>
              <a:rPr b="0" lang="fr-FR" sz="4400" spc="-1" strike="noStrike">
                <a:solidFill>
                  <a:srgbClr val="000000"/>
                </a:solidFill>
                <a:uFill>
                  <a:solidFill>
                    <a:srgbClr val="ffffff"/>
                  </a:solidFill>
                </a:uFill>
                <a:latin typeface="Calibri Light"/>
              </a:rPr>
              <a:t>graphe</a:t>
            </a:r>
            <a:endParaRPr b="0" lang="fr-FR" sz="1800" spc="-1" strike="noStrike">
              <a:solidFill>
                <a:srgbClr val="000000"/>
              </a:solidFill>
              <a:uFill>
                <a:solidFill>
                  <a:srgbClr val="ffffff"/>
                </a:solidFill>
              </a:uFill>
              <a:latin typeface="Calibri"/>
            </a:endParaRPr>
          </a:p>
        </p:txBody>
      </p:sp>
      <p:pic>
        <p:nvPicPr>
          <p:cNvPr id="94" name="Espace réservé du contenu 3" descr=""/>
          <p:cNvPicPr/>
          <p:nvPr/>
        </p:nvPicPr>
        <p:blipFill>
          <a:blip r:embed="rId1"/>
          <a:stretch/>
        </p:blipFill>
        <p:spPr>
          <a:xfrm>
            <a:off x="3229920" y="1812960"/>
            <a:ext cx="5732280" cy="43509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Qu'est-</a:t>
            </a:r>
            <a:r>
              <a:rPr b="0" lang="fr-FR" sz="4400" spc="-1" strike="noStrike">
                <a:solidFill>
                  <a:srgbClr val="000000"/>
                </a:solidFill>
                <a:uFill>
                  <a:solidFill>
                    <a:srgbClr val="ffffff"/>
                  </a:solidFill>
                </a:uFill>
                <a:latin typeface="Calibri Light"/>
              </a:rPr>
              <a:t>ce que </a:t>
            </a:r>
            <a:r>
              <a:rPr b="0" lang="fr-FR" sz="4400" spc="-1" strike="noStrike">
                <a:solidFill>
                  <a:srgbClr val="000000"/>
                </a:solidFill>
                <a:uFill>
                  <a:solidFill>
                    <a:srgbClr val="ffffff"/>
                  </a:solidFill>
                </a:uFill>
                <a:latin typeface="Calibri Light"/>
              </a:rPr>
              <a:t>Neo4j ? </a:t>
            </a:r>
            <a:endParaRPr b="0" lang="fr-FR" sz="1800" spc="-1" strike="noStrike">
              <a:solidFill>
                <a:srgbClr val="000000"/>
              </a:solidFill>
              <a:uFill>
                <a:solidFill>
                  <a:srgbClr val="ffffff"/>
                </a:solidFill>
              </a:uFill>
              <a:latin typeface="Calibri"/>
            </a:endParaRPr>
          </a:p>
        </p:txBody>
      </p:sp>
      <p:sp>
        <p:nvSpPr>
          <p:cNvPr id="96" name="TextShape 2"/>
          <p:cNvSpPr txBox="1"/>
          <p:nvPr/>
        </p:nvSpPr>
        <p:spPr>
          <a:xfrm>
            <a:off x="838080" y="1825560"/>
            <a:ext cx="10910880" cy="4249080"/>
          </a:xfrm>
          <a:prstGeom prst="rect">
            <a:avLst/>
          </a:prstGeom>
          <a:noFill/>
          <a:ln>
            <a:noFill/>
          </a:ln>
        </p:spPr>
        <p:txBody>
          <a:bodyPr/>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Neo4j est développé par Neo Technology, Inc. Il est utilisé par des milliers d'organisations, dont plus de 50 entreprises du Global 2000, dans des applications de production critiques.</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Neo4j a à la fois une édition Community Edition et une édition Enterprise.</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Neo4j stocke et présente des données sous forme de graphe. les  données sont représentées par des nœuds et des relations entre ces nœuds.</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Le code source écrit en Java et en Scala.</a:t>
            </a:r>
            <a:endParaRPr b="0" lang="fr-FR" sz="2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Neo4j fournit toutes les caractéristiques de la base de données, notamment la conformité des transactions ACID, la prise en charge des clusters et le basculement au moment de l'exécution.</a:t>
            </a:r>
            <a:endParaRPr b="0" lang="fr-FR" sz="2800" spc="-1" strike="noStrike">
              <a:solidFill>
                <a:srgbClr val="000000"/>
              </a:solidFill>
              <a:uFill>
                <a:solidFill>
                  <a:srgbClr val="ffffff"/>
                </a:solidFill>
              </a:uFill>
              <a:latin typeface="Calibri"/>
            </a:endParaRPr>
          </a:p>
          <a:p>
            <a:pPr>
              <a:lnSpc>
                <a:spcPct val="90000"/>
              </a:lnSpc>
            </a:pPr>
            <a:endParaRPr b="0" lang="fr-FR" sz="2800" spc="-1" strike="noStrike">
              <a:solidFill>
                <a:srgbClr val="000000"/>
              </a:solidFill>
              <a:uFill>
                <a:solidFill>
                  <a:srgbClr val="ffffff"/>
                </a:solidFill>
              </a:uFill>
              <a:latin typeface="Calibri"/>
            </a:endParaRPr>
          </a:p>
        </p:txBody>
      </p:sp>
      <p:pic>
        <p:nvPicPr>
          <p:cNvPr id="97" name="Image 3" descr=""/>
          <p:cNvPicPr/>
          <p:nvPr/>
        </p:nvPicPr>
        <p:blipFill>
          <a:blip r:embed="rId1"/>
          <a:stretch/>
        </p:blipFill>
        <p:spPr>
          <a:xfrm>
            <a:off x="1116000" y="828000"/>
            <a:ext cx="1561680" cy="504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Modèle de graphe par propriétés</a:t>
            </a:r>
            <a:endParaRPr b="0" lang="fr-FR" sz="1800" spc="-1" strike="noStrike">
              <a:solidFill>
                <a:srgbClr val="000000"/>
              </a:solidFill>
              <a:uFill>
                <a:solidFill>
                  <a:srgbClr val="ffffff"/>
                </a:solidFill>
              </a:uFill>
              <a:latin typeface="Calibri"/>
            </a:endParaRPr>
          </a:p>
        </p:txBody>
      </p:sp>
      <p:sp>
        <p:nvSpPr>
          <p:cNvPr id="99" name="TextShape 2"/>
          <p:cNvSpPr txBox="1"/>
          <p:nvPr/>
        </p:nvSpPr>
        <p:spPr>
          <a:xfrm>
            <a:off x="838080" y="1825560"/>
            <a:ext cx="10515240" cy="3760560"/>
          </a:xfrm>
          <a:prstGeom prst="rect">
            <a:avLst/>
          </a:prstGeom>
          <a:noFill/>
          <a:ln>
            <a:noFill/>
          </a:ln>
        </p:spPr>
        <p:txBody>
          <a:bodyPr/>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Neo4J utilise un graphe de type propriété, c’est à dire qu’un nœud </a:t>
            </a:r>
            <a:r>
              <a:rPr b="0" lang="fr-FR" sz="2400" spc="-1" strike="noStrike">
                <a:solidFill>
                  <a:srgbClr val="000000"/>
                </a:solidFill>
                <a:uFill>
                  <a:solidFill>
                    <a:srgbClr val="ffffff"/>
                  </a:solidFill>
                </a:uFill>
                <a:latin typeface="Calibri"/>
              </a:rPr>
              <a:t>stockant un objet peut avoir plusieurs propriétés au format clé-valeur. </a:t>
            </a:r>
            <a:r>
              <a:rPr b="0" lang="fr-FR" sz="2400" spc="-1" strike="noStrike">
                <a:solidFill>
                  <a:srgbClr val="000000"/>
                </a:solidFill>
                <a:uFill>
                  <a:solidFill>
                    <a:srgbClr val="ffffff"/>
                  </a:solidFill>
                </a:uFill>
                <a:latin typeface="Calibri"/>
              </a:rPr>
              <a:t>Pour le nœud </a:t>
            </a:r>
            <a:r>
              <a:rPr b="1" lang="fr-FR" sz="2400" spc="-1" strike="noStrike">
                <a:solidFill>
                  <a:srgbClr val="ff0000"/>
                </a:solidFill>
                <a:uFill>
                  <a:solidFill>
                    <a:srgbClr val="ffffff"/>
                  </a:solidFill>
                </a:uFill>
                <a:latin typeface="Calibri"/>
              </a:rPr>
              <a:t>bity</a:t>
            </a:r>
            <a:r>
              <a:rPr b="0" lang="fr-FR" sz="2400" spc="-1" strike="noStrike">
                <a:solidFill>
                  <a:srgbClr val="000000"/>
                </a:solidFill>
                <a:uFill>
                  <a:solidFill>
                    <a:srgbClr val="ffffff"/>
                  </a:solidFill>
                </a:uFill>
                <a:latin typeface="Calibri"/>
              </a:rPr>
              <a:t> de type </a:t>
            </a:r>
            <a:r>
              <a:rPr b="1" lang="fr-FR" sz="2400" spc="-1" strike="noStrike">
                <a:solidFill>
                  <a:srgbClr val="ff0000"/>
                </a:solidFill>
                <a:uFill>
                  <a:solidFill>
                    <a:srgbClr val="ffffff"/>
                  </a:solidFill>
                </a:uFill>
                <a:latin typeface="Calibri"/>
              </a:rPr>
              <a:t>Person</a:t>
            </a:r>
            <a:r>
              <a:rPr b="0" lang="fr-FR" sz="2400" spc="-1" strike="noStrike">
                <a:solidFill>
                  <a:srgbClr val="000000"/>
                </a:solidFill>
                <a:uFill>
                  <a:solidFill>
                    <a:srgbClr val="ffffff"/>
                  </a:solidFill>
                </a:uFill>
                <a:latin typeface="Calibri"/>
              </a:rPr>
              <a:t> cela nous donne par exemple : </a:t>
            </a:r>
            <a:endParaRPr b="0" lang="fr-FR" sz="2800" spc="-1" strike="noStrike">
              <a:solidFill>
                <a:srgbClr val="000000"/>
              </a:solidFill>
              <a:uFill>
                <a:solidFill>
                  <a:srgbClr val="ffffff"/>
                </a:solidFill>
              </a:uFill>
              <a:latin typeface="Calibri"/>
            </a:endParaRPr>
          </a:p>
          <a:p>
            <a:pPr lvl="3" marL="685800" indent="-22824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bity:Person =&gt; </a:t>
            </a:r>
            <a:endParaRPr b="0" lang="fr-FR" sz="1800" spc="-1" strike="noStrike">
              <a:solidFill>
                <a:srgbClr val="000000"/>
              </a:solidFill>
              <a:uFill>
                <a:solidFill>
                  <a:srgbClr val="ffffff"/>
                </a:solidFill>
              </a:uFill>
              <a:latin typeface="Calibri"/>
            </a:endParaRPr>
          </a:p>
          <a:p>
            <a:pPr lvl="3" marL="685800" indent="-22824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name: Ibtissam' </a:t>
            </a:r>
            <a:endParaRPr b="0" lang="fr-FR" sz="1800" spc="-1" strike="noStrike">
              <a:solidFill>
                <a:srgbClr val="000000"/>
              </a:solidFill>
              <a:uFill>
                <a:solidFill>
                  <a:srgbClr val="ffffff"/>
                </a:solidFill>
              </a:uFill>
              <a:latin typeface="Calibri"/>
            </a:endParaRPr>
          </a:p>
          <a:p>
            <a:pPr lvl="3" marL="685800" indent="-22824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job: datascientist</a:t>
            </a:r>
            <a:endParaRPr b="0" lang="fr-FR" sz="1800" spc="-1" strike="noStrike">
              <a:solidFill>
                <a:srgbClr val="000000"/>
              </a:solidFill>
              <a:uFill>
                <a:solidFill>
                  <a:srgbClr val="ffffff"/>
                </a:solidFill>
              </a:uFill>
              <a:latin typeface="Calibri"/>
            </a:endParaRPr>
          </a:p>
          <a:p>
            <a:pPr lvl="3" marL="685800" indent="-228240" algn="just">
              <a:lnSpc>
                <a:spcPct val="100000"/>
              </a:lnSpc>
              <a:buClr>
                <a:srgbClr val="000000"/>
              </a:buClr>
              <a:buFont typeface="Arial"/>
              <a:buChar char="•"/>
            </a:pPr>
            <a:r>
              <a:rPr b="0" lang="fr-FR" sz="2200" spc="-1" strike="noStrike">
                <a:solidFill>
                  <a:srgbClr val="000000"/>
                </a:solidFill>
                <a:uFill>
                  <a:solidFill>
                    <a:srgbClr val="ffffff"/>
                  </a:solidFill>
                </a:uFill>
                <a:latin typeface="Calibri"/>
              </a:rPr>
              <a:t>  </a:t>
            </a:r>
            <a:r>
              <a:rPr b="0" lang="fr-FR" sz="2200" spc="-1" strike="noStrike">
                <a:solidFill>
                  <a:srgbClr val="000000"/>
                </a:solidFill>
                <a:uFill>
                  <a:solidFill>
                    <a:srgbClr val="ffffff"/>
                  </a:solidFill>
                </a:uFill>
                <a:latin typeface="Calibri"/>
              </a:rPr>
              <a:t>city: Ourzazate</a:t>
            </a:r>
            <a:endParaRPr b="0" lang="fr-FR" sz="1800" spc="-1" strike="noStrike">
              <a:solidFill>
                <a:srgbClr val="000000"/>
              </a:solidFill>
              <a:uFill>
                <a:solidFill>
                  <a:srgbClr val="ffffff"/>
                </a:solidFill>
              </a:uFill>
              <a:latin typeface="Calibri"/>
            </a:endParaRPr>
          </a:p>
          <a:p>
            <a:pPr marL="228600" indent="-228240" algn="just">
              <a:lnSpc>
                <a:spcPct val="100000"/>
              </a:lnSpc>
              <a:buClr>
                <a:srgbClr val="000000"/>
              </a:buClr>
              <a:buFont typeface="Arial"/>
              <a:buChar char="•"/>
            </a:pPr>
            <a:r>
              <a:rPr b="0" lang="fr-FR" sz="2400" spc="-1" strike="noStrike">
                <a:solidFill>
                  <a:srgbClr val="000000"/>
                </a:solidFill>
                <a:uFill>
                  <a:solidFill>
                    <a:srgbClr val="ffffff"/>
                  </a:solidFill>
                </a:uFill>
                <a:latin typeface="Calibri"/>
              </a:rPr>
              <a:t>Dans le cas d’un graphe de type propriété, Une relation entre deux </a:t>
            </a:r>
            <a:r>
              <a:rPr b="0" lang="fr-FR" sz="2400" spc="-1" strike="noStrike">
                <a:solidFill>
                  <a:srgbClr val="000000"/>
                </a:solidFill>
                <a:uFill>
                  <a:solidFill>
                    <a:srgbClr val="ffffff"/>
                  </a:solidFill>
                </a:uFill>
                <a:latin typeface="Calibri"/>
              </a:rPr>
              <a:t>nœuds, aussi appelée arête peut, avoir également des caractéristiques </a:t>
            </a:r>
            <a:r>
              <a:rPr b="0" lang="fr-FR" sz="2400" spc="-1" strike="noStrike">
                <a:solidFill>
                  <a:srgbClr val="000000"/>
                </a:solidFill>
                <a:uFill>
                  <a:solidFill>
                    <a:srgbClr val="ffffff"/>
                  </a:solidFill>
                </a:uFill>
                <a:latin typeface="Calibri"/>
              </a:rPr>
              <a:t>au format clé-valeur:</a:t>
            </a:r>
            <a:endParaRPr b="0" lang="fr-FR" sz="2800" spc="-1" strike="noStrike">
              <a:solidFill>
                <a:srgbClr val="000000"/>
              </a:solidFill>
              <a:uFill>
                <a:solidFill>
                  <a:srgbClr val="ffffff"/>
                </a:solidFill>
              </a:uFill>
              <a:latin typeface="Calibri"/>
            </a:endParaRPr>
          </a:p>
          <a:p>
            <a:pPr lvl="2" marL="685800" indent="-228240" algn="just">
              <a:lnSpc>
                <a:spcPct val="100000"/>
              </a:lnSpc>
              <a:buClr>
                <a:srgbClr val="000000"/>
              </a:buClr>
              <a:buFont typeface="Arial"/>
              <a:buChar char="•"/>
            </a:pPr>
            <a:r>
              <a:rPr b="0" lang="fr-FR" sz="2000" spc="-1" strike="noStrike">
                <a:solidFill>
                  <a:srgbClr val="000000"/>
                </a:solidFill>
                <a:uFill>
                  <a:solidFill>
                    <a:srgbClr val="ffffff"/>
                  </a:solidFill>
                </a:uFill>
                <a:latin typeface="Calibri"/>
              </a:rPr>
              <a:t>WORK_IN =&gt; type: remote</a:t>
            </a:r>
            <a:endParaRPr b="0" lang="fr-FR" sz="1800" spc="-1" strike="noStrike">
              <a:solidFill>
                <a:srgbClr val="000000"/>
              </a:solidFill>
              <a:uFill>
                <a:solidFill>
                  <a:srgbClr val="ffffff"/>
                </a:solidFill>
              </a:uFill>
              <a:latin typeface="Calibri"/>
            </a:endParaRPr>
          </a:p>
          <a:p>
            <a:endParaRPr b="0" lang="fr-FR"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00560" y="225360"/>
            <a:ext cx="9783360" cy="10767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Pour quoi Neo4j peut-il être utilisé?</a:t>
            </a:r>
            <a:endParaRPr b="0" lang="fr-FR" sz="1800" spc="-1" strike="noStrike">
              <a:solidFill>
                <a:srgbClr val="000000"/>
              </a:solidFill>
              <a:uFill>
                <a:solidFill>
                  <a:srgbClr val="ffffff"/>
                </a:solidFill>
              </a:uFill>
              <a:latin typeface="Calibri"/>
            </a:endParaRPr>
          </a:p>
        </p:txBody>
      </p:sp>
      <p:sp>
        <p:nvSpPr>
          <p:cNvPr id="101" name="TextShape 2"/>
          <p:cNvSpPr txBox="1"/>
          <p:nvPr/>
        </p:nvSpPr>
        <p:spPr>
          <a:xfrm>
            <a:off x="424800" y="1302840"/>
            <a:ext cx="6193800" cy="4120560"/>
          </a:xfrm>
          <a:prstGeom prst="rect">
            <a:avLst/>
          </a:prstGeom>
          <a:noFill/>
          <a:ln>
            <a:noFill/>
          </a:ln>
        </p:spPr>
        <p:txBody>
          <a:bodyPr/>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Réseaux sociaux.</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Recommandations de produits en temps réel</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Diagrammes de réseau</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Détection de fraude</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Gestion des accès</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Recherche basée sur les graphiques des actifs numériques</a:t>
            </a:r>
            <a:endParaRPr b="0" lang="fr-FR"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fr-FR" sz="2400" spc="-1" strike="noStrike">
                <a:solidFill>
                  <a:srgbClr val="000000"/>
                </a:solidFill>
                <a:uFill>
                  <a:solidFill>
                    <a:srgbClr val="ffffff"/>
                  </a:solidFill>
                </a:uFill>
                <a:latin typeface="Calibri"/>
              </a:rPr>
              <a:t>Analyse des réseaux IT </a:t>
            </a:r>
            <a:endParaRPr b="0" lang="fr-FR" sz="2800" spc="-1" strike="noStrike">
              <a:solidFill>
                <a:srgbClr val="000000"/>
              </a:solidFill>
              <a:uFill>
                <a:solidFill>
                  <a:srgbClr val="ffffff"/>
                </a:solidFill>
              </a:uFill>
              <a:latin typeface="Calibri"/>
            </a:endParaRPr>
          </a:p>
        </p:txBody>
      </p:sp>
      <p:pic>
        <p:nvPicPr>
          <p:cNvPr id="102" name="Image 3" descr=""/>
          <p:cNvPicPr/>
          <p:nvPr/>
        </p:nvPicPr>
        <p:blipFill>
          <a:blip r:embed="rId1"/>
          <a:stretch/>
        </p:blipFill>
        <p:spPr>
          <a:xfrm>
            <a:off x="6619320" y="1422360"/>
            <a:ext cx="5181120" cy="2580840"/>
          </a:xfrm>
          <a:prstGeom prst="rect">
            <a:avLst/>
          </a:prstGeom>
          <a:ln>
            <a:noFill/>
          </a:ln>
        </p:spPr>
      </p:pic>
      <p:pic>
        <p:nvPicPr>
          <p:cNvPr id="103" name="Image 4" descr=""/>
          <p:cNvPicPr/>
          <p:nvPr/>
        </p:nvPicPr>
        <p:blipFill>
          <a:blip r:embed="rId2"/>
          <a:stretch/>
        </p:blipFill>
        <p:spPr>
          <a:xfrm>
            <a:off x="1944000" y="5133960"/>
            <a:ext cx="3600000" cy="1636920"/>
          </a:xfrm>
          <a:prstGeom prst="rect">
            <a:avLst/>
          </a:prstGeom>
          <a:ln>
            <a:noFill/>
          </a:ln>
        </p:spPr>
      </p:pic>
      <p:pic>
        <p:nvPicPr>
          <p:cNvPr id="104" name="Image 6" descr=""/>
          <p:cNvPicPr/>
          <p:nvPr/>
        </p:nvPicPr>
        <p:blipFill>
          <a:blip r:embed="rId3"/>
          <a:stretch/>
        </p:blipFill>
        <p:spPr>
          <a:xfrm>
            <a:off x="6938280" y="4123440"/>
            <a:ext cx="4962240" cy="2599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gn="ctr">
              <a:lnSpc>
                <a:spcPct val="100000"/>
              </a:lnSpc>
            </a:pPr>
            <a:r>
              <a:rPr b="0" lang="fr-FR" sz="4400" spc="-1" strike="noStrike">
                <a:solidFill>
                  <a:srgbClr val="000000"/>
                </a:solidFill>
                <a:uFill>
                  <a:solidFill>
                    <a:srgbClr val="ffffff"/>
                  </a:solidFill>
                </a:uFill>
                <a:latin typeface="Calibri Light"/>
              </a:rPr>
              <a:t>Les clients de Neo4j</a:t>
            </a:r>
            <a:endParaRPr b="0" lang="fr-FR" sz="1800" spc="-1" strike="noStrike">
              <a:solidFill>
                <a:srgbClr val="000000"/>
              </a:solidFill>
              <a:uFill>
                <a:solidFill>
                  <a:srgbClr val="ffffff"/>
                </a:solidFill>
              </a:uFill>
              <a:latin typeface="Calibri"/>
            </a:endParaRPr>
          </a:p>
        </p:txBody>
      </p:sp>
      <p:pic>
        <p:nvPicPr>
          <p:cNvPr id="106" name="Espace réservé du contenu 3" descr=""/>
          <p:cNvPicPr/>
          <p:nvPr/>
        </p:nvPicPr>
        <p:blipFill>
          <a:blip r:embed="rId1"/>
          <a:stretch/>
        </p:blipFill>
        <p:spPr>
          <a:xfrm>
            <a:off x="1369440" y="2673360"/>
            <a:ext cx="2028600" cy="1218960"/>
          </a:xfrm>
          <a:prstGeom prst="rect">
            <a:avLst/>
          </a:prstGeom>
          <a:ln>
            <a:noFill/>
          </a:ln>
        </p:spPr>
      </p:pic>
      <p:pic>
        <p:nvPicPr>
          <p:cNvPr id="107" name="Image 4" descr=""/>
          <p:cNvPicPr/>
          <p:nvPr/>
        </p:nvPicPr>
        <p:blipFill>
          <a:blip r:embed="rId2"/>
          <a:stretch/>
        </p:blipFill>
        <p:spPr>
          <a:xfrm>
            <a:off x="1481760" y="4524480"/>
            <a:ext cx="1933200" cy="1218960"/>
          </a:xfrm>
          <a:prstGeom prst="rect">
            <a:avLst/>
          </a:prstGeom>
          <a:ln>
            <a:noFill/>
          </a:ln>
        </p:spPr>
      </p:pic>
      <p:pic>
        <p:nvPicPr>
          <p:cNvPr id="108" name="Image 5" descr=""/>
          <p:cNvPicPr/>
          <p:nvPr/>
        </p:nvPicPr>
        <p:blipFill>
          <a:blip r:embed="rId3"/>
          <a:stretch/>
        </p:blipFill>
        <p:spPr>
          <a:xfrm>
            <a:off x="5157720" y="2824200"/>
            <a:ext cx="1875960" cy="1209240"/>
          </a:xfrm>
          <a:prstGeom prst="rect">
            <a:avLst/>
          </a:prstGeom>
          <a:ln>
            <a:noFill/>
          </a:ln>
        </p:spPr>
      </p:pic>
      <p:pic>
        <p:nvPicPr>
          <p:cNvPr id="109" name="Image 6" descr=""/>
          <p:cNvPicPr/>
          <p:nvPr/>
        </p:nvPicPr>
        <p:blipFill>
          <a:blip r:embed="rId4"/>
          <a:stretch/>
        </p:blipFill>
        <p:spPr>
          <a:xfrm>
            <a:off x="8565840" y="2673360"/>
            <a:ext cx="1723680" cy="1238040"/>
          </a:xfrm>
          <a:prstGeom prst="rect">
            <a:avLst/>
          </a:prstGeom>
          <a:ln>
            <a:noFill/>
          </a:ln>
        </p:spPr>
      </p:pic>
      <p:pic>
        <p:nvPicPr>
          <p:cNvPr id="110" name="Image 7" descr=""/>
          <p:cNvPicPr/>
          <p:nvPr/>
        </p:nvPicPr>
        <p:blipFill>
          <a:blip r:embed="rId5"/>
          <a:stretch/>
        </p:blipFill>
        <p:spPr>
          <a:xfrm>
            <a:off x="5324400" y="4633920"/>
            <a:ext cx="1742760" cy="999720"/>
          </a:xfrm>
          <a:prstGeom prst="rect">
            <a:avLst/>
          </a:prstGeom>
          <a:ln>
            <a:noFill/>
          </a:ln>
        </p:spPr>
      </p:pic>
      <p:pic>
        <p:nvPicPr>
          <p:cNvPr id="111" name="Image 8" descr=""/>
          <p:cNvPicPr/>
          <p:nvPr/>
        </p:nvPicPr>
        <p:blipFill>
          <a:blip r:embed="rId6"/>
          <a:stretch/>
        </p:blipFill>
        <p:spPr>
          <a:xfrm>
            <a:off x="8805600" y="4633920"/>
            <a:ext cx="1695240" cy="999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1024</TotalTime>
  <Application>LibreOffice/5.1.6.2$Linux_X86_64 LibreOffice_project/10m0$Build-2</Application>
  <Words>1703</Words>
  <Paragraphs>201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2018-10-24T09:34:21Z</dcterms:created>
  <dc:creator>essadik</dc:creator>
  <dc:description/>
  <dc:language>fr-FR</dc:language>
  <cp:lastModifiedBy/>
  <dcterms:modified xsi:type="dcterms:W3CDTF">2018-10-30T17:16:23Z</dcterms:modified>
  <cp:revision>127</cp:revision>
  <dc:subject/>
  <dc:title>Graph Database: Neo4j</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