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70" r:id="rId6"/>
    <p:sldId id="294" r:id="rId7"/>
    <p:sldId id="260" r:id="rId8"/>
    <p:sldId id="271" r:id="rId9"/>
    <p:sldId id="295" r:id="rId10"/>
    <p:sldId id="264" r:id="rId11"/>
    <p:sldId id="265" r:id="rId12"/>
    <p:sldId id="266" r:id="rId13"/>
    <p:sldId id="267" r:id="rId14"/>
    <p:sldId id="269" r:id="rId15"/>
    <p:sldId id="274" r:id="rId16"/>
    <p:sldId id="277" r:id="rId17"/>
    <p:sldId id="278" r:id="rId18"/>
    <p:sldId id="292" r:id="rId19"/>
    <p:sldId id="276" r:id="rId20"/>
    <p:sldId id="275" r:id="rId21"/>
    <p:sldId id="285" r:id="rId22"/>
    <p:sldId id="281" r:id="rId23"/>
    <p:sldId id="282" r:id="rId24"/>
    <p:sldId id="283" r:id="rId25"/>
    <p:sldId id="284" r:id="rId26"/>
    <p:sldId id="286" r:id="rId27"/>
    <p:sldId id="288" r:id="rId28"/>
    <p:sldId id="273" r:id="rId29"/>
    <p:sldId id="272"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90" autoAdjust="0"/>
  </p:normalViewPr>
  <p:slideViewPr>
    <p:cSldViewPr snapToGrid="0">
      <p:cViewPr varScale="1">
        <p:scale>
          <a:sx n="61" d="100"/>
          <a:sy n="61"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EEDE-D0AD-4831-B51A-068297791FE1}" type="datetimeFigureOut">
              <a:rPr lang="fr-FR" smtClean="0"/>
              <a:t>31/10/2018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BCFA6-E686-433C-9DBD-DA00097A5026}" type="slidenum">
              <a:rPr lang="fr-FR" smtClean="0"/>
              <a:t>‹N°›</a:t>
            </a:fld>
            <a:endParaRPr lang="fr-FR"/>
          </a:p>
        </p:txBody>
      </p:sp>
    </p:spTree>
    <p:extLst>
      <p:ext uri="{BB962C8B-B14F-4D97-AF65-F5344CB8AC3E}">
        <p14:creationId xmlns:p14="http://schemas.microsoft.com/office/powerpoint/2010/main" val="407359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1</a:t>
            </a:fld>
            <a:endParaRPr lang="fr-FR"/>
          </a:p>
        </p:txBody>
      </p:sp>
    </p:spTree>
    <p:extLst>
      <p:ext uri="{BB962C8B-B14F-4D97-AF65-F5344CB8AC3E}">
        <p14:creationId xmlns:p14="http://schemas.microsoft.com/office/powerpoint/2010/main" val="327301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Enterprise Edition inclut tout ce que </a:t>
            </a:r>
            <a:r>
              <a:rPr lang="fr-FR" dirty="0" err="1" smtClean="0"/>
              <a:t>Community</a:t>
            </a:r>
            <a:r>
              <a:rPr lang="fr-FR" dirty="0" smtClean="0"/>
              <a:t> Edition a à offrir, ainsi que des exigences d'entreprise supplémentaires telles que les capacités de sauvegarde, de mise en cluster et de basculement.</a:t>
            </a:r>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5</a:t>
            </a:fld>
            <a:endParaRPr lang="fr-FR"/>
          </a:p>
        </p:txBody>
      </p:sp>
    </p:spTree>
    <p:extLst>
      <p:ext uri="{BB962C8B-B14F-4D97-AF65-F5344CB8AC3E}">
        <p14:creationId xmlns:p14="http://schemas.microsoft.com/office/powerpoint/2010/main" val="255553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7</a:t>
            </a:fld>
            <a:endParaRPr lang="fr-FR"/>
          </a:p>
        </p:txBody>
      </p:sp>
    </p:spTree>
    <p:extLst>
      <p:ext uri="{BB962C8B-B14F-4D97-AF65-F5344CB8AC3E}">
        <p14:creationId xmlns:p14="http://schemas.microsoft.com/office/powerpoint/2010/main" val="80657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Neo4j extrêmement bien adapte aux applications de réseaux sociaux comme Facebook, Twitter, etc. Mais Neo4j excelle dans de nombreux autres domaines:</a:t>
            </a:r>
          </a:p>
          <a:p>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8</a:t>
            </a:fld>
            <a:endParaRPr lang="fr-FR"/>
          </a:p>
        </p:txBody>
      </p:sp>
    </p:spTree>
    <p:extLst>
      <p:ext uri="{BB962C8B-B14F-4D97-AF65-F5344CB8AC3E}">
        <p14:creationId xmlns:p14="http://schemas.microsoft.com/office/powerpoint/2010/main" val="304728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Acronyme désignant les propriétés d'Atomicité, de Cohérence, d'Isolation et de Durabilité que les SGBD doivent garantir pour fournir un mécanisme transactionnel</a:t>
            </a:r>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12</a:t>
            </a:fld>
            <a:endParaRPr lang="fr-FR"/>
          </a:p>
        </p:txBody>
      </p:sp>
    </p:spTree>
    <p:extLst>
      <p:ext uri="{BB962C8B-B14F-4D97-AF65-F5344CB8AC3E}">
        <p14:creationId xmlns:p14="http://schemas.microsoft.com/office/powerpoint/2010/main" val="3480327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13</a:t>
            </a:fld>
            <a:endParaRPr lang="fr-FR"/>
          </a:p>
        </p:txBody>
      </p:sp>
    </p:spTree>
    <p:extLst>
      <p:ext uri="{BB962C8B-B14F-4D97-AF65-F5344CB8AC3E}">
        <p14:creationId xmlns:p14="http://schemas.microsoft.com/office/powerpoint/2010/main" val="3710944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17</a:t>
            </a:fld>
            <a:endParaRPr lang="fr-FR"/>
          </a:p>
        </p:txBody>
      </p:sp>
    </p:spTree>
    <p:extLst>
      <p:ext uri="{BB962C8B-B14F-4D97-AF65-F5344CB8AC3E}">
        <p14:creationId xmlns:p14="http://schemas.microsoft.com/office/powerpoint/2010/main" val="210477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78BCFA6-E686-433C-9DBD-DA00097A5026}" type="slidenum">
              <a:rPr lang="fr-FR" smtClean="0"/>
              <a:t>22</a:t>
            </a:fld>
            <a:endParaRPr lang="fr-FR"/>
          </a:p>
        </p:txBody>
      </p:sp>
    </p:spTree>
    <p:extLst>
      <p:ext uri="{BB962C8B-B14F-4D97-AF65-F5344CB8AC3E}">
        <p14:creationId xmlns:p14="http://schemas.microsoft.com/office/powerpoint/2010/main" val="223702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E343BA0-8AE3-422D-BDAD-495F89F3B630}" type="datetimeFigureOut">
              <a:rPr lang="fr-FR" smtClean="0"/>
              <a:t>31/10/2018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99743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E343BA0-8AE3-422D-BDAD-495F89F3B630}" type="datetimeFigureOut">
              <a:rPr lang="fr-FR" smtClean="0"/>
              <a:t>31/10/2018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124100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E343BA0-8AE3-422D-BDAD-495F89F3B630}" type="datetimeFigureOut">
              <a:rPr lang="fr-FR" smtClean="0"/>
              <a:t>31/10/2018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28582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E343BA0-8AE3-422D-BDAD-495F89F3B630}" type="datetimeFigureOut">
              <a:rPr lang="fr-FR" smtClean="0"/>
              <a:t>31/10/2018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377852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E343BA0-8AE3-422D-BDAD-495F89F3B630}" type="datetimeFigureOut">
              <a:rPr lang="fr-FR" smtClean="0"/>
              <a:t>31/10/2018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116236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E343BA0-8AE3-422D-BDAD-495F89F3B630}" type="datetimeFigureOut">
              <a:rPr lang="fr-FR" smtClean="0"/>
              <a:t>31/10/2018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400290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E343BA0-8AE3-422D-BDAD-495F89F3B630}" type="datetimeFigureOut">
              <a:rPr lang="fr-FR" smtClean="0"/>
              <a:t>31/10/2018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29669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E343BA0-8AE3-422D-BDAD-495F89F3B630}" type="datetimeFigureOut">
              <a:rPr lang="fr-FR" smtClean="0"/>
              <a:t>31/10/2018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12476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343BA0-8AE3-422D-BDAD-495F89F3B630}" type="datetimeFigureOut">
              <a:rPr lang="fr-FR" smtClean="0"/>
              <a:t>31/10/2018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320681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E343BA0-8AE3-422D-BDAD-495F89F3B630}" type="datetimeFigureOut">
              <a:rPr lang="fr-FR" smtClean="0"/>
              <a:t>31/10/2018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221790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E343BA0-8AE3-422D-BDAD-495F89F3B630}" type="datetimeFigureOut">
              <a:rPr lang="fr-FR" smtClean="0"/>
              <a:t>31/10/2018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ADBE92E-20CB-4BC6-A836-926F52A67750}" type="slidenum">
              <a:rPr lang="fr-FR" smtClean="0"/>
              <a:t>‹N°›</a:t>
            </a:fld>
            <a:endParaRPr lang="fr-FR"/>
          </a:p>
        </p:txBody>
      </p:sp>
    </p:spTree>
    <p:extLst>
      <p:ext uri="{BB962C8B-B14F-4D97-AF65-F5344CB8AC3E}">
        <p14:creationId xmlns:p14="http://schemas.microsoft.com/office/powerpoint/2010/main" val="269280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43BA0-8AE3-422D-BDAD-495F89F3B630}" type="datetimeFigureOut">
              <a:rPr lang="fr-FR" smtClean="0"/>
              <a:t>31/10/2018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BE92E-20CB-4BC6-A836-926F52A67750}" type="slidenum">
              <a:rPr lang="fr-FR" smtClean="0"/>
              <a:t>‹N°›</a:t>
            </a:fld>
            <a:endParaRPr lang="fr-FR"/>
          </a:p>
        </p:txBody>
      </p:sp>
    </p:spTree>
    <p:extLst>
      <p:ext uri="{BB962C8B-B14F-4D97-AF65-F5344CB8AC3E}">
        <p14:creationId xmlns:p14="http://schemas.microsoft.com/office/powerpoint/2010/main" val="2222810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0"/>
            <a:ext cx="9144000" cy="2387600"/>
          </a:xfrm>
        </p:spPr>
        <p:txBody>
          <a:bodyPr/>
          <a:lstStyle/>
          <a:p>
            <a:r>
              <a:rPr lang="fr-FR" b="1" dirty="0">
                <a:ln w="13462">
                  <a:solidFill>
                    <a:schemeClr val="bg1"/>
                  </a:solidFill>
                  <a:prstDash val="solid"/>
                </a:ln>
                <a:solidFill>
                  <a:schemeClr val="accent6">
                    <a:lumMod val="75000"/>
                  </a:schemeClr>
                </a:solidFill>
                <a:effectLst>
                  <a:outerShdw dist="38100" dir="2700000" algn="bl" rotWithShape="0">
                    <a:schemeClr val="accent5"/>
                  </a:outerShdw>
                </a:effectLst>
              </a:rPr>
              <a:t>Graph </a:t>
            </a:r>
            <a:r>
              <a:rPr lang="fr-FR" b="1" dirty="0" smtClean="0">
                <a:ln w="13462">
                  <a:solidFill>
                    <a:schemeClr val="bg1"/>
                  </a:solidFill>
                  <a:prstDash val="solid"/>
                </a:ln>
                <a:solidFill>
                  <a:schemeClr val="accent6">
                    <a:lumMod val="75000"/>
                  </a:schemeClr>
                </a:solidFill>
                <a:effectLst>
                  <a:outerShdw dist="38100" dir="2700000" algn="bl" rotWithShape="0">
                    <a:schemeClr val="accent5"/>
                  </a:outerShdw>
                </a:effectLst>
              </a:rPr>
              <a:t>Database:</a:t>
            </a:r>
            <a:r>
              <a:rPr lang="fr-FR" b="1" dirty="0">
                <a:ln w="13462">
                  <a:solidFill>
                    <a:schemeClr val="bg1"/>
                  </a:solidFill>
                  <a:prstDash val="solid"/>
                </a:ln>
                <a:solidFill>
                  <a:schemeClr val="accent6">
                    <a:lumMod val="75000"/>
                  </a:schemeClr>
                </a:solidFill>
                <a:effectLst>
                  <a:outerShdw dist="38100" dir="2700000" algn="bl" rotWithShape="0">
                    <a:schemeClr val="accent5"/>
                  </a:outerShdw>
                </a:effectLst>
              </a:rPr>
              <a:t/>
            </a:r>
            <a:br>
              <a:rPr lang="fr-FR" b="1" dirty="0">
                <a:ln w="13462">
                  <a:solidFill>
                    <a:schemeClr val="bg1"/>
                  </a:solidFill>
                  <a:prstDash val="solid"/>
                </a:ln>
                <a:solidFill>
                  <a:schemeClr val="accent6">
                    <a:lumMod val="75000"/>
                  </a:schemeClr>
                </a:solidFill>
                <a:effectLst>
                  <a:outerShdw dist="38100" dir="2700000" algn="bl" rotWithShape="0">
                    <a:schemeClr val="accent5"/>
                  </a:outerShdw>
                </a:effectLst>
              </a:rPr>
            </a:br>
            <a:r>
              <a:rPr lang="fr-FR" b="1" dirty="0" smtClean="0">
                <a:ln w="13462">
                  <a:solidFill>
                    <a:schemeClr val="bg1"/>
                  </a:solidFill>
                  <a:prstDash val="solid"/>
                </a:ln>
                <a:solidFill>
                  <a:schemeClr val="accent6">
                    <a:lumMod val="75000"/>
                  </a:schemeClr>
                </a:solidFill>
                <a:effectLst>
                  <a:outerShdw dist="38100" dir="2700000" algn="bl" rotWithShape="0">
                    <a:schemeClr val="accent5"/>
                  </a:outerShdw>
                </a:effectLst>
              </a:rPr>
              <a:t>Neo4j</a:t>
            </a:r>
            <a:endParaRPr lang="fr-FR" b="1" dirty="0">
              <a:ln w="13462">
                <a:solidFill>
                  <a:schemeClr val="bg1"/>
                </a:solidFill>
                <a:prstDash val="solid"/>
              </a:ln>
              <a:solidFill>
                <a:schemeClr val="accent6">
                  <a:lumMod val="75000"/>
                </a:schemeClr>
              </a:solidFill>
              <a:effectLst>
                <a:outerShdw dist="38100" dir="2700000" algn="bl" rotWithShape="0">
                  <a:schemeClr val="accent5"/>
                </a:outerShdw>
              </a:effectLst>
            </a:endParaRPr>
          </a:p>
        </p:txBody>
      </p:sp>
      <p:sp>
        <p:nvSpPr>
          <p:cNvPr id="3" name="Sous-titre 2"/>
          <p:cNvSpPr>
            <a:spLocks noGrp="1"/>
          </p:cNvSpPr>
          <p:nvPr>
            <p:ph type="subTitle" idx="1"/>
          </p:nvPr>
        </p:nvSpPr>
        <p:spPr/>
        <p:txBody>
          <a:bodyPr/>
          <a:lstStyle/>
          <a:p>
            <a:endParaRPr lang="fr-FR" dirty="0"/>
          </a:p>
        </p:txBody>
      </p:sp>
      <p:pic>
        <p:nvPicPr>
          <p:cNvPr id="1026" name="Picture 2" descr="RÃ©sultat de recherche d'images pour &quot;neo4j&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34" y="2249347"/>
            <a:ext cx="9807879" cy="32692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09588" y="5518640"/>
            <a:ext cx="7323551" cy="646331"/>
          </a:xfrm>
          <a:prstGeom prst="rect">
            <a:avLst/>
          </a:prstGeom>
        </p:spPr>
        <p:txBody>
          <a:bodyPr wrap="square">
            <a:spAutoFit/>
          </a:bodyPr>
          <a:lstStyle/>
          <a:p>
            <a:r>
              <a:rPr lang="fr-FR" dirty="0" smtClean="0"/>
              <a:t>Réalisé par: </a:t>
            </a:r>
          </a:p>
          <a:p>
            <a:pPr algn="ctr"/>
            <a:r>
              <a:rPr lang="fr-FR" dirty="0" smtClean="0"/>
              <a:t>Ibtissam ESSADIK, Ayoub EL KATIBI &amp; Abdelkarim DAKOUAN</a:t>
            </a:r>
            <a:endParaRPr lang="fr-FR" dirty="0"/>
          </a:p>
        </p:txBody>
      </p:sp>
    </p:spTree>
    <p:extLst>
      <p:ext uri="{BB962C8B-B14F-4D97-AF65-F5344CB8AC3E}">
        <p14:creationId xmlns:p14="http://schemas.microsoft.com/office/powerpoint/2010/main" val="24048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772099" y="602753"/>
            <a:ext cx="10515600" cy="4351338"/>
          </a:xfrm>
        </p:spPr>
        <p:txBody>
          <a:bodyPr/>
          <a:lstStyle/>
          <a:p>
            <a:endParaRPr lang="fr-FR" sz="2000" dirty="0" smtClean="0"/>
          </a:p>
          <a:p>
            <a:r>
              <a:rPr lang="fr-FR" sz="2000" dirty="0" smtClean="0"/>
              <a:t>Certaines des caractéristiques suivantes rendent Neo4j très populaire parmi les développeurs, les architectes et les administrateurs de base de données:</a:t>
            </a:r>
            <a:endParaRPr lang="fr-FR" sz="2000" dirty="0"/>
          </a:p>
          <a:p>
            <a:endParaRPr lang="fr-FR" dirty="0"/>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2673638877"/>
              </p:ext>
            </p:extLst>
          </p:nvPr>
        </p:nvGraphicFramePr>
        <p:xfrm>
          <a:off x="717933" y="1942537"/>
          <a:ext cx="11125200" cy="3749040"/>
        </p:xfrm>
        <a:graphic>
          <a:graphicData uri="http://schemas.openxmlformats.org/drawingml/2006/table">
            <a:tbl>
              <a:tblPr firstRow="1" bandRow="1">
                <a:tableStyleId>{93296810-A885-4BE3-A3E7-6D5BEEA58F35}</a:tableStyleId>
              </a:tblPr>
              <a:tblGrid>
                <a:gridCol w="2773809"/>
                <a:gridCol w="2899294"/>
                <a:gridCol w="2741947"/>
                <a:gridCol w="2710150"/>
              </a:tblGrid>
              <a:tr h="448124">
                <a:tc>
                  <a:txBody>
                    <a:bodyPr/>
                    <a:lstStyle/>
                    <a:p>
                      <a:pPr algn="ctr"/>
                      <a:r>
                        <a:rPr lang="fr-FR" dirty="0" smtClean="0"/>
                        <a:t>Cypher</a:t>
                      </a:r>
                      <a:endParaRPr lang="fr-FR" dirty="0"/>
                    </a:p>
                  </a:txBody>
                  <a:tcPr/>
                </a:tc>
                <a:tc>
                  <a:txBody>
                    <a:bodyPr/>
                    <a:lstStyle/>
                    <a:p>
                      <a:pPr algn="ctr"/>
                      <a:r>
                        <a:rPr lang="fr-FR" dirty="0" smtClean="0"/>
                        <a:t>Constant time traversals</a:t>
                      </a:r>
                      <a:endParaRPr lang="fr-FR" dirty="0"/>
                    </a:p>
                  </a:txBody>
                  <a:tcPr/>
                </a:tc>
                <a:tc>
                  <a:txBody>
                    <a:bodyPr/>
                    <a:lstStyle/>
                    <a:p>
                      <a:pPr algn="ctr"/>
                      <a:r>
                        <a:rPr lang="fr-FR" dirty="0" smtClean="0"/>
                        <a:t>Flexible property graph schema</a:t>
                      </a:r>
                      <a:endParaRPr lang="fr-FR" dirty="0"/>
                    </a:p>
                  </a:txBody>
                  <a:tcPr/>
                </a:tc>
                <a:tc>
                  <a:txBody>
                    <a:bodyPr/>
                    <a:lstStyle/>
                    <a:p>
                      <a:pPr algn="ctr"/>
                      <a:r>
                        <a:rPr lang="fr-FR" dirty="0" smtClean="0"/>
                        <a:t>Drivers </a:t>
                      </a:r>
                      <a:endParaRPr lang="fr-FR" dirty="0"/>
                    </a:p>
                  </a:txBody>
                  <a:tcPr/>
                </a:tc>
              </a:tr>
              <a:tr h="1766423">
                <a:tc>
                  <a:txBody>
                    <a:bodyPr/>
                    <a:lstStyle/>
                    <a:p>
                      <a:r>
                        <a:rPr lang="fr-FR" dirty="0" smtClean="0"/>
                        <a:t>- </a:t>
                      </a:r>
                      <a:r>
                        <a:rPr lang="fr-FR" dirty="0" err="1" smtClean="0"/>
                        <a:t>Cypher</a:t>
                      </a:r>
                      <a:r>
                        <a:rPr lang="fr-FR" dirty="0" smtClean="0"/>
                        <a:t>, langage de requête déclaratif similaire à SQL, mais optimisé pour les graphes. </a:t>
                      </a:r>
                    </a:p>
                    <a:p>
                      <a:endParaRPr lang="fr-FR" dirty="0"/>
                    </a:p>
                  </a:txBody>
                  <a:tcPr/>
                </a:tc>
                <a:tc>
                  <a:txBody>
                    <a:bodyPr/>
                    <a:lstStyle/>
                    <a:p>
                      <a:pPr algn="l"/>
                      <a:r>
                        <a:rPr lang="fr-FR" dirty="0" smtClean="0"/>
                        <a:t>Traversées temporelles constantes dans de grands graphiques pour la profondeur et la largeur grâce à une représentation efficace des nœuds et des relations. Permet la mise à l'échelle de milliards de nœuds sur un matériel modéré.</a:t>
                      </a:r>
                      <a:endParaRPr lang="fr-FR" dirty="0"/>
                    </a:p>
                  </a:txBody>
                  <a:tcPr/>
                </a:tc>
                <a:tc>
                  <a:txBody>
                    <a:bodyPr/>
                    <a:lstStyle/>
                    <a:p>
                      <a:r>
                        <a:rPr lang="fr-FR" dirty="0" smtClean="0"/>
                        <a:t>Schéma de propriété graphique flexible pouvant s'adapter au fil du temps, permettant de matérialiser et d'ajouter de nouvelles relations ultérieurement afin de raccourcir et d'accélérer les données du domaine lorsque les besoins de l'entreprise changent.</a:t>
                      </a:r>
                      <a:endParaRPr lang="fr-FR" dirty="0"/>
                    </a:p>
                  </a:txBody>
                  <a:tcPr/>
                </a:tc>
                <a:tc>
                  <a:txBody>
                    <a:bodyPr/>
                    <a:lstStyle/>
                    <a:p>
                      <a:r>
                        <a:rPr lang="fr-FR" dirty="0" smtClean="0"/>
                        <a:t>Pilotes(drivers) pour les langages de programmation courants, notamment Java, JavaScript, .NET, Python et bien d’autres.</a:t>
                      </a:r>
                      <a:endParaRPr lang="fr-FR" dirty="0"/>
                    </a:p>
                  </a:txBody>
                  <a:tcPr/>
                </a:tc>
              </a:tr>
            </a:tbl>
          </a:graphicData>
        </a:graphic>
      </p:graphicFrame>
    </p:spTree>
    <p:extLst>
      <p:ext uri="{BB962C8B-B14F-4D97-AF65-F5344CB8AC3E}">
        <p14:creationId xmlns:p14="http://schemas.microsoft.com/office/powerpoint/2010/main" val="219837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Neo4j vs bases </a:t>
            </a:r>
            <a:r>
              <a:rPr lang="fr-FR" sz="3600" dirty="0"/>
              <a:t>de données relationnelles traditionnelles (SGBDR) </a:t>
            </a:r>
          </a:p>
        </p:txBody>
      </p:sp>
      <p:graphicFrame>
        <p:nvGraphicFramePr>
          <p:cNvPr id="11" name="Tableau 10"/>
          <p:cNvGraphicFramePr>
            <a:graphicFrameLocks noGrp="1"/>
          </p:cNvGraphicFramePr>
          <p:nvPr>
            <p:extLst>
              <p:ext uri="{D42A27DB-BD31-4B8C-83A1-F6EECF244321}">
                <p14:modId xmlns:p14="http://schemas.microsoft.com/office/powerpoint/2010/main" val="2638559371"/>
              </p:ext>
            </p:extLst>
          </p:nvPr>
        </p:nvGraphicFramePr>
        <p:xfrm>
          <a:off x="4230477" y="1496178"/>
          <a:ext cx="7337233" cy="1145754"/>
        </p:xfrm>
        <a:graphic>
          <a:graphicData uri="http://schemas.openxmlformats.org/drawingml/2006/table">
            <a:tbl>
              <a:tblPr firstRow="1" bandRow="1">
                <a:tableStyleId>{5940675A-B579-460E-94D1-54222C63F5DA}</a:tableStyleId>
              </a:tblPr>
              <a:tblGrid>
                <a:gridCol w="3642363"/>
                <a:gridCol w="3694870"/>
              </a:tblGrid>
              <a:tr h="1145754">
                <a:tc>
                  <a:txBody>
                    <a:bodyPr/>
                    <a:lstStyle/>
                    <a:p>
                      <a:endParaRPr lang="fr-FR" dirty="0"/>
                    </a:p>
                  </a:txBody>
                  <a:tcPr/>
                </a:tc>
                <a:tc>
                  <a:txBody>
                    <a:bodyPr/>
                    <a:lstStyle/>
                    <a:p>
                      <a:endParaRPr lang="fr-FR" dirty="0"/>
                    </a:p>
                  </a:txBody>
                  <a:tcPr/>
                </a:tc>
              </a:tr>
            </a:tbl>
          </a:graphicData>
        </a:graphic>
      </p:graphicFrame>
      <p:pic>
        <p:nvPicPr>
          <p:cNvPr id="12" name="Image 11"/>
          <p:cNvPicPr>
            <a:picLocks noChangeAspect="1"/>
          </p:cNvPicPr>
          <p:nvPr/>
        </p:nvPicPr>
        <p:blipFill>
          <a:blip r:embed="rId2"/>
          <a:stretch>
            <a:fillRect/>
          </a:stretch>
        </p:blipFill>
        <p:spPr>
          <a:xfrm>
            <a:off x="5581821" y="1668277"/>
            <a:ext cx="999896" cy="899906"/>
          </a:xfrm>
          <a:prstGeom prst="rect">
            <a:avLst/>
          </a:prstGeom>
        </p:spPr>
      </p:pic>
      <p:pic>
        <p:nvPicPr>
          <p:cNvPr id="13" name="Image 12"/>
          <p:cNvPicPr>
            <a:picLocks noChangeAspect="1"/>
          </p:cNvPicPr>
          <p:nvPr/>
        </p:nvPicPr>
        <p:blipFill>
          <a:blip r:embed="rId3"/>
          <a:stretch>
            <a:fillRect/>
          </a:stretch>
        </p:blipFill>
        <p:spPr>
          <a:xfrm>
            <a:off x="8654898" y="1583973"/>
            <a:ext cx="1655973" cy="984210"/>
          </a:xfrm>
          <a:prstGeom prst="rect">
            <a:avLst/>
          </a:prstGeom>
        </p:spPr>
      </p:pic>
      <p:graphicFrame>
        <p:nvGraphicFramePr>
          <p:cNvPr id="17" name="Tableau 16"/>
          <p:cNvGraphicFramePr>
            <a:graphicFrameLocks noGrp="1"/>
          </p:cNvGraphicFramePr>
          <p:nvPr>
            <p:extLst>
              <p:ext uri="{D42A27DB-BD31-4B8C-83A1-F6EECF244321}">
                <p14:modId xmlns:p14="http://schemas.microsoft.com/office/powerpoint/2010/main" val="818106052"/>
              </p:ext>
            </p:extLst>
          </p:nvPr>
        </p:nvGraphicFramePr>
        <p:xfrm>
          <a:off x="611894" y="2655978"/>
          <a:ext cx="10939749" cy="4145280"/>
        </p:xfrm>
        <a:graphic>
          <a:graphicData uri="http://schemas.openxmlformats.org/drawingml/2006/table">
            <a:tbl>
              <a:tblPr firstRow="1" bandRow="1">
                <a:tableStyleId>{5940675A-B579-460E-94D1-54222C63F5DA}</a:tableStyleId>
              </a:tblPr>
              <a:tblGrid>
                <a:gridCol w="3646583"/>
                <a:gridCol w="3613533"/>
                <a:gridCol w="3679633"/>
              </a:tblGrid>
              <a:tr h="1463151">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dirty="0" smtClean="0">
                          <a:solidFill>
                            <a:srgbClr val="6DCC9C"/>
                          </a:solidFill>
                          <a:effectLst/>
                          <a:latin typeface="+mn-lt"/>
                          <a:ea typeface="+mn-ea"/>
                          <a:cs typeface="+mn-cs"/>
                        </a:rPr>
                        <a:t> </a:t>
                      </a:r>
                    </a:p>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dirty="0" smtClean="0">
                          <a:solidFill>
                            <a:srgbClr val="6DCC9C"/>
                          </a:solidFill>
                          <a:effectLst/>
                          <a:latin typeface="+mn-lt"/>
                          <a:ea typeface="+mn-ea"/>
                          <a:cs typeface="+mn-cs"/>
                        </a:rPr>
                        <a:t>           </a:t>
                      </a:r>
                    </a:p>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dirty="0" smtClean="0">
                          <a:solidFill>
                            <a:srgbClr val="6DCC9C"/>
                          </a:solidFill>
                          <a:effectLst/>
                          <a:latin typeface="+mn-lt"/>
                          <a:ea typeface="+mn-ea"/>
                          <a:cs typeface="+mn-cs"/>
                        </a:rPr>
                        <a:t>            Stockage de données</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i="0" kern="1200" dirty="0" smtClean="0">
                          <a:solidFill>
                            <a:schemeClr val="tx1"/>
                          </a:solidFill>
                          <a:effectLst/>
                          <a:latin typeface="+mn-lt"/>
                          <a:ea typeface="+mn-ea"/>
                          <a:cs typeface="+mn-cs"/>
                        </a:rPr>
                        <a:t>- Le stockage dans des tables fixes et prédéfinies avec des lignes et des colonnes avec des données connectées est souvent disjoint entre tables, ce qui nuit à l'efficacité des requêtes.</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i="0" kern="1200" dirty="0" smtClean="0">
                          <a:solidFill>
                            <a:schemeClr val="tx1"/>
                          </a:solidFill>
                          <a:effectLst/>
                          <a:latin typeface="+mn-lt"/>
                          <a:ea typeface="+mn-ea"/>
                          <a:cs typeface="+mn-cs"/>
                        </a:rPr>
                        <a:t>- La structure de stockage graphique avec une contiguïté sans index permet des transactions et un traitement plus rapides des relations de données</a:t>
                      </a:r>
                    </a:p>
                    <a:p>
                      <a:endParaRPr lang="fr-FR" dirty="0"/>
                    </a:p>
                  </a:txBody>
                  <a:tcPr/>
                </a:tc>
              </a:tr>
              <a:tr h="2138452">
                <a:tc>
                  <a:txBody>
                    <a:bodyPr/>
                    <a:lstStyle/>
                    <a:p>
                      <a:pPr algn="l" fontAlgn="t"/>
                      <a:endParaRPr lang="fr-FR" b="0" dirty="0" smtClean="0">
                        <a:solidFill>
                          <a:srgbClr val="6DCC9C"/>
                        </a:solidFill>
                        <a:effectLst/>
                      </a:endParaRPr>
                    </a:p>
                    <a:p>
                      <a:pPr algn="l" fontAlgn="t"/>
                      <a:endParaRPr lang="fr-FR" b="0" dirty="0" smtClean="0">
                        <a:solidFill>
                          <a:srgbClr val="6DCC9C"/>
                        </a:solidFill>
                        <a:effectLst/>
                      </a:endParaRPr>
                    </a:p>
                    <a:p>
                      <a:pPr algn="l" fontAlgn="t"/>
                      <a:r>
                        <a:rPr lang="fr-FR" b="0" dirty="0" smtClean="0">
                          <a:solidFill>
                            <a:srgbClr val="6DCC9C"/>
                          </a:solidFill>
                          <a:effectLst/>
                        </a:rPr>
                        <a:t>      La </a:t>
                      </a:r>
                      <a:r>
                        <a:rPr lang="fr-FR" b="0" dirty="0">
                          <a:solidFill>
                            <a:srgbClr val="6DCC9C"/>
                          </a:solidFill>
                          <a:effectLst/>
                        </a:rPr>
                        <a:t>modélisation des données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i="0" kern="1200" dirty="0" smtClean="0">
                          <a:solidFill>
                            <a:schemeClr val="tx1"/>
                          </a:solidFill>
                          <a:effectLst/>
                          <a:latin typeface="+mn-lt"/>
                          <a:ea typeface="+mn-ea"/>
                          <a:cs typeface="+mn-cs"/>
                        </a:rPr>
                        <a:t>- Le modèle de base de données doit être développé avec les modélisateurs et converti d'un modèle logique en un modèle physique.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i="0" kern="1200" dirty="0" smtClean="0">
                          <a:solidFill>
                            <a:schemeClr val="tx1"/>
                          </a:solidFill>
                          <a:effectLst/>
                          <a:latin typeface="+mn-lt"/>
                          <a:ea typeface="+mn-ea"/>
                          <a:cs typeface="+mn-cs"/>
                        </a:rPr>
                        <a:t>-</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Etant donné que les types et les sources de données doivent être connus à l'avance, toute modification nécessite une mise en œuvre longue de plusieurs semaines.</a:t>
                      </a:r>
                    </a:p>
                    <a:p>
                      <a:endParaRPr lang="fr-FR" dirty="0"/>
                    </a:p>
                  </a:txBody>
                  <a:tcPr/>
                </a:tc>
                <a:tc>
                  <a:txBody>
                    <a:bodyPr/>
                    <a:lstStyle/>
                    <a:p>
                      <a:r>
                        <a:rPr lang="fr-FR" sz="1800" b="0" i="0" kern="1200" dirty="0" smtClean="0">
                          <a:solidFill>
                            <a:schemeClr val="tx1"/>
                          </a:solidFill>
                          <a:effectLst/>
                          <a:latin typeface="+mn-lt"/>
                          <a:ea typeface="+mn-ea"/>
                          <a:cs typeface="+mn-cs"/>
                        </a:rPr>
                        <a:t>- M</a:t>
                      </a:r>
                      <a:r>
                        <a:rPr lang="fr-FR" sz="1600" b="0" i="0" kern="1200" dirty="0" smtClean="0">
                          <a:solidFill>
                            <a:schemeClr val="tx1"/>
                          </a:solidFill>
                          <a:effectLst/>
                          <a:latin typeface="+mn-lt"/>
                          <a:ea typeface="+mn-ea"/>
                          <a:cs typeface="+mn-cs"/>
                        </a:rPr>
                        <a:t>odèle de données flexible, compatible avec les tableaux blancs, sans décalage entre les modèles logique et physique.</a:t>
                      </a:r>
                    </a:p>
                    <a:p>
                      <a:r>
                        <a:rPr lang="fr-FR" sz="1600" b="0" i="0" kern="1200" dirty="0" smtClean="0">
                          <a:solidFill>
                            <a:schemeClr val="tx1"/>
                          </a:solidFill>
                          <a:effectLst/>
                          <a:latin typeface="+mn-lt"/>
                          <a:ea typeface="+mn-ea"/>
                          <a:cs typeface="+mn-cs"/>
                        </a:rPr>
                        <a:t>- Les types de données et les sources peuvent être ajoutés ou modifiés à tout moment, entraînant des temps de développement considérablement plus courts et une véritable itération agile.</a:t>
                      </a:r>
                      <a:endParaRPr lang="fr-FR" sz="1600" dirty="0"/>
                    </a:p>
                  </a:txBody>
                  <a:tcPr/>
                </a:tc>
              </a:tr>
            </a:tbl>
          </a:graphicData>
        </a:graphic>
      </p:graphicFrame>
    </p:spTree>
    <p:extLst>
      <p:ext uri="{BB962C8B-B14F-4D97-AF65-F5344CB8AC3E}">
        <p14:creationId xmlns:p14="http://schemas.microsoft.com/office/powerpoint/2010/main" val="5512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613422916"/>
              </p:ext>
            </p:extLst>
          </p:nvPr>
        </p:nvGraphicFramePr>
        <p:xfrm>
          <a:off x="628878" y="962006"/>
          <a:ext cx="10971882" cy="3514147"/>
        </p:xfrm>
        <a:graphic>
          <a:graphicData uri="http://schemas.openxmlformats.org/drawingml/2006/table">
            <a:tbl>
              <a:tblPr firstRow="1" bandRow="1">
                <a:tableStyleId>{5940675A-B579-460E-94D1-54222C63F5DA}</a:tableStyleId>
              </a:tblPr>
              <a:tblGrid>
                <a:gridCol w="3657294"/>
                <a:gridCol w="3657294"/>
                <a:gridCol w="3657294"/>
              </a:tblGrid>
              <a:tr h="121933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lang="fr-FR" sz="1800" b="0" kern="1200" dirty="0" smtClean="0">
                        <a:solidFill>
                          <a:srgbClr val="6DCC9C"/>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baseline="0" dirty="0" smtClean="0">
                          <a:solidFill>
                            <a:srgbClr val="6DCC9C"/>
                          </a:solidFill>
                          <a:effectLst/>
                          <a:latin typeface="+mn-lt"/>
                          <a:ea typeface="+mn-ea"/>
                          <a:cs typeface="+mn-cs"/>
                        </a:rPr>
                        <a:t>        </a:t>
                      </a:r>
                      <a:r>
                        <a:rPr lang="fr-FR" sz="1800" b="0" kern="1200" dirty="0" smtClean="0">
                          <a:solidFill>
                            <a:srgbClr val="6DCC9C"/>
                          </a:solidFill>
                          <a:effectLst/>
                          <a:latin typeface="+mn-lt"/>
                          <a:ea typeface="+mn-ea"/>
                          <a:cs typeface="+mn-cs"/>
                        </a:rPr>
                        <a:t>Performance de la requête</a:t>
                      </a:r>
                      <a:endParaRPr lang="fr-FR" sz="1800" b="0" kern="1200" dirty="0">
                        <a:solidFill>
                          <a:srgbClr val="6DCC9C"/>
                        </a:solidFill>
                        <a:effectLst/>
                        <a:latin typeface="+mn-lt"/>
                        <a:ea typeface="+mn-ea"/>
                        <a:cs typeface="+mn-cs"/>
                      </a:endParaRPr>
                    </a:p>
                  </a:txBody>
                  <a:tcPr/>
                </a:tc>
                <a:tc>
                  <a:txBody>
                    <a:bodyPr/>
                    <a:lstStyle/>
                    <a:p>
                      <a:pPr algn="just" fontAlgn="t"/>
                      <a:r>
                        <a:rPr lang="fr-FR" sz="1500" dirty="0" smtClean="0">
                          <a:solidFill>
                            <a:srgbClr val="30333A"/>
                          </a:solidFill>
                          <a:effectLst/>
                        </a:rPr>
                        <a:t>- Les </a:t>
                      </a:r>
                      <a:r>
                        <a:rPr lang="fr-FR" sz="1500" dirty="0">
                          <a:solidFill>
                            <a:srgbClr val="30333A"/>
                          </a:solidFill>
                          <a:effectLst/>
                        </a:rPr>
                        <a:t>performances de traitement des données souffrent du nombre et de la profondeur des JOIN (ou des relations interrogées).</a:t>
                      </a:r>
                    </a:p>
                  </a:txBody>
                  <a:tcPr/>
                </a:tc>
                <a:tc>
                  <a:txBody>
                    <a:bodyPr/>
                    <a:lstStyle/>
                    <a:p>
                      <a:pPr marL="0" algn="just" defTabSz="914400" rtl="0" eaLnBrk="1" fontAlgn="t" latinLnBrk="0" hangingPunct="1"/>
                      <a:r>
                        <a:rPr lang="fr-FR" sz="1500" kern="1200" dirty="0" smtClean="0">
                          <a:solidFill>
                            <a:srgbClr val="30333A"/>
                          </a:solidFill>
                          <a:effectLst/>
                          <a:latin typeface="+mn-lt"/>
                          <a:ea typeface="+mn-ea"/>
                          <a:cs typeface="+mn-cs"/>
                        </a:rPr>
                        <a:t>- Le traitement graphique garantit une latence nulle et une performance en temps réel, quel que soit le nombre ou la profondeur des relations.</a:t>
                      </a:r>
                      <a:endParaRPr lang="fr-FR" sz="1500" kern="1200" dirty="0">
                        <a:solidFill>
                          <a:srgbClr val="30333A"/>
                        </a:solidFill>
                        <a:effectLst/>
                        <a:latin typeface="+mn-lt"/>
                        <a:ea typeface="+mn-ea"/>
                        <a:cs typeface="+mn-cs"/>
                      </a:endParaRPr>
                    </a:p>
                  </a:txBody>
                  <a:tcPr/>
                </a:tc>
              </a:tr>
              <a:tr h="128897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dirty="0" smtClean="0">
                          <a:solidFill>
                            <a:srgbClr val="6DCC9C"/>
                          </a:solidFill>
                          <a:effectLst/>
                          <a:latin typeface="+mn-lt"/>
                          <a:ea typeface="+mn-ea"/>
                          <a:cs typeface="+mn-cs"/>
                        </a:rPr>
                        <a:t>        </a:t>
                      </a:r>
                    </a:p>
                    <a:p>
                      <a:pPr marL="0" marR="0" lvl="0" indent="0" algn="l" defTabSz="914400" rtl="0" eaLnBrk="1" fontAlgn="t" latinLnBrk="0" hangingPunct="1">
                        <a:lnSpc>
                          <a:spcPct val="100000"/>
                        </a:lnSpc>
                        <a:spcBef>
                          <a:spcPts val="0"/>
                        </a:spcBef>
                        <a:spcAft>
                          <a:spcPts val="0"/>
                        </a:spcAft>
                        <a:buClrTx/>
                        <a:buSzTx/>
                        <a:buFontTx/>
                        <a:buNone/>
                        <a:tabLst/>
                        <a:defRPr/>
                      </a:pPr>
                      <a:endParaRPr lang="fr-FR" sz="1800" b="0" kern="1200" dirty="0" smtClean="0">
                        <a:solidFill>
                          <a:srgbClr val="6DCC9C"/>
                        </a:solidFill>
                        <a:effectLst/>
                        <a:latin typeface="+mn-lt"/>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dirty="0" smtClean="0">
                          <a:solidFill>
                            <a:srgbClr val="6DCC9C"/>
                          </a:solidFill>
                          <a:effectLst/>
                          <a:latin typeface="+mn-lt"/>
                          <a:ea typeface="+mn-ea"/>
                          <a:cs typeface="+mn-cs"/>
                        </a:rPr>
                        <a:t>          Support de transaction</a:t>
                      </a:r>
                      <a:endParaRPr lang="fr-FR" sz="1800" b="0" kern="1200" dirty="0">
                        <a:solidFill>
                          <a:srgbClr val="6DCC9C"/>
                        </a:solidFill>
                        <a:effectLst/>
                        <a:latin typeface="+mn-lt"/>
                        <a:ea typeface="+mn-ea"/>
                        <a:cs typeface="+mn-cs"/>
                      </a:endParaRPr>
                    </a:p>
                  </a:txBody>
                  <a:tcPr/>
                </a:tc>
                <a:tc>
                  <a:txBody>
                    <a:bodyPr/>
                    <a:lstStyle/>
                    <a:p>
                      <a:pPr algn="just"/>
                      <a:r>
                        <a:rPr lang="fr-FR" sz="1500" kern="1200" dirty="0" smtClean="0">
                          <a:solidFill>
                            <a:srgbClr val="30333A"/>
                          </a:solidFill>
                          <a:effectLst/>
                          <a:latin typeface="+mn-lt"/>
                          <a:ea typeface="+mn-ea"/>
                          <a:cs typeface="+mn-cs"/>
                        </a:rPr>
                        <a:t>- Prise en charge des transactions ACID requise par les applications d'entreprise pour des données cohérentes et fiables.</a:t>
                      </a:r>
                      <a:endParaRPr lang="fr-FR" sz="1500" kern="1200" dirty="0">
                        <a:solidFill>
                          <a:srgbClr val="30333A"/>
                        </a:solidFill>
                        <a:effectLst/>
                        <a:latin typeface="+mn-lt"/>
                        <a:ea typeface="+mn-ea"/>
                        <a:cs typeface="+mn-cs"/>
                      </a:endParaRPr>
                    </a:p>
                  </a:txBody>
                  <a:tcPr/>
                </a:tc>
                <a:tc>
                  <a:txBody>
                    <a:bodyPr/>
                    <a:lstStyle/>
                    <a:p>
                      <a:pPr marL="0" algn="just" defTabSz="914400" rtl="0" eaLnBrk="1" latinLnBrk="0" hangingPunct="1"/>
                      <a:r>
                        <a:rPr lang="fr-FR" sz="1500" kern="1200" dirty="0" smtClean="0">
                          <a:solidFill>
                            <a:srgbClr val="30333A"/>
                          </a:solidFill>
                          <a:effectLst/>
                          <a:latin typeface="+mn-lt"/>
                          <a:ea typeface="+mn-ea"/>
                          <a:cs typeface="+mn-cs"/>
                        </a:rPr>
                        <a:t>- Conserve les transactions ACID pour des données totalement cohérentes et fiables 24 heures sur 24 </a:t>
                      </a:r>
                    </a:p>
                    <a:p>
                      <a:pPr marL="0" algn="just" defTabSz="914400" rtl="0" eaLnBrk="1" latinLnBrk="0" hangingPunct="1"/>
                      <a:r>
                        <a:rPr lang="fr-FR" sz="1500" kern="1200" dirty="0" smtClean="0">
                          <a:solidFill>
                            <a:srgbClr val="30333A"/>
                          </a:solidFill>
                          <a:effectLst/>
                          <a:latin typeface="+mn-lt"/>
                          <a:ea typeface="+mn-ea"/>
                          <a:cs typeface="+mn-cs"/>
                        </a:rPr>
                        <a:t>- parfait pour les applications d'entreprise globales toujours actives.</a:t>
                      </a:r>
                      <a:endParaRPr lang="fr-FR" sz="1500" kern="1200" dirty="0">
                        <a:solidFill>
                          <a:srgbClr val="30333A"/>
                        </a:solidFill>
                        <a:effectLst/>
                        <a:latin typeface="+mn-lt"/>
                        <a:ea typeface="+mn-ea"/>
                        <a:cs typeface="+mn-cs"/>
                      </a:endParaRPr>
                    </a:p>
                  </a:txBody>
                  <a:tcPr/>
                </a:tc>
              </a:tr>
              <a:tr h="47340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dirty="0" smtClean="0">
                          <a:solidFill>
                            <a:srgbClr val="6DCC9C"/>
                          </a:solidFill>
                          <a:effectLst/>
                          <a:latin typeface="+mn-lt"/>
                          <a:ea typeface="+mn-ea"/>
                          <a:cs typeface="+mn-cs"/>
                        </a:rPr>
                        <a:t>             </a:t>
                      </a:r>
                    </a:p>
                    <a:p>
                      <a:pPr marL="0" marR="0" lvl="0" indent="0" algn="l" defTabSz="914400" rtl="0" eaLnBrk="1" fontAlgn="t" latinLnBrk="0" hangingPunct="1">
                        <a:lnSpc>
                          <a:spcPct val="100000"/>
                        </a:lnSpc>
                        <a:spcBef>
                          <a:spcPts val="0"/>
                        </a:spcBef>
                        <a:spcAft>
                          <a:spcPts val="0"/>
                        </a:spcAft>
                        <a:buClrTx/>
                        <a:buSzTx/>
                        <a:buFontTx/>
                        <a:buNone/>
                        <a:tabLst/>
                        <a:defRPr/>
                      </a:pPr>
                      <a:r>
                        <a:rPr lang="fr-FR" sz="1800" b="0" kern="1200" dirty="0" smtClean="0">
                          <a:solidFill>
                            <a:srgbClr val="6DCC9C"/>
                          </a:solidFill>
                          <a:effectLst/>
                          <a:latin typeface="+mn-lt"/>
                          <a:ea typeface="+mn-ea"/>
                          <a:cs typeface="+mn-cs"/>
                        </a:rPr>
                        <a:t>             Langage de requête</a:t>
                      </a:r>
                      <a:endParaRPr lang="fr-FR" sz="1800" b="0" kern="1200" dirty="0">
                        <a:solidFill>
                          <a:srgbClr val="6DCC9C"/>
                        </a:solidFill>
                        <a:effectLst/>
                        <a:latin typeface="+mn-lt"/>
                        <a:ea typeface="+mn-ea"/>
                        <a:cs typeface="+mn-cs"/>
                      </a:endParaRPr>
                    </a:p>
                  </a:txBody>
                  <a:tcPr/>
                </a:tc>
                <a:tc>
                  <a:txBody>
                    <a:bodyPr/>
                    <a:lstStyle/>
                    <a:p>
                      <a:pPr marL="0" algn="just" defTabSz="914400" rtl="0" eaLnBrk="1" latinLnBrk="0" hangingPunct="1"/>
                      <a:r>
                        <a:rPr lang="fr-FR" sz="1500" kern="1200" dirty="0" smtClean="0">
                          <a:solidFill>
                            <a:srgbClr val="30333A"/>
                          </a:solidFill>
                          <a:effectLst/>
                          <a:latin typeface="+mn-lt"/>
                          <a:ea typeface="+mn-ea"/>
                          <a:cs typeface="+mn-cs"/>
                        </a:rPr>
                        <a:t>SQL : langage de requête dont la complexité augmente avec le nombre de jointures requises pour les requêtes de données connectées.</a:t>
                      </a:r>
                      <a:endParaRPr lang="fr-FR" sz="1500" kern="1200" dirty="0">
                        <a:solidFill>
                          <a:srgbClr val="30333A"/>
                        </a:solidFill>
                        <a:effectLst/>
                        <a:latin typeface="+mn-lt"/>
                        <a:ea typeface="+mn-ea"/>
                        <a:cs typeface="+mn-cs"/>
                      </a:endParaRPr>
                    </a:p>
                  </a:txBody>
                  <a:tcPr/>
                </a:tc>
                <a:tc>
                  <a:txBody>
                    <a:bodyPr/>
                    <a:lstStyle/>
                    <a:p>
                      <a:pPr marL="0" algn="just" defTabSz="914400" rtl="0" eaLnBrk="1" latinLnBrk="0" hangingPunct="1"/>
                      <a:r>
                        <a:rPr lang="fr-FR" sz="1500" kern="1200" dirty="0" smtClean="0">
                          <a:solidFill>
                            <a:srgbClr val="30333A"/>
                          </a:solidFill>
                          <a:effectLst/>
                          <a:latin typeface="+mn-lt"/>
                          <a:ea typeface="+mn-ea"/>
                          <a:cs typeface="+mn-cs"/>
                        </a:rPr>
                        <a:t>Cypher : langage de requête de graphe natif qui fournit le moyen le plus efficace et le plus expressif de décrire des requêtes de relation.</a:t>
                      </a:r>
                      <a:endParaRPr lang="fr-FR" sz="1500" kern="1200" dirty="0">
                        <a:solidFill>
                          <a:srgbClr val="30333A"/>
                        </a:solidFill>
                        <a:effectLst/>
                        <a:latin typeface="+mn-lt"/>
                        <a:ea typeface="+mn-ea"/>
                        <a:cs typeface="+mn-cs"/>
                      </a:endParaRPr>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08917708"/>
              </p:ext>
            </p:extLst>
          </p:nvPr>
        </p:nvGraphicFramePr>
        <p:xfrm>
          <a:off x="628878" y="4476153"/>
          <a:ext cx="10971883" cy="1691640"/>
        </p:xfrm>
        <a:graphic>
          <a:graphicData uri="http://schemas.openxmlformats.org/drawingml/2006/table">
            <a:tbl>
              <a:tblPr firstRow="1" bandRow="1">
                <a:tableStyleId>{5940675A-B579-460E-94D1-54222C63F5DA}</a:tableStyleId>
              </a:tblPr>
              <a:tblGrid>
                <a:gridCol w="3656683"/>
                <a:gridCol w="3646584"/>
                <a:gridCol w="3668616"/>
              </a:tblGrid>
              <a:tr h="370840">
                <a:tc>
                  <a:txBody>
                    <a:bodyPr/>
                    <a:lstStyle/>
                    <a:p>
                      <a:endParaRPr lang="fr-FR" sz="1800" b="0" kern="1200" dirty="0" smtClean="0">
                        <a:solidFill>
                          <a:srgbClr val="6DCC9C"/>
                        </a:solidFill>
                        <a:effectLst/>
                        <a:latin typeface="+mn-lt"/>
                        <a:ea typeface="+mn-ea"/>
                        <a:cs typeface="+mn-cs"/>
                      </a:endParaRPr>
                    </a:p>
                    <a:p>
                      <a:r>
                        <a:rPr lang="fr-FR" sz="1800" b="0" kern="1200" baseline="0" dirty="0" smtClean="0">
                          <a:solidFill>
                            <a:srgbClr val="6DCC9C"/>
                          </a:solidFill>
                          <a:effectLst/>
                          <a:latin typeface="+mn-lt"/>
                          <a:ea typeface="+mn-ea"/>
                          <a:cs typeface="+mn-cs"/>
                        </a:rPr>
                        <a:t>        </a:t>
                      </a:r>
                      <a:r>
                        <a:rPr lang="fr-FR" sz="1800" b="0" kern="1200" dirty="0" smtClean="0">
                          <a:solidFill>
                            <a:srgbClr val="6DCC9C"/>
                          </a:solidFill>
                          <a:effectLst/>
                          <a:latin typeface="+mn-lt"/>
                          <a:ea typeface="+mn-ea"/>
                          <a:cs typeface="+mn-cs"/>
                        </a:rPr>
                        <a:t>Efficacité du datacenter</a:t>
                      </a:r>
                    </a:p>
                    <a:p>
                      <a:endParaRPr lang="fr-FR" sz="1800" b="0" kern="1200" dirty="0">
                        <a:solidFill>
                          <a:srgbClr val="6DCC9C"/>
                        </a:solidFill>
                        <a:effectLst/>
                        <a:latin typeface="+mn-lt"/>
                        <a:ea typeface="+mn-ea"/>
                        <a:cs typeface="+mn-cs"/>
                      </a:endParaRPr>
                    </a:p>
                  </a:txBody>
                  <a:tcPr/>
                </a:tc>
                <a:tc>
                  <a:txBody>
                    <a:bodyPr/>
                    <a:lstStyle/>
                    <a:p>
                      <a:pPr marL="0" algn="just" defTabSz="914400" rtl="0" eaLnBrk="1" latinLnBrk="0" hangingPunct="1"/>
                      <a:r>
                        <a:rPr lang="fr-FR" sz="1500" kern="1200" dirty="0" smtClean="0">
                          <a:solidFill>
                            <a:srgbClr val="30333A"/>
                          </a:solidFill>
                          <a:effectLst/>
                          <a:latin typeface="+mn-lt"/>
                          <a:ea typeface="+mn-ea"/>
                          <a:cs typeface="+mn-cs"/>
                        </a:rPr>
                        <a:t>La consolidation de serveurs est possible mais coûteuse pour une architecture évolutive. L'architecture scale-out est coûteuse en termes d'achat, de consommation d'énergie et de temps de gestion.</a:t>
                      </a:r>
                      <a:endParaRPr lang="fr-FR" sz="1500" kern="1200" dirty="0">
                        <a:solidFill>
                          <a:srgbClr val="30333A"/>
                        </a:solidFill>
                        <a:effectLst/>
                        <a:latin typeface="+mn-lt"/>
                        <a:ea typeface="+mn-ea"/>
                        <a:cs typeface="+mn-cs"/>
                      </a:endParaRPr>
                    </a:p>
                  </a:txBody>
                  <a:tcPr/>
                </a:tc>
                <a:tc>
                  <a:txBody>
                    <a:bodyPr/>
                    <a:lstStyle/>
                    <a:p>
                      <a:pPr marL="0" algn="just" defTabSz="914400" rtl="0" eaLnBrk="1" latinLnBrk="0" hangingPunct="1"/>
                      <a:r>
                        <a:rPr lang="fr-FR" sz="1500" kern="1200" dirty="0" smtClean="0">
                          <a:solidFill>
                            <a:srgbClr val="30333A"/>
                          </a:solidFill>
                          <a:effectLst/>
                          <a:latin typeface="+mn-lt"/>
                          <a:ea typeface="+mn-ea"/>
                          <a:cs typeface="+mn-cs"/>
                        </a:rPr>
                        <a:t>Les données et les relations sont stockées de manière native et les performances s'améliorent à mesure que la complexité et la taille grandissent. Cela conduit à la consolidation des serveurs et à une utilisation incroyablement efficace du matériel.</a:t>
                      </a:r>
                      <a:endParaRPr lang="fr-FR" sz="1500" kern="1200" dirty="0">
                        <a:solidFill>
                          <a:srgbClr val="30333A"/>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60795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Neo4j vs les autres bases de données NOSQL</a:t>
            </a:r>
            <a:endParaRPr lang="fr-FR" sz="3600"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431007625"/>
              </p:ext>
            </p:extLst>
          </p:nvPr>
        </p:nvGraphicFramePr>
        <p:xfrm>
          <a:off x="838200" y="2116899"/>
          <a:ext cx="10760900" cy="4556760"/>
        </p:xfrm>
        <a:graphic>
          <a:graphicData uri="http://schemas.openxmlformats.org/drawingml/2006/table">
            <a:tbl>
              <a:tblPr firstRow="1" bandRow="1">
                <a:tableStyleId>{5940675A-B579-460E-94D1-54222C63F5DA}</a:tableStyleId>
              </a:tblPr>
              <a:tblGrid>
                <a:gridCol w="2690225"/>
                <a:gridCol w="2690225"/>
                <a:gridCol w="2690225"/>
                <a:gridCol w="2690225"/>
              </a:tblGrid>
              <a:tr h="1419851">
                <a:tc>
                  <a:txBody>
                    <a:bodyPr/>
                    <a:lstStyle/>
                    <a:p>
                      <a:r>
                        <a:rPr lang="fr-FR" sz="1600" b="0" i="0" kern="1200" dirty="0" err="1" smtClean="0">
                          <a:solidFill>
                            <a:schemeClr val="tx1"/>
                          </a:solidFill>
                          <a:effectLst/>
                          <a:latin typeface="+mn-lt"/>
                          <a:ea typeface="+mn-ea"/>
                          <a:cs typeface="+mn-cs"/>
                        </a:rPr>
                        <a:t>Supported</a:t>
                      </a:r>
                      <a:r>
                        <a:rPr lang="fr-FR" sz="1600" b="0" i="0" kern="120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programming</a:t>
                      </a:r>
                      <a:r>
                        <a:rPr lang="fr-FR" sz="1600" b="0" i="0" kern="120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languages</a:t>
                      </a:r>
                      <a:endParaRPr lang="fr-FR" sz="1600" dirty="0"/>
                    </a:p>
                  </a:txBody>
                  <a:tcPr/>
                </a:tc>
                <a:tc>
                  <a:txBody>
                    <a:bodyPr/>
                    <a:lstStyle/>
                    <a:p>
                      <a:r>
                        <a:rPr lang="fr-FR" sz="1600" b="0" i="0" kern="1200" dirty="0" smtClean="0">
                          <a:solidFill>
                            <a:schemeClr val="tx1"/>
                          </a:solidFill>
                          <a:effectLst/>
                          <a:latin typeface="+mn-lt"/>
                          <a:ea typeface="+mn-ea"/>
                          <a:cs typeface="+mn-cs"/>
                        </a:rPr>
                        <a:t>C#,C++,</a:t>
                      </a:r>
                      <a:r>
                        <a:rPr lang="fr-FR" sz="1600" b="0" i="0" kern="1200" dirty="0" err="1" smtClean="0">
                          <a:solidFill>
                            <a:schemeClr val="tx1"/>
                          </a:solidFill>
                          <a:effectLst/>
                          <a:latin typeface="+mn-lt"/>
                          <a:ea typeface="+mn-ea"/>
                          <a:cs typeface="+mn-cs"/>
                        </a:rPr>
                        <a:t>Clojure,Erlang,Go</a:t>
                      </a:r>
                      <a:r>
                        <a:rPr lang="fr-FR" sz="1600" dirty="0" smtClean="0"/>
                        <a:t/>
                      </a:r>
                      <a:br>
                        <a:rPr lang="fr-FR" sz="1600" dirty="0" smtClean="0"/>
                      </a:br>
                      <a:r>
                        <a:rPr lang="fr-FR" sz="1600" b="0" i="0" kern="1200" dirty="0" err="1" smtClean="0">
                          <a:solidFill>
                            <a:schemeClr val="tx1"/>
                          </a:solidFill>
                          <a:effectLst/>
                          <a:latin typeface="+mn-lt"/>
                          <a:ea typeface="+mn-ea"/>
                          <a:cs typeface="+mn-cs"/>
                        </a:rPr>
                        <a:t>Haskell</a:t>
                      </a:r>
                      <a:r>
                        <a:rPr lang="fr-FR" sz="1600" b="0" i="0" kern="1200" dirty="0" smtClean="0">
                          <a:solidFill>
                            <a:schemeClr val="tx1"/>
                          </a:solidFill>
                          <a:effectLst/>
                          <a:latin typeface="+mn-lt"/>
                          <a:ea typeface="+mn-ea"/>
                          <a:cs typeface="+mn-cs"/>
                        </a:rPr>
                        <a:t>,</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Java,</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JavaScript </a:t>
                      </a:r>
                    </a:p>
                    <a:p>
                      <a:r>
                        <a:rPr lang="fr-FR" sz="1600" b="0" i="0" kern="1200" dirty="0" smtClean="0">
                          <a:solidFill>
                            <a:schemeClr val="tx1"/>
                          </a:solidFill>
                          <a:effectLst/>
                          <a:latin typeface="+mn-lt"/>
                          <a:ea typeface="+mn-ea"/>
                          <a:cs typeface="+mn-cs"/>
                        </a:rPr>
                        <a:t>Perl,</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PHP</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Python,</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Ruby</a:t>
                      </a:r>
                      <a:r>
                        <a:rPr lang="fr-FR" sz="1600" dirty="0" smtClean="0"/>
                        <a:t/>
                      </a:r>
                      <a:br>
                        <a:rPr lang="fr-FR" sz="1600" dirty="0" smtClean="0"/>
                      </a:br>
                      <a:r>
                        <a:rPr lang="fr-FR" sz="1600" b="0" i="0" kern="1200" dirty="0" smtClean="0">
                          <a:solidFill>
                            <a:schemeClr val="tx1"/>
                          </a:solidFill>
                          <a:effectLst/>
                          <a:latin typeface="+mn-lt"/>
                          <a:ea typeface="+mn-ea"/>
                          <a:cs typeface="+mn-cs"/>
                        </a:rPr>
                        <a:t>Scala</a:t>
                      </a:r>
                      <a:endParaRPr lang="fr-FR" sz="1600" dirty="0"/>
                    </a:p>
                  </a:txBody>
                  <a:tcPr/>
                </a:tc>
                <a:tc>
                  <a:txBody>
                    <a:bodyPr/>
                    <a:lstStyle/>
                    <a:p>
                      <a:r>
                        <a:rPr lang="fr-FR" sz="1600" b="0" i="0" kern="1200" dirty="0" err="1" smtClean="0">
                          <a:solidFill>
                            <a:schemeClr val="tx1"/>
                          </a:solidFill>
                          <a:effectLst/>
                          <a:latin typeface="+mn-lt"/>
                          <a:ea typeface="+mn-ea"/>
                          <a:cs typeface="+mn-cs"/>
                        </a:rPr>
                        <a:t>Actionscript</a:t>
                      </a:r>
                      <a:r>
                        <a:rPr lang="fr-FR" sz="1600" b="0" i="0" kern="1200" dirty="0" smtClean="0">
                          <a:solidFill>
                            <a:schemeClr val="tx1"/>
                          </a:solidFill>
                          <a:effectLst/>
                          <a:latin typeface="+mn-lt"/>
                          <a:ea typeface="+mn-ea"/>
                          <a:cs typeface="+mn-cs"/>
                        </a:rPr>
                        <a:t> </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C</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C#,C++</a:t>
                      </a:r>
                      <a:r>
                        <a:rPr lang="fr-FR" sz="1600" dirty="0" smtClean="0"/>
                        <a:t/>
                      </a:r>
                      <a:br>
                        <a:rPr lang="fr-FR" sz="1600" dirty="0" smtClean="0"/>
                      </a:br>
                      <a:r>
                        <a:rPr lang="fr-FR" sz="1600" b="0" i="0" kern="1200" dirty="0" err="1" smtClean="0">
                          <a:solidFill>
                            <a:schemeClr val="tx1"/>
                          </a:solidFill>
                          <a:effectLst/>
                          <a:latin typeface="+mn-lt"/>
                          <a:ea typeface="+mn-ea"/>
                          <a:cs typeface="+mn-cs"/>
                        </a:rPr>
                        <a:t>Clojure</a:t>
                      </a:r>
                      <a:r>
                        <a:rPr lang="fr-FR" sz="1600" b="0" i="0" kern="120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ColdFusion</a:t>
                      </a:r>
                      <a:r>
                        <a:rPr lang="fr-FR" sz="1600" b="0" i="0" kern="1200" dirty="0" smtClean="0">
                          <a:solidFill>
                            <a:schemeClr val="tx1"/>
                          </a:solidFill>
                          <a:effectLst/>
                          <a:latin typeface="+mn-lt"/>
                          <a:ea typeface="+mn-ea"/>
                          <a:cs typeface="+mn-cs"/>
                        </a:rPr>
                        <a:t> ,D </a:t>
                      </a:r>
                      <a:r>
                        <a:rPr lang="fr-FR" sz="1600" dirty="0" smtClean="0"/>
                        <a:t/>
                      </a:r>
                      <a:br>
                        <a:rPr lang="fr-FR" sz="1600" dirty="0" smtClean="0"/>
                      </a:br>
                      <a:r>
                        <a:rPr lang="fr-FR" sz="1600" b="0" i="0" kern="1200" dirty="0" err="1" smtClean="0">
                          <a:solidFill>
                            <a:schemeClr val="tx1"/>
                          </a:solidFill>
                          <a:effectLst/>
                          <a:latin typeface="+mn-lt"/>
                          <a:ea typeface="+mn-ea"/>
                          <a:cs typeface="+mn-cs"/>
                        </a:rPr>
                        <a:t>Dart</a:t>
                      </a:r>
                      <a:r>
                        <a:rPr lang="fr-FR" sz="1600" b="0" i="0" kern="1200" dirty="0" smtClean="0">
                          <a:solidFill>
                            <a:schemeClr val="tx1"/>
                          </a:solidFill>
                          <a:effectLst/>
                          <a:latin typeface="+mn-lt"/>
                          <a:ea typeface="+mn-ea"/>
                          <a:cs typeface="+mn-cs"/>
                        </a:rPr>
                        <a:t> ,Delphi ,Erlang</a:t>
                      </a:r>
                      <a:r>
                        <a:rPr lang="fr-FR" sz="1600" dirty="0" smtClean="0"/>
                        <a:t/>
                      </a:r>
                      <a:br>
                        <a:rPr lang="fr-FR" sz="1600" dirty="0" smtClean="0"/>
                      </a:br>
                      <a:r>
                        <a:rPr lang="fr-FR" sz="1600" b="0" i="0" kern="1200" dirty="0" smtClean="0">
                          <a:solidFill>
                            <a:schemeClr val="tx1"/>
                          </a:solidFill>
                          <a:effectLst/>
                          <a:latin typeface="+mn-lt"/>
                          <a:ea typeface="+mn-ea"/>
                          <a:cs typeface="+mn-cs"/>
                        </a:rPr>
                        <a:t>Go ,</a:t>
                      </a:r>
                      <a:r>
                        <a:rPr lang="fr-FR" sz="1600" b="0" i="0" kern="1200" dirty="0" err="1" smtClean="0">
                          <a:solidFill>
                            <a:schemeClr val="tx1"/>
                          </a:solidFill>
                          <a:effectLst/>
                          <a:latin typeface="+mn-lt"/>
                          <a:ea typeface="+mn-ea"/>
                          <a:cs typeface="+mn-cs"/>
                        </a:rPr>
                        <a:t>Groovy</a:t>
                      </a:r>
                      <a:r>
                        <a:rPr lang="fr-FR" sz="1600" b="0" i="0" kern="120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Haskell</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Java</a:t>
                      </a:r>
                      <a:r>
                        <a:rPr lang="fr-FR" sz="1600" dirty="0" smtClean="0"/>
                        <a:t/>
                      </a:r>
                      <a:br>
                        <a:rPr lang="fr-FR" sz="1600" dirty="0" smtClean="0"/>
                      </a:br>
                      <a:r>
                        <a:rPr lang="fr-FR" sz="1600" b="0" i="0" kern="1200" dirty="0" err="1" smtClean="0">
                          <a:solidFill>
                            <a:schemeClr val="tx1"/>
                          </a:solidFill>
                          <a:effectLst/>
                          <a:latin typeface="+mn-lt"/>
                          <a:ea typeface="+mn-ea"/>
                          <a:cs typeface="+mn-cs"/>
                        </a:rPr>
                        <a:t>JavaScript,Lisp</a:t>
                      </a:r>
                      <a:r>
                        <a:rPr lang="fr-FR" sz="1600" b="0" i="0" kern="120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Lua</a:t>
                      </a:r>
                      <a:r>
                        <a:rPr lang="fr-FR" sz="1600" b="0" i="0" kern="120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MatLab</a:t>
                      </a:r>
                      <a:r>
                        <a:rPr lang="fr-FR" sz="1600" b="0" i="0" kern="1200" dirty="0" smtClean="0">
                          <a:solidFill>
                            <a:schemeClr val="tx1"/>
                          </a:solidFill>
                          <a:effectLst/>
                          <a:latin typeface="+mn-lt"/>
                          <a:ea typeface="+mn-ea"/>
                          <a:cs typeface="+mn-cs"/>
                        </a:rPr>
                        <a:t> ,Perl,</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PHP</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PowerShell,</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Prolog,</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Python</a:t>
                      </a:r>
                      <a:r>
                        <a:rPr lang="fr-FR" sz="1600" b="0" i="0" kern="1200" baseline="0" dirty="0" smtClean="0">
                          <a:solidFill>
                            <a:schemeClr val="tx1"/>
                          </a:solidFill>
                          <a:effectLst/>
                          <a:latin typeface="+mn-lt"/>
                          <a:ea typeface="+mn-ea"/>
                          <a:cs typeface="+mn-cs"/>
                        </a:rPr>
                        <a:t> ,</a:t>
                      </a:r>
                      <a:r>
                        <a:rPr lang="fr-FR" sz="1600" b="0" i="0" kern="1200" dirty="0" smtClean="0">
                          <a:solidFill>
                            <a:schemeClr val="tx1"/>
                          </a:solidFill>
                          <a:effectLst/>
                          <a:latin typeface="+mn-lt"/>
                          <a:ea typeface="+mn-ea"/>
                          <a:cs typeface="+mn-cs"/>
                        </a:rPr>
                        <a:t>R </a:t>
                      </a:r>
                      <a:r>
                        <a:rPr lang="fr-FR" sz="1600" b="0" i="0" kern="1200" baseline="0" dirty="0" smtClean="0">
                          <a:solidFill>
                            <a:schemeClr val="tx1"/>
                          </a:solidFill>
                          <a:effectLst/>
                          <a:latin typeface="+mn-lt"/>
                          <a:ea typeface="+mn-ea"/>
                          <a:cs typeface="+mn-cs"/>
                        </a:rPr>
                        <a:t>,</a:t>
                      </a:r>
                      <a:r>
                        <a:rPr lang="fr-FR" sz="1600" b="0" i="0" kern="1200" dirty="0" smtClean="0">
                          <a:solidFill>
                            <a:schemeClr val="tx1"/>
                          </a:solidFill>
                          <a:effectLst/>
                          <a:latin typeface="+mn-lt"/>
                          <a:ea typeface="+mn-ea"/>
                          <a:cs typeface="+mn-cs"/>
                        </a:rPr>
                        <a:t>Ruby</a:t>
                      </a:r>
                      <a:r>
                        <a:rPr lang="fr-FR" sz="1600" b="0" i="0" kern="1200" baseline="0" dirty="0" smtClean="0">
                          <a:solidFill>
                            <a:schemeClr val="tx1"/>
                          </a:solidFill>
                          <a:effectLst/>
                          <a:latin typeface="+mn-lt"/>
                          <a:ea typeface="+mn-ea"/>
                          <a:cs typeface="+mn-cs"/>
                        </a:rPr>
                        <a:t> , </a:t>
                      </a:r>
                      <a:r>
                        <a:rPr lang="fr-FR" sz="1600" b="0" i="0" kern="1200" dirty="0" smtClean="0">
                          <a:solidFill>
                            <a:schemeClr val="tx1"/>
                          </a:solidFill>
                          <a:effectLst/>
                          <a:latin typeface="+mn-lt"/>
                          <a:ea typeface="+mn-ea"/>
                          <a:cs typeface="+mn-cs"/>
                        </a:rPr>
                        <a:t>Scala</a:t>
                      </a:r>
                      <a:r>
                        <a:rPr lang="fr-FR" sz="1600" b="0" i="0" kern="1200" baseline="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Smalltalk</a:t>
                      </a:r>
                      <a:r>
                        <a:rPr lang="fr-FR" sz="1600" b="0" i="0" kern="1200" dirty="0" smtClean="0">
                          <a:solidFill>
                            <a:schemeClr val="tx1"/>
                          </a:solidFill>
                          <a:effectLst/>
                          <a:latin typeface="+mn-lt"/>
                          <a:ea typeface="+mn-ea"/>
                          <a:cs typeface="+mn-cs"/>
                        </a:rPr>
                        <a:t> </a:t>
                      </a:r>
                      <a:endParaRPr lang="fr-FR" sz="1600" dirty="0"/>
                    </a:p>
                  </a:txBody>
                  <a:tcPr/>
                </a:tc>
                <a:tc>
                  <a:txBody>
                    <a:bodyPr/>
                    <a:lstStyle/>
                    <a:p>
                      <a:r>
                        <a:rPr lang="fr-FR" sz="1600" dirty="0" smtClean="0"/>
                        <a:t>.Net </a:t>
                      </a:r>
                      <a:r>
                        <a:rPr lang="fr-FR" sz="1600" dirty="0" err="1" smtClean="0"/>
                        <a:t>Clojure</a:t>
                      </a:r>
                      <a:r>
                        <a:rPr lang="fr-FR" sz="1600" dirty="0" smtClean="0"/>
                        <a:t> Elixir Go </a:t>
                      </a:r>
                      <a:r>
                        <a:rPr lang="fr-FR" sz="1600" dirty="0" err="1" smtClean="0"/>
                        <a:t>Groovy</a:t>
                      </a:r>
                      <a:r>
                        <a:rPr lang="fr-FR" sz="1600" dirty="0" smtClean="0"/>
                        <a:t> </a:t>
                      </a:r>
                      <a:r>
                        <a:rPr lang="fr-FR" sz="1600" dirty="0" err="1" smtClean="0"/>
                        <a:t>Haskell</a:t>
                      </a:r>
                      <a:r>
                        <a:rPr lang="fr-FR" sz="1600" dirty="0" smtClean="0"/>
                        <a:t> Java JavaScript Perl PHP Python Ruby Scala</a:t>
                      </a:r>
                      <a:endParaRPr lang="fr-FR" sz="1600" dirty="0"/>
                    </a:p>
                  </a:txBody>
                  <a:tcPr/>
                </a:tc>
              </a:tr>
              <a:tr h="370840">
                <a:tc>
                  <a:txBody>
                    <a:bodyPr/>
                    <a:lstStyle/>
                    <a:p>
                      <a:r>
                        <a:rPr lang="fr-FR" sz="1600" b="0" i="0" kern="1200" dirty="0" smtClean="0">
                          <a:solidFill>
                            <a:schemeClr val="tx1"/>
                          </a:solidFill>
                          <a:effectLst/>
                          <a:latin typeface="+mn-lt"/>
                          <a:ea typeface="+mn-ea"/>
                          <a:cs typeface="+mn-cs"/>
                        </a:rPr>
                        <a:t>Triggers</a:t>
                      </a:r>
                      <a:endParaRPr lang="fr-FR" sz="1600" dirty="0"/>
                    </a:p>
                  </a:txBody>
                  <a:tcPr/>
                </a:tc>
                <a:tc>
                  <a:txBody>
                    <a:bodyPr/>
                    <a:lstStyle/>
                    <a:p>
                      <a:r>
                        <a:rPr lang="fr-FR" sz="1600" b="0" i="0" kern="1200" dirty="0" err="1" smtClean="0">
                          <a:solidFill>
                            <a:schemeClr val="tx1"/>
                          </a:solidFill>
                          <a:effectLst/>
                          <a:latin typeface="+mn-lt"/>
                          <a:ea typeface="+mn-ea"/>
                          <a:cs typeface="+mn-cs"/>
                        </a:rPr>
                        <a:t>yes</a:t>
                      </a:r>
                      <a:endParaRPr lang="fr-FR" dirty="0"/>
                    </a:p>
                  </a:txBody>
                  <a:tcPr/>
                </a:tc>
                <a:tc>
                  <a:txBody>
                    <a:bodyPr/>
                    <a:lstStyle/>
                    <a:p>
                      <a:pPr marL="0" algn="l" defTabSz="914400" rtl="0" eaLnBrk="1" latinLnBrk="0" hangingPunct="1"/>
                      <a:r>
                        <a:rPr lang="fr-FR" sz="1600" b="0" i="0" kern="1200" dirty="0" smtClean="0">
                          <a:solidFill>
                            <a:schemeClr val="tx1"/>
                          </a:solidFill>
                          <a:effectLst/>
                          <a:latin typeface="+mn-lt"/>
                          <a:ea typeface="+mn-ea"/>
                          <a:cs typeface="+mn-cs"/>
                        </a:rPr>
                        <a:t>No</a:t>
                      </a:r>
                      <a:endParaRPr lang="fr-FR" sz="1600" b="0" i="0" kern="1200" dirty="0">
                        <a:solidFill>
                          <a:schemeClr val="tx1"/>
                        </a:solidFill>
                        <a:effectLst/>
                        <a:latin typeface="+mn-lt"/>
                        <a:ea typeface="+mn-ea"/>
                        <a:cs typeface="+mn-cs"/>
                      </a:endParaRPr>
                    </a:p>
                  </a:txBody>
                  <a:tcPr/>
                </a:tc>
                <a:tc>
                  <a:txBody>
                    <a:bodyPr/>
                    <a:lstStyle/>
                    <a:p>
                      <a:pPr marL="0" algn="l" defTabSz="914400" rtl="0" eaLnBrk="1" latinLnBrk="0" hangingPunct="1"/>
                      <a:r>
                        <a:rPr lang="fr-FR" sz="1600" b="0" i="0" kern="1200" dirty="0" err="1" smtClean="0">
                          <a:solidFill>
                            <a:schemeClr val="tx1"/>
                          </a:solidFill>
                          <a:effectLst/>
                          <a:latin typeface="+mn-lt"/>
                          <a:ea typeface="+mn-ea"/>
                          <a:cs typeface="+mn-cs"/>
                        </a:rPr>
                        <a:t>Yes</a:t>
                      </a:r>
                      <a:endParaRPr lang="fr-FR" sz="1600" b="0" i="0" kern="1200" dirty="0">
                        <a:solidFill>
                          <a:schemeClr val="tx1"/>
                        </a:solidFill>
                        <a:effectLst/>
                        <a:latin typeface="+mn-lt"/>
                        <a:ea typeface="+mn-ea"/>
                        <a:cs typeface="+mn-cs"/>
                      </a:endParaRPr>
                    </a:p>
                  </a:txBody>
                  <a:tcPr/>
                </a:tc>
              </a:tr>
              <a:tr h="370840">
                <a:tc>
                  <a:txBody>
                    <a:bodyPr/>
                    <a:lstStyle/>
                    <a:p>
                      <a:r>
                        <a:rPr lang="fr-FR" sz="1600" b="0" i="0" kern="1200" dirty="0" err="1" smtClean="0">
                          <a:solidFill>
                            <a:schemeClr val="tx1"/>
                          </a:solidFill>
                          <a:effectLst/>
                          <a:latin typeface="+mn-lt"/>
                          <a:ea typeface="+mn-ea"/>
                          <a:cs typeface="+mn-cs"/>
                        </a:rPr>
                        <a:t>Foreign</a:t>
                      </a:r>
                      <a:r>
                        <a:rPr lang="fr-FR" sz="1600" b="0" i="0" kern="1200" dirty="0" smtClean="0">
                          <a:solidFill>
                            <a:schemeClr val="tx1"/>
                          </a:solidFill>
                          <a:effectLst/>
                          <a:latin typeface="+mn-lt"/>
                          <a:ea typeface="+mn-ea"/>
                          <a:cs typeface="+mn-cs"/>
                        </a:rPr>
                        <a:t> keys</a:t>
                      </a:r>
                      <a:endParaRPr lang="fr-FR" sz="1600" dirty="0"/>
                    </a:p>
                  </a:txBody>
                  <a:tcPr/>
                </a:tc>
                <a:tc>
                  <a:txBody>
                    <a:bodyPr/>
                    <a:lstStyle/>
                    <a:p>
                      <a:r>
                        <a:rPr lang="fr-FR" sz="1600" dirty="0" smtClean="0"/>
                        <a:t>No </a:t>
                      </a:r>
                      <a:endParaRPr lang="fr-FR" dirty="0"/>
                    </a:p>
                  </a:txBody>
                  <a:tcPr/>
                </a:tc>
                <a:tc>
                  <a:txBody>
                    <a:bodyPr/>
                    <a:lstStyle/>
                    <a:p>
                      <a:pPr marL="0" algn="l" defTabSz="914400" rtl="0" eaLnBrk="1" latinLnBrk="0" hangingPunct="1"/>
                      <a:r>
                        <a:rPr lang="fr-FR" sz="1600" b="0" i="0" kern="1200" dirty="0" smtClean="0">
                          <a:solidFill>
                            <a:schemeClr val="tx1"/>
                          </a:solidFill>
                          <a:effectLst/>
                          <a:latin typeface="+mn-lt"/>
                          <a:ea typeface="+mn-ea"/>
                          <a:cs typeface="+mn-cs"/>
                        </a:rPr>
                        <a:t>No </a:t>
                      </a:r>
                      <a:endParaRPr lang="fr-FR" sz="1600" b="0" i="0" kern="1200" dirty="0">
                        <a:solidFill>
                          <a:schemeClr val="tx1"/>
                        </a:solidFill>
                        <a:effectLst/>
                        <a:latin typeface="+mn-lt"/>
                        <a:ea typeface="+mn-ea"/>
                        <a:cs typeface="+mn-cs"/>
                      </a:endParaRPr>
                    </a:p>
                  </a:txBody>
                  <a:tcPr/>
                </a:tc>
                <a:tc>
                  <a:txBody>
                    <a:bodyPr/>
                    <a:lstStyle/>
                    <a:p>
                      <a:pPr marL="0" algn="l" defTabSz="914400" rtl="0" eaLnBrk="1" latinLnBrk="0" hangingPunct="1"/>
                      <a:r>
                        <a:rPr lang="fr-FR" sz="1600" b="0" i="0" kern="1200" dirty="0" err="1" smtClean="0">
                          <a:solidFill>
                            <a:schemeClr val="tx1"/>
                          </a:solidFill>
                          <a:effectLst/>
                          <a:latin typeface="+mn-lt"/>
                          <a:ea typeface="+mn-ea"/>
                          <a:cs typeface="+mn-cs"/>
                        </a:rPr>
                        <a:t>Yes</a:t>
                      </a:r>
                      <a:r>
                        <a:rPr lang="fr-FR" sz="1600" b="0" i="0" kern="1200" dirty="0" smtClean="0">
                          <a:solidFill>
                            <a:schemeClr val="tx1"/>
                          </a:solidFill>
                          <a:effectLst/>
                          <a:latin typeface="+mn-lt"/>
                          <a:ea typeface="+mn-ea"/>
                          <a:cs typeface="+mn-cs"/>
                        </a:rPr>
                        <a:t> </a:t>
                      </a:r>
                      <a:endParaRPr lang="fr-FR" sz="1600" b="0" i="0" kern="1200" dirty="0">
                        <a:solidFill>
                          <a:schemeClr val="tx1"/>
                        </a:solidFill>
                        <a:effectLst/>
                        <a:latin typeface="+mn-lt"/>
                        <a:ea typeface="+mn-ea"/>
                        <a:cs typeface="+mn-cs"/>
                      </a:endParaRPr>
                    </a:p>
                  </a:txBody>
                  <a:tcPr/>
                </a:tc>
              </a:tr>
              <a:tr h="370840">
                <a:tc>
                  <a:txBody>
                    <a:bodyPr/>
                    <a:lstStyle/>
                    <a:p>
                      <a:r>
                        <a:rPr lang="fr-FR" sz="1600" b="0" i="0" kern="1200" dirty="0" smtClean="0">
                          <a:solidFill>
                            <a:schemeClr val="tx1"/>
                          </a:solidFill>
                          <a:effectLst/>
                          <a:latin typeface="+mn-lt"/>
                          <a:ea typeface="+mn-ea"/>
                          <a:cs typeface="+mn-cs"/>
                        </a:rPr>
                        <a:t>Transaction concepts</a:t>
                      </a:r>
                      <a:endParaRPr lang="fr-FR" sz="1600" dirty="0"/>
                    </a:p>
                  </a:txBody>
                  <a:tcPr/>
                </a:tc>
                <a:tc>
                  <a:txBody>
                    <a:bodyPr/>
                    <a:lstStyle/>
                    <a:p>
                      <a:r>
                        <a:rPr lang="fr-FR" sz="1600" dirty="0" smtClean="0"/>
                        <a:t>No </a:t>
                      </a:r>
                      <a:endParaRPr lang="fr-FR" dirty="0"/>
                    </a:p>
                  </a:txBody>
                  <a:tcPr/>
                </a:tc>
                <a:tc>
                  <a:txBody>
                    <a:bodyPr/>
                    <a:lstStyle/>
                    <a:p>
                      <a:r>
                        <a:rPr lang="fr-FR" sz="1600" b="0" i="0" kern="1200" dirty="0" smtClean="0">
                          <a:solidFill>
                            <a:schemeClr val="tx1"/>
                          </a:solidFill>
                          <a:effectLst/>
                          <a:latin typeface="+mn-lt"/>
                          <a:ea typeface="+mn-ea"/>
                          <a:cs typeface="+mn-cs"/>
                        </a:rPr>
                        <a:t>Multi-document ACID Transactions </a:t>
                      </a:r>
                      <a:r>
                        <a:rPr lang="fr-FR" sz="1600" b="0" i="0" kern="1200" dirty="0" err="1" smtClean="0">
                          <a:solidFill>
                            <a:schemeClr val="tx1"/>
                          </a:solidFill>
                          <a:effectLst/>
                          <a:latin typeface="+mn-lt"/>
                          <a:ea typeface="+mn-ea"/>
                          <a:cs typeface="+mn-cs"/>
                        </a:rPr>
                        <a:t>with</a:t>
                      </a:r>
                      <a:r>
                        <a:rPr lang="fr-FR" sz="1600" b="0" i="0" kern="1200" dirty="0" smtClean="0">
                          <a:solidFill>
                            <a:schemeClr val="tx1"/>
                          </a:solidFill>
                          <a:effectLst/>
                          <a:latin typeface="+mn-lt"/>
                          <a:ea typeface="+mn-ea"/>
                          <a:cs typeface="+mn-cs"/>
                        </a:rPr>
                        <a:t> </a:t>
                      </a:r>
                      <a:r>
                        <a:rPr lang="fr-FR" sz="1600" b="0" i="0" kern="1200" dirty="0" err="1" smtClean="0">
                          <a:solidFill>
                            <a:schemeClr val="tx1"/>
                          </a:solidFill>
                          <a:effectLst/>
                          <a:latin typeface="+mn-lt"/>
                          <a:ea typeface="+mn-ea"/>
                          <a:cs typeface="+mn-cs"/>
                        </a:rPr>
                        <a:t>snapshot</a:t>
                      </a:r>
                      <a:r>
                        <a:rPr lang="fr-FR" sz="1600" b="0" i="0" kern="1200" dirty="0" smtClean="0">
                          <a:solidFill>
                            <a:schemeClr val="tx1"/>
                          </a:solidFill>
                          <a:effectLst/>
                          <a:latin typeface="+mn-lt"/>
                          <a:ea typeface="+mn-ea"/>
                          <a:cs typeface="+mn-cs"/>
                        </a:rPr>
                        <a:t> isolation</a:t>
                      </a:r>
                      <a:endParaRPr lang="fr-FR" sz="1600" dirty="0"/>
                    </a:p>
                  </a:txBody>
                  <a:tcPr/>
                </a:tc>
                <a:tc>
                  <a:txBody>
                    <a:bodyPr/>
                    <a:lstStyle/>
                    <a:p>
                      <a:pPr marL="0" algn="l" defTabSz="914400" rtl="0" eaLnBrk="1" latinLnBrk="0" hangingPunct="1"/>
                      <a:r>
                        <a:rPr lang="fr-FR" sz="1600" b="0" i="0" kern="1200" dirty="0" smtClean="0">
                          <a:solidFill>
                            <a:schemeClr val="tx1"/>
                          </a:solidFill>
                          <a:effectLst/>
                          <a:latin typeface="+mn-lt"/>
                          <a:ea typeface="+mn-ea"/>
                          <a:cs typeface="+mn-cs"/>
                        </a:rPr>
                        <a:t>ACID</a:t>
                      </a:r>
                      <a:endParaRPr lang="fr-FR" sz="1600" b="0" i="0" kern="1200" dirty="0">
                        <a:solidFill>
                          <a:schemeClr val="tx1"/>
                        </a:solidFill>
                        <a:effectLst/>
                        <a:latin typeface="+mn-lt"/>
                        <a:ea typeface="+mn-ea"/>
                        <a:cs typeface="+mn-cs"/>
                      </a:endParaRPr>
                    </a:p>
                  </a:txBody>
                  <a:tcPr/>
                </a:tc>
              </a:tr>
              <a:tr h="370840">
                <a:tc>
                  <a:txBody>
                    <a:bodyPr/>
                    <a:lstStyle/>
                    <a:p>
                      <a:r>
                        <a:rPr lang="fr-FR" sz="1600" b="0" i="0" kern="1200" dirty="0" err="1" smtClean="0">
                          <a:solidFill>
                            <a:schemeClr val="tx1"/>
                          </a:solidFill>
                          <a:effectLst/>
                          <a:latin typeface="+mn-lt"/>
                          <a:ea typeface="+mn-ea"/>
                          <a:cs typeface="+mn-cs"/>
                        </a:rPr>
                        <a:t>MapReduce</a:t>
                      </a:r>
                      <a:r>
                        <a:rPr lang="fr-FR" sz="1600" b="0" i="0" kern="1200" dirty="0" smtClean="0">
                          <a:solidFill>
                            <a:schemeClr val="tx1"/>
                          </a:solidFill>
                          <a:effectLst/>
                          <a:latin typeface="+mn-lt"/>
                          <a:ea typeface="+mn-ea"/>
                          <a:cs typeface="+mn-cs"/>
                        </a:rPr>
                        <a:t> </a:t>
                      </a:r>
                      <a:endParaRPr lang="fr-FR" sz="1600" dirty="0"/>
                    </a:p>
                  </a:txBody>
                  <a:tcPr/>
                </a:tc>
                <a:tc>
                  <a:txBody>
                    <a:bodyPr/>
                    <a:lstStyle/>
                    <a:p>
                      <a:pPr marL="0" algn="l" defTabSz="914400" rtl="0" eaLnBrk="1" latinLnBrk="0" hangingPunct="1"/>
                      <a:r>
                        <a:rPr lang="fr-FR" sz="1600" b="0" i="0" kern="1200" dirty="0" err="1" smtClean="0">
                          <a:solidFill>
                            <a:schemeClr val="tx1"/>
                          </a:solidFill>
                          <a:effectLst/>
                          <a:latin typeface="+mn-lt"/>
                          <a:ea typeface="+mn-ea"/>
                          <a:cs typeface="+mn-cs"/>
                        </a:rPr>
                        <a:t>yes</a:t>
                      </a:r>
                      <a:endParaRPr lang="fr-FR" sz="1600" b="0" i="0" kern="1200" dirty="0">
                        <a:solidFill>
                          <a:schemeClr val="tx1"/>
                        </a:solidFill>
                        <a:effectLst/>
                        <a:latin typeface="+mn-lt"/>
                        <a:ea typeface="+mn-ea"/>
                        <a:cs typeface="+mn-cs"/>
                      </a:endParaRPr>
                    </a:p>
                  </a:txBody>
                  <a:tcPr/>
                </a:tc>
                <a:tc>
                  <a:txBody>
                    <a:bodyPr/>
                    <a:lstStyle/>
                    <a:p>
                      <a:pPr marL="0" algn="l" defTabSz="914400" rtl="0" eaLnBrk="1" latinLnBrk="0" hangingPunct="1"/>
                      <a:r>
                        <a:rPr lang="fr-FR" sz="1600" b="0" i="0" kern="1200" dirty="0" err="1" smtClean="0">
                          <a:solidFill>
                            <a:schemeClr val="tx1"/>
                          </a:solidFill>
                          <a:effectLst/>
                          <a:latin typeface="+mn-lt"/>
                          <a:ea typeface="+mn-ea"/>
                          <a:cs typeface="+mn-cs"/>
                        </a:rPr>
                        <a:t>Yes</a:t>
                      </a:r>
                      <a:r>
                        <a:rPr lang="fr-FR" sz="1600" b="0" i="0" kern="1200" dirty="0" smtClean="0">
                          <a:solidFill>
                            <a:schemeClr val="tx1"/>
                          </a:solidFill>
                          <a:effectLst/>
                          <a:latin typeface="+mn-lt"/>
                          <a:ea typeface="+mn-ea"/>
                          <a:cs typeface="+mn-cs"/>
                        </a:rPr>
                        <a:t> </a:t>
                      </a:r>
                      <a:endParaRPr lang="fr-FR" sz="1600" b="0" i="0" kern="1200" dirty="0">
                        <a:solidFill>
                          <a:schemeClr val="tx1"/>
                        </a:solidFill>
                        <a:effectLst/>
                        <a:latin typeface="+mn-lt"/>
                        <a:ea typeface="+mn-ea"/>
                        <a:cs typeface="+mn-cs"/>
                      </a:endParaRPr>
                    </a:p>
                  </a:txBody>
                  <a:tcPr/>
                </a:tc>
                <a:tc>
                  <a:txBody>
                    <a:bodyPr/>
                    <a:lstStyle/>
                    <a:p>
                      <a:r>
                        <a:rPr lang="fr-FR" sz="1600" dirty="0" err="1" smtClean="0"/>
                        <a:t>Yes</a:t>
                      </a:r>
                      <a:endParaRPr lang="fr-FR" sz="1600" dirty="0"/>
                    </a:p>
                  </a:txBody>
                  <a:tcPr/>
                </a:tc>
              </a:tr>
              <a:tr h="370840">
                <a:tc>
                  <a:txBody>
                    <a:bodyPr/>
                    <a:lstStyle/>
                    <a:p>
                      <a:pPr fontAlgn="t"/>
                      <a:r>
                        <a:rPr lang="fr-FR" sz="1600" b="0" i="0" kern="1200" dirty="0" err="1">
                          <a:solidFill>
                            <a:schemeClr val="tx1"/>
                          </a:solidFill>
                          <a:effectLst/>
                          <a:latin typeface="+mn-lt"/>
                          <a:ea typeface="+mn-ea"/>
                          <a:cs typeface="+mn-cs"/>
                        </a:rPr>
                        <a:t>Replication</a:t>
                      </a:r>
                      <a:r>
                        <a:rPr lang="fr-FR" sz="1600" b="0" i="0" kern="1200" dirty="0">
                          <a:solidFill>
                            <a:schemeClr val="tx1"/>
                          </a:solidFill>
                          <a:effectLst/>
                          <a:latin typeface="+mn-lt"/>
                          <a:ea typeface="+mn-ea"/>
                          <a:cs typeface="+mn-cs"/>
                        </a:rPr>
                        <a:t> </a:t>
                      </a:r>
                      <a:r>
                        <a:rPr lang="fr-FR" sz="1600" b="0" i="0" kern="1200" dirty="0" err="1">
                          <a:solidFill>
                            <a:schemeClr val="tx1"/>
                          </a:solidFill>
                          <a:effectLst/>
                          <a:latin typeface="+mn-lt"/>
                          <a:ea typeface="+mn-ea"/>
                          <a:cs typeface="+mn-cs"/>
                        </a:rPr>
                        <a:t>methods</a:t>
                      </a:r>
                      <a:r>
                        <a:rPr lang="fr-FR" sz="1600" b="0" i="0" kern="1200" dirty="0">
                          <a:solidFill>
                            <a:schemeClr val="tx1"/>
                          </a:solidFill>
                          <a:effectLst/>
                          <a:latin typeface="+mn-lt"/>
                          <a:ea typeface="+mn-ea"/>
                          <a:cs typeface="+mn-cs"/>
                        </a:rPr>
                        <a:t> </a:t>
                      </a:r>
                    </a:p>
                  </a:txBody>
                  <a:tcPr/>
                </a:tc>
                <a:tc>
                  <a:txBody>
                    <a:bodyPr/>
                    <a:lstStyle/>
                    <a:p>
                      <a:pPr fontAlgn="t"/>
                      <a:r>
                        <a:rPr lang="fr-FR" sz="1600" b="0" i="0" kern="1200" dirty="0" err="1">
                          <a:solidFill>
                            <a:schemeClr val="tx1"/>
                          </a:solidFill>
                          <a:effectLst/>
                          <a:latin typeface="+mn-lt"/>
                          <a:ea typeface="+mn-ea"/>
                          <a:cs typeface="+mn-cs"/>
                        </a:rPr>
                        <a:t>selectable</a:t>
                      </a:r>
                      <a:r>
                        <a:rPr lang="fr-FR" sz="1600" b="0" i="0" kern="1200" dirty="0">
                          <a:solidFill>
                            <a:schemeClr val="tx1"/>
                          </a:solidFill>
                          <a:effectLst/>
                          <a:latin typeface="+mn-lt"/>
                          <a:ea typeface="+mn-ea"/>
                          <a:cs typeface="+mn-cs"/>
                        </a:rPr>
                        <a:t> </a:t>
                      </a:r>
                      <a:r>
                        <a:rPr lang="fr-FR" sz="1600" b="0" i="0" kern="1200" dirty="0" err="1">
                          <a:solidFill>
                            <a:schemeClr val="tx1"/>
                          </a:solidFill>
                          <a:effectLst/>
                          <a:latin typeface="+mn-lt"/>
                          <a:ea typeface="+mn-ea"/>
                          <a:cs typeface="+mn-cs"/>
                        </a:rPr>
                        <a:t>replication</a:t>
                      </a:r>
                      <a:r>
                        <a:rPr lang="fr-FR" sz="1600" b="0" i="0" kern="1200" dirty="0">
                          <a:solidFill>
                            <a:schemeClr val="tx1"/>
                          </a:solidFill>
                          <a:effectLst/>
                          <a:latin typeface="+mn-lt"/>
                          <a:ea typeface="+mn-ea"/>
                          <a:cs typeface="+mn-cs"/>
                        </a:rPr>
                        <a:t> factor </a:t>
                      </a:r>
                    </a:p>
                  </a:txBody>
                  <a:tcPr/>
                </a:tc>
                <a:tc>
                  <a:txBody>
                    <a:bodyPr/>
                    <a:lstStyle/>
                    <a:p>
                      <a:pPr fontAlgn="t"/>
                      <a:r>
                        <a:rPr lang="fr-FR" sz="1600" kern="1200" dirty="0">
                          <a:solidFill>
                            <a:schemeClr val="tx1"/>
                          </a:solidFill>
                          <a:latin typeface="+mn-lt"/>
                          <a:ea typeface="+mn-ea"/>
                          <a:cs typeface="+mn-cs"/>
                        </a:rPr>
                        <a:t>Master-slave </a:t>
                      </a:r>
                      <a:r>
                        <a:rPr lang="fr-FR" sz="1600" kern="1200" dirty="0" err="1">
                          <a:solidFill>
                            <a:schemeClr val="tx1"/>
                          </a:solidFill>
                          <a:latin typeface="+mn-lt"/>
                          <a:ea typeface="+mn-ea"/>
                          <a:cs typeface="+mn-cs"/>
                        </a:rPr>
                        <a:t>replication</a:t>
                      </a:r>
                      <a:endParaRPr lang="fr-FR" sz="1600" kern="1200" dirty="0">
                        <a:solidFill>
                          <a:schemeClr val="tx1"/>
                        </a:solidFill>
                        <a:latin typeface="+mn-lt"/>
                        <a:ea typeface="+mn-ea"/>
                        <a:cs typeface="+mn-cs"/>
                      </a:endParaRPr>
                    </a:p>
                  </a:txBody>
                  <a:tcPr/>
                </a:tc>
                <a:tc>
                  <a:txBody>
                    <a:bodyPr/>
                    <a:lstStyle/>
                    <a:p>
                      <a:pPr marL="0" algn="l" defTabSz="914400" rtl="0" eaLnBrk="1" fontAlgn="t" latinLnBrk="0" hangingPunct="1"/>
                      <a:r>
                        <a:rPr lang="en-US" sz="1600" kern="1200" dirty="0" smtClean="0">
                          <a:solidFill>
                            <a:schemeClr val="tx1"/>
                          </a:solidFill>
                          <a:latin typeface="+mn-lt"/>
                          <a:ea typeface="+mn-ea"/>
                          <a:cs typeface="+mn-cs"/>
                        </a:rPr>
                        <a:t>Causal Clustering using Raft protocol</a:t>
                      </a:r>
                      <a:endParaRPr lang="fr-FR" sz="1600" kern="1200" dirty="0">
                        <a:solidFill>
                          <a:schemeClr val="tx1"/>
                        </a:solidFill>
                        <a:latin typeface="+mn-lt"/>
                        <a:ea typeface="+mn-ea"/>
                        <a:cs typeface="+mn-cs"/>
                      </a:endParaRPr>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2243201808"/>
              </p:ext>
            </p:extLst>
          </p:nvPr>
        </p:nvGraphicFramePr>
        <p:xfrm>
          <a:off x="3532339" y="1715414"/>
          <a:ext cx="8066761" cy="370840"/>
        </p:xfrm>
        <a:graphic>
          <a:graphicData uri="http://schemas.openxmlformats.org/drawingml/2006/table">
            <a:tbl>
              <a:tblPr firstRow="1" bandRow="1">
                <a:tableStyleId>{5940675A-B579-460E-94D1-54222C63F5DA}</a:tableStyleId>
              </a:tblPr>
              <a:tblGrid>
                <a:gridCol w="2734495"/>
                <a:gridCol w="2684778"/>
                <a:gridCol w="2647488"/>
              </a:tblGrid>
              <a:tr h="370840">
                <a:tc>
                  <a:txBody>
                    <a:bodyPr/>
                    <a:lstStyle/>
                    <a:p>
                      <a:pPr algn="ctr" fontAlgn="t"/>
                      <a:r>
                        <a:rPr lang="fr-FR" b="1" dirty="0">
                          <a:effectLst/>
                          <a:latin typeface="Tahoma" panose="020B0604030504040204" pitchFamily="34" charset="0"/>
                        </a:rPr>
                        <a:t>Cassandra  </a:t>
                      </a:r>
                    </a:p>
                  </a:txBody>
                  <a:tcPr/>
                </a:tc>
                <a:tc>
                  <a:txBody>
                    <a:bodyPr/>
                    <a:lstStyle/>
                    <a:p>
                      <a:pPr algn="ctr"/>
                      <a:r>
                        <a:rPr lang="fr-FR" sz="1800" b="1" i="0" kern="1200" dirty="0" err="1" smtClean="0">
                          <a:solidFill>
                            <a:schemeClr val="tx1"/>
                          </a:solidFill>
                          <a:effectLst/>
                          <a:latin typeface="+mn-lt"/>
                          <a:ea typeface="+mn-ea"/>
                          <a:cs typeface="+mn-cs"/>
                        </a:rPr>
                        <a:t>MongoDB</a:t>
                      </a:r>
                      <a:endParaRPr lang="fr-FR" dirty="0"/>
                    </a:p>
                  </a:txBody>
                  <a:tcPr/>
                </a:tc>
                <a:tc>
                  <a:txBody>
                    <a:bodyPr/>
                    <a:lstStyle/>
                    <a:p>
                      <a:pPr algn="ctr"/>
                      <a:r>
                        <a:rPr lang="fr-FR" sz="1800" b="1" i="0" kern="1200" dirty="0" smtClean="0">
                          <a:solidFill>
                            <a:schemeClr val="tx1"/>
                          </a:solidFill>
                          <a:effectLst/>
                          <a:latin typeface="+mn-lt"/>
                          <a:ea typeface="+mn-ea"/>
                          <a:cs typeface="+mn-cs"/>
                        </a:rPr>
                        <a:t>Neo4j </a:t>
                      </a:r>
                      <a:endParaRPr lang="fr-FR" dirty="0"/>
                    </a:p>
                  </a:txBody>
                  <a:tcPr/>
                </a:tc>
              </a:tr>
            </a:tbl>
          </a:graphicData>
        </a:graphic>
      </p:graphicFrame>
    </p:spTree>
    <p:extLst>
      <p:ext uri="{BB962C8B-B14F-4D97-AF65-F5344CB8AC3E}">
        <p14:creationId xmlns:p14="http://schemas.microsoft.com/office/powerpoint/2010/main" val="348053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Cypher </a:t>
            </a:r>
            <a:endParaRPr lang="fr-FR" dirty="0"/>
          </a:p>
        </p:txBody>
      </p:sp>
      <p:sp>
        <p:nvSpPr>
          <p:cNvPr id="3" name="Espace réservé du contenu 2"/>
          <p:cNvSpPr>
            <a:spLocks noGrp="1"/>
          </p:cNvSpPr>
          <p:nvPr>
            <p:ph idx="1"/>
          </p:nvPr>
        </p:nvSpPr>
        <p:spPr>
          <a:xfrm>
            <a:off x="838200" y="1825625"/>
            <a:ext cx="10422699" cy="4351338"/>
          </a:xfrm>
        </p:spPr>
        <p:txBody>
          <a:bodyPr>
            <a:noAutofit/>
          </a:bodyPr>
          <a:lstStyle/>
          <a:p>
            <a:r>
              <a:rPr lang="fr-FR" sz="2400" dirty="0"/>
              <a:t>Neo4j a son propre langage de requête appelé Cypher(Cypher utilise une syntaxe similaire à SQL).</a:t>
            </a:r>
          </a:p>
          <a:p>
            <a:r>
              <a:rPr lang="fr-FR" sz="2400" dirty="0"/>
              <a:t>Désormais utilisé par d'autres bases de données telles que SAP HANA Graph et Redis graph via le projet </a:t>
            </a:r>
            <a:r>
              <a:rPr lang="fr-FR" sz="2400" dirty="0" err="1"/>
              <a:t>openCypher</a:t>
            </a:r>
            <a:r>
              <a:rPr lang="fr-FR" sz="2400" dirty="0"/>
              <a:t>.</a:t>
            </a:r>
          </a:p>
          <a:p>
            <a:r>
              <a:rPr lang="fr-FR" sz="2400" dirty="0"/>
              <a:t>Cypher utilise ASCII-Art pour représenter des motifs.</a:t>
            </a:r>
          </a:p>
          <a:p>
            <a:r>
              <a:rPr lang="fr-FR" sz="2400" dirty="0"/>
              <a:t>Les principales choses à retenir:</a:t>
            </a:r>
          </a:p>
          <a:p>
            <a:pPr lvl="1"/>
            <a:r>
              <a:rPr lang="fr-FR" dirty="0"/>
              <a:t>Les nœuds sont représentés par des parenthèses: (</a:t>
            </a:r>
            <a:r>
              <a:rPr lang="fr-FR" dirty="0" err="1"/>
              <a:t>noeud</a:t>
            </a:r>
            <a:r>
              <a:rPr lang="fr-FR" dirty="0"/>
              <a:t>)</a:t>
            </a:r>
          </a:p>
          <a:p>
            <a:pPr lvl="1"/>
            <a:r>
              <a:rPr lang="fr-FR" dirty="0"/>
              <a:t>Les relations sont représentées par des flèches: -&gt;</a:t>
            </a:r>
          </a:p>
          <a:p>
            <a:pPr lvl="1"/>
            <a:r>
              <a:rPr lang="fr-FR" dirty="0"/>
              <a:t>Les informations sur une relation peuvent être insérées entre crochets:</a:t>
            </a:r>
          </a:p>
          <a:p>
            <a:pPr marL="457200" lvl="1" indent="0">
              <a:buNone/>
            </a:pPr>
            <a:r>
              <a:rPr lang="fr-FR" dirty="0"/>
              <a:t>      [:Relationship]</a:t>
            </a:r>
          </a:p>
          <a:p>
            <a:pPr marL="457200" lvl="1" indent="0">
              <a:buNone/>
            </a:pPr>
            <a:r>
              <a:rPr lang="fr-FR" dirty="0"/>
              <a:t/>
            </a:r>
            <a:br>
              <a:rPr lang="fr-FR" dirty="0"/>
            </a:br>
            <a:endParaRPr lang="fr-FR" dirty="0"/>
          </a:p>
        </p:txBody>
      </p:sp>
    </p:spTree>
    <p:extLst>
      <p:ext uri="{BB962C8B-B14F-4D97-AF65-F5344CB8AC3E}">
        <p14:creationId xmlns:p14="http://schemas.microsoft.com/office/powerpoint/2010/main" val="96263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Créer  </a:t>
            </a:r>
            <a:r>
              <a:rPr lang="fr-FR" sz="4000" dirty="0"/>
              <a:t>des </a:t>
            </a:r>
            <a:r>
              <a:rPr lang="fr-FR" sz="4000" dirty="0" smtClean="0"/>
              <a:t>nœuds</a:t>
            </a:r>
            <a:r>
              <a:rPr lang="fr-FR" sz="4000" dirty="0"/>
              <a:t/>
            </a:r>
            <a:br>
              <a:rPr lang="fr-FR" sz="4000" dirty="0"/>
            </a:br>
            <a:endParaRPr lang="fr-FR" sz="4000" dirty="0"/>
          </a:p>
        </p:txBody>
      </p:sp>
      <p:sp>
        <p:nvSpPr>
          <p:cNvPr id="3" name="Espace réservé du contenu 2"/>
          <p:cNvSpPr>
            <a:spLocks noGrp="1"/>
          </p:cNvSpPr>
          <p:nvPr>
            <p:ph idx="1"/>
          </p:nvPr>
        </p:nvSpPr>
        <p:spPr>
          <a:xfrm>
            <a:off x="838200" y="1290181"/>
            <a:ext cx="10515600" cy="4886782"/>
          </a:xfrm>
        </p:spPr>
        <p:txBody>
          <a:bodyPr/>
          <a:lstStyle/>
          <a:p>
            <a:r>
              <a:rPr lang="fr-FR" dirty="0"/>
              <a:t>Créer un </a:t>
            </a:r>
            <a:r>
              <a:rPr lang="fr-FR" dirty="0" smtClean="0"/>
              <a:t>seul nœud:</a:t>
            </a:r>
          </a:p>
          <a:p>
            <a:endParaRPr lang="fr-FR" dirty="0"/>
          </a:p>
          <a:p>
            <a:endParaRPr lang="fr-FR" dirty="0" smtClean="0"/>
          </a:p>
          <a:p>
            <a:r>
              <a:rPr lang="fr-FR" sz="2400" dirty="0"/>
              <a:t>Vous pouvez créer plusieurs nœuds à la fois en séparant chaque nœud par une virgule</a:t>
            </a:r>
            <a:r>
              <a:rPr lang="fr-FR" sz="2400" dirty="0" smtClean="0"/>
              <a:t>:</a:t>
            </a:r>
          </a:p>
          <a:p>
            <a:endParaRPr lang="fr-FR" sz="2400" dirty="0" smtClean="0"/>
          </a:p>
          <a:p>
            <a:endParaRPr lang="fr-FR" dirty="0"/>
          </a:p>
          <a:p>
            <a:endParaRPr lang="fr-FR" dirty="0" smtClean="0"/>
          </a:p>
          <a:p>
            <a:r>
              <a:rPr lang="fr-FR" dirty="0"/>
              <a:t>Ou vous pouvez utiliser plusieurs instructions CREATE</a:t>
            </a:r>
            <a:r>
              <a:rPr lang="fr-FR" dirty="0" smtClean="0"/>
              <a:t>:</a:t>
            </a:r>
          </a:p>
          <a:p>
            <a:endParaRPr lang="fr-FR" dirty="0" smtClean="0"/>
          </a:p>
          <a:p>
            <a:endParaRPr lang="fr-FR" dirty="0"/>
          </a:p>
          <a:p>
            <a:endParaRPr lang="fr-FR" dirty="0" smtClean="0"/>
          </a:p>
          <a:p>
            <a:endParaRPr lang="fr-FR" dirty="0" smtClean="0"/>
          </a:p>
          <a:p>
            <a:endParaRPr lang="fr-FR" dirty="0"/>
          </a:p>
          <a:p>
            <a:endParaRPr lang="fr-FR" dirty="0" smtClean="0"/>
          </a:p>
          <a:p>
            <a:pPr marL="0" indent="0">
              <a:buNone/>
            </a:pPr>
            <a:endParaRPr lang="fr-FR" dirty="0"/>
          </a:p>
          <a:p>
            <a:endParaRPr lang="fr-FR" dirty="0"/>
          </a:p>
        </p:txBody>
      </p:sp>
      <p:pic>
        <p:nvPicPr>
          <p:cNvPr id="10" name="Image 9"/>
          <p:cNvPicPr>
            <a:picLocks noChangeAspect="1"/>
          </p:cNvPicPr>
          <p:nvPr/>
        </p:nvPicPr>
        <p:blipFill>
          <a:blip r:embed="rId2"/>
          <a:stretch>
            <a:fillRect/>
          </a:stretch>
        </p:blipFill>
        <p:spPr>
          <a:xfrm>
            <a:off x="1388351" y="3733572"/>
            <a:ext cx="9163050" cy="800100"/>
          </a:xfrm>
          <a:prstGeom prst="rect">
            <a:avLst/>
          </a:prstGeom>
        </p:spPr>
      </p:pic>
      <p:pic>
        <p:nvPicPr>
          <p:cNvPr id="11" name="Image 10"/>
          <p:cNvPicPr>
            <a:picLocks noChangeAspect="1"/>
          </p:cNvPicPr>
          <p:nvPr/>
        </p:nvPicPr>
        <p:blipFill>
          <a:blip r:embed="rId3"/>
          <a:stretch>
            <a:fillRect/>
          </a:stretch>
        </p:blipFill>
        <p:spPr>
          <a:xfrm>
            <a:off x="2312276" y="5619750"/>
            <a:ext cx="7315200" cy="1114425"/>
          </a:xfrm>
          <a:prstGeom prst="rect">
            <a:avLst/>
          </a:prstGeom>
        </p:spPr>
      </p:pic>
      <p:pic>
        <p:nvPicPr>
          <p:cNvPr id="4" name="Image 3"/>
          <p:cNvPicPr>
            <a:picLocks noChangeAspect="1"/>
          </p:cNvPicPr>
          <p:nvPr/>
        </p:nvPicPr>
        <p:blipFill>
          <a:blip r:embed="rId4"/>
          <a:stretch>
            <a:fillRect/>
          </a:stretch>
        </p:blipFill>
        <p:spPr>
          <a:xfrm>
            <a:off x="2312276" y="1902504"/>
            <a:ext cx="6448425" cy="809625"/>
          </a:xfrm>
          <a:prstGeom prst="rect">
            <a:avLst/>
          </a:prstGeom>
        </p:spPr>
      </p:pic>
    </p:spTree>
    <p:extLst>
      <p:ext uri="{BB962C8B-B14F-4D97-AF65-F5344CB8AC3E}">
        <p14:creationId xmlns:p14="http://schemas.microsoft.com/office/powerpoint/2010/main" val="3597305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Création des relations</a:t>
            </a:r>
            <a:endParaRPr lang="fr-FR" sz="4000" dirty="0"/>
          </a:p>
        </p:txBody>
      </p:sp>
      <p:pic>
        <p:nvPicPr>
          <p:cNvPr id="7" name="Image 6"/>
          <p:cNvPicPr>
            <a:picLocks noChangeAspect="1"/>
          </p:cNvPicPr>
          <p:nvPr/>
        </p:nvPicPr>
        <p:blipFill>
          <a:blip r:embed="rId2"/>
          <a:stretch>
            <a:fillRect/>
          </a:stretch>
        </p:blipFill>
        <p:spPr>
          <a:xfrm>
            <a:off x="1650124" y="1690688"/>
            <a:ext cx="8077199" cy="4606528"/>
          </a:xfrm>
          <a:prstGeom prst="rect">
            <a:avLst/>
          </a:prstGeom>
        </p:spPr>
      </p:pic>
    </p:spTree>
    <p:extLst>
      <p:ext uri="{BB962C8B-B14F-4D97-AF65-F5344CB8AC3E}">
        <p14:creationId xmlns:p14="http://schemas.microsoft.com/office/powerpoint/2010/main" val="201564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stretch>
            <a:fillRect/>
          </a:stretch>
        </p:blipFill>
        <p:spPr>
          <a:xfrm>
            <a:off x="1446691" y="1276688"/>
            <a:ext cx="8772525" cy="1009650"/>
          </a:xfrm>
          <a:prstGeom prst="rect">
            <a:avLst/>
          </a:prstGeom>
        </p:spPr>
      </p:pic>
      <p:pic>
        <p:nvPicPr>
          <p:cNvPr id="5" name="Image 4"/>
          <p:cNvPicPr>
            <a:picLocks noChangeAspect="1"/>
          </p:cNvPicPr>
          <p:nvPr/>
        </p:nvPicPr>
        <p:blipFill>
          <a:blip r:embed="rId4"/>
          <a:stretch>
            <a:fillRect/>
          </a:stretch>
        </p:blipFill>
        <p:spPr>
          <a:xfrm>
            <a:off x="1747315" y="3104078"/>
            <a:ext cx="7296477" cy="1019175"/>
          </a:xfrm>
          <a:prstGeom prst="rect">
            <a:avLst/>
          </a:prstGeom>
        </p:spPr>
      </p:pic>
      <p:sp>
        <p:nvSpPr>
          <p:cNvPr id="2" name="Rectangle 1"/>
          <p:cNvSpPr/>
          <p:nvPr/>
        </p:nvSpPr>
        <p:spPr>
          <a:xfrm>
            <a:off x="1271326" y="2532547"/>
            <a:ext cx="9553183" cy="369332"/>
          </a:xfrm>
          <a:prstGeom prst="rect">
            <a:avLst/>
          </a:prstGeom>
        </p:spPr>
        <p:txBody>
          <a:bodyPr wrap="square">
            <a:spAutoFit/>
          </a:bodyPr>
          <a:lstStyle/>
          <a:p>
            <a:pPr marL="285750" indent="-285750">
              <a:buFont typeface="Arial" panose="020B0604020202020204" pitchFamily="34" charset="0"/>
              <a:buChar char="•"/>
            </a:pPr>
            <a:r>
              <a:rPr lang="fr-FR" dirty="0"/>
              <a:t>FOREACH vous permet d'exécuter des opérations de mise à jour pour chaque élément d'une liste.</a:t>
            </a:r>
          </a:p>
        </p:txBody>
      </p:sp>
      <p:sp>
        <p:nvSpPr>
          <p:cNvPr id="6" name="Rectangle 5"/>
          <p:cNvSpPr/>
          <p:nvPr/>
        </p:nvSpPr>
        <p:spPr>
          <a:xfrm>
            <a:off x="1271326" y="4527652"/>
            <a:ext cx="4819076" cy="369332"/>
          </a:xfrm>
          <a:prstGeom prst="rect">
            <a:avLst/>
          </a:prstGeom>
        </p:spPr>
        <p:txBody>
          <a:bodyPr wrap="none">
            <a:spAutoFit/>
          </a:bodyPr>
          <a:lstStyle/>
          <a:p>
            <a:pPr marL="285750" indent="-285750">
              <a:buFont typeface="Arial" panose="020B0604020202020204" pitchFamily="34" charset="0"/>
              <a:buChar char="•"/>
            </a:pPr>
            <a:r>
              <a:rPr lang="fr-FR" dirty="0"/>
              <a:t>Créer des </a:t>
            </a:r>
            <a:r>
              <a:rPr lang="fr-FR" dirty="0" err="1" smtClean="0"/>
              <a:t>Noeuds</a:t>
            </a:r>
            <a:r>
              <a:rPr lang="fr-FR" dirty="0" smtClean="0"/>
              <a:t> avec plusieurs type et labels</a:t>
            </a:r>
            <a:endParaRPr lang="fr-FR" dirty="0"/>
          </a:p>
        </p:txBody>
      </p:sp>
      <p:pic>
        <p:nvPicPr>
          <p:cNvPr id="7" name="Image 6"/>
          <p:cNvPicPr>
            <a:picLocks noChangeAspect="1"/>
          </p:cNvPicPr>
          <p:nvPr/>
        </p:nvPicPr>
        <p:blipFill>
          <a:blip r:embed="rId5"/>
          <a:stretch>
            <a:fillRect/>
          </a:stretch>
        </p:blipFill>
        <p:spPr>
          <a:xfrm>
            <a:off x="1657088" y="5031168"/>
            <a:ext cx="8001000" cy="1085850"/>
          </a:xfrm>
          <a:prstGeom prst="rect">
            <a:avLst/>
          </a:prstGeom>
        </p:spPr>
      </p:pic>
      <p:sp>
        <p:nvSpPr>
          <p:cNvPr id="3" name="Rectangle 2"/>
          <p:cNvSpPr/>
          <p:nvPr/>
        </p:nvSpPr>
        <p:spPr>
          <a:xfrm>
            <a:off x="1446691" y="661148"/>
            <a:ext cx="8772525" cy="369332"/>
          </a:xfrm>
          <a:prstGeom prst="rect">
            <a:avLst/>
          </a:prstGeom>
        </p:spPr>
        <p:txBody>
          <a:bodyPr wrap="square">
            <a:spAutoFit/>
          </a:bodyPr>
          <a:lstStyle/>
          <a:p>
            <a:pPr marL="285750" indent="-285750">
              <a:buFont typeface="Arial" panose="020B0604020202020204" pitchFamily="34" charset="0"/>
              <a:buChar char="•"/>
            </a:pPr>
            <a:r>
              <a:rPr lang="fr-FR" dirty="0" smtClean="0"/>
              <a:t>On peut également crées  des nœuds et des relations avec des autres nœuds déjà crées</a:t>
            </a:r>
            <a:endParaRPr lang="fr-FR" dirty="0"/>
          </a:p>
        </p:txBody>
      </p:sp>
    </p:spTree>
    <p:extLst>
      <p:ext uri="{BB962C8B-B14F-4D97-AF65-F5344CB8AC3E}">
        <p14:creationId xmlns:p14="http://schemas.microsoft.com/office/powerpoint/2010/main" val="112438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0621" y="948803"/>
            <a:ext cx="10515600" cy="4351338"/>
          </a:xfrm>
        </p:spPr>
        <p:txBody>
          <a:bodyPr/>
          <a:lstStyle/>
          <a:p>
            <a:r>
              <a:rPr lang="fr-FR" dirty="0"/>
              <a:t>Trouvez dans votre réseau quelqu'un qui peut vous aider à apprendre </a:t>
            </a:r>
            <a:r>
              <a:rPr lang="fr-FR" dirty="0" smtClean="0"/>
              <a:t>Neo4j (</a:t>
            </a:r>
            <a:r>
              <a:rPr lang="fr-FR" dirty="0" err="1" smtClean="0"/>
              <a:t>shortest</a:t>
            </a:r>
            <a:r>
              <a:rPr lang="fr-FR" dirty="0" smtClean="0"/>
              <a:t> </a:t>
            </a:r>
            <a:r>
              <a:rPr lang="fr-FR" dirty="0" err="1" smtClean="0"/>
              <a:t>path</a:t>
            </a:r>
            <a:r>
              <a:rPr lang="fr-FR" dirty="0" smtClean="0"/>
              <a:t>)</a:t>
            </a:r>
          </a:p>
        </p:txBody>
      </p:sp>
      <p:pic>
        <p:nvPicPr>
          <p:cNvPr id="4" name="Image 3"/>
          <p:cNvPicPr>
            <a:picLocks noChangeAspect="1"/>
          </p:cNvPicPr>
          <p:nvPr/>
        </p:nvPicPr>
        <p:blipFill>
          <a:blip r:embed="rId2"/>
          <a:stretch>
            <a:fillRect/>
          </a:stretch>
        </p:blipFill>
        <p:spPr>
          <a:xfrm>
            <a:off x="2761344" y="1808652"/>
            <a:ext cx="6467475" cy="1257300"/>
          </a:xfrm>
          <a:prstGeom prst="rect">
            <a:avLst/>
          </a:prstGeom>
        </p:spPr>
      </p:pic>
      <p:pic>
        <p:nvPicPr>
          <p:cNvPr id="5" name="Image 4"/>
          <p:cNvPicPr>
            <a:picLocks noChangeAspect="1"/>
          </p:cNvPicPr>
          <p:nvPr/>
        </p:nvPicPr>
        <p:blipFill>
          <a:blip r:embed="rId3"/>
          <a:stretch>
            <a:fillRect/>
          </a:stretch>
        </p:blipFill>
        <p:spPr>
          <a:xfrm>
            <a:off x="2295018" y="3046074"/>
            <a:ext cx="7400128" cy="3652219"/>
          </a:xfrm>
          <a:prstGeom prst="rect">
            <a:avLst/>
          </a:prstGeom>
        </p:spPr>
      </p:pic>
    </p:spTree>
    <p:extLst>
      <p:ext uri="{BB962C8B-B14F-4D97-AF65-F5344CB8AC3E}">
        <p14:creationId xmlns:p14="http://schemas.microsoft.com/office/powerpoint/2010/main" val="247168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t>Sélection de données avec MATCH</a:t>
            </a:r>
          </a:p>
        </p:txBody>
      </p:sp>
      <p:pic>
        <p:nvPicPr>
          <p:cNvPr id="5" name="Image 4"/>
          <p:cNvPicPr>
            <a:picLocks noChangeAspect="1"/>
          </p:cNvPicPr>
          <p:nvPr/>
        </p:nvPicPr>
        <p:blipFill>
          <a:blip r:embed="rId2"/>
          <a:stretch>
            <a:fillRect/>
          </a:stretch>
        </p:blipFill>
        <p:spPr>
          <a:xfrm>
            <a:off x="513459" y="1811341"/>
            <a:ext cx="4968766" cy="3968560"/>
          </a:xfrm>
          <a:prstGeom prst="rect">
            <a:avLst/>
          </a:prstGeom>
        </p:spPr>
      </p:pic>
      <p:pic>
        <p:nvPicPr>
          <p:cNvPr id="6" name="Image 5"/>
          <p:cNvPicPr>
            <a:picLocks noChangeAspect="1"/>
          </p:cNvPicPr>
          <p:nvPr/>
        </p:nvPicPr>
        <p:blipFill>
          <a:blip r:embed="rId3"/>
          <a:stretch>
            <a:fillRect/>
          </a:stretch>
        </p:blipFill>
        <p:spPr>
          <a:xfrm>
            <a:off x="5840128" y="1811341"/>
            <a:ext cx="6188382" cy="3968560"/>
          </a:xfrm>
          <a:prstGeom prst="rect">
            <a:avLst/>
          </a:prstGeom>
        </p:spPr>
      </p:pic>
    </p:spTree>
    <p:extLst>
      <p:ext uri="{BB962C8B-B14F-4D97-AF65-F5344CB8AC3E}">
        <p14:creationId xmlns:p14="http://schemas.microsoft.com/office/powerpoint/2010/main" val="2332450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Vue d'ensemble</a:t>
            </a:r>
            <a:endParaRPr lang="fr-FR" dirty="0"/>
          </a:p>
        </p:txBody>
      </p:sp>
      <p:sp>
        <p:nvSpPr>
          <p:cNvPr id="3" name="Espace réservé du contenu 2"/>
          <p:cNvSpPr>
            <a:spLocks noGrp="1"/>
          </p:cNvSpPr>
          <p:nvPr>
            <p:ph idx="1"/>
          </p:nvPr>
        </p:nvSpPr>
        <p:spPr>
          <a:xfrm>
            <a:off x="838200" y="2113724"/>
            <a:ext cx="10515600" cy="2545959"/>
          </a:xfrm>
        </p:spPr>
        <p:txBody>
          <a:bodyPr>
            <a:normAutofit/>
          </a:bodyPr>
          <a:lstStyle/>
          <a:p>
            <a:pPr algn="just"/>
            <a:r>
              <a:rPr lang="fr-FR" sz="2400" dirty="0"/>
              <a:t>Très simplement, une base de données de graphes (graph </a:t>
            </a:r>
            <a:r>
              <a:rPr lang="fr-FR" sz="2400" dirty="0" err="1"/>
              <a:t>database</a:t>
            </a:r>
            <a:r>
              <a:rPr lang="fr-FR" sz="2400" dirty="0"/>
              <a:t>) est une base de données conçue pour traiter les relations entre les données comme tout aussi importantes que les données elles-mêmes. </a:t>
            </a:r>
          </a:p>
          <a:p>
            <a:pPr algn="just"/>
            <a:r>
              <a:rPr lang="fr-FR" sz="2400" dirty="0"/>
              <a:t>Il est destiné à contenir des données sans les restreindre à un modèle prédéfini. Au lieu de cela, les données sont stockées comme nous l’avons tout d’abord dessiné </a:t>
            </a:r>
            <a:r>
              <a:rPr lang="fr-FR" sz="2400" dirty="0" smtClean="0"/>
              <a:t>montrant </a:t>
            </a:r>
            <a:r>
              <a:rPr lang="fr-FR" sz="2400" dirty="0"/>
              <a:t>comment chaque entité individuelle se connecte ou est liée aux autres.</a:t>
            </a:r>
          </a:p>
        </p:txBody>
      </p:sp>
    </p:spTree>
    <p:extLst>
      <p:ext uri="{BB962C8B-B14F-4D97-AF65-F5344CB8AC3E}">
        <p14:creationId xmlns:p14="http://schemas.microsoft.com/office/powerpoint/2010/main" val="3046599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838200" y="1689345"/>
            <a:ext cx="4380186" cy="4256607"/>
          </a:xfrm>
          <a:prstGeom prst="rect">
            <a:avLst/>
          </a:prstGeom>
        </p:spPr>
      </p:pic>
      <p:pic>
        <p:nvPicPr>
          <p:cNvPr id="5" name="Image 4"/>
          <p:cNvPicPr>
            <a:picLocks noChangeAspect="1"/>
          </p:cNvPicPr>
          <p:nvPr/>
        </p:nvPicPr>
        <p:blipFill>
          <a:blip r:embed="rId3"/>
          <a:stretch>
            <a:fillRect/>
          </a:stretch>
        </p:blipFill>
        <p:spPr>
          <a:xfrm>
            <a:off x="6542690" y="1938337"/>
            <a:ext cx="4811109" cy="3764693"/>
          </a:xfrm>
          <a:prstGeom prst="rect">
            <a:avLst/>
          </a:prstGeom>
        </p:spPr>
      </p:pic>
      <p:sp>
        <p:nvSpPr>
          <p:cNvPr id="6" name="Rectangle 5"/>
          <p:cNvSpPr/>
          <p:nvPr/>
        </p:nvSpPr>
        <p:spPr>
          <a:xfrm>
            <a:off x="445951" y="958334"/>
            <a:ext cx="5164684" cy="369332"/>
          </a:xfrm>
          <a:prstGeom prst="rect">
            <a:avLst/>
          </a:prstGeom>
        </p:spPr>
        <p:txBody>
          <a:bodyPr wrap="none">
            <a:spAutoFit/>
          </a:bodyPr>
          <a:lstStyle/>
          <a:p>
            <a:r>
              <a:rPr lang="fr-FR" dirty="0" smtClean="0"/>
              <a:t>interroger les nœuds avec l'étiquette (Label)spécifiée</a:t>
            </a:r>
            <a:endParaRPr lang="fr-FR" dirty="0"/>
          </a:p>
        </p:txBody>
      </p:sp>
      <p:sp>
        <p:nvSpPr>
          <p:cNvPr id="7" name="Rectangle 6"/>
          <p:cNvSpPr/>
          <p:nvPr/>
        </p:nvSpPr>
        <p:spPr>
          <a:xfrm>
            <a:off x="6417140" y="986502"/>
            <a:ext cx="4936659" cy="369332"/>
          </a:xfrm>
          <a:prstGeom prst="rect">
            <a:avLst/>
          </a:prstGeom>
        </p:spPr>
        <p:txBody>
          <a:bodyPr wrap="square">
            <a:spAutoFit/>
          </a:bodyPr>
          <a:lstStyle/>
          <a:p>
            <a:r>
              <a:rPr lang="fr-FR" dirty="0"/>
              <a:t>interroger les nœuds avec </a:t>
            </a:r>
            <a:r>
              <a:rPr lang="fr-FR" dirty="0" smtClean="0"/>
              <a:t>un attribut spécifiée</a:t>
            </a:r>
            <a:endParaRPr lang="fr-FR" dirty="0"/>
          </a:p>
        </p:txBody>
      </p:sp>
    </p:spTree>
    <p:extLst>
      <p:ext uri="{BB962C8B-B14F-4D97-AF65-F5344CB8AC3E}">
        <p14:creationId xmlns:p14="http://schemas.microsoft.com/office/powerpoint/2010/main" val="3718958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413327" y="1779030"/>
            <a:ext cx="5436359" cy="4003224"/>
          </a:xfrm>
          <a:prstGeom prst="rect">
            <a:avLst/>
          </a:prstGeom>
        </p:spPr>
      </p:pic>
      <p:pic>
        <p:nvPicPr>
          <p:cNvPr id="5" name="Image 4"/>
          <p:cNvPicPr>
            <a:picLocks noChangeAspect="1"/>
          </p:cNvPicPr>
          <p:nvPr/>
        </p:nvPicPr>
        <p:blipFill>
          <a:blip r:embed="rId3"/>
          <a:stretch>
            <a:fillRect/>
          </a:stretch>
        </p:blipFill>
        <p:spPr>
          <a:xfrm>
            <a:off x="211558" y="2162566"/>
            <a:ext cx="6073039" cy="3236152"/>
          </a:xfrm>
          <a:prstGeom prst="rect">
            <a:avLst/>
          </a:prstGeom>
        </p:spPr>
      </p:pic>
    </p:spTree>
    <p:extLst>
      <p:ext uri="{BB962C8B-B14F-4D97-AF65-F5344CB8AC3E}">
        <p14:creationId xmlns:p14="http://schemas.microsoft.com/office/powerpoint/2010/main" val="228788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987686"/>
          </a:xfrm>
        </p:spPr>
        <p:txBody>
          <a:bodyPr>
            <a:normAutofit/>
          </a:bodyPr>
          <a:lstStyle/>
          <a:p>
            <a:r>
              <a:rPr lang="fr-FR" sz="4000" dirty="0"/>
              <a:t>Créer </a:t>
            </a:r>
            <a:r>
              <a:rPr lang="fr-FR" sz="4000" dirty="0" smtClean="0"/>
              <a:t>et supprimer un </a:t>
            </a:r>
            <a:r>
              <a:rPr lang="fr-FR" sz="4000" dirty="0"/>
              <a:t>index</a:t>
            </a:r>
          </a:p>
        </p:txBody>
      </p:sp>
      <p:sp>
        <p:nvSpPr>
          <p:cNvPr id="3" name="Espace réservé du contenu 2"/>
          <p:cNvSpPr>
            <a:spLocks noGrp="1"/>
          </p:cNvSpPr>
          <p:nvPr>
            <p:ph idx="1"/>
          </p:nvPr>
        </p:nvSpPr>
        <p:spPr>
          <a:xfrm>
            <a:off x="838200" y="1352812"/>
            <a:ext cx="10515600" cy="4824151"/>
          </a:xfrm>
        </p:spPr>
        <p:txBody>
          <a:bodyPr>
            <a:normAutofit/>
          </a:bodyPr>
          <a:lstStyle/>
          <a:p>
            <a:r>
              <a:rPr lang="fr-FR" sz="2000" dirty="0"/>
              <a:t>Dans Neo4j, vous pouvez créer un index sur une propriété sur tout nœud ayant reçu une étiquette. Une fois que vous avez créé un index, Neo4j le gère et le tient à jour chaque fois que la base de données est modifiée</a:t>
            </a:r>
            <a:r>
              <a:rPr lang="fr-FR" sz="2000" dirty="0" smtClean="0"/>
              <a:t>.</a:t>
            </a:r>
          </a:p>
          <a:p>
            <a:endParaRPr lang="fr-FR" sz="2000" dirty="0" smtClean="0"/>
          </a:p>
          <a:p>
            <a:pPr marL="0" indent="0">
              <a:buNone/>
            </a:pPr>
            <a:endParaRPr lang="fr-FR" sz="2000" dirty="0" smtClean="0"/>
          </a:p>
          <a:p>
            <a:r>
              <a:rPr lang="fr-FR" sz="2000" dirty="0"/>
              <a:t>Dans l'exemple ci-dessus, nous créons un index sur la propriété Name de tous les nœuds portant l'étiquette Album</a:t>
            </a:r>
            <a:r>
              <a:rPr lang="fr-FR" sz="2000" dirty="0" smtClean="0"/>
              <a:t>.</a:t>
            </a:r>
          </a:p>
          <a:p>
            <a:r>
              <a:rPr lang="fr-FR" sz="2000" dirty="0"/>
              <a:t>Dans le navigateur Neo4j, vous pouvez passer en revue tous les index et toutes les contraintes à l’aide de la commande: </a:t>
            </a:r>
            <a:r>
              <a:rPr lang="fr-FR" sz="2000" dirty="0" err="1"/>
              <a:t>schema</a:t>
            </a:r>
            <a:r>
              <a:rPr lang="fr-FR" sz="2000" dirty="0" smtClean="0"/>
              <a:t>.</a:t>
            </a:r>
          </a:p>
          <a:p>
            <a:pPr lvl="1"/>
            <a:r>
              <a:rPr lang="fr-FR" sz="1600" dirty="0"/>
              <a:t>Tapez simplement ceci</a:t>
            </a:r>
            <a:r>
              <a:rPr lang="fr-FR" sz="1600" dirty="0" smtClean="0"/>
              <a:t>:</a:t>
            </a:r>
          </a:p>
          <a:p>
            <a:pPr lvl="1"/>
            <a:endParaRPr lang="fr-FR" sz="1600" dirty="0"/>
          </a:p>
        </p:txBody>
      </p:sp>
      <p:pic>
        <p:nvPicPr>
          <p:cNvPr id="4" name="Image 3"/>
          <p:cNvPicPr>
            <a:picLocks noChangeAspect="1"/>
          </p:cNvPicPr>
          <p:nvPr/>
        </p:nvPicPr>
        <p:blipFill>
          <a:blip r:embed="rId3"/>
          <a:stretch>
            <a:fillRect/>
          </a:stretch>
        </p:blipFill>
        <p:spPr>
          <a:xfrm>
            <a:off x="2291936" y="2340498"/>
            <a:ext cx="6981825" cy="685800"/>
          </a:xfrm>
          <a:prstGeom prst="rect">
            <a:avLst/>
          </a:prstGeom>
        </p:spPr>
      </p:pic>
      <p:pic>
        <p:nvPicPr>
          <p:cNvPr id="5" name="Image 4"/>
          <p:cNvPicPr>
            <a:picLocks noChangeAspect="1"/>
          </p:cNvPicPr>
          <p:nvPr/>
        </p:nvPicPr>
        <p:blipFill>
          <a:blip r:embed="rId4"/>
          <a:stretch>
            <a:fillRect/>
          </a:stretch>
        </p:blipFill>
        <p:spPr>
          <a:xfrm>
            <a:off x="2291936" y="4859772"/>
            <a:ext cx="6457950" cy="1647825"/>
          </a:xfrm>
          <a:prstGeom prst="rect">
            <a:avLst/>
          </a:prstGeom>
        </p:spPr>
      </p:pic>
    </p:spTree>
    <p:extLst>
      <p:ext uri="{BB962C8B-B14F-4D97-AF65-F5344CB8AC3E}">
        <p14:creationId xmlns:p14="http://schemas.microsoft.com/office/powerpoint/2010/main" val="81413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50312"/>
            <a:ext cx="10515600" cy="6026651"/>
          </a:xfrm>
        </p:spPr>
        <p:txBody>
          <a:bodyPr/>
          <a:lstStyle/>
          <a:p>
            <a:r>
              <a:rPr lang="fr-FR" sz="2400" dirty="0" smtClean="0"/>
              <a:t>Cependant</a:t>
            </a:r>
            <a:r>
              <a:rPr lang="fr-FR" sz="2400" dirty="0"/>
              <a:t>, Neo4j vous permet également d’appliquer un ou plusieurs index avec un </a:t>
            </a:r>
            <a:r>
              <a:rPr lang="fr-FR" sz="2400" dirty="0" smtClean="0"/>
              <a:t>indice(index </a:t>
            </a:r>
            <a:r>
              <a:rPr lang="fr-FR" sz="2400" dirty="0" err="1" smtClean="0"/>
              <a:t>Hint</a:t>
            </a:r>
            <a:r>
              <a:rPr lang="fr-FR" sz="2400" dirty="0" smtClean="0"/>
              <a:t>). </a:t>
            </a:r>
            <a:r>
              <a:rPr lang="fr-FR" sz="2400" dirty="0"/>
              <a:t>Vous pouvez créer un indice en incluant USING INDEX ... dans votre requête</a:t>
            </a:r>
            <a:r>
              <a:rPr lang="fr-FR" sz="2400" dirty="0" smtClean="0"/>
              <a:t>.</a:t>
            </a:r>
          </a:p>
          <a:p>
            <a:endParaRPr lang="fr-FR" sz="2400" dirty="0"/>
          </a:p>
          <a:p>
            <a:endParaRPr lang="fr-FR" sz="2400" dirty="0" smtClean="0"/>
          </a:p>
          <a:p>
            <a:endParaRPr lang="fr-FR" sz="2400" dirty="0"/>
          </a:p>
          <a:p>
            <a:endParaRPr lang="fr-FR" sz="2400" dirty="0" smtClean="0"/>
          </a:p>
          <a:p>
            <a:endParaRPr lang="fr-FR" sz="2400" dirty="0"/>
          </a:p>
          <a:p>
            <a:endParaRPr lang="fr-FR" sz="2400" dirty="0" smtClean="0"/>
          </a:p>
          <a:p>
            <a:r>
              <a:rPr lang="fr-FR" sz="2400" dirty="0"/>
              <a:t>pour supprimer notre index créé précédemment, nous pouvons utiliser l'instruction suivante</a:t>
            </a:r>
            <a:r>
              <a:rPr lang="fr-FR" sz="2400" dirty="0" smtClean="0"/>
              <a:t>:</a:t>
            </a:r>
          </a:p>
          <a:p>
            <a:endParaRPr lang="fr-FR" sz="2400" dirty="0" smtClean="0"/>
          </a:p>
          <a:p>
            <a:endParaRPr lang="fr-FR" sz="2400" dirty="0"/>
          </a:p>
          <a:p>
            <a:endParaRPr lang="fr-FR" dirty="0" smtClean="0"/>
          </a:p>
          <a:p>
            <a:endParaRPr lang="fr-FR" dirty="0"/>
          </a:p>
          <a:p>
            <a:endParaRPr lang="fr-FR" dirty="0" smtClean="0"/>
          </a:p>
          <a:p>
            <a:endParaRPr lang="fr-FR" dirty="0"/>
          </a:p>
          <a:p>
            <a:endParaRPr lang="fr-FR" dirty="0" smtClean="0"/>
          </a:p>
          <a:p>
            <a:endParaRPr lang="fr-FR" dirty="0" smtClean="0"/>
          </a:p>
          <a:p>
            <a:endParaRPr lang="fr-FR" dirty="0"/>
          </a:p>
        </p:txBody>
      </p:sp>
      <p:pic>
        <p:nvPicPr>
          <p:cNvPr id="5" name="Image 4"/>
          <p:cNvPicPr>
            <a:picLocks noChangeAspect="1"/>
          </p:cNvPicPr>
          <p:nvPr/>
        </p:nvPicPr>
        <p:blipFill>
          <a:blip r:embed="rId2"/>
          <a:stretch>
            <a:fillRect/>
          </a:stretch>
        </p:blipFill>
        <p:spPr>
          <a:xfrm>
            <a:off x="2793759" y="1256780"/>
            <a:ext cx="5953125" cy="2590800"/>
          </a:xfrm>
          <a:prstGeom prst="rect">
            <a:avLst/>
          </a:prstGeom>
        </p:spPr>
      </p:pic>
      <p:pic>
        <p:nvPicPr>
          <p:cNvPr id="7" name="Image 6"/>
          <p:cNvPicPr>
            <a:picLocks noChangeAspect="1"/>
          </p:cNvPicPr>
          <p:nvPr/>
        </p:nvPicPr>
        <p:blipFill>
          <a:blip r:embed="rId3"/>
          <a:stretch>
            <a:fillRect/>
          </a:stretch>
        </p:blipFill>
        <p:spPr>
          <a:xfrm>
            <a:off x="1793831" y="4954047"/>
            <a:ext cx="8153400" cy="676275"/>
          </a:xfrm>
          <a:prstGeom prst="rect">
            <a:avLst/>
          </a:prstGeom>
        </p:spPr>
      </p:pic>
    </p:spTree>
    <p:extLst>
      <p:ext uri="{BB962C8B-B14F-4D97-AF65-F5344CB8AC3E}">
        <p14:creationId xmlns:p14="http://schemas.microsoft.com/office/powerpoint/2010/main" val="4242036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000212"/>
          </a:xfrm>
        </p:spPr>
        <p:txBody>
          <a:bodyPr>
            <a:normAutofit/>
          </a:bodyPr>
          <a:lstStyle/>
          <a:p>
            <a:r>
              <a:rPr lang="fr-FR" sz="4000" dirty="0"/>
              <a:t>Créer et supprimer </a:t>
            </a:r>
            <a:r>
              <a:rPr lang="fr-FR" altLang="fr-FR" sz="4000" dirty="0"/>
              <a:t>des contraintes </a:t>
            </a:r>
            <a:endParaRPr lang="fr-FR" sz="4000" dirty="0"/>
          </a:p>
        </p:txBody>
      </p:sp>
      <p:sp>
        <p:nvSpPr>
          <p:cNvPr id="4" name="Rectangle 1"/>
          <p:cNvSpPr>
            <a:spLocks noChangeArrowheads="1"/>
          </p:cNvSpPr>
          <p:nvPr/>
        </p:nvSpPr>
        <p:spPr bwMode="auto">
          <a:xfrm>
            <a:off x="0" y="-102235"/>
            <a:ext cx="184731" cy="661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41484D"/>
                </a:solidFill>
                <a:effectLst/>
                <a:latin typeface="Source Sans Pro"/>
              </a:rPr>
              <a:t/>
            </a:r>
            <a:br>
              <a:rPr kumimoji="0" lang="fr-FR" altLang="fr-FR" sz="1500" b="0" i="0" u="none" strike="noStrike" cap="none" normalizeH="0" baseline="0" dirty="0" smtClean="0">
                <a:ln>
                  <a:noFill/>
                </a:ln>
                <a:solidFill>
                  <a:srgbClr val="41484D"/>
                </a:solidFill>
                <a:effectLst/>
                <a:latin typeface="Source Sans Pro"/>
              </a:rPr>
            </a:b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à coins arrondis 4"/>
          <p:cNvSpPr/>
          <p:nvPr/>
        </p:nvSpPr>
        <p:spPr>
          <a:xfrm>
            <a:off x="5037550" y="1512474"/>
            <a:ext cx="2116899" cy="10020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Types de contraintes</a:t>
            </a:r>
          </a:p>
        </p:txBody>
      </p:sp>
      <p:sp>
        <p:nvSpPr>
          <p:cNvPr id="6" name="Rectangle 5"/>
          <p:cNvSpPr/>
          <p:nvPr/>
        </p:nvSpPr>
        <p:spPr>
          <a:xfrm>
            <a:off x="1045140" y="3093577"/>
            <a:ext cx="3204576" cy="939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a:t>Contrainte d'unicité</a:t>
            </a:r>
            <a:endParaRPr lang="fr-FR" dirty="0"/>
          </a:p>
        </p:txBody>
      </p:sp>
      <p:sp>
        <p:nvSpPr>
          <p:cNvPr id="10" name="Rectangle 9"/>
          <p:cNvSpPr/>
          <p:nvPr/>
        </p:nvSpPr>
        <p:spPr>
          <a:xfrm>
            <a:off x="8054236" y="3093577"/>
            <a:ext cx="2981194" cy="939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dirty="0" smtClean="0"/>
          </a:p>
          <a:p>
            <a:pPr algn="ctr"/>
            <a:r>
              <a:rPr lang="fr-FR" dirty="0" smtClean="0"/>
              <a:t>Contrainte </a:t>
            </a:r>
            <a:r>
              <a:rPr lang="fr-FR" dirty="0"/>
              <a:t>d'existence de propriété</a:t>
            </a:r>
          </a:p>
          <a:p>
            <a:pPr algn="ctr"/>
            <a:endParaRPr lang="fr-FR" dirty="0"/>
          </a:p>
        </p:txBody>
      </p:sp>
      <p:sp>
        <p:nvSpPr>
          <p:cNvPr id="11" name="Rectangle 10"/>
          <p:cNvSpPr/>
          <p:nvPr/>
        </p:nvSpPr>
        <p:spPr>
          <a:xfrm>
            <a:off x="588723" y="4230445"/>
            <a:ext cx="4448827" cy="1200329"/>
          </a:xfrm>
          <a:prstGeom prst="rect">
            <a:avLst/>
          </a:prstGeom>
        </p:spPr>
        <p:txBody>
          <a:bodyPr wrap="square">
            <a:spAutoFit/>
          </a:bodyPr>
          <a:lstStyle/>
          <a:p>
            <a:r>
              <a:rPr lang="fr-FR" dirty="0"/>
              <a:t>Spécifie que la propriété doit contenir une valeur unique (c'est-à-dire que deux nœuds avec une étiquette </a:t>
            </a:r>
            <a:r>
              <a:rPr lang="fr-FR" b="1" dirty="0" err="1" smtClean="0"/>
              <a:t>Database</a:t>
            </a:r>
            <a:r>
              <a:rPr lang="fr-FR" b="1" dirty="0" smtClean="0"/>
              <a:t> </a:t>
            </a:r>
            <a:r>
              <a:rPr lang="fr-FR" dirty="0" smtClean="0"/>
              <a:t>ne </a:t>
            </a:r>
            <a:r>
              <a:rPr lang="fr-FR" dirty="0"/>
              <a:t>peuvent partager une valeur pour la propriété </a:t>
            </a:r>
            <a:r>
              <a:rPr lang="fr-FR" b="1" dirty="0"/>
              <a:t>Name</a:t>
            </a:r>
            <a:r>
              <a:rPr lang="fr-FR" dirty="0"/>
              <a:t>.)</a:t>
            </a:r>
          </a:p>
        </p:txBody>
      </p:sp>
      <p:sp>
        <p:nvSpPr>
          <p:cNvPr id="12" name="Rectangle 11"/>
          <p:cNvSpPr/>
          <p:nvPr/>
        </p:nvSpPr>
        <p:spPr>
          <a:xfrm>
            <a:off x="6776581" y="4368944"/>
            <a:ext cx="5260932" cy="1477328"/>
          </a:xfrm>
          <a:prstGeom prst="rect">
            <a:avLst/>
          </a:prstGeom>
        </p:spPr>
        <p:txBody>
          <a:bodyPr wrap="square">
            <a:spAutoFit/>
          </a:bodyPr>
          <a:lstStyle/>
          <a:p>
            <a:r>
              <a:rPr lang="fr-FR" dirty="0"/>
              <a:t>Garantit qu'une propriété existe pour tous les nœuds avec une étiquette spécifique ou pour toutes les relations avec un type spécifique. Les contraintes d'existence de propriété ne sont disponibles que dans Neo4j Enterprise Edition.</a:t>
            </a:r>
          </a:p>
        </p:txBody>
      </p:sp>
      <p:cxnSp>
        <p:nvCxnSpPr>
          <p:cNvPr id="14" name="Connecteur droit avec flèche 13"/>
          <p:cNvCxnSpPr>
            <a:stCxn id="5" idx="1"/>
            <a:endCxn id="6" idx="0"/>
          </p:cNvCxnSpPr>
          <p:nvPr/>
        </p:nvCxnSpPr>
        <p:spPr>
          <a:xfrm flipH="1">
            <a:off x="2647428" y="2013515"/>
            <a:ext cx="2390122" cy="108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endCxn id="10" idx="0"/>
          </p:cNvCxnSpPr>
          <p:nvPr/>
        </p:nvCxnSpPr>
        <p:spPr>
          <a:xfrm>
            <a:off x="7208207" y="2057619"/>
            <a:ext cx="2336626" cy="103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342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12732" y="413359"/>
            <a:ext cx="10515600" cy="5563188"/>
          </a:xfrm>
        </p:spPr>
        <p:txBody>
          <a:bodyPr>
            <a:normAutofit/>
          </a:bodyPr>
          <a:lstStyle/>
          <a:p>
            <a:r>
              <a:rPr lang="fr-FR" sz="2000" dirty="0"/>
              <a:t>Pour créer </a:t>
            </a:r>
            <a:r>
              <a:rPr lang="fr-FR" sz="2000" b="1" u="sng" dirty="0"/>
              <a:t>une contrainte d'unicité </a:t>
            </a:r>
            <a:r>
              <a:rPr lang="fr-FR" sz="2000" dirty="0"/>
              <a:t>dans Neo4j, utilisez l'instruction CREATE CONSTRAINT ON. Comme ça</a:t>
            </a:r>
            <a:r>
              <a:rPr lang="fr-FR" sz="2000" dirty="0" smtClean="0"/>
              <a:t>:</a:t>
            </a:r>
          </a:p>
          <a:p>
            <a:endParaRPr lang="fr-FR" sz="2400" dirty="0" smtClean="0"/>
          </a:p>
          <a:p>
            <a:endParaRPr lang="fr-FR" sz="2400" dirty="0"/>
          </a:p>
          <a:p>
            <a:r>
              <a:rPr lang="fr-FR" sz="2000" dirty="0"/>
              <a:t>Nous pouvons afficher la contrainte que nous venons de créer à l'aide de la commande: </a:t>
            </a:r>
            <a:r>
              <a:rPr lang="fr-FR" sz="2000" dirty="0" err="1" smtClean="0"/>
              <a:t>schema</a:t>
            </a:r>
            <a:r>
              <a:rPr lang="fr-FR" sz="2000" dirty="0"/>
              <a:t> </a:t>
            </a:r>
            <a:r>
              <a:rPr lang="fr-FR" sz="2000" dirty="0" smtClean="0"/>
              <a:t>:</a:t>
            </a:r>
          </a:p>
          <a:p>
            <a:endParaRPr lang="fr-FR" sz="2400" dirty="0"/>
          </a:p>
          <a:p>
            <a:endParaRPr lang="fr-FR" sz="2400" dirty="0" smtClean="0"/>
          </a:p>
          <a:p>
            <a:endParaRPr lang="fr-FR" sz="2400" dirty="0"/>
          </a:p>
          <a:p>
            <a:endParaRPr lang="fr-FR" sz="2400" dirty="0" smtClean="0"/>
          </a:p>
          <a:p>
            <a:r>
              <a:rPr lang="fr-FR" sz="2000" dirty="0"/>
              <a:t>Vous pouvez vérifier que la contrainte fonctionne réellement en tentant de créer deux fois la même base de données</a:t>
            </a:r>
            <a:r>
              <a:rPr lang="fr-FR" sz="2000" dirty="0" smtClean="0"/>
              <a:t>.</a:t>
            </a:r>
          </a:p>
          <a:p>
            <a:endParaRPr lang="fr-FR" sz="2000" dirty="0"/>
          </a:p>
          <a:p>
            <a:pPr marL="0" indent="0">
              <a:buNone/>
            </a:pPr>
            <a:endParaRPr lang="fr-FR" sz="1800" dirty="0"/>
          </a:p>
          <a:p>
            <a:pPr marL="0" indent="0">
              <a:buNone/>
            </a:pPr>
            <a:endParaRPr lang="fr-FR" sz="2400" dirty="0" smtClean="0"/>
          </a:p>
          <a:p>
            <a:endParaRPr lang="fr-FR" sz="2400" dirty="0"/>
          </a:p>
          <a:p>
            <a:endParaRPr lang="fr-FR" sz="2400" dirty="0"/>
          </a:p>
        </p:txBody>
      </p:sp>
      <p:pic>
        <p:nvPicPr>
          <p:cNvPr id="5" name="Image 4"/>
          <p:cNvPicPr>
            <a:picLocks noChangeAspect="1"/>
          </p:cNvPicPr>
          <p:nvPr/>
        </p:nvPicPr>
        <p:blipFill>
          <a:blip r:embed="rId2"/>
          <a:stretch>
            <a:fillRect/>
          </a:stretch>
        </p:blipFill>
        <p:spPr>
          <a:xfrm>
            <a:off x="1979569" y="1101179"/>
            <a:ext cx="7781925" cy="657225"/>
          </a:xfrm>
          <a:prstGeom prst="rect">
            <a:avLst/>
          </a:prstGeom>
        </p:spPr>
      </p:pic>
      <p:pic>
        <p:nvPicPr>
          <p:cNvPr id="6" name="Image 5"/>
          <p:cNvPicPr>
            <a:picLocks noChangeAspect="1"/>
          </p:cNvPicPr>
          <p:nvPr/>
        </p:nvPicPr>
        <p:blipFill>
          <a:blip r:embed="rId3"/>
          <a:stretch>
            <a:fillRect/>
          </a:stretch>
        </p:blipFill>
        <p:spPr>
          <a:xfrm>
            <a:off x="2900689" y="2425677"/>
            <a:ext cx="6115050" cy="1781175"/>
          </a:xfrm>
          <a:prstGeom prst="rect">
            <a:avLst/>
          </a:prstGeom>
        </p:spPr>
      </p:pic>
      <p:pic>
        <p:nvPicPr>
          <p:cNvPr id="8" name="Image 7"/>
          <p:cNvPicPr>
            <a:picLocks noChangeAspect="1"/>
          </p:cNvPicPr>
          <p:nvPr/>
        </p:nvPicPr>
        <p:blipFill>
          <a:blip r:embed="rId4"/>
          <a:stretch>
            <a:fillRect/>
          </a:stretch>
        </p:blipFill>
        <p:spPr>
          <a:xfrm>
            <a:off x="975464" y="4899993"/>
            <a:ext cx="10591800" cy="1828800"/>
          </a:xfrm>
          <a:prstGeom prst="rect">
            <a:avLst/>
          </a:prstGeom>
        </p:spPr>
      </p:pic>
    </p:spTree>
    <p:extLst>
      <p:ext uri="{BB962C8B-B14F-4D97-AF65-F5344CB8AC3E}">
        <p14:creationId xmlns:p14="http://schemas.microsoft.com/office/powerpoint/2010/main" val="3569336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12939" y="447762"/>
            <a:ext cx="10515600" cy="5865356"/>
          </a:xfrm>
        </p:spPr>
        <p:txBody>
          <a:bodyPr>
            <a:normAutofit/>
          </a:bodyPr>
          <a:lstStyle/>
          <a:p>
            <a:r>
              <a:rPr lang="fr-FR" sz="2000" b="1" u="sng" dirty="0"/>
              <a:t>Les contraintes d'existence de propriété </a:t>
            </a:r>
            <a:r>
              <a:rPr lang="fr-FR" sz="2000" dirty="0"/>
              <a:t>peuvent être utilisées pour garantir que tous les nœuds ayant une étiquette donnée ont une propriété donnée. </a:t>
            </a:r>
            <a:endParaRPr lang="fr-FR" sz="2000" dirty="0" smtClean="0"/>
          </a:p>
          <a:p>
            <a:r>
              <a:rPr lang="fr-FR" sz="2000" dirty="0" smtClean="0"/>
              <a:t>Par </a:t>
            </a:r>
            <a:r>
              <a:rPr lang="fr-FR" sz="2000" dirty="0"/>
              <a:t>exemple, vous pouvez spécifier que tous les nœuds étiquetés avec </a:t>
            </a:r>
            <a:r>
              <a:rPr lang="fr-FR" sz="2000" b="1" dirty="0" err="1" smtClean="0"/>
              <a:t>Database</a:t>
            </a:r>
            <a:r>
              <a:rPr lang="fr-FR" sz="2000" dirty="0" smtClean="0"/>
              <a:t> doivent </a:t>
            </a:r>
            <a:r>
              <a:rPr lang="fr-FR" sz="2000" dirty="0"/>
              <a:t>contenir une propriété </a:t>
            </a:r>
            <a:r>
              <a:rPr lang="fr-FR" sz="2000" b="1" dirty="0" smtClean="0"/>
              <a:t>Name</a:t>
            </a:r>
            <a:r>
              <a:rPr lang="fr-FR" sz="2000" dirty="0"/>
              <a:t>.</a:t>
            </a:r>
          </a:p>
          <a:p>
            <a:r>
              <a:rPr lang="fr-FR" sz="2000" dirty="0"/>
              <a:t>Pour créer une contrainte d'existence de propriété, utilisez la </a:t>
            </a:r>
            <a:r>
              <a:rPr lang="fr-FR" sz="2000" dirty="0" smtClean="0"/>
              <a:t>syntaxe suivante:</a:t>
            </a:r>
          </a:p>
          <a:p>
            <a:endParaRPr lang="fr-FR" sz="2000" dirty="0"/>
          </a:p>
          <a:p>
            <a:endParaRPr lang="fr-FR" sz="2000" dirty="0" smtClean="0"/>
          </a:p>
          <a:p>
            <a:pPr marL="0" indent="0">
              <a:buNone/>
            </a:pPr>
            <a:endParaRPr lang="fr-FR" sz="2000" dirty="0" smtClean="0"/>
          </a:p>
          <a:p>
            <a:r>
              <a:rPr lang="fr-FR" sz="2000" dirty="0"/>
              <a:t>Donc, pour supprimer notre contrainte précédemment créée (et son index associé), nous pouvons utiliser l'instruction suivante</a:t>
            </a:r>
            <a:r>
              <a:rPr lang="fr-FR" sz="2000" dirty="0" smtClean="0"/>
              <a:t>:</a:t>
            </a:r>
          </a:p>
          <a:p>
            <a:endParaRPr lang="fr-FR" sz="2000" dirty="0"/>
          </a:p>
          <a:p>
            <a:endParaRPr lang="fr-FR" sz="2000" dirty="0" smtClean="0"/>
          </a:p>
          <a:p>
            <a:r>
              <a:rPr lang="fr-FR" sz="2000" dirty="0"/>
              <a:t>Vous pouvez maintenant utiliser la commande: </a:t>
            </a:r>
            <a:r>
              <a:rPr lang="fr-FR" sz="2000" dirty="0" err="1"/>
              <a:t>schema</a:t>
            </a:r>
            <a:r>
              <a:rPr lang="fr-FR" sz="2000" dirty="0"/>
              <a:t> pour vérifier que la contrainte applicable (et son index associé) a été supprimée du </a:t>
            </a:r>
            <a:r>
              <a:rPr lang="fr-FR" sz="2000" dirty="0" smtClean="0"/>
              <a:t>schéma:</a:t>
            </a:r>
          </a:p>
          <a:p>
            <a:endParaRPr lang="fr-FR" sz="2000" dirty="0"/>
          </a:p>
        </p:txBody>
      </p:sp>
      <p:pic>
        <p:nvPicPr>
          <p:cNvPr id="4" name="Image 3"/>
          <p:cNvPicPr>
            <a:picLocks noChangeAspect="1"/>
          </p:cNvPicPr>
          <p:nvPr/>
        </p:nvPicPr>
        <p:blipFill>
          <a:blip r:embed="rId2"/>
          <a:stretch>
            <a:fillRect/>
          </a:stretch>
        </p:blipFill>
        <p:spPr>
          <a:xfrm>
            <a:off x="2316793" y="2380401"/>
            <a:ext cx="6781800" cy="619125"/>
          </a:xfrm>
          <a:prstGeom prst="rect">
            <a:avLst/>
          </a:prstGeom>
        </p:spPr>
      </p:pic>
      <p:pic>
        <p:nvPicPr>
          <p:cNvPr id="6" name="Image 5"/>
          <p:cNvPicPr>
            <a:picLocks noChangeAspect="1"/>
          </p:cNvPicPr>
          <p:nvPr/>
        </p:nvPicPr>
        <p:blipFill>
          <a:blip r:embed="rId3"/>
          <a:stretch>
            <a:fillRect/>
          </a:stretch>
        </p:blipFill>
        <p:spPr>
          <a:xfrm>
            <a:off x="2316793" y="5511256"/>
            <a:ext cx="6143625" cy="1171575"/>
          </a:xfrm>
          <a:prstGeom prst="rect">
            <a:avLst/>
          </a:prstGeom>
        </p:spPr>
      </p:pic>
      <p:pic>
        <p:nvPicPr>
          <p:cNvPr id="7" name="Image 6"/>
          <p:cNvPicPr>
            <a:picLocks noChangeAspect="1"/>
          </p:cNvPicPr>
          <p:nvPr/>
        </p:nvPicPr>
        <p:blipFill>
          <a:blip r:embed="rId4"/>
          <a:stretch>
            <a:fillRect/>
          </a:stretch>
        </p:blipFill>
        <p:spPr>
          <a:xfrm>
            <a:off x="2316793" y="4065772"/>
            <a:ext cx="5915025" cy="590550"/>
          </a:xfrm>
          <a:prstGeom prst="rect">
            <a:avLst/>
          </a:prstGeom>
        </p:spPr>
      </p:pic>
    </p:spTree>
    <p:extLst>
      <p:ext uri="{BB962C8B-B14F-4D97-AF65-F5344CB8AC3E}">
        <p14:creationId xmlns:p14="http://schemas.microsoft.com/office/powerpoint/2010/main" val="43031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20285"/>
            <a:ext cx="10515600" cy="1325563"/>
          </a:xfrm>
        </p:spPr>
        <p:txBody>
          <a:bodyPr>
            <a:normAutofit/>
          </a:bodyPr>
          <a:lstStyle/>
          <a:p>
            <a:pPr algn="ctr"/>
            <a:r>
              <a:rPr lang="fr-FR" sz="3600" dirty="0"/>
              <a:t>Importer des données depuis un fichier CSV</a:t>
            </a:r>
          </a:p>
        </p:txBody>
      </p:sp>
      <p:pic>
        <p:nvPicPr>
          <p:cNvPr id="4" name="Image 3"/>
          <p:cNvPicPr>
            <a:picLocks noChangeAspect="1"/>
          </p:cNvPicPr>
          <p:nvPr/>
        </p:nvPicPr>
        <p:blipFill>
          <a:blip r:embed="rId2"/>
          <a:stretch>
            <a:fillRect/>
          </a:stretch>
        </p:blipFill>
        <p:spPr>
          <a:xfrm>
            <a:off x="717834" y="2346393"/>
            <a:ext cx="10172700" cy="847725"/>
          </a:xfrm>
          <a:prstGeom prst="rect">
            <a:avLst/>
          </a:prstGeom>
        </p:spPr>
      </p:pic>
      <p:sp>
        <p:nvSpPr>
          <p:cNvPr id="8" name="Rectangle 7"/>
          <p:cNvSpPr/>
          <p:nvPr/>
        </p:nvSpPr>
        <p:spPr>
          <a:xfrm>
            <a:off x="717834" y="1497548"/>
            <a:ext cx="10172700" cy="239552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endParaRPr lang="fr-FR" sz="2000" dirty="0" smtClean="0"/>
          </a:p>
          <a:p>
            <a:pPr marL="228600" indent="-228600">
              <a:lnSpc>
                <a:spcPct val="90000"/>
              </a:lnSpc>
              <a:spcBef>
                <a:spcPts val="1000"/>
              </a:spcBef>
              <a:buFont typeface="Arial" panose="020B0604020202020204" pitchFamily="34" charset="0"/>
              <a:buChar char="•"/>
            </a:pPr>
            <a:endParaRPr lang="fr-FR" sz="2000" dirty="0" smtClean="0"/>
          </a:p>
          <a:p>
            <a:pPr marL="228600" indent="-228600">
              <a:lnSpc>
                <a:spcPct val="90000"/>
              </a:lnSpc>
              <a:spcBef>
                <a:spcPts val="1000"/>
              </a:spcBef>
              <a:buFont typeface="Arial" panose="020B0604020202020204" pitchFamily="34" charset="0"/>
              <a:buChar char="•"/>
            </a:pPr>
            <a:endParaRPr lang="fr-FR" sz="2000" dirty="0"/>
          </a:p>
          <a:p>
            <a:pPr marL="228600" indent="-228600">
              <a:lnSpc>
                <a:spcPct val="90000"/>
              </a:lnSpc>
              <a:spcBef>
                <a:spcPts val="1000"/>
              </a:spcBef>
              <a:buFont typeface="Arial" panose="020B0604020202020204" pitchFamily="34" charset="0"/>
              <a:buChar char="•"/>
            </a:pPr>
            <a:endParaRPr lang="fr-FR" sz="2000" dirty="0" smtClean="0"/>
          </a:p>
          <a:p>
            <a:pPr marL="228600" indent="-228600">
              <a:lnSpc>
                <a:spcPct val="90000"/>
              </a:lnSpc>
              <a:spcBef>
                <a:spcPts val="1000"/>
              </a:spcBef>
              <a:buFont typeface="Arial" panose="020B0604020202020204" pitchFamily="34" charset="0"/>
              <a:buChar char="•"/>
            </a:pPr>
            <a:endParaRPr lang="fr-FR" sz="2000" dirty="0"/>
          </a:p>
          <a:p>
            <a:pPr marL="228600" indent="-228600">
              <a:lnSpc>
                <a:spcPct val="90000"/>
              </a:lnSpc>
              <a:spcBef>
                <a:spcPts val="1000"/>
              </a:spcBef>
              <a:buFont typeface="Arial" panose="020B0604020202020204" pitchFamily="34" charset="0"/>
              <a:buChar char="•"/>
            </a:pPr>
            <a:endParaRPr lang="fr-FR" sz="2000" dirty="0"/>
          </a:p>
        </p:txBody>
      </p:sp>
      <p:pic>
        <p:nvPicPr>
          <p:cNvPr id="10" name="Image 9"/>
          <p:cNvPicPr>
            <a:picLocks noChangeAspect="1"/>
          </p:cNvPicPr>
          <p:nvPr/>
        </p:nvPicPr>
        <p:blipFill>
          <a:blip r:embed="rId3"/>
          <a:stretch>
            <a:fillRect/>
          </a:stretch>
        </p:blipFill>
        <p:spPr>
          <a:xfrm>
            <a:off x="1502438" y="3222730"/>
            <a:ext cx="7823743" cy="2522025"/>
          </a:xfrm>
          <a:prstGeom prst="rect">
            <a:avLst/>
          </a:prstGeom>
        </p:spPr>
      </p:pic>
      <p:pic>
        <p:nvPicPr>
          <p:cNvPr id="7" name="Image 6"/>
          <p:cNvPicPr>
            <a:picLocks noChangeAspect="1"/>
          </p:cNvPicPr>
          <p:nvPr/>
        </p:nvPicPr>
        <p:blipFill>
          <a:blip r:embed="rId4"/>
          <a:stretch>
            <a:fillRect/>
          </a:stretch>
        </p:blipFill>
        <p:spPr>
          <a:xfrm>
            <a:off x="717832" y="5853505"/>
            <a:ext cx="10144125" cy="866775"/>
          </a:xfrm>
          <a:prstGeom prst="rect">
            <a:avLst/>
          </a:prstGeom>
        </p:spPr>
      </p:pic>
      <p:sp>
        <p:nvSpPr>
          <p:cNvPr id="6" name="Rectangle 5"/>
          <p:cNvSpPr/>
          <p:nvPr/>
        </p:nvSpPr>
        <p:spPr>
          <a:xfrm>
            <a:off x="717832" y="1650655"/>
            <a:ext cx="10635968" cy="590931"/>
          </a:xfrm>
          <a:prstGeom prst="rect">
            <a:avLst/>
          </a:prstGeom>
        </p:spPr>
        <p:txBody>
          <a:bodyPr wrap="square">
            <a:spAutoFit/>
          </a:bodyPr>
          <a:lstStyle/>
          <a:p>
            <a:pPr marL="228600" indent="-228600" algn="just">
              <a:lnSpc>
                <a:spcPct val="90000"/>
              </a:lnSpc>
              <a:spcBef>
                <a:spcPts val="1000"/>
              </a:spcBef>
              <a:buFont typeface="Arial" panose="020B0604020202020204" pitchFamily="34" charset="0"/>
              <a:buChar char="•"/>
            </a:pPr>
            <a:r>
              <a:rPr lang="fr-FR" dirty="0"/>
              <a:t>Chargeons un fichier CSV appelé genres.csv en utilisant le protocole HTTP. Ce n'est pas un fichier volumineux - il contient une liste de 115 genres musicaux, ainsi il créera 115 nœuds (et 230 propriétés).</a:t>
            </a:r>
          </a:p>
        </p:txBody>
      </p:sp>
    </p:spTree>
    <p:extLst>
      <p:ext uri="{BB962C8B-B14F-4D97-AF65-F5344CB8AC3E}">
        <p14:creationId xmlns:p14="http://schemas.microsoft.com/office/powerpoint/2010/main" val="3885934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091584" y="724726"/>
            <a:ext cx="7140097" cy="5261738"/>
          </a:xfrm>
          <a:prstGeom prst="rect">
            <a:avLst/>
          </a:prstGeom>
        </p:spPr>
      </p:pic>
    </p:spTree>
    <p:extLst>
      <p:ext uri="{BB962C8B-B14F-4D97-AF65-F5344CB8AC3E}">
        <p14:creationId xmlns:p14="http://schemas.microsoft.com/office/powerpoint/2010/main" val="589995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406943" y="1002082"/>
            <a:ext cx="7062298" cy="5166150"/>
          </a:xfrm>
          <a:prstGeom prst="rect">
            <a:avLst/>
          </a:prstGeom>
        </p:spPr>
      </p:pic>
    </p:spTree>
    <p:extLst>
      <p:ext uri="{BB962C8B-B14F-4D97-AF65-F5344CB8AC3E}">
        <p14:creationId xmlns:p14="http://schemas.microsoft.com/office/powerpoint/2010/main" val="160387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les bases de données graphe?</a:t>
            </a:r>
            <a:endParaRPr lang="fr-FR" dirty="0"/>
          </a:p>
        </p:txBody>
      </p:sp>
      <p:sp>
        <p:nvSpPr>
          <p:cNvPr id="3" name="Espace réservé du contenu 2"/>
          <p:cNvSpPr>
            <a:spLocks noGrp="1"/>
          </p:cNvSpPr>
          <p:nvPr>
            <p:ph idx="1"/>
          </p:nvPr>
        </p:nvSpPr>
        <p:spPr>
          <a:xfrm>
            <a:off x="838200" y="1825625"/>
            <a:ext cx="10515600" cy="3998978"/>
          </a:xfrm>
        </p:spPr>
        <p:txBody>
          <a:bodyPr>
            <a:normAutofit/>
          </a:bodyPr>
          <a:lstStyle/>
          <a:p>
            <a:pPr algn="just"/>
            <a:r>
              <a:rPr lang="fr-FR" sz="2400" dirty="0" smtClean="0"/>
              <a:t>Nous vivons dans un monde connecté! Il n'y a pas d'informations isolées, mais des domaines riches et connectés tout autour de nous. </a:t>
            </a:r>
          </a:p>
          <a:p>
            <a:pPr algn="just"/>
            <a:r>
              <a:rPr lang="fr-FR" sz="2400" dirty="0" smtClean="0"/>
              <a:t>Seule une base de données qui englobe des relations de manière native peut stocker, traiter et interroger des connexions efficacement. </a:t>
            </a:r>
          </a:p>
          <a:p>
            <a:pPr algn="just"/>
            <a:r>
              <a:rPr lang="fr-FR" sz="2400" dirty="0" smtClean="0"/>
              <a:t>Tandis que d'autres bases de données calculent les relations au moment de l'interrogation via des opérations JOIN coûteuses, une base de données graphe stocke les connexions aux côtés des données du modèle.</a:t>
            </a:r>
          </a:p>
          <a:p>
            <a:pPr marL="0" indent="0" algn="just">
              <a:buNone/>
            </a:pPr>
            <a:endParaRPr lang="fr-FR" sz="2400" dirty="0"/>
          </a:p>
        </p:txBody>
      </p:sp>
      <p:pic>
        <p:nvPicPr>
          <p:cNvPr id="1026" name="Picture 2" descr="RÃ©sultat de recherche d'images pour &quot;neo4j imag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4340" y="4388053"/>
            <a:ext cx="4230415" cy="240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7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0726" y="1299532"/>
            <a:ext cx="10515600" cy="4351338"/>
          </a:xfrm>
        </p:spPr>
        <p:txBody>
          <a:bodyPr>
            <a:normAutofit/>
          </a:bodyPr>
          <a:lstStyle/>
          <a:p>
            <a:pPr algn="just"/>
            <a:r>
              <a:rPr lang="fr-FR" sz="2400" dirty="0"/>
              <a:t>L'accès aux nœuds et aux relations dans une base de données de graphes natif est une opération efficace à temps constant qui vous permet de parcourir rapidement des millions de connexions par seconde par cœur</a:t>
            </a:r>
          </a:p>
          <a:p>
            <a:pPr algn="just"/>
            <a:r>
              <a:rPr lang="fr-FR" sz="2400" dirty="0" smtClean="0"/>
              <a:t>Indépendamment de la taille totale de votre jeu de données(</a:t>
            </a:r>
            <a:r>
              <a:rPr lang="fr-FR" sz="2400" dirty="0" err="1" smtClean="0"/>
              <a:t>dataset</a:t>
            </a:r>
            <a:r>
              <a:rPr lang="fr-FR" sz="2400" dirty="0" smtClean="0"/>
              <a:t>), les bases de données graphiques excellent pour la gestion de données hautement connectées et de requêtes complexes.</a:t>
            </a:r>
          </a:p>
          <a:p>
            <a:pPr algn="just"/>
            <a:r>
              <a:rPr lang="fr-FR" sz="2400" dirty="0" smtClean="0"/>
              <a:t> Avec seulement un modèle et un ensemble de points de départ, les bases de données graphiques explorent les données voisines autour de ces points de départ collectant et agrégeant des informations provenant de millions de nœuds et de relations et laissant intactes les données situées en dehors du périmètre de recherche.</a:t>
            </a:r>
            <a:endParaRPr lang="fr-FR" sz="2400" dirty="0"/>
          </a:p>
        </p:txBody>
      </p:sp>
    </p:spTree>
    <p:extLst>
      <p:ext uri="{BB962C8B-B14F-4D97-AF65-F5344CB8AC3E}">
        <p14:creationId xmlns:p14="http://schemas.microsoft.com/office/powerpoint/2010/main" val="64340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Qu'est-ce que </a:t>
            </a:r>
            <a:r>
              <a:rPr lang="fr-FR" dirty="0" smtClean="0"/>
              <a:t>Neo4j ? </a:t>
            </a:r>
            <a:endParaRPr lang="fr-FR" dirty="0"/>
          </a:p>
        </p:txBody>
      </p:sp>
      <p:sp>
        <p:nvSpPr>
          <p:cNvPr id="3" name="Espace réservé du contenu 2"/>
          <p:cNvSpPr>
            <a:spLocks noGrp="1"/>
          </p:cNvSpPr>
          <p:nvPr>
            <p:ph idx="1"/>
          </p:nvPr>
        </p:nvSpPr>
        <p:spPr>
          <a:xfrm>
            <a:off x="838200" y="1825624"/>
            <a:ext cx="10911214" cy="4249499"/>
          </a:xfrm>
        </p:spPr>
        <p:txBody>
          <a:bodyPr>
            <a:normAutofit/>
          </a:bodyPr>
          <a:lstStyle/>
          <a:p>
            <a:pPr algn="just"/>
            <a:r>
              <a:rPr lang="fr-FR" sz="2400" dirty="0"/>
              <a:t>Neo4j est développé par </a:t>
            </a:r>
            <a:r>
              <a:rPr lang="fr-FR" sz="2400" dirty="0" err="1"/>
              <a:t>Neo</a:t>
            </a:r>
            <a:r>
              <a:rPr lang="fr-FR" sz="2400" dirty="0"/>
              <a:t> </a:t>
            </a:r>
            <a:r>
              <a:rPr lang="fr-FR" sz="2400" dirty="0" err="1"/>
              <a:t>Technology</a:t>
            </a:r>
            <a:r>
              <a:rPr lang="fr-FR" sz="2400" dirty="0"/>
              <a:t>, Inc. Il est utilisé par des milliers d'organisations, dont plus de 50 entreprises du Global 2000, dans des applications de production critiques.</a:t>
            </a:r>
          </a:p>
          <a:p>
            <a:pPr algn="just"/>
            <a:r>
              <a:rPr lang="fr-FR" sz="2400" dirty="0"/>
              <a:t>Neo4j a à la fois une édition </a:t>
            </a:r>
            <a:r>
              <a:rPr lang="fr-FR" sz="2400" dirty="0" err="1"/>
              <a:t>Community</a:t>
            </a:r>
            <a:r>
              <a:rPr lang="fr-FR" sz="2400" dirty="0"/>
              <a:t> Edition et une édition Enterprise.</a:t>
            </a:r>
          </a:p>
          <a:p>
            <a:pPr algn="just"/>
            <a:r>
              <a:rPr lang="fr-FR" sz="2400" dirty="0"/>
              <a:t>Neo4j stocke et présente des données sous forme de graphe. les  données sont représentées par des nœuds et des relations entre ces nœuds.</a:t>
            </a:r>
          </a:p>
          <a:p>
            <a:pPr algn="just"/>
            <a:r>
              <a:rPr lang="fr-FR" sz="2400" dirty="0"/>
              <a:t>Le code source écrit en Java et en Scala.</a:t>
            </a:r>
          </a:p>
          <a:p>
            <a:pPr algn="just"/>
            <a:r>
              <a:rPr lang="fr-FR" sz="2400" dirty="0"/>
              <a:t>Neo4j fournit toutes les caractéristiques de la base de données, notamment la conformité des transactions ACID, la prise en charge des clusters et le basculement au moment de l'exécution.</a:t>
            </a:r>
          </a:p>
          <a:p>
            <a:endParaRPr lang="fr-FR" dirty="0"/>
          </a:p>
        </p:txBody>
      </p:sp>
      <p:pic>
        <p:nvPicPr>
          <p:cNvPr id="4" name="Image 3"/>
          <p:cNvPicPr>
            <a:picLocks noChangeAspect="1"/>
          </p:cNvPicPr>
          <p:nvPr/>
        </p:nvPicPr>
        <p:blipFill>
          <a:blip r:embed="rId3"/>
          <a:stretch>
            <a:fillRect/>
          </a:stretch>
        </p:blipFill>
        <p:spPr>
          <a:xfrm>
            <a:off x="1932922" y="775493"/>
            <a:ext cx="1562100" cy="504825"/>
          </a:xfrm>
          <a:prstGeom prst="rect">
            <a:avLst/>
          </a:prstGeom>
        </p:spPr>
      </p:pic>
    </p:spTree>
    <p:extLst>
      <p:ext uri="{BB962C8B-B14F-4D97-AF65-F5344CB8AC3E}">
        <p14:creationId xmlns:p14="http://schemas.microsoft.com/office/powerpoint/2010/main" val="24632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Stockage et traitement graphe</a:t>
            </a:r>
          </a:p>
        </p:txBody>
      </p:sp>
      <p:pic>
        <p:nvPicPr>
          <p:cNvPr id="4" name="Espace réservé du contenu 3"/>
          <p:cNvPicPr>
            <a:picLocks noGrp="1" noChangeAspect="1"/>
          </p:cNvPicPr>
          <p:nvPr>
            <p:ph idx="1"/>
          </p:nvPr>
        </p:nvPicPr>
        <p:blipFill>
          <a:blip r:embed="rId2"/>
          <a:stretch>
            <a:fillRect/>
          </a:stretch>
        </p:blipFill>
        <p:spPr>
          <a:xfrm>
            <a:off x="2904029" y="1813099"/>
            <a:ext cx="5732588" cy="4351338"/>
          </a:xfrm>
          <a:prstGeom prst="rect">
            <a:avLst/>
          </a:prstGeom>
        </p:spPr>
      </p:pic>
    </p:spTree>
    <p:extLst>
      <p:ext uri="{BB962C8B-B14F-4D97-AF65-F5344CB8AC3E}">
        <p14:creationId xmlns:p14="http://schemas.microsoft.com/office/powerpoint/2010/main" val="189599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a:t>Modèle de graphe par </a:t>
            </a:r>
            <a:r>
              <a:rPr lang="fr-FR" dirty="0" smtClean="0"/>
              <a:t>propriétés</a:t>
            </a:r>
            <a:endParaRPr lang="fr-FR" dirty="0"/>
          </a:p>
        </p:txBody>
      </p:sp>
      <p:sp>
        <p:nvSpPr>
          <p:cNvPr id="3" name="Espace réservé du contenu 2"/>
          <p:cNvSpPr>
            <a:spLocks noGrp="1"/>
          </p:cNvSpPr>
          <p:nvPr>
            <p:ph idx="1"/>
          </p:nvPr>
        </p:nvSpPr>
        <p:spPr>
          <a:xfrm>
            <a:off x="838200" y="1825625"/>
            <a:ext cx="10515600" cy="3760983"/>
          </a:xfrm>
        </p:spPr>
        <p:txBody>
          <a:bodyPr>
            <a:normAutofit lnSpcReduction="10000"/>
          </a:bodyPr>
          <a:lstStyle/>
          <a:p>
            <a:pPr algn="just"/>
            <a:r>
              <a:rPr lang="fr-FR" altLang="fr-FR" sz="2400" dirty="0"/>
              <a:t>Neo4J utilise un graphe de type propriété, c’est à dire qu’un nœud stockant un objet peut avoir plusieurs propriétés au format </a:t>
            </a:r>
            <a:r>
              <a:rPr lang="fr-FR" altLang="fr-FR" sz="2400" dirty="0">
                <a:solidFill>
                  <a:srgbClr val="0070C0"/>
                </a:solidFill>
              </a:rPr>
              <a:t>clé-valeur</a:t>
            </a:r>
            <a:r>
              <a:rPr lang="fr-FR" altLang="fr-FR" sz="2400" dirty="0"/>
              <a:t>. Pour le nœud </a:t>
            </a:r>
            <a:r>
              <a:rPr lang="fr-FR" altLang="fr-FR" sz="2400" b="1" dirty="0" err="1" smtClean="0">
                <a:solidFill>
                  <a:schemeClr val="accent6">
                    <a:lumMod val="75000"/>
                  </a:schemeClr>
                </a:solidFill>
              </a:rPr>
              <a:t>bity</a:t>
            </a:r>
            <a:r>
              <a:rPr lang="fr-FR" altLang="fr-FR" sz="2400" dirty="0"/>
              <a:t> de type </a:t>
            </a:r>
            <a:r>
              <a:rPr lang="fr-FR" altLang="fr-FR" sz="2400" b="1" dirty="0">
                <a:solidFill>
                  <a:schemeClr val="accent6">
                    <a:lumMod val="75000"/>
                  </a:schemeClr>
                </a:solidFill>
              </a:rPr>
              <a:t>Person</a:t>
            </a:r>
            <a:r>
              <a:rPr lang="fr-FR" altLang="fr-FR" sz="2400" dirty="0"/>
              <a:t> cela nous donne par exemple : </a:t>
            </a:r>
          </a:p>
          <a:p>
            <a:pPr marL="685800" lvl="3" algn="just">
              <a:spcBef>
                <a:spcPts val="1000"/>
              </a:spcBef>
            </a:pPr>
            <a:r>
              <a:rPr lang="en-US" altLang="fr-FR" sz="2200" dirty="0" err="1" smtClean="0"/>
              <a:t>bity:Person</a:t>
            </a:r>
            <a:r>
              <a:rPr lang="en-US" altLang="fr-FR" sz="2200" dirty="0" smtClean="0"/>
              <a:t> </a:t>
            </a:r>
            <a:r>
              <a:rPr lang="en-US" altLang="fr-FR" sz="2200" dirty="0"/>
              <a:t>=&gt; </a:t>
            </a:r>
          </a:p>
          <a:p>
            <a:pPr marL="685800" lvl="3" algn="just">
              <a:spcBef>
                <a:spcPts val="1000"/>
              </a:spcBef>
            </a:pPr>
            <a:r>
              <a:rPr lang="en-US" altLang="fr-FR" sz="2200" dirty="0"/>
              <a:t>name: </a:t>
            </a:r>
            <a:r>
              <a:rPr lang="en-US" altLang="fr-FR" sz="2200" dirty="0" err="1" smtClean="0"/>
              <a:t>Ibtissam</a:t>
            </a:r>
            <a:r>
              <a:rPr lang="en-US" altLang="fr-FR" sz="2200" dirty="0" smtClean="0"/>
              <a:t>' </a:t>
            </a:r>
            <a:endParaRPr lang="en-US" altLang="fr-FR" sz="2200" dirty="0"/>
          </a:p>
          <a:p>
            <a:pPr marL="685800" lvl="3" algn="just">
              <a:spcBef>
                <a:spcPts val="1000"/>
              </a:spcBef>
            </a:pPr>
            <a:r>
              <a:rPr lang="en-US" altLang="fr-FR" sz="2200" dirty="0" smtClean="0"/>
              <a:t>job</a:t>
            </a:r>
            <a:r>
              <a:rPr lang="en-US" altLang="fr-FR" sz="2200" dirty="0"/>
              <a:t>: </a:t>
            </a:r>
            <a:r>
              <a:rPr lang="en-US" altLang="fr-FR" sz="2200" dirty="0" err="1" smtClean="0"/>
              <a:t>datascientist</a:t>
            </a:r>
            <a:endParaRPr lang="en-US" altLang="fr-FR" sz="2200" dirty="0"/>
          </a:p>
          <a:p>
            <a:pPr marL="685800" lvl="3" algn="just">
              <a:spcBef>
                <a:spcPts val="1000"/>
              </a:spcBef>
            </a:pPr>
            <a:r>
              <a:rPr lang="en-US" altLang="fr-FR" sz="2200" dirty="0"/>
              <a:t>  city: </a:t>
            </a:r>
            <a:r>
              <a:rPr lang="en-US" altLang="fr-FR" sz="2200" dirty="0" err="1" smtClean="0"/>
              <a:t>Ourzazate</a:t>
            </a:r>
            <a:endParaRPr lang="fr-FR" altLang="fr-FR" sz="2200" dirty="0"/>
          </a:p>
          <a:p>
            <a:pPr algn="just"/>
            <a:r>
              <a:rPr lang="fr-FR" altLang="fr-FR" sz="2400" dirty="0" smtClean="0"/>
              <a:t>Dans </a:t>
            </a:r>
            <a:r>
              <a:rPr lang="fr-FR" altLang="fr-FR" sz="2400" dirty="0"/>
              <a:t>le cas d’un graphe de type propriété, </a:t>
            </a:r>
            <a:r>
              <a:rPr lang="fr-FR" altLang="fr-FR" sz="2400" dirty="0" smtClean="0"/>
              <a:t>Une </a:t>
            </a:r>
            <a:r>
              <a:rPr lang="fr-FR" altLang="fr-FR" sz="2400" dirty="0"/>
              <a:t>relation entre deux nœuds, aussi appelée arête peut, </a:t>
            </a:r>
            <a:r>
              <a:rPr lang="fr-FR" altLang="fr-FR" sz="2400" dirty="0" smtClean="0"/>
              <a:t>avoir </a:t>
            </a:r>
            <a:r>
              <a:rPr lang="fr-FR" altLang="fr-FR" sz="2400" dirty="0"/>
              <a:t>également des caractéristiques au format </a:t>
            </a:r>
            <a:r>
              <a:rPr lang="fr-FR" altLang="fr-FR" sz="2400" dirty="0">
                <a:solidFill>
                  <a:srgbClr val="0070C0"/>
                </a:solidFill>
              </a:rPr>
              <a:t>clé-valeur</a:t>
            </a:r>
            <a:r>
              <a:rPr lang="fr-FR" altLang="fr-FR" sz="2400" dirty="0"/>
              <a:t>:</a:t>
            </a:r>
          </a:p>
          <a:p>
            <a:pPr marL="685800" lvl="2" algn="just">
              <a:spcBef>
                <a:spcPts val="1000"/>
              </a:spcBef>
            </a:pPr>
            <a:r>
              <a:rPr lang="fr-FR" altLang="fr-FR" dirty="0"/>
              <a:t>WORK_IN =&gt; type: </a:t>
            </a:r>
            <a:r>
              <a:rPr lang="fr-FR" altLang="fr-FR" dirty="0" err="1"/>
              <a:t>remote</a:t>
            </a:r>
            <a:endParaRPr lang="fr-FR" altLang="fr-FR" dirty="0"/>
          </a:p>
          <a:p>
            <a:pPr lvl="1" algn="just"/>
            <a:endParaRPr lang="fr-FR" dirty="0" smtClean="0"/>
          </a:p>
        </p:txBody>
      </p:sp>
    </p:spTree>
    <p:extLst>
      <p:ext uri="{BB962C8B-B14F-4D97-AF65-F5344CB8AC3E}">
        <p14:creationId xmlns:p14="http://schemas.microsoft.com/office/powerpoint/2010/main" val="299820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0414" y="225470"/>
            <a:ext cx="9783871" cy="1077238"/>
          </a:xfrm>
        </p:spPr>
        <p:txBody>
          <a:bodyPr/>
          <a:lstStyle/>
          <a:p>
            <a:pPr algn="ctr"/>
            <a:r>
              <a:rPr lang="fr-FR" dirty="0" smtClean="0"/>
              <a:t>Cas d’utilisations</a:t>
            </a:r>
            <a:endParaRPr lang="fr-FR" dirty="0"/>
          </a:p>
        </p:txBody>
      </p:sp>
      <p:sp>
        <p:nvSpPr>
          <p:cNvPr id="3" name="Espace réservé du contenu 2"/>
          <p:cNvSpPr>
            <a:spLocks noGrp="1"/>
          </p:cNvSpPr>
          <p:nvPr>
            <p:ph idx="1"/>
          </p:nvPr>
        </p:nvSpPr>
        <p:spPr>
          <a:xfrm>
            <a:off x="424841" y="1302709"/>
            <a:ext cx="6194315" cy="4121062"/>
          </a:xfrm>
        </p:spPr>
        <p:txBody>
          <a:bodyPr>
            <a:normAutofit/>
          </a:bodyPr>
          <a:lstStyle/>
          <a:p>
            <a:r>
              <a:rPr lang="fr-FR" sz="2400" dirty="0" smtClean="0"/>
              <a:t>Réseaux sociaux.</a:t>
            </a:r>
          </a:p>
          <a:p>
            <a:r>
              <a:rPr lang="fr-FR" sz="2400" dirty="0" smtClean="0"/>
              <a:t>Recommandations </a:t>
            </a:r>
            <a:r>
              <a:rPr lang="fr-FR" sz="2400" dirty="0"/>
              <a:t>de produits en temps réel</a:t>
            </a:r>
          </a:p>
          <a:p>
            <a:r>
              <a:rPr lang="fr-FR" sz="2400" dirty="0"/>
              <a:t>Diagrammes de réseau</a:t>
            </a:r>
          </a:p>
          <a:p>
            <a:r>
              <a:rPr lang="fr-FR" sz="2400" dirty="0"/>
              <a:t>Détection de fraude</a:t>
            </a:r>
          </a:p>
          <a:p>
            <a:r>
              <a:rPr lang="fr-FR" sz="2400" dirty="0"/>
              <a:t>Gestion des accès</a:t>
            </a:r>
          </a:p>
          <a:p>
            <a:r>
              <a:rPr lang="fr-FR" sz="2400" dirty="0"/>
              <a:t>Recherche basée sur les graphiques des actifs numériques</a:t>
            </a:r>
          </a:p>
          <a:p>
            <a:r>
              <a:rPr lang="fr-FR" sz="2400" dirty="0" smtClean="0"/>
              <a:t>Analyse </a:t>
            </a:r>
            <a:r>
              <a:rPr lang="fr-FR" sz="2400" dirty="0"/>
              <a:t>des réseaux IT </a:t>
            </a:r>
          </a:p>
        </p:txBody>
      </p:sp>
      <p:pic>
        <p:nvPicPr>
          <p:cNvPr id="4" name="Image 3"/>
          <p:cNvPicPr>
            <a:picLocks noChangeAspect="1"/>
          </p:cNvPicPr>
          <p:nvPr/>
        </p:nvPicPr>
        <p:blipFill>
          <a:blip r:embed="rId3"/>
          <a:stretch>
            <a:fillRect/>
          </a:stretch>
        </p:blipFill>
        <p:spPr>
          <a:xfrm>
            <a:off x="6619156" y="1422520"/>
            <a:ext cx="5181600" cy="2581275"/>
          </a:xfrm>
          <a:prstGeom prst="rect">
            <a:avLst/>
          </a:prstGeom>
        </p:spPr>
      </p:pic>
      <p:pic>
        <p:nvPicPr>
          <p:cNvPr id="5" name="Image 4"/>
          <p:cNvPicPr>
            <a:picLocks noChangeAspect="1"/>
          </p:cNvPicPr>
          <p:nvPr/>
        </p:nvPicPr>
        <p:blipFill>
          <a:blip r:embed="rId4"/>
          <a:stretch>
            <a:fillRect/>
          </a:stretch>
        </p:blipFill>
        <p:spPr>
          <a:xfrm>
            <a:off x="1240010" y="4705350"/>
            <a:ext cx="4733925" cy="2152650"/>
          </a:xfrm>
          <a:prstGeom prst="rect">
            <a:avLst/>
          </a:prstGeom>
        </p:spPr>
      </p:pic>
      <p:pic>
        <p:nvPicPr>
          <p:cNvPr id="7" name="Image 6"/>
          <p:cNvPicPr>
            <a:picLocks noChangeAspect="1"/>
          </p:cNvPicPr>
          <p:nvPr/>
        </p:nvPicPr>
        <p:blipFill>
          <a:blip r:embed="rId5"/>
          <a:stretch>
            <a:fillRect/>
          </a:stretch>
        </p:blipFill>
        <p:spPr>
          <a:xfrm>
            <a:off x="6938439" y="4123608"/>
            <a:ext cx="4962525" cy="2600325"/>
          </a:xfrm>
          <a:prstGeom prst="rect">
            <a:avLst/>
          </a:prstGeom>
        </p:spPr>
      </p:pic>
    </p:spTree>
    <p:extLst>
      <p:ext uri="{BB962C8B-B14F-4D97-AF65-F5344CB8AC3E}">
        <p14:creationId xmlns:p14="http://schemas.microsoft.com/office/powerpoint/2010/main" val="418862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clients de Neo4j</a:t>
            </a:r>
            <a:endParaRPr lang="fr-FR" dirty="0"/>
          </a:p>
        </p:txBody>
      </p:sp>
      <p:pic>
        <p:nvPicPr>
          <p:cNvPr id="4" name="Espace réservé du contenu 3"/>
          <p:cNvPicPr>
            <a:picLocks noGrp="1" noChangeAspect="1"/>
          </p:cNvPicPr>
          <p:nvPr>
            <p:ph idx="1"/>
          </p:nvPr>
        </p:nvPicPr>
        <p:blipFill>
          <a:blip r:embed="rId2"/>
          <a:stretch>
            <a:fillRect/>
          </a:stretch>
        </p:blipFill>
        <p:spPr>
          <a:xfrm>
            <a:off x="1348700" y="2063935"/>
            <a:ext cx="2028825" cy="1219200"/>
          </a:xfrm>
          <a:prstGeom prst="rect">
            <a:avLst/>
          </a:prstGeom>
        </p:spPr>
      </p:pic>
      <p:pic>
        <p:nvPicPr>
          <p:cNvPr id="5" name="Image 4"/>
          <p:cNvPicPr>
            <a:picLocks noChangeAspect="1"/>
          </p:cNvPicPr>
          <p:nvPr/>
        </p:nvPicPr>
        <p:blipFill>
          <a:blip r:embed="rId3"/>
          <a:stretch>
            <a:fillRect/>
          </a:stretch>
        </p:blipFill>
        <p:spPr>
          <a:xfrm>
            <a:off x="1443950" y="4524528"/>
            <a:ext cx="1933575" cy="1219200"/>
          </a:xfrm>
          <a:prstGeom prst="rect">
            <a:avLst/>
          </a:prstGeom>
        </p:spPr>
      </p:pic>
      <p:pic>
        <p:nvPicPr>
          <p:cNvPr id="6" name="Image 5"/>
          <p:cNvPicPr>
            <a:picLocks noChangeAspect="1"/>
          </p:cNvPicPr>
          <p:nvPr/>
        </p:nvPicPr>
        <p:blipFill>
          <a:blip r:embed="rId4"/>
          <a:stretch>
            <a:fillRect/>
          </a:stretch>
        </p:blipFill>
        <p:spPr>
          <a:xfrm>
            <a:off x="5191189" y="2082985"/>
            <a:ext cx="1876425" cy="1209675"/>
          </a:xfrm>
          <a:prstGeom prst="rect">
            <a:avLst/>
          </a:prstGeom>
        </p:spPr>
      </p:pic>
      <p:pic>
        <p:nvPicPr>
          <p:cNvPr id="7" name="Image 6"/>
          <p:cNvPicPr>
            <a:picLocks noChangeAspect="1"/>
          </p:cNvPicPr>
          <p:nvPr/>
        </p:nvPicPr>
        <p:blipFill>
          <a:blip r:embed="rId5"/>
          <a:stretch>
            <a:fillRect/>
          </a:stretch>
        </p:blipFill>
        <p:spPr>
          <a:xfrm>
            <a:off x="8666119" y="2082985"/>
            <a:ext cx="1724025" cy="1238250"/>
          </a:xfrm>
          <a:prstGeom prst="rect">
            <a:avLst/>
          </a:prstGeom>
        </p:spPr>
      </p:pic>
      <p:pic>
        <p:nvPicPr>
          <p:cNvPr id="8" name="Image 7"/>
          <p:cNvPicPr>
            <a:picLocks noChangeAspect="1"/>
          </p:cNvPicPr>
          <p:nvPr/>
        </p:nvPicPr>
        <p:blipFill>
          <a:blip r:embed="rId6"/>
          <a:stretch>
            <a:fillRect/>
          </a:stretch>
        </p:blipFill>
        <p:spPr>
          <a:xfrm>
            <a:off x="5324539" y="4524528"/>
            <a:ext cx="1743075" cy="1000125"/>
          </a:xfrm>
          <a:prstGeom prst="rect">
            <a:avLst/>
          </a:prstGeom>
        </p:spPr>
      </p:pic>
      <p:pic>
        <p:nvPicPr>
          <p:cNvPr id="9" name="Image 8"/>
          <p:cNvPicPr>
            <a:picLocks noChangeAspect="1"/>
          </p:cNvPicPr>
          <p:nvPr/>
        </p:nvPicPr>
        <p:blipFill>
          <a:blip r:embed="rId7"/>
          <a:stretch>
            <a:fillRect/>
          </a:stretch>
        </p:blipFill>
        <p:spPr>
          <a:xfrm>
            <a:off x="8843245" y="4383543"/>
            <a:ext cx="1695450" cy="1000125"/>
          </a:xfrm>
          <a:prstGeom prst="rect">
            <a:avLst/>
          </a:prstGeom>
        </p:spPr>
      </p:pic>
    </p:spTree>
    <p:extLst>
      <p:ext uri="{BB962C8B-B14F-4D97-AF65-F5344CB8AC3E}">
        <p14:creationId xmlns:p14="http://schemas.microsoft.com/office/powerpoint/2010/main" val="122662451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1726</Words>
  <Application>Microsoft Office PowerPoint</Application>
  <PresentationFormat>Grand écran</PresentationFormat>
  <Paragraphs>209</Paragraphs>
  <Slides>29</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Arial</vt:lpstr>
      <vt:lpstr>Calibri</vt:lpstr>
      <vt:lpstr>Calibri Light</vt:lpstr>
      <vt:lpstr>Source Sans Pro</vt:lpstr>
      <vt:lpstr>Tahoma</vt:lpstr>
      <vt:lpstr>Thème Office</vt:lpstr>
      <vt:lpstr>Graph Database: Neo4j</vt:lpstr>
      <vt:lpstr>Vue d'ensemble</vt:lpstr>
      <vt:lpstr>Pourquoi les bases de données graphe?</vt:lpstr>
      <vt:lpstr>Présentation PowerPoint</vt:lpstr>
      <vt:lpstr>Qu'est-ce que Neo4j ? </vt:lpstr>
      <vt:lpstr>Stockage et traitement graphe</vt:lpstr>
      <vt:lpstr>Modèle de graphe par propriétés</vt:lpstr>
      <vt:lpstr>Cas d’utilisations</vt:lpstr>
      <vt:lpstr>Les clients de Neo4j</vt:lpstr>
      <vt:lpstr>Présentation PowerPoint</vt:lpstr>
      <vt:lpstr>Neo4j vs bases de données relationnelles traditionnelles (SGBDR) </vt:lpstr>
      <vt:lpstr>Présentation PowerPoint</vt:lpstr>
      <vt:lpstr>Neo4j vs les autres bases de données NOSQL</vt:lpstr>
      <vt:lpstr>Cypher </vt:lpstr>
      <vt:lpstr>Créer  des nœuds </vt:lpstr>
      <vt:lpstr>Création des relations</vt:lpstr>
      <vt:lpstr>Présentation PowerPoint</vt:lpstr>
      <vt:lpstr>Présentation PowerPoint</vt:lpstr>
      <vt:lpstr>Sélection de données avec MATCH</vt:lpstr>
      <vt:lpstr>Présentation PowerPoint</vt:lpstr>
      <vt:lpstr>Présentation PowerPoint</vt:lpstr>
      <vt:lpstr>Créer et supprimer un index</vt:lpstr>
      <vt:lpstr>Présentation PowerPoint</vt:lpstr>
      <vt:lpstr>Créer et supprimer des contraintes </vt:lpstr>
      <vt:lpstr>Présentation PowerPoint</vt:lpstr>
      <vt:lpstr>Présentation PowerPoint</vt:lpstr>
      <vt:lpstr>Importer des données depuis un fichier CSV</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Database: Neo4j</dc:title>
  <dc:creator>essadik</dc:creator>
  <cp:lastModifiedBy>essadik</cp:lastModifiedBy>
  <cp:revision>122</cp:revision>
  <dcterms:created xsi:type="dcterms:W3CDTF">2018-10-24T09:34:21Z</dcterms:created>
  <dcterms:modified xsi:type="dcterms:W3CDTF">2018-10-31T19:41:30Z</dcterms:modified>
</cp:coreProperties>
</file>