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1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68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OFPPT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55555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OFPPT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OFPPT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OFPPT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OFPPT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2841" y="58928"/>
            <a:ext cx="1751329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125" y="1105280"/>
            <a:ext cx="11207749" cy="2128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55555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621" y="6672783"/>
            <a:ext cx="198691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OFPPT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5417" y="6669430"/>
            <a:ext cx="2686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10363200" cy="1107440"/>
          </a:xfrm>
        </p:spPr>
        <p:txBody>
          <a:bodyPr/>
          <a:p>
            <a:pPr algn="ctr"/>
            <a:r>
              <a:rPr lang="en-US" sz="7200">
                <a:solidFill>
                  <a:schemeClr val="accent1"/>
                </a:solidFill>
                <a:latin typeface="Garamond" panose="02020404030301010803" charset="0"/>
                <a:cs typeface="Garamond" panose="02020404030301010803" charset="0"/>
              </a:rPr>
              <a:t>TP</a:t>
            </a:r>
            <a:r>
              <a:rPr lang="fr-FR" altLang="en-US" sz="7200">
                <a:solidFill>
                  <a:schemeClr val="accent1"/>
                </a:solidFill>
                <a:latin typeface="Garamond" panose="02020404030301010803" charset="0"/>
                <a:cs typeface="Garamond" panose="02020404030301010803" charset="0"/>
              </a:rPr>
              <a:t>1</a:t>
            </a:r>
            <a:endParaRPr lang="fr-FR" altLang="en-US" sz="7200">
              <a:solidFill>
                <a:schemeClr val="accent1"/>
              </a:solidFill>
              <a:latin typeface="Garamond" panose="02020404030301010803" charset="0"/>
              <a:cs typeface="Garamond" panose="020204040303010108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905000" y="2363470"/>
            <a:ext cx="8534400" cy="2215515"/>
          </a:xfrm>
        </p:spPr>
        <p:txBody>
          <a:bodyPr/>
          <a:p>
            <a:pPr algn="ctr"/>
            <a:r>
              <a:rPr lang="en-US" sz="7200">
                <a:solidFill>
                  <a:schemeClr val="accent1"/>
                </a:solidFill>
                <a:latin typeface="Garamond" panose="02020404030301010803" charset="0"/>
                <a:cs typeface="Garamond" panose="02020404030301010803" charset="0"/>
              </a:rPr>
              <a:t>Mener l’attaque MAC Flooding</a:t>
            </a:r>
            <a:endParaRPr lang="en-US" sz="7200">
              <a:solidFill>
                <a:schemeClr val="accent1"/>
              </a:solidFill>
              <a:latin typeface="Garamond" panose="02020404030301010803" charset="0"/>
              <a:cs typeface="Garamond" panose="020204040303010108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3829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904875" y="2727579"/>
            <a:ext cx="10382250" cy="3549015"/>
            <a:chOff x="904875" y="2727579"/>
            <a:chExt cx="10382250" cy="35490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737104"/>
              <a:ext cx="4797552" cy="35295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09637" y="2732341"/>
              <a:ext cx="4807585" cy="3539490"/>
            </a:xfrm>
            <a:custGeom>
              <a:avLst/>
              <a:gdLst/>
              <a:ahLst/>
              <a:cxnLst/>
              <a:rect l="l" t="t" r="r" b="b"/>
              <a:pathLst>
                <a:path w="4807585" h="3539490">
                  <a:moveTo>
                    <a:pt x="0" y="3539109"/>
                  </a:moveTo>
                  <a:lnTo>
                    <a:pt x="4807077" y="3539109"/>
                  </a:lnTo>
                  <a:lnTo>
                    <a:pt x="4807077" y="0"/>
                  </a:lnTo>
                  <a:lnTo>
                    <a:pt x="0" y="0"/>
                  </a:lnTo>
                  <a:lnTo>
                    <a:pt x="0" y="353910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9191" y="2737104"/>
              <a:ext cx="4788408" cy="35295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84365" y="2732341"/>
              <a:ext cx="4798060" cy="3539490"/>
            </a:xfrm>
            <a:custGeom>
              <a:avLst/>
              <a:gdLst/>
              <a:ahLst/>
              <a:cxnLst/>
              <a:rect l="l" t="t" r="r" b="b"/>
              <a:pathLst>
                <a:path w="4798059" h="3539490">
                  <a:moveTo>
                    <a:pt x="0" y="3539109"/>
                  </a:moveTo>
                  <a:lnTo>
                    <a:pt x="4797933" y="3539109"/>
                  </a:lnTo>
                  <a:lnTo>
                    <a:pt x="4797933" y="0"/>
                  </a:lnTo>
                  <a:lnTo>
                    <a:pt x="0" y="0"/>
                  </a:lnTo>
                  <a:lnTo>
                    <a:pt x="0" y="353910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81278" y="2176094"/>
            <a:ext cx="48609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page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Network adaptaters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-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vaut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mieux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modifier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configuration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défaut.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8716" y="2189479"/>
            <a:ext cx="4759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page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Idle-PC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vaut</a:t>
            </a: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mieux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modifier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configuration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défaut.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5080" algn="ctr">
              <a:lnSpc>
                <a:spcPct val="100000"/>
              </a:lnSpc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Finish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087995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2515870">
              <a:lnSpc>
                <a:spcPct val="100000"/>
              </a:lnSpc>
              <a:spcBef>
                <a:spcPts val="131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illustré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EtherSwitch</a:t>
            </a:r>
            <a:r>
              <a:rPr sz="1200" b="1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été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créée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avec</a:t>
            </a: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succès.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4315523" y="2727579"/>
            <a:ext cx="3554729" cy="2905760"/>
            <a:chOff x="4315523" y="2727579"/>
            <a:chExt cx="3554729" cy="290576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5111" y="2737104"/>
              <a:ext cx="3535680" cy="28864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20285" y="2732341"/>
              <a:ext cx="3545204" cy="2896235"/>
            </a:xfrm>
            <a:custGeom>
              <a:avLst/>
              <a:gdLst/>
              <a:ahLst/>
              <a:cxnLst/>
              <a:rect l="l" t="t" r="r" b="b"/>
              <a:pathLst>
                <a:path w="3545204" h="2896235">
                  <a:moveTo>
                    <a:pt x="0" y="2895981"/>
                  </a:moveTo>
                  <a:lnTo>
                    <a:pt x="3545204" y="2895981"/>
                  </a:lnTo>
                  <a:lnTo>
                    <a:pt x="3545204" y="0"/>
                  </a:lnTo>
                  <a:lnTo>
                    <a:pt x="0" y="0"/>
                  </a:lnTo>
                  <a:lnTo>
                    <a:pt x="0" y="2895981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1" name="object 11"/>
          <p:cNvGrpSpPr/>
          <p:nvPr/>
        </p:nvGrpSpPr>
        <p:grpSpPr>
          <a:xfrm>
            <a:off x="709802" y="2002535"/>
            <a:ext cx="10748010" cy="4374515"/>
            <a:chOff x="709802" y="2002535"/>
            <a:chExt cx="10748010" cy="43745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2837687"/>
              <a:ext cx="5035296" cy="35295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4565" y="2832925"/>
              <a:ext cx="5045075" cy="3539490"/>
            </a:xfrm>
            <a:custGeom>
              <a:avLst/>
              <a:gdLst/>
              <a:ahLst/>
              <a:cxnLst/>
              <a:rect l="l" t="t" r="r" b="b"/>
              <a:pathLst>
                <a:path w="5045075" h="3539490">
                  <a:moveTo>
                    <a:pt x="0" y="3539109"/>
                  </a:moveTo>
                  <a:lnTo>
                    <a:pt x="5044821" y="3539109"/>
                  </a:lnTo>
                  <a:lnTo>
                    <a:pt x="5044821" y="0"/>
                  </a:lnTo>
                  <a:lnTo>
                    <a:pt x="0" y="0"/>
                  </a:lnTo>
                  <a:lnTo>
                    <a:pt x="0" y="353910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9280" y="2002535"/>
              <a:ext cx="981455" cy="228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9192" y="2834639"/>
              <a:ext cx="4959096" cy="35295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84366" y="2829877"/>
              <a:ext cx="4968875" cy="3539490"/>
            </a:xfrm>
            <a:custGeom>
              <a:avLst/>
              <a:gdLst/>
              <a:ahLst/>
              <a:cxnLst/>
              <a:rect l="l" t="t" r="r" b="b"/>
              <a:pathLst>
                <a:path w="4968875" h="3539490">
                  <a:moveTo>
                    <a:pt x="0" y="3539109"/>
                  </a:moveTo>
                  <a:lnTo>
                    <a:pt x="4968620" y="3539109"/>
                  </a:lnTo>
                  <a:lnTo>
                    <a:pt x="4968620" y="0"/>
                  </a:lnTo>
                  <a:lnTo>
                    <a:pt x="0" y="0"/>
                  </a:lnTo>
                  <a:lnTo>
                    <a:pt x="0" y="353910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496556" y="4393691"/>
              <a:ext cx="3450590" cy="143510"/>
            </a:xfrm>
            <a:custGeom>
              <a:avLst/>
              <a:gdLst/>
              <a:ahLst/>
              <a:cxnLst/>
              <a:rect l="l" t="t" r="r" b="b"/>
              <a:pathLst>
                <a:path w="3450590" h="143510">
                  <a:moveTo>
                    <a:pt x="0" y="143255"/>
                  </a:moveTo>
                  <a:lnTo>
                    <a:pt x="3450336" y="143255"/>
                  </a:lnTo>
                  <a:lnTo>
                    <a:pt x="3450336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98982" y="1598802"/>
            <a:ext cx="862901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manuellement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nouvelle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d’une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partir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d’une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virtuelle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créée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sous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VirtualBox,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l’icône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1979" y="2340102"/>
            <a:ext cx="4461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nouvelle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fenêtre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intitulée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200" b="1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s’ouvre,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alors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445" algn="ctr">
              <a:lnSpc>
                <a:spcPct val="100000"/>
              </a:lnSpc>
            </a:pP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Manually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create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 new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template.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4184" y="2342134"/>
            <a:ext cx="43097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nouvelle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fenêtre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intitulée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Preferences</a:t>
            </a:r>
            <a:r>
              <a:rPr sz="1200" b="1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s’ouvre,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alors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4765">
              <a:lnSpc>
                <a:spcPct val="100000"/>
              </a:lnSpc>
            </a:pP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VirtualBox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VMs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VM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Kali.</a:t>
            </a:r>
            <a:r>
              <a:rPr sz="1200" b="1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3829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822578" y="2755010"/>
            <a:ext cx="9450070" cy="3594735"/>
            <a:chOff x="822578" y="2755010"/>
            <a:chExt cx="9450070" cy="35947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3" y="2764535"/>
              <a:ext cx="4925568" cy="35295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7341" y="2759773"/>
              <a:ext cx="4935220" cy="3539490"/>
            </a:xfrm>
            <a:custGeom>
              <a:avLst/>
              <a:gdLst/>
              <a:ahLst/>
              <a:cxnLst/>
              <a:rect l="l" t="t" r="r" b="b"/>
              <a:pathLst>
                <a:path w="4935220" h="3539490">
                  <a:moveTo>
                    <a:pt x="0" y="3539109"/>
                  </a:moveTo>
                  <a:lnTo>
                    <a:pt x="4935093" y="3539109"/>
                  </a:lnTo>
                  <a:lnTo>
                    <a:pt x="4935093" y="0"/>
                  </a:lnTo>
                  <a:lnTo>
                    <a:pt x="0" y="0"/>
                  </a:lnTo>
                  <a:lnTo>
                    <a:pt x="0" y="353910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4615" y="2785871"/>
              <a:ext cx="3048000" cy="355396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209789" y="2781109"/>
              <a:ext cx="3057525" cy="3563620"/>
            </a:xfrm>
            <a:custGeom>
              <a:avLst/>
              <a:gdLst/>
              <a:ahLst/>
              <a:cxnLst/>
              <a:rect l="l" t="t" r="r" b="b"/>
              <a:pathLst>
                <a:path w="3057525" h="3563620">
                  <a:moveTo>
                    <a:pt x="0" y="3563492"/>
                  </a:moveTo>
                  <a:lnTo>
                    <a:pt x="3057525" y="3563492"/>
                  </a:lnTo>
                  <a:lnTo>
                    <a:pt x="3057525" y="0"/>
                  </a:lnTo>
                  <a:lnTo>
                    <a:pt x="0" y="0"/>
                  </a:lnTo>
                  <a:lnTo>
                    <a:pt x="0" y="3563492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272286" y="2273553"/>
            <a:ext cx="400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Terminez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processus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création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cliquant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Apply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puis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Ok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97853" y="2335529"/>
            <a:ext cx="5063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illustré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b="1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été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créée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avec succès.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3829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1541970" y="2849435"/>
            <a:ext cx="9660255" cy="3662045"/>
            <a:chOff x="1541970" y="2849435"/>
            <a:chExt cx="9660255" cy="366204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1432" y="3057144"/>
              <a:ext cx="3489960" cy="12252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46733" y="3052318"/>
              <a:ext cx="3499485" cy="1235075"/>
            </a:xfrm>
            <a:custGeom>
              <a:avLst/>
              <a:gdLst/>
              <a:ahLst/>
              <a:cxnLst/>
              <a:rect l="l" t="t" r="r" b="b"/>
              <a:pathLst>
                <a:path w="3499485" h="1235075">
                  <a:moveTo>
                    <a:pt x="0" y="1234821"/>
                  </a:moveTo>
                  <a:lnTo>
                    <a:pt x="3499485" y="1234821"/>
                  </a:lnTo>
                  <a:lnTo>
                    <a:pt x="3499485" y="0"/>
                  </a:lnTo>
                  <a:lnTo>
                    <a:pt x="0" y="0"/>
                  </a:lnTo>
                  <a:lnTo>
                    <a:pt x="0" y="1234821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5055" y="2859024"/>
              <a:ext cx="4267200" cy="21427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920229" y="2854198"/>
              <a:ext cx="4276725" cy="2152650"/>
            </a:xfrm>
            <a:custGeom>
              <a:avLst/>
              <a:gdLst/>
              <a:ahLst/>
              <a:cxnLst/>
              <a:rect l="l" t="t" r="r" b="b"/>
              <a:pathLst>
                <a:path w="4276725" h="2152650">
                  <a:moveTo>
                    <a:pt x="0" y="2152269"/>
                  </a:moveTo>
                  <a:lnTo>
                    <a:pt x="4276725" y="2152269"/>
                  </a:lnTo>
                  <a:lnTo>
                    <a:pt x="4276725" y="0"/>
                  </a:lnTo>
                  <a:lnTo>
                    <a:pt x="0" y="0"/>
                  </a:lnTo>
                  <a:lnTo>
                    <a:pt x="0" y="215226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5242560"/>
              <a:ext cx="3441191" cy="12588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95374" y="5237797"/>
              <a:ext cx="3451225" cy="1268730"/>
            </a:xfrm>
            <a:custGeom>
              <a:avLst/>
              <a:gdLst/>
              <a:ahLst/>
              <a:cxnLst/>
              <a:rect l="l" t="t" r="r" b="b"/>
              <a:pathLst>
                <a:path w="3451225" h="1268729">
                  <a:moveTo>
                    <a:pt x="0" y="1268348"/>
                  </a:moveTo>
                  <a:lnTo>
                    <a:pt x="3450716" y="1268348"/>
                  </a:lnTo>
                  <a:lnTo>
                    <a:pt x="3450716" y="0"/>
                  </a:lnTo>
                  <a:lnTo>
                    <a:pt x="0" y="0"/>
                  </a:lnTo>
                  <a:lnTo>
                    <a:pt x="0" y="1268348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802640" y="2269997"/>
            <a:ext cx="49841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Importez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équipements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nécessaires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l’espace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travail,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nommez,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puis </a:t>
            </a:r>
            <a:r>
              <a:rPr sz="1200" spc="-254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établissez les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liens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requis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créer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illustré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 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dessus.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6441" y="2279091"/>
            <a:ext cx="4669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bouton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Start/Resume</a:t>
            </a:r>
            <a:r>
              <a:rPr sz="1200" b="1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nodes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fenêtre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confirmation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s’ouvre,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alors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Yes</a:t>
            </a: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0655" y="4797932"/>
            <a:ext cx="4728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8950" marR="5080" indent="-174688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illustré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ci-dessous,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tous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équipements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sont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actifs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 </a:t>
            </a:r>
            <a:r>
              <a:rPr sz="1200" spc="-2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prêts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être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utilisés.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585450" cy="2468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Exécution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l’attaque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MAC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Flooding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Après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avoir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mis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place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demandée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avant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commencer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réalisation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sécurité,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faut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vérifier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commutateur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(nommé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Switch)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notre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faire,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double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afin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d’ouvrir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terminal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terminal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exécutez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suivante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: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show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mac-address-table</a:t>
            </a:r>
            <a:r>
              <a:rPr sz="1200" b="1" spc="-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count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résultat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exécutée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(c.à.d,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commutateur)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est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affiché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Selon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résultat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obtenu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40080" lvl="1" indent="-17081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MAC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égal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maximum</a:t>
            </a:r>
            <a:r>
              <a:rPr sz="1200" b="1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égal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-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8192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6747827" y="3285363"/>
            <a:ext cx="4728210" cy="3277870"/>
            <a:chOff x="6747827" y="3285363"/>
            <a:chExt cx="4728210" cy="327787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7416" y="3294888"/>
              <a:ext cx="4709160" cy="32583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52590" y="3290125"/>
              <a:ext cx="4718685" cy="3268345"/>
            </a:xfrm>
            <a:custGeom>
              <a:avLst/>
              <a:gdLst/>
              <a:ahLst/>
              <a:cxnLst/>
              <a:rect l="l" t="t" r="r" b="b"/>
              <a:pathLst>
                <a:path w="4718684" h="3268345">
                  <a:moveTo>
                    <a:pt x="0" y="3267837"/>
                  </a:moveTo>
                  <a:lnTo>
                    <a:pt x="4718684" y="3267837"/>
                  </a:lnTo>
                  <a:lnTo>
                    <a:pt x="4718684" y="0"/>
                  </a:lnTo>
                  <a:lnTo>
                    <a:pt x="0" y="0"/>
                  </a:lnTo>
                  <a:lnTo>
                    <a:pt x="0" y="3267837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71132" y="5618988"/>
              <a:ext cx="2630805" cy="192405"/>
            </a:xfrm>
            <a:custGeom>
              <a:avLst/>
              <a:gdLst/>
              <a:ahLst/>
              <a:cxnLst/>
              <a:rect l="l" t="t" r="r" b="b"/>
              <a:pathLst>
                <a:path w="2630804" h="192404">
                  <a:moveTo>
                    <a:pt x="0" y="192024"/>
                  </a:moveTo>
                  <a:lnTo>
                    <a:pt x="2630424" y="192024"/>
                  </a:lnTo>
                  <a:lnTo>
                    <a:pt x="2630424" y="0"/>
                  </a:lnTo>
                  <a:lnTo>
                    <a:pt x="0" y="0"/>
                  </a:lnTo>
                  <a:lnTo>
                    <a:pt x="0" y="192024"/>
                  </a:lnTo>
                  <a:close/>
                </a:path>
              </a:pathLst>
            </a:custGeom>
            <a:ln w="381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9837420" cy="114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Exécution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l’attaque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MAC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Flooding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935990" indent="-170815">
              <a:lnSpc>
                <a:spcPct val="100000"/>
              </a:lnSpc>
              <a:spcBef>
                <a:spcPts val="1310"/>
              </a:spcBef>
              <a:buFont typeface="Arial MT"/>
              <a:buChar char="•"/>
              <a:tabLst>
                <a:tab pos="93662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Lancez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l’exécution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-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Flooding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depuis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accédant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à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son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terminal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tapant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sudo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macof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-i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eth0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14376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144395" algn="l"/>
              </a:tabLst>
            </a:pP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N’arrêtez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l’exécution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jusqu’à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puissiez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examiner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résultats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cette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attaque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2124138" y="2995802"/>
            <a:ext cx="7889240" cy="3256279"/>
            <a:chOff x="2124138" y="2995802"/>
            <a:chExt cx="7889240" cy="3256279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3005327"/>
              <a:ext cx="7869935" cy="32369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28901" y="3000565"/>
              <a:ext cx="7879715" cy="3246755"/>
            </a:xfrm>
            <a:custGeom>
              <a:avLst/>
              <a:gdLst/>
              <a:ahLst/>
              <a:cxnLst/>
              <a:rect l="l" t="t" r="r" b="b"/>
              <a:pathLst>
                <a:path w="7879715" h="3246754">
                  <a:moveTo>
                    <a:pt x="0" y="3246501"/>
                  </a:moveTo>
                  <a:lnTo>
                    <a:pt x="7879460" y="3246501"/>
                  </a:lnTo>
                  <a:lnTo>
                    <a:pt x="7879460" y="0"/>
                  </a:lnTo>
                  <a:lnTo>
                    <a:pt x="0" y="0"/>
                  </a:lnTo>
                  <a:lnTo>
                    <a:pt x="0" y="3246501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956020"/>
            <a:ext cx="10586720" cy="99186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Depuis</a:t>
            </a:r>
            <a:r>
              <a:rPr sz="1200" spc="19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9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terminal</a:t>
            </a:r>
            <a:r>
              <a:rPr sz="1200" spc="1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1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commutateur,</a:t>
            </a:r>
            <a:r>
              <a:rPr sz="1200" spc="1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exécutez</a:t>
            </a:r>
            <a:r>
              <a:rPr sz="1200" spc="19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19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nouveau</a:t>
            </a:r>
            <a:r>
              <a:rPr sz="1200" spc="1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19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show</a:t>
            </a:r>
            <a:r>
              <a:rPr sz="1200" b="1" spc="1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mac-address-table</a:t>
            </a:r>
            <a:r>
              <a:rPr sz="1200" b="1" spc="1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count</a:t>
            </a:r>
            <a:r>
              <a:rPr sz="1200" b="1" spc="1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afin</a:t>
            </a:r>
            <a:r>
              <a:rPr sz="1200" spc="1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d’examiner</a:t>
            </a:r>
            <a:r>
              <a:rPr sz="1200" spc="1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9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19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</a:t>
            </a:r>
            <a:r>
              <a:rPr sz="1200" spc="1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d’entrées</a:t>
            </a:r>
            <a:r>
              <a:rPr sz="1200" spc="19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19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>
              <a:lnSpc>
                <a:spcPct val="100000"/>
              </a:lnSpc>
              <a:spcBef>
                <a:spcPts val="165"/>
              </a:spcBef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d’adresses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résultat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exécutée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(c.à.d,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commutateur)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est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affiché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Selon</a:t>
            </a:r>
            <a:r>
              <a:rPr sz="1200" spc="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9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résultat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obtenu,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pouvez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remarquer</a:t>
            </a:r>
            <a:r>
              <a:rPr sz="1200" spc="9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que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1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8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passé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valeur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9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8188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qui</a:t>
            </a:r>
            <a:r>
              <a:rPr sz="1200" spc="10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valeur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très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2849371"/>
            <a:ext cx="4681855" cy="5803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845"/>
              </a:spcBef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proche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maximum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Nous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pouvons donc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conclure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que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 table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MAC</a:t>
            </a:r>
            <a:r>
              <a:rPr sz="1200" b="1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inondée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avec</a:t>
            </a:r>
            <a:r>
              <a:rPr sz="1200" b="1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succès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1598802"/>
            <a:ext cx="38938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Exécution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600" b="1" spc="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Flooding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4" name="object 14"/>
          <p:cNvGrpSpPr/>
          <p:nvPr/>
        </p:nvGrpSpPr>
        <p:grpSpPr>
          <a:xfrm>
            <a:off x="6102858" y="3102482"/>
            <a:ext cx="4888865" cy="3295650"/>
            <a:chOff x="6102858" y="3102482"/>
            <a:chExt cx="4888865" cy="329565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2576" y="3112007"/>
              <a:ext cx="4849368" cy="3276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27750" y="3107245"/>
              <a:ext cx="4859020" cy="3286125"/>
            </a:xfrm>
            <a:custGeom>
              <a:avLst/>
              <a:gdLst/>
              <a:ahLst/>
              <a:cxnLst/>
              <a:rect l="l" t="t" r="r" b="b"/>
              <a:pathLst>
                <a:path w="4859020" h="3286125">
                  <a:moveTo>
                    <a:pt x="0" y="3286125"/>
                  </a:moveTo>
                  <a:lnTo>
                    <a:pt x="4858892" y="3286125"/>
                  </a:lnTo>
                  <a:lnTo>
                    <a:pt x="4858892" y="0"/>
                  </a:lnTo>
                  <a:lnTo>
                    <a:pt x="0" y="0"/>
                  </a:lnTo>
                  <a:lnTo>
                    <a:pt x="0" y="3286125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21908" y="5417819"/>
              <a:ext cx="2670175" cy="195580"/>
            </a:xfrm>
            <a:custGeom>
              <a:avLst/>
              <a:gdLst/>
              <a:ahLst/>
              <a:cxnLst/>
              <a:rect l="l" t="t" r="r" b="b"/>
              <a:pathLst>
                <a:path w="2670175" h="195579">
                  <a:moveTo>
                    <a:pt x="0" y="195071"/>
                  </a:moveTo>
                  <a:lnTo>
                    <a:pt x="2670047" y="195071"/>
                  </a:lnTo>
                  <a:lnTo>
                    <a:pt x="2670047" y="0"/>
                  </a:lnTo>
                  <a:lnTo>
                    <a:pt x="0" y="0"/>
                  </a:lnTo>
                  <a:lnTo>
                    <a:pt x="0" y="195071"/>
                  </a:lnTo>
                  <a:close/>
                </a:path>
              </a:pathLst>
            </a:custGeom>
            <a:ln w="381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78332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Exécution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l’attaque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MAC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Flooding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aussi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possible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d’analyser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trafic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généré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utilisant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l’outil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d’analyse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Wireshark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qui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installé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défaut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avec GNS3.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1365059" y="3206051"/>
            <a:ext cx="9925050" cy="2152650"/>
            <a:chOff x="1365059" y="3206051"/>
            <a:chExt cx="9925050" cy="21526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4648" y="3215640"/>
              <a:ext cx="3846576" cy="2133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69822" y="3210814"/>
              <a:ext cx="3856354" cy="2143125"/>
            </a:xfrm>
            <a:custGeom>
              <a:avLst/>
              <a:gdLst/>
              <a:ahLst/>
              <a:cxnLst/>
              <a:rect l="l" t="t" r="r" b="b"/>
              <a:pathLst>
                <a:path w="3856354" h="2143125">
                  <a:moveTo>
                    <a:pt x="0" y="2143125"/>
                  </a:moveTo>
                  <a:lnTo>
                    <a:pt x="3856101" y="2143125"/>
                  </a:lnTo>
                  <a:lnTo>
                    <a:pt x="3856101" y="0"/>
                  </a:lnTo>
                  <a:lnTo>
                    <a:pt x="0" y="0"/>
                  </a:lnTo>
                  <a:lnTo>
                    <a:pt x="0" y="2143125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8336" y="3215640"/>
              <a:ext cx="4782312" cy="17068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93510" y="3210814"/>
              <a:ext cx="4792345" cy="1716405"/>
            </a:xfrm>
            <a:custGeom>
              <a:avLst/>
              <a:gdLst/>
              <a:ahLst/>
              <a:cxnLst/>
              <a:rect l="l" t="t" r="r" b="b"/>
              <a:pathLst>
                <a:path w="4792345" h="1716404">
                  <a:moveTo>
                    <a:pt x="0" y="1716405"/>
                  </a:moveTo>
                  <a:lnTo>
                    <a:pt x="4791837" y="1716405"/>
                  </a:lnTo>
                  <a:lnTo>
                    <a:pt x="4791837" y="0"/>
                  </a:lnTo>
                  <a:lnTo>
                    <a:pt x="0" y="0"/>
                  </a:lnTo>
                  <a:lnTo>
                    <a:pt x="0" y="1716405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60552" y="2486355"/>
            <a:ext cx="4872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lancer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Wireshark,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suffit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cliquer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avec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bouton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droit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câble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liant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commutateur.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l’option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Start</a:t>
            </a:r>
            <a:r>
              <a:rPr sz="1200" b="1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capture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60946" y="2541854"/>
            <a:ext cx="4664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fenêtre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capture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paquets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s’ouvre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illustré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dessous,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alors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OK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75347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Exécution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l’attaque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MAC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Flooding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51025">
              <a:lnSpc>
                <a:spcPct val="100000"/>
              </a:lnSpc>
              <a:spcBef>
                <a:spcPts val="105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figure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 un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extrait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capture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du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trafic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collectée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lors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l’exécution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Flooding.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3035490" y="2374010"/>
            <a:ext cx="6115050" cy="3978910"/>
            <a:chOff x="3035490" y="2374010"/>
            <a:chExt cx="6115050" cy="39789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4951" y="2383535"/>
              <a:ext cx="6096000" cy="39593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40252" y="2378773"/>
              <a:ext cx="6105525" cy="3969385"/>
            </a:xfrm>
            <a:custGeom>
              <a:avLst/>
              <a:gdLst/>
              <a:ahLst/>
              <a:cxnLst/>
              <a:rect l="l" t="t" r="r" b="b"/>
              <a:pathLst>
                <a:path w="6105525" h="3969385">
                  <a:moveTo>
                    <a:pt x="0" y="3968877"/>
                  </a:moveTo>
                  <a:lnTo>
                    <a:pt x="6105525" y="3968877"/>
                  </a:lnTo>
                  <a:lnTo>
                    <a:pt x="6105525" y="0"/>
                  </a:lnTo>
                  <a:lnTo>
                    <a:pt x="0" y="0"/>
                  </a:lnTo>
                  <a:lnTo>
                    <a:pt x="0" y="3968877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2606675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</a:rPr>
              <a:t>TP</a:t>
            </a:r>
            <a:r>
              <a:rPr sz="2000" spc="-1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5" dirty="0">
                <a:solidFill>
                  <a:srgbClr val="007842"/>
                </a:solidFill>
              </a:rPr>
              <a:t>Mener</a:t>
            </a:r>
            <a:r>
              <a:rPr sz="1600" spc="-65" dirty="0">
                <a:solidFill>
                  <a:srgbClr val="007842"/>
                </a:solidFill>
              </a:rPr>
              <a:t> </a:t>
            </a:r>
            <a:r>
              <a:rPr sz="1600" spc="-20" dirty="0">
                <a:solidFill>
                  <a:srgbClr val="007842"/>
                </a:solidFill>
              </a:rPr>
              <a:t>l’attaque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MAC</a:t>
            </a:r>
            <a:r>
              <a:rPr sz="1600" spc="-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Flooding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798982" y="1598802"/>
            <a:ext cx="10591800" cy="1835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2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1 :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Mise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place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l’environnement</a:t>
            </a:r>
            <a:r>
              <a:rPr sz="1600" b="1" spc="-7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travail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L’objectif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principal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lang="en-US"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TP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tester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l’exécution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d’une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attaque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Flooding.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faire,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allons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émuler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GNS3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partir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laquelle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allons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essayer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tester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réalisation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cette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attaque.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Graphical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Network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Simulator-3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(GNS3)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qui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émulateur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permettant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combinaison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dispositifs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virtuels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émuler</a:t>
            </a:r>
            <a:r>
              <a:rPr sz="1200" b="1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réseaux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complexes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marR="8890" indent="-170815">
              <a:lnSpc>
                <a:spcPct val="112000"/>
              </a:lnSpc>
              <a:spcBef>
                <a:spcPts val="60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l'aide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GNS3,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pourrons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non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seulement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émuler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mais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aussi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simuler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l’exécution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attaques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sécurité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émulant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dispositifs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les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outils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qui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peuvent</a:t>
            </a: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être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utilisées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pirates.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cette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étape,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êtes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chargés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télécharger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installer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GNS3,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puis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ouvrir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 nouveau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projet,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intitulé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Projet1.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Ci-dessous,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l’interface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d’accueil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GNS3.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1178" y="3605403"/>
            <a:ext cx="4429760" cy="2780665"/>
            <a:chOff x="1051178" y="3605403"/>
            <a:chExt cx="4429760" cy="278066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703" y="3614928"/>
              <a:ext cx="4410456" cy="27614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5941" y="3610165"/>
              <a:ext cx="4420235" cy="2771140"/>
            </a:xfrm>
            <a:custGeom>
              <a:avLst/>
              <a:gdLst/>
              <a:ahLst/>
              <a:cxnLst/>
              <a:rect l="l" t="t" r="r" b="b"/>
              <a:pathLst>
                <a:path w="4420235" h="2771140">
                  <a:moveTo>
                    <a:pt x="0" y="2771013"/>
                  </a:moveTo>
                  <a:lnTo>
                    <a:pt x="4419981" y="2771013"/>
                  </a:lnTo>
                  <a:lnTo>
                    <a:pt x="4419981" y="0"/>
                  </a:lnTo>
                  <a:lnTo>
                    <a:pt x="0" y="0"/>
                  </a:lnTo>
                  <a:lnTo>
                    <a:pt x="0" y="2771013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266569" y="6374993"/>
            <a:ext cx="17481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Interface</a:t>
            </a:r>
            <a:r>
              <a:rPr sz="1200" b="1" spc="-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d’accueil</a:t>
            </a:r>
            <a:r>
              <a:rPr sz="1200" b="1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b="1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GNS3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7567" y="3605403"/>
            <a:ext cx="5483860" cy="2250440"/>
            <a:chOff x="5687567" y="3605403"/>
            <a:chExt cx="5483860" cy="22504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5767" y="3614928"/>
              <a:ext cx="4636008" cy="22311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520941" y="3610165"/>
              <a:ext cx="4645660" cy="2240915"/>
            </a:xfrm>
            <a:custGeom>
              <a:avLst/>
              <a:gdLst/>
              <a:ahLst/>
              <a:cxnLst/>
              <a:rect l="l" t="t" r="r" b="b"/>
              <a:pathLst>
                <a:path w="4645659" h="2240915">
                  <a:moveTo>
                    <a:pt x="0" y="2240661"/>
                  </a:moveTo>
                  <a:lnTo>
                    <a:pt x="4645533" y="2240661"/>
                  </a:lnTo>
                  <a:lnTo>
                    <a:pt x="4645533" y="0"/>
                  </a:lnTo>
                  <a:lnTo>
                    <a:pt x="0" y="0"/>
                  </a:lnTo>
                  <a:lnTo>
                    <a:pt x="0" y="2240661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567" y="4346448"/>
              <a:ext cx="551688" cy="62788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902320" y="5953455"/>
            <a:ext cx="1888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Création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d’un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nouveau</a:t>
            </a:r>
            <a:r>
              <a:rPr sz="1200" b="1" spc="-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projet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588625" cy="1553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964555" algn="ctr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2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Préparation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machine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virtuelle</a:t>
            </a:r>
            <a:r>
              <a:rPr sz="1600" b="1" spc="-3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Linux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distribution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open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source</a:t>
            </a:r>
            <a:r>
              <a:rPr sz="1200" b="1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basée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Debian.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Elle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orientée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vers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diverses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tâches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sécurité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b="1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l'information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telles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tests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d'intrusion,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R="5937250" algn="ctr">
              <a:lnSpc>
                <a:spcPct val="100000"/>
              </a:lnSpc>
              <a:spcBef>
                <a:spcPts val="170"/>
              </a:spcBef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recherche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sécurité,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l'informatique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judiciaire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l'ingénierie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inverse.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implémente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plusieurs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outils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permettant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tester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l’exécution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certaines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attaques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sécurité.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marR="5080" indent="-170815">
              <a:lnSpc>
                <a:spcPct val="112000"/>
              </a:lnSpc>
              <a:spcBef>
                <a:spcPts val="60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cette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étape,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êtes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chargés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télécharger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fichier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kali-linux-2022.1-virtualbox-amd64.ova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puis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l’importer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VirtualBox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créer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virtuelle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2606675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</a:rPr>
              <a:t>TP</a:t>
            </a:r>
            <a:r>
              <a:rPr sz="2000" spc="-1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5" dirty="0">
                <a:solidFill>
                  <a:srgbClr val="007842"/>
                </a:solidFill>
              </a:rPr>
              <a:t>Mener</a:t>
            </a:r>
            <a:r>
              <a:rPr sz="1600" spc="-65" dirty="0">
                <a:solidFill>
                  <a:srgbClr val="007842"/>
                </a:solidFill>
              </a:rPr>
              <a:t> </a:t>
            </a:r>
            <a:r>
              <a:rPr sz="1600" spc="-20" dirty="0">
                <a:solidFill>
                  <a:srgbClr val="007842"/>
                </a:solidFill>
              </a:rPr>
              <a:t>l’attaque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MAC</a:t>
            </a:r>
            <a:r>
              <a:rPr sz="1600" spc="-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Flooding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2014410" y="3178682"/>
            <a:ext cx="8483600" cy="3076575"/>
            <a:chOff x="2014410" y="3178682"/>
            <a:chExt cx="8483600" cy="30765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7527" y="3675887"/>
              <a:ext cx="1450848" cy="118567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6807" y="3188207"/>
              <a:ext cx="3261359" cy="30571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21982" y="3183445"/>
              <a:ext cx="3270885" cy="3067050"/>
            </a:xfrm>
            <a:custGeom>
              <a:avLst/>
              <a:gdLst/>
              <a:ahLst/>
              <a:cxnLst/>
              <a:rect l="l" t="t" r="r" b="b"/>
              <a:pathLst>
                <a:path w="3270884" h="3067050">
                  <a:moveTo>
                    <a:pt x="0" y="3066668"/>
                  </a:moveTo>
                  <a:lnTo>
                    <a:pt x="3270885" y="3066668"/>
                  </a:lnTo>
                  <a:lnTo>
                    <a:pt x="3270885" y="0"/>
                  </a:lnTo>
                  <a:lnTo>
                    <a:pt x="0" y="0"/>
                  </a:lnTo>
                  <a:lnTo>
                    <a:pt x="0" y="3066668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872" y="3188207"/>
              <a:ext cx="2904744" cy="303580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019173" y="3183445"/>
              <a:ext cx="2914650" cy="3045460"/>
            </a:xfrm>
            <a:custGeom>
              <a:avLst/>
              <a:gdLst/>
              <a:ahLst/>
              <a:cxnLst/>
              <a:rect l="l" t="t" r="r" b="b"/>
              <a:pathLst>
                <a:path w="2914650" h="3045460">
                  <a:moveTo>
                    <a:pt x="0" y="3045332"/>
                  </a:moveTo>
                  <a:lnTo>
                    <a:pt x="2914269" y="3045332"/>
                  </a:lnTo>
                  <a:lnTo>
                    <a:pt x="2914269" y="0"/>
                  </a:lnTo>
                  <a:lnTo>
                    <a:pt x="0" y="0"/>
                  </a:lnTo>
                  <a:lnTo>
                    <a:pt x="0" y="3045332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295768" y="6341160"/>
            <a:ext cx="3121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Virtuelle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crée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sous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VirtualBox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6467" y="6322263"/>
            <a:ext cx="4971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Importation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fichier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kali-linux-2022.1-virtualbox-amd64.ova</a:t>
            </a:r>
            <a:r>
              <a:rPr sz="1200" b="1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sous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VirtualBox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743950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2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Préparation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virtuelle</a:t>
            </a:r>
            <a:r>
              <a:rPr sz="1600" b="1" spc="-3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Linux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vaut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mieux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mettre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jour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système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d’exploitation</a:t>
            </a:r>
            <a:r>
              <a:rPr sz="1200" spc="7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Linux,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pouvoir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installer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outils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nécessaires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réalisation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activités.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faire,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tapez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terminal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commande: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sudo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apt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update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6772" y="3373564"/>
            <a:ext cx="5265420" cy="857885"/>
            <a:chOff x="846772" y="3373564"/>
            <a:chExt cx="5265420" cy="857885"/>
          </a:xfrm>
        </p:grpSpPr>
        <p:sp>
          <p:nvSpPr>
            <p:cNvPr id="12" name="object 12"/>
            <p:cNvSpPr/>
            <p:nvPr/>
          </p:nvSpPr>
          <p:spPr>
            <a:xfrm>
              <a:off x="861060" y="3387852"/>
              <a:ext cx="5236845" cy="829310"/>
            </a:xfrm>
            <a:custGeom>
              <a:avLst/>
              <a:gdLst/>
              <a:ahLst/>
              <a:cxnLst/>
              <a:rect l="l" t="t" r="r" b="b"/>
              <a:pathLst>
                <a:path w="5236845" h="829310">
                  <a:moveTo>
                    <a:pt x="5236464" y="0"/>
                  </a:moveTo>
                  <a:lnTo>
                    <a:pt x="0" y="0"/>
                  </a:lnTo>
                  <a:lnTo>
                    <a:pt x="0" y="829056"/>
                  </a:lnTo>
                  <a:lnTo>
                    <a:pt x="5236464" y="829056"/>
                  </a:lnTo>
                  <a:lnTo>
                    <a:pt x="52364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1060" y="3387852"/>
              <a:ext cx="5236845" cy="829310"/>
            </a:xfrm>
            <a:custGeom>
              <a:avLst/>
              <a:gdLst/>
              <a:ahLst/>
              <a:cxnLst/>
              <a:rect l="l" t="t" r="r" b="b"/>
              <a:pathLst>
                <a:path w="5236845" h="829310">
                  <a:moveTo>
                    <a:pt x="0" y="829056"/>
                  </a:moveTo>
                  <a:lnTo>
                    <a:pt x="5236464" y="829056"/>
                  </a:lnTo>
                  <a:lnTo>
                    <a:pt x="5236464" y="0"/>
                  </a:lnTo>
                  <a:lnTo>
                    <a:pt x="0" y="0"/>
                  </a:lnTo>
                  <a:lnTo>
                    <a:pt x="0" y="829056"/>
                  </a:lnTo>
                  <a:close/>
                </a:path>
              </a:pathLst>
            </a:custGeom>
            <a:ln w="2857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28496" y="3145917"/>
            <a:ext cx="3405504" cy="1002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Remarques</a:t>
            </a:r>
            <a:endParaRPr sz="1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identifiants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sont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suivants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40715" lvl="1" indent="-172085">
              <a:lnSpc>
                <a:spcPct val="100000"/>
              </a:lnSpc>
              <a:buFont typeface="Arial MT"/>
              <a:buChar char="•"/>
              <a:tabLst>
                <a:tab pos="641350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Login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40715" lvl="1" indent="-172085">
              <a:lnSpc>
                <a:spcPct val="100000"/>
              </a:lnSpc>
              <a:buFont typeface="Arial MT"/>
              <a:buChar char="•"/>
              <a:tabLst>
                <a:tab pos="641350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Mot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passe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8235" y="2870771"/>
            <a:ext cx="10520045" cy="2689225"/>
            <a:chOff x="578235" y="2870771"/>
            <a:chExt cx="10520045" cy="2689225"/>
          </a:xfrm>
        </p:grpSpPr>
        <p:sp>
          <p:nvSpPr>
            <p:cNvPr id="16" name="object 16"/>
            <p:cNvSpPr/>
            <p:nvPr/>
          </p:nvSpPr>
          <p:spPr>
            <a:xfrm>
              <a:off x="578231" y="3038258"/>
              <a:ext cx="520700" cy="584835"/>
            </a:xfrm>
            <a:custGeom>
              <a:avLst/>
              <a:gdLst/>
              <a:ahLst/>
              <a:cxnLst/>
              <a:rect l="l" t="t" r="r" b="b"/>
              <a:pathLst>
                <a:path w="520700" h="584835">
                  <a:moveTo>
                    <a:pt x="520344" y="292125"/>
                  </a:moveTo>
                  <a:lnTo>
                    <a:pt x="516153" y="239623"/>
                  </a:lnTo>
                  <a:lnTo>
                    <a:pt x="504075" y="190195"/>
                  </a:lnTo>
                  <a:lnTo>
                    <a:pt x="484822" y="144691"/>
                  </a:lnTo>
                  <a:lnTo>
                    <a:pt x="459155" y="103911"/>
                  </a:lnTo>
                  <a:lnTo>
                    <a:pt x="427799" y="68707"/>
                  </a:lnTo>
                  <a:lnTo>
                    <a:pt x="391490" y="39878"/>
                  </a:lnTo>
                  <a:lnTo>
                    <a:pt x="350964" y="18275"/>
                  </a:lnTo>
                  <a:lnTo>
                    <a:pt x="306946" y="4699"/>
                  </a:lnTo>
                  <a:lnTo>
                    <a:pt x="260172" y="0"/>
                  </a:lnTo>
                  <a:lnTo>
                    <a:pt x="213410" y="4699"/>
                  </a:lnTo>
                  <a:lnTo>
                    <a:pt x="169392" y="18275"/>
                  </a:lnTo>
                  <a:lnTo>
                    <a:pt x="128854" y="39878"/>
                  </a:lnTo>
                  <a:lnTo>
                    <a:pt x="92544" y="68707"/>
                  </a:lnTo>
                  <a:lnTo>
                    <a:pt x="61188" y="103911"/>
                  </a:lnTo>
                  <a:lnTo>
                    <a:pt x="35521" y="144691"/>
                  </a:lnTo>
                  <a:lnTo>
                    <a:pt x="16281" y="190195"/>
                  </a:lnTo>
                  <a:lnTo>
                    <a:pt x="4191" y="239623"/>
                  </a:lnTo>
                  <a:lnTo>
                    <a:pt x="0" y="292125"/>
                  </a:lnTo>
                  <a:lnTo>
                    <a:pt x="4191" y="344639"/>
                  </a:lnTo>
                  <a:lnTo>
                    <a:pt x="16281" y="394068"/>
                  </a:lnTo>
                  <a:lnTo>
                    <a:pt x="35521" y="439572"/>
                  </a:lnTo>
                  <a:lnTo>
                    <a:pt x="61188" y="480352"/>
                  </a:lnTo>
                  <a:lnTo>
                    <a:pt x="92544" y="515556"/>
                  </a:lnTo>
                  <a:lnTo>
                    <a:pt x="128854" y="544385"/>
                  </a:lnTo>
                  <a:lnTo>
                    <a:pt x="169392" y="565988"/>
                  </a:lnTo>
                  <a:lnTo>
                    <a:pt x="213410" y="579564"/>
                  </a:lnTo>
                  <a:lnTo>
                    <a:pt x="260172" y="584263"/>
                  </a:lnTo>
                  <a:lnTo>
                    <a:pt x="306946" y="579564"/>
                  </a:lnTo>
                  <a:lnTo>
                    <a:pt x="350964" y="565988"/>
                  </a:lnTo>
                  <a:lnTo>
                    <a:pt x="391490" y="544385"/>
                  </a:lnTo>
                  <a:lnTo>
                    <a:pt x="427799" y="515556"/>
                  </a:lnTo>
                  <a:lnTo>
                    <a:pt x="459155" y="480352"/>
                  </a:lnTo>
                  <a:lnTo>
                    <a:pt x="484822" y="439572"/>
                  </a:lnTo>
                  <a:lnTo>
                    <a:pt x="504075" y="394068"/>
                  </a:lnTo>
                  <a:lnTo>
                    <a:pt x="516153" y="344639"/>
                  </a:lnTo>
                  <a:lnTo>
                    <a:pt x="520344" y="292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197" y="3189533"/>
              <a:ext cx="255553" cy="2398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33984" y="3111372"/>
              <a:ext cx="340995" cy="443230"/>
            </a:xfrm>
            <a:custGeom>
              <a:avLst/>
              <a:gdLst/>
              <a:ahLst/>
              <a:cxnLst/>
              <a:rect l="l" t="t" r="r" b="b"/>
              <a:pathLst>
                <a:path w="340994" h="443229">
                  <a:moveTo>
                    <a:pt x="174447" y="323596"/>
                  </a:moveTo>
                  <a:lnTo>
                    <a:pt x="165392" y="323596"/>
                  </a:lnTo>
                  <a:lnTo>
                    <a:pt x="165392" y="333717"/>
                  </a:lnTo>
                  <a:lnTo>
                    <a:pt x="174447" y="323596"/>
                  </a:lnTo>
                  <a:close/>
                </a:path>
                <a:path w="340994" h="443229">
                  <a:moveTo>
                    <a:pt x="210134" y="283743"/>
                  </a:moveTo>
                  <a:lnTo>
                    <a:pt x="165468" y="283743"/>
                  </a:lnTo>
                  <a:lnTo>
                    <a:pt x="165468" y="303174"/>
                  </a:lnTo>
                  <a:lnTo>
                    <a:pt x="192735" y="303174"/>
                  </a:lnTo>
                  <a:lnTo>
                    <a:pt x="210134" y="283743"/>
                  </a:lnTo>
                  <a:close/>
                </a:path>
                <a:path w="340994" h="443229">
                  <a:moveTo>
                    <a:pt x="245237" y="244538"/>
                  </a:moveTo>
                  <a:lnTo>
                    <a:pt x="165430" y="244538"/>
                  </a:lnTo>
                  <a:lnTo>
                    <a:pt x="165430" y="263931"/>
                  </a:lnTo>
                  <a:lnTo>
                    <a:pt x="227863" y="263931"/>
                  </a:lnTo>
                  <a:lnTo>
                    <a:pt x="245237" y="244538"/>
                  </a:lnTo>
                  <a:close/>
                </a:path>
                <a:path w="340994" h="443229">
                  <a:moveTo>
                    <a:pt x="263766" y="3416"/>
                  </a:moveTo>
                  <a:lnTo>
                    <a:pt x="222351" y="0"/>
                  </a:lnTo>
                  <a:lnTo>
                    <a:pt x="178028" y="6642"/>
                  </a:lnTo>
                  <a:lnTo>
                    <a:pt x="133375" y="23964"/>
                  </a:lnTo>
                  <a:lnTo>
                    <a:pt x="90957" y="52616"/>
                  </a:lnTo>
                  <a:lnTo>
                    <a:pt x="53352" y="93218"/>
                  </a:lnTo>
                  <a:lnTo>
                    <a:pt x="23152" y="146392"/>
                  </a:lnTo>
                  <a:lnTo>
                    <a:pt x="8572" y="189179"/>
                  </a:lnTo>
                  <a:lnTo>
                    <a:pt x="863" y="233159"/>
                  </a:lnTo>
                  <a:lnTo>
                    <a:pt x="0" y="277431"/>
                  </a:lnTo>
                  <a:lnTo>
                    <a:pt x="5981" y="321106"/>
                  </a:lnTo>
                  <a:lnTo>
                    <a:pt x="18770" y="363283"/>
                  </a:lnTo>
                  <a:lnTo>
                    <a:pt x="38354" y="403059"/>
                  </a:lnTo>
                  <a:lnTo>
                    <a:pt x="64719" y="439521"/>
                  </a:lnTo>
                  <a:lnTo>
                    <a:pt x="67894" y="442607"/>
                  </a:lnTo>
                  <a:lnTo>
                    <a:pt x="100050" y="406704"/>
                  </a:lnTo>
                  <a:lnTo>
                    <a:pt x="76593" y="374738"/>
                  </a:lnTo>
                  <a:lnTo>
                    <a:pt x="55448" y="327736"/>
                  </a:lnTo>
                  <a:lnTo>
                    <a:pt x="43357" y="273799"/>
                  </a:lnTo>
                  <a:lnTo>
                    <a:pt x="41160" y="233616"/>
                  </a:lnTo>
                  <a:lnTo>
                    <a:pt x="44729" y="194576"/>
                  </a:lnTo>
                  <a:lnTo>
                    <a:pt x="54267" y="156883"/>
                  </a:lnTo>
                  <a:lnTo>
                    <a:pt x="69964" y="120789"/>
                  </a:lnTo>
                  <a:lnTo>
                    <a:pt x="98742" y="77000"/>
                  </a:lnTo>
                  <a:lnTo>
                    <a:pt x="132626" y="43497"/>
                  </a:lnTo>
                  <a:lnTo>
                    <a:pt x="171500" y="20142"/>
                  </a:lnTo>
                  <a:lnTo>
                    <a:pt x="215252" y="6819"/>
                  </a:lnTo>
                  <a:lnTo>
                    <a:pt x="263766" y="3416"/>
                  </a:lnTo>
                  <a:close/>
                </a:path>
                <a:path w="340994" h="443229">
                  <a:moveTo>
                    <a:pt x="280720" y="204901"/>
                  </a:moveTo>
                  <a:lnTo>
                    <a:pt x="165608" y="204876"/>
                  </a:lnTo>
                  <a:lnTo>
                    <a:pt x="165608" y="224599"/>
                  </a:lnTo>
                  <a:lnTo>
                    <a:pt x="173888" y="224599"/>
                  </a:lnTo>
                  <a:lnTo>
                    <a:pt x="244449" y="224370"/>
                  </a:lnTo>
                  <a:lnTo>
                    <a:pt x="254254" y="224396"/>
                  </a:lnTo>
                  <a:lnTo>
                    <a:pt x="263080" y="224612"/>
                  </a:lnTo>
                  <a:lnTo>
                    <a:pt x="263359" y="224294"/>
                  </a:lnTo>
                  <a:lnTo>
                    <a:pt x="280720" y="204901"/>
                  </a:lnTo>
                  <a:close/>
                </a:path>
                <a:path w="340994" h="443229">
                  <a:moveTo>
                    <a:pt x="309448" y="164223"/>
                  </a:moveTo>
                  <a:lnTo>
                    <a:pt x="164858" y="164223"/>
                  </a:lnTo>
                  <a:lnTo>
                    <a:pt x="164858" y="172300"/>
                  </a:lnTo>
                  <a:lnTo>
                    <a:pt x="165379" y="172300"/>
                  </a:lnTo>
                  <a:lnTo>
                    <a:pt x="165379" y="184391"/>
                  </a:lnTo>
                  <a:lnTo>
                    <a:pt x="304507" y="184391"/>
                  </a:lnTo>
                  <a:lnTo>
                    <a:pt x="304507" y="172300"/>
                  </a:lnTo>
                  <a:lnTo>
                    <a:pt x="309448" y="172300"/>
                  </a:lnTo>
                  <a:lnTo>
                    <a:pt x="309448" y="164223"/>
                  </a:lnTo>
                  <a:close/>
                </a:path>
                <a:path w="340994" h="443229">
                  <a:moveTo>
                    <a:pt x="340563" y="136017"/>
                  </a:moveTo>
                  <a:lnTo>
                    <a:pt x="337934" y="125501"/>
                  </a:lnTo>
                  <a:lnTo>
                    <a:pt x="337667" y="124434"/>
                  </a:lnTo>
                  <a:lnTo>
                    <a:pt x="332092" y="115125"/>
                  </a:lnTo>
                  <a:lnTo>
                    <a:pt x="324078" y="108915"/>
                  </a:lnTo>
                  <a:lnTo>
                    <a:pt x="313905" y="106654"/>
                  </a:lnTo>
                  <a:lnTo>
                    <a:pt x="276009" y="106578"/>
                  </a:lnTo>
                  <a:lnTo>
                    <a:pt x="162356" y="107238"/>
                  </a:lnTo>
                  <a:lnTo>
                    <a:pt x="134747" y="138938"/>
                  </a:lnTo>
                  <a:lnTo>
                    <a:pt x="134645" y="310870"/>
                  </a:lnTo>
                  <a:lnTo>
                    <a:pt x="134416" y="349046"/>
                  </a:lnTo>
                  <a:lnTo>
                    <a:pt x="134378" y="368350"/>
                  </a:lnTo>
                  <a:lnTo>
                    <a:pt x="151663" y="349046"/>
                  </a:lnTo>
                  <a:lnTo>
                    <a:pt x="151384" y="196811"/>
                  </a:lnTo>
                  <a:lnTo>
                    <a:pt x="151371" y="129070"/>
                  </a:lnTo>
                  <a:lnTo>
                    <a:pt x="154686" y="125526"/>
                  </a:lnTo>
                  <a:lnTo>
                    <a:pt x="254812" y="125514"/>
                  </a:lnTo>
                  <a:lnTo>
                    <a:pt x="319913" y="125526"/>
                  </a:lnTo>
                  <a:lnTo>
                    <a:pt x="323367" y="129070"/>
                  </a:lnTo>
                  <a:lnTo>
                    <a:pt x="323532" y="138938"/>
                  </a:lnTo>
                  <a:lnTo>
                    <a:pt x="323659" y="156946"/>
                  </a:lnTo>
                  <a:lnTo>
                    <a:pt x="340563" y="138074"/>
                  </a:lnTo>
                  <a:lnTo>
                    <a:pt x="340563" y="136017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3952" y="2880359"/>
              <a:ext cx="4614672" cy="26700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69126" y="2875533"/>
              <a:ext cx="4624705" cy="2679700"/>
            </a:xfrm>
            <a:custGeom>
              <a:avLst/>
              <a:gdLst/>
              <a:ahLst/>
              <a:cxnLst/>
              <a:rect l="l" t="t" r="r" b="b"/>
              <a:pathLst>
                <a:path w="4624705" h="2679700">
                  <a:moveTo>
                    <a:pt x="0" y="2679573"/>
                  </a:moveTo>
                  <a:lnTo>
                    <a:pt x="4624197" y="2679573"/>
                  </a:lnTo>
                  <a:lnTo>
                    <a:pt x="4624197" y="0"/>
                  </a:lnTo>
                  <a:lnTo>
                    <a:pt x="0" y="0"/>
                  </a:lnTo>
                  <a:lnTo>
                    <a:pt x="0" y="2679573"/>
                  </a:lnTo>
                  <a:close/>
                </a:path>
              </a:pathLst>
            </a:custGeom>
            <a:ln w="9524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2606675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1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5" dirty="0">
                <a:solidFill>
                  <a:srgbClr val="007842"/>
                </a:solidFill>
              </a:rPr>
              <a:t>Mener</a:t>
            </a:r>
            <a:r>
              <a:rPr sz="1600" spc="-65" dirty="0">
                <a:solidFill>
                  <a:srgbClr val="007842"/>
                </a:solidFill>
              </a:rPr>
              <a:t> </a:t>
            </a:r>
            <a:r>
              <a:rPr sz="1600" spc="-20" dirty="0">
                <a:solidFill>
                  <a:srgbClr val="007842"/>
                </a:solidFill>
              </a:rPr>
              <a:t>l’attaque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MAC</a:t>
            </a:r>
            <a:r>
              <a:rPr sz="1600" spc="-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Flooding</a:t>
            </a:r>
            <a:endParaRPr sz="1600"/>
          </a:p>
        </p:txBody>
      </p:sp>
      <p:sp>
        <p:nvSpPr>
          <p:cNvPr id="24" name="object 24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09306" y="5614212"/>
            <a:ext cx="17475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Mise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à</a:t>
            </a:r>
            <a:r>
              <a:rPr sz="1200" b="1" spc="-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jour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système</a:t>
            </a:r>
            <a:r>
              <a:rPr sz="1200" b="1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283190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2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Préparation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virtuelle</a:t>
            </a:r>
            <a:r>
              <a:rPr sz="1600" b="1" spc="-3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Linux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Installez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l’outil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Macof</a:t>
            </a:r>
            <a:r>
              <a:rPr sz="1200" b="1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virtuelle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tapant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suivante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dans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terminal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sudo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macof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Cet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outil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servira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suite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l’exécution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b="1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Flooding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Après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avoir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terminé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l’installation</a:t>
            </a:r>
            <a:r>
              <a:rPr sz="1200" spc="9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l’outil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Macof,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modifiez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mode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d’accès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Aucune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connexion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40080" lvl="1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Cela est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requis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puissiez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suite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connecter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cette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qui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sera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créée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l’émulateur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GNS3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l’étape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suivante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921" y="6346342"/>
            <a:ext cx="2207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Mode</a:t>
            </a:r>
            <a:r>
              <a:rPr sz="1200" b="1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d’accès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b="1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VM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41203" y="3160395"/>
            <a:ext cx="4106545" cy="3173730"/>
            <a:chOff x="4041203" y="3160395"/>
            <a:chExt cx="4106545" cy="31737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0791" y="3169920"/>
              <a:ext cx="4087367" cy="31546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45965" y="3165157"/>
              <a:ext cx="4097020" cy="3164205"/>
            </a:xfrm>
            <a:custGeom>
              <a:avLst/>
              <a:gdLst/>
              <a:ahLst/>
              <a:cxnLst/>
              <a:rect l="l" t="t" r="r" b="b"/>
              <a:pathLst>
                <a:path w="4097020" h="3164204">
                  <a:moveTo>
                    <a:pt x="0" y="3164204"/>
                  </a:moveTo>
                  <a:lnTo>
                    <a:pt x="4096892" y="3164204"/>
                  </a:lnTo>
                  <a:lnTo>
                    <a:pt x="4096892" y="0"/>
                  </a:lnTo>
                  <a:lnTo>
                    <a:pt x="0" y="0"/>
                  </a:lnTo>
                  <a:lnTo>
                    <a:pt x="0" y="3164204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256275" y="3963924"/>
              <a:ext cx="1880870" cy="180340"/>
            </a:xfrm>
            <a:custGeom>
              <a:avLst/>
              <a:gdLst/>
              <a:ahLst/>
              <a:cxnLst/>
              <a:rect l="l" t="t" r="r" b="b"/>
              <a:pathLst>
                <a:path w="1880870" h="180339">
                  <a:moveTo>
                    <a:pt x="0" y="179831"/>
                  </a:moveTo>
                  <a:lnTo>
                    <a:pt x="1880616" y="179831"/>
                  </a:lnTo>
                  <a:lnTo>
                    <a:pt x="1880616" y="0"/>
                  </a:lnTo>
                  <a:lnTo>
                    <a:pt x="0" y="0"/>
                  </a:lnTo>
                  <a:lnTo>
                    <a:pt x="0" y="179831"/>
                  </a:lnTo>
                  <a:close/>
                </a:path>
              </a:pathLst>
            </a:custGeom>
            <a:ln w="28574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2606675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1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5" dirty="0">
                <a:solidFill>
                  <a:srgbClr val="007842"/>
                </a:solidFill>
              </a:rPr>
              <a:t>Mener</a:t>
            </a:r>
            <a:r>
              <a:rPr sz="1600" spc="-65" dirty="0">
                <a:solidFill>
                  <a:srgbClr val="007842"/>
                </a:solidFill>
              </a:rPr>
              <a:t> </a:t>
            </a:r>
            <a:r>
              <a:rPr sz="1600" spc="-20" dirty="0">
                <a:solidFill>
                  <a:srgbClr val="007842"/>
                </a:solidFill>
              </a:rPr>
              <a:t>l’attaque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MAC</a:t>
            </a:r>
            <a:r>
              <a:rPr sz="1600" spc="-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Flooding</a:t>
            </a:r>
            <a:endParaRPr sz="1600"/>
          </a:p>
        </p:txBody>
      </p:sp>
      <p:sp>
        <p:nvSpPr>
          <p:cNvPr id="18" name="object 18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036559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Après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avoir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installé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GNS3,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allons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émuler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partir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laquelle,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testerons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Flooding.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topologie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émuler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illustrée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ci-dessous.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2606675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1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5" dirty="0">
                <a:solidFill>
                  <a:srgbClr val="007842"/>
                </a:solidFill>
              </a:rPr>
              <a:t>Mener</a:t>
            </a:r>
            <a:r>
              <a:rPr sz="1600" spc="-65" dirty="0">
                <a:solidFill>
                  <a:srgbClr val="007842"/>
                </a:solidFill>
              </a:rPr>
              <a:t> </a:t>
            </a:r>
            <a:r>
              <a:rPr sz="1600" spc="-20" dirty="0">
                <a:solidFill>
                  <a:srgbClr val="007842"/>
                </a:solidFill>
              </a:rPr>
              <a:t>l’attaque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MAC</a:t>
            </a:r>
            <a:r>
              <a:rPr sz="1600" spc="-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Flooding</a:t>
            </a:r>
            <a:endParaRPr sz="160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6447" y="2487167"/>
            <a:ext cx="3493007" cy="150266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98982" y="3743401"/>
            <a:ext cx="10499725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mettre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place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telle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êtes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chargés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8500" algn="l"/>
              </a:tabLst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Télécharger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fichier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c3725-adventerprisek9-mz.124-15.T14.bin,</a:t>
            </a:r>
            <a:r>
              <a:rPr sz="1200" spc="1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qui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représente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image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Cisco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IOS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permettant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l’émulation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d’un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(Switch).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7865" marR="5080" lvl="1" indent="-228600">
              <a:lnSpc>
                <a:spcPct val="111000"/>
              </a:lnSpc>
              <a:spcBef>
                <a:spcPts val="610"/>
              </a:spcBef>
              <a:buAutoNum type="arabicPeriod"/>
              <a:tabLst>
                <a:tab pos="698500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Créer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manuellement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nouvelle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 commutateur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partir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fichier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c3725-adventerprisek9-mz.124-15.T14.bin.Pour</a:t>
            </a:r>
            <a:r>
              <a:rPr sz="1200" spc="1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faire,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+NewTemplate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spc="-10" dirty="0">
                <a:solidFill>
                  <a:srgbClr val="55555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Manually create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spc="-10" dirty="0">
                <a:solidFill>
                  <a:srgbClr val="55555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200" dirty="0">
                <a:solidFill>
                  <a:srgbClr val="55555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IOS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Routers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200" dirty="0">
                <a:solidFill>
                  <a:srgbClr val="55555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".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Sélectionnez</a:t>
            </a:r>
            <a:r>
              <a:rPr sz="1200" spc="6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fichier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c3725-adventerprisek9-mz.124-15.T14.bin</a:t>
            </a:r>
            <a:r>
              <a:rPr sz="1200" spc="1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 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complétez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processus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création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la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(sous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</a:t>
            </a:r>
            <a:r>
              <a:rPr sz="1200" spc="-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EtherSwitch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8500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Importer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virtuelle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Linux.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faire,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Edit</a:t>
            </a:r>
            <a:r>
              <a:rPr sz="1200" spc="-10" dirty="0">
                <a:solidFill>
                  <a:srgbClr val="55555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preferences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VirtualBox</a:t>
            </a:r>
            <a:r>
              <a:rPr sz="1200" spc="-5" dirty="0">
                <a:solidFill>
                  <a:srgbClr val="55555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VirtualBOX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VMs</a:t>
            </a:r>
            <a:r>
              <a:rPr sz="1200" dirty="0">
                <a:solidFill>
                  <a:srgbClr val="555555"/>
                </a:solidFill>
                <a:latin typeface="Wingdings" panose="05000000000000000000"/>
                <a:cs typeface="Wingdings" panose="05000000000000000000"/>
              </a:rPr>
              <a:t>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200" b="1" spc="2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98500" algn="l"/>
              </a:tabLst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Établir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liens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requis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illustrée</a:t>
            </a:r>
            <a:r>
              <a:rPr sz="1200" spc="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figure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ci-dessus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7865" lvl="1" indent="-228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8500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Démarrer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équipements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topologie</a:t>
            </a:r>
            <a:r>
              <a:rPr sz="1200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réseau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cliquant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boutant</a:t>
            </a:r>
            <a:r>
              <a:rPr sz="1200" spc="-8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Start/Resume</a:t>
            </a:r>
            <a:r>
              <a:rPr sz="1200" b="1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nodes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182" y="5005196"/>
            <a:ext cx="9784715" cy="13487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865"/>
              </a:spcBef>
              <a:buAutoNum type="arabicPeriod" startAt="3"/>
              <a:tabLst>
                <a:tab pos="241300" algn="l"/>
              </a:tabLst>
            </a:pP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Vérifier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l'exécution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l'attaque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8500" lvl="1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utilisant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Wireshark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analyser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trafic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généré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l'attaquant</a:t>
            </a: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8500" marR="5080" lvl="1" indent="-228600">
              <a:lnSpc>
                <a:spcPct val="112000"/>
              </a:lnSpc>
              <a:spcBef>
                <a:spcPts val="5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affichant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utilisant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suivante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#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show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mac-address-table </a:t>
            </a:r>
            <a:r>
              <a:rPr sz="1200" b="1" spc="-254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count.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40665" indent="-228600">
              <a:lnSpc>
                <a:spcPct val="100000"/>
              </a:lnSpc>
              <a:spcBef>
                <a:spcPts val="765"/>
              </a:spcBef>
              <a:buAutoNum type="arabicPeriod" startAt="3"/>
              <a:tabLst>
                <a:tab pos="241300" algn="l"/>
              </a:tabLst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Arrêter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l'exécution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l'attaque.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2606675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1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5" dirty="0">
                <a:solidFill>
                  <a:srgbClr val="007842"/>
                </a:solidFill>
              </a:rPr>
              <a:t>Mener</a:t>
            </a:r>
            <a:r>
              <a:rPr sz="1600" spc="-65" dirty="0">
                <a:solidFill>
                  <a:srgbClr val="007842"/>
                </a:solidFill>
              </a:rPr>
              <a:t> </a:t>
            </a:r>
            <a:r>
              <a:rPr sz="1600" spc="-20" dirty="0">
                <a:solidFill>
                  <a:srgbClr val="007842"/>
                </a:solidFill>
              </a:rPr>
              <a:t>l’attaque</a:t>
            </a:r>
            <a:r>
              <a:rPr sz="1600" spc="-15" dirty="0">
                <a:solidFill>
                  <a:srgbClr val="007842"/>
                </a:solidFill>
              </a:rPr>
              <a:t> </a:t>
            </a:r>
            <a:r>
              <a:rPr sz="1600" dirty="0">
                <a:solidFill>
                  <a:srgbClr val="007842"/>
                </a:solidFill>
              </a:rPr>
              <a:t>MAC</a:t>
            </a:r>
            <a:r>
              <a:rPr sz="1600" spc="-20" dirty="0">
                <a:solidFill>
                  <a:srgbClr val="007842"/>
                </a:solidFill>
              </a:rPr>
              <a:t> </a:t>
            </a:r>
            <a:r>
              <a:rPr sz="1600" spc="-5" dirty="0">
                <a:solidFill>
                  <a:srgbClr val="007842"/>
                </a:solidFill>
              </a:rPr>
              <a:t>Flooding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598802"/>
            <a:ext cx="10589260" cy="2256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Exécution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l’attaque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MAC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Flooding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82880" indent="-170815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3515" algn="l"/>
              </a:tabLst>
            </a:pP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L’attaque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Flooding</a:t>
            </a:r>
            <a:r>
              <a:rPr sz="1200" b="1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consiste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inonder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avec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paquets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ARP</a:t>
            </a:r>
            <a:r>
              <a:rPr sz="1200" b="1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falsifiés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chacun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contenant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différentes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adresses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source.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exécuter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telle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attaque,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êtes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chargés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7865" marR="483235" lvl="1" indent="-228600">
              <a:lnSpc>
                <a:spcPct val="112000"/>
              </a:lnSpc>
              <a:spcBef>
                <a:spcPts val="580"/>
              </a:spcBef>
              <a:buAutoNum type="arabicPeriod"/>
              <a:tabLst>
                <a:tab pos="698500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Afficher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nombre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actuel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d'entrées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table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d'adresses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commutateur.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faire,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exécuter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suivante</a:t>
            </a:r>
            <a:r>
              <a:rPr sz="1200" spc="-1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partir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terminal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: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#show</a:t>
            </a:r>
            <a:r>
              <a:rPr sz="1200" b="1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mac-address-table</a:t>
            </a:r>
            <a:r>
              <a:rPr sz="1200" b="1" spc="-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count</a:t>
            </a:r>
            <a:r>
              <a:rPr sz="1200" b="1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97865" marR="203835" lvl="1" indent="-228600">
              <a:lnSpc>
                <a:spcPct val="110000"/>
              </a:lnSpc>
              <a:spcBef>
                <a:spcPts val="625"/>
              </a:spcBef>
              <a:buAutoNum type="arabicPeriod"/>
              <a:tabLst>
                <a:tab pos="698500" algn="l"/>
              </a:tabLst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Utiliser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l'outil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"macof"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dans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b="1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Linux</a:t>
            </a:r>
            <a:r>
              <a:rPr sz="1200" b="1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inonder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commutateur.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Vous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pouvez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utiliser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commande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suivante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depuis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terminal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machine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Kali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sudo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macof</a:t>
            </a:r>
            <a:r>
              <a:rPr sz="1200" b="1" spc="-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-i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eth0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;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200">
              <a:latin typeface="Calibri" panose="020F0502020204030204"/>
              <a:cs typeface="Calibri" panose="020F0502020204030204"/>
            </a:endParaRPr>
          </a:p>
          <a:p>
            <a:pPr marL="2897505">
              <a:lnSpc>
                <a:spcPct val="100000"/>
              </a:lnSpc>
              <a:spcBef>
                <a:spcPts val="800"/>
              </a:spcBef>
            </a:pPr>
            <a:r>
              <a:rPr sz="14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Remarques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69564" y="3860291"/>
            <a:ext cx="5785485" cy="1051560"/>
          </a:xfrm>
          <a:custGeom>
            <a:avLst/>
            <a:gdLst/>
            <a:ahLst/>
            <a:cxnLst/>
            <a:rect l="l" t="t" r="r" b="b"/>
            <a:pathLst>
              <a:path w="5785484" h="1051560">
                <a:moveTo>
                  <a:pt x="5785103" y="0"/>
                </a:moveTo>
                <a:lnTo>
                  <a:pt x="0" y="0"/>
                </a:lnTo>
                <a:lnTo>
                  <a:pt x="0" y="1051560"/>
                </a:lnTo>
                <a:lnTo>
                  <a:pt x="5785103" y="1051560"/>
                </a:lnTo>
                <a:lnTo>
                  <a:pt x="57851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69564" y="3860291"/>
            <a:ext cx="5785485" cy="1051560"/>
          </a:xfrm>
          <a:prstGeom prst="rect">
            <a:avLst/>
          </a:prstGeom>
          <a:ln w="28575">
            <a:solidFill>
              <a:srgbClr val="00784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351155" indent="-170815">
              <a:lnSpc>
                <a:spcPct val="100000"/>
              </a:lnSpc>
              <a:buFont typeface="Arial MT"/>
              <a:buChar char="•"/>
              <a:tabLst>
                <a:tab pos="351155" algn="l"/>
              </a:tabLst>
            </a:pPr>
            <a:r>
              <a:rPr sz="1200" spc="-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L’outil</a:t>
            </a:r>
            <a:r>
              <a:rPr sz="1200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macof</a:t>
            </a:r>
            <a:r>
              <a:rPr sz="1200" b="1" spc="2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permet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d’inonder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commutateur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réponses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falsifiées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5115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vitesse</a:t>
            </a:r>
            <a:r>
              <a:rPr sz="1200" spc="-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élevée.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51155" indent="-170815">
              <a:lnSpc>
                <a:spcPct val="100000"/>
              </a:lnSpc>
              <a:buFont typeface="Arial MT"/>
              <a:buChar char="•"/>
              <a:tabLst>
                <a:tab pos="351155" algn="l"/>
              </a:tabLst>
            </a:pPr>
            <a:r>
              <a:rPr sz="1200" spc="-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L’option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-i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suivie du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k’interface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(eth0,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exemple)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permet de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spécifier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351155">
              <a:lnSpc>
                <a:spcPct val="100000"/>
              </a:lnSpc>
            </a:pP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l’interface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sortie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flux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réponses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MAC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falsifiées.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35313" y="3431976"/>
            <a:ext cx="614680" cy="726440"/>
            <a:chOff x="3035313" y="3431976"/>
            <a:chExt cx="614680" cy="726440"/>
          </a:xfrm>
        </p:grpSpPr>
        <p:sp>
          <p:nvSpPr>
            <p:cNvPr id="16" name="object 16"/>
            <p:cNvSpPr/>
            <p:nvPr/>
          </p:nvSpPr>
          <p:spPr>
            <a:xfrm>
              <a:off x="3035312" y="3431984"/>
              <a:ext cx="614680" cy="715010"/>
            </a:xfrm>
            <a:custGeom>
              <a:avLst/>
              <a:gdLst/>
              <a:ahLst/>
              <a:cxnLst/>
              <a:rect l="l" t="t" r="r" b="b"/>
              <a:pathLst>
                <a:path w="614679" h="715010">
                  <a:moveTo>
                    <a:pt x="614133" y="357225"/>
                  </a:moveTo>
                  <a:lnTo>
                    <a:pt x="610806" y="304431"/>
                  </a:lnTo>
                  <a:lnTo>
                    <a:pt x="601129" y="254050"/>
                  </a:lnTo>
                  <a:lnTo>
                    <a:pt x="585597" y="206629"/>
                  </a:lnTo>
                  <a:lnTo>
                    <a:pt x="564667" y="162712"/>
                  </a:lnTo>
                  <a:lnTo>
                    <a:pt x="538822" y="122859"/>
                  </a:lnTo>
                  <a:lnTo>
                    <a:pt x="508533" y="87617"/>
                  </a:lnTo>
                  <a:lnTo>
                    <a:pt x="474268" y="57556"/>
                  </a:lnTo>
                  <a:lnTo>
                    <a:pt x="436524" y="33197"/>
                  </a:lnTo>
                  <a:lnTo>
                    <a:pt x="395757" y="15125"/>
                  </a:lnTo>
                  <a:lnTo>
                    <a:pt x="352450" y="3873"/>
                  </a:lnTo>
                  <a:lnTo>
                    <a:pt x="307060" y="0"/>
                  </a:lnTo>
                  <a:lnTo>
                    <a:pt x="261683" y="3873"/>
                  </a:lnTo>
                  <a:lnTo>
                    <a:pt x="218376" y="15125"/>
                  </a:lnTo>
                  <a:lnTo>
                    <a:pt x="177609" y="33197"/>
                  </a:lnTo>
                  <a:lnTo>
                    <a:pt x="139865" y="57556"/>
                  </a:lnTo>
                  <a:lnTo>
                    <a:pt x="105600" y="87617"/>
                  </a:lnTo>
                  <a:lnTo>
                    <a:pt x="75311" y="122859"/>
                  </a:lnTo>
                  <a:lnTo>
                    <a:pt x="49466" y="162712"/>
                  </a:lnTo>
                  <a:lnTo>
                    <a:pt x="28536" y="206629"/>
                  </a:lnTo>
                  <a:lnTo>
                    <a:pt x="12992" y="254050"/>
                  </a:lnTo>
                  <a:lnTo>
                    <a:pt x="3327" y="304431"/>
                  </a:lnTo>
                  <a:lnTo>
                    <a:pt x="0" y="357225"/>
                  </a:lnTo>
                  <a:lnTo>
                    <a:pt x="3327" y="410006"/>
                  </a:lnTo>
                  <a:lnTo>
                    <a:pt x="12992" y="460387"/>
                  </a:lnTo>
                  <a:lnTo>
                    <a:pt x="28536" y="507822"/>
                  </a:lnTo>
                  <a:lnTo>
                    <a:pt x="49466" y="551738"/>
                  </a:lnTo>
                  <a:lnTo>
                    <a:pt x="75311" y="591591"/>
                  </a:lnTo>
                  <a:lnTo>
                    <a:pt x="105600" y="626821"/>
                  </a:lnTo>
                  <a:lnTo>
                    <a:pt x="139865" y="656894"/>
                  </a:lnTo>
                  <a:lnTo>
                    <a:pt x="177609" y="681253"/>
                  </a:lnTo>
                  <a:lnTo>
                    <a:pt x="218376" y="699325"/>
                  </a:lnTo>
                  <a:lnTo>
                    <a:pt x="261683" y="710577"/>
                  </a:lnTo>
                  <a:lnTo>
                    <a:pt x="307060" y="714451"/>
                  </a:lnTo>
                  <a:lnTo>
                    <a:pt x="352450" y="710577"/>
                  </a:lnTo>
                  <a:lnTo>
                    <a:pt x="395757" y="699325"/>
                  </a:lnTo>
                  <a:lnTo>
                    <a:pt x="436524" y="681253"/>
                  </a:lnTo>
                  <a:lnTo>
                    <a:pt x="474268" y="656894"/>
                  </a:lnTo>
                  <a:lnTo>
                    <a:pt x="508533" y="626821"/>
                  </a:lnTo>
                  <a:lnTo>
                    <a:pt x="538822" y="591591"/>
                  </a:lnTo>
                  <a:lnTo>
                    <a:pt x="564667" y="551738"/>
                  </a:lnTo>
                  <a:lnTo>
                    <a:pt x="585597" y="507822"/>
                  </a:lnTo>
                  <a:lnTo>
                    <a:pt x="601129" y="460387"/>
                  </a:lnTo>
                  <a:lnTo>
                    <a:pt x="610806" y="410006"/>
                  </a:lnTo>
                  <a:lnTo>
                    <a:pt x="614133" y="357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0359" y="3618854"/>
              <a:ext cx="68410" cy="7034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58070" y="3869055"/>
              <a:ext cx="180340" cy="29209"/>
            </a:xfrm>
            <a:custGeom>
              <a:avLst/>
              <a:gdLst/>
              <a:ahLst/>
              <a:cxnLst/>
              <a:rect l="l" t="t" r="r" b="b"/>
              <a:pathLst>
                <a:path w="180339" h="29210">
                  <a:moveTo>
                    <a:pt x="98259" y="3873"/>
                  </a:moveTo>
                  <a:lnTo>
                    <a:pt x="0" y="3873"/>
                  </a:lnTo>
                  <a:lnTo>
                    <a:pt x="0" y="28422"/>
                  </a:lnTo>
                  <a:lnTo>
                    <a:pt x="95618" y="28422"/>
                  </a:lnTo>
                  <a:lnTo>
                    <a:pt x="98259" y="3873"/>
                  </a:lnTo>
                  <a:close/>
                </a:path>
                <a:path w="180339" h="29210">
                  <a:moveTo>
                    <a:pt x="180060" y="0"/>
                  </a:moveTo>
                  <a:lnTo>
                    <a:pt x="146126" y="29133"/>
                  </a:lnTo>
                  <a:lnTo>
                    <a:pt x="180060" y="29133"/>
                  </a:lnTo>
                  <a:lnTo>
                    <a:pt x="1800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99816" y="3523297"/>
              <a:ext cx="549910" cy="635000"/>
            </a:xfrm>
            <a:custGeom>
              <a:avLst/>
              <a:gdLst/>
              <a:ahLst/>
              <a:cxnLst/>
              <a:rect l="l" t="t" r="r" b="b"/>
              <a:pathLst>
                <a:path w="549910" h="635000">
                  <a:moveTo>
                    <a:pt x="403047" y="166154"/>
                  </a:moveTo>
                  <a:lnTo>
                    <a:pt x="383565" y="133070"/>
                  </a:lnTo>
                  <a:lnTo>
                    <a:pt x="281978" y="130276"/>
                  </a:lnTo>
                  <a:lnTo>
                    <a:pt x="192430" y="131013"/>
                  </a:lnTo>
                  <a:lnTo>
                    <a:pt x="177990" y="133743"/>
                  </a:lnTo>
                  <a:lnTo>
                    <a:pt x="167779" y="141351"/>
                  </a:lnTo>
                  <a:lnTo>
                    <a:pt x="161709" y="153733"/>
                  </a:lnTo>
                  <a:lnTo>
                    <a:pt x="159689" y="170764"/>
                  </a:lnTo>
                  <a:lnTo>
                    <a:pt x="159766" y="337858"/>
                  </a:lnTo>
                  <a:lnTo>
                    <a:pt x="159270" y="449262"/>
                  </a:lnTo>
                  <a:lnTo>
                    <a:pt x="161810" y="465112"/>
                  </a:lnTo>
                  <a:lnTo>
                    <a:pt x="169113" y="477926"/>
                  </a:lnTo>
                  <a:lnTo>
                    <a:pt x="180225" y="486448"/>
                  </a:lnTo>
                  <a:lnTo>
                    <a:pt x="194233" y="489394"/>
                  </a:lnTo>
                  <a:lnTo>
                    <a:pt x="238785" y="488886"/>
                  </a:lnTo>
                  <a:lnTo>
                    <a:pt x="372414" y="488823"/>
                  </a:lnTo>
                  <a:lnTo>
                    <a:pt x="402437" y="453821"/>
                  </a:lnTo>
                  <a:lnTo>
                    <a:pt x="402640" y="328764"/>
                  </a:lnTo>
                  <a:lnTo>
                    <a:pt x="394004" y="340474"/>
                  </a:lnTo>
                  <a:lnTo>
                    <a:pt x="387464" y="352361"/>
                  </a:lnTo>
                  <a:lnTo>
                    <a:pt x="383603" y="365290"/>
                  </a:lnTo>
                  <a:lnTo>
                    <a:pt x="383006" y="380111"/>
                  </a:lnTo>
                  <a:lnTo>
                    <a:pt x="383781" y="397865"/>
                  </a:lnTo>
                  <a:lnTo>
                    <a:pt x="383717" y="415709"/>
                  </a:lnTo>
                  <a:lnTo>
                    <a:pt x="382308" y="462826"/>
                  </a:lnTo>
                  <a:lnTo>
                    <a:pt x="378675" y="466344"/>
                  </a:lnTo>
                  <a:lnTo>
                    <a:pt x="183324" y="466293"/>
                  </a:lnTo>
                  <a:lnTo>
                    <a:pt x="179908" y="462407"/>
                  </a:lnTo>
                  <a:lnTo>
                    <a:pt x="179324" y="157810"/>
                  </a:lnTo>
                  <a:lnTo>
                    <a:pt x="183375" y="153339"/>
                  </a:lnTo>
                  <a:lnTo>
                    <a:pt x="378637" y="153339"/>
                  </a:lnTo>
                  <a:lnTo>
                    <a:pt x="382714" y="157670"/>
                  </a:lnTo>
                  <a:lnTo>
                    <a:pt x="383006" y="219710"/>
                  </a:lnTo>
                  <a:lnTo>
                    <a:pt x="392696" y="207594"/>
                  </a:lnTo>
                  <a:lnTo>
                    <a:pt x="399478" y="195033"/>
                  </a:lnTo>
                  <a:lnTo>
                    <a:pt x="403034" y="181419"/>
                  </a:lnTo>
                  <a:lnTo>
                    <a:pt x="403047" y="166154"/>
                  </a:lnTo>
                  <a:close/>
                </a:path>
                <a:path w="549910" h="635000">
                  <a:moveTo>
                    <a:pt x="549313" y="324091"/>
                  </a:moveTo>
                  <a:lnTo>
                    <a:pt x="547954" y="284784"/>
                  </a:lnTo>
                  <a:lnTo>
                    <a:pt x="542340" y="260413"/>
                  </a:lnTo>
                  <a:lnTo>
                    <a:pt x="542493" y="314210"/>
                  </a:lnTo>
                  <a:lnTo>
                    <a:pt x="535597" y="365061"/>
                  </a:lnTo>
                  <a:lnTo>
                    <a:pt x="521373" y="412813"/>
                  </a:lnTo>
                  <a:lnTo>
                    <a:pt x="499503" y="457327"/>
                  </a:lnTo>
                  <a:lnTo>
                    <a:pt x="469696" y="498462"/>
                  </a:lnTo>
                  <a:lnTo>
                    <a:pt x="434213" y="533387"/>
                  </a:lnTo>
                  <a:lnTo>
                    <a:pt x="395846" y="559117"/>
                  </a:lnTo>
                  <a:lnTo>
                    <a:pt x="354723" y="575703"/>
                  </a:lnTo>
                  <a:lnTo>
                    <a:pt x="311010" y="583260"/>
                  </a:lnTo>
                  <a:lnTo>
                    <a:pt x="264820" y="581850"/>
                  </a:lnTo>
                  <a:lnTo>
                    <a:pt x="220751" y="571360"/>
                  </a:lnTo>
                  <a:lnTo>
                    <a:pt x="179463" y="551484"/>
                  </a:lnTo>
                  <a:lnTo>
                    <a:pt x="142049" y="522884"/>
                  </a:lnTo>
                  <a:lnTo>
                    <a:pt x="109512" y="486219"/>
                  </a:lnTo>
                  <a:lnTo>
                    <a:pt x="82931" y="442150"/>
                  </a:lnTo>
                  <a:lnTo>
                    <a:pt x="63347" y="391312"/>
                  </a:lnTo>
                  <a:lnTo>
                    <a:pt x="51803" y="334378"/>
                  </a:lnTo>
                  <a:lnTo>
                    <a:pt x="49199" y="285318"/>
                  </a:lnTo>
                  <a:lnTo>
                    <a:pt x="53416" y="237642"/>
                  </a:lnTo>
                  <a:lnTo>
                    <a:pt x="64693" y="191630"/>
                  </a:lnTo>
                  <a:lnTo>
                    <a:pt x="83248" y="147561"/>
                  </a:lnTo>
                  <a:lnTo>
                    <a:pt x="111163" y="102133"/>
                  </a:lnTo>
                  <a:lnTo>
                    <a:pt x="143281" y="65443"/>
                  </a:lnTo>
                  <a:lnTo>
                    <a:pt x="179539" y="37388"/>
                  </a:lnTo>
                  <a:lnTo>
                    <a:pt x="219837" y="17907"/>
                  </a:lnTo>
                  <a:lnTo>
                    <a:pt x="264121" y="6883"/>
                  </a:lnTo>
                  <a:lnTo>
                    <a:pt x="312280" y="4254"/>
                  </a:lnTo>
                  <a:lnTo>
                    <a:pt x="276009" y="0"/>
                  </a:lnTo>
                  <a:lnTo>
                    <a:pt x="237388" y="2552"/>
                  </a:lnTo>
                  <a:lnTo>
                    <a:pt x="197675" y="12230"/>
                  </a:lnTo>
                  <a:lnTo>
                    <a:pt x="158178" y="29349"/>
                  </a:lnTo>
                  <a:lnTo>
                    <a:pt x="120167" y="54241"/>
                  </a:lnTo>
                  <a:lnTo>
                    <a:pt x="84937" y="87236"/>
                  </a:lnTo>
                  <a:lnTo>
                    <a:pt x="53746" y="128651"/>
                  </a:lnTo>
                  <a:lnTo>
                    <a:pt x="27914" y="178816"/>
                  </a:lnTo>
                  <a:lnTo>
                    <a:pt x="12192" y="225158"/>
                  </a:lnTo>
                  <a:lnTo>
                    <a:pt x="2895" y="272757"/>
                  </a:lnTo>
                  <a:lnTo>
                    <a:pt x="0" y="320827"/>
                  </a:lnTo>
                  <a:lnTo>
                    <a:pt x="3492" y="368604"/>
                  </a:lnTo>
                  <a:lnTo>
                    <a:pt x="13347" y="415315"/>
                  </a:lnTo>
                  <a:lnTo>
                    <a:pt x="29565" y="460197"/>
                  </a:lnTo>
                  <a:lnTo>
                    <a:pt x="52120" y="502475"/>
                  </a:lnTo>
                  <a:lnTo>
                    <a:pt x="81000" y="541362"/>
                  </a:lnTo>
                  <a:lnTo>
                    <a:pt x="116192" y="576110"/>
                  </a:lnTo>
                  <a:lnTo>
                    <a:pt x="152971" y="602068"/>
                  </a:lnTo>
                  <a:lnTo>
                    <a:pt x="192316" y="620471"/>
                  </a:lnTo>
                  <a:lnTo>
                    <a:pt x="233362" y="631405"/>
                  </a:lnTo>
                  <a:lnTo>
                    <a:pt x="275234" y="634936"/>
                  </a:lnTo>
                  <a:lnTo>
                    <a:pt x="317068" y="631164"/>
                  </a:lnTo>
                  <a:lnTo>
                    <a:pt x="357987" y="620141"/>
                  </a:lnTo>
                  <a:lnTo>
                    <a:pt x="397116" y="601967"/>
                  </a:lnTo>
                  <a:lnTo>
                    <a:pt x="433603" y="576719"/>
                  </a:lnTo>
                  <a:lnTo>
                    <a:pt x="466547" y="544474"/>
                  </a:lnTo>
                  <a:lnTo>
                    <a:pt x="508304" y="483958"/>
                  </a:lnTo>
                  <a:lnTo>
                    <a:pt x="536905" y="413880"/>
                  </a:lnTo>
                  <a:lnTo>
                    <a:pt x="545833" y="369912"/>
                  </a:lnTo>
                  <a:lnTo>
                    <a:pt x="549313" y="324091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991" y="3679365"/>
              <a:ext cx="284240" cy="27421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51687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créer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manuellement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nouvelle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d’un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à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partir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fichier</a:t>
            </a:r>
            <a:r>
              <a:rPr sz="1200" spc="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c3725-adventerprisek9-mz.124-15.T14.bin,</a:t>
            </a:r>
            <a:r>
              <a:rPr sz="1200" spc="14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l’icône</a:t>
            </a:r>
            <a:r>
              <a:rPr sz="1200" spc="7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+New</a:t>
            </a:r>
            <a:r>
              <a:rPr sz="1200" b="1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b="1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"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971930" y="2267711"/>
            <a:ext cx="10321290" cy="4267835"/>
            <a:chOff x="971930" y="2267711"/>
            <a:chExt cx="10321290" cy="426783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455" y="3221736"/>
              <a:ext cx="4681728" cy="32979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76693" y="3216973"/>
              <a:ext cx="4691380" cy="3307715"/>
            </a:xfrm>
            <a:custGeom>
              <a:avLst/>
              <a:gdLst/>
              <a:ahLst/>
              <a:cxnLst/>
              <a:rect l="l" t="t" r="r" b="b"/>
              <a:pathLst>
                <a:path w="4691380" h="3307715">
                  <a:moveTo>
                    <a:pt x="0" y="3307461"/>
                  </a:moveTo>
                  <a:lnTo>
                    <a:pt x="4691253" y="3307461"/>
                  </a:lnTo>
                  <a:lnTo>
                    <a:pt x="4691253" y="0"/>
                  </a:lnTo>
                  <a:lnTo>
                    <a:pt x="0" y="0"/>
                  </a:lnTo>
                  <a:lnTo>
                    <a:pt x="0" y="3307461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6352" y="3227831"/>
              <a:ext cx="4657344" cy="32979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21526" y="3223069"/>
              <a:ext cx="4667250" cy="3307715"/>
            </a:xfrm>
            <a:custGeom>
              <a:avLst/>
              <a:gdLst/>
              <a:ahLst/>
              <a:cxnLst/>
              <a:rect l="l" t="t" r="r" b="b"/>
              <a:pathLst>
                <a:path w="4667250" h="3307715">
                  <a:moveTo>
                    <a:pt x="0" y="3307461"/>
                  </a:moveTo>
                  <a:lnTo>
                    <a:pt x="4666869" y="3307461"/>
                  </a:lnTo>
                  <a:lnTo>
                    <a:pt x="4666869" y="0"/>
                  </a:lnTo>
                  <a:lnTo>
                    <a:pt x="0" y="0"/>
                  </a:lnTo>
                  <a:lnTo>
                    <a:pt x="0" y="3307461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2223" y="2267711"/>
              <a:ext cx="981455" cy="2286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43432" y="2520188"/>
            <a:ext cx="4462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nouvelle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fenêtre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intitulée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New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template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s’ouvre,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alors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4445" algn="ctr">
              <a:lnSpc>
                <a:spcPct val="100000"/>
              </a:lnSpc>
            </a:pP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Manually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create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 new</a:t>
            </a:r>
            <a:r>
              <a:rPr sz="1200" b="1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template.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20585" y="2528061"/>
            <a:ext cx="4612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nouvelle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fenêtre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intitulée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Preferences</a:t>
            </a:r>
            <a:r>
              <a:rPr sz="1200" b="1" spc="-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s’ouvre,</a:t>
            </a:r>
            <a:r>
              <a:rPr sz="1200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alors</a:t>
            </a:r>
            <a:r>
              <a:rPr sz="1200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IOS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Routers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parcourez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le</a:t>
            </a:r>
            <a:r>
              <a:rPr sz="1200" spc="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chemin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fichier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c3725-adventerprisek9-mz.124- </a:t>
            </a:r>
            <a:r>
              <a:rPr sz="1200" spc="-2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15.T14.bin</a:t>
            </a:r>
            <a:r>
              <a:rPr sz="1200" b="1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1200" b="1" spc="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ensuite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-5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047"/>
            <a:ext cx="12191999" cy="685190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2410" cy="5163820"/>
            <a:chOff x="0" y="1459801"/>
            <a:chExt cx="11662410" cy="5163820"/>
          </a:xfrm>
        </p:grpSpPr>
        <p:sp>
          <p:nvSpPr>
            <p:cNvPr id="4" name="object 4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11119104" y="0"/>
                  </a:moveTo>
                  <a:lnTo>
                    <a:pt x="0" y="0"/>
                  </a:lnTo>
                  <a:lnTo>
                    <a:pt x="0" y="5154168"/>
                  </a:lnTo>
                  <a:lnTo>
                    <a:pt x="11119104" y="515416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7972" y="1464563"/>
              <a:ext cx="11119485" cy="5154295"/>
            </a:xfrm>
            <a:custGeom>
              <a:avLst/>
              <a:gdLst/>
              <a:ahLst/>
              <a:cxnLst/>
              <a:rect l="l" t="t" r="r" b="b"/>
              <a:pathLst>
                <a:path w="11119485" h="5154295">
                  <a:moveTo>
                    <a:pt x="0" y="5154168"/>
                  </a:moveTo>
                  <a:lnTo>
                    <a:pt x="11119104" y="515416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54168"/>
                  </a:lnTo>
                  <a:close/>
                </a:path>
              </a:pathLst>
            </a:custGeom>
            <a:ln w="9524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7470"/>
            </a:xfrm>
            <a:custGeom>
              <a:avLst/>
              <a:gdLst/>
              <a:ahLst/>
              <a:cxnLst/>
              <a:rect l="l" t="t" r="r" b="b"/>
              <a:pathLst>
                <a:path w="536575" h="1347470">
                  <a:moveTo>
                    <a:pt x="536448" y="0"/>
                  </a:moveTo>
                  <a:lnTo>
                    <a:pt x="0" y="0"/>
                  </a:lnTo>
                  <a:lnTo>
                    <a:pt x="0" y="1078992"/>
                  </a:lnTo>
                  <a:lnTo>
                    <a:pt x="4318" y="1127213"/>
                  </a:lnTo>
                  <a:lnTo>
                    <a:pt x="16776" y="1172591"/>
                  </a:lnTo>
                  <a:lnTo>
                    <a:pt x="36614" y="1214374"/>
                  </a:lnTo>
                  <a:lnTo>
                    <a:pt x="63080" y="1251813"/>
                  </a:lnTo>
                  <a:lnTo>
                    <a:pt x="95402" y="1284135"/>
                  </a:lnTo>
                  <a:lnTo>
                    <a:pt x="132842" y="1310601"/>
                  </a:lnTo>
                  <a:lnTo>
                    <a:pt x="174625" y="1330439"/>
                  </a:lnTo>
                  <a:lnTo>
                    <a:pt x="220002" y="1342898"/>
                  </a:lnTo>
                  <a:lnTo>
                    <a:pt x="268224" y="1347216"/>
                  </a:lnTo>
                  <a:lnTo>
                    <a:pt x="536448" y="1347216"/>
                  </a:lnTo>
                  <a:lnTo>
                    <a:pt x="536448" y="1078992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42671" y="5170524"/>
            <a:ext cx="266700" cy="8940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5"/>
              </a:lnSpc>
            </a:pPr>
            <a:r>
              <a:rPr sz="1900" b="1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38296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Étape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3 :</a:t>
            </a:r>
            <a:r>
              <a:rPr sz="1600" b="1" spc="-1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Émulation</a:t>
            </a:r>
            <a:r>
              <a:rPr sz="1600" b="1" spc="-3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la topologie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de</a:t>
            </a:r>
            <a:r>
              <a:rPr sz="1600" b="1" spc="-20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b="1" dirty="0">
                <a:solidFill>
                  <a:srgbClr val="007842"/>
                </a:solidFill>
                <a:latin typeface="Calibri" panose="020F0502020204030204"/>
                <a:cs typeface="Calibri" panose="020F0502020204030204"/>
              </a:rPr>
              <a:t>réseau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2495"/>
            <a:ext cx="1016000" cy="569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spc="-10" dirty="0">
                <a:solidFill>
                  <a:srgbClr val="007842"/>
                </a:solidFill>
                <a:sym typeface="+mn-ea"/>
              </a:rPr>
              <a:t>TP</a:t>
            </a:r>
            <a:r>
              <a:rPr sz="2000" spc="-55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1</a:t>
            </a:r>
            <a:endParaRPr sz="2000"/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5" dirty="0">
                <a:solidFill>
                  <a:srgbClr val="007842"/>
                </a:solidFill>
              </a:rPr>
              <a:t>Correction</a:t>
            </a:r>
            <a:endParaRPr sz="1600"/>
          </a:p>
        </p:txBody>
      </p:sp>
      <p:grpSp>
        <p:nvGrpSpPr>
          <p:cNvPr id="12" name="object 12"/>
          <p:cNvGrpSpPr/>
          <p:nvPr/>
        </p:nvGrpSpPr>
        <p:grpSpPr>
          <a:xfrm>
            <a:off x="920114" y="2919602"/>
            <a:ext cx="10446385" cy="3549015"/>
            <a:chOff x="920114" y="2919602"/>
            <a:chExt cx="10446385" cy="354901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7104" y="2929127"/>
              <a:ext cx="4809744" cy="35295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42277" y="2924365"/>
              <a:ext cx="4819650" cy="3539490"/>
            </a:xfrm>
            <a:custGeom>
              <a:avLst/>
              <a:gdLst/>
              <a:ahLst/>
              <a:cxnLst/>
              <a:rect l="l" t="t" r="r" b="b"/>
              <a:pathLst>
                <a:path w="4819650" h="3539490">
                  <a:moveTo>
                    <a:pt x="0" y="3539109"/>
                  </a:moveTo>
                  <a:lnTo>
                    <a:pt x="4819269" y="3539109"/>
                  </a:lnTo>
                  <a:lnTo>
                    <a:pt x="4819269" y="0"/>
                  </a:lnTo>
                  <a:lnTo>
                    <a:pt x="0" y="0"/>
                  </a:lnTo>
                  <a:lnTo>
                    <a:pt x="0" y="353910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639" y="2929127"/>
              <a:ext cx="4715256" cy="35295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24877" y="2924365"/>
              <a:ext cx="4725035" cy="3539490"/>
            </a:xfrm>
            <a:custGeom>
              <a:avLst/>
              <a:gdLst/>
              <a:ahLst/>
              <a:cxnLst/>
              <a:rect l="l" t="t" r="r" b="b"/>
              <a:pathLst>
                <a:path w="4725035" h="3539490">
                  <a:moveTo>
                    <a:pt x="0" y="3539109"/>
                  </a:moveTo>
                  <a:lnTo>
                    <a:pt x="4724781" y="3539109"/>
                  </a:lnTo>
                  <a:lnTo>
                    <a:pt x="4724781" y="0"/>
                  </a:lnTo>
                  <a:lnTo>
                    <a:pt x="0" y="0"/>
                  </a:lnTo>
                  <a:lnTo>
                    <a:pt x="0" y="3539109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25651" y="4216908"/>
              <a:ext cx="1359535" cy="216535"/>
            </a:xfrm>
            <a:custGeom>
              <a:avLst/>
              <a:gdLst/>
              <a:ahLst/>
              <a:cxnLst/>
              <a:rect l="l" t="t" r="r" b="b"/>
              <a:pathLst>
                <a:path w="1359535" h="216535">
                  <a:moveTo>
                    <a:pt x="0" y="216407"/>
                  </a:moveTo>
                  <a:lnTo>
                    <a:pt x="1359408" y="216407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ln w="952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26719" y="2176094"/>
            <a:ext cx="4923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nouvelle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fenêtre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intitulée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New IOS</a:t>
            </a:r>
            <a:r>
              <a:rPr sz="1200" b="1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router</a:t>
            </a:r>
            <a:r>
              <a:rPr sz="1200" b="1" spc="3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s’ouvre,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nommez-la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template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du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commutateur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EtherSwitch.</a:t>
            </a:r>
            <a:r>
              <a:rPr sz="1200" b="1" spc="4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Sélectionnez</a:t>
            </a:r>
            <a:r>
              <a:rPr sz="1200" spc="5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case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200" b="1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EtherSwitch</a:t>
            </a:r>
            <a:r>
              <a:rPr sz="1200" b="1" spc="6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router.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635" algn="ctr">
              <a:lnSpc>
                <a:spcPct val="100000"/>
              </a:lnSpc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 ensuite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45417" y="6669430"/>
            <a:ext cx="20447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 dirty="0">
                <a:solidFill>
                  <a:srgbClr val="AEABAB"/>
                </a:solidFill>
                <a:latin typeface="Calibri" panose="020F0502020204030204"/>
                <a:cs typeface="Calibri" panose="020F0502020204030204"/>
              </a:rPr>
            </a:fld>
            <a:endParaRPr sz="1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9215" y="2176094"/>
            <a:ext cx="4970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Attribuez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une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capacité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RAM,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il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est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possible</a:t>
            </a:r>
            <a:r>
              <a:rPr sz="1200" spc="2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d’utiliser</a:t>
            </a:r>
            <a:r>
              <a:rPr sz="1200" spc="3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1200" spc="2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valeur</a:t>
            </a:r>
            <a:r>
              <a:rPr sz="1200" spc="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par</a:t>
            </a:r>
            <a:r>
              <a:rPr sz="1200" spc="-1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défaut</a:t>
            </a:r>
            <a:r>
              <a:rPr sz="120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128Mo.</a:t>
            </a:r>
            <a:endParaRPr sz="1200">
              <a:latin typeface="Calibri" panose="020F0502020204030204"/>
              <a:cs typeface="Calibri" panose="020F0502020204030204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Cliquez ensuite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sur</a:t>
            </a:r>
            <a:r>
              <a:rPr sz="1200" spc="5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Next</a:t>
            </a:r>
            <a:r>
              <a:rPr sz="1200" spc="-10" dirty="0">
                <a:solidFill>
                  <a:srgbClr val="555555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10061</Words>
  <Application>WPS Presentation</Application>
  <PresentationFormat>On-screen Show (4:3)</PresentationFormat>
  <Paragraphs>292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Arial MT</vt:lpstr>
      <vt:lpstr>Wingdings</vt:lpstr>
      <vt:lpstr>Times New Roman</vt:lpstr>
      <vt:lpstr>Microsoft YaHei</vt:lpstr>
      <vt:lpstr>Arial Unicode MS</vt:lpstr>
      <vt:lpstr>Garamond</vt:lpstr>
      <vt:lpstr>Office Theme</vt:lpstr>
      <vt:lpstr>TP2</vt:lpstr>
      <vt:lpstr>Mener l’attaque MAC Flooding</vt:lpstr>
      <vt:lpstr>Mener l’attaque MAC Flooding</vt:lpstr>
      <vt:lpstr>Mener l’attaque MAC Flooding</vt:lpstr>
      <vt:lpstr>Mener l’attaque MAC Flooding</vt:lpstr>
      <vt:lpstr>Mener l’attaque MAC Flooding</vt:lpstr>
      <vt:lpstr>Mener l’attaque MAC Flooding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  <vt:lpstr>Correction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MORIN Coralie - externe</dc:creator>
  <cp:lastModifiedBy>pc</cp:lastModifiedBy>
  <cp:revision>7</cp:revision>
  <dcterms:created xsi:type="dcterms:W3CDTF">2024-03-10T11:56:00Z</dcterms:created>
  <dcterms:modified xsi:type="dcterms:W3CDTF">2024-03-11T11:36:21Z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2022-04-08T03:00:00Z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2024-03-10T03:00:00Z</vt:filetime>
  </property>
  <property fmtid="{D5CDD505-2E9C-101B-9397-08002B2CF9AE}" pid="5" name="ICV">
    <vt:lpwstr>4F80F724C2D048BE94DE7FA616CB1860_13</vt:lpwstr>
  </property>
  <property fmtid="{D5CDD505-2E9C-101B-9397-08002B2CF9AE}" pid="6" name="KSOProductBuildVer">
    <vt:lpwstr>1033-12.2.0.13489</vt:lpwstr>
  </property>
</Properties>
</file>