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handoutMasterIdLst>
    <p:handoutMasterId r:id="rId17"/>
  </p:handoutMasterIdLst>
  <p:sldIdLst>
    <p:sldId id="256" r:id="rId4"/>
    <p:sldId id="261" r:id="rId5"/>
    <p:sldId id="264" r:id="rId6"/>
    <p:sldId id="299" r:id="rId7"/>
    <p:sldId id="300" r:id="rId8"/>
    <p:sldId id="277" r:id="rId9"/>
    <p:sldId id="301" r:id="rId10"/>
    <p:sldId id="270" r:id="rId11"/>
    <p:sldId id="302" r:id="rId12"/>
    <p:sldId id="278" r:id="rId13"/>
    <p:sldId id="303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A9D"/>
    <a:srgbClr val="DFF8F8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89" d="100"/>
          <a:sy n="89" d="100"/>
        </p:scale>
        <p:origin x="620" y="5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pPr/>
              <a:t>2021-03-10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pPr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pPr/>
              <a:t>2021-03-10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pPr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8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Users\khadi\Desktop\Untitled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07826" y="1003390"/>
            <a:ext cx="6705600" cy="1152128"/>
          </a:xfrm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ea typeface="맑은 고딕" pitchFamily="50" charset="-127"/>
              </a:rPr>
              <a:t>PROJET COMPILATION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17526" y="2139336"/>
            <a:ext cx="3886200" cy="576064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US" altLang="ko-KR" sz="20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Réalisation d’un compilateur de langage de </a:t>
            </a:r>
            <a:r>
              <a:rPr lang="en-US" altLang="ko-KR" sz="2000" b="1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programmation</a:t>
            </a:r>
            <a:r>
              <a:rPr lang="en-US" altLang="ko-KR" sz="20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LOGO</a:t>
            </a:r>
            <a:endParaRPr lang="en-US" altLang="ko-KR" sz="2000" i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9" y="2974183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 smtClean="0"/>
          </a:p>
          <a:p>
            <a:r>
              <a:rPr lang="fr-FR" sz="1400" b="1" dirty="0"/>
              <a:t>Réalisé par:</a:t>
            </a:r>
          </a:p>
          <a:p>
            <a:pPr>
              <a:buFont typeface="Arial" pitchFamily="34" charset="0"/>
              <a:buChar char="•"/>
            </a:pPr>
            <a:r>
              <a:rPr lang="fr-FR" sz="1600" b="1" dirty="0" err="1">
                <a:solidFill>
                  <a:schemeClr val="bg1"/>
                </a:solidFill>
              </a:rPr>
              <a:t>Derrouich</a:t>
            </a:r>
            <a:r>
              <a:rPr lang="fr-FR" sz="1600" b="1" dirty="0">
                <a:solidFill>
                  <a:schemeClr val="bg1"/>
                </a:solidFill>
              </a:rPr>
              <a:t> </a:t>
            </a:r>
            <a:r>
              <a:rPr lang="fr-FR" sz="1600" b="1" dirty="0" err="1">
                <a:solidFill>
                  <a:schemeClr val="bg1"/>
                </a:solidFill>
              </a:rPr>
              <a:t>Jaouhar</a:t>
            </a:r>
            <a:endParaRPr lang="fr-FR" sz="16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600" b="1" dirty="0" smtClean="0">
                <a:solidFill>
                  <a:schemeClr val="bg1"/>
                </a:solidFill>
              </a:rPr>
              <a:t>El </a:t>
            </a:r>
            <a:r>
              <a:rPr lang="fr-FR" sz="1600" b="1" dirty="0" err="1" smtClean="0">
                <a:solidFill>
                  <a:schemeClr val="bg1"/>
                </a:solidFill>
              </a:rPr>
              <a:t>Hafi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Abdessamad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endParaRPr lang="fr-FR" sz="16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600" b="1" dirty="0" err="1">
                <a:solidFill>
                  <a:schemeClr val="bg1"/>
                </a:solidFill>
              </a:rPr>
              <a:t>Hmadouch</a:t>
            </a:r>
            <a:r>
              <a:rPr lang="fr-FR" sz="1600" b="1" dirty="0">
                <a:solidFill>
                  <a:schemeClr val="bg1"/>
                </a:solidFill>
              </a:rPr>
              <a:t> </a:t>
            </a:r>
            <a:r>
              <a:rPr lang="fr-FR" sz="1600" b="1" dirty="0" err="1">
                <a:solidFill>
                  <a:schemeClr val="bg1"/>
                </a:solidFill>
              </a:rPr>
              <a:t>Ayoub</a:t>
            </a:r>
            <a:r>
              <a:rPr lang="fr-FR" sz="1600" b="1" dirty="0">
                <a:solidFill>
                  <a:schemeClr val="bg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1600" b="1" dirty="0" err="1" smtClean="0">
                <a:solidFill>
                  <a:schemeClr val="bg1"/>
                </a:solidFill>
              </a:rPr>
              <a:t>Kotbi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>
                <a:solidFill>
                  <a:schemeClr val="bg1"/>
                </a:solidFill>
              </a:rPr>
              <a:t>Abderrahmane </a:t>
            </a:r>
          </a:p>
          <a:p>
            <a:pPr>
              <a:buFont typeface="Arial" pitchFamily="34" charset="0"/>
              <a:buChar char="•"/>
            </a:pPr>
            <a:r>
              <a:rPr lang="fr-FR" sz="1600" b="1" dirty="0" err="1">
                <a:solidFill>
                  <a:schemeClr val="bg1"/>
                </a:solidFill>
              </a:rPr>
              <a:t>Outtaleb</a:t>
            </a:r>
            <a:r>
              <a:rPr lang="fr-FR" sz="1600" b="1" dirty="0">
                <a:solidFill>
                  <a:schemeClr val="bg1"/>
                </a:solidFill>
              </a:rPr>
              <a:t> </a:t>
            </a:r>
            <a:r>
              <a:rPr lang="fr-FR" sz="1600" b="1" dirty="0" smtClean="0">
                <a:solidFill>
                  <a:schemeClr val="bg1"/>
                </a:solidFill>
              </a:rPr>
              <a:t>Mohammed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1863" y="4835723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400" dirty="0" smtClean="0">
                <a:solidFill>
                  <a:schemeClr val="bg1"/>
                </a:solidFill>
                <a:cs typeface="Arial" pitchFamily="34" charset="0"/>
              </a:rPr>
              <a:t>Année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sz="1400" dirty="0" smtClean="0">
                <a:solidFill>
                  <a:schemeClr val="bg1"/>
                </a:solidFill>
                <a:cs typeface="Arial" pitchFamily="34" charset="0"/>
              </a:rPr>
              <a:t>universitaire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2021 - 2022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24AC50A-17B1-4643-9047-022DBDB8D4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512" y="18067"/>
            <a:ext cx="1219200" cy="1025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2AA499-67BB-4821-95C5-7E99679660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" y="18067"/>
            <a:ext cx="1338013" cy="1105883"/>
          </a:xfrm>
          <a:prstGeom prst="rect">
            <a:avLst/>
          </a:prstGeom>
        </p:spPr>
      </p:pic>
      <p:sp>
        <p:nvSpPr>
          <p:cNvPr id="10" name="TextBox 6"/>
          <p:cNvSpPr txBox="1"/>
          <p:nvPr/>
        </p:nvSpPr>
        <p:spPr>
          <a:xfrm>
            <a:off x="6140313" y="3688149"/>
            <a:ext cx="3149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Encadré par :</a:t>
            </a:r>
            <a:endParaRPr lang="fr-FR" sz="1400" b="1" dirty="0"/>
          </a:p>
          <a:p>
            <a:pPr>
              <a:buFont typeface="Arial" pitchFamily="34" charset="0"/>
              <a:buChar char="•"/>
            </a:pPr>
            <a:r>
              <a:rPr lang="fr-FR" sz="1600" b="1" dirty="0" smtClean="0">
                <a:solidFill>
                  <a:schemeClr val="bg1"/>
                </a:solidFill>
              </a:rPr>
              <a:t>Pr. </a:t>
            </a:r>
            <a:r>
              <a:rPr lang="fr-FR" sz="1600" b="1" dirty="0" err="1">
                <a:solidFill>
                  <a:schemeClr val="bg1"/>
                </a:solidFill>
              </a:rPr>
              <a:t>Tabii</a:t>
            </a:r>
            <a:r>
              <a:rPr lang="fr-FR" sz="1600" b="1" dirty="0">
                <a:solidFill>
                  <a:schemeClr val="bg1"/>
                </a:solidFill>
              </a:rPr>
              <a:t> </a:t>
            </a:r>
            <a:r>
              <a:rPr lang="fr-FR" sz="1600" b="1" dirty="0" err="1">
                <a:solidFill>
                  <a:schemeClr val="bg1"/>
                </a:solidFill>
              </a:rPr>
              <a:t>Youness</a:t>
            </a:r>
            <a:endParaRPr lang="fr-FR" sz="16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600" b="1" dirty="0" smtClean="0">
                <a:solidFill>
                  <a:schemeClr val="bg1"/>
                </a:solidFill>
              </a:rPr>
              <a:t>Pr. </a:t>
            </a:r>
            <a:r>
              <a:rPr lang="fr-FR" sz="1600" b="1" dirty="0">
                <a:solidFill>
                  <a:schemeClr val="bg1"/>
                </a:solidFill>
              </a:rPr>
              <a:t>Wlad El </a:t>
            </a:r>
            <a:r>
              <a:rPr lang="fr-FR" sz="1600" b="1" dirty="0" err="1">
                <a:solidFill>
                  <a:schemeClr val="bg1"/>
                </a:solidFill>
              </a:rPr>
              <a:t>Haj</a:t>
            </a:r>
            <a:r>
              <a:rPr lang="fr-FR" sz="1600" b="1" dirty="0">
                <a:solidFill>
                  <a:schemeClr val="bg1"/>
                </a:solidFill>
              </a:rPr>
              <a:t> </a:t>
            </a:r>
            <a:r>
              <a:rPr lang="fr-FR" sz="1600" b="1" dirty="0" err="1">
                <a:solidFill>
                  <a:schemeClr val="bg1"/>
                </a:solidFill>
              </a:rPr>
              <a:t>Thami</a:t>
            </a:r>
            <a:r>
              <a:rPr lang="fr-FR" sz="1600" b="1" dirty="0">
                <a:solidFill>
                  <a:schemeClr val="bg1"/>
                </a:solidFill>
              </a:rPr>
              <a:t> </a:t>
            </a:r>
            <a:r>
              <a:rPr lang="fr-FR" sz="1600" b="1" dirty="0" err="1">
                <a:solidFill>
                  <a:schemeClr val="bg1"/>
                </a:solidFill>
              </a:rPr>
              <a:t>Rahid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2971800" y="666750"/>
            <a:ext cx="2088232" cy="14163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APRES EXECUTION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01" name="Group 139"/>
          <p:cNvGrpSpPr/>
          <p:nvPr/>
        </p:nvGrpSpPr>
        <p:grpSpPr>
          <a:xfrm>
            <a:off x="1835496" y="3002812"/>
            <a:ext cx="4038600" cy="1971356"/>
            <a:chOff x="2051720" y="2273541"/>
            <a:chExt cx="4968552" cy="2527087"/>
          </a:xfrm>
        </p:grpSpPr>
        <p:pic>
          <p:nvPicPr>
            <p:cNvPr id="188" name="Picture 3" descr="D:\Fullppt\005-PNG이미지\노트북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2273541"/>
              <a:ext cx="4968552" cy="2527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9" name="Rectangle 188"/>
            <p:cNvSpPr/>
            <p:nvPr/>
          </p:nvSpPr>
          <p:spPr>
            <a:xfrm>
              <a:off x="3419872" y="2628899"/>
              <a:ext cx="2333228" cy="1704561"/>
            </a:xfrm>
            <a:prstGeom prst="rect">
              <a:avLst/>
            </a:prstGeom>
            <a:solidFill>
              <a:srgbClr val="179A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/>
            </a:p>
          </p:txBody>
        </p:sp>
      </p:grpSp>
      <p:sp>
        <p:nvSpPr>
          <p:cNvPr id="102" name="Oval 89"/>
          <p:cNvSpPr/>
          <p:nvPr/>
        </p:nvSpPr>
        <p:spPr>
          <a:xfrm rot="20700000">
            <a:off x="4691415" y="2512755"/>
            <a:ext cx="278626" cy="399420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03" name="Rectangle 91"/>
          <p:cNvSpPr/>
          <p:nvPr/>
        </p:nvSpPr>
        <p:spPr>
          <a:xfrm rot="900000">
            <a:off x="3470329" y="2717532"/>
            <a:ext cx="178557" cy="38995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04" name="Rectangle 91"/>
          <p:cNvSpPr/>
          <p:nvPr/>
        </p:nvSpPr>
        <p:spPr>
          <a:xfrm rot="20700000">
            <a:off x="2830621" y="2398601"/>
            <a:ext cx="178557" cy="38995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05" name="Oval 89"/>
          <p:cNvSpPr/>
          <p:nvPr/>
        </p:nvSpPr>
        <p:spPr>
          <a:xfrm>
            <a:off x="3102520" y="2741710"/>
            <a:ext cx="278626" cy="399420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06" name="Oval 89"/>
          <p:cNvSpPr/>
          <p:nvPr/>
        </p:nvSpPr>
        <p:spPr>
          <a:xfrm rot="20700000">
            <a:off x="2432713" y="2852010"/>
            <a:ext cx="278626" cy="399420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07" name="Rectangle 91"/>
          <p:cNvSpPr/>
          <p:nvPr/>
        </p:nvSpPr>
        <p:spPr>
          <a:xfrm rot="900000">
            <a:off x="3950054" y="3697422"/>
            <a:ext cx="178557" cy="38995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08" name="Rectangle 91"/>
          <p:cNvSpPr/>
          <p:nvPr/>
        </p:nvSpPr>
        <p:spPr>
          <a:xfrm>
            <a:off x="4199639" y="2715879"/>
            <a:ext cx="178557" cy="38995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09" name="Oval 89"/>
          <p:cNvSpPr/>
          <p:nvPr/>
        </p:nvSpPr>
        <p:spPr>
          <a:xfrm rot="20700000">
            <a:off x="3563354" y="4044001"/>
            <a:ext cx="278626" cy="399420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0" name="Oval 89"/>
          <p:cNvSpPr/>
          <p:nvPr/>
        </p:nvSpPr>
        <p:spPr>
          <a:xfrm>
            <a:off x="4672834" y="2983839"/>
            <a:ext cx="145019" cy="207890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1" name="Rectangle 91"/>
          <p:cNvSpPr/>
          <p:nvPr/>
        </p:nvSpPr>
        <p:spPr>
          <a:xfrm rot="20700000">
            <a:off x="2734613" y="3516390"/>
            <a:ext cx="92935" cy="202964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12" name="Rectangle 91"/>
          <p:cNvSpPr/>
          <p:nvPr/>
        </p:nvSpPr>
        <p:spPr>
          <a:xfrm rot="20700000">
            <a:off x="4282626" y="3697477"/>
            <a:ext cx="92935" cy="202964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14" name="Oval 89"/>
          <p:cNvSpPr/>
          <p:nvPr/>
        </p:nvSpPr>
        <p:spPr>
          <a:xfrm rot="900000">
            <a:off x="2920033" y="3272776"/>
            <a:ext cx="145019" cy="207890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5" name="Rectangle 91"/>
          <p:cNvSpPr/>
          <p:nvPr/>
        </p:nvSpPr>
        <p:spPr>
          <a:xfrm>
            <a:off x="3377733" y="3231561"/>
            <a:ext cx="92935" cy="202964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16" name="Rectangle 91"/>
          <p:cNvSpPr/>
          <p:nvPr/>
        </p:nvSpPr>
        <p:spPr>
          <a:xfrm>
            <a:off x="3761861" y="2988765"/>
            <a:ext cx="92935" cy="202964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17" name="Oval 89"/>
          <p:cNvSpPr/>
          <p:nvPr/>
        </p:nvSpPr>
        <p:spPr>
          <a:xfrm>
            <a:off x="4315825" y="3984424"/>
            <a:ext cx="145019" cy="207890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8" name="Oval 89"/>
          <p:cNvSpPr/>
          <p:nvPr/>
        </p:nvSpPr>
        <p:spPr>
          <a:xfrm rot="20700000">
            <a:off x="4902121" y="3143044"/>
            <a:ext cx="145019" cy="207890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9" name="Rectangle 91"/>
          <p:cNvSpPr/>
          <p:nvPr/>
        </p:nvSpPr>
        <p:spPr>
          <a:xfrm>
            <a:off x="4659027" y="3367851"/>
            <a:ext cx="92935" cy="202964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20" name="Rectangle 91"/>
          <p:cNvSpPr/>
          <p:nvPr/>
        </p:nvSpPr>
        <p:spPr>
          <a:xfrm rot="20700000">
            <a:off x="2745958" y="2729869"/>
            <a:ext cx="92935" cy="202964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21" name="Oval 89"/>
          <p:cNvSpPr/>
          <p:nvPr/>
        </p:nvSpPr>
        <p:spPr>
          <a:xfrm>
            <a:off x="4243315" y="3323183"/>
            <a:ext cx="145019" cy="207890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2" name="Oval 89"/>
          <p:cNvSpPr/>
          <p:nvPr/>
        </p:nvSpPr>
        <p:spPr>
          <a:xfrm>
            <a:off x="3190029" y="3873627"/>
            <a:ext cx="103609" cy="14852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4" name="Rectangle 91"/>
          <p:cNvSpPr/>
          <p:nvPr/>
        </p:nvSpPr>
        <p:spPr>
          <a:xfrm rot="900000">
            <a:off x="4009612" y="3226536"/>
            <a:ext cx="66398" cy="14500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25" name="Oval 89"/>
          <p:cNvSpPr/>
          <p:nvPr/>
        </p:nvSpPr>
        <p:spPr>
          <a:xfrm rot="20700000">
            <a:off x="3325515" y="3479669"/>
            <a:ext cx="103609" cy="14852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7" name="Rectangle 91"/>
          <p:cNvSpPr/>
          <p:nvPr/>
        </p:nvSpPr>
        <p:spPr>
          <a:xfrm>
            <a:off x="3612571" y="3538469"/>
            <a:ext cx="66398" cy="14500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28" name="Rectangle 91"/>
          <p:cNvSpPr/>
          <p:nvPr/>
        </p:nvSpPr>
        <p:spPr>
          <a:xfrm>
            <a:off x="4282626" y="2474692"/>
            <a:ext cx="66398" cy="14500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29" name="Oval 89"/>
          <p:cNvSpPr/>
          <p:nvPr/>
        </p:nvSpPr>
        <p:spPr>
          <a:xfrm>
            <a:off x="3325517" y="2477946"/>
            <a:ext cx="103609" cy="14852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30" name="Oval 89"/>
          <p:cNvSpPr/>
          <p:nvPr/>
        </p:nvSpPr>
        <p:spPr>
          <a:xfrm>
            <a:off x="3169694" y="2383068"/>
            <a:ext cx="103609" cy="14852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32" name="Rectangle 91"/>
          <p:cNvSpPr/>
          <p:nvPr/>
        </p:nvSpPr>
        <p:spPr>
          <a:xfrm>
            <a:off x="3691635" y="2312324"/>
            <a:ext cx="66398" cy="14500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33" name="Oval 89"/>
          <p:cNvSpPr/>
          <p:nvPr/>
        </p:nvSpPr>
        <p:spPr>
          <a:xfrm>
            <a:off x="4043779" y="2687589"/>
            <a:ext cx="103609" cy="14852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34" name="Oval 89"/>
          <p:cNvSpPr/>
          <p:nvPr/>
        </p:nvSpPr>
        <p:spPr>
          <a:xfrm>
            <a:off x="3449392" y="2596833"/>
            <a:ext cx="55382" cy="79393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35" name="Rectangle 91"/>
          <p:cNvSpPr/>
          <p:nvPr/>
        </p:nvSpPr>
        <p:spPr>
          <a:xfrm rot="20700000">
            <a:off x="3828012" y="2593579"/>
            <a:ext cx="37162" cy="81159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36" name="Rectangle 91"/>
          <p:cNvSpPr/>
          <p:nvPr/>
        </p:nvSpPr>
        <p:spPr>
          <a:xfrm rot="900000">
            <a:off x="4530377" y="2712465"/>
            <a:ext cx="37162" cy="81159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38" name="Oval 89"/>
          <p:cNvSpPr/>
          <p:nvPr/>
        </p:nvSpPr>
        <p:spPr>
          <a:xfrm>
            <a:off x="3812489" y="3347735"/>
            <a:ext cx="55382" cy="79393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39" name="Rectangle 91"/>
          <p:cNvSpPr/>
          <p:nvPr/>
        </p:nvSpPr>
        <p:spPr>
          <a:xfrm rot="20700000">
            <a:off x="4014068" y="2938063"/>
            <a:ext cx="37162" cy="81159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40" name="Rectangle 91"/>
          <p:cNvSpPr/>
          <p:nvPr/>
        </p:nvSpPr>
        <p:spPr>
          <a:xfrm>
            <a:off x="4654253" y="2831351"/>
            <a:ext cx="37162" cy="81159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41" name="Oval 89"/>
          <p:cNvSpPr/>
          <p:nvPr/>
        </p:nvSpPr>
        <p:spPr>
          <a:xfrm rot="900000">
            <a:off x="3840180" y="2825055"/>
            <a:ext cx="55382" cy="79393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43" name="Rectangle 91"/>
          <p:cNvSpPr/>
          <p:nvPr/>
        </p:nvSpPr>
        <p:spPr>
          <a:xfrm>
            <a:off x="3009724" y="3508287"/>
            <a:ext cx="37162" cy="81159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44" name="Rectangle 91"/>
          <p:cNvSpPr/>
          <p:nvPr/>
        </p:nvSpPr>
        <p:spPr>
          <a:xfrm rot="900000">
            <a:off x="4406502" y="3026492"/>
            <a:ext cx="37162" cy="81159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47" name="Rectangle 91"/>
          <p:cNvSpPr/>
          <p:nvPr/>
        </p:nvSpPr>
        <p:spPr>
          <a:xfrm>
            <a:off x="4199639" y="2950239"/>
            <a:ext cx="37162" cy="81159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48" name="Rectangle 91"/>
          <p:cNvSpPr/>
          <p:nvPr/>
        </p:nvSpPr>
        <p:spPr>
          <a:xfrm rot="20700000">
            <a:off x="4439700" y="3315243"/>
            <a:ext cx="37162" cy="81159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49" name="Oval 89"/>
          <p:cNvSpPr/>
          <p:nvPr/>
        </p:nvSpPr>
        <p:spPr>
          <a:xfrm rot="900000">
            <a:off x="3618080" y="3246990"/>
            <a:ext cx="55382" cy="79393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50" name="Oval 89"/>
          <p:cNvSpPr/>
          <p:nvPr/>
        </p:nvSpPr>
        <p:spPr>
          <a:xfrm rot="900000">
            <a:off x="4036110" y="2194158"/>
            <a:ext cx="278626" cy="399420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51" name="Oval 89"/>
          <p:cNvSpPr/>
          <p:nvPr/>
        </p:nvSpPr>
        <p:spPr>
          <a:xfrm rot="20700000">
            <a:off x="4606030" y="3618426"/>
            <a:ext cx="278626" cy="399420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52" name="Rectangle 91"/>
          <p:cNvSpPr/>
          <p:nvPr/>
        </p:nvSpPr>
        <p:spPr>
          <a:xfrm rot="20700000">
            <a:off x="4190334" y="4167192"/>
            <a:ext cx="92935" cy="202964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53" name="Oval 89"/>
          <p:cNvSpPr/>
          <p:nvPr/>
        </p:nvSpPr>
        <p:spPr>
          <a:xfrm rot="900000">
            <a:off x="2620186" y="3812788"/>
            <a:ext cx="145019" cy="207890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54" name="Rectangle 91"/>
          <p:cNvSpPr/>
          <p:nvPr/>
        </p:nvSpPr>
        <p:spPr>
          <a:xfrm>
            <a:off x="2945340" y="3727439"/>
            <a:ext cx="92935" cy="202964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55" name="Oval 89"/>
          <p:cNvSpPr/>
          <p:nvPr/>
        </p:nvSpPr>
        <p:spPr>
          <a:xfrm rot="20700000">
            <a:off x="2991813" y="4169446"/>
            <a:ext cx="103609" cy="14852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56" name="Oval 89"/>
          <p:cNvSpPr/>
          <p:nvPr/>
        </p:nvSpPr>
        <p:spPr>
          <a:xfrm>
            <a:off x="2946590" y="3055921"/>
            <a:ext cx="103609" cy="14852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57" name="Rectangle 91"/>
          <p:cNvSpPr/>
          <p:nvPr/>
        </p:nvSpPr>
        <p:spPr>
          <a:xfrm>
            <a:off x="3260439" y="4086604"/>
            <a:ext cx="66398" cy="14500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58" name="Oval 89"/>
          <p:cNvSpPr/>
          <p:nvPr/>
        </p:nvSpPr>
        <p:spPr>
          <a:xfrm>
            <a:off x="3931248" y="4199711"/>
            <a:ext cx="145019" cy="207890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59" name="Oval 89"/>
          <p:cNvSpPr/>
          <p:nvPr/>
        </p:nvSpPr>
        <p:spPr>
          <a:xfrm>
            <a:off x="3951439" y="3434525"/>
            <a:ext cx="145019" cy="207890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60" name="Rectangle 91"/>
          <p:cNvSpPr/>
          <p:nvPr/>
        </p:nvSpPr>
        <p:spPr>
          <a:xfrm rot="900000">
            <a:off x="2572454" y="2117346"/>
            <a:ext cx="178557" cy="38995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Oval 89"/>
          <p:cNvSpPr/>
          <p:nvPr/>
        </p:nvSpPr>
        <p:spPr>
          <a:xfrm>
            <a:off x="3333945" y="2038350"/>
            <a:ext cx="278626" cy="399420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2" name="Rectangle 91"/>
          <p:cNvSpPr/>
          <p:nvPr/>
        </p:nvSpPr>
        <p:spPr>
          <a:xfrm rot="20700000">
            <a:off x="5147050" y="3912506"/>
            <a:ext cx="92935" cy="202964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63" name="Rectangle 91"/>
          <p:cNvSpPr/>
          <p:nvPr/>
        </p:nvSpPr>
        <p:spPr>
          <a:xfrm rot="20700000">
            <a:off x="5460706" y="2813363"/>
            <a:ext cx="92935" cy="202964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64" name="Oval 89"/>
          <p:cNvSpPr/>
          <p:nvPr/>
        </p:nvSpPr>
        <p:spPr>
          <a:xfrm rot="20700000">
            <a:off x="5020897" y="4133891"/>
            <a:ext cx="103609" cy="14852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65" name="Oval 89"/>
          <p:cNvSpPr/>
          <p:nvPr/>
        </p:nvSpPr>
        <p:spPr>
          <a:xfrm>
            <a:off x="3082876" y="2238060"/>
            <a:ext cx="103609" cy="14852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66" name="Oval 89"/>
          <p:cNvSpPr/>
          <p:nvPr/>
        </p:nvSpPr>
        <p:spPr>
          <a:xfrm>
            <a:off x="5366559" y="3615128"/>
            <a:ext cx="103609" cy="14852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67" name="Oval 89"/>
          <p:cNvSpPr/>
          <p:nvPr/>
        </p:nvSpPr>
        <p:spPr>
          <a:xfrm>
            <a:off x="5416384" y="3240455"/>
            <a:ext cx="103609" cy="14852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68" name="Rectangle 91"/>
          <p:cNvSpPr/>
          <p:nvPr/>
        </p:nvSpPr>
        <p:spPr>
          <a:xfrm rot="20700000">
            <a:off x="2497550" y="3286525"/>
            <a:ext cx="92935" cy="202964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69" name="Rectangle 91"/>
          <p:cNvSpPr/>
          <p:nvPr/>
        </p:nvSpPr>
        <p:spPr>
          <a:xfrm rot="900000">
            <a:off x="4515873" y="2115113"/>
            <a:ext cx="178557" cy="38995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Oval 89"/>
          <p:cNvSpPr/>
          <p:nvPr/>
        </p:nvSpPr>
        <p:spPr>
          <a:xfrm>
            <a:off x="4997388" y="2820925"/>
            <a:ext cx="278626" cy="399420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1" name="Rectangle 91"/>
          <p:cNvSpPr/>
          <p:nvPr/>
        </p:nvSpPr>
        <p:spPr>
          <a:xfrm rot="900000">
            <a:off x="5046928" y="2386688"/>
            <a:ext cx="178557" cy="38995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72" name="Oval 89"/>
          <p:cNvSpPr/>
          <p:nvPr/>
        </p:nvSpPr>
        <p:spPr>
          <a:xfrm>
            <a:off x="5028983" y="3465758"/>
            <a:ext cx="278626" cy="399420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3" name="Oval 89"/>
          <p:cNvSpPr/>
          <p:nvPr/>
        </p:nvSpPr>
        <p:spPr>
          <a:xfrm>
            <a:off x="2471765" y="2604606"/>
            <a:ext cx="103609" cy="14852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4" name="Oval 89"/>
          <p:cNvSpPr/>
          <p:nvPr/>
        </p:nvSpPr>
        <p:spPr>
          <a:xfrm>
            <a:off x="5213965" y="3297977"/>
            <a:ext cx="103609" cy="14852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5" name="Oval 89"/>
          <p:cNvSpPr/>
          <p:nvPr/>
        </p:nvSpPr>
        <p:spPr>
          <a:xfrm>
            <a:off x="3905325" y="2115804"/>
            <a:ext cx="103609" cy="14852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6" name="Oval 89"/>
          <p:cNvSpPr/>
          <p:nvPr/>
        </p:nvSpPr>
        <p:spPr>
          <a:xfrm>
            <a:off x="4747120" y="4125447"/>
            <a:ext cx="103609" cy="14852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7" name="Oval 89"/>
          <p:cNvSpPr/>
          <p:nvPr/>
        </p:nvSpPr>
        <p:spPr>
          <a:xfrm>
            <a:off x="4945583" y="3944687"/>
            <a:ext cx="103609" cy="14852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8" name="Oval 89"/>
          <p:cNvSpPr/>
          <p:nvPr/>
        </p:nvSpPr>
        <p:spPr>
          <a:xfrm>
            <a:off x="2344731" y="3617872"/>
            <a:ext cx="103609" cy="14852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9" name="Rectangle 91"/>
          <p:cNvSpPr/>
          <p:nvPr/>
        </p:nvSpPr>
        <p:spPr>
          <a:xfrm rot="900000">
            <a:off x="2059143" y="3442660"/>
            <a:ext cx="178557" cy="38995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80" name="Oval 89"/>
          <p:cNvSpPr/>
          <p:nvPr/>
        </p:nvSpPr>
        <p:spPr>
          <a:xfrm>
            <a:off x="2350506" y="3906597"/>
            <a:ext cx="103609" cy="14852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81" name="Rectangle 91"/>
          <p:cNvSpPr/>
          <p:nvPr/>
        </p:nvSpPr>
        <p:spPr>
          <a:xfrm rot="900000">
            <a:off x="2382486" y="4061179"/>
            <a:ext cx="178557" cy="38995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82" name="Rectangle 91"/>
          <p:cNvSpPr/>
          <p:nvPr/>
        </p:nvSpPr>
        <p:spPr>
          <a:xfrm rot="20700000">
            <a:off x="2192392" y="2772116"/>
            <a:ext cx="92935" cy="202964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83" name="Oval 89"/>
          <p:cNvSpPr/>
          <p:nvPr/>
        </p:nvSpPr>
        <p:spPr>
          <a:xfrm>
            <a:off x="2148071" y="3199208"/>
            <a:ext cx="103609" cy="14852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84" name="Rectangle 91"/>
          <p:cNvSpPr/>
          <p:nvPr/>
        </p:nvSpPr>
        <p:spPr>
          <a:xfrm rot="20700000">
            <a:off x="4842235" y="4336396"/>
            <a:ext cx="92935" cy="202964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85" name="Oval 89"/>
          <p:cNvSpPr/>
          <p:nvPr/>
        </p:nvSpPr>
        <p:spPr>
          <a:xfrm>
            <a:off x="5280454" y="4246757"/>
            <a:ext cx="103609" cy="14852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86" name="Rectangle 91"/>
          <p:cNvSpPr/>
          <p:nvPr/>
        </p:nvSpPr>
        <p:spPr>
          <a:xfrm rot="20700000">
            <a:off x="2329064" y="2209754"/>
            <a:ext cx="92935" cy="202964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87" name="Oval 89"/>
          <p:cNvSpPr/>
          <p:nvPr/>
        </p:nvSpPr>
        <p:spPr>
          <a:xfrm>
            <a:off x="2284743" y="2636845"/>
            <a:ext cx="103609" cy="14852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90" name="Chevron 189"/>
          <p:cNvSpPr/>
          <p:nvPr/>
        </p:nvSpPr>
        <p:spPr>
          <a:xfrm>
            <a:off x="4419600" y="0"/>
            <a:ext cx="609600" cy="666750"/>
          </a:xfrm>
          <a:prstGeom prst="chevron">
            <a:avLst/>
          </a:prstGeom>
          <a:solidFill>
            <a:srgbClr val="179A9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066800" y="1333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L. Logo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429000" y="0"/>
            <a:ext cx="76200" cy="666750"/>
          </a:xfrm>
          <a:prstGeom prst="rect">
            <a:avLst/>
          </a:prstGeom>
          <a:solidFill>
            <a:srgbClr val="179A9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3" name="Straight Connector 192"/>
          <p:cNvCxnSpPr>
            <a:stCxn id="192" idx="0"/>
            <a:endCxn id="190" idx="0"/>
          </p:cNvCxnSpPr>
          <p:nvPr/>
        </p:nvCxnSpPr>
        <p:spPr>
          <a:xfrm rot="5400000" flipH="1" flipV="1">
            <a:off x="4019550" y="-552450"/>
            <a:ext cx="1588" cy="110490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92" idx="2"/>
            <a:endCxn id="190" idx="2"/>
          </p:cNvCxnSpPr>
          <p:nvPr/>
        </p:nvCxnSpPr>
        <p:spPr>
          <a:xfrm rot="16200000" flipH="1">
            <a:off x="4019550" y="114300"/>
            <a:ext cx="1588" cy="110490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52400" y="1333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Intro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133600" y="1333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Syntaxe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657600" y="1333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257800" y="1333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Clc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6" y="815055"/>
            <a:ext cx="2625779" cy="19440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731" y="718731"/>
            <a:ext cx="2362321" cy="2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50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500"/>
                            </p:stCondLst>
                            <p:childTnLst>
                              <p:par>
                                <p:cTn id="14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7000"/>
                            </p:stCondLst>
                            <p:childTnLst>
                              <p:par>
                                <p:cTn id="15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500"/>
                            </p:stCondLst>
                            <p:childTnLst>
                              <p:par>
                                <p:cTn id="1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3"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5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8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42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3"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42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8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3"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8"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3"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8"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3"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8"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199" grpId="1" animBg="1"/>
      <p:bldP spid="12" grpId="0"/>
      <p:bldP spid="102" grpId="0" animBg="1"/>
      <p:bldP spid="104" grpId="0" animBg="1"/>
      <p:bldP spid="105" grpId="0" animBg="1"/>
      <p:bldP spid="106" grpId="0" animBg="1"/>
      <p:bldP spid="108" grpId="0" animBg="1"/>
      <p:bldP spid="133" grpId="0" animBg="1"/>
      <p:bldP spid="150" grpId="0" animBg="1"/>
      <p:bldP spid="160" grpId="0" animBg="1"/>
      <p:bldP spid="161" grpId="0" animBg="1"/>
      <p:bldP spid="169" grpId="0" animBg="1"/>
      <p:bldP spid="170" grpId="0" animBg="1"/>
      <p:bldP spid="171" grpId="0" animBg="1"/>
      <p:bldP spid="179" grpId="0" animBg="1"/>
      <p:bldP spid="181" grpId="0" animBg="1"/>
      <p:bldP spid="190" grpId="0" animBg="1"/>
      <p:bldP spid="190" grpId="1" animBg="1"/>
      <p:bldP spid="191" grpId="0"/>
      <p:bldP spid="191" grpId="1"/>
      <p:bldP spid="192" grpId="0" animBg="1"/>
      <p:bldP spid="192" grpId="1" animBg="1"/>
      <p:bldP spid="195" grpId="0"/>
      <p:bldP spid="195" grpId="1"/>
      <p:bldP spid="196" grpId="0"/>
      <p:bldP spid="196" grpId="1"/>
      <p:bldP spid="197" grpId="0"/>
      <p:bldP spid="197" grpId="1"/>
      <p:bldP spid="198" grpId="0"/>
      <p:bldP spid="19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0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66D0F005-43FB-44AE-B3C7-5D88E0F60C3A}"/>
              </a:ext>
            </a:extLst>
          </p:cNvPr>
          <p:cNvSpPr txBox="1"/>
          <p:nvPr/>
        </p:nvSpPr>
        <p:spPr>
          <a:xfrm>
            <a:off x="1143000" y="196215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MERCI DE VOTRE ATTENTION </a:t>
            </a:r>
          </a:p>
        </p:txBody>
      </p:sp>
      <p:sp>
        <p:nvSpPr>
          <p:cNvPr id="14" name="Parenthèse ouvrante 25">
            <a:extLst>
              <a:ext uri="{FF2B5EF4-FFF2-40B4-BE49-F238E27FC236}">
                <a16:creationId xmlns="" xmlns:a16="http://schemas.microsoft.com/office/drawing/2014/main" id="{985429AE-7D3E-4DD6-B23E-29244539FE9D}"/>
              </a:ext>
            </a:extLst>
          </p:cNvPr>
          <p:cNvSpPr/>
          <p:nvPr/>
        </p:nvSpPr>
        <p:spPr>
          <a:xfrm>
            <a:off x="3276600" y="1123950"/>
            <a:ext cx="1506331" cy="2830286"/>
          </a:xfrm>
          <a:prstGeom prst="leftBracket">
            <a:avLst/>
          </a:prstGeom>
          <a:ln w="76200">
            <a:solidFill>
              <a:srgbClr val="179A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Parenthèse fermante 26">
            <a:extLst>
              <a:ext uri="{FF2B5EF4-FFF2-40B4-BE49-F238E27FC236}">
                <a16:creationId xmlns="" xmlns:a16="http://schemas.microsoft.com/office/drawing/2014/main" id="{3C8AB01A-FE9B-44C1-8BCC-B42F9D5C056A}"/>
              </a:ext>
            </a:extLst>
          </p:cNvPr>
          <p:cNvSpPr/>
          <p:nvPr/>
        </p:nvSpPr>
        <p:spPr>
          <a:xfrm>
            <a:off x="4419600" y="1123950"/>
            <a:ext cx="1210003" cy="2830286"/>
          </a:xfrm>
          <a:prstGeom prst="rightBracket">
            <a:avLst/>
          </a:prstGeom>
          <a:ln w="76200">
            <a:solidFill>
              <a:srgbClr val="179A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-0.35169 -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91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0.37838 0.0178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19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 animBg="1"/>
      <p:bldP spid="14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95536" y="536274"/>
            <a:ext cx="1944216" cy="11713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bg1"/>
                </a:solidFill>
                <a:cs typeface="Arial" pitchFamily="34" charset="0"/>
              </a:rPr>
              <a:t>Plan</a:t>
            </a:r>
            <a:endParaRPr 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872359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976473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Arrow 5"/>
          <p:cNvSpPr/>
          <p:nvPr/>
        </p:nvSpPr>
        <p:spPr>
          <a:xfrm rot="20539464">
            <a:off x="7124472" y="3080587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6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5"/>
          <p:cNvSpPr/>
          <p:nvPr/>
        </p:nvSpPr>
        <p:spPr>
          <a:xfrm rot="20539464">
            <a:off x="7117193" y="4189468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125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l" t="t" r="r" b="b"/>
            <a:pathLst>
              <a:path w="1184167" h="614682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37614" y="164655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614" y="276467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7614" y="388279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90800" y="1581150"/>
            <a:ext cx="3272009" cy="546274"/>
            <a:chOff x="2175371" y="1762964"/>
            <a:chExt cx="5040560" cy="546274"/>
          </a:xfrm>
        </p:grpSpPr>
        <p:sp>
          <p:nvSpPr>
            <p:cNvPr id="24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LANGAGE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LOGO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175371" y="2032239"/>
              <a:ext cx="50405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10"/>
          <p:cNvSpPr txBox="1"/>
          <p:nvPr/>
        </p:nvSpPr>
        <p:spPr bwMode="auto">
          <a:xfrm>
            <a:off x="2590800" y="2724150"/>
            <a:ext cx="327200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fr-FR" altLang="ko-KR" sz="1400" b="1" dirty="0" smtClean="0">
                <a:solidFill>
                  <a:schemeClr val="bg1"/>
                </a:solidFill>
                <a:cs typeface="Arial" pitchFamily="34" charset="0"/>
              </a:rPr>
              <a:t>Syntaxe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2590800" y="3790950"/>
            <a:ext cx="327200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Test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10"/>
          <p:cNvSpPr txBox="1"/>
          <p:nvPr/>
        </p:nvSpPr>
        <p:spPr bwMode="auto">
          <a:xfrm>
            <a:off x="2590800" y="438150"/>
            <a:ext cx="327200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Introduction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10"/>
          <p:cNvSpPr txBox="1"/>
          <p:nvPr/>
        </p:nvSpPr>
        <p:spPr bwMode="auto">
          <a:xfrm>
            <a:off x="2667000" y="4781550"/>
            <a:ext cx="327200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9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9" presetClass="entr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  <p:bldP spid="9" grpId="0" animBg="1"/>
      <p:bldP spid="13" grpId="0" animBg="1"/>
      <p:bldP spid="17" grpId="0" animBg="1"/>
      <p:bldP spid="20" grpId="0"/>
      <p:bldP spid="21" grpId="1"/>
      <p:bldP spid="22" grpId="0"/>
      <p:bldP spid="27" grpId="0"/>
      <p:bldP spid="30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0" dirty="0" smtClean="0"/>
              <a:t>Langage</a:t>
            </a:r>
            <a:r>
              <a:rPr lang="en-US" altLang="ko-KR" dirty="0" smtClean="0"/>
              <a:t> LOGO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0" y="742950"/>
            <a:ext cx="9144000" cy="576064"/>
          </a:xfrm>
        </p:spPr>
        <p:txBody>
          <a:bodyPr/>
          <a:lstStyle/>
          <a:p>
            <a:pPr algn="l"/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</a:rPr>
              <a:t>Introduction: </a:t>
            </a:r>
            <a:endParaRPr lang="fr-FR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Chevron 32"/>
          <p:cNvSpPr/>
          <p:nvPr/>
        </p:nvSpPr>
        <p:spPr>
          <a:xfrm>
            <a:off x="2667000" y="0"/>
            <a:ext cx="609600" cy="666750"/>
          </a:xfrm>
          <a:prstGeom prst="chevron">
            <a:avLst/>
          </a:prstGeom>
          <a:solidFill>
            <a:srgbClr val="179A9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6800" y="1333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Langage logo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90600" y="0"/>
            <a:ext cx="76200" cy="666750"/>
          </a:xfrm>
          <a:prstGeom prst="rect">
            <a:avLst/>
          </a:prstGeom>
          <a:solidFill>
            <a:srgbClr val="179A9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Straight Connector 58"/>
          <p:cNvCxnSpPr>
            <a:stCxn id="57" idx="0"/>
            <a:endCxn id="33" idx="0"/>
          </p:cNvCxnSpPr>
          <p:nvPr/>
        </p:nvCxnSpPr>
        <p:spPr>
          <a:xfrm rot="5400000" flipH="1" flipV="1">
            <a:off x="1924050" y="-895350"/>
            <a:ext cx="1588" cy="179070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1885156" y="-227806"/>
            <a:ext cx="1588" cy="179070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52400" y="1333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Intro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29000" y="1333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Syntaxe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95800" y="1333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200" y="127635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Le langage de programmation Logo a pour but d'améliorer chez les enfants leur manière de penser et d'aborder la résolution de problèmes.</a:t>
            </a:r>
            <a:endParaRPr lang="fr-FR" sz="1200" dirty="0"/>
          </a:p>
        </p:txBody>
      </p:sp>
      <p:sp>
        <p:nvSpPr>
          <p:cNvPr id="6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0" y="1733550"/>
            <a:ext cx="9144000" cy="576064"/>
          </a:xfrm>
        </p:spPr>
        <p:txBody>
          <a:bodyPr/>
          <a:lstStyle/>
          <a:p>
            <a:pPr algn="l"/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</a:rPr>
              <a:t>Exemples:</a:t>
            </a:r>
            <a:endParaRPr lang="fr-FR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34000" y="1333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Clc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6" name="Untitled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14600" y="1885950"/>
            <a:ext cx="39624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46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2" dur="1" fill="hold"/>
                                        <p:tgtEl>
                                          <p:spTgt spid="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8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6"/>
                </p:tgtEl>
              </p:cMediaNode>
            </p:video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88" dur="1" fill="hold"/>
                                        <p:tgtEl>
                                          <p:spTgt spid="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</p:childTnLst>
        </p:cTn>
      </p:par>
    </p:tnLst>
    <p:bldLst>
      <p:bldP spid="29" grpId="0" build="p"/>
      <p:bldP spid="32" grpId="0" animBg="1"/>
      <p:bldP spid="33" grpId="1" animBg="1"/>
      <p:bldP spid="34" grpId="0"/>
      <p:bldP spid="57" grpId="1" animBg="1"/>
      <p:bldP spid="61" grpId="0"/>
      <p:bldP spid="64" grpId="0"/>
      <p:bldP spid="67" grpId="0"/>
      <p:bldP spid="68" grpId="0"/>
      <p:bldP spid="69" grpId="0" build="p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3500000">
            <a:off x="5569314" y="2289136"/>
            <a:ext cx="1476603" cy="147660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2133600" y="1352550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391315" y="1993895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2111395" y="2646657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83568" y="333506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336990" y="4005645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" name="Elbow Connector 10"/>
          <p:cNvCxnSpPr>
            <a:endCxn id="5" idx="6"/>
          </p:cNvCxnSpPr>
          <p:nvPr/>
        </p:nvCxnSpPr>
        <p:spPr>
          <a:xfrm rot="10800000">
            <a:off x="2853680" y="1712590"/>
            <a:ext cx="3470920" cy="93536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7" idx="6"/>
          </p:cNvCxnSpPr>
          <p:nvPr/>
        </p:nvCxnSpPr>
        <p:spPr>
          <a:xfrm rot="10800000">
            <a:off x="2111396" y="2353936"/>
            <a:ext cx="4204171" cy="47672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6"/>
          </p:cNvCxnSpPr>
          <p:nvPr/>
        </p:nvCxnSpPr>
        <p:spPr>
          <a:xfrm flipH="1" flipV="1">
            <a:off x="2831475" y="3006697"/>
            <a:ext cx="3476141" cy="2074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9" idx="6"/>
          </p:cNvCxnSpPr>
          <p:nvPr/>
        </p:nvCxnSpPr>
        <p:spPr>
          <a:xfrm rot="10800000" flipV="1">
            <a:off x="1403648" y="3212327"/>
            <a:ext cx="4896016" cy="482774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0" idx="6"/>
          </p:cNvCxnSpPr>
          <p:nvPr/>
        </p:nvCxnSpPr>
        <p:spPr>
          <a:xfrm rot="10800000" flipV="1">
            <a:off x="4057070" y="3384557"/>
            <a:ext cx="2239404" cy="981127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24600" y="2419350"/>
            <a:ext cx="400110" cy="122217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Compilateur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1" name="Frame 17"/>
          <p:cNvSpPr/>
          <p:nvPr/>
        </p:nvSpPr>
        <p:spPr>
          <a:xfrm>
            <a:off x="1594963" y="2168948"/>
            <a:ext cx="312784" cy="31278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Rectangle 30"/>
          <p:cNvSpPr/>
          <p:nvPr/>
        </p:nvSpPr>
        <p:spPr>
          <a:xfrm>
            <a:off x="2362200" y="1581150"/>
            <a:ext cx="307287" cy="30638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Oval 7"/>
          <p:cNvSpPr/>
          <p:nvPr/>
        </p:nvSpPr>
        <p:spPr>
          <a:xfrm>
            <a:off x="2304087" y="2820813"/>
            <a:ext cx="358544" cy="35854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21"/>
          <p:cNvSpPr>
            <a:spLocks noChangeAspect="1"/>
          </p:cNvSpPr>
          <p:nvPr/>
        </p:nvSpPr>
        <p:spPr>
          <a:xfrm>
            <a:off x="835578" y="3485333"/>
            <a:ext cx="416060" cy="41953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Pie 24"/>
          <p:cNvSpPr/>
          <p:nvPr/>
        </p:nvSpPr>
        <p:spPr>
          <a:xfrm>
            <a:off x="3508208" y="4192734"/>
            <a:ext cx="347828" cy="34590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71800" y="1352550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Makefile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4413" y="2043757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Parser.y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05671" y="2667359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Scanner.l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67699" y="3366737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Semantic.c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88873" y="4400136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Semantic.h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15200" y="2876550"/>
            <a:ext cx="1459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Test.logo</a:t>
            </a:r>
          </a:p>
          <a:p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 Placeholder 28"/>
          <p:cNvSpPr txBox="1">
            <a:spLocks/>
          </p:cNvSpPr>
          <p:nvPr/>
        </p:nvSpPr>
        <p:spPr>
          <a:xfrm>
            <a:off x="0" y="971550"/>
            <a:ext cx="9144000" cy="57606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STRUCTURE: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Chevron 30"/>
          <p:cNvSpPr/>
          <p:nvPr/>
        </p:nvSpPr>
        <p:spPr>
          <a:xfrm>
            <a:off x="2667000" y="0"/>
            <a:ext cx="609600" cy="666750"/>
          </a:xfrm>
          <a:prstGeom prst="chevron">
            <a:avLst/>
          </a:prstGeom>
          <a:solidFill>
            <a:srgbClr val="179A9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6800" y="1333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Langage logo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90600" y="0"/>
            <a:ext cx="76200" cy="666750"/>
          </a:xfrm>
          <a:prstGeom prst="rect">
            <a:avLst/>
          </a:prstGeom>
          <a:solidFill>
            <a:srgbClr val="179A9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Straight Connector 33"/>
          <p:cNvCxnSpPr>
            <a:stCxn id="33" idx="0"/>
            <a:endCxn id="31" idx="0"/>
          </p:cNvCxnSpPr>
          <p:nvPr/>
        </p:nvCxnSpPr>
        <p:spPr>
          <a:xfrm rot="5400000" flipH="1" flipV="1">
            <a:off x="1924050" y="-895350"/>
            <a:ext cx="1588" cy="179070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1885156" y="-227806"/>
            <a:ext cx="1588" cy="179070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333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Intro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29000" y="1333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Syntaxe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95800" y="1333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4000" y="1333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Clc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200400" y="666750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0" name="Elbow Connector 59"/>
          <p:cNvCxnSpPr>
            <a:endCxn id="59" idx="6"/>
          </p:cNvCxnSpPr>
          <p:nvPr/>
        </p:nvCxnSpPr>
        <p:spPr>
          <a:xfrm rot="10800000">
            <a:off x="3920480" y="1026790"/>
            <a:ext cx="2404120" cy="146876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73" idx="6"/>
          </p:cNvCxnSpPr>
          <p:nvPr/>
        </p:nvCxnSpPr>
        <p:spPr>
          <a:xfrm rot="10800000" flipV="1">
            <a:off x="2167880" y="3562350"/>
            <a:ext cx="4156720" cy="1221110"/>
          </a:xfrm>
          <a:prstGeom prst="bentConnector3">
            <a:avLst>
              <a:gd name="adj1" fmla="val 21055"/>
            </a:avLst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447800" y="4423420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133600" y="4400550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test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86200" y="742950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README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3" name="Oval 50">
            <a:extLst>
              <a:ext uri="{FF2B5EF4-FFF2-40B4-BE49-F238E27FC236}">
                <a16:creationId xmlns="" xmlns:a16="http://schemas.microsoft.com/office/drawing/2014/main" id="{26462EBD-FFFC-4893-98F8-7A883E58452E}"/>
              </a:ext>
            </a:extLst>
          </p:cNvPr>
          <p:cNvSpPr>
            <a:spLocks noChangeAspect="1"/>
          </p:cNvSpPr>
          <p:nvPr/>
        </p:nvSpPr>
        <p:spPr>
          <a:xfrm>
            <a:off x="3429000" y="819150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Oval 25">
            <a:extLst>
              <a:ext uri="{FF2B5EF4-FFF2-40B4-BE49-F238E27FC236}">
                <a16:creationId xmlns="" xmlns:a16="http://schemas.microsoft.com/office/drawing/2014/main" id="{C053F189-635E-46A0-A9A1-7BC8B4419BDC}"/>
              </a:ext>
            </a:extLst>
          </p:cNvPr>
          <p:cNvSpPr>
            <a:spLocks noChangeAspect="1"/>
          </p:cNvSpPr>
          <p:nvPr/>
        </p:nvSpPr>
        <p:spPr>
          <a:xfrm>
            <a:off x="1676400" y="4629150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0"/>
                            </p:stCondLst>
                            <p:childTnLst>
                              <p:par>
                                <p:cTn id="1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50" grpId="0"/>
      <p:bldP spid="51" grpId="0"/>
      <p:bldP spid="54" grpId="0"/>
      <p:bldP spid="29" grpId="0"/>
      <p:bldP spid="30" grpId="0" animBg="1"/>
      <p:bldP spid="31" grpId="0" animBg="1"/>
      <p:bldP spid="32" grpId="0"/>
      <p:bldP spid="33" grpId="0" animBg="1"/>
      <p:bldP spid="36" grpId="0"/>
      <p:bldP spid="37" grpId="0"/>
      <p:bldP spid="38" grpId="0"/>
      <p:bldP spid="39" grpId="0"/>
      <p:bldP spid="59" grpId="0" animBg="1"/>
      <p:bldP spid="73" grpId="0" animBg="1"/>
      <p:bldP spid="76" grpId="0"/>
      <p:bldP spid="82" grpId="0"/>
      <p:bldP spid="83" grpId="0" animBg="1"/>
      <p:bldP spid="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0" dirty="0" smtClean="0"/>
              <a:t>SYNTAXE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2050" idx="1"/>
          </p:cNvCxnSpPr>
          <p:nvPr/>
        </p:nvCxnSpPr>
        <p:spPr>
          <a:xfrm>
            <a:off x="0" y="1885950"/>
            <a:ext cx="7824009" cy="2857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71600" y="1428750"/>
            <a:ext cx="11140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RIGHT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428750"/>
            <a:ext cx="14254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FORWARD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38400" y="1428750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LEFT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2800" y="1428750"/>
            <a:ext cx="11772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REPEAT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76800" y="2343150"/>
            <a:ext cx="2880320" cy="669415"/>
            <a:chOff x="6228184" y="1730811"/>
            <a:chExt cx="2592288" cy="669415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La tortue répète le code INSTRUCTIONS X fois.</a:t>
              </a:r>
              <a:endPara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400" b="1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REPEAT X [ INSTRUCTIONS ]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86200" y="1885950"/>
            <a:ext cx="1020670" cy="1067052"/>
            <a:chOff x="3803354" y="1849660"/>
            <a:chExt cx="1020670" cy="106705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803354" y="1849660"/>
              <a:ext cx="356409" cy="75376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52024" y="226871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8D4CD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4159763" y="2603420"/>
              <a:ext cx="628262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62400" y="2952750"/>
            <a:ext cx="2880320" cy="669415"/>
            <a:chOff x="6228184" y="1730811"/>
            <a:chExt cx="2592288" cy="669415"/>
          </a:xfrm>
        </p:grpSpPr>
        <p:sp>
          <p:nvSpPr>
            <p:cNvPr id="32" name="TextBox 31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La tortue change la direction d’un angle de x degrés vers sa gauche</a:t>
              </a:r>
              <a:r>
                <a:rPr lang="fr-FR" sz="1200" dirty="0" smtClean="0"/>
                <a:t>.</a:t>
              </a:r>
              <a:endPara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LEFT X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76600" y="3638550"/>
            <a:ext cx="2880320" cy="669415"/>
            <a:chOff x="6228184" y="1730811"/>
            <a:chExt cx="2592288" cy="669415"/>
          </a:xfrm>
        </p:grpSpPr>
        <p:sp>
          <p:nvSpPr>
            <p:cNvPr id="37" name="TextBox 36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La tortue change la direction d’un angle de x degrés vers sa droite.</a:t>
              </a:r>
              <a:endPara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RIGHT X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05885" y="4386142"/>
            <a:ext cx="2932923" cy="651709"/>
            <a:chOff x="6180841" y="1748517"/>
            <a:chExt cx="2639631" cy="651709"/>
          </a:xfrm>
        </p:grpSpPr>
        <p:sp>
          <p:nvSpPr>
            <p:cNvPr id="44" name="TextBox 43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La tortue avance de X point sur sa direction</a:t>
              </a:r>
              <a:endPara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80841" y="1748517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FORWARD X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19400" y="1885950"/>
            <a:ext cx="1203107" cy="1720962"/>
            <a:chOff x="2883438" y="1849660"/>
            <a:chExt cx="1203107" cy="172096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883438" y="1849660"/>
              <a:ext cx="680450" cy="140767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014545" y="292262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/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3563888" y="3257330"/>
              <a:ext cx="486657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905000" y="1885950"/>
            <a:ext cx="1385543" cy="2374872"/>
            <a:chOff x="1963523" y="1849660"/>
            <a:chExt cx="1385543" cy="237487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963523" y="1849660"/>
              <a:ext cx="999412" cy="206158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277066" y="357653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2962935" y="3911240"/>
              <a:ext cx="31413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96271" y="1882766"/>
            <a:ext cx="1567979" cy="3200400"/>
            <a:chOff x="1043608" y="1849660"/>
            <a:chExt cx="1567979" cy="3028783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043608" y="1849660"/>
              <a:ext cx="1296144" cy="2704783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539587" y="4230443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179A9D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 flipV="1">
              <a:off x="2339752" y="4554443"/>
              <a:ext cx="211982" cy="1070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Block Arc 14"/>
          <p:cNvSpPr/>
          <p:nvPr/>
        </p:nvSpPr>
        <p:spPr>
          <a:xfrm rot="16200000">
            <a:off x="8001262" y="1504688"/>
            <a:ext cx="797903" cy="79842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flipV="1">
            <a:off x="4876800" y="819150"/>
            <a:ext cx="762000" cy="1066800"/>
            <a:chOff x="3803354" y="1849660"/>
            <a:chExt cx="1020670" cy="1067052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3803354" y="1849660"/>
              <a:ext cx="356409" cy="75376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4752024" y="226871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8D4CD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4159763" y="2603420"/>
              <a:ext cx="628262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4267200" y="1962150"/>
            <a:ext cx="11772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IF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0200" y="51435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 smtClean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38800" y="666750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4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IF (CONDITION) [ INSTRUCTIONS ] ELSE [ INSTRUCTIONS ]</a:t>
            </a:r>
            <a:endParaRPr lang="ko-KR" altLang="en-US" sz="1400" b="1" dirty="0" smtClean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Chevron 61"/>
          <p:cNvSpPr/>
          <p:nvPr/>
        </p:nvSpPr>
        <p:spPr>
          <a:xfrm>
            <a:off x="3429000" y="0"/>
            <a:ext cx="609600" cy="666750"/>
          </a:xfrm>
          <a:prstGeom prst="chevron">
            <a:avLst/>
          </a:prstGeom>
          <a:solidFill>
            <a:srgbClr val="179A9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66800" y="1333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L. Logo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0"/>
            <a:ext cx="76200" cy="666750"/>
          </a:xfrm>
          <a:prstGeom prst="rect">
            <a:avLst/>
          </a:prstGeom>
          <a:solidFill>
            <a:srgbClr val="179A9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Straight Connector 65"/>
          <p:cNvCxnSpPr>
            <a:stCxn id="65" idx="0"/>
            <a:endCxn id="62" idx="0"/>
          </p:cNvCxnSpPr>
          <p:nvPr/>
        </p:nvCxnSpPr>
        <p:spPr>
          <a:xfrm rot="5400000" flipH="1" flipV="1">
            <a:off x="2952750" y="-628650"/>
            <a:ext cx="1588" cy="125730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62" idx="2"/>
          </p:cNvCxnSpPr>
          <p:nvPr/>
        </p:nvCxnSpPr>
        <p:spPr>
          <a:xfrm flipV="1">
            <a:off x="2362200" y="666750"/>
            <a:ext cx="1219200" cy="1588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2400" y="1333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Intro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1333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Syntaxe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43400" y="1333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57800" y="1333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Clc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khadi\Desktop\GiftedTinyHammerheadshark-smal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4009" y="1428750"/>
            <a:ext cx="1295400" cy="971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0" name="Group 7"/>
          <p:cNvGrpSpPr/>
          <p:nvPr/>
        </p:nvGrpSpPr>
        <p:grpSpPr>
          <a:xfrm>
            <a:off x="49753" y="1891697"/>
            <a:ext cx="249698" cy="3033580"/>
            <a:chOff x="1043608" y="1849660"/>
            <a:chExt cx="1567979" cy="3028783"/>
          </a:xfrm>
        </p:grpSpPr>
        <p:cxnSp>
          <p:nvCxnSpPr>
            <p:cNvPr id="71" name="Straight Arrow Connector 10"/>
            <p:cNvCxnSpPr/>
            <p:nvPr/>
          </p:nvCxnSpPr>
          <p:spPr>
            <a:xfrm>
              <a:off x="1043608" y="1849660"/>
              <a:ext cx="1296144" cy="2704783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2539587" y="4230443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179A9D"/>
                </a:solidFill>
              </a:endParaRPr>
            </a:p>
          </p:txBody>
        </p:sp>
        <p:cxnSp>
          <p:nvCxnSpPr>
            <p:cNvPr id="73" name="Straight Connector 51"/>
            <p:cNvCxnSpPr/>
            <p:nvPr/>
          </p:nvCxnSpPr>
          <p:spPr>
            <a:xfrm flipH="1" flipV="1">
              <a:off x="2339752" y="4554443"/>
              <a:ext cx="211982" cy="1070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42"/>
          <p:cNvGrpSpPr/>
          <p:nvPr/>
        </p:nvGrpSpPr>
        <p:grpSpPr>
          <a:xfrm>
            <a:off x="272845" y="4458234"/>
            <a:ext cx="1903173" cy="467043"/>
            <a:chOff x="6180841" y="1748517"/>
            <a:chExt cx="2639631" cy="467043"/>
          </a:xfrm>
        </p:grpSpPr>
        <p:sp>
          <p:nvSpPr>
            <p:cNvPr id="75" name="TextBox 43"/>
            <p:cNvSpPr txBox="1"/>
            <p:nvPr/>
          </p:nvSpPr>
          <p:spPr>
            <a:xfrm>
              <a:off x="6228184" y="19385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Définir</a:t>
              </a:r>
              <a:r>
                <a:rPr lang="en-US" altLang="ko-KR" sz="1200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une</a:t>
              </a:r>
              <a:r>
                <a:rPr lang="en-US" altLang="ko-KR" sz="1200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fonction</a:t>
              </a:r>
              <a:endPara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Box 44"/>
            <p:cNvSpPr txBox="1"/>
            <p:nvPr/>
          </p:nvSpPr>
          <p:spPr>
            <a:xfrm>
              <a:off x="6180841" y="1748517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DEFINE FONCTION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9" name="Group 7"/>
          <p:cNvGrpSpPr/>
          <p:nvPr/>
        </p:nvGrpSpPr>
        <p:grpSpPr>
          <a:xfrm>
            <a:off x="7434980" y="1914525"/>
            <a:ext cx="322139" cy="1571625"/>
            <a:chOff x="1043608" y="1849660"/>
            <a:chExt cx="1567979" cy="3028783"/>
          </a:xfrm>
        </p:grpSpPr>
        <p:cxnSp>
          <p:nvCxnSpPr>
            <p:cNvPr id="80" name="Straight Arrow Connector 10"/>
            <p:cNvCxnSpPr/>
            <p:nvPr/>
          </p:nvCxnSpPr>
          <p:spPr>
            <a:xfrm>
              <a:off x="1043608" y="1849660"/>
              <a:ext cx="1296144" cy="2704783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2539587" y="4230443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179A9D"/>
                </a:solidFill>
              </a:endParaRPr>
            </a:p>
          </p:txBody>
        </p:sp>
        <p:cxnSp>
          <p:nvCxnSpPr>
            <p:cNvPr id="82" name="Straight Connector 51"/>
            <p:cNvCxnSpPr/>
            <p:nvPr/>
          </p:nvCxnSpPr>
          <p:spPr>
            <a:xfrm flipH="1" flipV="1">
              <a:off x="2339752" y="4554443"/>
              <a:ext cx="211982" cy="1070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42"/>
          <p:cNvGrpSpPr/>
          <p:nvPr/>
        </p:nvGrpSpPr>
        <p:grpSpPr>
          <a:xfrm>
            <a:off x="7713752" y="3033394"/>
            <a:ext cx="1903173" cy="467043"/>
            <a:chOff x="6180841" y="1748517"/>
            <a:chExt cx="2639631" cy="467043"/>
          </a:xfrm>
        </p:grpSpPr>
        <p:sp>
          <p:nvSpPr>
            <p:cNvPr id="84" name="TextBox 43"/>
            <p:cNvSpPr txBox="1"/>
            <p:nvPr/>
          </p:nvSpPr>
          <p:spPr>
            <a:xfrm>
              <a:off x="6228184" y="19385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Appeler</a:t>
              </a:r>
              <a:r>
                <a:rPr lang="en-US" altLang="ko-KR" sz="1200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la </a:t>
              </a:r>
              <a:r>
                <a:rPr lang="en-US" altLang="ko-KR" sz="1200" dirty="0" err="1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focntion</a:t>
              </a:r>
              <a:endPara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Box 44"/>
            <p:cNvSpPr txBox="1"/>
            <p:nvPr/>
          </p:nvSpPr>
          <p:spPr>
            <a:xfrm>
              <a:off x="6180841" y="1748517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USE FONCTION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6" name="Group 40"/>
          <p:cNvGrpSpPr/>
          <p:nvPr/>
        </p:nvGrpSpPr>
        <p:grpSpPr>
          <a:xfrm flipV="1">
            <a:off x="1309224" y="751434"/>
            <a:ext cx="807926" cy="1148803"/>
            <a:chOff x="3803354" y="1849660"/>
            <a:chExt cx="1020670" cy="1067052"/>
          </a:xfrm>
        </p:grpSpPr>
        <p:cxnSp>
          <p:nvCxnSpPr>
            <p:cNvPr id="87" name="Straight Arrow Connector 45"/>
            <p:cNvCxnSpPr/>
            <p:nvPr/>
          </p:nvCxnSpPr>
          <p:spPr>
            <a:xfrm>
              <a:off x="3803354" y="1849660"/>
              <a:ext cx="356409" cy="75376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752024" y="226871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8D4CD"/>
                </a:solidFill>
              </a:endParaRPr>
            </a:p>
          </p:txBody>
        </p:sp>
        <p:cxnSp>
          <p:nvCxnSpPr>
            <p:cNvPr id="89" name="Straight Connector 47"/>
            <p:cNvCxnSpPr/>
            <p:nvPr/>
          </p:nvCxnSpPr>
          <p:spPr>
            <a:xfrm flipH="1">
              <a:off x="4159763" y="2603420"/>
              <a:ext cx="628262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30"/>
          <p:cNvGrpSpPr/>
          <p:nvPr/>
        </p:nvGrpSpPr>
        <p:grpSpPr>
          <a:xfrm>
            <a:off x="2158901" y="733231"/>
            <a:ext cx="2880320" cy="484749"/>
            <a:chOff x="6228184" y="1730811"/>
            <a:chExt cx="2592288" cy="484749"/>
          </a:xfrm>
        </p:grpSpPr>
        <p:sp>
          <p:nvSpPr>
            <p:cNvPr id="91" name="TextBox 31"/>
            <p:cNvSpPr txBox="1"/>
            <p:nvPr/>
          </p:nvSpPr>
          <p:spPr>
            <a:xfrm>
              <a:off x="6228184" y="19385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Définir une couleur </a:t>
              </a:r>
              <a:endPara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Box 32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400" b="1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COLOR X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4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2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2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3000"/>
                            </p:stCondLst>
                            <p:childTnLst>
                              <p:par>
                                <p:cTn id="21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2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54" grpId="0"/>
      <p:bldP spid="60" grpId="0"/>
      <p:bldP spid="61" grpId="0" animBg="1"/>
      <p:bldP spid="61" grpId="1" animBg="1"/>
      <p:bldP spid="62" grpId="0" animBg="1"/>
      <p:bldP spid="62" grpId="2" animBg="1"/>
      <p:bldP spid="64" grpId="0"/>
      <p:bldP spid="64" grpId="2"/>
      <p:bldP spid="65" grpId="0" animBg="1"/>
      <p:bldP spid="65" grpId="2" animBg="1"/>
      <p:bldP spid="68" grpId="0"/>
      <p:bldP spid="68" grpId="1"/>
      <p:bldP spid="69" grpId="0"/>
      <p:bldP spid="69" grpId="2"/>
      <p:bldP spid="76" grpId="0"/>
      <p:bldP spid="76" grpId="2"/>
      <p:bldP spid="77" grpId="0"/>
      <p:bldP spid="77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0" dirty="0" smtClean="0"/>
              <a:t>TEST/EXEMPLE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</TotalTime>
  <Words>218</Words>
  <Application>Microsoft Office PowerPoint</Application>
  <PresentationFormat>Affichage à l'écran (16:9)</PresentationFormat>
  <Paragraphs>83</Paragraphs>
  <Slides>12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 Unicode MS</vt:lpstr>
      <vt:lpstr>맑은 고딕</vt:lpstr>
      <vt:lpstr>Arial</vt:lpstr>
      <vt:lpstr>Arial Rounded MT Bold</vt:lpstr>
      <vt:lpstr>Tahoma</vt:lpstr>
      <vt:lpstr>Tw Cen MT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AYOUB HMADOUCH</cp:lastModifiedBy>
  <cp:revision>87</cp:revision>
  <dcterms:created xsi:type="dcterms:W3CDTF">2016-12-05T23:26:54Z</dcterms:created>
  <dcterms:modified xsi:type="dcterms:W3CDTF">2021-03-10T10:18:43Z</dcterms:modified>
</cp:coreProperties>
</file>