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e307f48a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e307f48a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e307f48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e307f48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e307f48a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e307f48a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e307f48a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e307f48a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e3b28969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e3b28969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e307f48a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e307f48a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e307f48a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e307f48a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e307f48a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e307f48a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e307f48a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e307f48a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e3b28969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e3b28969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307f48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307f48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e3b289696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e3b289696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e3b2896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e3b289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e3b2896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e3b2896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e3b28969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e3b28969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e3b2896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e3b2896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e3b2896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e3b2896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e3b28969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e3b28969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e307f48a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e307f48a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Le </a:t>
            </a:r>
            <a:r>
              <a:rPr b="1" lang="fr">
                <a:solidFill>
                  <a:schemeClr val="dk1"/>
                </a:solidFill>
              </a:rPr>
              <a:t>Wazuh-Server</a:t>
            </a:r>
            <a:r>
              <a:rPr lang="fr">
                <a:solidFill>
                  <a:schemeClr val="dk1"/>
                </a:solidFill>
              </a:rPr>
              <a:t> centralise et analyse les données de sécurité envoyées par les agents, permettant de détecter des menaces, des anomalies, et de gérer la conformité. Il est responsable de générer des alertes de sécurité et peut être utilisé avec une interface web pour la visualisation et l'administration.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linux master IRS</a:t>
            </a:r>
            <a:endParaRPr/>
          </a:p>
        </p:txBody>
      </p:sp>
      <p:sp>
        <p:nvSpPr>
          <p:cNvPr id="135" name="Google Shape;135;p13"/>
          <p:cNvSpPr txBox="1"/>
          <p:nvPr>
            <p:ph idx="1" type="subTitle"/>
          </p:nvPr>
        </p:nvSpPr>
        <p:spPr>
          <a:xfrm>
            <a:off x="5362625" y="3460525"/>
            <a:ext cx="4177500" cy="142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Réalisé par :</a:t>
            </a:r>
            <a:endParaRPr/>
          </a:p>
          <a:p>
            <a:pPr indent="-304958" lvl="0" marL="457200" rtl="0" algn="l">
              <a:spcBef>
                <a:spcPts val="0"/>
              </a:spcBef>
              <a:spcAft>
                <a:spcPts val="0"/>
              </a:spcAft>
              <a:buSzPct val="100000"/>
              <a:buChar char="-"/>
            </a:pPr>
            <a:r>
              <a:rPr lang="fr"/>
              <a:t>Kheireddine TARFAYA</a:t>
            </a:r>
            <a:endParaRPr/>
          </a:p>
          <a:p>
            <a:pPr indent="-304958" lvl="0" marL="457200" rtl="0" algn="l">
              <a:spcBef>
                <a:spcPts val="0"/>
              </a:spcBef>
              <a:spcAft>
                <a:spcPts val="0"/>
              </a:spcAft>
              <a:buSzPct val="100000"/>
              <a:buChar char="-"/>
            </a:pPr>
            <a:r>
              <a:rPr lang="fr"/>
              <a:t>Elias SAADANI</a:t>
            </a:r>
            <a:endParaRPr/>
          </a:p>
          <a:p>
            <a:pPr indent="-304958" lvl="0" marL="457200" rtl="0" algn="l">
              <a:spcBef>
                <a:spcPts val="0"/>
              </a:spcBef>
              <a:spcAft>
                <a:spcPts val="0"/>
              </a:spcAft>
              <a:buSzPct val="100000"/>
              <a:buChar char="-"/>
            </a:pPr>
            <a:r>
              <a:rPr lang="fr"/>
              <a:t>Hadi MENE</a:t>
            </a:r>
            <a:endParaRPr/>
          </a:p>
          <a:p>
            <a:pPr indent="0" lvl="0" marL="457200" rtl="0" algn="l">
              <a:spcBef>
                <a:spcPts val="0"/>
              </a:spcBef>
              <a:spcAft>
                <a:spcPts val="0"/>
              </a:spcAft>
              <a:buNone/>
            </a:pPr>
            <a:r>
              <a:rPr lang="fr"/>
              <a:t>Zouhour NADHIF</a:t>
            </a:r>
            <a:endParaRPr/>
          </a:p>
          <a:p>
            <a:pPr indent="-304958" lvl="0" marL="457200" rtl="0" algn="l">
              <a:spcBef>
                <a:spcPts val="0"/>
              </a:spcBef>
              <a:spcAft>
                <a:spcPts val="0"/>
              </a:spcAft>
              <a:buSzPct val="100000"/>
              <a:buChar char="-"/>
            </a:pPr>
            <a:r>
              <a:rPr lang="fr"/>
              <a:t>Rayan BEN MAAMAR</a:t>
            </a:r>
            <a:endParaRPr/>
          </a:p>
          <a:p>
            <a:pPr indent="-304958" lvl="0" marL="457200" rtl="0" algn="l">
              <a:spcBef>
                <a:spcPts val="0"/>
              </a:spcBef>
              <a:spcAft>
                <a:spcPts val="0"/>
              </a:spcAft>
              <a:buSzPct val="100000"/>
              <a:buChar char="-"/>
            </a:pPr>
            <a:r>
              <a:rPr lang="fr"/>
              <a:t>Ayoub LANSARI</a:t>
            </a:r>
            <a:endParaRPr/>
          </a:p>
          <a:p>
            <a:pPr indent="0" lvl="0" marL="45720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WAZUH</a:t>
            </a:r>
            <a:endParaRPr/>
          </a:p>
        </p:txBody>
      </p:sp>
      <p:pic>
        <p:nvPicPr>
          <p:cNvPr id="209" name="Google Shape;209;p22"/>
          <p:cNvPicPr preferRelativeResize="0"/>
          <p:nvPr/>
        </p:nvPicPr>
        <p:blipFill>
          <a:blip r:embed="rId3">
            <a:alphaModFix/>
          </a:blip>
          <a:stretch>
            <a:fillRect/>
          </a:stretch>
        </p:blipFill>
        <p:spPr>
          <a:xfrm>
            <a:off x="1115250" y="1250550"/>
            <a:ext cx="7403393"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WAZUH</a:t>
            </a:r>
            <a:endParaRPr/>
          </a:p>
        </p:txBody>
      </p:sp>
      <p:pic>
        <p:nvPicPr>
          <p:cNvPr id="215" name="Google Shape;215;p23"/>
          <p:cNvPicPr preferRelativeResize="0"/>
          <p:nvPr/>
        </p:nvPicPr>
        <p:blipFill>
          <a:blip r:embed="rId3">
            <a:alphaModFix/>
          </a:blip>
          <a:stretch>
            <a:fillRect/>
          </a:stretch>
        </p:blipFill>
        <p:spPr>
          <a:xfrm>
            <a:off x="1164775" y="298549"/>
            <a:ext cx="6814452" cy="4681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WAZUH</a:t>
            </a:r>
            <a:endParaRPr/>
          </a:p>
        </p:txBody>
      </p:sp>
      <p:pic>
        <p:nvPicPr>
          <p:cNvPr id="221" name="Google Shape;221;p24"/>
          <p:cNvPicPr preferRelativeResize="0"/>
          <p:nvPr/>
        </p:nvPicPr>
        <p:blipFill>
          <a:blip r:embed="rId3">
            <a:alphaModFix/>
          </a:blip>
          <a:stretch>
            <a:fillRect/>
          </a:stretch>
        </p:blipFill>
        <p:spPr>
          <a:xfrm>
            <a:off x="137500" y="1668925"/>
            <a:ext cx="8754048" cy="224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WAZUH</a:t>
            </a:r>
            <a:endParaRPr/>
          </a:p>
        </p:txBody>
      </p:sp>
      <p:pic>
        <p:nvPicPr>
          <p:cNvPr id="227" name="Google Shape;227;p25"/>
          <p:cNvPicPr preferRelativeResize="0"/>
          <p:nvPr/>
        </p:nvPicPr>
        <p:blipFill>
          <a:blip r:embed="rId3">
            <a:alphaModFix/>
          </a:blip>
          <a:stretch>
            <a:fillRect/>
          </a:stretch>
        </p:blipFill>
        <p:spPr>
          <a:xfrm>
            <a:off x="152400" y="1460250"/>
            <a:ext cx="8839204" cy="22659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Docker</a:t>
            </a:r>
            <a:endParaRPr/>
          </a:p>
        </p:txBody>
      </p:sp>
      <p:pic>
        <p:nvPicPr>
          <p:cNvPr id="233" name="Google Shape;233;p26"/>
          <p:cNvPicPr preferRelativeResize="0"/>
          <p:nvPr/>
        </p:nvPicPr>
        <p:blipFill>
          <a:blip r:embed="rId3">
            <a:alphaModFix/>
          </a:blip>
          <a:stretch>
            <a:fillRect/>
          </a:stretch>
        </p:blipFill>
        <p:spPr>
          <a:xfrm>
            <a:off x="5025700" y="950175"/>
            <a:ext cx="2903700" cy="3528574"/>
          </a:xfrm>
          <a:prstGeom prst="rect">
            <a:avLst/>
          </a:prstGeom>
          <a:noFill/>
          <a:ln>
            <a:noFill/>
          </a:ln>
        </p:spPr>
      </p:pic>
      <p:pic>
        <p:nvPicPr>
          <p:cNvPr descr="What is Docker? - Viking Software A/S" id="234" name="Google Shape;234;p26"/>
          <p:cNvPicPr preferRelativeResize="0"/>
          <p:nvPr/>
        </p:nvPicPr>
        <p:blipFill>
          <a:blip r:embed="rId4">
            <a:alphaModFix/>
          </a:blip>
          <a:stretch>
            <a:fillRect/>
          </a:stretch>
        </p:blipFill>
        <p:spPr>
          <a:xfrm>
            <a:off x="1346025" y="1567550"/>
            <a:ext cx="1771500" cy="1771500"/>
          </a:xfrm>
          <a:prstGeom prst="rect">
            <a:avLst/>
          </a:prstGeom>
          <a:noFill/>
          <a:ln>
            <a:noFill/>
          </a:ln>
        </p:spPr>
      </p:pic>
      <p:pic>
        <p:nvPicPr>
          <p:cNvPr id="235" name="Google Shape;235;p26"/>
          <p:cNvPicPr preferRelativeResize="0"/>
          <p:nvPr/>
        </p:nvPicPr>
        <p:blipFill>
          <a:blip r:embed="rId5">
            <a:alphaModFix/>
          </a:blip>
          <a:stretch>
            <a:fillRect/>
          </a:stretch>
        </p:blipFill>
        <p:spPr>
          <a:xfrm>
            <a:off x="3405900" y="1718425"/>
            <a:ext cx="1469750" cy="146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SSH - </a:t>
            </a:r>
            <a:r>
              <a:rPr lang="fr" sz="1200">
                <a:latin typeface="Arial"/>
                <a:ea typeface="Arial"/>
                <a:cs typeface="Arial"/>
                <a:sym typeface="Arial"/>
              </a:rPr>
              <a:t>Générer une paire de clés SSH et Attribution de la clé public</a:t>
            </a:r>
            <a:endParaRPr/>
          </a:p>
        </p:txBody>
      </p:sp>
      <p:pic>
        <p:nvPicPr>
          <p:cNvPr id="241" name="Google Shape;241;p27"/>
          <p:cNvPicPr preferRelativeResize="0"/>
          <p:nvPr/>
        </p:nvPicPr>
        <p:blipFill>
          <a:blip r:embed="rId3">
            <a:alphaModFix/>
          </a:blip>
          <a:stretch>
            <a:fillRect/>
          </a:stretch>
        </p:blipFill>
        <p:spPr>
          <a:xfrm>
            <a:off x="6461318" y="533550"/>
            <a:ext cx="2469550" cy="1592925"/>
          </a:xfrm>
          <a:prstGeom prst="rect">
            <a:avLst/>
          </a:prstGeom>
          <a:noFill/>
          <a:ln>
            <a:noFill/>
          </a:ln>
        </p:spPr>
      </p:pic>
      <p:pic>
        <p:nvPicPr>
          <p:cNvPr id="242" name="Google Shape;242;p27"/>
          <p:cNvPicPr preferRelativeResize="0"/>
          <p:nvPr/>
        </p:nvPicPr>
        <p:blipFill>
          <a:blip r:embed="rId4">
            <a:alphaModFix/>
          </a:blip>
          <a:stretch>
            <a:fillRect/>
          </a:stretch>
        </p:blipFill>
        <p:spPr>
          <a:xfrm>
            <a:off x="758675" y="1630162"/>
            <a:ext cx="3267950" cy="2196325"/>
          </a:xfrm>
          <a:prstGeom prst="rect">
            <a:avLst/>
          </a:prstGeom>
          <a:noFill/>
          <a:ln>
            <a:noFill/>
          </a:ln>
        </p:spPr>
      </p:pic>
      <p:pic>
        <p:nvPicPr>
          <p:cNvPr id="243" name="Google Shape;243;p27"/>
          <p:cNvPicPr preferRelativeResize="0"/>
          <p:nvPr/>
        </p:nvPicPr>
        <p:blipFill>
          <a:blip r:embed="rId5">
            <a:alphaModFix/>
          </a:blip>
          <a:stretch>
            <a:fillRect/>
          </a:stretch>
        </p:blipFill>
        <p:spPr>
          <a:xfrm>
            <a:off x="2520625" y="2659875"/>
            <a:ext cx="6505924" cy="1686150"/>
          </a:xfrm>
          <a:prstGeom prst="rect">
            <a:avLst/>
          </a:prstGeom>
          <a:noFill/>
          <a:ln>
            <a:noFill/>
          </a:ln>
        </p:spPr>
      </p:pic>
      <p:sp>
        <p:nvSpPr>
          <p:cNvPr id="244" name="Google Shape;244;p27"/>
          <p:cNvSpPr/>
          <p:nvPr/>
        </p:nvSpPr>
        <p:spPr>
          <a:xfrm rot="5400000">
            <a:off x="4072825" y="1733550"/>
            <a:ext cx="792000" cy="884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SSH - </a:t>
            </a:r>
            <a:r>
              <a:rPr lang="fr" sz="1300">
                <a:latin typeface="Arial"/>
                <a:ea typeface="Arial"/>
                <a:cs typeface="Arial"/>
                <a:sym typeface="Arial"/>
              </a:rPr>
              <a:t>Exemple de connexion (sans mot de passe)</a:t>
            </a:r>
            <a:endParaRPr sz="1300"/>
          </a:p>
          <a:p>
            <a:pPr indent="0" lvl="0" marL="0" rtl="0" algn="l">
              <a:spcBef>
                <a:spcPts val="0"/>
              </a:spcBef>
              <a:spcAft>
                <a:spcPts val="0"/>
              </a:spcAft>
              <a:buNone/>
            </a:pPr>
            <a:r>
              <a:t/>
            </a:r>
            <a:endParaRPr/>
          </a:p>
        </p:txBody>
      </p:sp>
      <p:pic>
        <p:nvPicPr>
          <p:cNvPr id="250" name="Google Shape;250;p28"/>
          <p:cNvPicPr preferRelativeResize="0"/>
          <p:nvPr/>
        </p:nvPicPr>
        <p:blipFill>
          <a:blip r:embed="rId3">
            <a:alphaModFix/>
          </a:blip>
          <a:stretch>
            <a:fillRect/>
          </a:stretch>
        </p:blipFill>
        <p:spPr>
          <a:xfrm>
            <a:off x="1271950" y="1484150"/>
            <a:ext cx="6600075" cy="2587400"/>
          </a:xfrm>
          <a:prstGeom prst="rect">
            <a:avLst/>
          </a:prstGeom>
          <a:noFill/>
          <a:ln>
            <a:noFill/>
          </a:ln>
        </p:spPr>
      </p:pic>
      <p:sp>
        <p:nvSpPr>
          <p:cNvPr id="251" name="Google Shape;251;p28"/>
          <p:cNvSpPr/>
          <p:nvPr/>
        </p:nvSpPr>
        <p:spPr>
          <a:xfrm>
            <a:off x="6397050" y="1375200"/>
            <a:ext cx="1004700" cy="2311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SSH - </a:t>
            </a:r>
            <a:r>
              <a:rPr lang="fr" sz="1200">
                <a:latin typeface="Arial"/>
                <a:ea typeface="Arial"/>
                <a:cs typeface="Arial"/>
                <a:sym typeface="Arial"/>
              </a:rPr>
              <a:t>Vérification du statut du service SSH sur les machines (automatisation via un script)</a:t>
            </a:r>
            <a:endParaRPr/>
          </a:p>
        </p:txBody>
      </p:sp>
      <p:pic>
        <p:nvPicPr>
          <p:cNvPr id="257" name="Google Shape;257;p29"/>
          <p:cNvPicPr preferRelativeResize="0"/>
          <p:nvPr/>
        </p:nvPicPr>
        <p:blipFill>
          <a:blip r:embed="rId3">
            <a:alphaModFix/>
          </a:blip>
          <a:stretch>
            <a:fillRect/>
          </a:stretch>
        </p:blipFill>
        <p:spPr>
          <a:xfrm>
            <a:off x="1365850" y="1307850"/>
            <a:ext cx="5734050" cy="238125"/>
          </a:xfrm>
          <a:prstGeom prst="rect">
            <a:avLst/>
          </a:prstGeom>
          <a:noFill/>
          <a:ln>
            <a:noFill/>
          </a:ln>
        </p:spPr>
      </p:pic>
      <p:pic>
        <p:nvPicPr>
          <p:cNvPr id="258" name="Google Shape;258;p29"/>
          <p:cNvPicPr preferRelativeResize="0"/>
          <p:nvPr/>
        </p:nvPicPr>
        <p:blipFill>
          <a:blip r:embed="rId4">
            <a:alphaModFix/>
          </a:blip>
          <a:stretch>
            <a:fillRect/>
          </a:stretch>
        </p:blipFill>
        <p:spPr>
          <a:xfrm>
            <a:off x="1365850" y="2457725"/>
            <a:ext cx="5734050" cy="1647825"/>
          </a:xfrm>
          <a:prstGeom prst="rect">
            <a:avLst/>
          </a:prstGeom>
          <a:noFill/>
          <a:ln>
            <a:noFill/>
          </a:ln>
        </p:spPr>
      </p:pic>
      <p:sp>
        <p:nvSpPr>
          <p:cNvPr id="259" name="Google Shape;259;p29"/>
          <p:cNvSpPr/>
          <p:nvPr/>
        </p:nvSpPr>
        <p:spPr>
          <a:xfrm>
            <a:off x="3931000" y="1581788"/>
            <a:ext cx="247800" cy="670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SSH - </a:t>
            </a:r>
            <a:r>
              <a:rPr lang="fr" sz="1200">
                <a:latin typeface="Arial"/>
                <a:ea typeface="Arial"/>
                <a:cs typeface="Arial"/>
                <a:sym typeface="Arial"/>
              </a:rPr>
              <a:t>Amélioration du script d’automatisation et Vérification le statut des services </a:t>
            </a:r>
            <a:r>
              <a:rPr lang="fr" sz="1200">
                <a:solidFill>
                  <a:srgbClr val="188038"/>
                </a:solidFill>
                <a:latin typeface="Roboto Mono"/>
                <a:ea typeface="Roboto Mono"/>
                <a:cs typeface="Roboto Mono"/>
                <a:sym typeface="Roboto Mono"/>
              </a:rPr>
              <a:t>wazuh-agent</a:t>
            </a:r>
            <a:r>
              <a:rPr lang="fr" sz="1200">
                <a:latin typeface="Arial"/>
                <a:ea typeface="Arial"/>
                <a:cs typeface="Arial"/>
                <a:sym typeface="Arial"/>
              </a:rPr>
              <a:t>,</a:t>
            </a:r>
            <a:r>
              <a:rPr lang="fr" sz="1200">
                <a:solidFill>
                  <a:srgbClr val="000000"/>
                </a:solidFill>
                <a:latin typeface="Arial"/>
                <a:ea typeface="Arial"/>
                <a:cs typeface="Arial"/>
                <a:sym typeface="Arial"/>
              </a:rPr>
              <a:t> </a:t>
            </a:r>
            <a:r>
              <a:rPr lang="fr" sz="1200">
                <a:solidFill>
                  <a:srgbClr val="188038"/>
                </a:solidFill>
                <a:latin typeface="Roboto Mono"/>
                <a:ea typeface="Roboto Mono"/>
                <a:cs typeface="Roboto Mono"/>
                <a:sym typeface="Roboto Mono"/>
              </a:rPr>
              <a:t>ntp</a:t>
            </a:r>
            <a:r>
              <a:rPr lang="fr" sz="1200">
                <a:solidFill>
                  <a:srgbClr val="000000"/>
                </a:solidFill>
                <a:latin typeface="Arial"/>
                <a:ea typeface="Arial"/>
                <a:cs typeface="Arial"/>
                <a:sym typeface="Arial"/>
              </a:rPr>
              <a:t> </a:t>
            </a:r>
            <a:r>
              <a:rPr lang="fr" sz="1200">
                <a:latin typeface="Arial"/>
                <a:ea typeface="Arial"/>
                <a:cs typeface="Arial"/>
                <a:sym typeface="Arial"/>
              </a:rPr>
              <a:t>et </a:t>
            </a:r>
            <a:r>
              <a:rPr lang="fr" sz="1200">
                <a:solidFill>
                  <a:srgbClr val="188038"/>
                </a:solidFill>
                <a:latin typeface="Roboto Mono"/>
                <a:ea typeface="Roboto Mono"/>
                <a:cs typeface="Roboto Mono"/>
                <a:sym typeface="Roboto Mono"/>
              </a:rPr>
              <a:t>rsyslog</a:t>
            </a:r>
            <a:endParaRPr/>
          </a:p>
        </p:txBody>
      </p:sp>
      <p:pic>
        <p:nvPicPr>
          <p:cNvPr id="265" name="Google Shape;265;p30"/>
          <p:cNvPicPr preferRelativeResize="0"/>
          <p:nvPr/>
        </p:nvPicPr>
        <p:blipFill>
          <a:blip r:embed="rId3">
            <a:alphaModFix/>
          </a:blip>
          <a:stretch>
            <a:fillRect/>
          </a:stretch>
        </p:blipFill>
        <p:spPr>
          <a:xfrm>
            <a:off x="1704975" y="1179025"/>
            <a:ext cx="3882424" cy="3714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SSH - </a:t>
            </a:r>
            <a:r>
              <a:rPr lang="fr" sz="1200">
                <a:latin typeface="Arial"/>
                <a:ea typeface="Arial"/>
                <a:cs typeface="Arial"/>
                <a:sym typeface="Arial"/>
              </a:rPr>
              <a:t>Affichage</a:t>
            </a:r>
            <a:endParaRPr/>
          </a:p>
        </p:txBody>
      </p:sp>
      <p:pic>
        <p:nvPicPr>
          <p:cNvPr id="271" name="Google Shape;271;p31"/>
          <p:cNvPicPr preferRelativeResize="0"/>
          <p:nvPr/>
        </p:nvPicPr>
        <p:blipFill>
          <a:blip r:embed="rId3">
            <a:alphaModFix/>
          </a:blip>
          <a:stretch>
            <a:fillRect/>
          </a:stretch>
        </p:blipFill>
        <p:spPr>
          <a:xfrm>
            <a:off x="2207200" y="1082875"/>
            <a:ext cx="3921974" cy="380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Schéma de la maquette</a:t>
            </a:r>
            <a:endParaRPr/>
          </a:p>
        </p:txBody>
      </p:sp>
      <p:pic>
        <p:nvPicPr>
          <p:cNvPr id="141" name="Google Shape;141;p14"/>
          <p:cNvPicPr preferRelativeResize="0"/>
          <p:nvPr/>
        </p:nvPicPr>
        <p:blipFill rotWithShape="1">
          <a:blip r:embed="rId3">
            <a:alphaModFix/>
          </a:blip>
          <a:srcRect b="5055" l="4972" r="6390" t="4018"/>
          <a:stretch/>
        </p:blipFill>
        <p:spPr>
          <a:xfrm>
            <a:off x="1297488" y="249825"/>
            <a:ext cx="6361374" cy="4465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5000"/>
              <a:t>All For Fun</a:t>
            </a:r>
            <a:endParaRPr sz="5000"/>
          </a:p>
        </p:txBody>
      </p:sp>
      <p:pic>
        <p:nvPicPr>
          <p:cNvPr id="277" name="Google Shape;277;p32"/>
          <p:cNvPicPr preferRelativeResize="0"/>
          <p:nvPr/>
        </p:nvPicPr>
        <p:blipFill>
          <a:blip r:embed="rId3">
            <a:alphaModFix/>
          </a:blip>
          <a:stretch>
            <a:fillRect/>
          </a:stretch>
        </p:blipFill>
        <p:spPr>
          <a:xfrm>
            <a:off x="2927688" y="1434400"/>
            <a:ext cx="2977266" cy="3530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Serveur DNS</a:t>
            </a:r>
            <a:endParaRPr/>
          </a:p>
        </p:txBody>
      </p:sp>
      <p:pic>
        <p:nvPicPr>
          <p:cNvPr id="147" name="Google Shape;147;p15"/>
          <p:cNvPicPr preferRelativeResize="0"/>
          <p:nvPr/>
        </p:nvPicPr>
        <p:blipFill>
          <a:blip r:embed="rId3">
            <a:alphaModFix/>
          </a:blip>
          <a:stretch>
            <a:fillRect/>
          </a:stretch>
        </p:blipFill>
        <p:spPr>
          <a:xfrm>
            <a:off x="305425" y="1658900"/>
            <a:ext cx="4266574" cy="2044350"/>
          </a:xfrm>
          <a:prstGeom prst="rect">
            <a:avLst/>
          </a:prstGeom>
          <a:noFill/>
          <a:ln>
            <a:noFill/>
          </a:ln>
        </p:spPr>
      </p:pic>
      <p:pic>
        <p:nvPicPr>
          <p:cNvPr id="148" name="Google Shape;148;p15"/>
          <p:cNvPicPr preferRelativeResize="0"/>
          <p:nvPr/>
        </p:nvPicPr>
        <p:blipFill>
          <a:blip r:embed="rId4">
            <a:alphaModFix/>
          </a:blip>
          <a:stretch>
            <a:fillRect/>
          </a:stretch>
        </p:blipFill>
        <p:spPr>
          <a:xfrm>
            <a:off x="4876275" y="1658900"/>
            <a:ext cx="3936324" cy="204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Serveur DHCP</a:t>
            </a:r>
            <a:endParaRPr/>
          </a:p>
        </p:txBody>
      </p:sp>
      <p:pic>
        <p:nvPicPr>
          <p:cNvPr id="154" name="Google Shape;154;p16"/>
          <p:cNvPicPr preferRelativeResize="0"/>
          <p:nvPr/>
        </p:nvPicPr>
        <p:blipFill>
          <a:blip r:embed="rId3">
            <a:alphaModFix/>
          </a:blip>
          <a:stretch>
            <a:fillRect/>
          </a:stretch>
        </p:blipFill>
        <p:spPr>
          <a:xfrm>
            <a:off x="841075" y="1140500"/>
            <a:ext cx="3133000" cy="3644151"/>
          </a:xfrm>
          <a:prstGeom prst="rect">
            <a:avLst/>
          </a:prstGeom>
          <a:noFill/>
          <a:ln>
            <a:noFill/>
          </a:ln>
        </p:spPr>
      </p:pic>
      <p:pic>
        <p:nvPicPr>
          <p:cNvPr id="155" name="Google Shape;155;p16"/>
          <p:cNvPicPr preferRelativeResize="0"/>
          <p:nvPr/>
        </p:nvPicPr>
        <p:blipFill>
          <a:blip r:embed="rId4">
            <a:alphaModFix/>
          </a:blip>
          <a:stretch>
            <a:fillRect/>
          </a:stretch>
        </p:blipFill>
        <p:spPr>
          <a:xfrm>
            <a:off x="4242041" y="1490675"/>
            <a:ext cx="4506108" cy="24174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Serveur NTP côté Serveur  </a:t>
            </a:r>
            <a:endParaRPr/>
          </a:p>
        </p:txBody>
      </p:sp>
      <p:pic>
        <p:nvPicPr>
          <p:cNvPr id="161" name="Google Shape;161;p17"/>
          <p:cNvPicPr preferRelativeResize="0"/>
          <p:nvPr/>
        </p:nvPicPr>
        <p:blipFill>
          <a:blip r:embed="rId3">
            <a:alphaModFix/>
          </a:blip>
          <a:stretch>
            <a:fillRect/>
          </a:stretch>
        </p:blipFill>
        <p:spPr>
          <a:xfrm>
            <a:off x="739150" y="940700"/>
            <a:ext cx="4693276" cy="4133525"/>
          </a:xfrm>
          <a:prstGeom prst="rect">
            <a:avLst/>
          </a:prstGeom>
          <a:noFill/>
          <a:ln>
            <a:noFill/>
          </a:ln>
        </p:spPr>
      </p:pic>
      <p:sp>
        <p:nvSpPr>
          <p:cNvPr id="162" name="Google Shape;162;p17"/>
          <p:cNvSpPr/>
          <p:nvPr/>
        </p:nvSpPr>
        <p:spPr>
          <a:xfrm>
            <a:off x="2769800" y="3786200"/>
            <a:ext cx="1377900" cy="50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63" name="Google Shape;163;p17"/>
          <p:cNvPicPr preferRelativeResize="0"/>
          <p:nvPr/>
        </p:nvPicPr>
        <p:blipFill>
          <a:blip r:embed="rId4">
            <a:alphaModFix/>
          </a:blip>
          <a:stretch>
            <a:fillRect/>
          </a:stretch>
        </p:blipFill>
        <p:spPr>
          <a:xfrm>
            <a:off x="4395675" y="3411675"/>
            <a:ext cx="5070075" cy="1044450"/>
          </a:xfrm>
          <a:prstGeom prst="rect">
            <a:avLst/>
          </a:prstGeom>
          <a:noFill/>
          <a:ln>
            <a:noFill/>
          </a:ln>
        </p:spPr>
      </p:pic>
      <p:sp>
        <p:nvSpPr>
          <p:cNvPr id="164" name="Google Shape;164;p17"/>
          <p:cNvSpPr txBox="1"/>
          <p:nvPr>
            <p:ph type="title"/>
          </p:nvPr>
        </p:nvSpPr>
        <p:spPr>
          <a:xfrm>
            <a:off x="4978475" y="2937038"/>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connexion au 3 serveurs NTP ajoutées</a:t>
            </a:r>
            <a:r>
              <a:rPr lang="f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Serveur NTP côté Client  </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181650" y="889725"/>
            <a:ext cx="4734549" cy="4089251"/>
          </a:xfrm>
          <a:prstGeom prst="rect">
            <a:avLst/>
          </a:prstGeom>
          <a:noFill/>
          <a:ln>
            <a:noFill/>
          </a:ln>
        </p:spPr>
      </p:pic>
      <p:sp>
        <p:nvSpPr>
          <p:cNvPr id="172" name="Google Shape;172;p18"/>
          <p:cNvSpPr/>
          <p:nvPr/>
        </p:nvSpPr>
        <p:spPr>
          <a:xfrm>
            <a:off x="2133275" y="3779675"/>
            <a:ext cx="1559700" cy="41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73" name="Google Shape;173;p18"/>
          <p:cNvPicPr preferRelativeResize="0"/>
          <p:nvPr/>
        </p:nvPicPr>
        <p:blipFill>
          <a:blip r:embed="rId4">
            <a:alphaModFix/>
          </a:blip>
          <a:stretch>
            <a:fillRect/>
          </a:stretch>
        </p:blipFill>
        <p:spPr>
          <a:xfrm>
            <a:off x="3790525" y="3151900"/>
            <a:ext cx="5353474" cy="1271550"/>
          </a:xfrm>
          <a:prstGeom prst="rect">
            <a:avLst/>
          </a:prstGeom>
          <a:noFill/>
          <a:ln>
            <a:noFill/>
          </a:ln>
        </p:spPr>
      </p:pic>
      <p:sp>
        <p:nvSpPr>
          <p:cNvPr id="174" name="Google Shape;174;p18"/>
          <p:cNvSpPr txBox="1"/>
          <p:nvPr>
            <p:ph type="title"/>
          </p:nvPr>
        </p:nvSpPr>
        <p:spPr>
          <a:xfrm>
            <a:off x="4978475" y="2753013"/>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connexion au serveur NTP local </a:t>
            </a:r>
            <a:r>
              <a:rPr lang="f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Serveur Rsyslog</a:t>
            </a:r>
            <a:endParaRPr/>
          </a:p>
        </p:txBody>
      </p:sp>
      <p:sp>
        <p:nvSpPr>
          <p:cNvPr id="180" name="Google Shape;180;p19"/>
          <p:cNvSpPr txBox="1"/>
          <p:nvPr>
            <p:ph idx="1" type="body"/>
          </p:nvPr>
        </p:nvSpPr>
        <p:spPr>
          <a:xfrm>
            <a:off x="87700" y="1499075"/>
            <a:ext cx="43431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a:t>Pour configurer notre serveur, il suffit d’éditer le fichier /etc/rsyslog.conf   et de décommenter les lignes suivantes pour activer la collecte de logs sur le port UDP 514, qui est le port par défaut :  </a:t>
            </a:r>
            <a:r>
              <a:rPr b="1" lang="fr">
                <a:solidFill>
                  <a:schemeClr val="lt2"/>
                </a:solidFill>
              </a:rPr>
              <a:t>nano /etc/rsyslog.conf</a:t>
            </a:r>
            <a:endParaRPr b="1">
              <a:solidFill>
                <a:schemeClr val="lt2"/>
              </a:solidFill>
            </a:endParaRPr>
          </a:p>
          <a:p>
            <a:pPr indent="0" lvl="0" marL="0" rtl="0" algn="just">
              <a:spcBef>
                <a:spcPts val="1200"/>
              </a:spcBef>
              <a:spcAft>
                <a:spcPts val="0"/>
              </a:spcAft>
              <a:buNone/>
            </a:pPr>
            <a:r>
              <a:t/>
            </a:r>
            <a:endParaRPr b="1">
              <a:solidFill>
                <a:srgbClr val="FF0000"/>
              </a:solidFill>
            </a:endParaRPr>
          </a:p>
          <a:p>
            <a:pPr indent="0" lvl="0" marL="0" rtl="0" algn="just">
              <a:spcBef>
                <a:spcPts val="1200"/>
              </a:spcBef>
              <a:spcAft>
                <a:spcPts val="1200"/>
              </a:spcAft>
              <a:buNone/>
            </a:pPr>
            <a:r>
              <a:rPr lang="fr"/>
              <a:t>Ensuite, on redémarre le service rsyslog avec la commande suivante : </a:t>
            </a:r>
            <a:r>
              <a:rPr b="1" lang="fr">
                <a:solidFill>
                  <a:schemeClr val="lt2"/>
                </a:solidFill>
              </a:rPr>
              <a:t>service rsyslog restart </a:t>
            </a:r>
            <a:endParaRPr b="1">
              <a:solidFill>
                <a:schemeClr val="lt2"/>
              </a:solidFill>
            </a:endParaRPr>
          </a:p>
        </p:txBody>
      </p:sp>
      <p:pic>
        <p:nvPicPr>
          <p:cNvPr id="181" name="Google Shape;181;p19"/>
          <p:cNvPicPr preferRelativeResize="0"/>
          <p:nvPr/>
        </p:nvPicPr>
        <p:blipFill>
          <a:blip r:embed="rId3">
            <a:alphaModFix/>
          </a:blip>
          <a:stretch>
            <a:fillRect/>
          </a:stretch>
        </p:blipFill>
        <p:spPr>
          <a:xfrm>
            <a:off x="4605825" y="687475"/>
            <a:ext cx="4312350" cy="395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59450" y="447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Serveur Rsyslog</a:t>
            </a:r>
            <a:endParaRPr/>
          </a:p>
        </p:txBody>
      </p:sp>
      <p:sp>
        <p:nvSpPr>
          <p:cNvPr id="187" name="Google Shape;187;p20"/>
          <p:cNvSpPr txBox="1"/>
          <p:nvPr>
            <p:ph idx="1" type="body"/>
          </p:nvPr>
        </p:nvSpPr>
        <p:spPr>
          <a:xfrm>
            <a:off x="57225" y="1537150"/>
            <a:ext cx="4131000" cy="3405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fr"/>
              <a:t>Configuration</a:t>
            </a:r>
            <a:r>
              <a:rPr lang="fr"/>
              <a:t> de </a:t>
            </a:r>
            <a:r>
              <a:rPr lang="fr"/>
              <a:t>notre client Linux pour envoyer ses logs à notre serveur de centralisation. On édite ici le fichier par défaut de Wazuh Server.</a:t>
            </a:r>
            <a:endParaRPr/>
          </a:p>
          <a:p>
            <a:pPr indent="457200" lvl="0" marL="1371600" rtl="0" algn="just">
              <a:spcBef>
                <a:spcPts val="1200"/>
              </a:spcBef>
              <a:spcAft>
                <a:spcPts val="0"/>
              </a:spcAft>
              <a:buNone/>
            </a:pPr>
            <a:r>
              <a:t/>
            </a:r>
            <a:endParaRPr/>
          </a:p>
          <a:p>
            <a:pPr indent="0" lvl="0" marL="0" rtl="0" algn="just">
              <a:spcBef>
                <a:spcPts val="1200"/>
              </a:spcBef>
              <a:spcAft>
                <a:spcPts val="0"/>
              </a:spcAft>
              <a:buNone/>
            </a:pPr>
            <a:r>
              <a:rPr lang="fr"/>
              <a:t>Nous voulons enregistrer les logs d’authentification (auth, authpriv) et les transmettre à la machine </a:t>
            </a:r>
            <a:r>
              <a:rPr b="1" lang="fr">
                <a:solidFill>
                  <a:schemeClr val="lt2"/>
                </a:solidFill>
              </a:rPr>
              <a:t>172.16.9.205</a:t>
            </a:r>
            <a:r>
              <a:rPr lang="fr"/>
              <a:t>, qui est notre serveur.</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fr"/>
              <a:t>On voit ici les tentatives de connexion avec la remontée des logs : </a:t>
            </a:r>
            <a:r>
              <a:rPr b="1" lang="fr">
                <a:solidFill>
                  <a:schemeClr val="lt2"/>
                </a:solidFill>
              </a:rPr>
              <a:t>tail -f /var/log/auth.log</a:t>
            </a:r>
            <a:endParaRPr b="1">
              <a:solidFill>
                <a:schemeClr val="lt2"/>
              </a:solidFill>
            </a:endParaRPr>
          </a:p>
          <a:p>
            <a:pPr indent="0" lvl="0" marL="0" rtl="0" algn="l">
              <a:spcBef>
                <a:spcPts val="1200"/>
              </a:spcBef>
              <a:spcAft>
                <a:spcPts val="1200"/>
              </a:spcAft>
              <a:buNone/>
            </a:pPr>
            <a:r>
              <a:t/>
            </a:r>
            <a:endParaRPr/>
          </a:p>
        </p:txBody>
      </p:sp>
      <p:pic>
        <p:nvPicPr>
          <p:cNvPr id="188" name="Google Shape;188;p20"/>
          <p:cNvPicPr preferRelativeResize="0"/>
          <p:nvPr/>
        </p:nvPicPr>
        <p:blipFill>
          <a:blip r:embed="rId3">
            <a:alphaModFix/>
          </a:blip>
          <a:stretch>
            <a:fillRect/>
          </a:stretch>
        </p:blipFill>
        <p:spPr>
          <a:xfrm>
            <a:off x="4902500" y="2051838"/>
            <a:ext cx="4188223" cy="428425"/>
          </a:xfrm>
          <a:prstGeom prst="rect">
            <a:avLst/>
          </a:prstGeom>
          <a:noFill/>
          <a:ln>
            <a:noFill/>
          </a:ln>
        </p:spPr>
      </p:pic>
      <p:sp>
        <p:nvSpPr>
          <p:cNvPr id="189" name="Google Shape;189;p20"/>
          <p:cNvSpPr/>
          <p:nvPr/>
        </p:nvSpPr>
        <p:spPr>
          <a:xfrm>
            <a:off x="3989400" y="2108850"/>
            <a:ext cx="582600" cy="31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20"/>
          <p:cNvSpPr/>
          <p:nvPr/>
        </p:nvSpPr>
        <p:spPr>
          <a:xfrm>
            <a:off x="3989400" y="4113775"/>
            <a:ext cx="582600" cy="3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91" name="Google Shape;191;p20"/>
          <p:cNvPicPr preferRelativeResize="0"/>
          <p:nvPr/>
        </p:nvPicPr>
        <p:blipFill>
          <a:blip r:embed="rId4">
            <a:alphaModFix/>
          </a:blip>
          <a:stretch>
            <a:fillRect/>
          </a:stretch>
        </p:blipFill>
        <p:spPr>
          <a:xfrm>
            <a:off x="8070994" y="0"/>
            <a:ext cx="1073000" cy="1012625"/>
          </a:xfrm>
          <a:prstGeom prst="rect">
            <a:avLst/>
          </a:prstGeom>
          <a:noFill/>
          <a:ln>
            <a:noFill/>
          </a:ln>
        </p:spPr>
      </p:pic>
      <p:pic>
        <p:nvPicPr>
          <p:cNvPr id="192" name="Google Shape;192;p20"/>
          <p:cNvPicPr preferRelativeResize="0"/>
          <p:nvPr/>
        </p:nvPicPr>
        <p:blipFill>
          <a:blip r:embed="rId5">
            <a:alphaModFix/>
          </a:blip>
          <a:stretch>
            <a:fillRect/>
          </a:stretch>
        </p:blipFill>
        <p:spPr>
          <a:xfrm>
            <a:off x="5442775" y="2815025"/>
            <a:ext cx="3612742" cy="232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WAZUH</a:t>
            </a:r>
            <a:endParaRPr/>
          </a:p>
        </p:txBody>
      </p:sp>
      <p:pic>
        <p:nvPicPr>
          <p:cNvPr id="198" name="Google Shape;198;p21"/>
          <p:cNvPicPr preferRelativeResize="0"/>
          <p:nvPr/>
        </p:nvPicPr>
        <p:blipFill>
          <a:blip r:embed="rId3">
            <a:alphaModFix/>
          </a:blip>
          <a:stretch>
            <a:fillRect/>
          </a:stretch>
        </p:blipFill>
        <p:spPr>
          <a:xfrm>
            <a:off x="745874" y="1636300"/>
            <a:ext cx="2066851" cy="2209951"/>
          </a:xfrm>
          <a:prstGeom prst="rect">
            <a:avLst/>
          </a:prstGeom>
          <a:noFill/>
          <a:ln>
            <a:noFill/>
          </a:ln>
        </p:spPr>
      </p:pic>
      <p:pic>
        <p:nvPicPr>
          <p:cNvPr id="199" name="Google Shape;199;p21"/>
          <p:cNvPicPr preferRelativeResize="0"/>
          <p:nvPr/>
        </p:nvPicPr>
        <p:blipFill>
          <a:blip r:embed="rId4">
            <a:alphaModFix/>
          </a:blip>
          <a:stretch>
            <a:fillRect/>
          </a:stretch>
        </p:blipFill>
        <p:spPr>
          <a:xfrm>
            <a:off x="5991650" y="858600"/>
            <a:ext cx="3026444" cy="3530851"/>
          </a:xfrm>
          <a:prstGeom prst="rect">
            <a:avLst/>
          </a:prstGeom>
          <a:noFill/>
          <a:ln>
            <a:noFill/>
          </a:ln>
        </p:spPr>
      </p:pic>
      <p:cxnSp>
        <p:nvCxnSpPr>
          <p:cNvPr id="200" name="Google Shape;200;p21"/>
          <p:cNvCxnSpPr/>
          <p:nvPr/>
        </p:nvCxnSpPr>
        <p:spPr>
          <a:xfrm>
            <a:off x="3162575" y="2624025"/>
            <a:ext cx="2372100" cy="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1"/>
          <p:cNvSpPr txBox="1"/>
          <p:nvPr/>
        </p:nvSpPr>
        <p:spPr>
          <a:xfrm>
            <a:off x="2967800" y="1982350"/>
            <a:ext cx="566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lt1"/>
                </a:solidFill>
                <a:latin typeface="Lato"/>
                <a:ea typeface="Lato"/>
                <a:cs typeface="Lato"/>
                <a:sym typeface="Lato"/>
              </a:rPr>
              <a:t>Envoi les logs vers le wazuh-manager</a:t>
            </a:r>
            <a:endParaRPr sz="1300">
              <a:solidFill>
                <a:schemeClr val="lt1"/>
              </a:solidFill>
              <a:latin typeface="Lato"/>
              <a:ea typeface="Lato"/>
              <a:cs typeface="Lato"/>
              <a:sym typeface="Lato"/>
            </a:endParaRPr>
          </a:p>
        </p:txBody>
      </p:sp>
      <p:sp>
        <p:nvSpPr>
          <p:cNvPr id="202" name="Google Shape;202;p21"/>
          <p:cNvSpPr txBox="1"/>
          <p:nvPr/>
        </p:nvSpPr>
        <p:spPr>
          <a:xfrm>
            <a:off x="1066750" y="4004550"/>
            <a:ext cx="125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lt1"/>
                </a:solidFill>
                <a:latin typeface="Lato"/>
                <a:ea typeface="Lato"/>
                <a:cs typeface="Lato"/>
                <a:sym typeface="Lato"/>
              </a:rPr>
              <a:t>Wazuh-agent</a:t>
            </a:r>
            <a:endParaRPr sz="1300">
              <a:solidFill>
                <a:schemeClr val="lt1"/>
              </a:solidFill>
              <a:latin typeface="Lato"/>
              <a:ea typeface="Lato"/>
              <a:cs typeface="Lato"/>
              <a:sym typeface="Lato"/>
            </a:endParaRPr>
          </a:p>
        </p:txBody>
      </p:sp>
      <p:sp>
        <p:nvSpPr>
          <p:cNvPr id="203" name="Google Shape;203;p21"/>
          <p:cNvSpPr txBox="1"/>
          <p:nvPr/>
        </p:nvSpPr>
        <p:spPr>
          <a:xfrm>
            <a:off x="6875175" y="4546550"/>
            <a:ext cx="125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lt1"/>
                </a:solidFill>
                <a:latin typeface="Lato"/>
                <a:ea typeface="Lato"/>
                <a:cs typeface="Lato"/>
                <a:sym typeface="Lato"/>
              </a:rPr>
              <a:t>Wazuh-server</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