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A045ED10-2003-429B-8E64-2AB373354205}" type="datetimeFigureOut">
              <a:rPr lang="fr-FR" smtClean="0"/>
              <a:t>28/05/2021</a:t>
            </a:fld>
            <a:endParaRPr lang="fr-FR"/>
          </a:p>
        </p:txBody>
      </p:sp>
      <p:sp>
        <p:nvSpPr>
          <p:cNvPr id="5" name="Footer Placeholder 4"/>
          <p:cNvSpPr>
            <a:spLocks noGrp="1"/>
          </p:cNvSpPr>
          <p:nvPr>
            <p:ph type="ftr" sz="quarter" idx="11"/>
          </p:nvPr>
        </p:nvSpPr>
        <p:spPr/>
        <p:txBody>
          <a:bodyPr/>
          <a:lstStyle/>
          <a:p>
            <a:endParaRPr lang="fr-F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A27C46F-5594-4414-B57D-8806FB282323}" type="slidenum">
              <a:rPr lang="fr-FR" smtClean="0"/>
              <a:t>‹N°›</a:t>
            </a:fld>
            <a:endParaRPr lang="fr-FR"/>
          </a:p>
        </p:txBody>
      </p:sp>
    </p:spTree>
    <p:extLst>
      <p:ext uri="{BB962C8B-B14F-4D97-AF65-F5344CB8AC3E}">
        <p14:creationId xmlns:p14="http://schemas.microsoft.com/office/powerpoint/2010/main" val="2723353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045ED10-2003-429B-8E64-2AB373354205}" type="datetimeFigureOut">
              <a:rPr lang="fr-FR" smtClean="0"/>
              <a:t>28/05/2021</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A27C46F-5594-4414-B57D-8806FB282323}" type="slidenum">
              <a:rPr lang="fr-FR" smtClean="0"/>
              <a:t>‹N°›</a:t>
            </a:fld>
            <a:endParaRPr lang="fr-FR"/>
          </a:p>
        </p:txBody>
      </p:sp>
    </p:spTree>
    <p:extLst>
      <p:ext uri="{BB962C8B-B14F-4D97-AF65-F5344CB8AC3E}">
        <p14:creationId xmlns:p14="http://schemas.microsoft.com/office/powerpoint/2010/main" val="4101921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045ED10-2003-429B-8E64-2AB373354205}" type="datetimeFigureOut">
              <a:rPr lang="fr-FR" smtClean="0"/>
              <a:t>28/05/2021</a:t>
            </a:fld>
            <a:endParaRPr lang="fr-FR"/>
          </a:p>
        </p:txBody>
      </p:sp>
      <p:sp>
        <p:nvSpPr>
          <p:cNvPr id="5" name="Footer Placeholder 4"/>
          <p:cNvSpPr>
            <a:spLocks noGrp="1"/>
          </p:cNvSpPr>
          <p:nvPr>
            <p:ph type="ftr" sz="quarter" idx="11"/>
          </p:nvPr>
        </p:nvSpPr>
        <p:spPr/>
        <p:txBody>
          <a:bodyPr/>
          <a:lstStyle/>
          <a:p>
            <a:endParaRPr lang="fr-F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A27C46F-5594-4414-B57D-8806FB282323}" type="slidenum">
              <a:rPr lang="fr-FR" smtClean="0"/>
              <a:t>‹N°›</a:t>
            </a:fld>
            <a:endParaRPr lang="fr-F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858003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A045ED10-2003-429B-8E64-2AB373354205}" type="datetimeFigureOut">
              <a:rPr lang="fr-FR" smtClean="0"/>
              <a:t>28/05/2021</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A27C46F-5594-4414-B57D-8806FB282323}" type="slidenum">
              <a:rPr lang="fr-FR" smtClean="0"/>
              <a:t>‹N°›</a:t>
            </a:fld>
            <a:endParaRPr lang="fr-FR"/>
          </a:p>
        </p:txBody>
      </p:sp>
    </p:spTree>
    <p:extLst>
      <p:ext uri="{BB962C8B-B14F-4D97-AF65-F5344CB8AC3E}">
        <p14:creationId xmlns:p14="http://schemas.microsoft.com/office/powerpoint/2010/main" val="37134616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A045ED10-2003-429B-8E64-2AB373354205}" type="datetimeFigureOut">
              <a:rPr lang="fr-FR" smtClean="0"/>
              <a:t>28/05/2021</a:t>
            </a:fld>
            <a:endParaRPr lang="fr-FR"/>
          </a:p>
        </p:txBody>
      </p:sp>
      <p:sp>
        <p:nvSpPr>
          <p:cNvPr id="6" name="Footer Placeholder 5"/>
          <p:cNvSpPr>
            <a:spLocks noGrp="1"/>
          </p:cNvSpPr>
          <p:nvPr>
            <p:ph type="ftr" sz="quarter" idx="11"/>
          </p:nvPr>
        </p:nvSpPr>
        <p:spPr/>
        <p:txBody>
          <a:bodyPr/>
          <a:lstStyle/>
          <a:p>
            <a:endParaRPr lang="fr-F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A27C46F-5594-4414-B57D-8806FB282323}" type="slidenum">
              <a:rPr lang="fr-FR" smtClean="0"/>
              <a:t>‹N°›</a:t>
            </a:fld>
            <a:endParaRPr lang="fr-F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608326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A045ED10-2003-429B-8E64-2AB373354205}" type="datetimeFigureOut">
              <a:rPr lang="fr-FR" smtClean="0"/>
              <a:t>28/05/2021</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A27C46F-5594-4414-B57D-8806FB282323}" type="slidenum">
              <a:rPr lang="fr-FR" smtClean="0"/>
              <a:t>‹N°›</a:t>
            </a:fld>
            <a:endParaRPr lang="fr-FR"/>
          </a:p>
        </p:txBody>
      </p:sp>
    </p:spTree>
    <p:extLst>
      <p:ext uri="{BB962C8B-B14F-4D97-AF65-F5344CB8AC3E}">
        <p14:creationId xmlns:p14="http://schemas.microsoft.com/office/powerpoint/2010/main" val="1715467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045ED10-2003-429B-8E64-2AB373354205}" type="datetimeFigureOut">
              <a:rPr lang="fr-FR" smtClean="0"/>
              <a:t>28/05/2021</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A27C46F-5594-4414-B57D-8806FB282323}" type="slidenum">
              <a:rPr lang="fr-FR" smtClean="0"/>
              <a:t>‹N°›</a:t>
            </a:fld>
            <a:endParaRPr lang="fr-FR"/>
          </a:p>
        </p:txBody>
      </p:sp>
    </p:spTree>
    <p:extLst>
      <p:ext uri="{BB962C8B-B14F-4D97-AF65-F5344CB8AC3E}">
        <p14:creationId xmlns:p14="http://schemas.microsoft.com/office/powerpoint/2010/main" val="8039433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045ED10-2003-429B-8E64-2AB373354205}" type="datetimeFigureOut">
              <a:rPr lang="fr-FR" smtClean="0"/>
              <a:t>28/05/2021</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A27C46F-5594-4414-B57D-8806FB282323}" type="slidenum">
              <a:rPr lang="fr-FR" smtClean="0"/>
              <a:t>‹N°›</a:t>
            </a:fld>
            <a:endParaRPr lang="fr-FR"/>
          </a:p>
        </p:txBody>
      </p:sp>
    </p:spTree>
    <p:extLst>
      <p:ext uri="{BB962C8B-B14F-4D97-AF65-F5344CB8AC3E}">
        <p14:creationId xmlns:p14="http://schemas.microsoft.com/office/powerpoint/2010/main" val="3945142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045ED10-2003-429B-8E64-2AB373354205}" type="datetimeFigureOut">
              <a:rPr lang="fr-FR" smtClean="0"/>
              <a:t>28/05/2021</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A27C46F-5594-4414-B57D-8806FB282323}" type="slidenum">
              <a:rPr lang="fr-FR" smtClean="0"/>
              <a:t>‹N°›</a:t>
            </a:fld>
            <a:endParaRPr lang="fr-FR"/>
          </a:p>
        </p:txBody>
      </p:sp>
    </p:spTree>
    <p:extLst>
      <p:ext uri="{BB962C8B-B14F-4D97-AF65-F5344CB8AC3E}">
        <p14:creationId xmlns:p14="http://schemas.microsoft.com/office/powerpoint/2010/main" val="3338446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045ED10-2003-429B-8E64-2AB373354205}" type="datetimeFigureOut">
              <a:rPr lang="fr-FR" smtClean="0"/>
              <a:t>28/05/2021</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A27C46F-5594-4414-B57D-8806FB282323}" type="slidenum">
              <a:rPr lang="fr-FR" smtClean="0"/>
              <a:t>‹N°›</a:t>
            </a:fld>
            <a:endParaRPr lang="fr-FR"/>
          </a:p>
        </p:txBody>
      </p:sp>
    </p:spTree>
    <p:extLst>
      <p:ext uri="{BB962C8B-B14F-4D97-AF65-F5344CB8AC3E}">
        <p14:creationId xmlns:p14="http://schemas.microsoft.com/office/powerpoint/2010/main" val="383674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A045ED10-2003-429B-8E64-2AB373354205}" type="datetimeFigureOut">
              <a:rPr lang="fr-FR" smtClean="0"/>
              <a:t>28/05/2021</a:t>
            </a:fld>
            <a:endParaRPr lang="fr-FR"/>
          </a:p>
        </p:txBody>
      </p:sp>
      <p:sp>
        <p:nvSpPr>
          <p:cNvPr id="6" name="Footer Placeholder 5"/>
          <p:cNvSpPr>
            <a:spLocks noGrp="1"/>
          </p:cNvSpPr>
          <p:nvPr>
            <p:ph type="ftr" sz="quarter" idx="11"/>
          </p:nvPr>
        </p:nvSpPr>
        <p:spPr/>
        <p:txBody>
          <a:bodyPr/>
          <a:lstStyle/>
          <a:p>
            <a:endParaRPr lang="fr-F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A27C46F-5594-4414-B57D-8806FB282323}" type="slidenum">
              <a:rPr lang="fr-FR" smtClean="0"/>
              <a:t>‹N°›</a:t>
            </a:fld>
            <a:endParaRPr lang="fr-FR"/>
          </a:p>
        </p:txBody>
      </p:sp>
    </p:spTree>
    <p:extLst>
      <p:ext uri="{BB962C8B-B14F-4D97-AF65-F5344CB8AC3E}">
        <p14:creationId xmlns:p14="http://schemas.microsoft.com/office/powerpoint/2010/main" val="2890721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A045ED10-2003-429B-8E64-2AB373354205}" type="datetimeFigureOut">
              <a:rPr lang="fr-FR" smtClean="0"/>
              <a:t>28/05/2021</a:t>
            </a:fld>
            <a:endParaRPr lang="fr-FR"/>
          </a:p>
        </p:txBody>
      </p:sp>
      <p:sp>
        <p:nvSpPr>
          <p:cNvPr id="8" name="Footer Placeholder 7"/>
          <p:cNvSpPr>
            <a:spLocks noGrp="1"/>
          </p:cNvSpPr>
          <p:nvPr>
            <p:ph type="ftr" sz="quarter" idx="11"/>
          </p:nvPr>
        </p:nvSpPr>
        <p:spPr/>
        <p:txBody>
          <a:bodyPr/>
          <a:lstStyle/>
          <a:p>
            <a:endParaRPr lang="fr-F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A27C46F-5594-4414-B57D-8806FB282323}" type="slidenum">
              <a:rPr lang="fr-FR" smtClean="0"/>
              <a:t>‹N°›</a:t>
            </a:fld>
            <a:endParaRPr lang="fr-FR"/>
          </a:p>
        </p:txBody>
      </p:sp>
    </p:spTree>
    <p:extLst>
      <p:ext uri="{BB962C8B-B14F-4D97-AF65-F5344CB8AC3E}">
        <p14:creationId xmlns:p14="http://schemas.microsoft.com/office/powerpoint/2010/main" val="1060503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A045ED10-2003-429B-8E64-2AB373354205}" type="datetimeFigureOut">
              <a:rPr lang="fr-FR" smtClean="0"/>
              <a:t>28/05/2021</a:t>
            </a:fld>
            <a:endParaRPr lang="fr-FR"/>
          </a:p>
        </p:txBody>
      </p:sp>
      <p:sp>
        <p:nvSpPr>
          <p:cNvPr id="4" name="Footer Placeholder 3"/>
          <p:cNvSpPr>
            <a:spLocks noGrp="1"/>
          </p:cNvSpPr>
          <p:nvPr>
            <p:ph type="ftr" sz="quarter" idx="11"/>
          </p:nvPr>
        </p:nvSpPr>
        <p:spPr/>
        <p:txBody>
          <a:bodyPr/>
          <a:lstStyle/>
          <a:p>
            <a:endParaRPr lang="fr-F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A27C46F-5594-4414-B57D-8806FB282323}" type="slidenum">
              <a:rPr lang="fr-FR" smtClean="0"/>
              <a:t>‹N°›</a:t>
            </a:fld>
            <a:endParaRPr lang="fr-FR"/>
          </a:p>
        </p:txBody>
      </p:sp>
    </p:spTree>
    <p:extLst>
      <p:ext uri="{BB962C8B-B14F-4D97-AF65-F5344CB8AC3E}">
        <p14:creationId xmlns:p14="http://schemas.microsoft.com/office/powerpoint/2010/main" val="2696041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45ED10-2003-429B-8E64-2AB373354205}" type="datetimeFigureOut">
              <a:rPr lang="fr-FR" smtClean="0"/>
              <a:t>28/05/2021</a:t>
            </a:fld>
            <a:endParaRPr lang="fr-FR"/>
          </a:p>
        </p:txBody>
      </p:sp>
      <p:sp>
        <p:nvSpPr>
          <p:cNvPr id="3" name="Footer Placeholder 2"/>
          <p:cNvSpPr>
            <a:spLocks noGrp="1"/>
          </p:cNvSpPr>
          <p:nvPr>
            <p:ph type="ftr" sz="quarter" idx="11"/>
          </p:nvPr>
        </p:nvSpPr>
        <p:spPr/>
        <p:txBody>
          <a:bodyPr/>
          <a:lstStyle/>
          <a:p>
            <a:endParaRPr lang="fr-F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A27C46F-5594-4414-B57D-8806FB282323}" type="slidenum">
              <a:rPr lang="fr-FR" smtClean="0"/>
              <a:t>‹N°›</a:t>
            </a:fld>
            <a:endParaRPr lang="fr-FR"/>
          </a:p>
        </p:txBody>
      </p:sp>
    </p:spTree>
    <p:extLst>
      <p:ext uri="{BB962C8B-B14F-4D97-AF65-F5344CB8AC3E}">
        <p14:creationId xmlns:p14="http://schemas.microsoft.com/office/powerpoint/2010/main" val="3849441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045ED10-2003-429B-8E64-2AB373354205}" type="datetimeFigureOut">
              <a:rPr lang="fr-FR" smtClean="0"/>
              <a:t>28/05/2021</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A27C46F-5594-4414-B57D-8806FB282323}" type="slidenum">
              <a:rPr lang="fr-FR" smtClean="0"/>
              <a:t>‹N°›</a:t>
            </a:fld>
            <a:endParaRPr lang="fr-FR"/>
          </a:p>
        </p:txBody>
      </p:sp>
    </p:spTree>
    <p:extLst>
      <p:ext uri="{BB962C8B-B14F-4D97-AF65-F5344CB8AC3E}">
        <p14:creationId xmlns:p14="http://schemas.microsoft.com/office/powerpoint/2010/main" val="4241094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045ED10-2003-429B-8E64-2AB373354205}" type="datetimeFigureOut">
              <a:rPr lang="fr-FR" smtClean="0"/>
              <a:t>28/05/2021</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A27C46F-5594-4414-B57D-8806FB282323}" type="slidenum">
              <a:rPr lang="fr-FR" smtClean="0"/>
              <a:t>‹N°›</a:t>
            </a:fld>
            <a:endParaRPr lang="fr-FR"/>
          </a:p>
        </p:txBody>
      </p:sp>
    </p:spTree>
    <p:extLst>
      <p:ext uri="{BB962C8B-B14F-4D97-AF65-F5344CB8AC3E}">
        <p14:creationId xmlns:p14="http://schemas.microsoft.com/office/powerpoint/2010/main" val="3979281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045ED10-2003-429B-8E64-2AB373354205}" type="datetimeFigureOut">
              <a:rPr lang="fr-FR" smtClean="0"/>
              <a:t>28/05/2021</a:t>
            </a:fld>
            <a:endParaRPr lang="fr-F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A27C46F-5594-4414-B57D-8806FB282323}" type="slidenum">
              <a:rPr lang="fr-FR" smtClean="0"/>
              <a:t>‹N°›</a:t>
            </a:fld>
            <a:endParaRPr lang="fr-FR"/>
          </a:p>
        </p:txBody>
      </p:sp>
    </p:spTree>
    <p:extLst>
      <p:ext uri="{BB962C8B-B14F-4D97-AF65-F5344CB8AC3E}">
        <p14:creationId xmlns:p14="http://schemas.microsoft.com/office/powerpoint/2010/main" val="33385505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D47FF8-5B4F-4C57-A4A4-E7D9B513D4E5}"/>
              </a:ext>
            </a:extLst>
          </p:cNvPr>
          <p:cNvSpPr>
            <a:spLocks noGrp="1"/>
          </p:cNvSpPr>
          <p:nvPr>
            <p:ph type="ctrTitle"/>
          </p:nvPr>
        </p:nvSpPr>
        <p:spPr>
          <a:xfrm>
            <a:off x="731521" y="954337"/>
            <a:ext cx="5866227" cy="1985811"/>
          </a:xfrm>
        </p:spPr>
        <p:txBody>
          <a:bodyPr>
            <a:normAutofit fontScale="90000"/>
          </a:bodyPr>
          <a:lstStyle/>
          <a:p>
            <a:pPr algn="ctr"/>
            <a:r>
              <a:rPr lang="fr-FR" sz="3100" b="1" dirty="0">
                <a:ln>
                  <a:noFill/>
                </a:ln>
                <a:solidFill>
                  <a:srgbClr val="2F5496"/>
                </a:solidFill>
                <a:effectLst>
                  <a:reflection blurRad="6350" stA="53000" endA="300" endPos="35500" dir="5400000" sy="-90000" algn="bl"/>
                </a:effectLst>
                <a:latin typeface="Arial" panose="020B0604020202020204" pitchFamily="34" charset="0"/>
                <a:ea typeface="Calibri" panose="020F0502020204030204" pitchFamily="34" charset="0"/>
                <a:cs typeface="Arial" panose="020B0604020202020204" pitchFamily="34" charset="0"/>
              </a:rPr>
              <a:t>	</a:t>
            </a:r>
            <a:br>
              <a:rPr lang="fr-FR" sz="3100" b="1" dirty="0">
                <a:ln>
                  <a:noFill/>
                </a:ln>
                <a:solidFill>
                  <a:srgbClr val="2F5496"/>
                </a:solidFill>
                <a:effectLst>
                  <a:reflection blurRad="6350" stA="53000" endA="300" endPos="35500" dir="5400000" sy="-90000" algn="bl"/>
                </a:effectLst>
                <a:latin typeface="Arial" panose="020B0604020202020204" pitchFamily="34" charset="0"/>
                <a:ea typeface="Calibri" panose="020F0502020204030204" pitchFamily="34" charset="0"/>
                <a:cs typeface="Arial" panose="020B0604020202020204" pitchFamily="34" charset="0"/>
              </a:rPr>
            </a:br>
            <a:br>
              <a:rPr lang="fr-FR" sz="3100" b="1" dirty="0">
                <a:ln>
                  <a:noFill/>
                </a:ln>
                <a:solidFill>
                  <a:srgbClr val="2F5496"/>
                </a:solidFill>
                <a:effectLst>
                  <a:reflection blurRad="6350" stA="53000" endA="300" endPos="35500" dir="5400000" sy="-90000" algn="bl"/>
                </a:effectLst>
                <a:latin typeface="Arial" panose="020B0604020202020204" pitchFamily="34" charset="0"/>
                <a:ea typeface="Calibri" panose="020F0502020204030204" pitchFamily="34" charset="0"/>
                <a:cs typeface="Arial" panose="020B0604020202020204" pitchFamily="34" charset="0"/>
              </a:rPr>
            </a:br>
            <a:br>
              <a:rPr lang="fr-FR" sz="3100" b="1" dirty="0">
                <a:ln>
                  <a:noFill/>
                </a:ln>
                <a:solidFill>
                  <a:srgbClr val="2F5496"/>
                </a:solidFill>
                <a:effectLst>
                  <a:reflection blurRad="6350" stA="53000" endA="300" endPos="35500" dir="5400000" sy="-90000" algn="bl"/>
                </a:effectLst>
                <a:latin typeface="Arial" panose="020B0604020202020204" pitchFamily="34" charset="0"/>
                <a:ea typeface="Calibri" panose="020F0502020204030204" pitchFamily="34" charset="0"/>
                <a:cs typeface="Arial" panose="020B0604020202020204" pitchFamily="34" charset="0"/>
              </a:rPr>
            </a:br>
            <a:br>
              <a:rPr lang="fr-FR" sz="3100" b="1" dirty="0">
                <a:ln>
                  <a:noFill/>
                </a:ln>
                <a:solidFill>
                  <a:srgbClr val="2F5496"/>
                </a:solidFill>
                <a:effectLst>
                  <a:reflection blurRad="6350" stA="53000" endA="300" endPos="35500" dir="5400000" sy="-90000" algn="bl"/>
                </a:effectLst>
                <a:latin typeface="Arial" panose="020B0604020202020204" pitchFamily="34" charset="0"/>
                <a:ea typeface="Calibri" panose="020F0502020204030204" pitchFamily="34" charset="0"/>
                <a:cs typeface="Arial" panose="020B0604020202020204" pitchFamily="34" charset="0"/>
              </a:rPr>
            </a:br>
            <a:br>
              <a:rPr lang="fr-FR" sz="3100" b="1" dirty="0">
                <a:ln>
                  <a:noFill/>
                </a:ln>
                <a:solidFill>
                  <a:srgbClr val="2F5496"/>
                </a:solidFill>
                <a:effectLst>
                  <a:reflection blurRad="6350" stA="53000" endA="300" endPos="35500" dir="5400000" sy="-90000" algn="bl"/>
                </a:effectLst>
                <a:latin typeface="Arial" panose="020B0604020202020204" pitchFamily="34" charset="0"/>
                <a:ea typeface="Calibri" panose="020F0502020204030204" pitchFamily="34" charset="0"/>
                <a:cs typeface="Arial" panose="020B0604020202020204" pitchFamily="34" charset="0"/>
              </a:rPr>
            </a:br>
            <a:br>
              <a:rPr lang="fr-FR" sz="3100" b="1" dirty="0">
                <a:ln>
                  <a:noFill/>
                </a:ln>
                <a:solidFill>
                  <a:srgbClr val="2F5496"/>
                </a:solidFill>
                <a:effectLst>
                  <a:reflection blurRad="6350" stA="53000" endA="300" endPos="35500" dir="5400000" sy="-90000" algn="bl"/>
                </a:effectLst>
                <a:latin typeface="Arial" panose="020B0604020202020204" pitchFamily="34" charset="0"/>
                <a:ea typeface="Calibri" panose="020F0502020204030204" pitchFamily="34" charset="0"/>
                <a:cs typeface="Arial" panose="020B0604020202020204" pitchFamily="34" charset="0"/>
              </a:rPr>
            </a:br>
            <a:r>
              <a:rPr lang="fr-FR" sz="3100" b="1" dirty="0">
                <a:ln>
                  <a:noFill/>
                </a:ln>
                <a:solidFill>
                  <a:schemeClr val="accent1"/>
                </a:solidFill>
                <a:effectLst>
                  <a:reflection blurRad="6350" stA="53000" endA="300" endPos="35500" dir="5400000" sy="-90000" algn="bl"/>
                </a:effectLst>
                <a:latin typeface="Arial" panose="020B0604020202020204" pitchFamily="34" charset="0"/>
                <a:ea typeface="Calibri" panose="020F0502020204030204" pitchFamily="34" charset="0"/>
                <a:cs typeface="Arial" panose="020B0604020202020204" pitchFamily="34" charset="0"/>
              </a:rPr>
              <a:t>Master Génie Logiciel pour Le Cloud</a:t>
            </a:r>
            <a:br>
              <a:rPr lang="fr-FR" sz="1800" dirty="0">
                <a:effectLst/>
                <a:latin typeface="Arial" panose="020B0604020202020204" pitchFamily="34" charset="0"/>
                <a:ea typeface="Calibri" panose="020F0502020204030204" pitchFamily="34" charset="0"/>
                <a:cs typeface="Arial" panose="020B0604020202020204" pitchFamily="34" charset="0"/>
              </a:rPr>
            </a:br>
            <a:endParaRPr lang="fr-FR" dirty="0"/>
          </a:p>
        </p:txBody>
      </p:sp>
      <p:sp>
        <p:nvSpPr>
          <p:cNvPr id="3" name="Sous-titre 2">
            <a:extLst>
              <a:ext uri="{FF2B5EF4-FFF2-40B4-BE49-F238E27FC236}">
                <a16:creationId xmlns:a16="http://schemas.microsoft.com/office/drawing/2014/main" id="{C02054B3-53F2-48CF-BD6F-730778718D97}"/>
              </a:ext>
            </a:extLst>
          </p:cNvPr>
          <p:cNvSpPr>
            <a:spLocks noGrp="1"/>
          </p:cNvSpPr>
          <p:nvPr>
            <p:ph type="subTitle" idx="1"/>
          </p:nvPr>
        </p:nvSpPr>
        <p:spPr>
          <a:xfrm>
            <a:off x="2140048" y="3286539"/>
            <a:ext cx="8915399" cy="3034085"/>
          </a:xfrm>
        </p:spPr>
        <p:txBody>
          <a:bodyPr>
            <a:normAutofit lnSpcReduction="10000"/>
          </a:bodyPr>
          <a:lstStyle/>
          <a:p>
            <a:pPr algn="ctr"/>
            <a:r>
              <a:rPr lang="en-US" sz="3600" dirty="0">
                <a:ln>
                  <a:noFill/>
                </a:ln>
                <a:solidFill>
                  <a:srgbClr val="000000"/>
                </a:solidFill>
                <a:effectLst>
                  <a:reflection blurRad="6350" stA="53000" endA="300" endPos="35500" dir="5400000" sy="-90000" algn="bl"/>
                </a:effectLst>
                <a:latin typeface="Bell MT" panose="02020503060305020303" pitchFamily="18" charset="0"/>
                <a:ea typeface="Calibri" panose="020F0502020204030204" pitchFamily="34" charset="0"/>
                <a:cs typeface="Arial" panose="020B0604020202020204" pitchFamily="34" charset="0"/>
              </a:rPr>
              <a:t>Deep Learning/ Machine Learning</a:t>
            </a:r>
            <a:endParaRPr lang="fr-FR" sz="3600" dirty="0">
              <a:effectLst/>
              <a:latin typeface="Arial" panose="020B0604020202020204" pitchFamily="34" charset="0"/>
              <a:ea typeface="Calibri" panose="020F0502020204030204" pitchFamily="34" charset="0"/>
              <a:cs typeface="Arial" panose="020B0604020202020204" pitchFamily="34" charset="0"/>
            </a:endParaRPr>
          </a:p>
          <a:p>
            <a:pPr algn="ctr"/>
            <a:r>
              <a:rPr lang="en-US" sz="2400" dirty="0">
                <a:ln>
                  <a:noFill/>
                </a:ln>
                <a:solidFill>
                  <a:srgbClr val="000000"/>
                </a:solidFill>
                <a:effectLst>
                  <a:outerShdw blurRad="38100" dist="19050" dir="2700000" algn="tl">
                    <a:schemeClr val="dk1">
                      <a:alpha val="40000"/>
                    </a:schemeClr>
                  </a:outerShdw>
                </a:effectLst>
                <a:latin typeface="Arial" panose="020B0604020202020204" pitchFamily="34" charset="0"/>
                <a:ea typeface="Calibri" panose="020F0502020204030204" pitchFamily="34" charset="0"/>
                <a:cs typeface="Calibri" panose="020F0502020204030204" pitchFamily="34" charset="0"/>
              </a:rPr>
              <a:t>Emotion Recognition (using text)</a:t>
            </a:r>
          </a:p>
          <a:p>
            <a:pPr algn="ctr"/>
            <a:endParaRPr lang="en-US" sz="2400" dirty="0">
              <a:ln>
                <a:noFill/>
              </a:ln>
              <a:solidFill>
                <a:srgbClr val="000000"/>
              </a:solidFill>
              <a:effectLst>
                <a:outerShdw blurRad="38100" dist="19050" dir="2700000" algn="tl">
                  <a:schemeClr val="dk1">
                    <a:alpha val="40000"/>
                  </a:schemeClr>
                </a:outerShdw>
              </a:effectLst>
              <a:latin typeface="Arial" panose="020B0604020202020204" pitchFamily="34" charset="0"/>
              <a:ea typeface="Calibri" panose="020F0502020204030204" pitchFamily="34" charset="0"/>
              <a:cs typeface="Calibri" panose="020F0502020204030204" pitchFamily="34" charset="0"/>
            </a:endParaRPr>
          </a:p>
          <a:p>
            <a:endParaRPr lang="fr-FR" sz="1800" b="1" dirty="0">
              <a:solidFill>
                <a:srgbClr val="2F5496"/>
              </a:solidFill>
              <a:effectLst/>
              <a:latin typeface="Arial" panose="020B0604020202020204" pitchFamily="34" charset="0"/>
              <a:ea typeface="Calibri" panose="020F0502020204030204" pitchFamily="34" charset="0"/>
              <a:cs typeface="Arial" panose="020B0604020202020204" pitchFamily="34" charset="0"/>
            </a:endParaRPr>
          </a:p>
          <a:p>
            <a:pPr>
              <a:spcBef>
                <a:spcPts val="0"/>
              </a:spcBef>
            </a:pPr>
            <a:r>
              <a:rPr lang="en-US" sz="1800" b="1" dirty="0">
                <a:solidFill>
                  <a:schemeClr val="accent1"/>
                </a:solidFill>
              </a:rPr>
              <a:t>RÉALISÉ ET PRÉSENTÉ PAR :                                    ENCADRÉ PAR : Pr. </a:t>
            </a:r>
            <a:r>
              <a:rPr lang="en-US" sz="1800" b="1" dirty="0" err="1">
                <a:solidFill>
                  <a:schemeClr val="accent1"/>
                </a:solidFill>
              </a:rPr>
              <a:t>Youssfi</a:t>
            </a:r>
            <a:r>
              <a:rPr lang="en-US" sz="1800" b="1" dirty="0">
                <a:solidFill>
                  <a:schemeClr val="accent1"/>
                </a:solidFill>
              </a:rPr>
              <a:t> </a:t>
            </a:r>
            <a:r>
              <a:rPr lang="en-US" sz="1800" b="1" dirty="0" err="1">
                <a:solidFill>
                  <a:schemeClr val="accent1"/>
                </a:solidFill>
              </a:rPr>
              <a:t>Alaoui</a:t>
            </a:r>
            <a:endParaRPr lang="en-US" sz="1800" b="1" dirty="0">
              <a:solidFill>
                <a:schemeClr val="accent1"/>
              </a:solidFill>
            </a:endParaRPr>
          </a:p>
          <a:p>
            <a:pPr marL="0" lvl="0" indent="0" rtl="0">
              <a:spcBef>
                <a:spcPts val="0"/>
              </a:spcBef>
              <a:spcAft>
                <a:spcPts val="0"/>
              </a:spcAft>
              <a:buNone/>
            </a:pPr>
            <a:endParaRPr lang="en-US" sz="1800" b="1" dirty="0"/>
          </a:p>
          <a:p>
            <a:pPr marR="88900" algn="ctr">
              <a:spcAft>
                <a:spcPts val="0"/>
              </a:spcAft>
            </a:pPr>
            <a:r>
              <a:rPr lang="fr-FR" sz="2400" dirty="0">
                <a:solidFill>
                  <a:schemeClr val="accent1"/>
                </a:solidFill>
                <a:latin typeface="Times New Roman" panose="02020603050405020304" pitchFamily="18" charset="0"/>
                <a:ea typeface="Times New Roman" panose="02020603050405020304" pitchFamily="18" charset="0"/>
              </a:rPr>
              <a:t>Année universitaire 2020-2021</a:t>
            </a:r>
            <a:endParaRPr lang="fr-FR" sz="2400" dirty="0">
              <a:solidFill>
                <a:schemeClr val="accent1"/>
              </a:solidFill>
              <a:effectLst/>
              <a:latin typeface="Times New Roman" panose="02020603050405020304" pitchFamily="18" charset="0"/>
              <a:ea typeface="Times New Roman" panose="02020603050405020304" pitchFamily="18" charset="0"/>
            </a:endParaRPr>
          </a:p>
          <a:p>
            <a:pPr algn="ctr"/>
            <a:endParaRPr lang="fr-FR" sz="2400" dirty="0">
              <a:effectLst/>
              <a:latin typeface="Arial" panose="020B0604020202020204" pitchFamily="34" charset="0"/>
              <a:ea typeface="Calibri" panose="020F0502020204030204" pitchFamily="34" charset="0"/>
              <a:cs typeface="Arial" panose="020B0604020202020204" pitchFamily="34" charset="0"/>
            </a:endParaRPr>
          </a:p>
          <a:p>
            <a:endParaRPr lang="fr-FR" dirty="0"/>
          </a:p>
        </p:txBody>
      </p:sp>
      <p:pic>
        <p:nvPicPr>
          <p:cNvPr id="1028" name="Picture 4" descr="Accueil | Faculté des Sciences">
            <a:extLst>
              <a:ext uri="{FF2B5EF4-FFF2-40B4-BE49-F238E27FC236}">
                <a16:creationId xmlns:a16="http://schemas.microsoft.com/office/drawing/2014/main" id="{FB546225-84DF-4CF1-88DD-79B95C5B56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5403" y="537376"/>
            <a:ext cx="4762500" cy="2181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8398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882BCA-5A8B-4EE9-B216-C2F42430F46E}"/>
              </a:ext>
            </a:extLst>
          </p:cNvPr>
          <p:cNvSpPr>
            <a:spLocks noGrp="1"/>
          </p:cNvSpPr>
          <p:nvPr>
            <p:ph type="title"/>
          </p:nvPr>
        </p:nvSpPr>
        <p:spPr>
          <a:xfrm>
            <a:off x="2589212" y="946778"/>
            <a:ext cx="8911687" cy="807125"/>
          </a:xfrm>
        </p:spPr>
        <p:txBody>
          <a:bodyPr>
            <a:normAutofit/>
          </a:bodyPr>
          <a:lstStyle/>
          <a:p>
            <a:r>
              <a:rPr lang="en-US" b="1" dirty="0" err="1">
                <a:solidFill>
                  <a:schemeClr val="accent1"/>
                </a:solidFill>
                <a:effectLst/>
                <a:latin typeface="inherit"/>
                <a:ea typeface="Times New Roman" panose="02020603050405020304" pitchFamily="18" charset="0"/>
                <a:cs typeface="Courier New" panose="02070309020205020404" pitchFamily="49" charset="0"/>
              </a:rPr>
              <a:t>Bibliothèques</a:t>
            </a:r>
            <a:r>
              <a:rPr lang="en-US" b="1" dirty="0">
                <a:solidFill>
                  <a:schemeClr val="accent1"/>
                </a:solidFill>
                <a:effectLst/>
                <a:latin typeface="inherit"/>
                <a:ea typeface="Times New Roman" panose="02020603050405020304" pitchFamily="18" charset="0"/>
                <a:cs typeface="Courier New" panose="02070309020205020404" pitchFamily="49" charset="0"/>
              </a:rPr>
              <a:t> </a:t>
            </a:r>
            <a:r>
              <a:rPr lang="en-US" b="1" dirty="0" err="1">
                <a:solidFill>
                  <a:schemeClr val="accent1"/>
                </a:solidFill>
                <a:effectLst/>
                <a:latin typeface="inherit"/>
                <a:ea typeface="Times New Roman" panose="02020603050405020304" pitchFamily="18" charset="0"/>
                <a:cs typeface="Courier New" panose="02070309020205020404" pitchFamily="49" charset="0"/>
              </a:rPr>
              <a:t>Utilisées</a:t>
            </a:r>
            <a:r>
              <a:rPr lang="en-US" b="1" dirty="0">
                <a:solidFill>
                  <a:schemeClr val="accent1"/>
                </a:solidFill>
                <a:effectLst/>
                <a:latin typeface="inherit"/>
                <a:ea typeface="Times New Roman" panose="02020603050405020304" pitchFamily="18" charset="0"/>
                <a:cs typeface="Courier New" panose="02070309020205020404" pitchFamily="49" charset="0"/>
              </a:rPr>
              <a:t> </a:t>
            </a:r>
            <a:endParaRPr lang="fr-FR" sz="6000" b="1" dirty="0">
              <a:solidFill>
                <a:schemeClr val="accent1"/>
              </a:solidFill>
            </a:endParaRPr>
          </a:p>
        </p:txBody>
      </p:sp>
      <p:sp>
        <p:nvSpPr>
          <p:cNvPr id="3" name="Espace réservé du contenu 2">
            <a:extLst>
              <a:ext uri="{FF2B5EF4-FFF2-40B4-BE49-F238E27FC236}">
                <a16:creationId xmlns:a16="http://schemas.microsoft.com/office/drawing/2014/main" id="{A2D2E2F5-D058-447D-AEBF-FE780BC785BC}"/>
              </a:ext>
            </a:extLst>
          </p:cNvPr>
          <p:cNvSpPr>
            <a:spLocks noGrp="1"/>
          </p:cNvSpPr>
          <p:nvPr>
            <p:ph idx="1"/>
          </p:nvPr>
        </p:nvSpPr>
        <p:spPr>
          <a:xfrm>
            <a:off x="2589212" y="2133600"/>
            <a:ext cx="5030788" cy="3777622"/>
          </a:xfrm>
        </p:spPr>
        <p:txBody>
          <a:bodyPr>
            <a:normAutofit/>
          </a:bodyPr>
          <a:lstStyle/>
          <a:p>
            <a:pPr marL="0" indent="0">
              <a:buNone/>
            </a:pPr>
            <a:r>
              <a:rPr lang="fr-FR" sz="2400" dirty="0">
                <a:effectLst/>
                <a:latin typeface="Arial" panose="020B0604020202020204" pitchFamily="34" charset="0"/>
                <a:ea typeface="Calibri" panose="020F0502020204030204" pitchFamily="34" charset="0"/>
              </a:rPr>
              <a:t>Pandas est une bibliothèque écrite pour le langage de programmation Python permettant la manipulation et l'analyse des données. Elle propose en particulier des structures de données et des opérations de manipulation de tableaux numériques et de séries temporelles. Pandas est un logiciel libre sous licence BSD,</a:t>
            </a:r>
            <a:endParaRPr lang="fr-FR" sz="2400" dirty="0"/>
          </a:p>
        </p:txBody>
      </p:sp>
      <p:pic>
        <p:nvPicPr>
          <p:cNvPr id="4098" name="Picture 2">
            <a:extLst>
              <a:ext uri="{FF2B5EF4-FFF2-40B4-BE49-F238E27FC236}">
                <a16:creationId xmlns:a16="http://schemas.microsoft.com/office/drawing/2014/main" id="{A8CAB499-3840-4F6F-ACFC-167056E994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7105" y="3027849"/>
            <a:ext cx="4371365" cy="1766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2416256"/>
      </p:ext>
    </p:extLst>
  </p:cSld>
  <p:clrMapOvr>
    <a:masterClrMapping/>
  </p:clrMapOvr>
  <p:transition spd="slow">
    <p:comb/>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44EFF4-E0DF-4933-B2F2-8AA21D097B70}"/>
              </a:ext>
            </a:extLst>
          </p:cNvPr>
          <p:cNvSpPr>
            <a:spLocks noGrp="1"/>
          </p:cNvSpPr>
          <p:nvPr>
            <p:ph type="title"/>
          </p:nvPr>
        </p:nvSpPr>
        <p:spPr>
          <a:xfrm>
            <a:off x="2522952" y="1008420"/>
            <a:ext cx="8911687" cy="992655"/>
          </a:xfrm>
        </p:spPr>
        <p:txBody>
          <a:bodyPr>
            <a:normAutofit/>
          </a:bodyPr>
          <a:lstStyle/>
          <a:p>
            <a:r>
              <a:rPr lang="en-US" b="1" dirty="0" err="1">
                <a:solidFill>
                  <a:schemeClr val="accent1"/>
                </a:solidFill>
                <a:effectLst/>
                <a:latin typeface="inherit"/>
                <a:ea typeface="Times New Roman" panose="02020603050405020304" pitchFamily="18" charset="0"/>
                <a:cs typeface="Courier New" panose="02070309020205020404" pitchFamily="49" charset="0"/>
              </a:rPr>
              <a:t>Bibliothèques</a:t>
            </a:r>
            <a:r>
              <a:rPr lang="en-US" b="1" dirty="0">
                <a:solidFill>
                  <a:schemeClr val="accent1"/>
                </a:solidFill>
                <a:effectLst/>
                <a:latin typeface="inherit"/>
                <a:ea typeface="Times New Roman" panose="02020603050405020304" pitchFamily="18" charset="0"/>
                <a:cs typeface="Courier New" panose="02070309020205020404" pitchFamily="49" charset="0"/>
              </a:rPr>
              <a:t> </a:t>
            </a:r>
            <a:r>
              <a:rPr lang="en-US" b="1" dirty="0" err="1">
                <a:solidFill>
                  <a:schemeClr val="accent1"/>
                </a:solidFill>
                <a:effectLst/>
                <a:latin typeface="inherit"/>
                <a:ea typeface="Times New Roman" panose="02020603050405020304" pitchFamily="18" charset="0"/>
                <a:cs typeface="Courier New" panose="02070309020205020404" pitchFamily="49" charset="0"/>
              </a:rPr>
              <a:t>Utilisées</a:t>
            </a:r>
            <a:r>
              <a:rPr lang="en-US" b="1" dirty="0">
                <a:solidFill>
                  <a:schemeClr val="accent1"/>
                </a:solidFill>
                <a:effectLst/>
                <a:latin typeface="inherit"/>
                <a:ea typeface="Times New Roman" panose="02020603050405020304" pitchFamily="18" charset="0"/>
                <a:cs typeface="Courier New" panose="02070309020205020404" pitchFamily="49" charset="0"/>
              </a:rPr>
              <a:t> </a:t>
            </a:r>
            <a:endParaRPr lang="fr-FR" b="1" dirty="0"/>
          </a:p>
        </p:txBody>
      </p:sp>
      <p:sp>
        <p:nvSpPr>
          <p:cNvPr id="3" name="Espace réservé du contenu 2">
            <a:extLst>
              <a:ext uri="{FF2B5EF4-FFF2-40B4-BE49-F238E27FC236}">
                <a16:creationId xmlns:a16="http://schemas.microsoft.com/office/drawing/2014/main" id="{A048BEF8-9BC4-4D30-9E55-4ECBBF54B3F3}"/>
              </a:ext>
            </a:extLst>
          </p:cNvPr>
          <p:cNvSpPr>
            <a:spLocks noGrp="1"/>
          </p:cNvSpPr>
          <p:nvPr>
            <p:ph idx="1"/>
          </p:nvPr>
        </p:nvSpPr>
        <p:spPr>
          <a:xfrm>
            <a:off x="2518872" y="2407614"/>
            <a:ext cx="4659727" cy="3777622"/>
          </a:xfrm>
        </p:spPr>
        <p:txBody>
          <a:bodyPr/>
          <a:lstStyle/>
          <a:p>
            <a:pPr marL="0" indent="0">
              <a:buNone/>
            </a:pPr>
            <a:r>
              <a:rPr lang="fr-FR" sz="2400" dirty="0" err="1">
                <a:effectLst/>
                <a:latin typeface="Arial" panose="020B0604020202020204" pitchFamily="34" charset="0"/>
                <a:ea typeface="Calibri" panose="020F0502020204030204" pitchFamily="34" charset="0"/>
                <a:cs typeface="Arial" panose="020B0604020202020204" pitchFamily="34" charset="0"/>
              </a:rPr>
              <a:t>Matplotlib</a:t>
            </a:r>
            <a:r>
              <a:rPr lang="fr-FR" sz="2400" dirty="0">
                <a:effectLst/>
                <a:latin typeface="Arial" panose="020B0604020202020204" pitchFamily="34" charset="0"/>
                <a:ea typeface="Calibri" panose="020F0502020204030204" pitchFamily="34" charset="0"/>
                <a:cs typeface="Arial" panose="020B0604020202020204" pitchFamily="34" charset="0"/>
              </a:rPr>
              <a:t> est une bibliothèque du langage de programmation Python destinée à tracer et visualiser des données sous formes de graphiques. Elle peut être combinée avec les bibliothèques python de calcul scientifique </a:t>
            </a:r>
            <a:r>
              <a:rPr lang="fr-FR" sz="2400" dirty="0" err="1">
                <a:effectLst/>
                <a:latin typeface="Arial" panose="020B0604020202020204" pitchFamily="34" charset="0"/>
                <a:ea typeface="Calibri" panose="020F0502020204030204" pitchFamily="34" charset="0"/>
                <a:cs typeface="Arial" panose="020B0604020202020204" pitchFamily="34" charset="0"/>
              </a:rPr>
              <a:t>NumPy</a:t>
            </a:r>
            <a:r>
              <a:rPr lang="fr-FR" sz="2400" dirty="0">
                <a:effectLst/>
                <a:latin typeface="Arial" panose="020B0604020202020204" pitchFamily="34" charset="0"/>
                <a:ea typeface="Calibri" panose="020F0502020204030204" pitchFamily="34" charset="0"/>
                <a:cs typeface="Arial" panose="020B0604020202020204" pitchFamily="34" charset="0"/>
              </a:rPr>
              <a:t> et </a:t>
            </a:r>
            <a:r>
              <a:rPr lang="fr-FR" sz="2400" dirty="0" err="1">
                <a:effectLst/>
                <a:latin typeface="Arial" panose="020B0604020202020204" pitchFamily="34" charset="0"/>
                <a:ea typeface="Calibri" panose="020F0502020204030204" pitchFamily="34" charset="0"/>
                <a:cs typeface="Arial" panose="020B0604020202020204" pitchFamily="34" charset="0"/>
              </a:rPr>
              <a:t>SciPy</a:t>
            </a:r>
            <a:r>
              <a:rPr lang="fr-FR" sz="2400" dirty="0">
                <a:latin typeface="Arial" panose="020B0604020202020204" pitchFamily="34" charset="0"/>
                <a:ea typeface="Calibri" panose="020F0502020204030204" pitchFamily="34" charset="0"/>
                <a:cs typeface="Arial" panose="020B0604020202020204" pitchFamily="34" charset="0"/>
              </a:rPr>
              <a:t>.</a:t>
            </a:r>
            <a:endParaRPr lang="fr-FR" dirty="0"/>
          </a:p>
        </p:txBody>
      </p:sp>
      <p:pic>
        <p:nvPicPr>
          <p:cNvPr id="5" name="Image 4" descr="4 Images Bokeh 3D Scatter Plot - nz-david">
            <a:extLst>
              <a:ext uri="{FF2B5EF4-FFF2-40B4-BE49-F238E27FC236}">
                <a16:creationId xmlns:a16="http://schemas.microsoft.com/office/drawing/2014/main" id="{A7C4D065-D890-4CD8-830B-85F1E218B1F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77237" y="2934188"/>
            <a:ext cx="2065569" cy="2200519"/>
          </a:xfrm>
          <a:prstGeom prst="rect">
            <a:avLst/>
          </a:prstGeom>
          <a:noFill/>
          <a:ln>
            <a:noFill/>
          </a:ln>
        </p:spPr>
      </p:pic>
    </p:spTree>
    <p:extLst>
      <p:ext uri="{BB962C8B-B14F-4D97-AF65-F5344CB8AC3E}">
        <p14:creationId xmlns:p14="http://schemas.microsoft.com/office/powerpoint/2010/main" val="2193145340"/>
      </p:ext>
    </p:extLst>
  </p:cSld>
  <p:clrMapOvr>
    <a:masterClrMapping/>
  </p:clrMapOvr>
  <p:transition spd="slow">
    <p:comb/>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FD0672-A596-4F17-BC44-0933D01A1043}"/>
              </a:ext>
            </a:extLst>
          </p:cNvPr>
          <p:cNvSpPr>
            <a:spLocks noGrp="1"/>
          </p:cNvSpPr>
          <p:nvPr>
            <p:ph type="title"/>
          </p:nvPr>
        </p:nvSpPr>
        <p:spPr>
          <a:xfrm>
            <a:off x="2589212" y="932222"/>
            <a:ext cx="8911687" cy="750803"/>
          </a:xfrm>
        </p:spPr>
        <p:txBody>
          <a:bodyPr>
            <a:normAutofit/>
          </a:bodyPr>
          <a:lstStyle/>
          <a:p>
            <a:r>
              <a:rPr lang="en-US" b="1" dirty="0" err="1">
                <a:solidFill>
                  <a:schemeClr val="accent1"/>
                </a:solidFill>
                <a:effectLst/>
                <a:latin typeface="inherit"/>
                <a:ea typeface="Times New Roman" panose="02020603050405020304" pitchFamily="18" charset="0"/>
                <a:cs typeface="Courier New" panose="02070309020205020404" pitchFamily="49" charset="0"/>
              </a:rPr>
              <a:t>Bibliothèques</a:t>
            </a:r>
            <a:r>
              <a:rPr lang="en-US" b="1" dirty="0">
                <a:solidFill>
                  <a:schemeClr val="accent1"/>
                </a:solidFill>
                <a:effectLst/>
                <a:latin typeface="inherit"/>
                <a:ea typeface="Times New Roman" panose="02020603050405020304" pitchFamily="18" charset="0"/>
                <a:cs typeface="Courier New" panose="02070309020205020404" pitchFamily="49" charset="0"/>
              </a:rPr>
              <a:t> </a:t>
            </a:r>
            <a:r>
              <a:rPr lang="en-US" b="1" dirty="0" err="1">
                <a:solidFill>
                  <a:schemeClr val="accent1"/>
                </a:solidFill>
                <a:effectLst/>
                <a:latin typeface="inherit"/>
                <a:ea typeface="Times New Roman" panose="02020603050405020304" pitchFamily="18" charset="0"/>
                <a:cs typeface="Courier New" panose="02070309020205020404" pitchFamily="49" charset="0"/>
              </a:rPr>
              <a:t>Utilisées</a:t>
            </a:r>
            <a:r>
              <a:rPr lang="en-US" b="1" dirty="0">
                <a:solidFill>
                  <a:schemeClr val="accent1"/>
                </a:solidFill>
                <a:effectLst/>
                <a:latin typeface="inherit"/>
                <a:ea typeface="Times New Roman" panose="02020603050405020304" pitchFamily="18" charset="0"/>
                <a:cs typeface="Courier New" panose="02070309020205020404" pitchFamily="49" charset="0"/>
              </a:rPr>
              <a:t> </a:t>
            </a:r>
            <a:endParaRPr lang="fr-FR" b="1" dirty="0"/>
          </a:p>
        </p:txBody>
      </p:sp>
      <p:sp>
        <p:nvSpPr>
          <p:cNvPr id="3" name="Espace réservé du contenu 2">
            <a:extLst>
              <a:ext uri="{FF2B5EF4-FFF2-40B4-BE49-F238E27FC236}">
                <a16:creationId xmlns:a16="http://schemas.microsoft.com/office/drawing/2014/main" id="{1E0ABFD9-A6D4-4598-B9C6-3531BA589B78}"/>
              </a:ext>
            </a:extLst>
          </p:cNvPr>
          <p:cNvSpPr>
            <a:spLocks noGrp="1"/>
          </p:cNvSpPr>
          <p:nvPr>
            <p:ph idx="1"/>
          </p:nvPr>
        </p:nvSpPr>
        <p:spPr>
          <a:xfrm>
            <a:off x="2589212" y="2133600"/>
            <a:ext cx="4699484" cy="3777622"/>
          </a:xfrm>
        </p:spPr>
        <p:txBody>
          <a:bodyPr>
            <a:normAutofit lnSpcReduction="10000"/>
          </a:bodyPr>
          <a:lstStyle/>
          <a:p>
            <a:pPr marL="0" indent="0">
              <a:buNone/>
            </a:pPr>
            <a:r>
              <a:rPr lang="fr-FR" sz="2800" dirty="0" err="1">
                <a:effectLst/>
                <a:latin typeface="Arial" panose="020B0604020202020204" pitchFamily="34" charset="0"/>
                <a:ea typeface="Calibri" panose="020F0502020204030204" pitchFamily="34" charset="0"/>
              </a:rPr>
              <a:t>NumPy</a:t>
            </a:r>
            <a:r>
              <a:rPr lang="fr-FR" sz="2800" dirty="0">
                <a:effectLst/>
                <a:latin typeface="Arial" panose="020B0604020202020204" pitchFamily="34" charset="0"/>
                <a:ea typeface="Calibri" panose="020F0502020204030204" pitchFamily="34" charset="0"/>
              </a:rPr>
              <a:t> est une bibliothèque pour langage de programmation Python, destinée à manipuler des matrices ou tableaux multidimensionnels ainsi que des fonctions mathématiques opérant sur ces tableaux</a:t>
            </a:r>
            <a:r>
              <a:rPr lang="fr-FR" sz="2800" dirty="0">
                <a:effectLst/>
                <a:latin typeface="Arial" panose="020B0604020202020204" pitchFamily="34" charset="0"/>
                <a:ea typeface="Calibri" panose="020F0502020204030204" pitchFamily="34" charset="0"/>
                <a:cs typeface="Arial" panose="020B0604020202020204" pitchFamily="34" charset="0"/>
              </a:rPr>
              <a:t>.</a:t>
            </a:r>
            <a:r>
              <a:rPr lang="fr-FR" sz="2800" dirty="0">
                <a:solidFill>
                  <a:srgbClr val="4D5156"/>
                </a:solidFill>
                <a:effectLst/>
                <a:latin typeface="Arial" panose="020B0604020202020204" pitchFamily="34" charset="0"/>
                <a:ea typeface="Calibri" panose="020F0502020204030204" pitchFamily="34" charset="0"/>
                <a:cs typeface="Arial" panose="020B0604020202020204" pitchFamily="34" charset="0"/>
              </a:rPr>
              <a:t> </a:t>
            </a:r>
            <a:endParaRPr lang="fr-FR" sz="2800" dirty="0">
              <a:effectLst/>
              <a:latin typeface="Arial" panose="020B0604020202020204" pitchFamily="34" charset="0"/>
              <a:ea typeface="Calibri" panose="020F0502020204030204" pitchFamily="34" charset="0"/>
              <a:cs typeface="Arial" panose="020B0604020202020204" pitchFamily="34" charset="0"/>
            </a:endParaRPr>
          </a:p>
          <a:p>
            <a:pPr marL="0" indent="0">
              <a:buNone/>
            </a:pPr>
            <a:endParaRPr lang="fr-FR" dirty="0"/>
          </a:p>
        </p:txBody>
      </p:sp>
      <p:pic>
        <p:nvPicPr>
          <p:cNvPr id="6" name="Picture 2" descr="NumPy - Wikipedia">
            <a:extLst>
              <a:ext uri="{FF2B5EF4-FFF2-40B4-BE49-F238E27FC236}">
                <a16:creationId xmlns:a16="http://schemas.microsoft.com/office/drawing/2014/main" id="{99A65F9E-345B-4E86-9A48-FE0D5C2833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8795" y="2704573"/>
            <a:ext cx="4783007" cy="2152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5069372"/>
      </p:ext>
    </p:extLst>
  </p:cSld>
  <p:clrMapOvr>
    <a:masterClrMapping/>
  </p:clrMapOvr>
  <p:transition spd="slow">
    <p:comb/>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7F18394A-6E83-4C5C-9595-41CC750D4AE3}"/>
              </a:ext>
            </a:extLst>
          </p:cNvPr>
          <p:cNvSpPr>
            <a:spLocks noGrp="1"/>
          </p:cNvSpPr>
          <p:nvPr>
            <p:ph idx="1"/>
          </p:nvPr>
        </p:nvSpPr>
        <p:spPr>
          <a:xfrm>
            <a:off x="1525654" y="3665358"/>
            <a:ext cx="8915400" cy="2482222"/>
          </a:xfrm>
        </p:spPr>
        <p:txBody>
          <a:bodyPr>
            <a:normAutofit/>
          </a:bodyPr>
          <a:lstStyle/>
          <a:p>
            <a:pPr marL="0" indent="0" algn="ctr">
              <a:buNone/>
            </a:pPr>
            <a:r>
              <a:rPr lang="fr-FR" sz="8800" dirty="0">
                <a:solidFill>
                  <a:schemeClr val="accent1"/>
                </a:solidFill>
                <a:latin typeface="Arabic Typesetting" panose="03020402040406030203" pitchFamily="66" charset="-78"/>
                <a:cs typeface="Arabic Typesetting" panose="03020402040406030203" pitchFamily="66" charset="-78"/>
              </a:rPr>
              <a:t>DATASET</a:t>
            </a:r>
            <a:endParaRPr lang="fr-FR" sz="2000" dirty="0">
              <a:solidFill>
                <a:schemeClr val="accent1"/>
              </a:solidFill>
              <a:latin typeface="Arabic Typesetting" panose="03020402040406030203" pitchFamily="66" charset="-78"/>
              <a:cs typeface="Arabic Typesetting" panose="03020402040406030203" pitchFamily="66" charset="-78"/>
            </a:endParaRPr>
          </a:p>
        </p:txBody>
      </p:sp>
      <p:sp>
        <p:nvSpPr>
          <p:cNvPr id="4" name="Rectangle : coins arrondis 3">
            <a:extLst>
              <a:ext uri="{FF2B5EF4-FFF2-40B4-BE49-F238E27FC236}">
                <a16:creationId xmlns:a16="http://schemas.microsoft.com/office/drawing/2014/main" id="{88B15016-C1D5-4B55-A6A4-6A09CF260EEB}"/>
              </a:ext>
            </a:extLst>
          </p:cNvPr>
          <p:cNvSpPr/>
          <p:nvPr/>
        </p:nvSpPr>
        <p:spPr>
          <a:xfrm>
            <a:off x="5208103" y="1562626"/>
            <a:ext cx="1364974" cy="1603513"/>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1500"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3</a:t>
            </a:r>
          </a:p>
        </p:txBody>
      </p:sp>
    </p:spTree>
    <p:extLst>
      <p:ext uri="{BB962C8B-B14F-4D97-AF65-F5344CB8AC3E}">
        <p14:creationId xmlns:p14="http://schemas.microsoft.com/office/powerpoint/2010/main" val="37394492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1E059D3-C07E-48E4-B873-13E338579677}"/>
              </a:ext>
            </a:extLst>
          </p:cNvPr>
          <p:cNvSpPr>
            <a:spLocks noGrp="1"/>
          </p:cNvSpPr>
          <p:nvPr>
            <p:ph type="title"/>
          </p:nvPr>
        </p:nvSpPr>
        <p:spPr>
          <a:xfrm>
            <a:off x="2589212" y="1145561"/>
            <a:ext cx="8911687" cy="701107"/>
          </a:xfrm>
        </p:spPr>
        <p:txBody>
          <a:bodyPr>
            <a:normAutofit/>
          </a:bodyPr>
          <a:lstStyle/>
          <a:p>
            <a:r>
              <a:rPr lang="fr-FR" b="1" kern="0"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DATASET</a:t>
            </a:r>
            <a:endParaRPr lang="fr-FR" sz="6000" dirty="0">
              <a:solidFill>
                <a:schemeClr val="accent1"/>
              </a:solidFill>
            </a:endParaRPr>
          </a:p>
        </p:txBody>
      </p:sp>
      <p:sp>
        <p:nvSpPr>
          <p:cNvPr id="3" name="Espace réservé du contenu 2">
            <a:extLst>
              <a:ext uri="{FF2B5EF4-FFF2-40B4-BE49-F238E27FC236}">
                <a16:creationId xmlns:a16="http://schemas.microsoft.com/office/drawing/2014/main" id="{36B035F9-594F-4FD8-B05D-C1DAB220EE80}"/>
              </a:ext>
            </a:extLst>
          </p:cNvPr>
          <p:cNvSpPr>
            <a:spLocks noGrp="1"/>
          </p:cNvSpPr>
          <p:nvPr>
            <p:ph idx="1"/>
          </p:nvPr>
        </p:nvSpPr>
        <p:spPr>
          <a:xfrm>
            <a:off x="2589212" y="2133600"/>
            <a:ext cx="4858510" cy="3777622"/>
          </a:xfrm>
        </p:spPr>
        <p:txBody>
          <a:bodyPr>
            <a:normAutofit fontScale="92500" lnSpcReduction="10000"/>
          </a:bodyPr>
          <a:lstStyle/>
          <a:p>
            <a:pPr marL="0" lvl="0" indent="0">
              <a:lnSpc>
                <a:spcPct val="125000"/>
              </a:lnSpc>
              <a:spcBef>
                <a:spcPts val="1200"/>
              </a:spcBef>
              <a:buNone/>
            </a:pPr>
            <a:r>
              <a:rPr lang="fr-FR" sz="2400" dirty="0">
                <a:effectLst/>
                <a:latin typeface="Arial" panose="020B0604020202020204" pitchFamily="34" charset="0"/>
                <a:ea typeface="Calibri" panose="020F0502020204030204" pitchFamily="34" charset="0"/>
              </a:rPr>
              <a:t>Nous avons eu recours à une multitude de données. Un fichier contenant plus de 500 mots qui expriment des sentiments et des réactions à notre représentation que l’on se fait de quelque chose. Ils expriment ce que l’on perçoit d’une situation et des pensées qui y sont associées.</a:t>
            </a:r>
            <a:endParaRPr lang="fr-FR" sz="24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4" name="Image 3">
            <a:extLst>
              <a:ext uri="{FF2B5EF4-FFF2-40B4-BE49-F238E27FC236}">
                <a16:creationId xmlns:a16="http://schemas.microsoft.com/office/drawing/2014/main" id="{00BEB13C-01CB-4C88-AE01-49BCD9AD17DC}"/>
              </a:ext>
            </a:extLst>
          </p:cNvPr>
          <p:cNvPicPr/>
          <p:nvPr/>
        </p:nvPicPr>
        <p:blipFill>
          <a:blip r:embed="rId2">
            <a:extLst>
              <a:ext uri="{28A0092B-C50C-407E-A947-70E740481C1C}">
                <a14:useLocalDpi xmlns:a14="http://schemas.microsoft.com/office/drawing/2010/main" val="0"/>
              </a:ext>
            </a:extLst>
          </a:blip>
          <a:stretch>
            <a:fillRect/>
          </a:stretch>
        </p:blipFill>
        <p:spPr>
          <a:xfrm>
            <a:off x="8309113" y="1873171"/>
            <a:ext cx="2406429" cy="3679489"/>
          </a:xfrm>
          <a:prstGeom prst="rect">
            <a:avLst/>
          </a:prstGeom>
        </p:spPr>
      </p:pic>
    </p:spTree>
    <p:extLst>
      <p:ext uri="{BB962C8B-B14F-4D97-AF65-F5344CB8AC3E}">
        <p14:creationId xmlns:p14="http://schemas.microsoft.com/office/powerpoint/2010/main" val="30164864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6735593-25A3-4DE1-9BD8-4BF614000184}"/>
              </a:ext>
            </a:extLst>
          </p:cNvPr>
          <p:cNvSpPr>
            <a:spLocks noGrp="1"/>
          </p:cNvSpPr>
          <p:nvPr>
            <p:ph idx="1"/>
          </p:nvPr>
        </p:nvSpPr>
        <p:spPr>
          <a:xfrm>
            <a:off x="1320248" y="3574773"/>
            <a:ext cx="9506778" cy="1192697"/>
          </a:xfrm>
        </p:spPr>
        <p:txBody>
          <a:bodyPr>
            <a:normAutofit fontScale="92500" lnSpcReduction="10000"/>
          </a:bodyPr>
          <a:lstStyle/>
          <a:p>
            <a:pPr marL="0" indent="0" algn="ctr">
              <a:buNone/>
            </a:pPr>
            <a:r>
              <a:rPr lang="fr-FR" sz="8000" dirty="0">
                <a:solidFill>
                  <a:schemeClr val="accent1"/>
                </a:solidFill>
                <a:effectLst/>
                <a:latin typeface="Arabic Typesetting" panose="03020402040406030203" pitchFamily="66" charset="-78"/>
                <a:ea typeface="Calibri" panose="020F0502020204030204" pitchFamily="34" charset="0"/>
                <a:cs typeface="Arabic Typesetting" panose="03020402040406030203" pitchFamily="66" charset="-78"/>
              </a:rPr>
              <a:t>Test et fonctionnement </a:t>
            </a:r>
            <a:endParaRPr lang="fr-FR" sz="8000" dirty="0">
              <a:solidFill>
                <a:schemeClr val="accent1"/>
              </a:solidFill>
              <a:latin typeface="Arabic Typesetting" panose="03020402040406030203" pitchFamily="66" charset="-78"/>
              <a:cs typeface="Arabic Typesetting" panose="03020402040406030203" pitchFamily="66" charset="-78"/>
            </a:endParaRPr>
          </a:p>
        </p:txBody>
      </p:sp>
      <p:sp>
        <p:nvSpPr>
          <p:cNvPr id="4" name="Rectangle : coins arrondis 3">
            <a:extLst>
              <a:ext uri="{FF2B5EF4-FFF2-40B4-BE49-F238E27FC236}">
                <a16:creationId xmlns:a16="http://schemas.microsoft.com/office/drawing/2014/main" id="{B4E641FF-6E41-4E96-A16C-D1DA92BAC8E8}"/>
              </a:ext>
            </a:extLst>
          </p:cNvPr>
          <p:cNvSpPr/>
          <p:nvPr/>
        </p:nvSpPr>
        <p:spPr>
          <a:xfrm>
            <a:off x="5208103" y="1562626"/>
            <a:ext cx="1364974" cy="1603513"/>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1500"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4</a:t>
            </a:r>
          </a:p>
        </p:txBody>
      </p:sp>
    </p:spTree>
    <p:extLst>
      <p:ext uri="{BB962C8B-B14F-4D97-AF65-F5344CB8AC3E}">
        <p14:creationId xmlns:p14="http://schemas.microsoft.com/office/powerpoint/2010/main" val="98023673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C7FEA37-9E6B-4872-953C-9020354287DC}"/>
              </a:ext>
            </a:extLst>
          </p:cNvPr>
          <p:cNvSpPr>
            <a:spLocks noGrp="1"/>
          </p:cNvSpPr>
          <p:nvPr>
            <p:ph idx="1"/>
          </p:nvPr>
        </p:nvSpPr>
        <p:spPr>
          <a:xfrm>
            <a:off x="1449524" y="3758122"/>
            <a:ext cx="8915400" cy="1211442"/>
          </a:xfrm>
        </p:spPr>
        <p:txBody>
          <a:bodyPr>
            <a:normAutofit lnSpcReduction="10000"/>
          </a:bodyPr>
          <a:lstStyle/>
          <a:p>
            <a:pPr marL="0" indent="0" algn="ctr">
              <a:buNone/>
            </a:pPr>
            <a:r>
              <a:rPr lang="fr-FR" sz="8000" b="1" kern="0" dirty="0">
                <a:solidFill>
                  <a:schemeClr val="accent1"/>
                </a:solidFill>
                <a:effectLst/>
                <a:latin typeface="Arabic Typesetting" panose="03020402040406030203" pitchFamily="66" charset="-78"/>
                <a:ea typeface="Times New Roman" panose="02020603050405020304" pitchFamily="18" charset="0"/>
                <a:cs typeface="Arabic Typesetting" panose="03020402040406030203" pitchFamily="66" charset="-78"/>
              </a:rPr>
              <a:t>CONCLUSION</a:t>
            </a:r>
            <a:endParaRPr lang="fr-FR" sz="1800" b="1" kern="0" dirty="0">
              <a:solidFill>
                <a:schemeClr val="accent1"/>
              </a:solidFill>
              <a:effectLst/>
              <a:latin typeface="Arabic Typesetting" panose="03020402040406030203" pitchFamily="66" charset="-78"/>
              <a:ea typeface="Times New Roman" panose="02020603050405020304" pitchFamily="18" charset="0"/>
              <a:cs typeface="Arabic Typesetting" panose="03020402040406030203" pitchFamily="66" charset="-78"/>
            </a:endParaRPr>
          </a:p>
          <a:p>
            <a:pPr marL="0" indent="0" algn="ctr">
              <a:buNone/>
            </a:pPr>
            <a:endParaRPr lang="fr-FR" dirty="0"/>
          </a:p>
        </p:txBody>
      </p:sp>
      <p:sp>
        <p:nvSpPr>
          <p:cNvPr id="4" name="Rectangle : coins arrondis 3">
            <a:extLst>
              <a:ext uri="{FF2B5EF4-FFF2-40B4-BE49-F238E27FC236}">
                <a16:creationId xmlns:a16="http://schemas.microsoft.com/office/drawing/2014/main" id="{2753BFC5-2DF8-41A3-90D2-068FE68ED7BD}"/>
              </a:ext>
            </a:extLst>
          </p:cNvPr>
          <p:cNvSpPr/>
          <p:nvPr/>
        </p:nvSpPr>
        <p:spPr>
          <a:xfrm>
            <a:off x="5208103" y="1562626"/>
            <a:ext cx="1364974" cy="1603513"/>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1500"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5</a:t>
            </a:r>
          </a:p>
        </p:txBody>
      </p:sp>
    </p:spTree>
    <p:extLst>
      <p:ext uri="{BB962C8B-B14F-4D97-AF65-F5344CB8AC3E}">
        <p14:creationId xmlns:p14="http://schemas.microsoft.com/office/powerpoint/2010/main" val="4071863591"/>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AFC6FB-0351-4D15-A16C-5734933219D8}"/>
              </a:ext>
            </a:extLst>
          </p:cNvPr>
          <p:cNvSpPr>
            <a:spLocks noGrp="1"/>
          </p:cNvSpPr>
          <p:nvPr>
            <p:ph type="title"/>
          </p:nvPr>
        </p:nvSpPr>
        <p:spPr>
          <a:xfrm>
            <a:off x="2536204" y="1132306"/>
            <a:ext cx="8911687" cy="948283"/>
          </a:xfrm>
        </p:spPr>
        <p:txBody>
          <a:bodyPr/>
          <a:lstStyle/>
          <a:p>
            <a:r>
              <a:rPr lang="fr-FR" sz="3200" b="1" kern="0"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CONCLUSION</a:t>
            </a:r>
            <a:endParaRPr lang="fr-FR" dirty="0">
              <a:solidFill>
                <a:schemeClr val="accent1"/>
              </a:solidFill>
            </a:endParaRPr>
          </a:p>
        </p:txBody>
      </p:sp>
      <p:sp>
        <p:nvSpPr>
          <p:cNvPr id="3" name="Espace réservé du contenu 2">
            <a:extLst>
              <a:ext uri="{FF2B5EF4-FFF2-40B4-BE49-F238E27FC236}">
                <a16:creationId xmlns:a16="http://schemas.microsoft.com/office/drawing/2014/main" id="{F19D2254-2537-4AC2-A7AF-433A00465B49}"/>
              </a:ext>
            </a:extLst>
          </p:cNvPr>
          <p:cNvSpPr>
            <a:spLocks noGrp="1"/>
          </p:cNvSpPr>
          <p:nvPr>
            <p:ph idx="1"/>
          </p:nvPr>
        </p:nvSpPr>
        <p:spPr>
          <a:xfrm>
            <a:off x="2589212" y="2319128"/>
            <a:ext cx="8915400" cy="3777622"/>
          </a:xfrm>
        </p:spPr>
        <p:txBody>
          <a:bodyPr/>
          <a:lstStyle/>
          <a:p>
            <a:pPr marL="0" indent="0">
              <a:buNone/>
            </a:pPr>
            <a:r>
              <a:rPr lang="fr-FR" sz="2400" dirty="0">
                <a:effectLst/>
                <a:latin typeface="Arial" panose="020B0604020202020204" pitchFamily="34" charset="0"/>
                <a:ea typeface="Calibri" panose="020F0502020204030204" pitchFamily="34" charset="0"/>
                <a:cs typeface="Arial" panose="020B0604020202020204" pitchFamily="34" charset="0"/>
              </a:rPr>
              <a:t>Avec ce projet nous avons étudié une méthode de reconnaissance textuelle des émotions. Cette application qui repose sur l’apprentissage profond (</a:t>
            </a:r>
            <a:r>
              <a:rPr lang="fr-FR" sz="2400" dirty="0" err="1">
                <a:effectLst/>
                <a:latin typeface="Arial" panose="020B0604020202020204" pitchFamily="34" charset="0"/>
                <a:ea typeface="Calibri" panose="020F0502020204030204" pitchFamily="34" charset="0"/>
                <a:cs typeface="Arial" panose="020B0604020202020204" pitchFamily="34" charset="0"/>
              </a:rPr>
              <a:t>Deep</a:t>
            </a:r>
            <a:r>
              <a:rPr lang="fr-FR" sz="2400" dirty="0">
                <a:effectLst/>
                <a:latin typeface="Arial" panose="020B0604020202020204" pitchFamily="34" charset="0"/>
                <a:ea typeface="Calibri" panose="020F0502020204030204" pitchFamily="34" charset="0"/>
                <a:cs typeface="Arial" panose="020B0604020202020204" pitchFamily="34" charset="0"/>
              </a:rPr>
              <a:t> Learning) qui peut extraire des émotions des informations textuelles sans avoir besoin d'un logiciel de reconnaissance textuelle sophistiqué. Cette reconnaissance textuelle permet d’obtenir une vue d'ensemble sur l'opinion du public au sujet de certains thèmes, cela aide les entreprises à extraire des informations à partir des données du web social.</a:t>
            </a:r>
          </a:p>
          <a:p>
            <a:pPr marL="0" indent="0">
              <a:buNone/>
            </a:pPr>
            <a:endParaRPr lang="fr-FR" dirty="0"/>
          </a:p>
        </p:txBody>
      </p:sp>
    </p:spTree>
    <p:extLst>
      <p:ext uri="{BB962C8B-B14F-4D97-AF65-F5344CB8AC3E}">
        <p14:creationId xmlns:p14="http://schemas.microsoft.com/office/powerpoint/2010/main" val="111201764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3AA6547E-50C7-4E24-B6D6-5B34B1E06E6B}"/>
              </a:ext>
            </a:extLst>
          </p:cNvPr>
          <p:cNvSpPr>
            <a:spLocks noGrp="1"/>
          </p:cNvSpPr>
          <p:nvPr>
            <p:ph idx="1"/>
          </p:nvPr>
        </p:nvSpPr>
        <p:spPr>
          <a:xfrm>
            <a:off x="1939852" y="2133600"/>
            <a:ext cx="8915400" cy="3777622"/>
          </a:xfrm>
        </p:spPr>
        <p:txBody>
          <a:bodyPr>
            <a:normAutofit/>
          </a:bodyPr>
          <a:lstStyle/>
          <a:p>
            <a:pPr marL="0" indent="0" algn="ctr">
              <a:buNone/>
            </a:pPr>
            <a:r>
              <a:rPr lang="fr-FR" sz="6600" b="1" dirty="0">
                <a:ln w="22225">
                  <a:solidFill>
                    <a:schemeClr val="accent2"/>
                  </a:solidFill>
                  <a:prstDash val="solid"/>
                </a:ln>
                <a:solidFill>
                  <a:schemeClr val="accent2">
                    <a:lumMod val="40000"/>
                    <a:lumOff val="60000"/>
                  </a:schemeClr>
                </a:solidFill>
              </a:rPr>
              <a:t>MERCI</a:t>
            </a:r>
            <a:br>
              <a:rPr lang="fr-FR" sz="6600" b="1" dirty="0">
                <a:ln w="22225">
                  <a:solidFill>
                    <a:schemeClr val="accent2"/>
                  </a:solidFill>
                  <a:prstDash val="solid"/>
                </a:ln>
                <a:solidFill>
                  <a:schemeClr val="accent2">
                    <a:lumMod val="40000"/>
                    <a:lumOff val="60000"/>
                  </a:schemeClr>
                </a:solidFill>
              </a:rPr>
            </a:br>
            <a:r>
              <a:rPr lang="fr-FR" sz="6600" b="1" dirty="0">
                <a:ln w="22225">
                  <a:solidFill>
                    <a:schemeClr val="accent2"/>
                  </a:solidFill>
                  <a:prstDash val="solid"/>
                </a:ln>
                <a:solidFill>
                  <a:schemeClr val="accent2">
                    <a:lumMod val="40000"/>
                    <a:lumOff val="60000"/>
                  </a:schemeClr>
                </a:solidFill>
              </a:rPr>
              <a:t>DE VOTRE</a:t>
            </a:r>
            <a:br>
              <a:rPr lang="fr-FR" sz="6600" b="1" dirty="0">
                <a:ln w="22225">
                  <a:solidFill>
                    <a:schemeClr val="accent2"/>
                  </a:solidFill>
                  <a:prstDash val="solid"/>
                </a:ln>
                <a:solidFill>
                  <a:schemeClr val="accent2">
                    <a:lumMod val="40000"/>
                    <a:lumOff val="60000"/>
                  </a:schemeClr>
                </a:solidFill>
              </a:rPr>
            </a:br>
            <a:r>
              <a:rPr lang="fr-FR" sz="6600" b="1" dirty="0">
                <a:ln w="22225">
                  <a:solidFill>
                    <a:schemeClr val="accent2"/>
                  </a:solidFill>
                  <a:prstDash val="solid"/>
                </a:ln>
                <a:solidFill>
                  <a:schemeClr val="accent2">
                    <a:lumMod val="40000"/>
                    <a:lumOff val="60000"/>
                  </a:schemeClr>
                </a:solidFill>
              </a:rPr>
              <a:t>ATTENTION</a:t>
            </a:r>
          </a:p>
        </p:txBody>
      </p:sp>
    </p:spTree>
    <p:extLst>
      <p:ext uri="{BB962C8B-B14F-4D97-AF65-F5344CB8AC3E}">
        <p14:creationId xmlns:p14="http://schemas.microsoft.com/office/powerpoint/2010/main" val="3100465445"/>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1E3FBE-03D7-4399-B569-EFBC535A6880}"/>
              </a:ext>
            </a:extLst>
          </p:cNvPr>
          <p:cNvSpPr>
            <a:spLocks noGrp="1"/>
          </p:cNvSpPr>
          <p:nvPr>
            <p:ph type="title"/>
          </p:nvPr>
        </p:nvSpPr>
        <p:spPr>
          <a:xfrm>
            <a:off x="1784543" y="518093"/>
            <a:ext cx="8911687" cy="1280890"/>
          </a:xfrm>
        </p:spPr>
        <p:txBody>
          <a:bodyPr/>
          <a:lstStyle/>
          <a:p>
            <a:pPr algn="ctr"/>
            <a:r>
              <a:rPr lang="fr-FR" sz="4400" b="1" dirty="0">
                <a:ln w="22225">
                  <a:solidFill>
                    <a:schemeClr val="accent2"/>
                  </a:solidFill>
                  <a:prstDash val="solid"/>
                </a:ln>
                <a:solidFill>
                  <a:schemeClr val="accent1"/>
                </a:solidFill>
                <a:latin typeface="Arial Black" panose="020B0A04020102020204" pitchFamily="34" charset="0"/>
              </a:rPr>
              <a:t>Plan</a:t>
            </a:r>
            <a:endParaRPr lang="fr-FR" b="1" spc="50" dirty="0">
              <a:ln w="9525" cmpd="sng">
                <a:solidFill>
                  <a:schemeClr val="accent1"/>
                </a:solidFill>
                <a:prstDash val="solid"/>
              </a:ln>
              <a:solidFill>
                <a:schemeClr val="accent1"/>
              </a:solidFill>
              <a:effectLst>
                <a:glow rad="38100">
                  <a:schemeClr val="accent1">
                    <a:alpha val="40000"/>
                  </a:schemeClr>
                </a:glow>
              </a:effectLst>
              <a:latin typeface="Arial Black" panose="020B0A04020102020204" pitchFamily="34" charset="0"/>
            </a:endParaRPr>
          </a:p>
        </p:txBody>
      </p:sp>
      <p:sp>
        <p:nvSpPr>
          <p:cNvPr id="3" name="Espace réservé du contenu 2">
            <a:extLst>
              <a:ext uri="{FF2B5EF4-FFF2-40B4-BE49-F238E27FC236}">
                <a16:creationId xmlns:a16="http://schemas.microsoft.com/office/drawing/2014/main" id="{9D57EAA1-4D83-4BF7-B01A-BF0A6D1709B1}"/>
              </a:ext>
            </a:extLst>
          </p:cNvPr>
          <p:cNvSpPr>
            <a:spLocks noGrp="1"/>
          </p:cNvSpPr>
          <p:nvPr>
            <p:ph idx="1"/>
          </p:nvPr>
        </p:nvSpPr>
        <p:spPr>
          <a:xfrm>
            <a:off x="2509698" y="2257486"/>
            <a:ext cx="8915400" cy="3777622"/>
          </a:xfrm>
        </p:spPr>
        <p:txBody>
          <a:bodyPr>
            <a:normAutofit fontScale="92500" lnSpcReduction="10000"/>
          </a:bodyPr>
          <a:lstStyle/>
          <a:p>
            <a:r>
              <a:rPr lang="fr-FR" sz="2800" b="1" dirty="0">
                <a:solidFill>
                  <a:schemeClr val="accent1">
                    <a:lumMod val="60000"/>
                    <a:lumOff val="40000"/>
                  </a:schemeClr>
                </a:solidFill>
              </a:rPr>
              <a:t>1- </a:t>
            </a:r>
            <a:r>
              <a:rPr lang="fr-FR" sz="2800" b="1" dirty="0">
                <a:solidFill>
                  <a:schemeClr val="accent1">
                    <a:lumMod val="60000"/>
                    <a:lumOff val="40000"/>
                  </a:schemeClr>
                </a:solidFill>
                <a:effectLst/>
                <a:latin typeface="Arial" panose="020B0604020202020204" pitchFamily="34" charset="0"/>
                <a:ea typeface="Calibri" panose="020F0502020204030204" pitchFamily="34" charset="0"/>
              </a:rPr>
              <a:t>INTRODUCTION   </a:t>
            </a:r>
          </a:p>
          <a:p>
            <a:pPr marL="0" indent="0">
              <a:buNone/>
            </a:pPr>
            <a:endParaRPr lang="fr-FR" sz="1300" b="1" dirty="0">
              <a:solidFill>
                <a:schemeClr val="accent1">
                  <a:lumMod val="60000"/>
                  <a:lumOff val="40000"/>
                </a:schemeClr>
              </a:solidFill>
              <a:effectLst/>
              <a:latin typeface="Arial" panose="020B0604020202020204" pitchFamily="34" charset="0"/>
              <a:ea typeface="Calibri" panose="020F0502020204030204" pitchFamily="34" charset="0"/>
            </a:endParaRPr>
          </a:p>
          <a:p>
            <a:r>
              <a:rPr lang="fr-FR" sz="2800" b="1" dirty="0">
                <a:solidFill>
                  <a:schemeClr val="accent1">
                    <a:lumMod val="60000"/>
                    <a:lumOff val="40000"/>
                  </a:schemeClr>
                </a:solidFill>
                <a:latin typeface="Arial" panose="020B0604020202020204" pitchFamily="34" charset="0"/>
              </a:rPr>
              <a:t>2- </a:t>
            </a:r>
            <a:r>
              <a:rPr lang="fr-FR" sz="2800" b="1" dirty="0">
                <a:solidFill>
                  <a:schemeClr val="accent1">
                    <a:lumMod val="60000"/>
                    <a:lumOff val="40000"/>
                  </a:schemeClr>
                </a:solidFill>
                <a:effectLst/>
                <a:latin typeface="Arial" panose="020B0604020202020204" pitchFamily="34" charset="0"/>
                <a:ea typeface="Calibri" panose="020F0502020204030204" pitchFamily="34" charset="0"/>
              </a:rPr>
              <a:t>RÉALISATION</a:t>
            </a:r>
          </a:p>
          <a:p>
            <a:pPr marL="0" indent="0">
              <a:buNone/>
            </a:pPr>
            <a:endParaRPr lang="fr-FR" sz="1300" b="1" dirty="0">
              <a:solidFill>
                <a:schemeClr val="accent1">
                  <a:lumMod val="60000"/>
                  <a:lumOff val="40000"/>
                </a:schemeClr>
              </a:solidFill>
              <a:latin typeface="Arial" panose="020B0604020202020204" pitchFamily="34" charset="0"/>
              <a:ea typeface="Calibri" panose="020F0502020204030204" pitchFamily="34" charset="0"/>
            </a:endParaRPr>
          </a:p>
          <a:p>
            <a:r>
              <a:rPr lang="fr-FR" sz="2800" b="1" dirty="0">
                <a:solidFill>
                  <a:schemeClr val="accent1">
                    <a:lumMod val="60000"/>
                    <a:lumOff val="40000"/>
                  </a:schemeClr>
                </a:solidFill>
                <a:latin typeface="Arial" panose="020B0604020202020204" pitchFamily="34" charset="0"/>
              </a:rPr>
              <a:t>3- </a:t>
            </a:r>
            <a:r>
              <a:rPr lang="fr-FR" sz="2800" b="1" dirty="0">
                <a:solidFill>
                  <a:schemeClr val="accent1">
                    <a:lumMod val="60000"/>
                    <a:lumOff val="40000"/>
                  </a:schemeClr>
                </a:solidFill>
                <a:effectLst/>
                <a:latin typeface="Arial" panose="020B0604020202020204" pitchFamily="34" charset="0"/>
                <a:ea typeface="Calibri" panose="020F0502020204030204" pitchFamily="34" charset="0"/>
              </a:rPr>
              <a:t>DATASET</a:t>
            </a:r>
          </a:p>
          <a:p>
            <a:pPr marL="0" indent="0">
              <a:buNone/>
            </a:pPr>
            <a:endParaRPr lang="fr-FR" sz="1300" b="1" dirty="0">
              <a:solidFill>
                <a:schemeClr val="accent1">
                  <a:lumMod val="60000"/>
                  <a:lumOff val="40000"/>
                </a:schemeClr>
              </a:solidFill>
              <a:effectLst/>
              <a:latin typeface="Arial" panose="020B0604020202020204" pitchFamily="34" charset="0"/>
              <a:ea typeface="Calibri" panose="020F0502020204030204" pitchFamily="34" charset="0"/>
            </a:endParaRPr>
          </a:p>
          <a:p>
            <a:r>
              <a:rPr lang="fr-FR" sz="2800" b="1" dirty="0">
                <a:solidFill>
                  <a:schemeClr val="accent1">
                    <a:lumMod val="60000"/>
                    <a:lumOff val="40000"/>
                  </a:schemeClr>
                </a:solidFill>
                <a:latin typeface="Arial" panose="020B0604020202020204" pitchFamily="34" charset="0"/>
              </a:rPr>
              <a:t>4- </a:t>
            </a:r>
            <a:r>
              <a:rPr lang="fr-FR" sz="2800" b="1" dirty="0">
                <a:solidFill>
                  <a:schemeClr val="accent1">
                    <a:lumMod val="60000"/>
                    <a:lumOff val="40000"/>
                  </a:schemeClr>
                </a:solidFill>
                <a:effectLst/>
                <a:latin typeface="Arial" panose="020B0604020202020204" pitchFamily="34" charset="0"/>
                <a:ea typeface="Calibri" panose="020F0502020204030204" pitchFamily="34" charset="0"/>
              </a:rPr>
              <a:t>Test et fonctionnement</a:t>
            </a:r>
          </a:p>
          <a:p>
            <a:pPr marL="0" indent="0">
              <a:buNone/>
            </a:pPr>
            <a:endParaRPr lang="fr-FR" sz="1300" b="1" dirty="0">
              <a:solidFill>
                <a:schemeClr val="accent1">
                  <a:lumMod val="60000"/>
                  <a:lumOff val="40000"/>
                </a:schemeClr>
              </a:solidFill>
              <a:latin typeface="Arial" panose="020B0604020202020204" pitchFamily="34" charset="0"/>
              <a:ea typeface="Calibri" panose="020F0502020204030204" pitchFamily="34" charset="0"/>
            </a:endParaRPr>
          </a:p>
          <a:p>
            <a:r>
              <a:rPr lang="fr-FR" sz="2800" b="1" dirty="0">
                <a:solidFill>
                  <a:schemeClr val="accent1">
                    <a:lumMod val="60000"/>
                    <a:lumOff val="40000"/>
                  </a:schemeClr>
                </a:solidFill>
                <a:latin typeface="Arial" panose="020B0604020202020204" pitchFamily="34" charset="0"/>
              </a:rPr>
              <a:t>5- </a:t>
            </a:r>
            <a:r>
              <a:rPr lang="fr-FR" sz="2800" b="1" dirty="0">
                <a:solidFill>
                  <a:schemeClr val="accent1">
                    <a:lumMod val="60000"/>
                    <a:lumOff val="40000"/>
                  </a:schemeClr>
                </a:solidFill>
                <a:effectLst/>
                <a:latin typeface="Arial" panose="020B0604020202020204" pitchFamily="34" charset="0"/>
                <a:ea typeface="Calibri" panose="020F0502020204030204" pitchFamily="34" charset="0"/>
              </a:rPr>
              <a:t>CONCLUSION</a:t>
            </a:r>
            <a:endParaRPr lang="fr-FR" sz="2800" b="1" dirty="0">
              <a:solidFill>
                <a:schemeClr val="accent1">
                  <a:lumMod val="60000"/>
                  <a:lumOff val="40000"/>
                </a:schemeClr>
              </a:solidFill>
            </a:endParaRPr>
          </a:p>
        </p:txBody>
      </p:sp>
    </p:spTree>
    <p:extLst>
      <p:ext uri="{BB962C8B-B14F-4D97-AF65-F5344CB8AC3E}">
        <p14:creationId xmlns:p14="http://schemas.microsoft.com/office/powerpoint/2010/main" val="31037263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 calcmode="lin" valueType="num">
                                      <p:cBhvr additive="base">
                                        <p:cTn id="2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 calcmode="lin" valueType="num">
                                      <p:cBhvr additive="base">
                                        <p:cTn id="3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 calcmode="lin" valueType="num">
                                      <p:cBhvr additive="base">
                                        <p:cTn id="36"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1BD36A3-F7BA-4C42-9773-354C182AA1CE}"/>
              </a:ext>
            </a:extLst>
          </p:cNvPr>
          <p:cNvSpPr>
            <a:spLocks noGrp="1"/>
          </p:cNvSpPr>
          <p:nvPr>
            <p:ph idx="1"/>
          </p:nvPr>
        </p:nvSpPr>
        <p:spPr>
          <a:xfrm>
            <a:off x="2606930" y="3595030"/>
            <a:ext cx="6646829" cy="1437108"/>
          </a:xfrm>
        </p:spPr>
        <p:txBody>
          <a:bodyPr>
            <a:normAutofit/>
          </a:bodyPr>
          <a:lstStyle/>
          <a:p>
            <a:pPr marL="0" indent="0" algn="ctr">
              <a:buNone/>
            </a:pPr>
            <a:r>
              <a:rPr lang="en" sz="8000" dirty="0">
                <a:solidFill>
                  <a:schemeClr val="accent1"/>
                </a:solidFill>
                <a:latin typeface="Arabic Typesetting" panose="03020402040406030203" pitchFamily="66" charset="-78"/>
                <a:cs typeface="Arabic Typesetting" panose="03020402040406030203" pitchFamily="66" charset="-78"/>
              </a:rPr>
              <a:t>INTRODUCTION</a:t>
            </a:r>
            <a:endParaRPr lang="fr-FR" sz="4600" dirty="0">
              <a:solidFill>
                <a:schemeClr val="accent1"/>
              </a:solidFill>
              <a:latin typeface="Arabic Typesetting" panose="03020402040406030203" pitchFamily="66" charset="-78"/>
              <a:cs typeface="Arabic Typesetting" panose="03020402040406030203" pitchFamily="66" charset="-78"/>
            </a:endParaRPr>
          </a:p>
        </p:txBody>
      </p:sp>
      <p:sp>
        <p:nvSpPr>
          <p:cNvPr id="5" name="Rectangle : coins arrondis 4">
            <a:extLst>
              <a:ext uri="{FF2B5EF4-FFF2-40B4-BE49-F238E27FC236}">
                <a16:creationId xmlns:a16="http://schemas.microsoft.com/office/drawing/2014/main" id="{0C6F5A95-67FB-4268-92B1-CBC5DA51A26E}"/>
              </a:ext>
            </a:extLst>
          </p:cNvPr>
          <p:cNvSpPr/>
          <p:nvPr/>
        </p:nvSpPr>
        <p:spPr>
          <a:xfrm>
            <a:off x="5234606" y="1391478"/>
            <a:ext cx="1364974" cy="1603513"/>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1500"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1</a:t>
            </a:r>
          </a:p>
        </p:txBody>
      </p:sp>
    </p:spTree>
    <p:extLst>
      <p:ext uri="{BB962C8B-B14F-4D97-AF65-F5344CB8AC3E}">
        <p14:creationId xmlns:p14="http://schemas.microsoft.com/office/powerpoint/2010/main" val="21871156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AC419B-C07B-47E9-814D-0BC4F8A0D1FF}"/>
              </a:ext>
            </a:extLst>
          </p:cNvPr>
          <p:cNvSpPr>
            <a:spLocks noGrp="1"/>
          </p:cNvSpPr>
          <p:nvPr>
            <p:ph type="title"/>
          </p:nvPr>
        </p:nvSpPr>
        <p:spPr>
          <a:xfrm>
            <a:off x="2327883" y="756630"/>
            <a:ext cx="8911687" cy="727612"/>
          </a:xfrm>
        </p:spPr>
        <p:txBody>
          <a:bodyPr>
            <a:normAutofit/>
          </a:bodyPr>
          <a:lstStyle/>
          <a:p>
            <a:r>
              <a:rPr lang="en" b="1" dirty="0">
                <a:solidFill>
                  <a:schemeClr val="accent1"/>
                </a:solidFill>
                <a:latin typeface="Times New Roman" panose="02020603050405020304" pitchFamily="18" charset="0"/>
                <a:cs typeface="Times New Roman" panose="02020603050405020304" pitchFamily="18" charset="0"/>
              </a:rPr>
              <a:t>INTRODUCTION</a:t>
            </a:r>
            <a:endParaRPr lang="fr-FR" sz="3200" b="1" dirty="0">
              <a:solidFill>
                <a:schemeClr val="accent1"/>
              </a:solidFill>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08538D72-0E0F-4DB3-ACA6-51B60E009A18}"/>
              </a:ext>
            </a:extLst>
          </p:cNvPr>
          <p:cNvSpPr>
            <a:spLocks noGrp="1"/>
          </p:cNvSpPr>
          <p:nvPr>
            <p:ph idx="1"/>
          </p:nvPr>
        </p:nvSpPr>
        <p:spPr>
          <a:xfrm>
            <a:off x="2581786" y="1565014"/>
            <a:ext cx="8915400" cy="4827902"/>
          </a:xfrm>
        </p:spPr>
        <p:txBody>
          <a:bodyPr>
            <a:normAutofit fontScale="40000" lnSpcReduction="20000"/>
          </a:bodyPr>
          <a:lstStyle/>
          <a:p>
            <a:pPr marL="0" indent="0">
              <a:lnSpc>
                <a:spcPct val="200000"/>
              </a:lnSpc>
              <a:spcBef>
                <a:spcPts val="600"/>
              </a:spcBef>
              <a:spcAft>
                <a:spcPts val="600"/>
              </a:spcAft>
              <a:buNone/>
            </a:pPr>
            <a:r>
              <a:rPr lang="fr-FR" sz="3400" dirty="0">
                <a:effectLst/>
                <a:latin typeface="Arial" panose="020B0604020202020204" pitchFamily="34" charset="0"/>
                <a:ea typeface="Calibri" panose="020F0502020204030204" pitchFamily="34" charset="0"/>
                <a:cs typeface="Arial" panose="020B0604020202020204" pitchFamily="34" charset="0"/>
              </a:rPr>
              <a:t>Dans ce projet nous allons vous présenter une reconnaissance émotionnelle en utilisant un texte (Emotion Recognition </a:t>
            </a:r>
            <a:r>
              <a:rPr lang="fr-FR" sz="3400" dirty="0" err="1">
                <a:effectLst/>
                <a:latin typeface="Arial" panose="020B0604020202020204" pitchFamily="34" charset="0"/>
                <a:ea typeface="Calibri" panose="020F0502020204030204" pitchFamily="34" charset="0"/>
                <a:cs typeface="Arial" panose="020B0604020202020204" pitchFamily="34" charset="0"/>
              </a:rPr>
              <a:t>using</a:t>
            </a:r>
            <a:r>
              <a:rPr lang="fr-FR" sz="3400" dirty="0">
                <a:effectLst/>
                <a:latin typeface="Arial" panose="020B0604020202020204" pitchFamily="34" charset="0"/>
                <a:ea typeface="Calibri" panose="020F0502020204030204" pitchFamily="34" charset="0"/>
                <a:cs typeface="Arial" panose="020B0604020202020204" pitchFamily="34" charset="0"/>
              </a:rPr>
              <a:t> </a:t>
            </a:r>
            <a:r>
              <a:rPr lang="fr-FR" sz="3400" dirty="0" err="1">
                <a:effectLst/>
                <a:latin typeface="Arial" panose="020B0604020202020204" pitchFamily="34" charset="0"/>
                <a:ea typeface="Calibri" panose="020F0502020204030204" pitchFamily="34" charset="0"/>
                <a:cs typeface="Arial" panose="020B0604020202020204" pitchFamily="34" charset="0"/>
              </a:rPr>
              <a:t>text</a:t>
            </a:r>
            <a:r>
              <a:rPr lang="fr-FR" sz="3400" dirty="0">
                <a:effectLst/>
                <a:latin typeface="Arial" panose="020B0604020202020204" pitchFamily="34" charset="0"/>
                <a:ea typeface="Calibri" panose="020F0502020204030204" pitchFamily="34" charset="0"/>
                <a:cs typeface="Arial" panose="020B0604020202020204" pitchFamily="34" charset="0"/>
              </a:rPr>
              <a:t>), ce projet est un système de reconnaissance des émotions multimodal qui est construit pour extraire des informations sur les émotions de la saisie de texte. Le système de reconnaissance des émotions classe les émotions selon différents types de base : le bonheur, la tristesse, la colère, la peur, la surprise, le dégoût... Si la valeur d'intensité d'émotion de l'émotion actuellement reconnue est inférieure à un seuil prédéfini, la sortie d'émotion est déterminée comme étant neutre. </a:t>
            </a:r>
          </a:p>
          <a:p>
            <a:pPr marL="0" indent="0">
              <a:lnSpc>
                <a:spcPct val="200000"/>
              </a:lnSpc>
              <a:spcBef>
                <a:spcPts val="600"/>
              </a:spcBef>
              <a:spcAft>
                <a:spcPts val="600"/>
              </a:spcAft>
              <a:buNone/>
            </a:pPr>
            <a:r>
              <a:rPr lang="fr-FR" sz="3400" dirty="0">
                <a:effectLst/>
                <a:latin typeface="Arial" panose="020B0604020202020204" pitchFamily="34" charset="0"/>
                <a:ea typeface="Calibri" panose="020F0502020204030204" pitchFamily="34" charset="0"/>
                <a:cs typeface="Arial" panose="020B0604020202020204" pitchFamily="34" charset="0"/>
              </a:rPr>
              <a:t>Le système de reconnaissance des émotions proposé peut détecter les émotions à partir du texte. Pour évaluer l'approche acoustique, un drame diffusé, y compris le contenu textuel. Lors de la sélection des fonctionnalités, un ensemble initial de fonctionnalités acoustiques contenant 33 fonctionnalités est d'abord analysé et la reconnaissance multimodale d'émotion à partir du texte est extraite.</a:t>
            </a:r>
          </a:p>
          <a:p>
            <a:pPr marL="0" indent="0">
              <a:buNone/>
            </a:pPr>
            <a:endParaRPr lang="fr-FR" dirty="0"/>
          </a:p>
        </p:txBody>
      </p:sp>
    </p:spTree>
    <p:extLst>
      <p:ext uri="{BB962C8B-B14F-4D97-AF65-F5344CB8AC3E}">
        <p14:creationId xmlns:p14="http://schemas.microsoft.com/office/powerpoint/2010/main" val="13214261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422ACBE3-565D-4ADF-A557-2AAD98016456}"/>
              </a:ext>
            </a:extLst>
          </p:cNvPr>
          <p:cNvSpPr>
            <a:spLocks noGrp="1"/>
          </p:cNvSpPr>
          <p:nvPr>
            <p:ph idx="1"/>
          </p:nvPr>
        </p:nvSpPr>
        <p:spPr>
          <a:xfrm>
            <a:off x="1993588" y="3598341"/>
            <a:ext cx="7794003" cy="2240370"/>
          </a:xfrm>
        </p:spPr>
        <p:txBody>
          <a:bodyPr/>
          <a:lstStyle/>
          <a:p>
            <a:pPr marL="0" indent="0" algn="ctr">
              <a:buNone/>
            </a:pPr>
            <a:r>
              <a:rPr lang="fr-FR" sz="8000" b="1" dirty="0">
                <a:solidFill>
                  <a:schemeClr val="accent1"/>
                </a:solidFill>
                <a:effectLst/>
                <a:latin typeface="Arabic Typesetting" panose="03020402040406030203" pitchFamily="66" charset="-78"/>
                <a:ea typeface="Calibri" panose="020F0502020204030204" pitchFamily="34" charset="0"/>
                <a:cs typeface="Arabic Typesetting" panose="03020402040406030203" pitchFamily="66" charset="-78"/>
              </a:rPr>
              <a:t>RÉALISATION</a:t>
            </a:r>
            <a:endParaRPr lang="fr-FR" sz="1800" b="1" dirty="0">
              <a:solidFill>
                <a:schemeClr val="accent1"/>
              </a:solidFill>
              <a:effectLst/>
              <a:latin typeface="Arabic Typesetting" panose="03020402040406030203" pitchFamily="66" charset="-78"/>
              <a:ea typeface="Calibri" panose="020F0502020204030204" pitchFamily="34" charset="0"/>
              <a:cs typeface="Arabic Typesetting" panose="03020402040406030203" pitchFamily="66" charset="-78"/>
            </a:endParaRPr>
          </a:p>
          <a:p>
            <a:pPr marL="0" indent="0" algn="ctr">
              <a:buNone/>
            </a:pPr>
            <a:endParaRPr lang="fr-FR" dirty="0"/>
          </a:p>
        </p:txBody>
      </p:sp>
      <p:sp>
        <p:nvSpPr>
          <p:cNvPr id="4" name="Rectangle : coins arrondis 3">
            <a:extLst>
              <a:ext uri="{FF2B5EF4-FFF2-40B4-BE49-F238E27FC236}">
                <a16:creationId xmlns:a16="http://schemas.microsoft.com/office/drawing/2014/main" id="{A87E9021-0816-44EB-A715-19BD21D4713B}"/>
              </a:ext>
            </a:extLst>
          </p:cNvPr>
          <p:cNvSpPr/>
          <p:nvPr/>
        </p:nvSpPr>
        <p:spPr>
          <a:xfrm>
            <a:off x="5208103" y="1430106"/>
            <a:ext cx="1364974" cy="1603513"/>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1500"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2</a:t>
            </a:r>
          </a:p>
        </p:txBody>
      </p:sp>
    </p:spTree>
    <p:extLst>
      <p:ext uri="{BB962C8B-B14F-4D97-AF65-F5344CB8AC3E}">
        <p14:creationId xmlns:p14="http://schemas.microsoft.com/office/powerpoint/2010/main" val="2588660364"/>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5C2C0A-3B97-4E11-9A97-68939E231626}"/>
              </a:ext>
            </a:extLst>
          </p:cNvPr>
          <p:cNvSpPr>
            <a:spLocks noGrp="1"/>
          </p:cNvSpPr>
          <p:nvPr>
            <p:ph type="title"/>
          </p:nvPr>
        </p:nvSpPr>
        <p:spPr>
          <a:xfrm>
            <a:off x="2500162" y="1697536"/>
            <a:ext cx="8911687" cy="1005907"/>
          </a:xfrm>
        </p:spPr>
        <p:txBody>
          <a:bodyPr/>
          <a:lstStyle/>
          <a:p>
            <a:r>
              <a:rPr lang="fr-FR" b="1" dirty="0">
                <a:solidFill>
                  <a:schemeClr val="accent1"/>
                </a:solidFill>
                <a:latin typeface="Times New Roman" panose="02020603050405020304" pitchFamily="18" charset="0"/>
                <a:cs typeface="Times New Roman" panose="02020603050405020304" pitchFamily="18" charset="0"/>
              </a:rPr>
              <a:t>RÉALISATION</a:t>
            </a:r>
          </a:p>
        </p:txBody>
      </p:sp>
      <p:sp>
        <p:nvSpPr>
          <p:cNvPr id="3" name="Espace réservé du contenu 2">
            <a:extLst>
              <a:ext uri="{FF2B5EF4-FFF2-40B4-BE49-F238E27FC236}">
                <a16:creationId xmlns:a16="http://schemas.microsoft.com/office/drawing/2014/main" id="{3C29ECE0-22F2-466A-A707-2C93B13E22AE}"/>
              </a:ext>
            </a:extLst>
          </p:cNvPr>
          <p:cNvSpPr>
            <a:spLocks noGrp="1"/>
          </p:cNvSpPr>
          <p:nvPr>
            <p:ph idx="1"/>
          </p:nvPr>
        </p:nvSpPr>
        <p:spPr>
          <a:xfrm>
            <a:off x="2589212" y="2796208"/>
            <a:ext cx="8915400" cy="3777622"/>
          </a:xfrm>
        </p:spPr>
        <p:txBody>
          <a:bodyPr/>
          <a:lstStyle/>
          <a:p>
            <a:pPr marL="0" indent="0">
              <a:buNone/>
            </a:pPr>
            <a:r>
              <a:rPr lang="fr-FR" sz="2800" dirty="0">
                <a:effectLst/>
                <a:latin typeface="Arial" panose="020B0604020202020204" pitchFamily="34" charset="0"/>
                <a:ea typeface="Calibri" panose="020F0502020204030204" pitchFamily="34" charset="0"/>
                <a:cs typeface="Arial" panose="020B0604020202020204" pitchFamily="34" charset="0"/>
              </a:rPr>
              <a:t>Durant la réalisation de ce projet nous avons été menés à l’utilisation du langage de programmation PYTHON ainsi que plusieurs bibliothèques de ce langage.</a:t>
            </a:r>
          </a:p>
          <a:p>
            <a:pPr marL="0" indent="0">
              <a:buNone/>
            </a:pPr>
            <a:endParaRPr lang="fr-FR" dirty="0"/>
          </a:p>
        </p:txBody>
      </p:sp>
    </p:spTree>
    <p:extLst>
      <p:ext uri="{BB962C8B-B14F-4D97-AF65-F5344CB8AC3E}">
        <p14:creationId xmlns:p14="http://schemas.microsoft.com/office/powerpoint/2010/main" val="296646299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27F9FB-5456-4F33-8EDF-825CC884CA88}"/>
              </a:ext>
            </a:extLst>
          </p:cNvPr>
          <p:cNvSpPr>
            <a:spLocks noGrp="1"/>
          </p:cNvSpPr>
          <p:nvPr>
            <p:ph type="title"/>
          </p:nvPr>
        </p:nvSpPr>
        <p:spPr>
          <a:xfrm>
            <a:off x="2354386" y="1026290"/>
            <a:ext cx="8911687" cy="952898"/>
          </a:xfrm>
        </p:spPr>
        <p:txBody>
          <a:bodyPr>
            <a:normAutofit/>
          </a:bodyPr>
          <a:lstStyle/>
          <a:p>
            <a:r>
              <a:rPr lang="en-US" b="1" dirty="0" err="1">
                <a:solidFill>
                  <a:schemeClr val="accent1"/>
                </a:solidFill>
                <a:effectLst/>
                <a:latin typeface="Century Gothic" panose="020B0502020202020204" pitchFamily="34" charset="0"/>
                <a:ea typeface="Times New Roman" panose="02020603050405020304" pitchFamily="18" charset="0"/>
                <a:cs typeface="Courier New" panose="02070309020205020404" pitchFamily="49" charset="0"/>
              </a:rPr>
              <a:t>Programmes</a:t>
            </a:r>
            <a:r>
              <a:rPr lang="en-US" b="1" dirty="0">
                <a:solidFill>
                  <a:schemeClr val="accent1"/>
                </a:solidFill>
                <a:effectLst/>
                <a:latin typeface="Century Gothic" panose="020B0502020202020204" pitchFamily="34" charset="0"/>
                <a:ea typeface="Times New Roman" panose="02020603050405020304" pitchFamily="18" charset="0"/>
                <a:cs typeface="Courier New" panose="02070309020205020404" pitchFamily="49" charset="0"/>
              </a:rPr>
              <a:t> et </a:t>
            </a:r>
            <a:r>
              <a:rPr lang="fr-FR" b="1" dirty="0">
                <a:solidFill>
                  <a:schemeClr val="accent1"/>
                </a:solidFill>
                <a:effectLst/>
                <a:latin typeface="Century Gothic" panose="020B0502020202020204" pitchFamily="34" charset="0"/>
                <a:ea typeface="Times New Roman" panose="02020603050405020304" pitchFamily="18" charset="0"/>
                <a:cs typeface="Courier New" panose="02070309020205020404" pitchFamily="49" charset="0"/>
              </a:rPr>
              <a:t>langages</a:t>
            </a:r>
            <a:r>
              <a:rPr lang="en-US" b="1" dirty="0">
                <a:solidFill>
                  <a:schemeClr val="accent1"/>
                </a:solidFill>
                <a:effectLst/>
                <a:latin typeface="Century Gothic" panose="020B0502020202020204" pitchFamily="34" charset="0"/>
                <a:ea typeface="Times New Roman" panose="02020603050405020304" pitchFamily="18" charset="0"/>
                <a:cs typeface="Courier New" panose="02070309020205020404" pitchFamily="49" charset="0"/>
              </a:rPr>
              <a:t> </a:t>
            </a:r>
            <a:r>
              <a:rPr lang="en-US" b="1" dirty="0" err="1">
                <a:solidFill>
                  <a:schemeClr val="accent1"/>
                </a:solidFill>
                <a:effectLst/>
                <a:latin typeface="Century Gothic" panose="020B0502020202020204" pitchFamily="34" charset="0"/>
                <a:ea typeface="Times New Roman" panose="02020603050405020304" pitchFamily="18" charset="0"/>
                <a:cs typeface="Courier New" panose="02070309020205020404" pitchFamily="49" charset="0"/>
              </a:rPr>
              <a:t>utilisés</a:t>
            </a:r>
            <a:endParaRPr lang="fr-FR" sz="6000" b="1" dirty="0">
              <a:solidFill>
                <a:schemeClr val="accent1"/>
              </a:solidFill>
              <a:latin typeface="Century Gothic" panose="020B0502020202020204" pitchFamily="34" charset="0"/>
            </a:endParaRPr>
          </a:p>
        </p:txBody>
      </p:sp>
      <p:sp>
        <p:nvSpPr>
          <p:cNvPr id="3" name="Espace réservé du contenu 2">
            <a:extLst>
              <a:ext uri="{FF2B5EF4-FFF2-40B4-BE49-F238E27FC236}">
                <a16:creationId xmlns:a16="http://schemas.microsoft.com/office/drawing/2014/main" id="{3639FF64-5382-4005-90C5-F095BACCDD83}"/>
              </a:ext>
            </a:extLst>
          </p:cNvPr>
          <p:cNvSpPr>
            <a:spLocks noGrp="1"/>
          </p:cNvSpPr>
          <p:nvPr>
            <p:ph idx="1"/>
          </p:nvPr>
        </p:nvSpPr>
        <p:spPr>
          <a:xfrm>
            <a:off x="2589212" y="2133600"/>
            <a:ext cx="5401849" cy="3777622"/>
          </a:xfrm>
        </p:spPr>
        <p:txBody>
          <a:bodyPr/>
          <a:lstStyle/>
          <a:p>
            <a:pPr marL="0" indent="0">
              <a:buNone/>
            </a:pPr>
            <a:endParaRPr lang="fr-FR" sz="1800" b="1" u="sng"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fr-FR" sz="2000" dirty="0">
                <a:effectLst/>
                <a:latin typeface="Arial" panose="020B0604020202020204" pitchFamily="34" charset="0"/>
                <a:ea typeface="Calibri" panose="020F0502020204030204" pitchFamily="34" charset="0"/>
              </a:rPr>
              <a:t>Python est un langage de programmation interprété, multi paradigme et multiplateformes. Il favorise la programmation impérative structurée, fonctionnelle et orientée objet. Il est doté d'un typage dynamique fort, d'une gestion automatique de la mémoire par ramasse-miettes et d'un système de   gestion d'exceptions.</a:t>
            </a:r>
            <a:endParaRPr lang="fr-FR" sz="2000" dirty="0"/>
          </a:p>
        </p:txBody>
      </p:sp>
      <p:pic>
        <p:nvPicPr>
          <p:cNvPr id="4" name="Image 3">
            <a:extLst>
              <a:ext uri="{FF2B5EF4-FFF2-40B4-BE49-F238E27FC236}">
                <a16:creationId xmlns:a16="http://schemas.microsoft.com/office/drawing/2014/main" id="{5B93B24B-22FA-49C5-930F-31DF46F13250}"/>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8673258" y="2448338"/>
            <a:ext cx="2326046" cy="2067339"/>
          </a:xfrm>
          <a:prstGeom prst="rect">
            <a:avLst/>
          </a:prstGeom>
        </p:spPr>
      </p:pic>
    </p:spTree>
    <p:extLst>
      <p:ext uri="{BB962C8B-B14F-4D97-AF65-F5344CB8AC3E}">
        <p14:creationId xmlns:p14="http://schemas.microsoft.com/office/powerpoint/2010/main" val="73201837"/>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8E23F3-C032-492C-BACE-BD56C3B9BCBF}"/>
              </a:ext>
            </a:extLst>
          </p:cNvPr>
          <p:cNvSpPr>
            <a:spLocks noGrp="1"/>
          </p:cNvSpPr>
          <p:nvPr>
            <p:ph type="title"/>
          </p:nvPr>
        </p:nvSpPr>
        <p:spPr>
          <a:xfrm>
            <a:off x="2244657" y="902405"/>
            <a:ext cx="8911687" cy="846881"/>
          </a:xfrm>
        </p:spPr>
        <p:txBody>
          <a:bodyPr>
            <a:normAutofit/>
          </a:bodyPr>
          <a:lstStyle/>
          <a:p>
            <a:r>
              <a:rPr lang="en-US" b="1" dirty="0" err="1">
                <a:solidFill>
                  <a:schemeClr val="accent1"/>
                </a:solidFill>
                <a:effectLst/>
                <a:latin typeface="Century Schoolbook" panose="02040604050505020304" pitchFamily="18" charset="0"/>
                <a:ea typeface="Times New Roman" panose="02020603050405020304" pitchFamily="18" charset="0"/>
                <a:cs typeface="Courier New" panose="02070309020205020404" pitchFamily="49" charset="0"/>
              </a:rPr>
              <a:t>Programmes</a:t>
            </a:r>
            <a:r>
              <a:rPr lang="en-US" b="1" dirty="0">
                <a:solidFill>
                  <a:schemeClr val="accent1"/>
                </a:solidFill>
                <a:effectLst/>
                <a:latin typeface="Century Schoolbook" panose="02040604050505020304" pitchFamily="18" charset="0"/>
                <a:ea typeface="Times New Roman" panose="02020603050405020304" pitchFamily="18" charset="0"/>
                <a:cs typeface="Courier New" panose="02070309020205020404" pitchFamily="49" charset="0"/>
              </a:rPr>
              <a:t> et </a:t>
            </a:r>
            <a:r>
              <a:rPr lang="fr-FR" b="1" dirty="0">
                <a:solidFill>
                  <a:schemeClr val="accent1"/>
                </a:solidFill>
                <a:effectLst/>
                <a:latin typeface="Century Schoolbook" panose="02040604050505020304" pitchFamily="18" charset="0"/>
                <a:ea typeface="Times New Roman" panose="02020603050405020304" pitchFamily="18" charset="0"/>
                <a:cs typeface="Courier New" panose="02070309020205020404" pitchFamily="49" charset="0"/>
              </a:rPr>
              <a:t>langages</a:t>
            </a:r>
            <a:r>
              <a:rPr lang="en-US" b="1" dirty="0">
                <a:solidFill>
                  <a:schemeClr val="accent1"/>
                </a:solidFill>
                <a:effectLst/>
                <a:latin typeface="Century Schoolbook" panose="02040604050505020304" pitchFamily="18" charset="0"/>
                <a:ea typeface="Times New Roman" panose="02020603050405020304" pitchFamily="18" charset="0"/>
                <a:cs typeface="Courier New" panose="02070309020205020404" pitchFamily="49" charset="0"/>
              </a:rPr>
              <a:t> </a:t>
            </a:r>
            <a:r>
              <a:rPr lang="en-US" b="1" dirty="0" err="1">
                <a:solidFill>
                  <a:schemeClr val="accent1"/>
                </a:solidFill>
                <a:effectLst/>
                <a:latin typeface="Century Schoolbook" panose="02040604050505020304" pitchFamily="18" charset="0"/>
                <a:ea typeface="Times New Roman" panose="02020603050405020304" pitchFamily="18" charset="0"/>
                <a:cs typeface="Courier New" panose="02070309020205020404" pitchFamily="49" charset="0"/>
              </a:rPr>
              <a:t>utilisés</a:t>
            </a:r>
            <a:endParaRPr lang="fr-FR" b="1" dirty="0">
              <a:latin typeface="Century Schoolbook" panose="02040604050505020304" pitchFamily="18" charset="0"/>
            </a:endParaRPr>
          </a:p>
        </p:txBody>
      </p:sp>
      <p:sp>
        <p:nvSpPr>
          <p:cNvPr id="3" name="Espace réservé du contenu 2">
            <a:extLst>
              <a:ext uri="{FF2B5EF4-FFF2-40B4-BE49-F238E27FC236}">
                <a16:creationId xmlns:a16="http://schemas.microsoft.com/office/drawing/2014/main" id="{665057D0-E1BA-4A04-9222-FFEEDAD21429}"/>
              </a:ext>
            </a:extLst>
          </p:cNvPr>
          <p:cNvSpPr>
            <a:spLocks noGrp="1"/>
          </p:cNvSpPr>
          <p:nvPr>
            <p:ph idx="1"/>
          </p:nvPr>
        </p:nvSpPr>
        <p:spPr>
          <a:xfrm>
            <a:off x="2456690" y="2133599"/>
            <a:ext cx="5587379" cy="4015409"/>
          </a:xfrm>
        </p:spPr>
        <p:txBody>
          <a:bodyPr>
            <a:normAutofit/>
          </a:bodyPr>
          <a:lstStyle/>
          <a:p>
            <a:pPr marL="0" indent="0">
              <a:buNone/>
            </a:pPr>
            <a:r>
              <a:rPr lang="fr-FR" sz="2000" dirty="0" err="1">
                <a:effectLst/>
                <a:latin typeface="Arial" panose="020B0604020202020204" pitchFamily="34" charset="0"/>
                <a:ea typeface="Calibri" panose="020F0502020204030204" pitchFamily="34" charset="0"/>
              </a:rPr>
              <a:t>JupyterLab</a:t>
            </a:r>
            <a:r>
              <a:rPr lang="fr-FR" sz="2000" dirty="0">
                <a:effectLst/>
                <a:latin typeface="Arial" panose="020B0604020202020204" pitchFamily="34" charset="0"/>
                <a:ea typeface="Calibri" panose="020F0502020204030204" pitchFamily="34" charset="0"/>
              </a:rPr>
              <a:t> est un environnement de développement interactif basé sur le Web pour les blocs-notes, le code et les données </a:t>
            </a:r>
            <a:r>
              <a:rPr lang="fr-FR" sz="2000" dirty="0" err="1">
                <a:effectLst/>
                <a:latin typeface="Arial" panose="020B0604020202020204" pitchFamily="34" charset="0"/>
                <a:ea typeface="Calibri" panose="020F0502020204030204" pitchFamily="34" charset="0"/>
              </a:rPr>
              <a:t>Jupyter</a:t>
            </a:r>
            <a:r>
              <a:rPr lang="fr-FR" sz="2000" dirty="0">
                <a:effectLst/>
                <a:latin typeface="Arial" panose="020B0604020202020204" pitchFamily="34" charset="0"/>
                <a:ea typeface="Calibri" panose="020F0502020204030204" pitchFamily="34" charset="0"/>
              </a:rPr>
              <a:t>. </a:t>
            </a:r>
            <a:r>
              <a:rPr lang="fr-FR" sz="2000" dirty="0" err="1">
                <a:effectLst/>
                <a:latin typeface="Arial" panose="020B0604020202020204" pitchFamily="34" charset="0"/>
                <a:ea typeface="Calibri" panose="020F0502020204030204" pitchFamily="34" charset="0"/>
              </a:rPr>
              <a:t>JupyterLab</a:t>
            </a:r>
            <a:r>
              <a:rPr lang="fr-FR" sz="2000" dirty="0">
                <a:effectLst/>
                <a:latin typeface="Arial" panose="020B0604020202020204" pitchFamily="34" charset="0"/>
                <a:ea typeface="Calibri" panose="020F0502020204030204" pitchFamily="34" charset="0"/>
              </a:rPr>
              <a:t> est flexible : configurez et organisez l'interface utilisateur pour prendre en charge un large éventail de flux de travail dans les domaines de la science des données, de l'informatique scientifique et de l'apprentissage automatique. </a:t>
            </a:r>
            <a:r>
              <a:rPr lang="fr-FR" sz="2000" dirty="0" err="1">
                <a:effectLst/>
                <a:latin typeface="Arial" panose="020B0604020202020204" pitchFamily="34" charset="0"/>
                <a:ea typeface="Calibri" panose="020F0502020204030204" pitchFamily="34" charset="0"/>
              </a:rPr>
              <a:t>JupyterLab</a:t>
            </a:r>
            <a:r>
              <a:rPr lang="fr-FR" sz="2000" dirty="0">
                <a:effectLst/>
                <a:latin typeface="Arial" panose="020B0604020202020204" pitchFamily="34" charset="0"/>
                <a:ea typeface="Calibri" panose="020F0502020204030204" pitchFamily="34" charset="0"/>
              </a:rPr>
              <a:t> est extensible et modulaire : écrivez des plugins qui ajoutent de nouveaux composants et s'intègrent aux composants existants.</a:t>
            </a:r>
            <a:endParaRPr lang="fr-FR" sz="2000" dirty="0"/>
          </a:p>
        </p:txBody>
      </p:sp>
      <p:pic>
        <p:nvPicPr>
          <p:cNvPr id="2050" name="Picture 2" descr="Jupyter — Wikipédia">
            <a:extLst>
              <a:ext uri="{FF2B5EF4-FFF2-40B4-BE49-F238E27FC236}">
                <a16:creationId xmlns:a16="http://schemas.microsoft.com/office/drawing/2014/main" id="{33D0AACA-57D6-47DA-BE81-3C1851FFD8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3913" y="2239615"/>
            <a:ext cx="2886986" cy="3299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9142291"/>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F77852-92D7-4535-B72B-8F4CD3F7C288}"/>
              </a:ext>
            </a:extLst>
          </p:cNvPr>
          <p:cNvSpPr>
            <a:spLocks noGrp="1"/>
          </p:cNvSpPr>
          <p:nvPr>
            <p:ph type="title"/>
          </p:nvPr>
        </p:nvSpPr>
        <p:spPr>
          <a:xfrm>
            <a:off x="2469944" y="926147"/>
            <a:ext cx="8911687" cy="1186822"/>
          </a:xfrm>
        </p:spPr>
        <p:txBody>
          <a:bodyPr>
            <a:normAutofit/>
          </a:bodyPr>
          <a:lstStyle/>
          <a:p>
            <a:r>
              <a:rPr lang="en-US" b="1" dirty="0" err="1">
                <a:solidFill>
                  <a:schemeClr val="accent1"/>
                </a:solidFill>
                <a:effectLst/>
                <a:latin typeface="Century Schoolbook" panose="02040604050505020304" pitchFamily="18" charset="0"/>
                <a:ea typeface="Times New Roman" panose="02020603050405020304" pitchFamily="18" charset="0"/>
                <a:cs typeface="Courier New" panose="02070309020205020404" pitchFamily="49" charset="0"/>
              </a:rPr>
              <a:t>Programmes</a:t>
            </a:r>
            <a:r>
              <a:rPr lang="en-US" b="1" dirty="0">
                <a:solidFill>
                  <a:schemeClr val="accent1"/>
                </a:solidFill>
                <a:effectLst/>
                <a:latin typeface="Century Schoolbook" panose="02040604050505020304" pitchFamily="18" charset="0"/>
                <a:ea typeface="Times New Roman" panose="02020603050405020304" pitchFamily="18" charset="0"/>
                <a:cs typeface="Courier New" panose="02070309020205020404" pitchFamily="49" charset="0"/>
              </a:rPr>
              <a:t> et </a:t>
            </a:r>
            <a:r>
              <a:rPr lang="fr-FR" b="1" dirty="0">
                <a:solidFill>
                  <a:schemeClr val="accent1"/>
                </a:solidFill>
                <a:effectLst/>
                <a:latin typeface="Century Schoolbook" panose="02040604050505020304" pitchFamily="18" charset="0"/>
                <a:ea typeface="Times New Roman" panose="02020603050405020304" pitchFamily="18" charset="0"/>
                <a:cs typeface="Courier New" panose="02070309020205020404" pitchFamily="49" charset="0"/>
              </a:rPr>
              <a:t>langages</a:t>
            </a:r>
            <a:r>
              <a:rPr lang="en-US" b="1" dirty="0">
                <a:solidFill>
                  <a:schemeClr val="accent1"/>
                </a:solidFill>
                <a:effectLst/>
                <a:latin typeface="Century Schoolbook" panose="02040604050505020304" pitchFamily="18" charset="0"/>
                <a:ea typeface="Times New Roman" panose="02020603050405020304" pitchFamily="18" charset="0"/>
                <a:cs typeface="Courier New" panose="02070309020205020404" pitchFamily="49" charset="0"/>
              </a:rPr>
              <a:t> </a:t>
            </a:r>
            <a:r>
              <a:rPr lang="en-US" b="1" dirty="0" err="1">
                <a:solidFill>
                  <a:schemeClr val="accent1"/>
                </a:solidFill>
                <a:effectLst/>
                <a:latin typeface="Century Schoolbook" panose="02040604050505020304" pitchFamily="18" charset="0"/>
                <a:ea typeface="Times New Roman" panose="02020603050405020304" pitchFamily="18" charset="0"/>
                <a:cs typeface="Courier New" panose="02070309020205020404" pitchFamily="49" charset="0"/>
              </a:rPr>
              <a:t>utilisés</a:t>
            </a:r>
            <a:endParaRPr lang="fr-FR" b="1" dirty="0">
              <a:latin typeface="Century Schoolbook" panose="02040604050505020304" pitchFamily="18" charset="0"/>
            </a:endParaRPr>
          </a:p>
        </p:txBody>
      </p:sp>
      <p:sp>
        <p:nvSpPr>
          <p:cNvPr id="3" name="Espace réservé du contenu 2">
            <a:extLst>
              <a:ext uri="{FF2B5EF4-FFF2-40B4-BE49-F238E27FC236}">
                <a16:creationId xmlns:a16="http://schemas.microsoft.com/office/drawing/2014/main" id="{C39DF59D-0B31-4395-86AC-0E64B589DD7A}"/>
              </a:ext>
            </a:extLst>
          </p:cNvPr>
          <p:cNvSpPr>
            <a:spLocks noGrp="1"/>
          </p:cNvSpPr>
          <p:nvPr>
            <p:ph idx="1"/>
          </p:nvPr>
        </p:nvSpPr>
        <p:spPr>
          <a:xfrm>
            <a:off x="2589211" y="2133600"/>
            <a:ext cx="4381431" cy="3975652"/>
          </a:xfrm>
        </p:spPr>
        <p:txBody>
          <a:bodyPr>
            <a:normAutofit/>
          </a:bodyPr>
          <a:lstStyle/>
          <a:p>
            <a:pPr marL="0" indent="0">
              <a:buNone/>
            </a:pPr>
            <a:r>
              <a:rPr lang="fr-FR" sz="2400" dirty="0">
                <a:effectLst/>
                <a:latin typeface="Arial" panose="020B0604020202020204" pitchFamily="34" charset="0"/>
                <a:ea typeface="Calibri" panose="020F0502020204030204" pitchFamily="34" charset="0"/>
              </a:rPr>
              <a:t>Anaconda est une distribution libre et open source des langages de programmation Python et R appliqué au développement d'applications dédiées à la science des données et à l'apprentissage automatique, qui vise à simplifier la gestion des paquets et de déploiement.</a:t>
            </a:r>
            <a:endParaRPr lang="fr-FR" sz="3200" dirty="0"/>
          </a:p>
        </p:txBody>
      </p:sp>
      <p:pic>
        <p:nvPicPr>
          <p:cNvPr id="2060" name="Picture 12" descr="Installer Anaconda pour le Machine Learning et la Data Science avec Python">
            <a:extLst>
              <a:ext uri="{FF2B5EF4-FFF2-40B4-BE49-F238E27FC236}">
                <a16:creationId xmlns:a16="http://schemas.microsoft.com/office/drawing/2014/main" id="{F027A7C2-CBB6-452A-8F07-36D54E87BF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3750" y="2719431"/>
            <a:ext cx="3779727" cy="2260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2327686"/>
      </p:ext>
    </p:extLst>
  </p:cSld>
  <p:clrMapOvr>
    <a:masterClrMapping/>
  </p:clrMapOvr>
  <p:transition spd="med">
    <p:pull/>
  </p:transition>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209</TotalTime>
  <Words>694</Words>
  <Application>Microsoft Office PowerPoint</Application>
  <PresentationFormat>Grand écran</PresentationFormat>
  <Paragraphs>51</Paragraphs>
  <Slides>18</Slides>
  <Notes>0</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18</vt:i4>
      </vt:variant>
    </vt:vector>
  </HeadingPairs>
  <TitlesOfParts>
    <vt:vector size="29" baseType="lpstr">
      <vt:lpstr>Andalus</vt:lpstr>
      <vt:lpstr>Arabic Typesetting</vt:lpstr>
      <vt:lpstr>Arial</vt:lpstr>
      <vt:lpstr>Arial Black</vt:lpstr>
      <vt:lpstr>Bell MT</vt:lpstr>
      <vt:lpstr>Century Gothic</vt:lpstr>
      <vt:lpstr>Century Schoolbook</vt:lpstr>
      <vt:lpstr>inherit</vt:lpstr>
      <vt:lpstr>Times New Roman</vt:lpstr>
      <vt:lpstr>Wingdings 3</vt:lpstr>
      <vt:lpstr>Brin</vt:lpstr>
      <vt:lpstr>       Master Génie Logiciel pour Le Cloud </vt:lpstr>
      <vt:lpstr>Plan</vt:lpstr>
      <vt:lpstr>Présentation PowerPoint</vt:lpstr>
      <vt:lpstr>INTRODUCTION</vt:lpstr>
      <vt:lpstr>Présentation PowerPoint</vt:lpstr>
      <vt:lpstr>RÉALISATION</vt:lpstr>
      <vt:lpstr>Programmes et langages utilisés</vt:lpstr>
      <vt:lpstr>Programmes et langages utilisés</vt:lpstr>
      <vt:lpstr>Programmes et langages utilisés</vt:lpstr>
      <vt:lpstr>Bibliothèques Utilisées </vt:lpstr>
      <vt:lpstr>Bibliothèques Utilisées </vt:lpstr>
      <vt:lpstr>Bibliothèques Utilisées </vt:lpstr>
      <vt:lpstr>Présentation PowerPoint</vt:lpstr>
      <vt:lpstr>DATASET</vt:lpstr>
      <vt:lpstr>Présentation PowerPoint</vt:lpstr>
      <vt:lpstr>Présentation PowerPoint</vt:lpstr>
      <vt:lpstr>CONCLUSION</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 Génie Logiciel pour Le Cloud</dc:title>
  <dc:creator>Abdellah Birouk</dc:creator>
  <cp:lastModifiedBy>Abdellah Birouk</cp:lastModifiedBy>
  <cp:revision>15</cp:revision>
  <dcterms:created xsi:type="dcterms:W3CDTF">2021-05-27T07:40:37Z</dcterms:created>
  <dcterms:modified xsi:type="dcterms:W3CDTF">2021-05-28T02:20:16Z</dcterms:modified>
</cp:coreProperties>
</file>