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8"/>
  </p:notesMasterIdLst>
  <p:handoutMasterIdLst>
    <p:handoutMasterId r:id="rId19"/>
  </p:handoutMasterIdLst>
  <p:sldIdLst>
    <p:sldId id="334" r:id="rId6"/>
    <p:sldId id="340" r:id="rId7"/>
    <p:sldId id="341" r:id="rId8"/>
    <p:sldId id="342" r:id="rId9"/>
    <p:sldId id="350" r:id="rId10"/>
    <p:sldId id="351" r:id="rId11"/>
    <p:sldId id="345" r:id="rId12"/>
    <p:sldId id="356" r:id="rId13"/>
    <p:sldId id="346" r:id="rId14"/>
    <p:sldId id="349" r:id="rId15"/>
    <p:sldId id="359" r:id="rId16"/>
    <p:sldId id="358" r:id="rId17"/>
  </p:sldIdLst>
  <p:sldSz cx="9144000" cy="6858000" type="screen4x3"/>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000000"/>
    <a:srgbClr val="F2F2F2"/>
    <a:srgbClr val="FAAA0A"/>
    <a:srgbClr val="A6A6A6"/>
    <a:srgbClr val="4D0B39"/>
    <a:srgbClr val="D99782"/>
    <a:srgbClr val="88A72E"/>
    <a:srgbClr val="4D688C"/>
    <a:srgbClr val="FD8B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2670" autoAdjust="0"/>
  </p:normalViewPr>
  <p:slideViewPr>
    <p:cSldViewPr showGuides="1">
      <p:cViewPr varScale="1">
        <p:scale>
          <a:sx n="65" d="100"/>
          <a:sy n="65" d="100"/>
        </p:scale>
        <p:origin x="-1644" y="-114"/>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52" d="100"/>
          <a:sy n="52" d="100"/>
        </p:scale>
        <p:origin x="-2934"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634348022362368"/>
          <c:y val="0.20418723947796968"/>
          <c:w val="0.5567853205667127"/>
          <c:h val="0.5805265417510963"/>
        </c:manualLayout>
      </c:layout>
      <c:doughnutChart>
        <c:varyColors val="1"/>
        <c:ser>
          <c:idx val="0"/>
          <c:order val="0"/>
          <c:tx>
            <c:strRef>
              <c:f>Feuil1!$B$1</c:f>
              <c:strCache>
                <c:ptCount val="1"/>
                <c:pt idx="0">
                  <c:v>Ventes</c:v>
                </c:pt>
              </c:strCache>
            </c:strRef>
          </c:tx>
          <c:spPr>
            <a:ln w="19050">
              <a:solidFill>
                <a:srgbClr val="FFFFFF">
                  <a:lumMod val="95000"/>
                </a:srgbClr>
              </a:solidFill>
            </a:ln>
          </c:spPr>
          <c:dPt>
            <c:idx val="0"/>
            <c:bubble3D val="0"/>
            <c:spPr>
              <a:solidFill>
                <a:srgbClr val="CF022B"/>
              </a:solidFill>
              <a:ln w="19050">
                <a:solidFill>
                  <a:srgbClr val="FFFFFF">
                    <a:lumMod val="95000"/>
                  </a:srgbClr>
                </a:solidFill>
              </a:ln>
            </c:spPr>
          </c:dPt>
          <c:dPt>
            <c:idx val="1"/>
            <c:bubble3D val="0"/>
            <c:spPr>
              <a:solidFill>
                <a:srgbClr val="810C05"/>
              </a:solidFill>
              <a:ln w="19050">
                <a:solidFill>
                  <a:srgbClr val="FFFFFF">
                    <a:lumMod val="95000"/>
                  </a:srgbClr>
                </a:solidFill>
              </a:ln>
            </c:spPr>
          </c:dPt>
          <c:dPt>
            <c:idx val="2"/>
            <c:bubble3D val="0"/>
            <c:spPr>
              <a:solidFill>
                <a:srgbClr val="E14B0F"/>
              </a:solidFill>
              <a:ln w="19050">
                <a:solidFill>
                  <a:srgbClr val="FFFFFF">
                    <a:lumMod val="95000"/>
                  </a:srgbClr>
                </a:solidFill>
              </a:ln>
            </c:spPr>
          </c:dPt>
          <c:dPt>
            <c:idx val="3"/>
            <c:bubble3D val="0"/>
            <c:spPr>
              <a:solidFill>
                <a:srgbClr val="F07D00"/>
              </a:solidFill>
              <a:ln w="19050">
                <a:solidFill>
                  <a:srgbClr val="FFFFFF">
                    <a:lumMod val="95000"/>
                  </a:srgbClr>
                </a:solidFill>
              </a:ln>
            </c:spPr>
          </c:dPt>
          <c:dPt>
            <c:idx val="4"/>
            <c:bubble3D val="0"/>
            <c:spPr>
              <a:solidFill>
                <a:srgbClr val="FAAA0A"/>
              </a:solidFill>
              <a:ln w="19050">
                <a:solidFill>
                  <a:srgbClr val="FFFFFF">
                    <a:lumMod val="95000"/>
                  </a:srgbClr>
                </a:solidFill>
              </a:ln>
            </c:spPr>
          </c:dPt>
          <c:dPt>
            <c:idx val="5"/>
            <c:bubble3D val="0"/>
            <c:spPr>
              <a:solidFill>
                <a:srgbClr val="D99782"/>
              </a:solidFill>
              <a:ln w="19050">
                <a:solidFill>
                  <a:srgbClr val="FFFFFF">
                    <a:lumMod val="95000"/>
                  </a:srgbClr>
                </a:solidFill>
              </a:ln>
            </c:spPr>
          </c:dPt>
          <c:dPt>
            <c:idx val="6"/>
            <c:bubble3D val="0"/>
            <c:spPr>
              <a:solidFill>
                <a:srgbClr val="810F05"/>
              </a:solidFill>
              <a:ln w="19050">
                <a:solidFill>
                  <a:srgbClr val="FFFFFF">
                    <a:lumMod val="95000"/>
                  </a:srgbClr>
                </a:solidFill>
              </a:ln>
            </c:spPr>
          </c:dPt>
          <c:dLbls>
            <c:dLbl>
              <c:idx val="0"/>
              <c:layout/>
              <c:tx>
                <c:rich>
                  <a:bodyPr/>
                  <a:lstStyle/>
                  <a:p>
                    <a:r>
                      <a:rPr lang="en-US" smtClean="0"/>
                      <a:t>59%</a:t>
                    </a:r>
                    <a:endParaRPr lang="en-US"/>
                  </a:p>
                </c:rich>
              </c:tx>
              <c:showLegendKey val="0"/>
              <c:showVal val="1"/>
              <c:showCatName val="0"/>
              <c:showSerName val="0"/>
              <c:showPercent val="0"/>
              <c:showBubbleSize val="0"/>
            </c:dLbl>
            <c:dLbl>
              <c:idx val="2"/>
              <c:layout/>
              <c:tx>
                <c:rich>
                  <a:bodyPr/>
                  <a:lstStyle/>
                  <a:p>
                    <a:r>
                      <a:rPr lang="en-US" smtClean="0"/>
                      <a:t>15%</a:t>
                    </a:r>
                    <a:endParaRPr lang="en-US"/>
                  </a:p>
                </c:rich>
              </c:tx>
              <c:showLegendKey val="0"/>
              <c:showVal val="1"/>
              <c:showCatName val="0"/>
              <c:showSerName val="0"/>
              <c:showPercent val="0"/>
              <c:showBubbleSize val="0"/>
            </c:dLbl>
            <c:dLbl>
              <c:idx val="3"/>
              <c:layout/>
              <c:tx>
                <c:rich>
                  <a:bodyPr/>
                  <a:lstStyle/>
                  <a:p>
                    <a:r>
                      <a:rPr lang="en-US" smtClean="0"/>
                      <a:t>13%</a:t>
                    </a:r>
                    <a:endParaRPr lang="en-US"/>
                  </a:p>
                </c:rich>
              </c:tx>
              <c:showLegendKey val="0"/>
              <c:showVal val="1"/>
              <c:showCatName val="0"/>
              <c:showSerName val="0"/>
              <c:showPercent val="0"/>
              <c:showBubbleSize val="0"/>
            </c:dLbl>
            <c:numFmt formatCode="0%" sourceLinked="0"/>
            <c:txPr>
              <a:bodyPr/>
              <a:lstStyle/>
              <a:p>
                <a:pPr>
                  <a:defRPr sz="1800" b="1">
                    <a:solidFill>
                      <a:schemeClr val="bg1"/>
                    </a:solidFill>
                    <a:latin typeface="+mn-lt"/>
                  </a:defRPr>
                </a:pPr>
                <a:endParaRPr lang="fr-FR"/>
              </a:p>
            </c:txPr>
            <c:showLegendKey val="0"/>
            <c:showVal val="1"/>
            <c:showCatName val="0"/>
            <c:showSerName val="0"/>
            <c:showPercent val="0"/>
            <c:showBubbleSize val="0"/>
            <c:showLeaderLines val="1"/>
          </c:dLbls>
          <c:cat>
            <c:strRef>
              <c:f>Feuil1!$A$2:$A$5</c:f>
              <c:strCache>
                <c:ptCount val="4"/>
                <c:pt idx="0">
                  <c:v>Titre 1</c:v>
                </c:pt>
                <c:pt idx="1">
                  <c:v>Titre 2</c:v>
                </c:pt>
                <c:pt idx="2">
                  <c:v>Titre 3</c:v>
                </c:pt>
                <c:pt idx="3">
                  <c:v>Titre 4</c:v>
                </c:pt>
              </c:strCache>
            </c:strRef>
          </c:cat>
          <c:val>
            <c:numRef>
              <c:f>Feuil1!$B$2:$B$5</c:f>
              <c:numCache>
                <c:formatCode>0%</c:formatCode>
                <c:ptCount val="4"/>
                <c:pt idx="0">
                  <c:v>0.56999999999999995</c:v>
                </c:pt>
                <c:pt idx="1">
                  <c:v>0.14000000000000001</c:v>
                </c:pt>
                <c:pt idx="2">
                  <c:v>0.14000000000000001</c:v>
                </c:pt>
                <c:pt idx="3">
                  <c:v>0.15</c:v>
                </c:pt>
              </c:numCache>
            </c:numRef>
          </c:val>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fr-FR"/>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634348022362404"/>
          <c:y val="0.20418723947797013"/>
          <c:w val="0.5567853205667127"/>
          <c:h val="0.58052654175109486"/>
        </c:manualLayout>
      </c:layout>
      <c:doughnutChart>
        <c:varyColors val="1"/>
        <c:ser>
          <c:idx val="0"/>
          <c:order val="0"/>
          <c:tx>
            <c:strRef>
              <c:f>Feuil1!$B$1</c:f>
              <c:strCache>
                <c:ptCount val="1"/>
                <c:pt idx="0">
                  <c:v>Ventes</c:v>
                </c:pt>
              </c:strCache>
            </c:strRef>
          </c:tx>
          <c:spPr>
            <a:ln w="28575">
              <a:solidFill>
                <a:sysClr val="window" lastClr="FFFFFF"/>
              </a:solidFill>
            </a:ln>
          </c:spPr>
          <c:dPt>
            <c:idx val="0"/>
            <c:bubble3D val="0"/>
            <c:spPr>
              <a:solidFill>
                <a:srgbClr val="CF032B"/>
              </a:solidFill>
              <a:ln w="28575">
                <a:solidFill>
                  <a:sysClr val="window" lastClr="FFFFFF"/>
                </a:solidFill>
              </a:ln>
            </c:spPr>
          </c:dPt>
          <c:dPt>
            <c:idx val="1"/>
            <c:bubble3D val="0"/>
            <c:spPr>
              <a:solidFill>
                <a:srgbClr val="810C05"/>
              </a:solidFill>
              <a:ln w="28575">
                <a:solidFill>
                  <a:sysClr val="window" lastClr="FFFFFF"/>
                </a:solidFill>
              </a:ln>
            </c:spPr>
          </c:dPt>
          <c:dPt>
            <c:idx val="2"/>
            <c:bubble3D val="0"/>
            <c:spPr>
              <a:solidFill>
                <a:srgbClr val="F15929"/>
              </a:solidFill>
              <a:ln w="28575">
                <a:solidFill>
                  <a:sysClr val="window" lastClr="FFFFFF"/>
                </a:solidFill>
              </a:ln>
            </c:spPr>
          </c:dPt>
          <c:dPt>
            <c:idx val="3"/>
            <c:bubble3D val="0"/>
            <c:spPr>
              <a:solidFill>
                <a:srgbClr val="FD8B1D"/>
              </a:solidFill>
              <a:ln w="28575">
                <a:solidFill>
                  <a:sysClr val="window" lastClr="FFFFFF"/>
                </a:solidFill>
              </a:ln>
            </c:spPr>
          </c:dPt>
          <c:dPt>
            <c:idx val="4"/>
            <c:bubble3D val="0"/>
            <c:spPr>
              <a:solidFill>
                <a:srgbClr val="FAAA0A"/>
              </a:solidFill>
              <a:ln w="28575">
                <a:solidFill>
                  <a:sysClr val="window" lastClr="FFFFFF"/>
                </a:solidFill>
              </a:ln>
            </c:spPr>
          </c:dPt>
          <c:dPt>
            <c:idx val="5"/>
            <c:bubble3D val="0"/>
            <c:spPr>
              <a:solidFill>
                <a:srgbClr val="D99782"/>
              </a:solidFill>
              <a:ln w="28575">
                <a:solidFill>
                  <a:sysClr val="window" lastClr="FFFFFF"/>
                </a:solidFill>
              </a:ln>
            </c:spPr>
          </c:dPt>
          <c:dPt>
            <c:idx val="6"/>
            <c:bubble3D val="0"/>
            <c:spPr>
              <a:solidFill>
                <a:srgbClr val="810F05"/>
              </a:solidFill>
              <a:ln w="28575">
                <a:solidFill>
                  <a:sysClr val="window" lastClr="FFFFFF"/>
                </a:solidFill>
              </a:ln>
            </c:spPr>
          </c:dPt>
          <c:dPt>
            <c:idx val="7"/>
            <c:bubble3D val="0"/>
            <c:spPr>
              <a:solidFill>
                <a:srgbClr val="E14B0F"/>
              </a:solidFill>
              <a:ln w="28575">
                <a:solidFill>
                  <a:sysClr val="window" lastClr="FFFFFF"/>
                </a:solidFill>
              </a:ln>
            </c:spPr>
          </c:dPt>
          <c:dPt>
            <c:idx val="8"/>
            <c:bubble3D val="0"/>
            <c:spPr>
              <a:solidFill>
                <a:srgbClr val="E14B0F">
                  <a:lumMod val="60000"/>
                  <a:lumOff val="40000"/>
                </a:srgbClr>
              </a:solidFill>
              <a:ln w="28575">
                <a:solidFill>
                  <a:sysClr val="window" lastClr="FFFFFF"/>
                </a:solidFill>
              </a:ln>
            </c:spPr>
          </c:dPt>
          <c:dLbls>
            <c:dLbl>
              <c:idx val="0"/>
              <c:layout/>
              <c:tx>
                <c:rich>
                  <a:bodyPr/>
                  <a:lstStyle/>
                  <a:p>
                    <a:r>
                      <a:rPr lang="fr-FR" smtClean="0"/>
                      <a:t>22%</a:t>
                    </a:r>
                    <a:endParaRPr lang="fr-FR"/>
                  </a:p>
                </c:rich>
              </c:tx>
              <c:showLegendKey val="0"/>
              <c:showVal val="0"/>
              <c:showCatName val="0"/>
              <c:showSerName val="0"/>
              <c:showPercent val="1"/>
              <c:showBubbleSize val="0"/>
            </c:dLbl>
            <c:dLbl>
              <c:idx val="2"/>
              <c:layout/>
              <c:tx>
                <c:rich>
                  <a:bodyPr/>
                  <a:lstStyle/>
                  <a:p>
                    <a:r>
                      <a:rPr lang="fr-FR" smtClean="0"/>
                      <a:t>23%</a:t>
                    </a:r>
                    <a:endParaRPr lang="fr-FR"/>
                  </a:p>
                </c:rich>
              </c:tx>
              <c:showLegendKey val="0"/>
              <c:showVal val="0"/>
              <c:showCatName val="0"/>
              <c:showSerName val="0"/>
              <c:showPercent val="1"/>
              <c:showBubbleSize val="0"/>
            </c:dLbl>
            <c:dLbl>
              <c:idx val="3"/>
              <c:layout/>
              <c:tx>
                <c:rich>
                  <a:bodyPr/>
                  <a:lstStyle/>
                  <a:p>
                    <a:r>
                      <a:rPr lang="fr-FR" smtClean="0"/>
                      <a:t>19%</a:t>
                    </a:r>
                    <a:endParaRPr lang="fr-FR"/>
                  </a:p>
                </c:rich>
              </c:tx>
              <c:showLegendKey val="0"/>
              <c:showVal val="0"/>
              <c:showCatName val="0"/>
              <c:showSerName val="0"/>
              <c:showPercent val="1"/>
              <c:showBubbleSize val="0"/>
            </c:dLbl>
            <c:dLbl>
              <c:idx val="6"/>
              <c:layout/>
              <c:tx>
                <c:rich>
                  <a:bodyPr/>
                  <a:lstStyle/>
                  <a:p>
                    <a:r>
                      <a:rPr lang="fr-FR" smtClean="0"/>
                      <a:t>6%</a:t>
                    </a:r>
                    <a:endParaRPr lang="fr-FR"/>
                  </a:p>
                </c:rich>
              </c:tx>
              <c:showLegendKey val="0"/>
              <c:showVal val="0"/>
              <c:showCatName val="0"/>
              <c:showSerName val="0"/>
              <c:showPercent val="1"/>
              <c:showBubbleSize val="0"/>
            </c:dLbl>
            <c:dLbl>
              <c:idx val="7"/>
              <c:layout/>
              <c:tx>
                <c:rich>
                  <a:bodyPr/>
                  <a:lstStyle/>
                  <a:p>
                    <a:r>
                      <a:rPr lang="fr-FR" smtClean="0"/>
                      <a:t>2%</a:t>
                    </a:r>
                    <a:endParaRPr lang="fr-FR"/>
                  </a:p>
                </c:rich>
              </c:tx>
              <c:showLegendKey val="0"/>
              <c:showVal val="0"/>
              <c:showCatName val="0"/>
              <c:showSerName val="0"/>
              <c:showPercent val="1"/>
              <c:showBubbleSize val="0"/>
            </c:dLbl>
            <c:dLbl>
              <c:idx val="8"/>
              <c:layout/>
              <c:tx>
                <c:rich>
                  <a:bodyPr/>
                  <a:lstStyle/>
                  <a:p>
                    <a:r>
                      <a:rPr lang="fr-FR" smtClean="0"/>
                      <a:t>10%</a:t>
                    </a:r>
                    <a:endParaRPr lang="fr-FR"/>
                  </a:p>
                </c:rich>
              </c:tx>
              <c:showLegendKey val="0"/>
              <c:showVal val="0"/>
              <c:showCatName val="0"/>
              <c:showSerName val="0"/>
              <c:showPercent val="1"/>
              <c:showBubbleSize val="0"/>
            </c:dLbl>
            <c:numFmt formatCode="0%" sourceLinked="0"/>
            <c:txPr>
              <a:bodyPr/>
              <a:lstStyle/>
              <a:p>
                <a:pPr>
                  <a:defRPr sz="1800" b="1">
                    <a:solidFill>
                      <a:schemeClr val="bg1"/>
                    </a:solidFill>
                  </a:defRPr>
                </a:pPr>
                <a:endParaRPr lang="fr-FR"/>
              </a:p>
            </c:txPr>
            <c:showLegendKey val="0"/>
            <c:showVal val="0"/>
            <c:showCatName val="0"/>
            <c:showSerName val="0"/>
            <c:showPercent val="1"/>
            <c:showBubbleSize val="0"/>
            <c:showLeaderLines val="1"/>
          </c:dLbls>
          <c:cat>
            <c:strRef>
              <c:f>Feuil1!$A$2:$A$10</c:f>
              <c:strCache>
                <c:ptCount val="9"/>
                <c:pt idx="0">
                  <c:v>Banking</c:v>
                </c:pt>
                <c:pt idx="1">
                  <c:v>Insurance</c:v>
                </c:pt>
                <c:pt idx="2">
                  <c:v>Secteur Public</c:v>
                </c:pt>
                <c:pt idx="3">
                  <c:v>Aerospace, Défense, Homeland security</c:v>
                </c:pt>
                <c:pt idx="4">
                  <c:v>Energie, Utilities</c:v>
                </c:pt>
                <c:pt idx="5">
                  <c:v>Télécoms &amp; Médias</c:v>
                </c:pt>
                <c:pt idx="6">
                  <c:v>Transport</c:v>
                </c:pt>
                <c:pt idx="7">
                  <c:v>Retail</c:v>
                </c:pt>
                <c:pt idx="8">
                  <c:v>Other</c:v>
                </c:pt>
              </c:strCache>
            </c:strRef>
          </c:cat>
          <c:val>
            <c:numRef>
              <c:f>Feuil1!$B$2:$B$10</c:f>
              <c:numCache>
                <c:formatCode>0%</c:formatCode>
                <c:ptCount val="9"/>
                <c:pt idx="0">
                  <c:v>0.21</c:v>
                </c:pt>
                <c:pt idx="1">
                  <c:v>0.05</c:v>
                </c:pt>
                <c:pt idx="2">
                  <c:v>0.25</c:v>
                </c:pt>
                <c:pt idx="3">
                  <c:v>0.16</c:v>
                </c:pt>
                <c:pt idx="4">
                  <c:v>0.08</c:v>
                </c:pt>
                <c:pt idx="5">
                  <c:v>0.06</c:v>
                </c:pt>
                <c:pt idx="6">
                  <c:v>0.05</c:v>
                </c:pt>
                <c:pt idx="7">
                  <c:v>0.03</c:v>
                </c:pt>
                <c:pt idx="8">
                  <c:v>0.11</c:v>
                </c:pt>
              </c:numCache>
            </c:numRef>
          </c:val>
        </c:ser>
        <c:dLbls>
          <c:showLegendKey val="0"/>
          <c:showVal val="0"/>
          <c:showCatName val="0"/>
          <c:showSerName val="0"/>
          <c:showPercent val="0"/>
          <c:showBubbleSize val="0"/>
          <c:showLeaderLines val="1"/>
        </c:dLbls>
        <c:firstSliceAng val="0"/>
        <c:holeSize val="50"/>
      </c:doughnutChart>
    </c:plotArea>
    <c:plotVisOnly val="1"/>
    <c:dispBlanksAs val="zero"/>
    <c:showDLblsOverMax val="0"/>
  </c:chart>
  <c:txPr>
    <a:bodyPr/>
    <a:lstStyle/>
    <a:p>
      <a:pPr>
        <a:defRPr sz="1800"/>
      </a:pPr>
      <a:endParaRPr lang="fr-FR"/>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03/03/2017</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03/03/2017</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4853473" cy="277524"/>
          </a:xfrm>
          <a:prstGeom prst="rect">
            <a:avLst/>
          </a:prstGeom>
        </p:spPr>
        <p:txBody>
          <a:bodyPr vert="horz" lIns="91440" tIns="45720" rIns="91440" bIns="45720" rtlCol="0" anchor="ctr"/>
          <a:lstStyle>
            <a:lvl1pPr algn="l">
              <a:defRPr sz="1200"/>
            </a:lvl1pPr>
          </a:lstStyle>
          <a:p>
            <a:r>
              <a:rPr lang="en-GB" sz="1100" dirty="0" smtClean="0"/>
              <a:t>Titre de la présentation</a:t>
            </a:r>
            <a:endParaRPr lang="en-GB" sz="1100"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DF77A150-EE00-4969-BF36-A16A36332F12}" type="datetime1">
              <a:rPr lang="fr-FR" smtClean="0"/>
              <a:t>03/03/2017</a:t>
            </a:fld>
            <a:endParaRPr lang="fr-FR"/>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Tree>
    <p:extLst>
      <p:ext uri="{BB962C8B-B14F-4D97-AF65-F5344CB8AC3E}">
        <p14:creationId xmlns:p14="http://schemas.microsoft.com/office/powerpoint/2010/main" val="3788808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583D1E6-2BC2-4E58-9644-00DC94392EED}" type="slidenum">
              <a:rPr lang="en-US" smtClean="0"/>
              <a:t>12</a:t>
            </a:fld>
            <a:endParaRPr lang="en-US"/>
          </a:p>
        </p:txBody>
      </p:sp>
    </p:spTree>
    <p:extLst>
      <p:ext uri="{BB962C8B-B14F-4D97-AF65-F5344CB8AC3E}">
        <p14:creationId xmlns:p14="http://schemas.microsoft.com/office/powerpoint/2010/main" val="30883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endParaRPr lang="fr-FR" baseline="0" dirty="0" smtClean="0"/>
          </a:p>
        </p:txBody>
      </p:sp>
      <p:sp>
        <p:nvSpPr>
          <p:cNvPr id="4" name="Espace réservé de la date 3"/>
          <p:cNvSpPr>
            <a:spLocks noGrp="1"/>
          </p:cNvSpPr>
          <p:nvPr>
            <p:ph type="dt" idx="10"/>
          </p:nvPr>
        </p:nvSpPr>
        <p:spPr/>
        <p:txBody>
          <a:bodyPr/>
          <a:lstStyle/>
          <a:p>
            <a:fld id="{5DE6E142-6201-40C7-869B-8D9C234A9847}"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Carte d'identité Sopra Steria - octobre 2014</a:t>
            </a:r>
            <a:endParaRPr lang="en-GB" sz="1100" dirty="0"/>
          </a:p>
        </p:txBody>
      </p:sp>
      <p:sp>
        <p:nvSpPr>
          <p:cNvPr id="6" name="Espace réservé du numéro de diapositive 5"/>
          <p:cNvSpPr>
            <a:spLocks noGrp="1"/>
          </p:cNvSpPr>
          <p:nvPr>
            <p:ph type="sldNum" sz="quarter" idx="12"/>
          </p:nvPr>
        </p:nvSpPr>
        <p:spPr>
          <a:xfrm>
            <a:off x="1" y="9485352"/>
            <a:ext cx="543854" cy="277524"/>
          </a:xfrm>
          <a:prstGeom prst="rect">
            <a:avLst/>
          </a:prstGeom>
        </p:spPr>
        <p:txBody>
          <a:bodyPr/>
          <a:lstStyle/>
          <a:p>
            <a:fld id="{305287CA-3E72-4A91-B59B-B69F40801570}" type="slidenum">
              <a:rPr lang="en-GB" sz="1100" smtClean="0"/>
              <a:pPr/>
              <a:t>2</a:t>
            </a:fld>
            <a:endParaRPr lang="en-GB" sz="1100" dirty="0"/>
          </a:p>
        </p:txBody>
      </p:sp>
    </p:spTree>
    <p:extLst>
      <p:ext uri="{BB962C8B-B14F-4D97-AF65-F5344CB8AC3E}">
        <p14:creationId xmlns:p14="http://schemas.microsoft.com/office/powerpoint/2010/main" val="414483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Implantations</a:t>
            </a:r>
            <a:r>
              <a:rPr lang="fr-FR" baseline="0" dirty="0" smtClean="0"/>
              <a:t> Sopra Steria :</a:t>
            </a:r>
          </a:p>
          <a:p>
            <a:pPr lvl="1"/>
            <a:r>
              <a:rPr lang="fr-FR" dirty="0" smtClean="0"/>
              <a:t>EUROPE : Allemagne, Autriche, Belgique, Danemark, Espagne, France, Italie, Luxembourg, Norvège, Pays-Bas, Pologne, Royaume-Uni, Suède, Suisse</a:t>
            </a:r>
          </a:p>
          <a:p>
            <a:pPr lvl="1"/>
            <a:r>
              <a:rPr lang="fr-FR" dirty="0" smtClean="0"/>
              <a:t>RESTE</a:t>
            </a:r>
            <a:r>
              <a:rPr lang="fr-FR" baseline="0" dirty="0" smtClean="0"/>
              <a:t> DU MONDE : Inde, Hong Kong, Singapour, Algérie, Cameroun, Côte d’Ivoire, Gabon, Maroc, Tunisie</a:t>
            </a:r>
          </a:p>
          <a:p>
            <a:endParaRPr lang="it-IT" dirty="0"/>
          </a:p>
        </p:txBody>
      </p:sp>
      <p:sp>
        <p:nvSpPr>
          <p:cNvPr id="4" name="Espace réservé de la date 3"/>
          <p:cNvSpPr>
            <a:spLocks noGrp="1"/>
          </p:cNvSpPr>
          <p:nvPr>
            <p:ph type="dt" idx="10"/>
          </p:nvPr>
        </p:nvSpPr>
        <p:spPr/>
        <p:txBody>
          <a:bodyPr/>
          <a:lstStyle/>
          <a:p>
            <a:fld id="{695C727D-F5CA-4454-8E1C-F6C1599F49D6}"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Carte d'identité Sopra Steria - octobre 2014</a:t>
            </a:r>
            <a:endParaRPr lang="en-GB" sz="1100" dirty="0"/>
          </a:p>
        </p:txBody>
      </p:sp>
      <p:sp>
        <p:nvSpPr>
          <p:cNvPr id="6" name="Espace réservé du numéro de diapositive 5"/>
          <p:cNvSpPr>
            <a:spLocks noGrp="1"/>
          </p:cNvSpPr>
          <p:nvPr>
            <p:ph type="sldNum" sz="quarter" idx="12"/>
          </p:nvPr>
        </p:nvSpPr>
        <p:spPr>
          <a:xfrm>
            <a:off x="3849688" y="9428163"/>
            <a:ext cx="2946400" cy="496887"/>
          </a:xfrm>
          <a:prstGeom prst="rect">
            <a:avLst/>
          </a:prstGeom>
        </p:spPr>
        <p:txBody>
          <a:bodyPr/>
          <a:lstStyle/>
          <a:p>
            <a:fld id="{305287CA-3E72-4A91-B59B-B69F40801570}" type="slidenum">
              <a:rPr lang="en-GB" sz="1100" smtClean="0"/>
              <a:pPr/>
              <a:t>3</a:t>
            </a:fld>
            <a:endParaRPr lang="en-GB" sz="1100" dirty="0"/>
          </a:p>
        </p:txBody>
      </p:sp>
    </p:spTree>
    <p:extLst>
      <p:ext uri="{BB962C8B-B14F-4D97-AF65-F5344CB8AC3E}">
        <p14:creationId xmlns:p14="http://schemas.microsoft.com/office/powerpoint/2010/main" val="336460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7A24F724-1294-42DE-B882-9809355B44AF}"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Carte d'identité Sopra Steria - octobre 2014</a:t>
            </a:r>
            <a:endParaRPr lang="en-GB" sz="1100" dirty="0"/>
          </a:p>
        </p:txBody>
      </p:sp>
      <p:sp>
        <p:nvSpPr>
          <p:cNvPr id="6" name="Espace réservé du numéro de diapositive 5"/>
          <p:cNvSpPr>
            <a:spLocks noGrp="1"/>
          </p:cNvSpPr>
          <p:nvPr>
            <p:ph type="sldNum" sz="quarter" idx="12"/>
          </p:nvPr>
        </p:nvSpPr>
        <p:spPr>
          <a:xfrm>
            <a:off x="1" y="9485352"/>
            <a:ext cx="543854" cy="277524"/>
          </a:xfrm>
          <a:prstGeom prst="rect">
            <a:avLst/>
          </a:prstGeom>
        </p:spPr>
        <p:txBody>
          <a:bodyPr/>
          <a:lstStyle/>
          <a:p>
            <a:fld id="{305287CA-3E72-4A91-B59B-B69F40801570}" type="slidenum">
              <a:rPr lang="en-GB" sz="1100" smtClean="0"/>
              <a:pPr/>
              <a:t>4</a:t>
            </a:fld>
            <a:endParaRPr lang="en-GB" sz="1100" dirty="0"/>
          </a:p>
        </p:txBody>
      </p:sp>
    </p:spTree>
    <p:extLst>
      <p:ext uri="{BB962C8B-B14F-4D97-AF65-F5344CB8AC3E}">
        <p14:creationId xmlns:p14="http://schemas.microsoft.com/office/powerpoint/2010/main" val="51696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0" indent="0">
              <a:buNone/>
            </a:pPr>
            <a:r>
              <a:rPr lang="fr-FR" sz="800" kern="1200" dirty="0" smtClean="0">
                <a:solidFill>
                  <a:schemeClr val="tx1"/>
                </a:solidFill>
                <a:latin typeface="+mn-lt"/>
                <a:ea typeface="+mn-ea"/>
                <a:cs typeface="+mn-cs"/>
              </a:rPr>
              <a:t>Toute démarche stratégique se décline par un positionnement précis et pertinent de tous les métiers que nous faisons au service de nos clients.</a:t>
            </a:r>
          </a:p>
          <a:p>
            <a:pPr marL="0" lvl="0" indent="0">
              <a:buNone/>
            </a:pPr>
            <a:endParaRPr lang="fr-FR" sz="800" kern="1200" dirty="0" smtClean="0">
              <a:solidFill>
                <a:schemeClr val="tx1"/>
              </a:solidFill>
              <a:latin typeface="+mn-lt"/>
              <a:ea typeface="+mn-ea"/>
              <a:cs typeface="+mn-cs"/>
            </a:endParaRPr>
          </a:p>
          <a:p>
            <a:pPr lvl="1"/>
            <a:r>
              <a:rPr lang="fr-FR" sz="800" kern="1200" dirty="0" smtClean="0">
                <a:solidFill>
                  <a:schemeClr val="tx1"/>
                </a:solidFill>
                <a:latin typeface="+mn-lt"/>
                <a:ea typeface="+mn-ea"/>
                <a:cs typeface="+mn-cs"/>
              </a:rPr>
              <a:t>Moteur de la valorisation du patrimoine SI </a:t>
            </a:r>
          </a:p>
          <a:p>
            <a:pPr lvl="2"/>
            <a:r>
              <a:rPr lang="fr-FR" sz="800" kern="1200" baseline="0" dirty="0" smtClean="0">
                <a:solidFill>
                  <a:schemeClr val="tx1"/>
                </a:solidFill>
                <a:latin typeface="+mn-lt"/>
                <a:ea typeface="+mn-ea"/>
                <a:cs typeface="+mn-cs"/>
              </a:rPr>
              <a:t>N</a:t>
            </a:r>
            <a:r>
              <a:rPr lang="fr-FR" sz="800" kern="1200" dirty="0" smtClean="0">
                <a:solidFill>
                  <a:schemeClr val="tx1"/>
                </a:solidFill>
                <a:latin typeface="+mn-lt"/>
                <a:ea typeface="+mn-ea"/>
                <a:cs typeface="+mn-cs"/>
              </a:rPr>
              <a:t>ous gérons et transformons de façon pleinement responsable le patrimoine SI de nos clients (applications et infrastructures). Nous en faisant croitre leur valeur d’usage et en réduisons les coûts. </a:t>
            </a:r>
          </a:p>
          <a:p>
            <a:pPr lvl="1"/>
            <a:r>
              <a:rPr lang="fr-FR" sz="800" kern="1200" dirty="0" smtClean="0">
                <a:solidFill>
                  <a:schemeClr val="tx1"/>
                </a:solidFill>
                <a:latin typeface="+mn-lt"/>
                <a:ea typeface="+mn-ea"/>
                <a:cs typeface="+mn-cs"/>
              </a:rPr>
              <a:t>Architecte-Intégrateur du monde numérique</a:t>
            </a:r>
          </a:p>
          <a:p>
            <a:pPr lvl="2"/>
            <a:r>
              <a:rPr lang="fr-FR" sz="800" kern="1200" dirty="0" smtClean="0">
                <a:solidFill>
                  <a:schemeClr val="tx1"/>
                </a:solidFill>
                <a:latin typeface="+mn-lt"/>
                <a:ea typeface="+mn-ea"/>
                <a:cs typeface="+mn-cs"/>
              </a:rPr>
              <a:t>Nous accompagnons le DSI au service des métiers pour permettre au SI de jouer son rôle dans la transformation digitale : Ouverture des systèmes et des données vers les nouveaux canaux d’interaction, sécurisation des flux, agilité et flexibilité du SI. C’est la réconciliation des enjeux métier et IT.</a:t>
            </a:r>
          </a:p>
          <a:p>
            <a:pPr lvl="1"/>
            <a:r>
              <a:rPr lang="fr-FR" sz="800" kern="1200" dirty="0" smtClean="0">
                <a:solidFill>
                  <a:schemeClr val="tx1"/>
                </a:solidFill>
                <a:latin typeface="+mn-lt"/>
                <a:ea typeface="+mn-ea"/>
                <a:cs typeface="+mn-cs"/>
              </a:rPr>
              <a:t>Fournisseur de solutions et Opérateur de Services pour les métiers.</a:t>
            </a:r>
          </a:p>
          <a:p>
            <a:pPr lvl="2"/>
            <a:r>
              <a:rPr lang="fr-FR" sz="800" kern="1200" dirty="0" smtClean="0">
                <a:solidFill>
                  <a:schemeClr val="tx1"/>
                </a:solidFill>
                <a:latin typeface="+mn-lt"/>
                <a:ea typeface="+mn-ea"/>
                <a:cs typeface="+mn-cs"/>
              </a:rPr>
              <a:t>Nous complétons enfin la montée en valeur en fournissant, intégrant et opérant nos solutions logicielles et des </a:t>
            </a:r>
            <a:r>
              <a:rPr lang="fr-FR" sz="800" kern="1200" dirty="0" err="1" smtClean="0">
                <a:solidFill>
                  <a:schemeClr val="tx1"/>
                </a:solidFill>
                <a:latin typeface="+mn-lt"/>
                <a:ea typeface="+mn-ea"/>
                <a:cs typeface="+mn-cs"/>
              </a:rPr>
              <a:t>process</a:t>
            </a:r>
            <a:r>
              <a:rPr lang="fr-FR" sz="800" kern="1200" dirty="0" smtClean="0">
                <a:solidFill>
                  <a:schemeClr val="tx1"/>
                </a:solidFill>
                <a:latin typeface="+mn-lt"/>
                <a:ea typeface="+mn-ea"/>
                <a:cs typeface="+mn-cs"/>
              </a:rPr>
              <a:t> métiers de type BPS.  </a:t>
            </a:r>
            <a:br>
              <a:rPr lang="fr-FR" sz="800" kern="1200" dirty="0" smtClean="0">
                <a:solidFill>
                  <a:schemeClr val="tx1"/>
                </a:solidFill>
                <a:latin typeface="+mn-lt"/>
                <a:ea typeface="+mn-ea"/>
                <a:cs typeface="+mn-cs"/>
              </a:rPr>
            </a:br>
            <a:endParaRPr lang="fr-FR" sz="800" kern="1200" dirty="0" smtClean="0">
              <a:solidFill>
                <a:schemeClr val="tx1"/>
              </a:solidFill>
              <a:latin typeface="+mn-lt"/>
              <a:ea typeface="+mn-ea"/>
              <a:cs typeface="+mn-cs"/>
            </a:endParaRPr>
          </a:p>
          <a:p>
            <a:pPr marL="0" lvl="0" indent="0">
              <a:buNone/>
            </a:pPr>
            <a:r>
              <a:rPr lang="fr-FR" sz="800" kern="1200" dirty="0" smtClean="0">
                <a:solidFill>
                  <a:schemeClr val="tx1"/>
                </a:solidFill>
                <a:latin typeface="+mn-lt"/>
                <a:ea typeface="+mn-ea"/>
                <a:cs typeface="+mn-cs"/>
              </a:rPr>
              <a:t>En étant présent sur tous ces fronts Sopra </a:t>
            </a:r>
            <a:r>
              <a:rPr lang="fr-FR" sz="800" kern="1200" dirty="0" err="1" smtClean="0">
                <a:solidFill>
                  <a:schemeClr val="tx1"/>
                </a:solidFill>
                <a:latin typeface="+mn-lt"/>
                <a:ea typeface="+mn-ea"/>
                <a:cs typeface="+mn-cs"/>
              </a:rPr>
              <a:t>Steria</a:t>
            </a:r>
            <a:r>
              <a:rPr lang="fr-FR" sz="800" kern="1200" dirty="0" smtClean="0">
                <a:solidFill>
                  <a:schemeClr val="tx1"/>
                </a:solidFill>
                <a:latin typeface="+mn-lt"/>
                <a:ea typeface="+mn-ea"/>
                <a:cs typeface="+mn-cs"/>
              </a:rPr>
              <a:t> est un partenaire de référence pour la transformation des grands clients.</a:t>
            </a:r>
          </a:p>
          <a:p>
            <a:endParaRPr lang="fr-FR" dirty="0"/>
          </a:p>
        </p:txBody>
      </p:sp>
      <p:sp>
        <p:nvSpPr>
          <p:cNvPr id="4" name="Espace réservé de la date 3"/>
          <p:cNvSpPr>
            <a:spLocks noGrp="1"/>
          </p:cNvSpPr>
          <p:nvPr>
            <p:ph type="dt" idx="10"/>
          </p:nvPr>
        </p:nvSpPr>
        <p:spPr/>
        <p:txBody>
          <a:bodyPr/>
          <a:lstStyle/>
          <a:p>
            <a:fld id="{70892D87-E1D8-4B7B-AFFB-CDCE3CD57089}" type="datetime1">
              <a:rPr lang="fr-FR" smtClean="0"/>
              <a:t>03/03/2017</a:t>
            </a:fld>
            <a:endParaRPr lang="fr-FR"/>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5</a:t>
            </a:fld>
            <a:endParaRPr lang="en-GB" sz="1100" dirty="0"/>
          </a:p>
        </p:txBody>
      </p:sp>
    </p:spTree>
    <p:extLst>
      <p:ext uri="{BB962C8B-B14F-4D97-AF65-F5344CB8AC3E}">
        <p14:creationId xmlns:p14="http://schemas.microsoft.com/office/powerpoint/2010/main" val="120043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solidFill>
                  <a:schemeClr val="tx1"/>
                </a:solidFill>
              </a:rPr>
              <a:t>Conseil</a:t>
            </a:r>
            <a:r>
              <a:rPr lang="fr-FR" dirty="0" smtClean="0">
                <a:solidFill>
                  <a:schemeClr val="tx1"/>
                </a:solidFill>
              </a:rPr>
              <a:t> </a:t>
            </a:r>
            <a:r>
              <a:rPr lang="fr-FR" b="1" dirty="0" smtClean="0">
                <a:solidFill>
                  <a:schemeClr val="tx1"/>
                </a:solidFill>
              </a:rPr>
              <a:t>&amp; Intégration</a:t>
            </a:r>
            <a:r>
              <a:rPr lang="fr-FR" b="1" baseline="0" dirty="0" smtClean="0">
                <a:solidFill>
                  <a:schemeClr val="tx1"/>
                </a:solidFill>
              </a:rPr>
              <a:t> </a:t>
            </a:r>
            <a:endParaRPr lang="fr-FR" b="1" dirty="0" smtClean="0">
              <a:solidFill>
                <a:schemeClr val="tx1"/>
              </a:solidFill>
            </a:endParaRPr>
          </a:p>
          <a:p>
            <a:pPr lvl="1"/>
            <a:r>
              <a:rPr lang="fr-FR" sz="800" b="0" kern="1200" dirty="0" smtClean="0">
                <a:solidFill>
                  <a:schemeClr val="tx1"/>
                </a:solidFill>
                <a:effectLst/>
                <a:latin typeface="+mn-lt"/>
                <a:ea typeface="+mn-ea"/>
                <a:cs typeface="+mn-cs"/>
              </a:rPr>
              <a:t>L’activité conseil de Sopra Steria Consulting s’étend du conseil en management au conseil en technologie. Les consultants interviennent au plan stratégique, puis conçoivent et mettent en œuvre des programmes de transformation, en  France et en Europe, en tirant profit de la révolution digitale en cours.</a:t>
            </a:r>
          </a:p>
          <a:p>
            <a:pPr lvl="1"/>
            <a:r>
              <a:rPr lang="fr-FR" sz="800" b="0" kern="1200" dirty="0" smtClean="0">
                <a:solidFill>
                  <a:schemeClr val="tx1"/>
                </a:solidFill>
                <a:effectLst/>
                <a:latin typeface="+mn-lt"/>
                <a:ea typeface="+mn-ea"/>
                <a:cs typeface="+mn-cs"/>
              </a:rPr>
              <a:t>Intégration</a:t>
            </a:r>
            <a:r>
              <a:rPr lang="fr-FR" sz="800" b="0" kern="1200" baseline="0" dirty="0" smtClean="0">
                <a:solidFill>
                  <a:schemeClr val="tx1"/>
                </a:solidFill>
                <a:effectLst/>
                <a:latin typeface="+mn-lt"/>
                <a:ea typeface="+mn-ea"/>
                <a:cs typeface="+mn-cs"/>
              </a:rPr>
              <a:t> de systèmes : Nos experts adressent l’ensemble du cycle de vie du patrimoine applicatif à travers des prestations d’intégration de systèmes et d’Application Management. Ils s’appuient sur une solide politique industrielle afin de construire, maintenir  et moderniser le système d’information en réponse à de profondes transformations d’entreprise.</a:t>
            </a:r>
          </a:p>
          <a:p>
            <a:pPr lvl="1"/>
            <a:endParaRPr lang="fr-FR" sz="800" kern="1200" dirty="0" smtClean="0">
              <a:solidFill>
                <a:schemeClr val="tx1"/>
              </a:solidFill>
              <a:effectLst/>
              <a:latin typeface="+mn-lt"/>
              <a:ea typeface="+mn-ea"/>
              <a:cs typeface="+mn-cs"/>
            </a:endParaRPr>
          </a:p>
          <a:p>
            <a:pPr marL="88900" marR="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fr-FR" sz="800" b="1" kern="1200" dirty="0" smtClean="0">
                <a:solidFill>
                  <a:schemeClr val="tx1"/>
                </a:solidFill>
                <a:effectLst/>
                <a:latin typeface="+mn-lt"/>
                <a:ea typeface="+mn-ea"/>
                <a:cs typeface="+mn-cs"/>
              </a:rPr>
              <a:t>Infrastructure Management </a:t>
            </a:r>
            <a:r>
              <a:rPr lang="fr-FR" sz="800" kern="1200" dirty="0" smtClean="0">
                <a:solidFill>
                  <a:schemeClr val="tx1"/>
                </a:solidFill>
                <a:effectLst/>
                <a:latin typeface="+mn-lt"/>
                <a:ea typeface="+mn-ea"/>
                <a:cs typeface="+mn-cs"/>
              </a:rPr>
              <a:t>: Sopra Steria accompagne la transformation des infrastructures et des modes de consommation des services IT par l’intégration de technologies et l’opération de services autour du Cloud, du Datacenter et de l’environnement de travail utilisateur.</a:t>
            </a:r>
            <a:endParaRPr lang="fr-FR" sz="800" kern="1200" baseline="0" dirty="0" smtClean="0">
              <a:solidFill>
                <a:schemeClr val="tx1"/>
              </a:solidFill>
              <a:effectLst/>
              <a:latin typeface="+mn-lt"/>
              <a:ea typeface="+mn-ea"/>
              <a:cs typeface="+mn-cs"/>
            </a:endParaRPr>
          </a:p>
          <a:p>
            <a:pPr marL="88900" marR="0" indent="-88900" algn="l" defTabSz="626913"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fr-FR" sz="800" kern="1200" baseline="0" dirty="0" smtClean="0">
              <a:solidFill>
                <a:schemeClr val="tx1"/>
              </a:solidFill>
              <a:effectLst/>
              <a:latin typeface="+mn-lt"/>
              <a:ea typeface="+mn-ea"/>
              <a:cs typeface="+mn-cs"/>
            </a:endParaRPr>
          </a:p>
          <a:p>
            <a:r>
              <a:rPr lang="fr-FR" sz="800" b="1" kern="1200" dirty="0" smtClean="0">
                <a:solidFill>
                  <a:schemeClr val="tx1"/>
                </a:solidFill>
                <a:effectLst/>
                <a:latin typeface="+mn-lt"/>
                <a:ea typeface="+mn-ea"/>
                <a:cs typeface="+mn-cs"/>
              </a:rPr>
              <a:t>Solutions</a:t>
            </a:r>
            <a:r>
              <a:rPr lang="fr-FR" sz="800" kern="1200" dirty="0" smtClean="0">
                <a:solidFill>
                  <a:schemeClr val="tx1"/>
                </a:solidFill>
                <a:effectLst/>
                <a:latin typeface="+mn-lt"/>
                <a:ea typeface="+mn-ea"/>
                <a:cs typeface="+mn-cs"/>
              </a:rPr>
              <a:t> :</a:t>
            </a:r>
            <a:r>
              <a:rPr lang="fr-FR" sz="800" kern="1200" baseline="0" dirty="0" smtClean="0">
                <a:solidFill>
                  <a:schemeClr val="tx1"/>
                </a:solidFill>
                <a:effectLst/>
                <a:latin typeface="+mn-lt"/>
                <a:ea typeface="+mn-ea"/>
                <a:cs typeface="+mn-cs"/>
              </a:rPr>
              <a:t> Sopra Steria est un éditeur de solutions métier reconnu par les cabinets tels que Gartner et </a:t>
            </a:r>
            <a:r>
              <a:rPr lang="fr-FR" sz="800" kern="1200" baseline="0" dirty="0" err="1" smtClean="0">
                <a:solidFill>
                  <a:schemeClr val="tx1"/>
                </a:solidFill>
                <a:effectLst/>
                <a:latin typeface="+mn-lt"/>
                <a:ea typeface="+mn-ea"/>
                <a:cs typeface="+mn-cs"/>
              </a:rPr>
              <a:t>Forrester</a:t>
            </a:r>
            <a:r>
              <a:rPr lang="fr-FR" sz="800" kern="1200" baseline="0" dirty="0" smtClean="0">
                <a:solidFill>
                  <a:schemeClr val="tx1"/>
                </a:solidFill>
                <a:effectLst/>
                <a:latin typeface="+mn-lt"/>
                <a:ea typeface="+mn-ea"/>
                <a:cs typeface="+mn-cs"/>
              </a:rPr>
              <a:t>. Le Groupe offre des solutions leaders dans trois domaines : les services financiers (filiale Sopra Banking Software), les ressources humaines (filiale Sopra HR Software) et l’immobilier, fruits de plus de 40 ans de savoir-faire sur ces secteurs.</a:t>
            </a:r>
          </a:p>
          <a:p>
            <a:endParaRPr lang="fr-FR" sz="800" kern="1200" dirty="0" smtClean="0">
              <a:solidFill>
                <a:schemeClr val="tx1"/>
              </a:solidFill>
              <a:effectLst/>
              <a:latin typeface="+mn-lt"/>
              <a:ea typeface="+mn-ea"/>
              <a:cs typeface="+mn-cs"/>
            </a:endParaRPr>
          </a:p>
          <a:p>
            <a:r>
              <a:rPr lang="fr-FR" sz="800" b="1" kern="1200" dirty="0" smtClean="0">
                <a:solidFill>
                  <a:schemeClr val="tx1"/>
                </a:solidFill>
                <a:effectLst/>
                <a:latin typeface="+mn-lt"/>
                <a:ea typeface="+mn-ea"/>
                <a:cs typeface="+mn-cs"/>
              </a:rPr>
              <a:t>BPS</a:t>
            </a:r>
            <a:r>
              <a:rPr lang="fr-FR" sz="800" kern="1200" dirty="0" smtClean="0">
                <a:solidFill>
                  <a:schemeClr val="tx1"/>
                </a:solidFill>
                <a:effectLst/>
                <a:latin typeface="+mn-lt"/>
                <a:ea typeface="+mn-ea"/>
                <a:cs typeface="+mn-cs"/>
              </a:rPr>
              <a:t> : Sopra Steria possède une expertise unique en BPS et services partagés qui lui permet de concevoir des solutions alliant performance et rentabilité. Les clients peuvent ainsi lui confier l’externalisation des fonctions Finance, Comptabilité, Ressources Humaines et Achats.</a:t>
            </a:r>
          </a:p>
          <a:p>
            <a:pPr marL="0" indent="0">
              <a:buNone/>
            </a:pPr>
            <a:endParaRPr lang="fr-FR" sz="800" kern="1200" baseline="0" dirty="0" smtClean="0">
              <a:solidFill>
                <a:schemeClr val="tx1"/>
              </a:solidFill>
              <a:effectLst/>
              <a:latin typeface="+mn-lt"/>
              <a:ea typeface="+mn-ea"/>
              <a:cs typeface="+mn-cs"/>
            </a:endParaRPr>
          </a:p>
          <a:p>
            <a:endParaRPr lang="fr-FR" sz="800" kern="1200" baseline="0" dirty="0" smtClean="0">
              <a:solidFill>
                <a:schemeClr val="tx1"/>
              </a:solidFill>
              <a:effectLst/>
              <a:latin typeface="+mn-lt"/>
              <a:ea typeface="+mn-ea"/>
              <a:cs typeface="+mn-cs"/>
            </a:endParaRPr>
          </a:p>
          <a:p>
            <a:pPr>
              <a:buNone/>
            </a:pPr>
            <a:endParaRPr lang="fr-FR" dirty="0"/>
          </a:p>
        </p:txBody>
      </p:sp>
      <p:sp>
        <p:nvSpPr>
          <p:cNvPr id="4" name="Espace réservé de la date 3"/>
          <p:cNvSpPr>
            <a:spLocks noGrp="1"/>
          </p:cNvSpPr>
          <p:nvPr>
            <p:ph type="dt" idx="10"/>
          </p:nvPr>
        </p:nvSpPr>
        <p:spPr/>
        <p:txBody>
          <a:bodyPr/>
          <a:lstStyle/>
          <a:p>
            <a:fld id="{6DB6CEC0-4796-4D7B-ADFF-E35A024B6747}"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Carte d'identité Sopra Steria - octobre 2014</a:t>
            </a:r>
            <a:endParaRPr lang="en-GB" sz="1100" dirty="0"/>
          </a:p>
        </p:txBody>
      </p:sp>
      <p:sp>
        <p:nvSpPr>
          <p:cNvPr id="6" name="Espace réservé du numéro de diapositive 5"/>
          <p:cNvSpPr>
            <a:spLocks noGrp="1"/>
          </p:cNvSpPr>
          <p:nvPr>
            <p:ph type="sldNum" sz="quarter" idx="12"/>
          </p:nvPr>
        </p:nvSpPr>
        <p:spPr>
          <a:xfrm>
            <a:off x="1" y="9485352"/>
            <a:ext cx="543854" cy="277524"/>
          </a:xfrm>
          <a:prstGeom prst="rect">
            <a:avLst/>
          </a:prstGeom>
        </p:spPr>
        <p:txBody>
          <a:bodyPr/>
          <a:lstStyle/>
          <a:p>
            <a:fld id="{305287CA-3E72-4A91-B59B-B69F40801570}" type="slidenum">
              <a:rPr lang="en-GB" sz="1100" smtClean="0"/>
              <a:pPr/>
              <a:t>6</a:t>
            </a:fld>
            <a:endParaRPr lang="en-GB" sz="1100" dirty="0"/>
          </a:p>
        </p:txBody>
      </p:sp>
    </p:spTree>
    <p:extLst>
      <p:ext uri="{BB962C8B-B14F-4D97-AF65-F5344CB8AC3E}">
        <p14:creationId xmlns:p14="http://schemas.microsoft.com/office/powerpoint/2010/main" val="193855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91698036-35D4-4207-BB14-B56D1ED00C2E}"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Carte d'identité Sopra Steria - octobre 2014</a:t>
            </a:r>
            <a:endParaRPr lang="en-GB" sz="1100" dirty="0"/>
          </a:p>
        </p:txBody>
      </p:sp>
      <p:sp>
        <p:nvSpPr>
          <p:cNvPr id="6" name="Espace réservé du numéro de diapositive 5"/>
          <p:cNvSpPr>
            <a:spLocks noGrp="1"/>
          </p:cNvSpPr>
          <p:nvPr>
            <p:ph type="sldNum" sz="quarter" idx="12"/>
          </p:nvPr>
        </p:nvSpPr>
        <p:spPr>
          <a:xfrm>
            <a:off x="1" y="9485352"/>
            <a:ext cx="543854" cy="277524"/>
          </a:xfrm>
          <a:prstGeom prst="rect">
            <a:avLst/>
          </a:prstGeom>
        </p:spPr>
        <p:txBody>
          <a:bodyPr/>
          <a:lstStyle/>
          <a:p>
            <a:fld id="{305287CA-3E72-4A91-B59B-B69F40801570}" type="slidenum">
              <a:rPr lang="en-GB" sz="1100" smtClean="0"/>
              <a:pPr/>
              <a:t>7</a:t>
            </a:fld>
            <a:endParaRPr lang="en-GB" sz="1100" dirty="0"/>
          </a:p>
        </p:txBody>
      </p:sp>
    </p:spTree>
    <p:extLst>
      <p:ext uri="{BB962C8B-B14F-4D97-AF65-F5344CB8AC3E}">
        <p14:creationId xmlns:p14="http://schemas.microsoft.com/office/powerpoint/2010/main" val="57941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it-IT" dirty="0"/>
          </a:p>
        </p:txBody>
      </p:sp>
      <p:sp>
        <p:nvSpPr>
          <p:cNvPr id="4" name="Espace réservé de la date 3"/>
          <p:cNvSpPr>
            <a:spLocks noGrp="1"/>
          </p:cNvSpPr>
          <p:nvPr>
            <p:ph type="dt" idx="10"/>
          </p:nvPr>
        </p:nvSpPr>
        <p:spPr/>
        <p:txBody>
          <a:bodyPr/>
          <a:lstStyle/>
          <a:p>
            <a:fld id="{576B1924-D011-4779-BF90-971D597F05C2}"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fr-FR" sz="1100" smtClean="0"/>
              <a:t>Présentation corporate</a:t>
            </a:r>
            <a:endParaRPr lang="fr-FR"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8</a:t>
            </a:fld>
            <a:endParaRPr lang="en-GB" sz="11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7A961BB1-2BC2-4825-95B6-2CF76C211C6C}" type="datetime1">
              <a:rPr lang="fr-FR" smtClean="0"/>
              <a:pPr/>
              <a:t>03/03/2017</a:t>
            </a:fld>
            <a:endParaRPr lang="fr-FR"/>
          </a:p>
        </p:txBody>
      </p:sp>
      <p:sp>
        <p:nvSpPr>
          <p:cNvPr id="5" name="Espace réservé du pied de page 4"/>
          <p:cNvSpPr>
            <a:spLocks noGrp="1"/>
          </p:cNvSpPr>
          <p:nvPr>
            <p:ph type="ftr" sz="quarter" idx="11"/>
          </p:nvPr>
        </p:nvSpPr>
        <p:spPr/>
        <p:txBody>
          <a:bodyPr/>
          <a:lstStyle/>
          <a:p>
            <a:r>
              <a:rPr lang="en-GB" sz="1100" smtClean="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11</a:t>
            </a:fld>
            <a:endParaRPr lang="en-GB" sz="1100" dirty="0"/>
          </a:p>
        </p:txBody>
      </p:sp>
    </p:spTree>
    <p:extLst>
      <p:ext uri="{BB962C8B-B14F-4D97-AF65-F5344CB8AC3E}">
        <p14:creationId xmlns:p14="http://schemas.microsoft.com/office/powerpoint/2010/main" val="135441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 name="Espace réservé du pied de page 4"/>
          <p:cNvSpPr>
            <a:spLocks noGrp="1"/>
          </p:cNvSpPr>
          <p:nvPr>
            <p:ph type="ftr" sz="quarter" idx="11"/>
          </p:nvPr>
        </p:nvSpPr>
        <p:spPr/>
        <p:txBody>
          <a:bodyPr/>
          <a:lstStyle/>
          <a:p>
            <a:r>
              <a:rPr lang="fr-FR" smtClean="0"/>
              <a:t>Carte d'identité Sopra Steria</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a:solidFill>
                  <a:schemeClr val="accent1"/>
                </a:solidFill>
              </a:rPr>
              <a:t>Delivering Transformation. </a:t>
            </a:r>
            <a:r>
              <a:rPr lang="fr-FR" sz="1200" dirty="0" err="1">
                <a:solidFill>
                  <a:schemeClr val="accent1"/>
                </a:solidFill>
              </a:rPr>
              <a:t>Together</a:t>
            </a:r>
            <a:r>
              <a:rPr lang="fr-FR" sz="1200" dirty="0" smtClean="0">
                <a:solidFill>
                  <a:schemeClr val="accent1"/>
                </a:solidFill>
              </a:rPr>
              <a:t>.</a:t>
            </a:r>
            <a:endParaRPr lang="fr-FR" sz="1200" dirty="0">
              <a:solidFill>
                <a:schemeClr val="accent1"/>
              </a:solidFill>
            </a:endParaRPr>
          </a:p>
        </p:txBody>
      </p:sp>
      <p:sp>
        <p:nvSpPr>
          <p:cNvPr id="13" name="ZoneTexte 12"/>
          <p:cNvSpPr txBox="1"/>
          <p:nvPr userDrawn="1"/>
        </p:nvSpPr>
        <p:spPr>
          <a:xfrm rot="16200000">
            <a:off x="-701250" y="5783234"/>
            <a:ext cx="1618680" cy="200055"/>
          </a:xfrm>
          <a:prstGeom prst="rect">
            <a:avLst/>
          </a:prstGeom>
          <a:noFill/>
        </p:spPr>
        <p:txBody>
          <a:bodyPr wrap="square" rtlCol="0">
            <a:spAutoFit/>
          </a:bodyPr>
          <a:lstStyle/>
          <a:p>
            <a:r>
              <a:rPr lang="fr-FR" sz="700" dirty="0" smtClean="0">
                <a:solidFill>
                  <a:schemeClr val="bg1">
                    <a:lumMod val="50000"/>
                  </a:schemeClr>
                </a:solidFill>
              </a:rPr>
              <a:t>Réussir la transformation. Ensemble.</a:t>
            </a:r>
            <a:endParaRPr lang="fr-FR" sz="700" dirty="0">
              <a:solidFill>
                <a:schemeClr val="bg1">
                  <a:lumMod val="50000"/>
                </a:schemeClr>
              </a:solidFill>
            </a:endParaRPr>
          </a:p>
        </p:txBody>
      </p:sp>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9" name="Espace réservé de la date 8"/>
          <p:cNvSpPr>
            <a:spLocks noGrp="1"/>
          </p:cNvSpPr>
          <p:nvPr>
            <p:ph type="dt" sz="half" idx="10"/>
          </p:nvPr>
        </p:nvSpPr>
        <p:spPr bwMode="gray"/>
        <p:txBody>
          <a:bodyPr/>
          <a:lstStyle/>
          <a:p>
            <a:fld id="{BB0FB1D9-B721-48CB-871A-44AC7FF3DB60}"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9" name="Espace réservé de la date 8"/>
          <p:cNvSpPr>
            <a:spLocks noGrp="1"/>
          </p:cNvSpPr>
          <p:nvPr>
            <p:ph type="dt" sz="half" idx="10"/>
          </p:nvPr>
        </p:nvSpPr>
        <p:spPr bwMode="gray"/>
        <p:txBody>
          <a:bodyPr/>
          <a:lstStyle/>
          <a:p>
            <a:fld id="{A5689818-3D6C-416C-81E5-5960F6FD6B86}"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9" name="Espace réservé de la date 8"/>
          <p:cNvSpPr>
            <a:spLocks noGrp="1"/>
          </p:cNvSpPr>
          <p:nvPr>
            <p:ph type="dt" sz="half" idx="10"/>
          </p:nvPr>
        </p:nvSpPr>
        <p:spPr bwMode="gray"/>
        <p:txBody>
          <a:bodyPr/>
          <a:lstStyle/>
          <a:p>
            <a:fld id="{EBB75350-4FB4-41B2-90BE-674E4C45D990}"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smtClean="0"/>
              <a:t>Modifiez le style du titre</a:t>
            </a:r>
            <a:endParaRPr lang="fr-FR"/>
          </a:p>
        </p:txBody>
      </p:sp>
      <p:sp>
        <p:nvSpPr>
          <p:cNvPr id="3" name="Espace réservé de la date 2"/>
          <p:cNvSpPr>
            <a:spLocks noGrp="1"/>
          </p:cNvSpPr>
          <p:nvPr>
            <p:ph type="dt" sz="half" idx="10"/>
          </p:nvPr>
        </p:nvSpPr>
        <p:spPr bwMode="gray"/>
        <p:txBody>
          <a:bodyPr/>
          <a:lstStyle/>
          <a:p>
            <a:fld id="{99A88AF5-C111-4CE1-AB3E-6F8D3A7F2E54}" type="datetime1">
              <a:rPr lang="fr-FR" smtClean="0"/>
              <a:t>03/03/2017</a:t>
            </a:fld>
            <a:endParaRPr lang="fr-FR"/>
          </a:p>
        </p:txBody>
      </p:sp>
      <p:sp>
        <p:nvSpPr>
          <p:cNvPr id="4" name="Espace réservé du pied de page 3"/>
          <p:cNvSpPr>
            <a:spLocks noGrp="1"/>
          </p:cNvSpPr>
          <p:nvPr>
            <p:ph type="ftr" sz="quarter" idx="11"/>
          </p:nvPr>
        </p:nvSpPr>
        <p:spPr bwMode="gray"/>
        <p:txBody>
          <a:bodyPr/>
          <a:lstStyle/>
          <a:p>
            <a:r>
              <a:rPr lang="fr-FR" smtClean="0"/>
              <a:t>Carte d'identité Sopra Steria</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fld id="{4DCCC542-63BD-465A-948A-5FFD7FF2BDD9}" type="datetime1">
              <a:rPr lang="fr-FR" smtClean="0"/>
              <a:t>03/03/2017</a:t>
            </a:fld>
            <a:endParaRPr lang="fr-FR"/>
          </a:p>
        </p:txBody>
      </p:sp>
      <p:sp>
        <p:nvSpPr>
          <p:cNvPr id="3" name="Espace réservé du pied de page 2"/>
          <p:cNvSpPr>
            <a:spLocks noGrp="1"/>
          </p:cNvSpPr>
          <p:nvPr>
            <p:ph type="ftr" sz="quarter" idx="11"/>
          </p:nvPr>
        </p:nvSpPr>
        <p:spPr bwMode="gray"/>
        <p:txBody>
          <a:bodyPr/>
          <a:lstStyle/>
          <a:p>
            <a:r>
              <a:rPr lang="fr-FR" smtClean="0"/>
              <a:t>Carte d'identité Sopra Steria</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8B84CAB0-DFD6-42D6-BA80-079F67BBE27C}" type="datetime1">
              <a:rPr lang="fr-FR" smtClean="0"/>
              <a:t>03/03/2017</a:t>
            </a:fld>
            <a:endParaRPr lang="fr-FR"/>
          </a:p>
        </p:txBody>
      </p:sp>
      <p:sp>
        <p:nvSpPr>
          <p:cNvPr id="4" name="Espace réservé du pied de page 3"/>
          <p:cNvSpPr>
            <a:spLocks noGrp="1"/>
          </p:cNvSpPr>
          <p:nvPr>
            <p:ph type="ftr" sz="quarter" idx="11"/>
          </p:nvPr>
        </p:nvSpPr>
        <p:spPr bwMode="gray"/>
        <p:txBody>
          <a:bodyPr/>
          <a:lstStyle/>
          <a:p>
            <a:r>
              <a:rPr lang="fr-FR" smtClean="0"/>
              <a:t>Carte d'identité Sopra Steria</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CONTACTS</a:t>
            </a:r>
            <a:endParaRPr lang="it-IT" sz="2800" b="0" dirty="0">
              <a:solidFill>
                <a:schemeClr val="bg1"/>
              </a:solidFill>
              <a:latin typeface="+mn-lt"/>
            </a:endParaRP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4595C0E2-6C98-4E65-9828-4970C747AC51}" type="datetime1">
              <a:rPr lang="fr-FR" smtClean="0"/>
              <a:t>03/03/2017</a:t>
            </a:fld>
            <a:endParaRPr lang="fr-FR"/>
          </a:p>
        </p:txBody>
      </p:sp>
      <p:sp>
        <p:nvSpPr>
          <p:cNvPr id="4" name="Espace réservé du pied de page 3"/>
          <p:cNvSpPr>
            <a:spLocks noGrp="1"/>
          </p:cNvSpPr>
          <p:nvPr>
            <p:ph type="ftr" sz="quarter" idx="11"/>
          </p:nvPr>
        </p:nvSpPr>
        <p:spPr bwMode="gray"/>
        <p:txBody>
          <a:bodyPr/>
          <a:lstStyle/>
          <a:p>
            <a:r>
              <a:rPr lang="fr-FR" smtClean="0"/>
              <a:t>Carte d'identité Sopra Steria</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8" y="1484313"/>
            <a:ext cx="8088511" cy="4464968"/>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9" name="Espace réservé de la date 8"/>
          <p:cNvSpPr>
            <a:spLocks noGrp="1"/>
          </p:cNvSpPr>
          <p:nvPr>
            <p:ph type="dt" sz="half" idx="10"/>
          </p:nvPr>
        </p:nvSpPr>
        <p:spPr/>
        <p:txBody>
          <a:bodyPr/>
          <a:lstStyle/>
          <a:p>
            <a:fld id="{7D2FE02E-52C4-4921-83BC-98895A67BF92}" type="datetime1">
              <a:rPr lang="fr-FR" smtClean="0"/>
              <a:t>03/03/2017</a:t>
            </a:fld>
            <a:endParaRPr lang="fr-FR" dirty="0"/>
          </a:p>
        </p:txBody>
      </p:sp>
      <p:sp>
        <p:nvSpPr>
          <p:cNvPr id="10" name="Espace réservé du pied de page 9"/>
          <p:cNvSpPr>
            <a:spLocks noGrp="1"/>
          </p:cNvSpPr>
          <p:nvPr>
            <p:ph type="ftr" sz="quarter" idx="11"/>
          </p:nvPr>
        </p:nvSpPr>
        <p:spPr/>
        <p:txBody>
          <a:bodyPr/>
          <a:lstStyle/>
          <a:p>
            <a:r>
              <a:rPr lang="it-IT" smtClean="0"/>
              <a:t>Carte d'identité Sopra Steria</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Espace réservé du titre 1"/>
          <p:cNvSpPr>
            <a:spLocks noGrp="1"/>
          </p:cNvSpPr>
          <p:nvPr>
            <p:ph type="title"/>
          </p:nvPr>
        </p:nvSpPr>
        <p:spPr>
          <a:xfrm>
            <a:off x="544439" y="190697"/>
            <a:ext cx="8045374" cy="790031"/>
          </a:xfrm>
          <a:prstGeom prst="rect">
            <a:avLst/>
          </a:prstGeom>
        </p:spPr>
        <p:txBody>
          <a:bodyPr vert="horz" lIns="0" tIns="45710" rIns="0" bIns="45710" rtlCol="0" anchor="b">
            <a:noAutofit/>
          </a:bodyPr>
          <a:lstStyle/>
          <a:p>
            <a:r>
              <a:rPr lang="fr-FR" dirty="0" smtClean="0"/>
              <a:t>Modifiez le style du titre</a:t>
            </a:r>
            <a:endParaRPr lang="fr-FR" dirty="0"/>
          </a:p>
        </p:txBody>
      </p:sp>
    </p:spTree>
    <p:extLst>
      <p:ext uri="{BB962C8B-B14F-4D97-AF65-F5344CB8AC3E}">
        <p14:creationId xmlns:p14="http://schemas.microsoft.com/office/powerpoint/2010/main" val="482457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8" y="1484313"/>
            <a:ext cx="8088511" cy="4464968"/>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9" name="Espace réservé de la date 8"/>
          <p:cNvSpPr>
            <a:spLocks noGrp="1"/>
          </p:cNvSpPr>
          <p:nvPr>
            <p:ph type="dt" sz="half" idx="10"/>
          </p:nvPr>
        </p:nvSpPr>
        <p:spPr/>
        <p:txBody>
          <a:bodyPr/>
          <a:lstStyle/>
          <a:p>
            <a:fld id="{306ACA9C-BD84-49BC-9B87-6CD21262727D}" type="datetime1">
              <a:rPr lang="fr-FR" smtClean="0"/>
              <a:t>03/03/2017</a:t>
            </a:fld>
            <a:endParaRPr lang="fr-FR" dirty="0"/>
          </a:p>
        </p:txBody>
      </p:sp>
      <p:sp>
        <p:nvSpPr>
          <p:cNvPr id="10" name="Espace réservé du pied de page 9"/>
          <p:cNvSpPr>
            <a:spLocks noGrp="1"/>
          </p:cNvSpPr>
          <p:nvPr>
            <p:ph type="ftr" sz="quarter" idx="11"/>
          </p:nvPr>
        </p:nvSpPr>
        <p:spPr/>
        <p:txBody>
          <a:bodyPr/>
          <a:lstStyle/>
          <a:p>
            <a:r>
              <a:rPr lang="it-IT" smtClean="0"/>
              <a:t>Carte d'identité Sopra Steria</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Espace réservé du titre 1"/>
          <p:cNvSpPr>
            <a:spLocks noGrp="1"/>
          </p:cNvSpPr>
          <p:nvPr>
            <p:ph type="title"/>
          </p:nvPr>
        </p:nvSpPr>
        <p:spPr>
          <a:xfrm>
            <a:off x="544439" y="190697"/>
            <a:ext cx="8045374" cy="790031"/>
          </a:xfrm>
          <a:prstGeom prst="rect">
            <a:avLst/>
          </a:prstGeom>
        </p:spPr>
        <p:txBody>
          <a:bodyPr vert="horz" lIns="0" tIns="45710" rIns="0" bIns="45710" rtlCol="0" anchor="b">
            <a:noAutofit/>
          </a:bodyPr>
          <a:lstStyle/>
          <a:p>
            <a:r>
              <a:rPr lang="fr-FR" dirty="0" smtClean="0"/>
              <a:t>Modifiez le style du titre</a:t>
            </a:r>
            <a:endParaRPr lang="fr-FR" dirty="0"/>
          </a:p>
        </p:txBody>
      </p:sp>
    </p:spTree>
    <p:extLst>
      <p:ext uri="{BB962C8B-B14F-4D97-AF65-F5344CB8AC3E}">
        <p14:creationId xmlns:p14="http://schemas.microsoft.com/office/powerpoint/2010/main" val="482457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Carte d'identité Sopra Steria</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Carte d'identité Sopra Steria</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smtClean="0"/>
              <a:t>Modifiez le style du titre</a:t>
            </a:r>
            <a:endParaRPr lang="fr-FR" dirty="0"/>
          </a:p>
        </p:txBody>
      </p:sp>
      <p:sp>
        <p:nvSpPr>
          <p:cNvPr id="9" name="Espace réservé de la date 8"/>
          <p:cNvSpPr>
            <a:spLocks noGrp="1"/>
          </p:cNvSpPr>
          <p:nvPr>
            <p:ph type="dt" sz="half" idx="10"/>
          </p:nvPr>
        </p:nvSpPr>
        <p:spPr bwMode="gray"/>
        <p:txBody>
          <a:bodyPr/>
          <a:lstStyle/>
          <a:p>
            <a:fld id="{33BB99A5-C7FF-4A7A-BBD0-47C10E27CA9C}"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Modifiez les styles du texte du masque</a:t>
            </a:r>
          </a:p>
          <a:p>
            <a:pPr lvl="1"/>
            <a:r>
              <a:rPr lang="fr-FR" smtClean="0"/>
              <a:t>Deuxième niveau</a:t>
            </a:r>
          </a:p>
        </p:txBody>
      </p:sp>
      <p:sp>
        <p:nvSpPr>
          <p:cNvPr id="3" name="Espace réservé de la date 2"/>
          <p:cNvSpPr>
            <a:spLocks noGrp="1"/>
          </p:cNvSpPr>
          <p:nvPr>
            <p:ph type="dt" sz="half" idx="10"/>
          </p:nvPr>
        </p:nvSpPr>
        <p:spPr bwMode="gray"/>
        <p:txBody>
          <a:bodyPr/>
          <a:lstStyle/>
          <a:p>
            <a:fld id="{B7F6962C-743D-4637-99AB-8D659D4F49FF}" type="datetime1">
              <a:rPr lang="fr-FR" smtClean="0"/>
              <a:t>03/03/2017</a:t>
            </a:fld>
            <a:endParaRPr lang="fr-FR"/>
          </a:p>
        </p:txBody>
      </p:sp>
      <p:sp>
        <p:nvSpPr>
          <p:cNvPr id="4" name="Espace réservé du pied de page 3"/>
          <p:cNvSpPr>
            <a:spLocks noGrp="1"/>
          </p:cNvSpPr>
          <p:nvPr>
            <p:ph type="ftr" sz="quarter" idx="11"/>
          </p:nvPr>
        </p:nvSpPr>
        <p:spPr bwMode="gray"/>
        <p:txBody>
          <a:bodyPr/>
          <a:lstStyle/>
          <a:p>
            <a:r>
              <a:rPr lang="fr-FR" smtClean="0"/>
              <a:t>Carte d'identité Sopra Steria</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AGENDA</a:t>
            </a:r>
            <a:endParaRPr lang="it-IT" sz="28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smtClean="0"/>
              <a:t>Cliquez sur l'icône pour ajouter une image</a:t>
            </a:r>
            <a:endParaRPr lang="fr-FR" dirty="0"/>
          </a:p>
        </p:txBody>
      </p:sp>
      <p:sp>
        <p:nvSpPr>
          <p:cNvPr id="15" name="Espace réservé de la date 14"/>
          <p:cNvSpPr>
            <a:spLocks noGrp="1"/>
          </p:cNvSpPr>
          <p:nvPr>
            <p:ph type="dt" sz="half" idx="12"/>
          </p:nvPr>
        </p:nvSpPr>
        <p:spPr bwMode="gray"/>
        <p:txBody>
          <a:bodyPr/>
          <a:lstStyle/>
          <a:p>
            <a:fld id="{0BD3C09B-8C43-4D43-949B-666473BEF124}" type="datetime1">
              <a:rPr lang="fr-FR" smtClean="0"/>
              <a:t>03/03/2017</a:t>
            </a:fld>
            <a:endParaRPr lang="fr-FR" dirty="0"/>
          </a:p>
        </p:txBody>
      </p:sp>
      <p:sp>
        <p:nvSpPr>
          <p:cNvPr id="16" name="Espace réservé du pied de page 15"/>
          <p:cNvSpPr>
            <a:spLocks noGrp="1"/>
          </p:cNvSpPr>
          <p:nvPr>
            <p:ph type="ftr" sz="quarter" idx="13"/>
          </p:nvPr>
        </p:nvSpPr>
        <p:spPr bwMode="gray"/>
        <p:txBody>
          <a:bodyPr/>
          <a:lstStyle/>
          <a:p>
            <a:r>
              <a:rPr lang="fr-FR" smtClean="0"/>
              <a:t>Carte d'identité Sopra Steria</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smtClean="0"/>
              <a:t>Modifiez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Modifiez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smtClean="0"/>
              <a:t>Modifiez le style du titre</a:t>
            </a:r>
            <a:endParaRPr lang="fr-FR" dirty="0"/>
          </a:p>
        </p:txBody>
      </p:sp>
      <p:sp>
        <p:nvSpPr>
          <p:cNvPr id="9" name="Espace réservé de la date 8"/>
          <p:cNvSpPr>
            <a:spLocks noGrp="1"/>
          </p:cNvSpPr>
          <p:nvPr>
            <p:ph type="dt" sz="half" idx="10"/>
          </p:nvPr>
        </p:nvSpPr>
        <p:spPr bwMode="gray"/>
        <p:txBody>
          <a:bodyPr/>
          <a:lstStyle/>
          <a:p>
            <a:fld id="{9207E492-C1A0-484D-A984-032CAF1AE1D0}"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smtClean="0"/>
              <a:t>Modifiez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9" name="Espace réservé de la date 8"/>
          <p:cNvSpPr>
            <a:spLocks noGrp="1"/>
          </p:cNvSpPr>
          <p:nvPr>
            <p:ph type="dt" sz="half" idx="10"/>
          </p:nvPr>
        </p:nvSpPr>
        <p:spPr bwMode="gray"/>
        <p:txBody>
          <a:bodyPr/>
          <a:lstStyle/>
          <a:p>
            <a:fld id="{F8748954-C29A-4191-9EF7-F48B04477B4A}"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smtClean="0"/>
              <a:t>Modifiez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bwMode="gray"/>
        <p:txBody>
          <a:bodyPr/>
          <a:lstStyle/>
          <a:p>
            <a:r>
              <a:rPr lang="fr-FR" smtClean="0"/>
              <a:t>Modifiez le style du titre</a:t>
            </a:r>
            <a:endParaRPr lang="fr-FR"/>
          </a:p>
        </p:txBody>
      </p:sp>
      <p:sp>
        <p:nvSpPr>
          <p:cNvPr id="9" name="Espace réservé de la date 8"/>
          <p:cNvSpPr>
            <a:spLocks noGrp="1"/>
          </p:cNvSpPr>
          <p:nvPr>
            <p:ph type="dt" sz="half" idx="10"/>
          </p:nvPr>
        </p:nvSpPr>
        <p:spPr bwMode="gray"/>
        <p:txBody>
          <a:bodyPr/>
          <a:lstStyle/>
          <a:p>
            <a:fld id="{CE7F485B-FBFF-4277-B653-A200E447FC0D}" type="datetime1">
              <a:rPr lang="fr-FR" smtClean="0"/>
              <a:t>03/03/2017</a:t>
            </a:fld>
            <a:endParaRPr lang="fr-FR" dirty="0"/>
          </a:p>
        </p:txBody>
      </p:sp>
      <p:sp>
        <p:nvSpPr>
          <p:cNvPr id="10" name="Espace réservé du pied de page 9"/>
          <p:cNvSpPr>
            <a:spLocks noGrp="1"/>
          </p:cNvSpPr>
          <p:nvPr>
            <p:ph type="ftr" sz="quarter" idx="11"/>
          </p:nvPr>
        </p:nvSpPr>
        <p:spPr bwMode="gray"/>
        <p:txBody>
          <a:bodyPr/>
          <a:lstStyle/>
          <a:p>
            <a:r>
              <a:rPr lang="fr-FR" smtClean="0"/>
              <a:t>Carte d'identité Sopra Steria</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smtClean="0"/>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fld id="{013EC9AE-0267-440C-9137-56E11874F06D}" type="datetime1">
              <a:rPr lang="fr-FR" smtClean="0"/>
              <a:t>03/03/2017</a:t>
            </a:fld>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r>
              <a:rPr lang="fr-FR" smtClean="0"/>
              <a:t>Carte d'identité Sopra Steria</a:t>
            </a:r>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pic>
        <p:nvPicPr>
          <p:cNvPr id="15" name="Image 14"/>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3" r:id="rId17"/>
    <p:sldLayoutId id="2147483675" r:id="rId18"/>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21"/>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6" Type="http://schemas.openxmlformats.org/officeDocument/2006/relationships/oleObject" Target="../embeddings/oleObject1.bin"/><Relationship Id="rId117" Type="http://schemas.openxmlformats.org/officeDocument/2006/relationships/image" Target="../media/image126.jpeg"/><Relationship Id="rId21" Type="http://schemas.openxmlformats.org/officeDocument/2006/relationships/image" Target="../media/image40.emf"/><Relationship Id="rId42" Type="http://schemas.openxmlformats.org/officeDocument/2006/relationships/image" Target="../media/image56.jpeg"/><Relationship Id="rId47" Type="http://schemas.openxmlformats.org/officeDocument/2006/relationships/image" Target="../media/image60.png"/><Relationship Id="rId63" Type="http://schemas.openxmlformats.org/officeDocument/2006/relationships/image" Target="../media/image76.jpeg"/><Relationship Id="rId68" Type="http://schemas.openxmlformats.org/officeDocument/2006/relationships/image" Target="../media/image79.png"/><Relationship Id="rId84" Type="http://schemas.openxmlformats.org/officeDocument/2006/relationships/image" Target="../media/image94.jpeg"/><Relationship Id="rId89" Type="http://schemas.openxmlformats.org/officeDocument/2006/relationships/image" Target="../media/image99.jpeg"/><Relationship Id="rId112" Type="http://schemas.openxmlformats.org/officeDocument/2006/relationships/image" Target="../media/image121.png"/><Relationship Id="rId16" Type="http://schemas.openxmlformats.org/officeDocument/2006/relationships/image" Target="../media/image36.gif"/><Relationship Id="rId107" Type="http://schemas.openxmlformats.org/officeDocument/2006/relationships/image" Target="../media/image117.jpeg"/><Relationship Id="rId11" Type="http://schemas.openxmlformats.org/officeDocument/2006/relationships/image" Target="../media/image31.png"/><Relationship Id="rId32" Type="http://schemas.openxmlformats.org/officeDocument/2006/relationships/image" Target="../media/image47.jpeg"/><Relationship Id="rId37" Type="http://schemas.openxmlformats.org/officeDocument/2006/relationships/image" Target="../media/image52.png"/><Relationship Id="rId53" Type="http://schemas.openxmlformats.org/officeDocument/2006/relationships/image" Target="../media/image66.png"/><Relationship Id="rId58" Type="http://schemas.openxmlformats.org/officeDocument/2006/relationships/image" Target="../media/image71.png"/><Relationship Id="rId74" Type="http://schemas.openxmlformats.org/officeDocument/2006/relationships/image" Target="../media/image85.png"/><Relationship Id="rId79" Type="http://schemas.openxmlformats.org/officeDocument/2006/relationships/image" Target="../media/image90.png"/><Relationship Id="rId102" Type="http://schemas.openxmlformats.org/officeDocument/2006/relationships/image" Target="../media/image112.gif"/><Relationship Id="rId5" Type="http://schemas.openxmlformats.org/officeDocument/2006/relationships/image" Target="../media/image25.png"/><Relationship Id="rId61" Type="http://schemas.openxmlformats.org/officeDocument/2006/relationships/image" Target="../media/image74.png"/><Relationship Id="rId82" Type="http://schemas.openxmlformats.org/officeDocument/2006/relationships/image" Target="../media/image92.jpeg"/><Relationship Id="rId90" Type="http://schemas.openxmlformats.org/officeDocument/2006/relationships/image" Target="../media/image100.jpeg"/><Relationship Id="rId95" Type="http://schemas.openxmlformats.org/officeDocument/2006/relationships/image" Target="../media/image105.png"/><Relationship Id="rId19" Type="http://schemas.openxmlformats.org/officeDocument/2006/relationships/hyperlink" Target="http://www.safran-group.com/" TargetMode="External"/><Relationship Id="rId14" Type="http://schemas.openxmlformats.org/officeDocument/2006/relationships/image" Target="../media/image34.jpeg"/><Relationship Id="rId22" Type="http://schemas.openxmlformats.org/officeDocument/2006/relationships/image" Target="../media/image41.jpeg"/><Relationship Id="rId27" Type="http://schemas.openxmlformats.org/officeDocument/2006/relationships/image" Target="../media/image23.png"/><Relationship Id="rId30" Type="http://schemas.openxmlformats.org/officeDocument/2006/relationships/image" Target="../media/image45.png"/><Relationship Id="rId35" Type="http://schemas.openxmlformats.org/officeDocument/2006/relationships/image" Target="../media/image50.jpeg"/><Relationship Id="rId43" Type="http://schemas.openxmlformats.org/officeDocument/2006/relationships/hyperlink" Target="http://www.hsbc.fr/1/2/hsbc-france/particuliers/offre" TargetMode="External"/><Relationship Id="rId48" Type="http://schemas.openxmlformats.org/officeDocument/2006/relationships/image" Target="../media/image61.jpeg"/><Relationship Id="rId56" Type="http://schemas.openxmlformats.org/officeDocument/2006/relationships/image" Target="../media/image69.png"/><Relationship Id="rId64" Type="http://schemas.openxmlformats.org/officeDocument/2006/relationships/hyperlink" Target="http://www.nhs.uk/" TargetMode="External"/><Relationship Id="rId69" Type="http://schemas.openxmlformats.org/officeDocument/2006/relationships/image" Target="../media/image80.jpeg"/><Relationship Id="rId77" Type="http://schemas.openxmlformats.org/officeDocument/2006/relationships/image" Target="../media/image88.jpeg"/><Relationship Id="rId100" Type="http://schemas.openxmlformats.org/officeDocument/2006/relationships/image" Target="../media/image110.png"/><Relationship Id="rId105" Type="http://schemas.openxmlformats.org/officeDocument/2006/relationships/image" Target="../media/image115.png"/><Relationship Id="rId113" Type="http://schemas.openxmlformats.org/officeDocument/2006/relationships/image" Target="../media/image122.jpeg"/><Relationship Id="rId118" Type="http://schemas.openxmlformats.org/officeDocument/2006/relationships/image" Target="../media/image127.jpeg"/><Relationship Id="rId8" Type="http://schemas.openxmlformats.org/officeDocument/2006/relationships/image" Target="../media/image28.png"/><Relationship Id="rId51" Type="http://schemas.openxmlformats.org/officeDocument/2006/relationships/image" Target="../media/image64.jpeg"/><Relationship Id="rId72" Type="http://schemas.openxmlformats.org/officeDocument/2006/relationships/image" Target="../media/image83.gif"/><Relationship Id="rId80" Type="http://schemas.openxmlformats.org/officeDocument/2006/relationships/hyperlink" Target="http://www.detnor.no/" TargetMode="External"/><Relationship Id="rId85" Type="http://schemas.openxmlformats.org/officeDocument/2006/relationships/image" Target="../media/image95.png"/><Relationship Id="rId93" Type="http://schemas.openxmlformats.org/officeDocument/2006/relationships/image" Target="../media/image103.gif"/><Relationship Id="rId98" Type="http://schemas.openxmlformats.org/officeDocument/2006/relationships/image" Target="../media/image108.jpeg"/><Relationship Id="rId121" Type="http://schemas.openxmlformats.org/officeDocument/2006/relationships/image" Target="../media/image130.jpeg"/><Relationship Id="rId3" Type="http://schemas.openxmlformats.org/officeDocument/2006/relationships/notesSlide" Target="../notesSlides/notesSlide10.xml"/><Relationship Id="rId12" Type="http://schemas.openxmlformats.org/officeDocument/2006/relationships/image" Target="../media/image32.jpeg"/><Relationship Id="rId17" Type="http://schemas.openxmlformats.org/officeDocument/2006/relationships/image" Target="../media/image37.png"/><Relationship Id="rId25" Type="http://schemas.openxmlformats.org/officeDocument/2006/relationships/image" Target="../media/image43.jpeg"/><Relationship Id="rId33" Type="http://schemas.openxmlformats.org/officeDocument/2006/relationships/image" Target="../media/image48.jpeg"/><Relationship Id="rId38" Type="http://schemas.openxmlformats.org/officeDocument/2006/relationships/image" Target="../media/image53.jpeg"/><Relationship Id="rId46" Type="http://schemas.openxmlformats.org/officeDocument/2006/relationships/image" Target="../media/image59.jpeg"/><Relationship Id="rId59" Type="http://schemas.openxmlformats.org/officeDocument/2006/relationships/image" Target="../media/image72.png"/><Relationship Id="rId67" Type="http://schemas.openxmlformats.org/officeDocument/2006/relationships/hyperlink" Target="https://www.nav.no/no/Person" TargetMode="External"/><Relationship Id="rId103" Type="http://schemas.openxmlformats.org/officeDocument/2006/relationships/image" Target="../media/image113.png"/><Relationship Id="rId108" Type="http://schemas.openxmlformats.org/officeDocument/2006/relationships/image" Target="../media/image118.gif"/><Relationship Id="rId116" Type="http://schemas.openxmlformats.org/officeDocument/2006/relationships/image" Target="../media/image125.jpeg"/><Relationship Id="rId20" Type="http://schemas.openxmlformats.org/officeDocument/2006/relationships/image" Target="../media/image39.jpeg"/><Relationship Id="rId41" Type="http://schemas.openxmlformats.org/officeDocument/2006/relationships/image" Target="../media/image19.jpeg"/><Relationship Id="rId54" Type="http://schemas.openxmlformats.org/officeDocument/2006/relationships/image" Target="../media/image67.jpeg"/><Relationship Id="rId62" Type="http://schemas.openxmlformats.org/officeDocument/2006/relationships/image" Target="../media/image75.jpeg"/><Relationship Id="rId70" Type="http://schemas.openxmlformats.org/officeDocument/2006/relationships/image" Target="../media/image81.gif"/><Relationship Id="rId75" Type="http://schemas.openxmlformats.org/officeDocument/2006/relationships/image" Target="../media/image86.png"/><Relationship Id="rId83" Type="http://schemas.openxmlformats.org/officeDocument/2006/relationships/image" Target="../media/image93.gif"/><Relationship Id="rId88" Type="http://schemas.openxmlformats.org/officeDocument/2006/relationships/image" Target="../media/image98.gif"/><Relationship Id="rId91" Type="http://schemas.openxmlformats.org/officeDocument/2006/relationships/image" Target="../media/image101.gif"/><Relationship Id="rId96" Type="http://schemas.openxmlformats.org/officeDocument/2006/relationships/image" Target="../media/image106.png"/><Relationship Id="rId111" Type="http://schemas.openxmlformats.org/officeDocument/2006/relationships/image" Target="../media/image120.jpeg"/><Relationship Id="rId1" Type="http://schemas.openxmlformats.org/officeDocument/2006/relationships/vmlDrawing" Target="../drawings/vmlDrawing1.vml"/><Relationship Id="rId6" Type="http://schemas.openxmlformats.org/officeDocument/2006/relationships/image" Target="../media/image26.png"/><Relationship Id="rId15" Type="http://schemas.openxmlformats.org/officeDocument/2006/relationships/image" Target="../media/image35.jpeg"/><Relationship Id="rId23" Type="http://schemas.openxmlformats.org/officeDocument/2006/relationships/image" Target="../media/image42.jpeg"/><Relationship Id="rId28" Type="http://schemas.openxmlformats.org/officeDocument/2006/relationships/hyperlink" Target="http://www.bbva.es/TLBS/tlbs/jsp/esp/home/index.jsp" TargetMode="External"/><Relationship Id="rId36" Type="http://schemas.openxmlformats.org/officeDocument/2006/relationships/image" Target="../media/image51.jpeg"/><Relationship Id="rId49" Type="http://schemas.openxmlformats.org/officeDocument/2006/relationships/image" Target="../media/image62.jpeg"/><Relationship Id="rId57" Type="http://schemas.openxmlformats.org/officeDocument/2006/relationships/image" Target="../media/image70.png"/><Relationship Id="rId106" Type="http://schemas.openxmlformats.org/officeDocument/2006/relationships/image" Target="../media/image116.png"/><Relationship Id="rId114" Type="http://schemas.openxmlformats.org/officeDocument/2006/relationships/image" Target="../media/image123.png"/><Relationship Id="rId119" Type="http://schemas.openxmlformats.org/officeDocument/2006/relationships/image" Target="../media/image128.png"/><Relationship Id="rId10" Type="http://schemas.openxmlformats.org/officeDocument/2006/relationships/image" Target="../media/image30.jpeg"/><Relationship Id="rId31" Type="http://schemas.openxmlformats.org/officeDocument/2006/relationships/image" Target="../media/image46.png"/><Relationship Id="rId44" Type="http://schemas.openxmlformats.org/officeDocument/2006/relationships/image" Target="../media/image57.gif"/><Relationship Id="rId52" Type="http://schemas.openxmlformats.org/officeDocument/2006/relationships/image" Target="../media/image65.jpeg"/><Relationship Id="rId60" Type="http://schemas.openxmlformats.org/officeDocument/2006/relationships/image" Target="../media/image73.jpeg"/><Relationship Id="rId65" Type="http://schemas.openxmlformats.org/officeDocument/2006/relationships/image" Target="../media/image77.jpeg"/><Relationship Id="rId73" Type="http://schemas.openxmlformats.org/officeDocument/2006/relationships/image" Target="../media/image84.png"/><Relationship Id="rId78" Type="http://schemas.openxmlformats.org/officeDocument/2006/relationships/image" Target="../media/image89.gif"/><Relationship Id="rId81" Type="http://schemas.openxmlformats.org/officeDocument/2006/relationships/image" Target="../media/image91.png"/><Relationship Id="rId86" Type="http://schemas.openxmlformats.org/officeDocument/2006/relationships/image" Target="../media/image96.png"/><Relationship Id="rId94" Type="http://schemas.openxmlformats.org/officeDocument/2006/relationships/image" Target="../media/image104.png"/><Relationship Id="rId99" Type="http://schemas.openxmlformats.org/officeDocument/2006/relationships/image" Target="../media/image109.jpeg"/><Relationship Id="rId101" Type="http://schemas.openxmlformats.org/officeDocument/2006/relationships/image" Target="../media/image111.png"/><Relationship Id="rId4" Type="http://schemas.openxmlformats.org/officeDocument/2006/relationships/image" Target="../media/image24.png"/><Relationship Id="rId9" Type="http://schemas.openxmlformats.org/officeDocument/2006/relationships/image" Target="../media/image29.jpeg"/><Relationship Id="rId13" Type="http://schemas.openxmlformats.org/officeDocument/2006/relationships/image" Target="../media/image33.jpeg"/><Relationship Id="rId18" Type="http://schemas.openxmlformats.org/officeDocument/2006/relationships/image" Target="../media/image38.png"/><Relationship Id="rId39" Type="http://schemas.openxmlformats.org/officeDocument/2006/relationships/image" Target="../media/image54.png"/><Relationship Id="rId109" Type="http://schemas.openxmlformats.org/officeDocument/2006/relationships/hyperlink" Target="http://www.e-leclerc.com/" TargetMode="External"/><Relationship Id="rId34" Type="http://schemas.openxmlformats.org/officeDocument/2006/relationships/image" Target="../media/image49.jpeg"/><Relationship Id="rId50" Type="http://schemas.openxmlformats.org/officeDocument/2006/relationships/image" Target="../media/image63.png"/><Relationship Id="rId55" Type="http://schemas.openxmlformats.org/officeDocument/2006/relationships/image" Target="../media/image68.jpeg"/><Relationship Id="rId76" Type="http://schemas.openxmlformats.org/officeDocument/2006/relationships/image" Target="../media/image87.jpeg"/><Relationship Id="rId97" Type="http://schemas.openxmlformats.org/officeDocument/2006/relationships/image" Target="../media/image107.jpeg"/><Relationship Id="rId104" Type="http://schemas.openxmlformats.org/officeDocument/2006/relationships/image" Target="../media/image114.png"/><Relationship Id="rId120" Type="http://schemas.openxmlformats.org/officeDocument/2006/relationships/image" Target="../media/image129.png"/><Relationship Id="rId7" Type="http://schemas.openxmlformats.org/officeDocument/2006/relationships/image" Target="../media/image27.png"/><Relationship Id="rId71" Type="http://schemas.openxmlformats.org/officeDocument/2006/relationships/image" Target="../media/image82.png"/><Relationship Id="rId92" Type="http://schemas.openxmlformats.org/officeDocument/2006/relationships/image" Target="../media/image102.png"/><Relationship Id="rId2" Type="http://schemas.openxmlformats.org/officeDocument/2006/relationships/slideLayout" Target="../slideLayouts/slideLayout4.xml"/><Relationship Id="rId29" Type="http://schemas.openxmlformats.org/officeDocument/2006/relationships/image" Target="../media/image44.png"/><Relationship Id="rId24" Type="http://schemas.openxmlformats.org/officeDocument/2006/relationships/hyperlink" Target="http://www.sykehuspartner.no/" TargetMode="External"/><Relationship Id="rId40" Type="http://schemas.openxmlformats.org/officeDocument/2006/relationships/image" Target="../media/image55.png"/><Relationship Id="rId45" Type="http://schemas.openxmlformats.org/officeDocument/2006/relationships/image" Target="../media/image58.png"/><Relationship Id="rId66" Type="http://schemas.openxmlformats.org/officeDocument/2006/relationships/image" Target="../media/image78.jpeg"/><Relationship Id="rId87" Type="http://schemas.openxmlformats.org/officeDocument/2006/relationships/image" Target="../media/image97.png"/><Relationship Id="rId110" Type="http://schemas.openxmlformats.org/officeDocument/2006/relationships/image" Target="../media/image119.gif"/><Relationship Id="rId115" Type="http://schemas.openxmlformats.org/officeDocument/2006/relationships/image" Target="../media/image12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www.defense.gouv.fr/" TargetMode="External"/><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ctrTitle"/>
          </p:nvPr>
        </p:nvSpPr>
        <p:spPr/>
        <p:txBody>
          <a:bodyPr/>
          <a:lstStyle/>
          <a:p>
            <a:r>
              <a:rPr lang="fr-FR" dirty="0" smtClean="0"/>
              <a:t>Sopra </a:t>
            </a:r>
            <a:r>
              <a:rPr lang="fr-FR" dirty="0" err="1" smtClean="0"/>
              <a:t>Steria</a:t>
            </a:r>
            <a:endParaRPr lang="fr-FR" dirty="0"/>
          </a:p>
        </p:txBody>
      </p:sp>
      <p:sp>
        <p:nvSpPr>
          <p:cNvPr id="12" name="Sous-titre 11"/>
          <p:cNvSpPr>
            <a:spLocks noGrp="1"/>
          </p:cNvSpPr>
          <p:nvPr>
            <p:ph type="subTitle" idx="1"/>
          </p:nvPr>
        </p:nvSpPr>
        <p:spPr/>
        <p:txBody>
          <a:bodyPr/>
          <a:lstStyle/>
          <a:p>
            <a:r>
              <a:rPr lang="fr-FR" dirty="0" smtClean="0"/>
              <a:t>Carte d’identité – 27 février 2017</a:t>
            </a:r>
            <a:endParaRPr lang="fr-FR" dirty="0"/>
          </a:p>
        </p:txBody>
      </p:sp>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fr-FR" smtClean="0"/>
              <a:t>Carte d'identité Sopra Steria</a:t>
            </a:r>
            <a:endParaRPr lang="fr-F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10</a:t>
            </a:fld>
            <a:endParaRPr lang="fr-FR"/>
          </a:p>
        </p:txBody>
      </p:sp>
      <p:pic>
        <p:nvPicPr>
          <p:cNvPr id="4" name="Imag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gray">
          <a:xfrm>
            <a:off x="1308667" y="3273124"/>
            <a:ext cx="6503693" cy="1235996"/>
          </a:xfrm>
          <a:prstGeom prst="rect">
            <a:avLst/>
          </a:prstGeom>
        </p:spPr>
      </p:pic>
      <p:sp>
        <p:nvSpPr>
          <p:cNvPr id="2" name="ZoneTexte 1"/>
          <p:cNvSpPr txBox="1"/>
          <p:nvPr/>
        </p:nvSpPr>
        <p:spPr>
          <a:xfrm>
            <a:off x="2583072" y="4961516"/>
            <a:ext cx="3960440" cy="369332"/>
          </a:xfrm>
          <a:prstGeom prst="rect">
            <a:avLst/>
          </a:prstGeom>
          <a:noFill/>
        </p:spPr>
        <p:txBody>
          <a:bodyPr wrap="square" rtlCol="0">
            <a:spAutoFit/>
          </a:bodyPr>
          <a:lstStyle/>
          <a:p>
            <a:pPr algn="ctr"/>
            <a:r>
              <a:rPr lang="fr-FR" dirty="0">
                <a:solidFill>
                  <a:schemeClr val="accent1"/>
                </a:solidFill>
              </a:rPr>
              <a:t>Delivering Transformation. Together</a:t>
            </a:r>
            <a:r>
              <a:rPr lang="fr-FR" dirty="0" smtClean="0">
                <a:solidFill>
                  <a:schemeClr val="accent1"/>
                </a:solidFill>
              </a:rPr>
              <a:t>.</a:t>
            </a:r>
            <a:endParaRPr lang="fr-FR" dirty="0">
              <a:solidFill>
                <a:schemeClr val="accent1"/>
              </a:solidFill>
            </a:endParaRPr>
          </a:p>
        </p:txBody>
      </p:sp>
      <p:sp>
        <p:nvSpPr>
          <p:cNvPr id="5" name="Rectangle 4"/>
          <p:cNvSpPr/>
          <p:nvPr/>
        </p:nvSpPr>
        <p:spPr>
          <a:xfrm>
            <a:off x="0" y="6247280"/>
            <a:ext cx="9144000"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Tree>
    <p:extLst>
      <p:ext uri="{BB962C8B-B14F-4D97-AF65-F5344CB8AC3E}">
        <p14:creationId xmlns:p14="http://schemas.microsoft.com/office/powerpoint/2010/main" val="2398044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3"/>
          </p:nvPr>
        </p:nvSpPr>
        <p:spPr/>
        <p:txBody>
          <a:bodyPr/>
          <a:lstStyle/>
          <a:p>
            <a:r>
              <a:rPr lang="fr-FR" smtClean="0"/>
              <a:t>Carte d'identité Sopra Steria</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11</a:t>
            </a:fld>
            <a:endParaRPr lang="fr-FR" dirty="0"/>
          </a:p>
        </p:txBody>
      </p:sp>
      <p:sp>
        <p:nvSpPr>
          <p:cNvPr id="5" name="Titre 4"/>
          <p:cNvSpPr>
            <a:spLocks noGrp="1"/>
          </p:cNvSpPr>
          <p:nvPr>
            <p:ph type="ctrTitle"/>
          </p:nvPr>
        </p:nvSpPr>
        <p:spPr/>
        <p:txBody>
          <a:bodyPr/>
          <a:lstStyle/>
          <a:p>
            <a:r>
              <a:rPr lang="fr-FR" dirty="0" smtClean="0"/>
              <a:t>Annexe</a:t>
            </a:r>
            <a:endParaRPr lang="fr-FR" dirty="0"/>
          </a:p>
        </p:txBody>
      </p:sp>
      <p:pic>
        <p:nvPicPr>
          <p:cNvPr id="9" name="Espace réservé pour une image  12"/>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77" b="77"/>
          <a:stretch>
            <a:fillRect/>
          </a:stretch>
        </p:blipFill>
        <p:spPr/>
      </p:pic>
    </p:spTree>
    <p:extLst>
      <p:ext uri="{BB962C8B-B14F-4D97-AF65-F5344CB8AC3E}">
        <p14:creationId xmlns:p14="http://schemas.microsoft.com/office/powerpoint/2010/main" val="3499722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4559" y="5655420"/>
            <a:ext cx="563912" cy="43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2264710"/>
            <a:ext cx="814598" cy="2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6" descr="image0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018" y="2228598"/>
            <a:ext cx="588318" cy="48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0568" y="5629320"/>
            <a:ext cx="794184" cy="49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3"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18045" y="4912613"/>
            <a:ext cx="770096" cy="770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a:xfrm>
            <a:off x="457200" y="-171400"/>
            <a:ext cx="8229600" cy="1143000"/>
          </a:xfrm>
        </p:spPr>
        <p:txBody>
          <a:bodyPr/>
          <a:lstStyle/>
          <a:p>
            <a:r>
              <a:rPr lang="fr-FR" dirty="0"/>
              <a:t>Nos principales références</a:t>
            </a:r>
          </a:p>
        </p:txBody>
      </p:sp>
      <p:sp>
        <p:nvSpPr>
          <p:cNvPr id="3" name="Espace réservé du pied de page 2"/>
          <p:cNvSpPr>
            <a:spLocks noGrp="1"/>
          </p:cNvSpPr>
          <p:nvPr>
            <p:ph type="ftr" sz="quarter" idx="11"/>
          </p:nvPr>
        </p:nvSpPr>
        <p:spPr/>
        <p:txBody>
          <a:bodyPr/>
          <a:lstStyle/>
          <a:p>
            <a:r>
              <a:rPr lang="fr-FR" dirty="0" smtClean="0"/>
              <a:t>Carte d’identité Sopra Steria</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12</a:t>
            </a:fld>
            <a:endParaRPr lang="fr-FR" dirty="0"/>
          </a:p>
        </p:txBody>
      </p:sp>
      <p:grpSp>
        <p:nvGrpSpPr>
          <p:cNvPr id="240" name="Groupe 239"/>
          <p:cNvGrpSpPr/>
          <p:nvPr/>
        </p:nvGrpSpPr>
        <p:grpSpPr>
          <a:xfrm>
            <a:off x="195357" y="3812795"/>
            <a:ext cx="8972997" cy="546211"/>
            <a:chOff x="195357" y="4178933"/>
            <a:chExt cx="8972997" cy="546211"/>
          </a:xfrm>
        </p:grpSpPr>
        <p:sp>
          <p:nvSpPr>
            <p:cNvPr id="8" name="Espace réservé du contenu 1"/>
            <p:cNvSpPr txBox="1">
              <a:spLocks/>
            </p:cNvSpPr>
            <p:nvPr/>
          </p:nvSpPr>
          <p:spPr>
            <a:xfrm>
              <a:off x="195357" y="4430876"/>
              <a:ext cx="739208" cy="151452"/>
            </a:xfrm>
            <a:prstGeom prst="rect">
              <a:avLst/>
            </a:prstGeom>
          </p:spPr>
          <p:txBody>
            <a:bodyPr vert="horz" lIns="0" tIns="0" rIns="0" bIns="0" rtlCol="0" anchor="ctr">
              <a:spAutoFit/>
            </a:bodyPr>
            <a:lstStyle/>
            <a:p>
              <a:pPr lvl="0" algn="r">
                <a:lnSpc>
                  <a:spcPct val="80000"/>
                </a:lnSpc>
                <a:buSzPct val="70000"/>
                <a:defRPr/>
              </a:pPr>
              <a:r>
                <a:rPr lang="fr-FR" sz="1200" b="1" dirty="0" smtClean="0"/>
                <a:t>Transport</a:t>
              </a:r>
              <a:endParaRPr lang="fr-FR" sz="1200" b="1" dirty="0"/>
            </a:p>
          </p:txBody>
        </p:sp>
        <p:sp>
          <p:nvSpPr>
            <p:cNvPr id="9" name="Rectangle 8"/>
            <p:cNvSpPr/>
            <p:nvPr/>
          </p:nvSpPr>
          <p:spPr>
            <a:xfrm>
              <a:off x="1000934" y="4329144"/>
              <a:ext cx="45719" cy="396000"/>
            </a:xfrm>
            <a:prstGeom prst="rect">
              <a:avLst/>
            </a:pr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pic>
          <p:nvPicPr>
            <p:cNvPr id="70" name="Picture 36" descr="sncf copier"/>
            <p:cNvPicPr preferRelativeResize="0">
              <a:picLocks noChangeAspect="1" noChangeArrowheads="1"/>
            </p:cNvPicPr>
            <p:nvPr/>
          </p:nvPicPr>
          <p:blipFill>
            <a:blip r:embed="rId9" cstate="print">
              <a:clrChange>
                <a:clrFrom>
                  <a:srgbClr val="FEFEFE"/>
                </a:clrFrom>
                <a:clrTo>
                  <a:srgbClr val="FEFEFE">
                    <a:alpha val="0"/>
                  </a:srgbClr>
                </a:clrTo>
              </a:clrChange>
            </a:blip>
            <a:srcRect/>
            <a:stretch>
              <a:fillRect/>
            </a:stretch>
          </p:blipFill>
          <p:spPr bwMode="auto">
            <a:xfrm>
              <a:off x="1207140" y="4391886"/>
              <a:ext cx="441279" cy="221250"/>
            </a:xfrm>
            <a:prstGeom prst="rect">
              <a:avLst/>
            </a:prstGeom>
            <a:noFill/>
            <a:ln w="9525">
              <a:noFill/>
              <a:miter lim="800000"/>
              <a:headEnd/>
              <a:tailEnd/>
            </a:ln>
          </p:spPr>
        </p:pic>
        <p:pic>
          <p:nvPicPr>
            <p:cNvPr id="76" name="Picture 69" descr="La Poste_logo"/>
            <p:cNvPicPr preferRelativeResize="0">
              <a:picLocks noChangeAspect="1" noChangeArrowheads="1"/>
            </p:cNvPicPr>
            <p:nvPr/>
          </p:nvPicPr>
          <p:blipFill>
            <a:blip r:embed="rId10" cstate="print">
              <a:clrChange>
                <a:clrFrom>
                  <a:srgbClr val="FEFEFE"/>
                </a:clrFrom>
                <a:clrTo>
                  <a:srgbClr val="FEFEFE">
                    <a:alpha val="0"/>
                  </a:srgbClr>
                </a:clrTo>
              </a:clrChange>
            </a:blip>
            <a:srcRect t="9636" b="55946"/>
            <a:stretch>
              <a:fillRect/>
            </a:stretch>
          </p:blipFill>
          <p:spPr bwMode="auto">
            <a:xfrm>
              <a:off x="1547664" y="4216287"/>
              <a:ext cx="922892" cy="272591"/>
            </a:xfrm>
            <a:prstGeom prst="rect">
              <a:avLst/>
            </a:prstGeom>
            <a:noFill/>
            <a:ln w="9525">
              <a:noFill/>
              <a:miter lim="800000"/>
              <a:headEnd/>
              <a:tailEnd/>
            </a:ln>
          </p:spPr>
        </p:pic>
        <p:cxnSp>
          <p:nvCxnSpPr>
            <p:cNvPr id="130" name="Connecteur droit 129"/>
            <p:cNvCxnSpPr/>
            <p:nvPr/>
          </p:nvCxnSpPr>
          <p:spPr>
            <a:xfrm>
              <a:off x="1032354" y="4724058"/>
              <a:ext cx="8136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4" name="Picture 3" descr="D:\Users\ljackel\Documents\Lea\visuels\clients\transport\merchant_listing_lta.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23611" b="33450"/>
            <a:stretch/>
          </p:blipFill>
          <p:spPr bwMode="auto">
            <a:xfrm>
              <a:off x="5238556" y="4318489"/>
              <a:ext cx="1380173" cy="28220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21440" y="4408378"/>
              <a:ext cx="672666" cy="28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7" name="Picture 6"/>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4415" t="31012" r="24765" b="38728"/>
            <a:stretch/>
          </p:blipFill>
          <p:spPr bwMode="auto">
            <a:xfrm>
              <a:off x="3219611" y="4178933"/>
              <a:ext cx="1128829" cy="47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8" name="Picture 2" descr="http://i62.servimg.com/u/f62/11/72/47/56/airfra1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72677" y="4223800"/>
              <a:ext cx="829056" cy="165811"/>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D:\Users\ljackel\Documents\Lea\visuels\clients\transport\Jernbaneverket-logo.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60232" y="4196186"/>
              <a:ext cx="523875" cy="274511"/>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D:\Users\ljackel\Documents\Lea\visuels\clients\transport\Swedish transport agency.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33800" y="4246241"/>
              <a:ext cx="792480" cy="24384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4" descr="D:\Users\ljackel\Documents\Lea\visuels\clients\transport\Statens_Vegvesen_logo.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60046" y="4275250"/>
              <a:ext cx="761143" cy="40671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7" descr="D:\Users\ljackel\Documents\Lea\visuels\clients\transport\EasyJe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490187" y="4334456"/>
              <a:ext cx="582930" cy="1371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9" name="Groupe 228"/>
          <p:cNvGrpSpPr/>
          <p:nvPr/>
        </p:nvGrpSpPr>
        <p:grpSpPr>
          <a:xfrm>
            <a:off x="38352" y="2839614"/>
            <a:ext cx="9124004" cy="360000"/>
            <a:chOff x="38352" y="3054875"/>
            <a:chExt cx="9124004" cy="360000"/>
          </a:xfrm>
        </p:grpSpPr>
        <p:sp>
          <p:nvSpPr>
            <p:cNvPr id="10" name="Espace réservé du contenu 1"/>
            <p:cNvSpPr txBox="1">
              <a:spLocks/>
            </p:cNvSpPr>
            <p:nvPr/>
          </p:nvSpPr>
          <p:spPr>
            <a:xfrm>
              <a:off x="38352" y="3146368"/>
              <a:ext cx="896213" cy="151452"/>
            </a:xfrm>
            <a:prstGeom prst="rect">
              <a:avLst/>
            </a:prstGeom>
          </p:spPr>
          <p:txBody>
            <a:bodyPr vert="horz" wrap="square" lIns="0" tIns="0" rIns="0" bIns="0" rtlCol="0">
              <a:spAutoFit/>
            </a:bodyPr>
            <a:lstStyle/>
            <a:p>
              <a:pPr lvl="0" algn="r">
                <a:lnSpc>
                  <a:spcPct val="80000"/>
                </a:lnSpc>
                <a:buSzPct val="70000"/>
                <a:defRPr/>
              </a:pPr>
              <a:r>
                <a:rPr lang="fr-FR" sz="1200" b="1" dirty="0" smtClean="0"/>
                <a:t>Aerospace </a:t>
              </a:r>
            </a:p>
          </p:txBody>
        </p:sp>
        <p:sp>
          <p:nvSpPr>
            <p:cNvPr id="11" name="Rectangle 10"/>
            <p:cNvSpPr/>
            <p:nvPr/>
          </p:nvSpPr>
          <p:spPr>
            <a:xfrm>
              <a:off x="1000934" y="3054875"/>
              <a:ext cx="45719" cy="360000"/>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pic>
          <p:nvPicPr>
            <p:cNvPr id="12" name="Picture 23">
              <a:hlinkClick r:id="rId19"/>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5133" b="28418"/>
            <a:stretch/>
          </p:blipFill>
          <p:spPr bwMode="auto">
            <a:xfrm>
              <a:off x="2562386" y="3080915"/>
              <a:ext cx="954278" cy="256453"/>
            </a:xfrm>
            <a:prstGeom prst="rect">
              <a:avLst/>
            </a:prstGeom>
            <a:noFill/>
            <a:ln w="9525">
              <a:noFill/>
              <a:miter lim="800000"/>
              <a:headEnd/>
              <a:tailEnd/>
            </a:ln>
          </p:spPr>
        </p:pic>
        <p:pic>
          <p:nvPicPr>
            <p:cNvPr id="61" name="Picture 43"/>
            <p:cNvPicPr>
              <a:picLocks noChangeAspect="1" noChangeArrowheads="1"/>
            </p:cNvPicPr>
            <p:nvPr/>
          </p:nvPicPr>
          <p:blipFill>
            <a:blip r:embed="rId21" cstate="print"/>
            <a:srcRect/>
            <a:stretch>
              <a:fillRect/>
            </a:stretch>
          </p:blipFill>
          <p:spPr bwMode="auto">
            <a:xfrm>
              <a:off x="3974987" y="3099242"/>
              <a:ext cx="838200" cy="193675"/>
            </a:xfrm>
            <a:prstGeom prst="rect">
              <a:avLst/>
            </a:prstGeom>
            <a:noFill/>
            <a:ln w="9525">
              <a:noFill/>
              <a:miter lim="800000"/>
              <a:headEnd/>
              <a:tailEnd/>
            </a:ln>
          </p:spPr>
        </p:pic>
        <p:pic>
          <p:nvPicPr>
            <p:cNvPr id="181" name="Picture 8" descr="http://www.ci-portal.de/wp-content/uploads/airbus-1100x481.jp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11723" t="19847" r="12727" b="21171"/>
            <a:stretch/>
          </p:blipFill>
          <p:spPr bwMode="auto">
            <a:xfrm>
              <a:off x="1333672" y="3131657"/>
              <a:ext cx="554103" cy="18915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ts2.mm.bing.net/th?id=HN.608014838130609091&amp;pid=1.7"/>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4667" t="11810" r="5539" b="15060"/>
            <a:stretch/>
          </p:blipFill>
          <p:spPr bwMode="auto">
            <a:xfrm>
              <a:off x="5554658" y="3071168"/>
              <a:ext cx="718442" cy="24964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necteur droit 32"/>
            <p:cNvCxnSpPr/>
            <p:nvPr/>
          </p:nvCxnSpPr>
          <p:spPr>
            <a:xfrm>
              <a:off x="1026356" y="3405250"/>
              <a:ext cx="8136000"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31" name="Picture 27" descr="Gå til startsiden">
            <a:hlinkClick r:id="rId24" tooltip="Gå til startsiden"/>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55776" y="2496039"/>
            <a:ext cx="1138111" cy="237739"/>
          </a:xfrm>
          <a:prstGeom prst="rect">
            <a:avLst/>
          </a:prstGeom>
          <a:noFill/>
          <a:extLst>
            <a:ext uri="{909E8E84-426E-40DD-AFC4-6F175D3DCCD1}">
              <a14:hiddenFill xmlns:a14="http://schemas.microsoft.com/office/drawing/2010/main">
                <a:solidFill>
                  <a:srgbClr val="FFFFFF"/>
                </a:solidFill>
              </a14:hiddenFill>
            </a:ext>
          </a:extLst>
        </p:spPr>
      </p:pic>
      <p:grpSp>
        <p:nvGrpSpPr>
          <p:cNvPr id="227" name="Groupe 226"/>
          <p:cNvGrpSpPr/>
          <p:nvPr/>
        </p:nvGrpSpPr>
        <p:grpSpPr>
          <a:xfrm>
            <a:off x="195357" y="1124744"/>
            <a:ext cx="8646123" cy="572748"/>
            <a:chOff x="195357" y="1233130"/>
            <a:chExt cx="8646123" cy="572748"/>
          </a:xfrm>
        </p:grpSpPr>
        <p:sp>
          <p:nvSpPr>
            <p:cNvPr id="6" name="Espace réservé du contenu 1"/>
            <p:cNvSpPr txBox="1">
              <a:spLocks/>
            </p:cNvSpPr>
            <p:nvPr/>
          </p:nvSpPr>
          <p:spPr>
            <a:xfrm>
              <a:off x="195357" y="1449531"/>
              <a:ext cx="739208" cy="151452"/>
            </a:xfrm>
            <a:prstGeom prst="rect">
              <a:avLst/>
            </a:prstGeom>
          </p:spPr>
          <p:txBody>
            <a:bodyPr vert="horz" lIns="0" tIns="0" rIns="0" bIns="0" rtlCol="0" anchor="ctr">
              <a:spAutoFit/>
            </a:bodyPr>
            <a:lstStyle/>
            <a:p>
              <a:pPr lvl="0" algn="r">
                <a:lnSpc>
                  <a:spcPct val="80000"/>
                </a:lnSpc>
                <a:buSzPct val="70000"/>
                <a:defRPr/>
              </a:pPr>
              <a:r>
                <a:rPr lang="fr-FR" sz="1200" b="1" dirty="0" smtClean="0"/>
                <a:t>Banque</a:t>
              </a:r>
              <a:endParaRPr lang="fr-FR" sz="1200" b="1" dirty="0"/>
            </a:p>
          </p:txBody>
        </p:sp>
        <p:sp>
          <p:nvSpPr>
            <p:cNvPr id="7" name="Rectangle 6"/>
            <p:cNvSpPr/>
            <p:nvPr/>
          </p:nvSpPr>
          <p:spPr>
            <a:xfrm>
              <a:off x="1000934" y="1244636"/>
              <a:ext cx="45719" cy="561242"/>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graphicFrame>
          <p:nvGraphicFramePr>
            <p:cNvPr id="84" name="Object 5"/>
            <p:cNvGraphicFramePr>
              <a:graphicFrameLocks noChangeAspect="1"/>
            </p:cNvGraphicFramePr>
            <p:nvPr>
              <p:extLst>
                <p:ext uri="{D42A27DB-BD31-4B8C-83A1-F6EECF244321}">
                  <p14:modId xmlns:p14="http://schemas.microsoft.com/office/powerpoint/2010/main" val="2785267399"/>
                </p:ext>
              </p:extLst>
            </p:nvPr>
          </p:nvGraphicFramePr>
          <p:xfrm>
            <a:off x="2806468" y="1233130"/>
            <a:ext cx="792098" cy="304369"/>
          </p:xfrm>
          <a:graphic>
            <a:graphicData uri="http://schemas.openxmlformats.org/presentationml/2006/ole">
              <mc:AlternateContent xmlns:mc="http://schemas.openxmlformats.org/markup-compatibility/2006">
                <mc:Choice xmlns:v="urn:schemas-microsoft-com:vml" Requires="v">
                  <p:oleObj spid="_x0000_s1050" name="Image bitmap" r:id="rId26" imgW="1238423" imgH="476316" progId="PBrush">
                    <p:embed/>
                  </p:oleObj>
                </mc:Choice>
                <mc:Fallback>
                  <p:oleObj name="Image bitmap" r:id="rId26" imgW="1238423" imgH="476316" progId="PBrush">
                    <p:embed/>
                    <p:pic>
                      <p:nvPicPr>
                        <p:cNvPr id="0" name=""/>
                        <p:cNvPicPr>
                          <a:picLocks noChangeAspect="1" noChangeArrowheads="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6468" y="1233130"/>
                          <a:ext cx="792098" cy="304369"/>
                        </a:xfrm>
                        <a:prstGeom prst="rect">
                          <a:avLst/>
                        </a:prstGeom>
                        <a:noFill/>
                        <a:ln>
                          <a:noFill/>
                        </a:ln>
                        <a:effectLst/>
                        <a:extLst>
                          <a:ext uri="{909E8E84-426E-40DD-AFC4-6F175D3DCCD1}">
                            <a14:hiddenFill xmlns:a14="http://schemas.microsoft.com/office/drawing/2010/main">
                              <a:gradFill rotWithShape="0">
                                <a:gsLst>
                                  <a:gs pos="0">
                                    <a:srgbClr val="99CCFF"/>
                                  </a:gs>
                                  <a:gs pos="100000">
                                    <a:srgbClr val="99CCFF">
                                      <a:gamma/>
                                      <a:shade val="72549"/>
                                      <a:invGamma/>
                                    </a:srgbClr>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5" name="Picture 11" descr="Logotipo BBVA. Enlace a Inicio">
              <a:hlinkClick r:id="rId28"/>
            </p:cNvPr>
            <p:cNvPicPr>
              <a:picLocks noChangeAspect="1" noChangeArrowheads="1"/>
            </p:cNvPicPr>
            <p:nvPr/>
          </p:nvPicPr>
          <p:blipFill>
            <a:blip r:embed="rId29" cstate="print"/>
            <a:srcRect l="6615" t="11531" r="36661" b="9608"/>
            <a:stretch>
              <a:fillRect/>
            </a:stretch>
          </p:blipFill>
          <p:spPr bwMode="auto">
            <a:xfrm>
              <a:off x="7308304" y="1377146"/>
              <a:ext cx="343486" cy="141795"/>
            </a:xfrm>
            <a:prstGeom prst="rect">
              <a:avLst/>
            </a:prstGeom>
            <a:noFill/>
            <a:ln w="9525">
              <a:noFill/>
              <a:miter lim="800000"/>
              <a:headEnd/>
              <a:tailEnd/>
            </a:ln>
          </p:spPr>
        </p:pic>
        <p:pic>
          <p:nvPicPr>
            <p:cNvPr id="86" name="Picture 35" descr="Societe generale Groupe"/>
            <p:cNvPicPr>
              <a:picLocks noChangeAspect="1" noChangeArrowheads="1"/>
            </p:cNvPicPr>
            <p:nvPr/>
          </p:nvPicPr>
          <p:blipFill>
            <a:blip r:embed="rId30" cstate="print">
              <a:clrChange>
                <a:clrFrom>
                  <a:srgbClr val="FFFFFF"/>
                </a:clrFrom>
                <a:clrTo>
                  <a:srgbClr val="FFFFFF">
                    <a:alpha val="0"/>
                  </a:srgbClr>
                </a:clrTo>
              </a:clrChange>
            </a:blip>
            <a:srcRect/>
            <a:stretch>
              <a:fillRect/>
            </a:stretch>
          </p:blipFill>
          <p:spPr bwMode="auto">
            <a:xfrm>
              <a:off x="1547664" y="1594269"/>
              <a:ext cx="683307" cy="134467"/>
            </a:xfrm>
            <a:prstGeom prst="rect">
              <a:avLst/>
            </a:prstGeom>
            <a:noFill/>
            <a:ln w="9525">
              <a:noFill/>
              <a:miter lim="800000"/>
              <a:headEnd/>
              <a:tailEnd/>
            </a:ln>
          </p:spPr>
        </p:pic>
        <p:pic>
          <p:nvPicPr>
            <p:cNvPr id="89" name="Picture 61"/>
            <p:cNvPicPr>
              <a:picLocks noChangeAspect="1" noChangeArrowheads="1"/>
            </p:cNvPicPr>
            <p:nvPr/>
          </p:nvPicPr>
          <p:blipFill>
            <a:blip r:embed="rId31" cstate="print">
              <a:clrChange>
                <a:clrFrom>
                  <a:srgbClr val="FFFFFF"/>
                </a:clrFrom>
                <a:clrTo>
                  <a:srgbClr val="FFFFFF">
                    <a:alpha val="0"/>
                  </a:srgbClr>
                </a:clrTo>
              </a:clrChange>
            </a:blip>
            <a:srcRect/>
            <a:stretch>
              <a:fillRect/>
            </a:stretch>
          </p:blipFill>
          <p:spPr bwMode="auto">
            <a:xfrm>
              <a:off x="1131276" y="1381050"/>
              <a:ext cx="334929" cy="334929"/>
            </a:xfrm>
            <a:prstGeom prst="rect">
              <a:avLst/>
            </a:prstGeom>
            <a:noFill/>
            <a:ln w="9525">
              <a:noFill/>
              <a:miter lim="800000"/>
              <a:headEnd/>
              <a:tailEnd/>
            </a:ln>
          </p:spPr>
        </p:pic>
        <p:pic>
          <p:nvPicPr>
            <p:cNvPr id="91" name="Picture 47" descr="BPCE"/>
            <p:cNvPicPr>
              <a:picLocks noChangeAspect="1" noChangeArrowheads="1"/>
            </p:cNvPicPr>
            <p:nvPr/>
          </p:nvPicPr>
          <p:blipFill>
            <a:blip r:embed="rId32" cstate="print">
              <a:clrChange>
                <a:clrFrom>
                  <a:srgbClr val="FFFFFF"/>
                </a:clrFrom>
                <a:clrTo>
                  <a:srgbClr val="FFFFFF">
                    <a:alpha val="0"/>
                  </a:srgbClr>
                </a:clrTo>
              </a:clrChange>
            </a:blip>
            <a:srcRect t="24541" b="31453"/>
            <a:stretch>
              <a:fillRect/>
            </a:stretch>
          </p:blipFill>
          <p:spPr bwMode="auto">
            <a:xfrm>
              <a:off x="6036242" y="1304388"/>
              <a:ext cx="778652" cy="207800"/>
            </a:xfrm>
            <a:prstGeom prst="rect">
              <a:avLst/>
            </a:prstGeom>
            <a:noFill/>
            <a:ln w="9525">
              <a:noFill/>
              <a:miter lim="800000"/>
              <a:headEnd/>
              <a:tailEnd/>
            </a:ln>
          </p:spPr>
        </p:pic>
        <p:pic>
          <p:nvPicPr>
            <p:cNvPr id="92" name="Picture 13" descr="Logo_credit_Mutuel"/>
            <p:cNvPicPr>
              <a:picLocks noChangeAspect="1" noChangeArrowheads="1"/>
            </p:cNvPicPr>
            <p:nvPr/>
          </p:nvPicPr>
          <p:blipFill>
            <a:blip r:embed="rId33" cstate="print">
              <a:clrChange>
                <a:clrFrom>
                  <a:srgbClr val="FFFFFF"/>
                </a:clrFrom>
                <a:clrTo>
                  <a:srgbClr val="FFFFFF">
                    <a:alpha val="0"/>
                  </a:srgbClr>
                </a:clrTo>
              </a:clrChange>
            </a:blip>
            <a:srcRect/>
            <a:stretch>
              <a:fillRect/>
            </a:stretch>
          </p:blipFill>
          <p:spPr bwMode="auto">
            <a:xfrm>
              <a:off x="2361744" y="1573561"/>
              <a:ext cx="770096" cy="183362"/>
            </a:xfrm>
            <a:prstGeom prst="rect">
              <a:avLst/>
            </a:prstGeom>
            <a:noFill/>
            <a:ln w="9525">
              <a:noFill/>
              <a:miter lim="800000"/>
              <a:headEnd/>
              <a:tailEnd/>
            </a:ln>
          </p:spPr>
        </p:pic>
        <p:pic>
          <p:nvPicPr>
            <p:cNvPr id="96" name="Picture 4" descr="http://t3.gstatic.com/images?q=tbn:ANd9GcRjA-vDSCVj8afM9GL7dUUetb5ON_jmtJaXE10ru60y0GhvYLp5ngZZGu0"/>
            <p:cNvPicPr>
              <a:picLocks noChangeAspect="1" noChangeArrowheads="1"/>
            </p:cNvPicPr>
            <p:nvPr/>
          </p:nvPicPr>
          <p:blipFill>
            <a:blip r:embed="rId34" cstate="print"/>
            <a:srcRect/>
            <a:stretch>
              <a:fillRect/>
            </a:stretch>
          </p:blipFill>
          <p:spPr bwMode="auto">
            <a:xfrm>
              <a:off x="4078905" y="1564086"/>
              <a:ext cx="539069" cy="147342"/>
            </a:xfrm>
            <a:prstGeom prst="rect">
              <a:avLst/>
            </a:prstGeom>
            <a:noFill/>
          </p:spPr>
        </p:pic>
        <p:pic>
          <p:nvPicPr>
            <p:cNvPr id="99" name="Picture 8" descr="http://t2.gstatic.com/images?q=tbn:ANd9GcQsocZOq_N1UzAE1UHfprrL4hvZqeuSAEU69lYY44YjfzTCFG7a"/>
            <p:cNvPicPr>
              <a:picLocks noChangeAspect="1" noChangeArrowheads="1"/>
            </p:cNvPicPr>
            <p:nvPr/>
          </p:nvPicPr>
          <p:blipFill>
            <a:blip r:embed="rId35" cstate="print"/>
            <a:srcRect/>
            <a:stretch>
              <a:fillRect/>
            </a:stretch>
          </p:blipFill>
          <p:spPr bwMode="auto">
            <a:xfrm>
              <a:off x="3755305" y="1316981"/>
              <a:ext cx="340308" cy="204181"/>
            </a:xfrm>
            <a:prstGeom prst="rect">
              <a:avLst/>
            </a:prstGeom>
            <a:noFill/>
          </p:spPr>
        </p:pic>
        <p:pic>
          <p:nvPicPr>
            <p:cNvPr id="100" name="Picture 5" descr="http://www.rabobank.com/content/images/rabobank-logo-print.jpg"/>
            <p:cNvPicPr>
              <a:picLocks noChangeAspect="1" noChangeArrowheads="1"/>
            </p:cNvPicPr>
            <p:nvPr/>
          </p:nvPicPr>
          <p:blipFill>
            <a:blip r:embed="rId36" cstate="print"/>
            <a:srcRect/>
            <a:stretch>
              <a:fillRect/>
            </a:stretch>
          </p:blipFill>
          <p:spPr bwMode="auto">
            <a:xfrm>
              <a:off x="5154388" y="1314653"/>
              <a:ext cx="347115" cy="419508"/>
            </a:xfrm>
            <a:prstGeom prst="rect">
              <a:avLst/>
            </a:prstGeom>
            <a:noFill/>
          </p:spPr>
        </p:pic>
        <p:pic>
          <p:nvPicPr>
            <p:cNvPr id="248" name="Picture 41"/>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293449" y="1537888"/>
              <a:ext cx="655320" cy="173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2" name="Picture 48" descr="http://www.ci-portal.de/wp-content/uploads/commerzbank_logo3.jpg"/>
            <p:cNvPicPr>
              <a:picLocks noChangeAspect="1" noChangeArrowheads="1"/>
            </p:cNvPicPr>
            <p:nvPr/>
          </p:nvPicPr>
          <p:blipFill rotWithShape="1">
            <a:blip r:embed="rId38" cstate="print">
              <a:extLst>
                <a:ext uri="{28A0092B-C50C-407E-A947-70E740481C1C}">
                  <a14:useLocalDpi xmlns:a14="http://schemas.microsoft.com/office/drawing/2010/main" val="0"/>
                </a:ext>
              </a:extLst>
            </a:blip>
            <a:srcRect t="37788" b="37892"/>
            <a:stretch/>
          </p:blipFill>
          <p:spPr bwMode="auto">
            <a:xfrm>
              <a:off x="1592017" y="1333003"/>
              <a:ext cx="990600" cy="150571"/>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877359" y="1375521"/>
              <a:ext cx="964121" cy="148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7" name="Picture 53" descr="National Australia Bank"/>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667753" y="1386016"/>
              <a:ext cx="246126" cy="35947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16" descr="La Banque Postale"/>
            <p:cNvPicPr>
              <a:picLocks noChangeAspect="1" noChangeArrowheads="1"/>
            </p:cNvPicPr>
            <p:nvPr/>
          </p:nvPicPr>
          <p:blipFill>
            <a:blip r:embed="rId41" cstate="print"/>
            <a:srcRect/>
            <a:stretch>
              <a:fillRect/>
            </a:stretch>
          </p:blipFill>
          <p:spPr bwMode="auto">
            <a:xfrm>
              <a:off x="4733515" y="1437824"/>
              <a:ext cx="319040" cy="319040"/>
            </a:xfrm>
            <a:prstGeom prst="rect">
              <a:avLst/>
            </a:prstGeom>
            <a:noFill/>
            <a:ln w="9525">
              <a:noFill/>
              <a:miter lim="800000"/>
              <a:headEnd/>
              <a:tailEnd/>
            </a:ln>
          </p:spPr>
        </p:pic>
        <p:pic>
          <p:nvPicPr>
            <p:cNvPr id="154" name="Picture 6" descr="http://3.bp.blogspot.com/_5Hg8PPAorvA/TRZZVGtNQsI/AAAAAAAAD-8/dVVkZIRniFw/s1600/Attijariwafa-bank-Europe.jpg"/>
            <p:cNvPicPr>
              <a:picLocks noChangeAspect="1" noChangeArrowheads="1"/>
            </p:cNvPicPr>
            <p:nvPr/>
          </p:nvPicPr>
          <p:blipFill>
            <a:blip r:embed="rId42" cstate="print"/>
            <a:srcRect/>
            <a:stretch>
              <a:fillRect/>
            </a:stretch>
          </p:blipFill>
          <p:spPr bwMode="auto">
            <a:xfrm>
              <a:off x="6794571" y="1343448"/>
              <a:ext cx="411891" cy="410131"/>
            </a:xfrm>
            <a:prstGeom prst="rect">
              <a:avLst/>
            </a:prstGeom>
            <a:noFill/>
          </p:spPr>
        </p:pic>
        <p:pic>
          <p:nvPicPr>
            <p:cNvPr id="1079" name="Picture 55" descr="HSBC">
              <a:hlinkClick r:id="rId43" tooltip="HSBC"/>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308304" y="1585179"/>
              <a:ext cx="595884" cy="10515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0" name="Connecteur droit 29"/>
          <p:cNvCxnSpPr/>
          <p:nvPr/>
        </p:nvCxnSpPr>
        <p:spPr>
          <a:xfrm>
            <a:off x="1022342" y="1695999"/>
            <a:ext cx="8136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47" name="Groupe 246"/>
          <p:cNvGrpSpPr/>
          <p:nvPr/>
        </p:nvGrpSpPr>
        <p:grpSpPr>
          <a:xfrm>
            <a:off x="195357" y="1717342"/>
            <a:ext cx="8975625" cy="490669"/>
            <a:chOff x="195357" y="1873228"/>
            <a:chExt cx="8975625" cy="490669"/>
          </a:xfrm>
        </p:grpSpPr>
        <p:cxnSp>
          <p:nvCxnSpPr>
            <p:cNvPr id="32" name="Connecteur droit 31"/>
            <p:cNvCxnSpPr/>
            <p:nvPr/>
          </p:nvCxnSpPr>
          <p:spPr>
            <a:xfrm>
              <a:off x="1034982" y="2360755"/>
              <a:ext cx="8136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Espace réservé du contenu 1"/>
            <p:cNvSpPr txBox="1">
              <a:spLocks/>
            </p:cNvSpPr>
            <p:nvPr/>
          </p:nvSpPr>
          <p:spPr>
            <a:xfrm>
              <a:off x="195357" y="2101291"/>
              <a:ext cx="739208" cy="151452"/>
            </a:xfrm>
            <a:prstGeom prst="rect">
              <a:avLst/>
            </a:prstGeom>
          </p:spPr>
          <p:txBody>
            <a:bodyPr vert="horz" lIns="0" tIns="0" rIns="0" bIns="0" rtlCol="0" anchor="ctr">
              <a:spAutoFit/>
            </a:bodyPr>
            <a:lstStyle/>
            <a:p>
              <a:pPr lvl="0" algn="r">
                <a:lnSpc>
                  <a:spcPct val="80000"/>
                </a:lnSpc>
                <a:buSzPct val="70000"/>
                <a:defRPr/>
              </a:pPr>
              <a:r>
                <a:rPr lang="fr-FR" sz="1200" b="1" dirty="0" smtClean="0"/>
                <a:t>Assurance</a:t>
              </a:r>
              <a:endParaRPr lang="fr-FR" sz="1200" b="1" dirty="0"/>
            </a:p>
          </p:txBody>
        </p:sp>
        <p:sp>
          <p:nvSpPr>
            <p:cNvPr id="29" name="Rectangle 28"/>
            <p:cNvSpPr/>
            <p:nvPr/>
          </p:nvSpPr>
          <p:spPr>
            <a:xfrm>
              <a:off x="987286" y="2003897"/>
              <a:ext cx="45719" cy="360000"/>
            </a:xfrm>
            <a:prstGeom prst="rect">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solidFill>
                  <a:schemeClr val="tx1"/>
                </a:solidFill>
              </a:endParaRPr>
            </a:p>
          </p:txBody>
        </p:sp>
        <p:pic>
          <p:nvPicPr>
            <p:cNvPr id="80" name="Picture 10"/>
            <p:cNvPicPr>
              <a:picLocks noChangeAspect="1" noChangeArrowheads="1"/>
            </p:cNvPicPr>
            <p:nvPr/>
          </p:nvPicPr>
          <p:blipFill>
            <a:blip r:embed="rId45" cstate="print"/>
            <a:srcRect/>
            <a:stretch>
              <a:fillRect/>
            </a:stretch>
          </p:blipFill>
          <p:spPr bwMode="auto">
            <a:xfrm>
              <a:off x="1222234" y="1997091"/>
              <a:ext cx="609957" cy="149124"/>
            </a:xfrm>
            <a:prstGeom prst="rect">
              <a:avLst/>
            </a:prstGeom>
            <a:noFill/>
            <a:ln w="9525">
              <a:noFill/>
              <a:miter lim="800000"/>
              <a:headEnd/>
              <a:tailEnd/>
            </a:ln>
          </p:spPr>
        </p:pic>
        <p:pic>
          <p:nvPicPr>
            <p:cNvPr id="82" name="Picture 65" descr="1287425499axa_logo"/>
            <p:cNvPicPr>
              <a:picLocks noChangeAspect="1" noChangeArrowheads="1"/>
            </p:cNvPicPr>
            <p:nvPr/>
          </p:nvPicPr>
          <p:blipFill>
            <a:blip r:embed="rId46" cstate="print"/>
            <a:srcRect/>
            <a:stretch>
              <a:fillRect/>
            </a:stretch>
          </p:blipFill>
          <p:spPr bwMode="auto">
            <a:xfrm>
              <a:off x="5279370" y="1987062"/>
              <a:ext cx="282369" cy="281141"/>
            </a:xfrm>
            <a:prstGeom prst="rect">
              <a:avLst/>
            </a:prstGeom>
            <a:noFill/>
            <a:ln w="9525">
              <a:noFill/>
              <a:miter lim="800000"/>
              <a:headEnd/>
              <a:tailEnd/>
            </a:ln>
          </p:spPr>
        </p:pic>
        <p:pic>
          <p:nvPicPr>
            <p:cNvPr id="88" name="Picture 60" descr="logo"/>
            <p:cNvPicPr preferRelativeResize="0">
              <a:picLocks noChangeAspect="1" noChangeArrowheads="1"/>
            </p:cNvPicPr>
            <p:nvPr/>
          </p:nvPicPr>
          <p:blipFill>
            <a:blip r:embed="rId47" cstate="print">
              <a:clrChange>
                <a:clrFrom>
                  <a:srgbClr val="FFFFFF"/>
                </a:clrFrom>
                <a:clrTo>
                  <a:srgbClr val="FFFFFF">
                    <a:alpha val="0"/>
                  </a:srgbClr>
                </a:clrTo>
              </a:clrChange>
            </a:blip>
            <a:srcRect/>
            <a:stretch>
              <a:fillRect/>
            </a:stretch>
          </p:blipFill>
          <p:spPr bwMode="auto">
            <a:xfrm>
              <a:off x="1561228" y="2198840"/>
              <a:ext cx="553980" cy="155973"/>
            </a:xfrm>
            <a:prstGeom prst="rect">
              <a:avLst/>
            </a:prstGeom>
            <a:noFill/>
            <a:ln w="9525">
              <a:noFill/>
              <a:miter lim="800000"/>
              <a:headEnd/>
              <a:tailEnd/>
            </a:ln>
          </p:spPr>
        </p:pic>
        <p:pic>
          <p:nvPicPr>
            <p:cNvPr id="160" name="Picture 6" descr="http://isfavoile.free.fr/CCE_2009/images/logo_bnp.JP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4326732" y="1986416"/>
              <a:ext cx="863346" cy="190691"/>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8" descr="http://agence-kiss.com/sites/default/files/logos/CAAssur%20LOGO%20300x250.jpg"/>
            <p:cNvPicPr>
              <a:picLocks noChangeAspect="1" noChangeArrowheads="1"/>
            </p:cNvPicPr>
            <p:nvPr/>
          </p:nvPicPr>
          <p:blipFill rotWithShape="1">
            <a:blip r:embed="rId49" cstate="print">
              <a:extLst>
                <a:ext uri="{28A0092B-C50C-407E-A947-70E740481C1C}">
                  <a14:useLocalDpi xmlns:a14="http://schemas.microsoft.com/office/drawing/2010/main" val="0"/>
                </a:ext>
              </a:extLst>
            </a:blip>
            <a:srcRect t="38824" b="39317"/>
            <a:stretch/>
          </p:blipFill>
          <p:spPr bwMode="auto">
            <a:xfrm>
              <a:off x="7150640" y="1967168"/>
              <a:ext cx="1257300" cy="229027"/>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30" descr="60111_1415188505_1"/>
            <p:cNvPicPr>
              <a:picLocks noChangeAspect="1" noChangeArrowheads="1"/>
            </p:cNvPicPr>
            <p:nvPr/>
          </p:nvPicPr>
          <p:blipFill>
            <a:blip r:embed="rId50"/>
            <a:srcRect/>
            <a:stretch>
              <a:fillRect/>
            </a:stretch>
          </p:blipFill>
          <p:spPr bwMode="auto">
            <a:xfrm>
              <a:off x="6693995" y="1931354"/>
              <a:ext cx="352901" cy="345472"/>
            </a:xfrm>
            <a:prstGeom prst="rect">
              <a:avLst/>
            </a:prstGeom>
            <a:noFill/>
            <a:ln w="9525">
              <a:noFill/>
              <a:miter lim="800000"/>
              <a:headEnd/>
              <a:tailEnd/>
            </a:ln>
          </p:spPr>
        </p:pic>
        <p:pic>
          <p:nvPicPr>
            <p:cNvPr id="169" name="Picture 13" descr="AG2R-LaMondiale-logo"/>
            <p:cNvPicPr>
              <a:picLocks noChangeAspect="1" noChangeArrowheads="1"/>
            </p:cNvPicPr>
            <p:nvPr/>
          </p:nvPicPr>
          <p:blipFill>
            <a:blip r:embed="rId51" cstate="print"/>
            <a:srcRect/>
            <a:stretch>
              <a:fillRect/>
            </a:stretch>
          </p:blipFill>
          <p:spPr bwMode="auto">
            <a:xfrm>
              <a:off x="5667753" y="1898095"/>
              <a:ext cx="950976" cy="416052"/>
            </a:xfrm>
            <a:prstGeom prst="rect">
              <a:avLst/>
            </a:prstGeom>
            <a:noFill/>
            <a:ln w="9525">
              <a:noFill/>
              <a:miter lim="800000"/>
              <a:headEnd/>
              <a:tailEnd/>
            </a:ln>
          </p:spPr>
        </p:pic>
        <p:pic>
          <p:nvPicPr>
            <p:cNvPr id="170" name="Picture 9" descr="logo_malakoffmederic"/>
            <p:cNvPicPr>
              <a:picLocks noChangeAspect="1" noChangeArrowheads="1"/>
            </p:cNvPicPr>
            <p:nvPr/>
          </p:nvPicPr>
          <p:blipFill>
            <a:blip r:embed="rId52" cstate="print"/>
            <a:srcRect/>
            <a:stretch>
              <a:fillRect/>
            </a:stretch>
          </p:blipFill>
          <p:spPr bwMode="auto">
            <a:xfrm>
              <a:off x="3710128" y="1873228"/>
              <a:ext cx="600179" cy="435919"/>
            </a:xfrm>
            <a:prstGeom prst="rect">
              <a:avLst/>
            </a:prstGeom>
            <a:noFill/>
            <a:ln w="9525">
              <a:noFill/>
              <a:miter lim="800000"/>
              <a:headEnd/>
              <a:tailEnd/>
            </a:ln>
          </p:spPr>
        </p:pic>
        <p:pic>
          <p:nvPicPr>
            <p:cNvPr id="175" name="Picture 6" descr="CNP Assurances, retour à l'accueil"/>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3185970" y="1965543"/>
              <a:ext cx="48006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http://www.redworks.com/sites/default/files/field/image/TheCo-operativeLogo.jp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970911" y="2009975"/>
              <a:ext cx="1103299" cy="2353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e 14"/>
          <p:cNvGrpSpPr/>
          <p:nvPr/>
        </p:nvGrpSpPr>
        <p:grpSpPr>
          <a:xfrm>
            <a:off x="-887" y="4544750"/>
            <a:ext cx="9162356" cy="409774"/>
            <a:chOff x="0" y="4193542"/>
            <a:chExt cx="9162356" cy="409774"/>
          </a:xfrm>
        </p:grpSpPr>
        <p:sp>
          <p:nvSpPr>
            <p:cNvPr id="26" name="Espace réservé du contenu 1"/>
            <p:cNvSpPr txBox="1">
              <a:spLocks/>
            </p:cNvSpPr>
            <p:nvPr/>
          </p:nvSpPr>
          <p:spPr>
            <a:xfrm>
              <a:off x="0" y="4269694"/>
              <a:ext cx="934565" cy="299184"/>
            </a:xfrm>
            <a:prstGeom prst="rect">
              <a:avLst/>
            </a:prstGeom>
          </p:spPr>
          <p:txBody>
            <a:bodyPr vert="horz" wrap="square" lIns="0" tIns="0" rIns="0" bIns="0" rtlCol="0" anchor="ctr">
              <a:spAutoFit/>
            </a:bodyPr>
            <a:lstStyle/>
            <a:p>
              <a:pPr algn="r">
                <a:lnSpc>
                  <a:spcPct val="80000"/>
                </a:lnSpc>
                <a:buSzPct val="70000"/>
                <a:defRPr/>
              </a:pPr>
              <a:r>
                <a:rPr lang="fr-FR" sz="1200" b="1" dirty="0" err="1" smtClean="0"/>
                <a:t>Telecoms</a:t>
              </a:r>
              <a:r>
                <a:rPr lang="fr-FR" sz="1200" b="1" dirty="0" smtClean="0"/>
                <a:t> </a:t>
              </a:r>
            </a:p>
            <a:p>
              <a:pPr algn="r">
                <a:lnSpc>
                  <a:spcPct val="80000"/>
                </a:lnSpc>
                <a:buSzPct val="70000"/>
                <a:defRPr/>
              </a:pPr>
              <a:r>
                <a:rPr lang="fr-FR" sz="1200" b="1" dirty="0" smtClean="0"/>
                <a:t>&amp; Media</a:t>
              </a:r>
              <a:endParaRPr lang="fr-FR" sz="1200" b="1" dirty="0"/>
            </a:p>
          </p:txBody>
        </p:sp>
        <p:sp>
          <p:nvSpPr>
            <p:cNvPr id="27" name="Rectangle 26"/>
            <p:cNvSpPr/>
            <p:nvPr/>
          </p:nvSpPr>
          <p:spPr>
            <a:xfrm>
              <a:off x="1000934" y="4233915"/>
              <a:ext cx="45719" cy="360000"/>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cxnSp>
          <p:nvCxnSpPr>
            <p:cNvPr id="34" name="Connecteur droit 33"/>
            <p:cNvCxnSpPr/>
            <p:nvPr/>
          </p:nvCxnSpPr>
          <p:spPr>
            <a:xfrm>
              <a:off x="1026356" y="4603316"/>
              <a:ext cx="81360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54" name="Picture 39" descr="Orange"/>
            <p:cNvPicPr preferRelativeResize="0">
              <a:picLocks noChangeAspect="1" noChangeArrowheads="1"/>
            </p:cNvPicPr>
            <p:nvPr/>
          </p:nvPicPr>
          <p:blipFill>
            <a:blip r:embed="rId55" cstate="print"/>
            <a:srcRect/>
            <a:stretch>
              <a:fillRect/>
            </a:stretch>
          </p:blipFill>
          <p:spPr bwMode="auto">
            <a:xfrm>
              <a:off x="1452242" y="4248379"/>
              <a:ext cx="283591" cy="283591"/>
            </a:xfrm>
            <a:prstGeom prst="rect">
              <a:avLst/>
            </a:prstGeom>
            <a:noFill/>
            <a:ln w="9525">
              <a:noFill/>
              <a:miter lim="800000"/>
              <a:headEnd/>
              <a:tailEnd/>
            </a:ln>
          </p:spPr>
        </p:pic>
        <p:pic>
          <p:nvPicPr>
            <p:cNvPr id="58" name="Picture 11" descr="canal"/>
            <p:cNvPicPr preferRelativeResize="0">
              <a:picLocks noChangeAspect="1" noChangeArrowheads="1"/>
            </p:cNvPicPr>
            <p:nvPr/>
          </p:nvPicPr>
          <p:blipFill>
            <a:blip r:embed="rId56" cstate="print">
              <a:clrChange>
                <a:clrFrom>
                  <a:srgbClr val="FFFFFF"/>
                </a:clrFrom>
                <a:clrTo>
                  <a:srgbClr val="FFFFFF">
                    <a:alpha val="0"/>
                  </a:srgbClr>
                </a:clrTo>
              </a:clrChange>
            </a:blip>
            <a:srcRect l="3360" t="9158" r="2919" b="8722"/>
            <a:stretch>
              <a:fillRect/>
            </a:stretch>
          </p:blipFill>
          <p:spPr bwMode="auto">
            <a:xfrm>
              <a:off x="6201332" y="4315423"/>
              <a:ext cx="519258" cy="124949"/>
            </a:xfrm>
            <a:prstGeom prst="rect">
              <a:avLst/>
            </a:prstGeom>
            <a:noFill/>
            <a:ln w="9525">
              <a:noFill/>
              <a:miter lim="800000"/>
              <a:headEnd/>
              <a:tailEnd/>
            </a:ln>
          </p:spPr>
        </p:pic>
        <p:pic>
          <p:nvPicPr>
            <p:cNvPr id="105" name="Picture 7"/>
            <p:cNvPicPr>
              <a:picLocks noChangeAspect="1" noChangeArrowheads="1"/>
            </p:cNvPicPr>
            <p:nvPr/>
          </p:nvPicPr>
          <p:blipFill>
            <a:blip r:embed="rId57"/>
            <a:srcRect/>
            <a:stretch>
              <a:fillRect/>
            </a:stretch>
          </p:blipFill>
          <p:spPr bwMode="auto">
            <a:xfrm>
              <a:off x="2008096" y="4286994"/>
              <a:ext cx="1025271" cy="253841"/>
            </a:xfrm>
            <a:prstGeom prst="rect">
              <a:avLst/>
            </a:prstGeom>
            <a:noFill/>
            <a:ln w="9525">
              <a:noFill/>
              <a:miter lim="800000"/>
              <a:headEnd/>
              <a:tailEnd/>
            </a:ln>
          </p:spPr>
        </p:pic>
        <p:pic>
          <p:nvPicPr>
            <p:cNvPr id="115" name="Picture 4" descr="http://upload.wikimedia.org/wikipedia/en/thumb/5/57/Vodafone_logo.svg/1280px-Vodafone_logo.svg.png"/>
            <p:cNvPicPr>
              <a:picLocks noChangeAspect="1" noChangeArrowheads="1"/>
            </p:cNvPicPr>
            <p:nvPr/>
          </p:nvPicPr>
          <p:blipFill>
            <a:blip r:embed="rId58"/>
            <a:srcRect/>
            <a:stretch>
              <a:fillRect/>
            </a:stretch>
          </p:blipFill>
          <p:spPr bwMode="auto">
            <a:xfrm>
              <a:off x="4500879" y="4193542"/>
              <a:ext cx="487680" cy="331089"/>
            </a:xfrm>
            <a:prstGeom prst="rect">
              <a:avLst/>
            </a:prstGeom>
            <a:noFill/>
          </p:spPr>
        </p:pic>
        <p:pic>
          <p:nvPicPr>
            <p:cNvPr id="121" name="Picture 8"/>
            <p:cNvPicPr>
              <a:picLocks noChangeAspect="1" noChangeArrowheads="1"/>
            </p:cNvPicPr>
            <p:nvPr/>
          </p:nvPicPr>
          <p:blipFill>
            <a:blip r:embed="rId59"/>
            <a:srcRect/>
            <a:stretch>
              <a:fillRect/>
            </a:stretch>
          </p:blipFill>
          <p:spPr bwMode="auto">
            <a:xfrm>
              <a:off x="7309191" y="4231166"/>
              <a:ext cx="584454" cy="293465"/>
            </a:xfrm>
            <a:prstGeom prst="rect">
              <a:avLst/>
            </a:prstGeom>
            <a:noFill/>
            <a:ln w="9525">
              <a:noFill/>
              <a:miter lim="800000"/>
              <a:headEnd/>
              <a:tailEnd/>
            </a:ln>
          </p:spPr>
        </p:pic>
        <p:pic>
          <p:nvPicPr>
            <p:cNvPr id="124" name="Picture 2" descr="http://newsimg.bbc.co.uk/media/images/67165000/jpg/_67165918_67165917.jpg"/>
            <p:cNvPicPr>
              <a:picLocks noChangeAspect="1" noChangeArrowheads="1"/>
            </p:cNvPicPr>
            <p:nvPr/>
          </p:nvPicPr>
          <p:blipFill>
            <a:blip r:embed="rId60"/>
            <a:srcRect t="31752" b="34985"/>
            <a:stretch>
              <a:fillRect/>
            </a:stretch>
          </p:blipFill>
          <p:spPr bwMode="auto">
            <a:xfrm>
              <a:off x="5299801" y="4298691"/>
              <a:ext cx="476250" cy="158415"/>
            </a:xfrm>
            <a:prstGeom prst="rect">
              <a:avLst/>
            </a:prstGeom>
            <a:noFill/>
          </p:spPr>
        </p:pic>
        <p:pic>
          <p:nvPicPr>
            <p:cNvPr id="1091" name="Picture 67" descr="http://aprixdami.com/assets/images/marchands/1418896192-Numericable.jp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3348751" y="4296560"/>
              <a:ext cx="693517" cy="2213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e 16"/>
          <p:cNvGrpSpPr/>
          <p:nvPr/>
        </p:nvGrpSpPr>
        <p:grpSpPr>
          <a:xfrm>
            <a:off x="38650" y="2204864"/>
            <a:ext cx="9125411" cy="530548"/>
            <a:chOff x="38352" y="5085657"/>
            <a:chExt cx="9125411" cy="530548"/>
          </a:xfrm>
        </p:grpSpPr>
        <p:pic>
          <p:nvPicPr>
            <p:cNvPr id="48" name="Picture 70" descr="Your Image"/>
            <p:cNvPicPr>
              <a:picLocks noChangeAspect="1" noChangeArrowheads="1"/>
            </p:cNvPicPr>
            <p:nvPr/>
          </p:nvPicPr>
          <p:blipFill>
            <a:blip r:embed="rId62" cstate="print"/>
            <a:srcRect/>
            <a:stretch>
              <a:fillRect/>
            </a:stretch>
          </p:blipFill>
          <p:spPr bwMode="auto">
            <a:xfrm>
              <a:off x="7596038" y="5177293"/>
              <a:ext cx="252031" cy="347693"/>
            </a:xfrm>
            <a:prstGeom prst="rect">
              <a:avLst/>
            </a:prstGeom>
            <a:noFill/>
            <a:ln w="9525">
              <a:noFill/>
              <a:miter lim="800000"/>
              <a:headEnd/>
              <a:tailEnd/>
            </a:ln>
          </p:spPr>
        </p:pic>
        <p:pic>
          <p:nvPicPr>
            <p:cNvPr id="51" name="Picture 2" descr="http://www.assmp.org/local/cache-vignettes/L472xH354/Logo_Etat_Geneve-92fc6.jpg"/>
            <p:cNvPicPr>
              <a:picLocks noChangeAspect="1" noChangeArrowheads="1"/>
            </p:cNvPicPr>
            <p:nvPr/>
          </p:nvPicPr>
          <p:blipFill>
            <a:blip r:embed="rId63" cstate="print"/>
            <a:srcRect b="10330"/>
            <a:stretch>
              <a:fillRect/>
            </a:stretch>
          </p:blipFill>
          <p:spPr bwMode="auto">
            <a:xfrm>
              <a:off x="4668317" y="5172935"/>
              <a:ext cx="601398" cy="404598"/>
            </a:xfrm>
            <a:prstGeom prst="rect">
              <a:avLst/>
            </a:prstGeom>
            <a:noFill/>
            <a:ln w="9525">
              <a:noFill/>
              <a:miter lim="800000"/>
              <a:headEnd/>
              <a:tailEnd/>
            </a:ln>
          </p:spPr>
        </p:pic>
        <p:pic>
          <p:nvPicPr>
            <p:cNvPr id="1060" name="Picture 36" descr="National Health Service">
              <a:hlinkClick r:id="rId64"/>
            </p:cNvPr>
            <p:cNvPicPr>
              <a:picLocks noChangeAspect="1" noChangeArrowheads="1"/>
            </p:cNvPicPr>
            <p:nvPr/>
          </p:nvPicPr>
          <p:blipFill rotWithShape="1">
            <a:blip r:embed="rId65" cstate="print">
              <a:extLst>
                <a:ext uri="{28A0092B-C50C-407E-A947-70E740481C1C}">
                  <a14:useLocalDpi xmlns:a14="http://schemas.microsoft.com/office/drawing/2010/main" val="0"/>
                </a:ext>
              </a:extLst>
            </a:blip>
            <a:srcRect t="24121" b="26606"/>
            <a:stretch/>
          </p:blipFill>
          <p:spPr bwMode="auto">
            <a:xfrm>
              <a:off x="1115318" y="5330376"/>
              <a:ext cx="314325" cy="154877"/>
            </a:xfrm>
            <a:prstGeom prst="rect">
              <a:avLst/>
            </a:prstGeom>
            <a:noFill/>
            <a:extLst>
              <a:ext uri="{909E8E84-426E-40DD-AFC4-6F175D3DCCD1}">
                <a14:hiddenFill xmlns:a14="http://schemas.microsoft.com/office/drawing/2010/main">
                  <a:solidFill>
                    <a:srgbClr val="FFFFFF"/>
                  </a:solidFill>
                </a14:hiddenFill>
              </a:ext>
            </a:extLst>
          </p:spPr>
        </p:pic>
        <p:sp>
          <p:nvSpPr>
            <p:cNvPr id="196" name="Espace réservé du contenu 1"/>
            <p:cNvSpPr txBox="1">
              <a:spLocks/>
            </p:cNvSpPr>
            <p:nvPr/>
          </p:nvSpPr>
          <p:spPr>
            <a:xfrm>
              <a:off x="38352" y="5362465"/>
              <a:ext cx="897620" cy="151452"/>
            </a:xfrm>
            <a:prstGeom prst="rect">
              <a:avLst/>
            </a:prstGeom>
          </p:spPr>
          <p:txBody>
            <a:bodyPr vert="horz" wrap="square" lIns="0" tIns="0" rIns="0" bIns="0" rtlCol="0" anchor="ctr">
              <a:spAutoFit/>
            </a:bodyPr>
            <a:lstStyle/>
            <a:p>
              <a:pPr algn="r">
                <a:lnSpc>
                  <a:spcPct val="80000"/>
                </a:lnSpc>
                <a:buSzPct val="70000"/>
                <a:defRPr/>
              </a:pPr>
              <a:r>
                <a:rPr lang="fr-FR" sz="1200" b="1" dirty="0" smtClean="0"/>
                <a:t>Secteur Public</a:t>
              </a:r>
            </a:p>
          </p:txBody>
        </p:sp>
        <p:sp>
          <p:nvSpPr>
            <p:cNvPr id="197" name="Rectangle 196"/>
            <p:cNvSpPr/>
            <p:nvPr/>
          </p:nvSpPr>
          <p:spPr>
            <a:xfrm>
              <a:off x="1002341" y="5256205"/>
              <a:ext cx="45719" cy="3600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cxnSp>
          <p:nvCxnSpPr>
            <p:cNvPr id="202" name="Connecteur droit 201"/>
            <p:cNvCxnSpPr/>
            <p:nvPr/>
          </p:nvCxnSpPr>
          <p:spPr>
            <a:xfrm>
              <a:off x="1027763" y="5607841"/>
              <a:ext cx="8136000" cy="0"/>
            </a:xfrm>
            <a:prstGeom prst="line">
              <a:avLst/>
            </a:prstGeom>
            <a:ln w="31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26" name="Picture 23" descr="http://www.news-assurances.com/wp-content/uploads/2010/09/Pole-emploi-chomage.jpg"/>
            <p:cNvPicPr>
              <a:picLocks noChangeAspect="1" noChangeArrowheads="1"/>
            </p:cNvPicPr>
            <p:nvPr/>
          </p:nvPicPr>
          <p:blipFill rotWithShape="1">
            <a:blip r:embed="rId66" cstate="print">
              <a:extLst>
                <a:ext uri="{28A0092B-C50C-407E-A947-70E740481C1C}">
                  <a14:useLocalDpi xmlns:a14="http://schemas.microsoft.com/office/drawing/2010/main" val="0"/>
                </a:ext>
              </a:extLst>
            </a:blip>
            <a:srcRect l="19522" t="10404" r="20962" b="12139"/>
            <a:stretch/>
          </p:blipFill>
          <p:spPr bwMode="auto">
            <a:xfrm>
              <a:off x="3707606" y="5231619"/>
              <a:ext cx="456655" cy="331663"/>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NAV-logo">
              <a:hlinkClick r:id="rId67" tooltip="Hjem"/>
            </p:cNvPr>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4186686" y="5264512"/>
              <a:ext cx="409623" cy="268945"/>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30" descr="http://www.incentive-upstream.com/media/summer_2013/health_and_safety/hse_logo.jpg"/>
            <p:cNvPicPr>
              <a:picLocks noChangeAspect="1" noChangeArrowheads="1"/>
            </p:cNvPicPr>
            <p:nvPr/>
          </p:nvPicPr>
          <p:blipFill rotWithShape="1">
            <a:blip r:embed="rId69" cstate="print">
              <a:extLst>
                <a:ext uri="{28A0092B-C50C-407E-A947-70E740481C1C}">
                  <a14:useLocalDpi xmlns:a14="http://schemas.microsoft.com/office/drawing/2010/main" val="0"/>
                </a:ext>
              </a:extLst>
            </a:blip>
            <a:srcRect l="19281" r="16753" b="29771"/>
            <a:stretch/>
          </p:blipFill>
          <p:spPr bwMode="auto">
            <a:xfrm>
              <a:off x="8697426" y="5232895"/>
              <a:ext cx="288107" cy="284678"/>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32" descr="London Borough of Bexley - Home"/>
            <p:cNvPicPr>
              <a:picLocks noChangeAspect="1" noChangeArrowheads="1"/>
            </p:cNvPicPr>
            <p:nvPr/>
          </p:nvPicPr>
          <p:blipFill rotWithShape="1">
            <a:blip r:embed="rId70" cstate="print">
              <a:extLst>
                <a:ext uri="{28A0092B-C50C-407E-A947-70E740481C1C}">
                  <a14:useLocalDpi xmlns:a14="http://schemas.microsoft.com/office/drawing/2010/main" val="0"/>
                </a:ext>
              </a:extLst>
            </a:blip>
            <a:srcRect b="16200"/>
            <a:stretch/>
          </p:blipFill>
          <p:spPr bwMode="auto">
            <a:xfrm>
              <a:off x="6278363" y="5413312"/>
              <a:ext cx="619125" cy="176401"/>
            </a:xfrm>
            <a:prstGeom prst="rect">
              <a:avLst/>
            </a:prstGeom>
            <a:noFill/>
            <a:extLst>
              <a:ext uri="{909E8E84-426E-40DD-AFC4-6F175D3DCCD1}">
                <a14:hiddenFill xmlns:a14="http://schemas.microsoft.com/office/drawing/2010/main">
                  <a:solidFill>
                    <a:srgbClr val="FFFFFF"/>
                  </a:solidFill>
                </a14:hiddenFill>
              </a:ext>
            </a:extLst>
          </p:spPr>
        </p:pic>
        <p:grpSp>
          <p:nvGrpSpPr>
            <p:cNvPr id="237" name="Group 89"/>
            <p:cNvGrpSpPr>
              <a:grpSpLocks/>
            </p:cNvGrpSpPr>
            <p:nvPr/>
          </p:nvGrpSpPr>
          <p:grpSpPr bwMode="auto">
            <a:xfrm>
              <a:off x="1497624" y="5245263"/>
              <a:ext cx="1360805" cy="327711"/>
              <a:chOff x="323" y="3053"/>
              <a:chExt cx="1607" cy="387"/>
            </a:xfrm>
          </p:grpSpPr>
          <p:pic>
            <p:nvPicPr>
              <p:cNvPr id="238" name="Picture 117"/>
              <p:cNvPicPr>
                <a:picLocks noChangeAspect="1" noChangeArrowheads="1"/>
              </p:cNvPicPr>
              <p:nvPr/>
            </p:nvPicPr>
            <p:blipFill>
              <a:blip r:embed="rId71" cstate="print">
                <a:extLst>
                  <a:ext uri="{28A0092B-C50C-407E-A947-70E740481C1C}">
                    <a14:useLocalDpi xmlns:a14="http://schemas.microsoft.com/office/drawing/2010/main" val="0"/>
                  </a:ext>
                </a:extLst>
              </a:blip>
              <a:stretch>
                <a:fillRect/>
              </a:stretch>
            </p:blipFill>
            <p:spPr bwMode="auto">
              <a:xfrm>
                <a:off x="323" y="3053"/>
                <a:ext cx="626" cy="383"/>
              </a:xfrm>
              <a:prstGeom prst="rect">
                <a:avLst/>
              </a:prstGeom>
              <a:noFill/>
              <a:ln w="9525">
                <a:noFill/>
                <a:miter lim="800000"/>
                <a:headEnd/>
                <a:tailEnd/>
              </a:ln>
            </p:spPr>
          </p:pic>
          <p:sp>
            <p:nvSpPr>
              <p:cNvPr id="239" name="Text Box 101"/>
              <p:cNvSpPr txBox="1">
                <a:spLocks noChangeArrowheads="1"/>
              </p:cNvSpPr>
              <p:nvPr/>
            </p:nvSpPr>
            <p:spPr bwMode="auto">
              <a:xfrm>
                <a:off x="860" y="3067"/>
                <a:ext cx="1070" cy="373"/>
              </a:xfrm>
              <a:prstGeom prst="rect">
                <a:avLst/>
              </a:prstGeom>
              <a:noFill/>
              <a:ln w="9525">
                <a:noFill/>
                <a:miter lim="800000"/>
                <a:headEnd/>
                <a:tailEnd/>
              </a:ln>
            </p:spPr>
            <p:txBody>
              <a:bodyPr wrap="square">
                <a:spAutoFit/>
              </a:bodyPr>
              <a:lstStyle>
                <a:defPPr>
                  <a:defRPr lang="fr-FR"/>
                </a:defPPr>
                <a:lvl1pPr algn="l" rtl="0" fontAlgn="base">
                  <a:spcBef>
                    <a:spcPct val="0"/>
                  </a:spcBef>
                  <a:spcAft>
                    <a:spcPct val="0"/>
                  </a:spcAft>
                  <a:defRPr kern="1200">
                    <a:solidFill>
                      <a:schemeClr val="tx2"/>
                    </a:solidFill>
                    <a:latin typeface="Arial" pitchFamily="34" charset="0"/>
                    <a:ea typeface="ヒラギノ角ゴ Pro W3"/>
                    <a:cs typeface="ヒラギノ角ゴ Pro W3"/>
                  </a:defRPr>
                </a:lvl1pPr>
                <a:lvl2pPr marL="457200" algn="l" rtl="0" fontAlgn="base">
                  <a:spcBef>
                    <a:spcPct val="0"/>
                  </a:spcBef>
                  <a:spcAft>
                    <a:spcPct val="0"/>
                  </a:spcAft>
                  <a:defRPr kern="1200">
                    <a:solidFill>
                      <a:schemeClr val="tx2"/>
                    </a:solidFill>
                    <a:latin typeface="Arial" pitchFamily="34" charset="0"/>
                    <a:ea typeface="ヒラギノ角ゴ Pro W3"/>
                    <a:cs typeface="ヒラギノ角ゴ Pro W3"/>
                  </a:defRPr>
                </a:lvl2pPr>
                <a:lvl3pPr marL="914400" algn="l" rtl="0" fontAlgn="base">
                  <a:spcBef>
                    <a:spcPct val="0"/>
                  </a:spcBef>
                  <a:spcAft>
                    <a:spcPct val="0"/>
                  </a:spcAft>
                  <a:defRPr kern="1200">
                    <a:solidFill>
                      <a:schemeClr val="tx2"/>
                    </a:solidFill>
                    <a:latin typeface="Arial" pitchFamily="34" charset="0"/>
                    <a:ea typeface="ヒラギノ角ゴ Pro W3"/>
                    <a:cs typeface="ヒラギノ角ゴ Pro W3"/>
                  </a:defRPr>
                </a:lvl3pPr>
                <a:lvl4pPr marL="1371600" algn="l" rtl="0" fontAlgn="base">
                  <a:spcBef>
                    <a:spcPct val="0"/>
                  </a:spcBef>
                  <a:spcAft>
                    <a:spcPct val="0"/>
                  </a:spcAft>
                  <a:defRPr kern="1200">
                    <a:solidFill>
                      <a:schemeClr val="tx2"/>
                    </a:solidFill>
                    <a:latin typeface="Arial" pitchFamily="34" charset="0"/>
                    <a:ea typeface="ヒラギノ角ゴ Pro W3"/>
                    <a:cs typeface="ヒラギノ角ゴ Pro W3"/>
                  </a:defRPr>
                </a:lvl4pPr>
                <a:lvl5pPr marL="1828800" algn="l" rtl="0" fontAlgn="base">
                  <a:spcBef>
                    <a:spcPct val="0"/>
                  </a:spcBef>
                  <a:spcAft>
                    <a:spcPct val="0"/>
                  </a:spcAft>
                  <a:defRPr kern="1200">
                    <a:solidFill>
                      <a:schemeClr val="tx2"/>
                    </a:solidFill>
                    <a:latin typeface="Arial" pitchFamily="34" charset="0"/>
                    <a:ea typeface="ヒラギノ角ゴ Pro W3"/>
                    <a:cs typeface="ヒラギノ角ゴ Pro W3"/>
                  </a:defRPr>
                </a:lvl5pPr>
                <a:lvl6pPr marL="2286000" algn="l" defTabSz="914400" rtl="0" eaLnBrk="1" latinLnBrk="0" hangingPunct="1">
                  <a:defRPr kern="1200">
                    <a:solidFill>
                      <a:schemeClr val="tx2"/>
                    </a:solidFill>
                    <a:latin typeface="Arial" pitchFamily="34" charset="0"/>
                    <a:ea typeface="ヒラギノ角ゴ Pro W3"/>
                    <a:cs typeface="ヒラギノ角ゴ Pro W3"/>
                  </a:defRPr>
                </a:lvl6pPr>
                <a:lvl7pPr marL="2743200" algn="l" defTabSz="914400" rtl="0" eaLnBrk="1" latinLnBrk="0" hangingPunct="1">
                  <a:defRPr kern="1200">
                    <a:solidFill>
                      <a:schemeClr val="tx2"/>
                    </a:solidFill>
                    <a:latin typeface="Arial" pitchFamily="34" charset="0"/>
                    <a:ea typeface="ヒラギノ角ゴ Pro W3"/>
                    <a:cs typeface="ヒラギノ角ゴ Pro W3"/>
                  </a:defRPr>
                </a:lvl7pPr>
                <a:lvl8pPr marL="3200400" algn="l" defTabSz="914400" rtl="0" eaLnBrk="1" latinLnBrk="0" hangingPunct="1">
                  <a:defRPr kern="1200">
                    <a:solidFill>
                      <a:schemeClr val="tx2"/>
                    </a:solidFill>
                    <a:latin typeface="Arial" pitchFamily="34" charset="0"/>
                    <a:ea typeface="ヒラギノ角ゴ Pro W3"/>
                    <a:cs typeface="ヒラギノ角ゴ Pro W3"/>
                  </a:defRPr>
                </a:lvl8pPr>
                <a:lvl9pPr marL="3657600" algn="l" defTabSz="914400" rtl="0" eaLnBrk="1" latinLnBrk="0" hangingPunct="1">
                  <a:defRPr kern="1200">
                    <a:solidFill>
                      <a:schemeClr val="tx2"/>
                    </a:solidFill>
                    <a:latin typeface="Arial" pitchFamily="34" charset="0"/>
                    <a:ea typeface="ヒラギノ角ゴ Pro W3"/>
                    <a:cs typeface="ヒラギノ角ゴ Pro W3"/>
                  </a:defRPr>
                </a:lvl9pPr>
              </a:lstStyle>
              <a:p>
                <a:pPr>
                  <a:lnSpc>
                    <a:spcPct val="80000"/>
                  </a:lnSpc>
                </a:pPr>
                <a:r>
                  <a:rPr lang="fr-FR" sz="600" dirty="0">
                    <a:solidFill>
                      <a:schemeClr val="tx1"/>
                    </a:solidFill>
                    <a:latin typeface="+mn-lt"/>
                  </a:rPr>
                  <a:t>Ministères </a:t>
                </a:r>
                <a:r>
                  <a:rPr lang="fr-FR" sz="600" dirty="0" smtClean="0">
                    <a:solidFill>
                      <a:schemeClr val="tx1"/>
                    </a:solidFill>
                    <a:latin typeface="+mn-lt"/>
                  </a:rPr>
                  <a:t/>
                </a:r>
                <a:br>
                  <a:rPr lang="fr-FR" sz="600" dirty="0" smtClean="0">
                    <a:solidFill>
                      <a:schemeClr val="tx1"/>
                    </a:solidFill>
                    <a:latin typeface="+mn-lt"/>
                  </a:rPr>
                </a:br>
                <a:r>
                  <a:rPr lang="fr-FR" sz="600" dirty="0" smtClean="0">
                    <a:solidFill>
                      <a:schemeClr val="tx1"/>
                    </a:solidFill>
                    <a:latin typeface="+mn-lt"/>
                  </a:rPr>
                  <a:t>des Finances,</a:t>
                </a:r>
                <a:br>
                  <a:rPr lang="fr-FR" sz="600" dirty="0" smtClean="0">
                    <a:solidFill>
                      <a:schemeClr val="tx1"/>
                    </a:solidFill>
                    <a:latin typeface="+mn-lt"/>
                  </a:rPr>
                </a:br>
                <a:r>
                  <a:rPr lang="fr-FR" sz="600" dirty="0" smtClean="0">
                    <a:solidFill>
                      <a:schemeClr val="tx1"/>
                    </a:solidFill>
                    <a:latin typeface="+mn-lt"/>
                  </a:rPr>
                  <a:t>de l’</a:t>
                </a:r>
                <a:r>
                  <a:rPr lang="fr-FR" sz="600" dirty="0" err="1" smtClean="0">
                    <a:solidFill>
                      <a:schemeClr val="tx1"/>
                    </a:solidFill>
                    <a:latin typeface="+mn-lt"/>
                  </a:rPr>
                  <a:t>Education</a:t>
                </a:r>
                <a:endParaRPr lang="fr-FR" sz="600" b="1" dirty="0">
                  <a:solidFill>
                    <a:schemeClr val="tx1"/>
                  </a:solidFill>
                  <a:latin typeface="+mn-lt"/>
                </a:endParaRPr>
              </a:p>
            </p:txBody>
          </p:sp>
        </p:grpSp>
        <p:pic>
          <p:nvPicPr>
            <p:cNvPr id="1106" name="Picture 82" descr="http://www.deterchimica3000.net/clienti/logo/sogei-small.gif"/>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7884070" y="5212669"/>
              <a:ext cx="762436" cy="38121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4" descr="ejie copie"/>
            <p:cNvPicPr>
              <a:picLocks noChangeAspect="1" noChangeArrowheads="1"/>
            </p:cNvPicPr>
            <p:nvPr/>
          </p:nvPicPr>
          <p:blipFill>
            <a:blip r:embed="rId73" cstate="print"/>
            <a:srcRect l="11137"/>
            <a:stretch>
              <a:fillRect/>
            </a:stretch>
          </p:blipFill>
          <p:spPr bwMode="auto">
            <a:xfrm>
              <a:off x="6587926" y="5085657"/>
              <a:ext cx="496290" cy="315367"/>
            </a:xfrm>
            <a:prstGeom prst="rect">
              <a:avLst/>
            </a:prstGeom>
            <a:noFill/>
            <a:ln w="9525">
              <a:noFill/>
              <a:miter lim="800000"/>
              <a:headEnd/>
              <a:tailEnd/>
            </a:ln>
          </p:spPr>
        </p:pic>
      </p:grpSp>
      <p:grpSp>
        <p:nvGrpSpPr>
          <p:cNvPr id="242" name="Groupe 241"/>
          <p:cNvGrpSpPr/>
          <p:nvPr/>
        </p:nvGrpSpPr>
        <p:grpSpPr>
          <a:xfrm>
            <a:off x="201636" y="5014251"/>
            <a:ext cx="8967001" cy="574989"/>
            <a:chOff x="201636" y="5266653"/>
            <a:chExt cx="8967001" cy="574989"/>
          </a:xfrm>
        </p:grpSpPr>
        <p:pic>
          <p:nvPicPr>
            <p:cNvPr id="68" name="Picture 28" descr="edf"/>
            <p:cNvPicPr preferRelativeResize="0">
              <a:picLocks noChangeAspect="1" noChangeArrowheads="1"/>
            </p:cNvPicPr>
            <p:nvPr/>
          </p:nvPicPr>
          <p:blipFill>
            <a:blip r:embed="rId74" cstate="print">
              <a:clrChange>
                <a:clrFrom>
                  <a:srgbClr val="FFFFFF"/>
                </a:clrFrom>
                <a:clrTo>
                  <a:srgbClr val="FFFFFF">
                    <a:alpha val="0"/>
                  </a:srgbClr>
                </a:clrTo>
              </a:clrChange>
            </a:blip>
            <a:srcRect/>
            <a:stretch>
              <a:fillRect/>
            </a:stretch>
          </p:blipFill>
          <p:spPr bwMode="auto">
            <a:xfrm>
              <a:off x="1262155" y="5424091"/>
              <a:ext cx="235916" cy="321484"/>
            </a:xfrm>
            <a:prstGeom prst="rect">
              <a:avLst/>
            </a:prstGeom>
            <a:noFill/>
            <a:ln w="9525">
              <a:noFill/>
              <a:miter lim="800000"/>
              <a:headEnd/>
              <a:tailEnd/>
            </a:ln>
          </p:spPr>
        </p:pic>
        <p:pic>
          <p:nvPicPr>
            <p:cNvPr id="69" name="Picture 29" descr="logo_enel"/>
            <p:cNvPicPr preferRelativeResize="0">
              <a:picLocks noChangeAspect="1" noChangeArrowheads="1"/>
            </p:cNvPicPr>
            <p:nvPr/>
          </p:nvPicPr>
          <p:blipFill>
            <a:blip r:embed="rId75" cstate="print"/>
            <a:srcRect l="4561" t="7349" r="3476" b="25897"/>
            <a:stretch>
              <a:fillRect/>
            </a:stretch>
          </p:blipFill>
          <p:spPr bwMode="auto">
            <a:xfrm>
              <a:off x="8533321" y="5485791"/>
              <a:ext cx="553734" cy="249364"/>
            </a:xfrm>
            <a:prstGeom prst="rect">
              <a:avLst/>
            </a:prstGeom>
            <a:noFill/>
            <a:ln w="9525">
              <a:noFill/>
              <a:miter lim="800000"/>
              <a:headEnd/>
              <a:tailEnd/>
            </a:ln>
          </p:spPr>
        </p:pic>
        <p:pic>
          <p:nvPicPr>
            <p:cNvPr id="74" name="Picture 64" descr="GDF-SUEZ_logoP"/>
            <p:cNvPicPr preferRelativeResize="0">
              <a:picLocks noChangeAspect="1" noChangeArrowheads="1"/>
            </p:cNvPicPr>
            <p:nvPr/>
          </p:nvPicPr>
          <p:blipFill>
            <a:blip r:embed="rId76" cstate="print">
              <a:clrChange>
                <a:clrFrom>
                  <a:srgbClr val="FFFFFF"/>
                </a:clrFrom>
                <a:clrTo>
                  <a:srgbClr val="FFFFFF">
                    <a:alpha val="0"/>
                  </a:srgbClr>
                </a:clrTo>
              </a:clrChange>
            </a:blip>
            <a:srcRect/>
            <a:stretch>
              <a:fillRect/>
            </a:stretch>
          </p:blipFill>
          <p:spPr bwMode="auto">
            <a:xfrm>
              <a:off x="1475819" y="5378533"/>
              <a:ext cx="878888" cy="275033"/>
            </a:xfrm>
            <a:prstGeom prst="rect">
              <a:avLst/>
            </a:prstGeom>
            <a:noFill/>
            <a:ln w="9525">
              <a:noFill/>
              <a:miter lim="800000"/>
              <a:headEnd/>
              <a:tailEnd/>
            </a:ln>
          </p:spPr>
        </p:pic>
        <p:cxnSp>
          <p:nvCxnSpPr>
            <p:cNvPr id="31" name="Connecteur droit 30"/>
            <p:cNvCxnSpPr/>
            <p:nvPr/>
          </p:nvCxnSpPr>
          <p:spPr>
            <a:xfrm>
              <a:off x="1032637" y="5817139"/>
              <a:ext cx="813600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Espace réservé du contenu 1"/>
            <p:cNvSpPr txBox="1">
              <a:spLocks/>
            </p:cNvSpPr>
            <p:nvPr/>
          </p:nvSpPr>
          <p:spPr>
            <a:xfrm>
              <a:off x="201636" y="5563699"/>
              <a:ext cx="739208" cy="151452"/>
            </a:xfrm>
            <a:prstGeom prst="rect">
              <a:avLst/>
            </a:prstGeom>
          </p:spPr>
          <p:txBody>
            <a:bodyPr vert="horz" lIns="0" tIns="0" rIns="0" bIns="0" rtlCol="0" anchor="ctr">
              <a:spAutoFit/>
            </a:bodyPr>
            <a:lstStyle/>
            <a:p>
              <a:pPr lvl="0" algn="r">
                <a:lnSpc>
                  <a:spcPct val="80000"/>
                </a:lnSpc>
                <a:buSzPct val="70000"/>
                <a:defRPr/>
              </a:pPr>
              <a:r>
                <a:rPr lang="fr-FR" sz="1200" b="1" dirty="0" err="1" smtClean="0"/>
                <a:t>Energy</a:t>
              </a:r>
              <a:endParaRPr lang="fr-FR" sz="1200" b="1" dirty="0"/>
            </a:p>
          </p:txBody>
        </p:sp>
        <p:sp>
          <p:nvSpPr>
            <p:cNvPr id="129" name="Rectangle 128"/>
            <p:cNvSpPr/>
            <p:nvPr/>
          </p:nvSpPr>
          <p:spPr>
            <a:xfrm>
              <a:off x="993565" y="5459914"/>
              <a:ext cx="45719" cy="360000"/>
            </a:xfrm>
            <a:prstGeom prst="rect">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solidFill>
                  <a:schemeClr val="tx1"/>
                </a:solidFill>
              </a:endParaRPr>
            </a:p>
          </p:txBody>
        </p:sp>
        <p:pic>
          <p:nvPicPr>
            <p:cNvPr id="137" name="Picture 2"/>
            <p:cNvPicPr>
              <a:picLocks noChangeAspect="1" noChangeArrowheads="1"/>
            </p:cNvPicPr>
            <p:nvPr/>
          </p:nvPicPr>
          <p:blipFill>
            <a:blip r:embed="rId77" cstate="print"/>
            <a:srcRect/>
            <a:stretch>
              <a:fillRect/>
            </a:stretch>
          </p:blipFill>
          <p:spPr bwMode="auto">
            <a:xfrm>
              <a:off x="7180365" y="5354166"/>
              <a:ext cx="820388" cy="443198"/>
            </a:xfrm>
            <a:prstGeom prst="rect">
              <a:avLst/>
            </a:prstGeom>
            <a:noFill/>
            <a:ln w="9525">
              <a:noFill/>
              <a:miter lim="800000"/>
              <a:headEnd/>
              <a:tailEnd/>
            </a:ln>
          </p:spPr>
        </p:pic>
        <p:pic>
          <p:nvPicPr>
            <p:cNvPr id="1032" name="Picture 8" descr="Centrica plc"/>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027598" y="5633815"/>
              <a:ext cx="574167" cy="1173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otal"/>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3372590" y="5550063"/>
              <a:ext cx="740093" cy="2120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t norske">
              <a:hlinkClick r:id="rId80"/>
            </p:cNvPr>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5620102" y="5465214"/>
              <a:ext cx="1040130" cy="3764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videoarkivet.no/grafikk/logoer/150/statnett_logo.jpg"/>
            <p:cNvPicPr>
              <a:picLocks noChangeAspect="1" noChangeArrowheads="1"/>
            </p:cNvPicPr>
            <p:nvPr/>
          </p:nvPicPr>
          <p:blipFill rotWithShape="1">
            <a:blip r:embed="rId82">
              <a:extLst>
                <a:ext uri="{28A0092B-C50C-407E-A947-70E740481C1C}">
                  <a14:useLocalDpi xmlns:a14="http://schemas.microsoft.com/office/drawing/2010/main" val="0"/>
                </a:ext>
              </a:extLst>
            </a:blip>
            <a:srcRect l="16775" t="19735" r="11087" b="25937"/>
            <a:stretch/>
          </p:blipFill>
          <p:spPr bwMode="auto">
            <a:xfrm>
              <a:off x="5859806" y="5312538"/>
              <a:ext cx="566870" cy="184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lboro.ac.uk/service/publicity/news-releases/2007/Photos/97%20-%20eon_logo.gif"/>
            <p:cNvPicPr>
              <a:picLocks noChangeAspect="1" noChangeArrowheads="1"/>
            </p:cNvPicPr>
            <p:nvPr/>
          </p:nvPicPr>
          <p:blipFill rotWithShape="1">
            <a:blip r:embed="rId83" cstate="print">
              <a:extLst>
                <a:ext uri="{28A0092B-C50C-407E-A947-70E740481C1C}">
                  <a14:useLocalDpi xmlns:a14="http://schemas.microsoft.com/office/drawing/2010/main" val="0"/>
                </a:ext>
              </a:extLst>
            </a:blip>
            <a:srcRect t="9626" r="30809" b="8460"/>
            <a:stretch/>
          </p:blipFill>
          <p:spPr bwMode="auto">
            <a:xfrm>
              <a:off x="8025821" y="5537872"/>
              <a:ext cx="407421" cy="129596"/>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http://upload.wikimedia.org/wikipedia/commons/thumb/d/df/Logo_de_Repsol.jpg/220px-Logo_de_Repsol.jp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4951647" y="5266653"/>
              <a:ext cx="672009" cy="491789"/>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9"/>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2456781" y="5337586"/>
              <a:ext cx="832661" cy="158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7"/>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3440881" y="5359622"/>
              <a:ext cx="771079" cy="1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32"/>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2712017" y="5550063"/>
              <a:ext cx="564178" cy="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6" name="Groupe 235"/>
          <p:cNvGrpSpPr/>
          <p:nvPr/>
        </p:nvGrpSpPr>
        <p:grpSpPr>
          <a:xfrm>
            <a:off x="195357" y="2276872"/>
            <a:ext cx="8966999" cy="1434137"/>
            <a:chOff x="195357" y="2529274"/>
            <a:chExt cx="8966999" cy="1434137"/>
          </a:xfrm>
        </p:grpSpPr>
        <p:pic>
          <p:nvPicPr>
            <p:cNvPr id="192" name="Picture 18" descr="European Commission logo"/>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2987824" y="3465378"/>
              <a:ext cx="576064" cy="398556"/>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1"/>
            <p:cNvSpPr txBox="1">
              <a:spLocks/>
            </p:cNvSpPr>
            <p:nvPr/>
          </p:nvSpPr>
          <p:spPr>
            <a:xfrm>
              <a:off x="195357" y="3635804"/>
              <a:ext cx="739208" cy="299184"/>
            </a:xfrm>
            <a:prstGeom prst="rect">
              <a:avLst/>
            </a:prstGeom>
          </p:spPr>
          <p:txBody>
            <a:bodyPr vert="horz" lIns="0" tIns="0" rIns="0" bIns="0" rtlCol="0" anchor="ctr">
              <a:spAutoFit/>
            </a:bodyPr>
            <a:lstStyle/>
            <a:p>
              <a:pPr algn="r">
                <a:lnSpc>
                  <a:spcPct val="80000"/>
                </a:lnSpc>
                <a:buSzPct val="70000"/>
                <a:defRPr/>
              </a:pPr>
              <a:r>
                <a:rPr lang="fr-FR" sz="1200" b="1" dirty="0" err="1" smtClean="0"/>
                <a:t>Défence</a:t>
              </a:r>
              <a:r>
                <a:rPr lang="fr-FR" sz="1200" b="1" dirty="0" smtClean="0"/>
                <a:t> </a:t>
              </a:r>
            </a:p>
            <a:p>
              <a:pPr algn="r">
                <a:lnSpc>
                  <a:spcPct val="80000"/>
                </a:lnSpc>
                <a:buSzPct val="70000"/>
                <a:defRPr/>
              </a:pPr>
              <a:r>
                <a:rPr lang="fr-FR" sz="1200" b="1" dirty="0" smtClean="0"/>
                <a:t>&amp; Sécurité</a:t>
              </a:r>
              <a:endParaRPr lang="fr-FR" sz="1200" b="1" dirty="0"/>
            </a:p>
          </p:txBody>
        </p:sp>
        <p:sp>
          <p:nvSpPr>
            <p:cNvPr id="20" name="Rectangle 19"/>
            <p:cNvSpPr/>
            <p:nvPr/>
          </p:nvSpPr>
          <p:spPr>
            <a:xfrm>
              <a:off x="1000934" y="3603411"/>
              <a:ext cx="45719" cy="360000"/>
            </a:xfrm>
            <a:prstGeom prst="rect">
              <a:avLst/>
            </a:pr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grpSp>
          <p:nvGrpSpPr>
            <p:cNvPr id="21" name="Group 89"/>
            <p:cNvGrpSpPr>
              <a:grpSpLocks/>
            </p:cNvGrpSpPr>
            <p:nvPr/>
          </p:nvGrpSpPr>
          <p:grpSpPr bwMode="auto">
            <a:xfrm>
              <a:off x="3779675" y="3537220"/>
              <a:ext cx="1360805" cy="389527"/>
              <a:chOff x="-735" y="2951"/>
              <a:chExt cx="1607" cy="460"/>
            </a:xfrm>
          </p:grpSpPr>
          <p:pic>
            <p:nvPicPr>
              <p:cNvPr id="22" name="Picture 117"/>
              <p:cNvPicPr>
                <a:picLocks noChangeAspect="1" noChangeArrowheads="1"/>
              </p:cNvPicPr>
              <p:nvPr/>
            </p:nvPicPr>
            <p:blipFill>
              <a:blip r:embed="rId71" cstate="print">
                <a:extLst>
                  <a:ext uri="{28A0092B-C50C-407E-A947-70E740481C1C}">
                    <a14:useLocalDpi xmlns:a14="http://schemas.microsoft.com/office/drawing/2010/main" val="0"/>
                  </a:ext>
                </a:extLst>
              </a:blip>
              <a:stretch>
                <a:fillRect/>
              </a:stretch>
            </p:blipFill>
            <p:spPr bwMode="auto">
              <a:xfrm>
                <a:off x="-735" y="2977"/>
                <a:ext cx="626" cy="383"/>
              </a:xfrm>
              <a:prstGeom prst="rect">
                <a:avLst/>
              </a:prstGeom>
              <a:noFill/>
              <a:ln w="9525">
                <a:noFill/>
                <a:miter lim="800000"/>
                <a:headEnd/>
                <a:tailEnd/>
              </a:ln>
            </p:spPr>
          </p:pic>
          <p:sp>
            <p:nvSpPr>
              <p:cNvPr id="23" name="Text Box 101"/>
              <p:cNvSpPr txBox="1">
                <a:spLocks noChangeArrowheads="1"/>
              </p:cNvSpPr>
              <p:nvPr/>
            </p:nvSpPr>
            <p:spPr bwMode="auto">
              <a:xfrm>
                <a:off x="-198" y="2951"/>
                <a:ext cx="1070" cy="460"/>
              </a:xfrm>
              <a:prstGeom prst="rect">
                <a:avLst/>
              </a:prstGeom>
              <a:noFill/>
              <a:ln w="9525">
                <a:noFill/>
                <a:miter lim="800000"/>
                <a:headEnd/>
                <a:tailEnd/>
              </a:ln>
            </p:spPr>
            <p:txBody>
              <a:bodyPr wrap="square">
                <a:spAutoFit/>
              </a:bodyPr>
              <a:lstStyle>
                <a:defPPr>
                  <a:defRPr lang="fr-FR"/>
                </a:defPPr>
                <a:lvl1pPr algn="l" rtl="0" fontAlgn="base">
                  <a:spcBef>
                    <a:spcPct val="0"/>
                  </a:spcBef>
                  <a:spcAft>
                    <a:spcPct val="0"/>
                  </a:spcAft>
                  <a:defRPr kern="1200">
                    <a:solidFill>
                      <a:schemeClr val="tx2"/>
                    </a:solidFill>
                    <a:latin typeface="Arial" pitchFamily="34" charset="0"/>
                    <a:ea typeface="ヒラギノ角ゴ Pro W3"/>
                    <a:cs typeface="ヒラギノ角ゴ Pro W3"/>
                  </a:defRPr>
                </a:lvl1pPr>
                <a:lvl2pPr marL="457200" algn="l" rtl="0" fontAlgn="base">
                  <a:spcBef>
                    <a:spcPct val="0"/>
                  </a:spcBef>
                  <a:spcAft>
                    <a:spcPct val="0"/>
                  </a:spcAft>
                  <a:defRPr kern="1200">
                    <a:solidFill>
                      <a:schemeClr val="tx2"/>
                    </a:solidFill>
                    <a:latin typeface="Arial" pitchFamily="34" charset="0"/>
                    <a:ea typeface="ヒラギノ角ゴ Pro W3"/>
                    <a:cs typeface="ヒラギノ角ゴ Pro W3"/>
                  </a:defRPr>
                </a:lvl2pPr>
                <a:lvl3pPr marL="914400" algn="l" rtl="0" fontAlgn="base">
                  <a:spcBef>
                    <a:spcPct val="0"/>
                  </a:spcBef>
                  <a:spcAft>
                    <a:spcPct val="0"/>
                  </a:spcAft>
                  <a:defRPr kern="1200">
                    <a:solidFill>
                      <a:schemeClr val="tx2"/>
                    </a:solidFill>
                    <a:latin typeface="Arial" pitchFamily="34" charset="0"/>
                    <a:ea typeface="ヒラギノ角ゴ Pro W3"/>
                    <a:cs typeface="ヒラギノ角ゴ Pro W3"/>
                  </a:defRPr>
                </a:lvl3pPr>
                <a:lvl4pPr marL="1371600" algn="l" rtl="0" fontAlgn="base">
                  <a:spcBef>
                    <a:spcPct val="0"/>
                  </a:spcBef>
                  <a:spcAft>
                    <a:spcPct val="0"/>
                  </a:spcAft>
                  <a:defRPr kern="1200">
                    <a:solidFill>
                      <a:schemeClr val="tx2"/>
                    </a:solidFill>
                    <a:latin typeface="Arial" pitchFamily="34" charset="0"/>
                    <a:ea typeface="ヒラギノ角ゴ Pro W3"/>
                    <a:cs typeface="ヒラギノ角ゴ Pro W3"/>
                  </a:defRPr>
                </a:lvl4pPr>
                <a:lvl5pPr marL="1828800" algn="l" rtl="0" fontAlgn="base">
                  <a:spcBef>
                    <a:spcPct val="0"/>
                  </a:spcBef>
                  <a:spcAft>
                    <a:spcPct val="0"/>
                  </a:spcAft>
                  <a:defRPr kern="1200">
                    <a:solidFill>
                      <a:schemeClr val="tx2"/>
                    </a:solidFill>
                    <a:latin typeface="Arial" pitchFamily="34" charset="0"/>
                    <a:ea typeface="ヒラギノ角ゴ Pro W3"/>
                    <a:cs typeface="ヒラギノ角ゴ Pro W3"/>
                  </a:defRPr>
                </a:lvl5pPr>
                <a:lvl6pPr marL="2286000" algn="l" defTabSz="914400" rtl="0" eaLnBrk="1" latinLnBrk="0" hangingPunct="1">
                  <a:defRPr kern="1200">
                    <a:solidFill>
                      <a:schemeClr val="tx2"/>
                    </a:solidFill>
                    <a:latin typeface="Arial" pitchFamily="34" charset="0"/>
                    <a:ea typeface="ヒラギノ角ゴ Pro W3"/>
                    <a:cs typeface="ヒラギノ角ゴ Pro W3"/>
                  </a:defRPr>
                </a:lvl6pPr>
                <a:lvl7pPr marL="2743200" algn="l" defTabSz="914400" rtl="0" eaLnBrk="1" latinLnBrk="0" hangingPunct="1">
                  <a:defRPr kern="1200">
                    <a:solidFill>
                      <a:schemeClr val="tx2"/>
                    </a:solidFill>
                    <a:latin typeface="Arial" pitchFamily="34" charset="0"/>
                    <a:ea typeface="ヒラギノ角ゴ Pro W3"/>
                    <a:cs typeface="ヒラギノ角ゴ Pro W3"/>
                  </a:defRPr>
                </a:lvl7pPr>
                <a:lvl8pPr marL="3200400" algn="l" defTabSz="914400" rtl="0" eaLnBrk="1" latinLnBrk="0" hangingPunct="1">
                  <a:defRPr kern="1200">
                    <a:solidFill>
                      <a:schemeClr val="tx2"/>
                    </a:solidFill>
                    <a:latin typeface="Arial" pitchFamily="34" charset="0"/>
                    <a:ea typeface="ヒラギノ角ゴ Pro W3"/>
                    <a:cs typeface="ヒラギノ角ゴ Pro W3"/>
                  </a:defRPr>
                </a:lvl8pPr>
                <a:lvl9pPr marL="3657600" algn="l" defTabSz="914400" rtl="0" eaLnBrk="1" latinLnBrk="0" hangingPunct="1">
                  <a:defRPr kern="1200">
                    <a:solidFill>
                      <a:schemeClr val="tx2"/>
                    </a:solidFill>
                    <a:latin typeface="Arial" pitchFamily="34" charset="0"/>
                    <a:ea typeface="ヒラギノ角ゴ Pro W3"/>
                    <a:cs typeface="ヒラギノ角ゴ Pro W3"/>
                  </a:defRPr>
                </a:lvl9pPr>
              </a:lstStyle>
              <a:p>
                <a:pPr>
                  <a:lnSpc>
                    <a:spcPct val="80000"/>
                  </a:lnSpc>
                </a:pPr>
                <a:r>
                  <a:rPr lang="fr-FR" sz="600" dirty="0" smtClean="0">
                    <a:solidFill>
                      <a:schemeClr val="tx1"/>
                    </a:solidFill>
                    <a:latin typeface="+mn-lt"/>
                  </a:rPr>
                  <a:t>Ministères</a:t>
                </a:r>
              </a:p>
              <a:p>
                <a:pPr>
                  <a:lnSpc>
                    <a:spcPct val="80000"/>
                  </a:lnSpc>
                </a:pPr>
                <a:r>
                  <a:rPr lang="fr-FR" sz="600" dirty="0" smtClean="0">
                    <a:solidFill>
                      <a:schemeClr val="tx1"/>
                    </a:solidFill>
                    <a:latin typeface="+mn-lt"/>
                  </a:rPr>
                  <a:t>de </a:t>
                </a:r>
                <a:r>
                  <a:rPr lang="fr-FR" sz="600" dirty="0">
                    <a:solidFill>
                      <a:schemeClr val="tx1"/>
                    </a:solidFill>
                    <a:latin typeface="+mn-lt"/>
                  </a:rPr>
                  <a:t>la </a:t>
                </a:r>
                <a:r>
                  <a:rPr lang="fr-FR" sz="600" b="1" dirty="0" smtClean="0">
                    <a:solidFill>
                      <a:schemeClr val="tx1"/>
                    </a:solidFill>
                    <a:latin typeface="+mn-lt"/>
                  </a:rPr>
                  <a:t>Justice</a:t>
                </a:r>
                <a:r>
                  <a:rPr lang="fr-FR" sz="600" dirty="0" smtClean="0">
                    <a:solidFill>
                      <a:schemeClr val="tx1"/>
                    </a:solidFill>
                    <a:latin typeface="+mn-lt"/>
                  </a:rPr>
                  <a:t>,</a:t>
                </a:r>
                <a:br>
                  <a:rPr lang="fr-FR" sz="600" dirty="0" smtClean="0">
                    <a:solidFill>
                      <a:schemeClr val="tx1"/>
                    </a:solidFill>
                    <a:latin typeface="+mn-lt"/>
                  </a:rPr>
                </a:br>
                <a:r>
                  <a:rPr lang="fr-FR" sz="600" dirty="0" smtClean="0">
                    <a:solidFill>
                      <a:schemeClr val="tx1"/>
                    </a:solidFill>
                    <a:latin typeface="+mn-lt"/>
                  </a:rPr>
                  <a:t>de </a:t>
                </a:r>
                <a:r>
                  <a:rPr lang="fr-FR" sz="600" dirty="0">
                    <a:solidFill>
                      <a:schemeClr val="tx1"/>
                    </a:solidFill>
                    <a:latin typeface="+mn-lt"/>
                  </a:rPr>
                  <a:t>la </a:t>
                </a:r>
                <a:r>
                  <a:rPr lang="fr-FR" sz="600" b="1" dirty="0" smtClean="0">
                    <a:solidFill>
                      <a:schemeClr val="tx1"/>
                    </a:solidFill>
                    <a:latin typeface="+mn-lt"/>
                  </a:rPr>
                  <a:t>Défense</a:t>
                </a:r>
                <a:r>
                  <a:rPr lang="fr-FR" sz="600" dirty="0" smtClean="0">
                    <a:solidFill>
                      <a:schemeClr val="tx1"/>
                    </a:solidFill>
                    <a:latin typeface="+mn-lt"/>
                  </a:rPr>
                  <a:t>,</a:t>
                </a:r>
                <a:br>
                  <a:rPr lang="fr-FR" sz="600" dirty="0" smtClean="0">
                    <a:solidFill>
                      <a:schemeClr val="tx1"/>
                    </a:solidFill>
                    <a:latin typeface="+mn-lt"/>
                  </a:rPr>
                </a:br>
                <a:r>
                  <a:rPr lang="fr-FR" sz="600" dirty="0" smtClean="0">
                    <a:solidFill>
                      <a:schemeClr val="tx1"/>
                    </a:solidFill>
                    <a:latin typeface="+mn-lt"/>
                  </a:rPr>
                  <a:t>de </a:t>
                </a:r>
                <a:r>
                  <a:rPr lang="fr-FR" sz="600" dirty="0">
                    <a:solidFill>
                      <a:schemeClr val="tx1"/>
                    </a:solidFill>
                    <a:latin typeface="+mn-lt"/>
                  </a:rPr>
                  <a:t>l’</a:t>
                </a:r>
                <a:r>
                  <a:rPr lang="fr-FR" sz="600" b="1" dirty="0">
                    <a:solidFill>
                      <a:schemeClr val="tx1"/>
                    </a:solidFill>
                    <a:latin typeface="+mn-lt"/>
                  </a:rPr>
                  <a:t>Intérieur</a:t>
                </a:r>
              </a:p>
            </p:txBody>
          </p:sp>
        </p:grpSp>
        <p:cxnSp>
          <p:nvCxnSpPr>
            <p:cNvPr id="35" name="Connecteur droit 34"/>
            <p:cNvCxnSpPr/>
            <p:nvPr/>
          </p:nvCxnSpPr>
          <p:spPr>
            <a:xfrm>
              <a:off x="1026356" y="3955047"/>
              <a:ext cx="8136000" cy="0"/>
            </a:xfrm>
            <a:prstGeom prst="line">
              <a:avLst/>
            </a:prstGeom>
            <a:ln w="31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7" name="Picture 58" descr="Logo"/>
            <p:cNvPicPr>
              <a:picLocks noChangeAspect="1" noChangeArrowheads="1"/>
            </p:cNvPicPr>
            <p:nvPr/>
          </p:nvPicPr>
          <p:blipFill>
            <a:blip r:embed="rId89" cstate="print">
              <a:clrChange>
                <a:clrFrom>
                  <a:srgbClr val="FFFFFF"/>
                </a:clrFrom>
                <a:clrTo>
                  <a:srgbClr val="FFFFFF">
                    <a:alpha val="0"/>
                  </a:srgbClr>
                </a:clrTo>
              </a:clrChange>
            </a:blip>
            <a:srcRect/>
            <a:stretch>
              <a:fillRect/>
            </a:stretch>
          </p:blipFill>
          <p:spPr bwMode="auto">
            <a:xfrm>
              <a:off x="8643888" y="3501008"/>
              <a:ext cx="471488" cy="420053"/>
            </a:xfrm>
            <a:prstGeom prst="rect">
              <a:avLst/>
            </a:prstGeom>
            <a:noFill/>
            <a:ln w="9525">
              <a:noFill/>
              <a:miter lim="800000"/>
              <a:headEnd/>
              <a:tailEnd/>
            </a:ln>
          </p:spPr>
        </p:pic>
        <p:pic>
          <p:nvPicPr>
            <p:cNvPr id="187" name="Picture 14" descr="http://webarchive.nationalarchives.gov.uk/20080305192424/http:/justice.gov.uk/images/logo.jpg"/>
            <p:cNvPicPr>
              <a:picLocks noChangeAspect="1" noChangeArrowheads="1"/>
            </p:cNvPicPr>
            <p:nvPr/>
          </p:nvPicPr>
          <p:blipFill rotWithShape="1">
            <a:blip r:embed="rId90" cstate="print">
              <a:extLst>
                <a:ext uri="{28A0092B-C50C-407E-A947-70E740481C1C}">
                  <a14:useLocalDpi xmlns:a14="http://schemas.microsoft.com/office/drawing/2010/main" val="0"/>
                </a:ext>
              </a:extLst>
            </a:blip>
            <a:srcRect l="3953" t="19399" r="29893" b="24601"/>
            <a:stretch/>
          </p:blipFill>
          <p:spPr bwMode="auto">
            <a:xfrm>
              <a:off x="1106990" y="3713289"/>
              <a:ext cx="671705" cy="218694"/>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e 142"/>
            <p:cNvGrpSpPr/>
            <p:nvPr/>
          </p:nvGrpSpPr>
          <p:grpSpPr>
            <a:xfrm>
              <a:off x="2061510" y="3609394"/>
              <a:ext cx="710290" cy="300524"/>
              <a:chOff x="2076004" y="4540011"/>
              <a:chExt cx="710290" cy="300524"/>
            </a:xfrm>
          </p:grpSpPr>
          <p:pic>
            <p:nvPicPr>
              <p:cNvPr id="188" name="Picture 16" descr="http://tredreacl.com/CPCrestc.gif"/>
              <p:cNvPicPr>
                <a:picLocks noChangeAspect="1" noChangeArrowheads="1"/>
              </p:cNvPicPr>
              <p:nvPr/>
            </p:nvPicPr>
            <p:blipFill rotWithShape="1">
              <a:blip r:embed="rId91" cstate="print">
                <a:extLst>
                  <a:ext uri="{28A0092B-C50C-407E-A947-70E740481C1C}">
                    <a14:useLocalDpi xmlns:a14="http://schemas.microsoft.com/office/drawing/2010/main" val="0"/>
                  </a:ext>
                </a:extLst>
              </a:blip>
              <a:srcRect b="22669"/>
              <a:stretch/>
            </p:blipFill>
            <p:spPr bwMode="auto">
              <a:xfrm>
                <a:off x="2076004" y="4540011"/>
                <a:ext cx="257175" cy="300524"/>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16" descr="http://tredreacl.com/CPCrestc.gif"/>
              <p:cNvPicPr>
                <a:picLocks noChangeAspect="1" noChangeArrowheads="1"/>
              </p:cNvPicPr>
              <p:nvPr/>
            </p:nvPicPr>
            <p:blipFill rotWithShape="1">
              <a:blip r:embed="rId91" cstate="print">
                <a:extLst>
                  <a:ext uri="{28A0092B-C50C-407E-A947-70E740481C1C}">
                    <a14:useLocalDpi xmlns:a14="http://schemas.microsoft.com/office/drawing/2010/main" val="0"/>
                  </a:ext>
                </a:extLst>
              </a:blip>
              <a:srcRect t="73396"/>
              <a:stretch/>
            </p:blipFill>
            <p:spPr bwMode="auto">
              <a:xfrm>
                <a:off x="2357669" y="4590412"/>
                <a:ext cx="428625" cy="172317"/>
              </a:xfrm>
              <a:prstGeom prst="rect">
                <a:avLst/>
              </a:prstGeom>
              <a:noFill/>
              <a:extLst>
                <a:ext uri="{909E8E84-426E-40DD-AFC4-6F175D3DCCD1}">
                  <a14:hiddenFill xmlns:a14="http://schemas.microsoft.com/office/drawing/2010/main">
                    <a:solidFill>
                      <a:srgbClr val="FFFFFF"/>
                    </a:solidFill>
                  </a14:hiddenFill>
                </a:ext>
              </a:extLst>
            </p:spPr>
          </p:pic>
        </p:grpSp>
        <p:pic>
          <p:nvPicPr>
            <p:cNvPr id="193" name="Picture 19"/>
            <p:cNvPicPr>
              <a:picLocks noChangeAspect="1" noChangeArrowheads="1"/>
            </p:cNvPicPr>
            <p:nvPr/>
          </p:nvPicPr>
          <p:blipFill rotWithShape="1">
            <a:blip r:embed="rId92" cstate="print">
              <a:extLst>
                <a:ext uri="{28A0092B-C50C-407E-A947-70E740481C1C}">
                  <a14:useLocalDpi xmlns:a14="http://schemas.microsoft.com/office/drawing/2010/main" val="0"/>
                </a:ext>
              </a:extLst>
            </a:blip>
            <a:srcRect l="13681" t="10962" r="75725" b="78471"/>
            <a:stretch/>
          </p:blipFill>
          <p:spPr bwMode="auto">
            <a:xfrm>
              <a:off x="7236296" y="3603783"/>
              <a:ext cx="513639"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7" name="Picture 73" descr="http://webarchive.nationalarchives.gov.uk/20110822131357/http:/www.cabinetoffice.gov.uk/sites/all/themes/coweb2010/images/cabinetoffice-logo.gif"/>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2483768" y="2529274"/>
              <a:ext cx="1162535" cy="2384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e 4"/>
          <p:cNvGrpSpPr/>
          <p:nvPr/>
        </p:nvGrpSpPr>
        <p:grpSpPr>
          <a:xfrm>
            <a:off x="8856" y="5623643"/>
            <a:ext cx="9162126" cy="586862"/>
            <a:chOff x="8856" y="5712619"/>
            <a:chExt cx="9162126" cy="586862"/>
          </a:xfrm>
        </p:grpSpPr>
        <p:sp>
          <p:nvSpPr>
            <p:cNvPr id="24" name="Espace réservé du contenu 1"/>
            <p:cNvSpPr txBox="1">
              <a:spLocks/>
            </p:cNvSpPr>
            <p:nvPr/>
          </p:nvSpPr>
          <p:spPr>
            <a:xfrm>
              <a:off x="8856" y="5862142"/>
              <a:ext cx="948934" cy="299184"/>
            </a:xfrm>
            <a:prstGeom prst="rect">
              <a:avLst/>
            </a:prstGeom>
          </p:spPr>
          <p:txBody>
            <a:bodyPr vert="horz" wrap="square" lIns="0" tIns="0" rIns="0" bIns="0" rtlCol="0" anchor="ctr">
              <a:spAutoFit/>
            </a:bodyPr>
            <a:lstStyle/>
            <a:p>
              <a:pPr lvl="0" algn="r">
                <a:lnSpc>
                  <a:spcPct val="80000"/>
                </a:lnSpc>
                <a:buSzPct val="70000"/>
                <a:defRPr/>
              </a:pPr>
              <a:r>
                <a:rPr lang="fr-FR" sz="1200" b="1" dirty="0" smtClean="0"/>
                <a:t>Distribution</a:t>
              </a:r>
            </a:p>
            <a:p>
              <a:pPr lvl="0" algn="r">
                <a:lnSpc>
                  <a:spcPct val="80000"/>
                </a:lnSpc>
                <a:buSzPct val="70000"/>
                <a:defRPr/>
              </a:pPr>
              <a:r>
                <a:rPr lang="fr-FR" sz="1200" b="1" dirty="0" smtClean="0"/>
                <a:t>&amp; Autres</a:t>
              </a:r>
              <a:endParaRPr lang="fr-FR" sz="1200" b="1" dirty="0"/>
            </a:p>
          </p:txBody>
        </p:sp>
        <p:sp>
          <p:nvSpPr>
            <p:cNvPr id="25" name="Rectangle 24"/>
            <p:cNvSpPr/>
            <p:nvPr/>
          </p:nvSpPr>
          <p:spPr>
            <a:xfrm>
              <a:off x="1003106" y="5793429"/>
              <a:ext cx="45719" cy="468000"/>
            </a:xfrm>
            <a:prstGeom prst="rect">
              <a:avLst/>
            </a:prstGeom>
            <a:solidFill>
              <a:srgbClr val="4D0B39"/>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smtClean="0"/>
            </a:p>
          </p:txBody>
        </p:sp>
        <p:cxnSp>
          <p:nvCxnSpPr>
            <p:cNvPr id="36" name="Connecteur droit 35"/>
            <p:cNvCxnSpPr/>
            <p:nvPr/>
          </p:nvCxnSpPr>
          <p:spPr>
            <a:xfrm>
              <a:off x="1034982" y="6261328"/>
              <a:ext cx="8136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37" name="Picture 14"/>
            <p:cNvPicPr preferRelativeResize="0">
              <a:picLocks noChangeAspect="1" noChangeArrowheads="1"/>
            </p:cNvPicPr>
            <p:nvPr/>
          </p:nvPicPr>
          <p:blipFill>
            <a:blip r:embed="rId94" cstate="print"/>
            <a:srcRect l="38280" t="53107" r="45331" b="33321"/>
            <a:stretch>
              <a:fillRect/>
            </a:stretch>
          </p:blipFill>
          <p:spPr bwMode="auto">
            <a:xfrm>
              <a:off x="1831568" y="5954938"/>
              <a:ext cx="419267" cy="260364"/>
            </a:xfrm>
            <a:prstGeom prst="rect">
              <a:avLst/>
            </a:prstGeom>
            <a:noFill/>
            <a:ln w="9525">
              <a:noFill/>
              <a:miter lim="800000"/>
              <a:headEnd/>
              <a:tailEnd/>
            </a:ln>
          </p:spPr>
        </p:pic>
        <p:pic>
          <p:nvPicPr>
            <p:cNvPr id="38" name="Picture 15" descr="ElCorteIgles"/>
            <p:cNvPicPr preferRelativeResize="0">
              <a:picLocks noChangeAspect="1" noChangeArrowheads="1"/>
            </p:cNvPicPr>
            <p:nvPr/>
          </p:nvPicPr>
          <p:blipFill>
            <a:blip r:embed="rId95" cstate="print"/>
            <a:srcRect/>
            <a:stretch>
              <a:fillRect/>
            </a:stretch>
          </p:blipFill>
          <p:spPr bwMode="auto">
            <a:xfrm>
              <a:off x="3538344" y="5930506"/>
              <a:ext cx="547613" cy="304368"/>
            </a:xfrm>
            <a:prstGeom prst="rect">
              <a:avLst/>
            </a:prstGeom>
            <a:noFill/>
            <a:ln w="9525">
              <a:noFill/>
              <a:miter lim="800000"/>
              <a:headEnd/>
              <a:tailEnd/>
            </a:ln>
          </p:spPr>
        </p:pic>
        <p:pic>
          <p:nvPicPr>
            <p:cNvPr id="40" name="Picture 42" descr="auchan"/>
            <p:cNvPicPr preferRelativeResize="0">
              <a:picLocks noChangeAspect="1" noChangeArrowheads="1"/>
            </p:cNvPicPr>
            <p:nvPr/>
          </p:nvPicPr>
          <p:blipFill>
            <a:blip r:embed="rId96" cstate="print">
              <a:clrChange>
                <a:clrFrom>
                  <a:srgbClr val="FFFFFF"/>
                </a:clrFrom>
                <a:clrTo>
                  <a:srgbClr val="FFFFFF">
                    <a:alpha val="0"/>
                  </a:srgbClr>
                </a:clrTo>
              </a:clrChange>
            </a:blip>
            <a:srcRect b="22421"/>
            <a:stretch>
              <a:fillRect/>
            </a:stretch>
          </p:blipFill>
          <p:spPr bwMode="auto">
            <a:xfrm>
              <a:off x="1176507" y="5799505"/>
              <a:ext cx="579396" cy="160123"/>
            </a:xfrm>
            <a:prstGeom prst="rect">
              <a:avLst/>
            </a:prstGeom>
            <a:noFill/>
            <a:ln w="9525">
              <a:noFill/>
              <a:miter lim="800000"/>
              <a:headEnd/>
              <a:tailEnd/>
            </a:ln>
          </p:spPr>
        </p:pic>
        <p:pic>
          <p:nvPicPr>
            <p:cNvPr id="41" name="Picture 59" descr="kingfisher_logo"/>
            <p:cNvPicPr preferRelativeResize="0">
              <a:picLocks noChangeAspect="1" noChangeArrowheads="1"/>
            </p:cNvPicPr>
            <p:nvPr/>
          </p:nvPicPr>
          <p:blipFill>
            <a:blip r:embed="rId97" cstate="print"/>
            <a:srcRect/>
            <a:stretch>
              <a:fillRect/>
            </a:stretch>
          </p:blipFill>
          <p:spPr bwMode="auto">
            <a:xfrm>
              <a:off x="2843808" y="5830561"/>
              <a:ext cx="634404" cy="135687"/>
            </a:xfrm>
            <a:prstGeom prst="rect">
              <a:avLst/>
            </a:prstGeom>
            <a:noFill/>
            <a:ln w="9525">
              <a:noFill/>
              <a:miter lim="800000"/>
              <a:headEnd/>
              <a:tailEnd/>
            </a:ln>
          </p:spPr>
        </p:pic>
        <p:pic>
          <p:nvPicPr>
            <p:cNvPr id="44" name="Picture 10" descr="http://t3.gstatic.com/images?q=tbn:ANd9GcRAcDLY_yVuh9ZPBUuTVuv8WMX2xK1w9yNZ3EknCu9MJ2IutWV4XX-hc54"/>
            <p:cNvPicPr preferRelativeResize="0">
              <a:picLocks noChangeAspect="1" noChangeArrowheads="1"/>
            </p:cNvPicPr>
            <p:nvPr/>
          </p:nvPicPr>
          <p:blipFill>
            <a:blip r:embed="rId98" cstate="print"/>
            <a:srcRect/>
            <a:stretch>
              <a:fillRect/>
            </a:stretch>
          </p:blipFill>
          <p:spPr bwMode="auto">
            <a:xfrm>
              <a:off x="3635896" y="5773234"/>
              <a:ext cx="457163" cy="121006"/>
            </a:xfrm>
            <a:prstGeom prst="rect">
              <a:avLst/>
            </a:prstGeom>
            <a:noFill/>
            <a:ln w="9525">
              <a:noFill/>
              <a:miter lim="800000"/>
              <a:headEnd/>
              <a:tailEnd/>
            </a:ln>
          </p:spPr>
        </p:pic>
        <p:pic>
          <p:nvPicPr>
            <p:cNvPr id="63" name="Picture 7" descr="C:\Users\gervais\Desktop\Christelle\SOURCES\distribution\gucci.jpg"/>
            <p:cNvPicPr>
              <a:picLocks noChangeAspect="1" noChangeArrowheads="1"/>
            </p:cNvPicPr>
            <p:nvPr/>
          </p:nvPicPr>
          <p:blipFill>
            <a:blip r:embed="rId99" cstate="print"/>
            <a:srcRect/>
            <a:stretch>
              <a:fillRect/>
            </a:stretch>
          </p:blipFill>
          <p:spPr bwMode="auto">
            <a:xfrm>
              <a:off x="4716016" y="6108643"/>
              <a:ext cx="712787" cy="115887"/>
            </a:xfrm>
            <a:prstGeom prst="rect">
              <a:avLst/>
            </a:prstGeom>
            <a:noFill/>
            <a:ln w="9525">
              <a:noFill/>
              <a:miter lim="800000"/>
              <a:headEnd/>
              <a:tailEnd/>
            </a:ln>
          </p:spPr>
        </p:pic>
        <p:pic>
          <p:nvPicPr>
            <p:cNvPr id="1065" name="Picture 41" descr="kiabi la mode à petits prix "/>
            <p:cNvPicPr>
              <a:picLocks noChangeAspect="1" noChangeArrowheads="1"/>
            </p:cNvPicPr>
            <p:nvPr/>
          </p:nvPicPr>
          <p:blipFill rotWithShape="1">
            <a:blip r:embed="rId100" cstate="print">
              <a:extLst>
                <a:ext uri="{28A0092B-C50C-407E-A947-70E740481C1C}">
                  <a14:useLocalDpi xmlns:a14="http://schemas.microsoft.com/office/drawing/2010/main" val="0"/>
                </a:ext>
              </a:extLst>
            </a:blip>
            <a:srcRect r="32367" b="28630"/>
            <a:stretch/>
          </p:blipFill>
          <p:spPr bwMode="auto">
            <a:xfrm>
              <a:off x="1197526" y="6060737"/>
              <a:ext cx="499258" cy="115906"/>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2140967" y="5761230"/>
              <a:ext cx="486817" cy="13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4" name="Picture 38" descr="Logotipo de Mercadona. Supermercados de Confianza."/>
            <p:cNvPicPr>
              <a:picLocks noChangeAspect="1" noChangeArrowheads="1"/>
            </p:cNvPicPr>
            <p:nvPr/>
          </p:nvPicPr>
          <p:blipFill rotWithShape="1">
            <a:blip r:embed="rId102" cstate="print">
              <a:extLst>
                <a:ext uri="{28A0092B-C50C-407E-A947-70E740481C1C}">
                  <a14:useLocalDpi xmlns:a14="http://schemas.microsoft.com/office/drawing/2010/main" val="0"/>
                </a:ext>
              </a:extLst>
            </a:blip>
            <a:srcRect b="11941"/>
            <a:stretch/>
          </p:blipFill>
          <p:spPr bwMode="auto">
            <a:xfrm>
              <a:off x="4736524" y="5718276"/>
              <a:ext cx="781050" cy="300277"/>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40" descr="Whitbread"/>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5436096" y="6031871"/>
              <a:ext cx="636461" cy="76772"/>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5"/>
            <p:cNvPicPr>
              <a:picLocks noChangeArrowheads="1"/>
            </p:cNvPicPr>
            <p:nvPr/>
          </p:nvPicPr>
          <p:blipFill>
            <a:blip r:embed="rId104" cstate="print">
              <a:extLst>
                <a:ext uri="{28A0092B-C50C-407E-A947-70E740481C1C}">
                  <a14:useLocalDpi xmlns:a14="http://schemas.microsoft.com/office/drawing/2010/main" val="0"/>
                </a:ext>
              </a:extLst>
            </a:blip>
            <a:stretch>
              <a:fillRect/>
            </a:stretch>
          </p:blipFill>
          <p:spPr bwMode="auto">
            <a:xfrm>
              <a:off x="7978785" y="5779409"/>
              <a:ext cx="337631" cy="180000"/>
            </a:xfrm>
            <a:prstGeom prst="rect">
              <a:avLst/>
            </a:prstGeom>
            <a:noFill/>
            <a:ln w="9525">
              <a:noFill/>
              <a:miter lim="800000"/>
              <a:headEnd/>
              <a:tailEnd/>
            </a:ln>
          </p:spPr>
        </p:pic>
        <p:pic>
          <p:nvPicPr>
            <p:cNvPr id="156" name="Picture 4" descr="Logo"/>
            <p:cNvPicPr>
              <a:picLocks noChangeAspect="1" noChangeArrowheads="1"/>
            </p:cNvPicPr>
            <p:nvPr/>
          </p:nvPicPr>
          <p:blipFill>
            <a:blip r:embed="rId105" cstate="print"/>
            <a:srcRect l="4361" t="28346" r="7268" b="31889"/>
            <a:stretch>
              <a:fillRect/>
            </a:stretch>
          </p:blipFill>
          <p:spPr bwMode="auto">
            <a:xfrm>
              <a:off x="6490884" y="6074798"/>
              <a:ext cx="679450" cy="127000"/>
            </a:xfrm>
            <a:prstGeom prst="rect">
              <a:avLst/>
            </a:prstGeom>
            <a:noFill/>
            <a:ln w="9525">
              <a:noFill/>
              <a:miter lim="800000"/>
              <a:headEnd/>
              <a:tailEnd/>
            </a:ln>
          </p:spPr>
        </p:pic>
        <p:pic>
          <p:nvPicPr>
            <p:cNvPr id="157" name="Picture 4" descr="Nestlé Logo"/>
            <p:cNvPicPr>
              <a:picLocks noChangeAspect="1" noChangeArrowheads="1"/>
            </p:cNvPicPr>
            <p:nvPr/>
          </p:nvPicPr>
          <p:blipFill>
            <a:blip r:embed="rId106" cstate="print"/>
            <a:srcRect l="12096" r="16505"/>
            <a:stretch>
              <a:fillRect/>
            </a:stretch>
          </p:blipFill>
          <p:spPr bwMode="auto">
            <a:xfrm>
              <a:off x="8478362" y="5818840"/>
              <a:ext cx="396372" cy="331694"/>
            </a:xfrm>
            <a:prstGeom prst="rect">
              <a:avLst/>
            </a:prstGeom>
            <a:noFill/>
            <a:ln w="9525">
              <a:noFill/>
              <a:miter lim="800000"/>
              <a:headEnd/>
              <a:tailEnd/>
            </a:ln>
          </p:spPr>
        </p:pic>
        <p:pic>
          <p:nvPicPr>
            <p:cNvPr id="158" name="Picture 6" descr="C:\Users\gervais\Desktop\Christelle\SOURCES\services\gemalto.jpg"/>
            <p:cNvPicPr>
              <a:picLocks noChangeAspect="1" noChangeArrowheads="1"/>
            </p:cNvPicPr>
            <p:nvPr/>
          </p:nvPicPr>
          <p:blipFill>
            <a:blip r:embed="rId107" cstate="print"/>
            <a:srcRect/>
            <a:stretch>
              <a:fillRect/>
            </a:stretch>
          </p:blipFill>
          <p:spPr bwMode="auto">
            <a:xfrm>
              <a:off x="7895397" y="6024092"/>
              <a:ext cx="511175" cy="176213"/>
            </a:xfrm>
            <a:prstGeom prst="rect">
              <a:avLst/>
            </a:prstGeom>
            <a:noFill/>
            <a:ln w="9525">
              <a:noFill/>
              <a:miter lim="800000"/>
              <a:headEnd/>
              <a:tailEnd/>
            </a:ln>
          </p:spPr>
        </p:pic>
        <p:pic>
          <p:nvPicPr>
            <p:cNvPr id="165" name="Picture 10" descr="http://scripts.psyma.com/img/layer/abfr/toyota/logo.gif"/>
            <p:cNvPicPr>
              <a:picLocks noChangeAspect="1" noChangeArrowheads="1"/>
            </p:cNvPicPr>
            <p:nvPr/>
          </p:nvPicPr>
          <p:blipFill rotWithShape="1">
            <a:blip r:embed="rId108">
              <a:extLst>
                <a:ext uri="{28A0092B-C50C-407E-A947-70E740481C1C}">
                  <a14:useLocalDpi xmlns:a14="http://schemas.microsoft.com/office/drawing/2010/main" val="0"/>
                </a:ext>
              </a:extLst>
            </a:blip>
            <a:srcRect b="50000"/>
            <a:stretch/>
          </p:blipFill>
          <p:spPr bwMode="auto">
            <a:xfrm>
              <a:off x="7295735" y="5894240"/>
              <a:ext cx="440341" cy="405241"/>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36" descr="logo-leclerc">
              <a:hlinkClick r:id="rId109" tooltip="Edouard Leclerc"/>
            </p:cNvPr>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2321440" y="5996781"/>
              <a:ext cx="998982" cy="271653"/>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47" descr="michelin"/>
            <p:cNvPicPr>
              <a:picLocks noChangeAspect="1" noChangeArrowheads="1"/>
            </p:cNvPicPr>
            <p:nvPr/>
          </p:nvPicPr>
          <p:blipFill>
            <a:blip r:embed="rId111" cstate="print">
              <a:clrChange>
                <a:clrFrom>
                  <a:srgbClr val="FFFFFF"/>
                </a:clrFrom>
                <a:clrTo>
                  <a:srgbClr val="FFFFFF">
                    <a:alpha val="0"/>
                  </a:srgbClr>
                </a:clrTo>
              </a:clrChange>
            </a:blip>
            <a:srcRect l="8566" t="6749" r="9071" b="13498"/>
            <a:stretch>
              <a:fillRect/>
            </a:stretch>
          </p:blipFill>
          <p:spPr bwMode="auto">
            <a:xfrm>
              <a:off x="6454891" y="5712619"/>
              <a:ext cx="787400" cy="284162"/>
            </a:xfrm>
            <a:prstGeom prst="rect">
              <a:avLst/>
            </a:prstGeom>
            <a:noFill/>
            <a:ln w="9525">
              <a:noFill/>
              <a:miter lim="800000"/>
              <a:headEnd/>
              <a:tailEnd/>
            </a:ln>
          </p:spPr>
        </p:pic>
      </p:grpSp>
      <p:pic>
        <p:nvPicPr>
          <p:cNvPr id="166" name="Picture 12" descr="http://www.eurochild.org/uploads/tx_news/EU_SITE.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5076056" y="3299238"/>
            <a:ext cx="840234" cy="373636"/>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6" descr="http://ec.europa.eu/dgs/home-affairs/what-we-do/policies/borders-and-visas/agency/docs/eu-lisa_logo.jp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6084168" y="3368212"/>
            <a:ext cx="942099" cy="2048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oyal London Logo"/>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8396629" y="1822912"/>
            <a:ext cx="507740" cy="334834"/>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18"/>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6706732" y="5059676"/>
            <a:ext cx="457556" cy="45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descr="D:\Users\jlansman\AppData\Local\Microsoft\Windows\Temporary Internet Files\Content.Outlook\BAVTKOY3\logo-intesa_s.jp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7935769" y="1463163"/>
            <a:ext cx="1172735" cy="16563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D:\Users\jlansman\AppData\Local\Microsoft\Windows\Temporary Internet Files\Content.Outlook\BAVTKOY3\poste_logo.jp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5292080" y="2331876"/>
            <a:ext cx="460792" cy="34559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Users\jlansman\AppData\Local\Microsoft\Windows\Temporary Internet Files\Content.Outlook\BAVTKOY3\max-mara-logo.jpe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5420554" y="5629659"/>
            <a:ext cx="657470" cy="192646"/>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D:\Users\jlansman\AppData\Local\Microsoft\Windows\Temporary Internet Files\Content.Outlook\BAVTKOY3\Tod's.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7220928" y="5524006"/>
            <a:ext cx="665706" cy="332853"/>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7"/>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6021637" y="1370748"/>
            <a:ext cx="701125" cy="31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descr="D:\Users\jlansman\AppData\Local\Microsoft\Windows\Temporary Internet Files\Content.Outlook\BAVTKOY3\AIRBUS_DS_3D_Blue_RGB.jp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7802533" y="3320139"/>
            <a:ext cx="895122" cy="31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34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Sopra </a:t>
            </a:r>
            <a:r>
              <a:rPr lang="fr-FR" dirty="0" err="1" smtClean="0"/>
              <a:t>steria</a:t>
            </a:r>
            <a:r>
              <a:rPr lang="fr-FR" smtClean="0"/>
              <a:t> </a:t>
            </a:r>
            <a:r>
              <a:rPr lang="fr-FR" smtClean="0"/>
              <a:t>2016</a:t>
            </a:r>
            <a:endParaRPr lang="fr-FR" dirty="0"/>
          </a:p>
        </p:txBody>
      </p:sp>
      <p:sp>
        <p:nvSpPr>
          <p:cNvPr id="3" name="Espace réservé du pied de page 2"/>
          <p:cNvSpPr>
            <a:spLocks noGrp="1"/>
          </p:cNvSpPr>
          <p:nvPr>
            <p:ph type="ftr" sz="quarter" idx="11"/>
          </p:nvPr>
        </p:nvSpPr>
        <p:spPr/>
        <p:txBody>
          <a:bodyPr/>
          <a:lstStyle/>
          <a:p>
            <a:r>
              <a:rPr lang="it-IT" smtClean="0"/>
              <a:t>Carte d'identité Sopra Steria</a:t>
            </a:r>
            <a:endParaRPr lang="fr-FR" dirty="0"/>
          </a:p>
        </p:txBody>
      </p:sp>
      <p:sp>
        <p:nvSpPr>
          <p:cNvPr id="65" name="ZoneTexte 64"/>
          <p:cNvSpPr txBox="1"/>
          <p:nvPr/>
        </p:nvSpPr>
        <p:spPr>
          <a:xfrm>
            <a:off x="3944457" y="4232765"/>
            <a:ext cx="1769791" cy="294183"/>
          </a:xfrm>
          <a:prstGeom prst="rect">
            <a:avLst/>
          </a:prstGeom>
          <a:noFill/>
        </p:spPr>
        <p:txBody>
          <a:bodyPr wrap="square" rtlCol="0" anchor="b">
            <a:spAutoFit/>
          </a:bodyPr>
          <a:lstStyle/>
          <a:p>
            <a:pPr algn="ctr">
              <a:lnSpc>
                <a:spcPct val="80000"/>
              </a:lnSpc>
            </a:pPr>
            <a:r>
              <a:rPr lang="fr-FR" sz="1600" dirty="0" smtClean="0"/>
              <a:t>Collaborateurs</a:t>
            </a:r>
            <a:endParaRPr lang="fr-FR" sz="1600" dirty="0"/>
          </a:p>
        </p:txBody>
      </p:sp>
      <p:sp>
        <p:nvSpPr>
          <p:cNvPr id="74" name="ZoneTexte 73"/>
          <p:cNvSpPr txBox="1"/>
          <p:nvPr/>
        </p:nvSpPr>
        <p:spPr>
          <a:xfrm>
            <a:off x="6433450" y="4232765"/>
            <a:ext cx="1882966" cy="294183"/>
          </a:xfrm>
          <a:prstGeom prst="rect">
            <a:avLst/>
          </a:prstGeom>
          <a:noFill/>
        </p:spPr>
        <p:txBody>
          <a:bodyPr wrap="square" rtlCol="0" anchor="b">
            <a:spAutoFit/>
          </a:bodyPr>
          <a:lstStyle/>
          <a:p>
            <a:pPr algn="ctr">
              <a:lnSpc>
                <a:spcPct val="80000"/>
              </a:lnSpc>
            </a:pPr>
            <a:r>
              <a:rPr lang="fr-FR" sz="1600" dirty="0" smtClean="0"/>
              <a:t>Implantations</a:t>
            </a:r>
            <a:endParaRPr lang="fr-FR" sz="1600" dirty="0"/>
          </a:p>
        </p:txBody>
      </p:sp>
      <p:sp>
        <p:nvSpPr>
          <p:cNvPr id="67" name="ZoneTexte 66"/>
          <p:cNvSpPr txBox="1"/>
          <p:nvPr/>
        </p:nvSpPr>
        <p:spPr>
          <a:xfrm>
            <a:off x="786640" y="4232765"/>
            <a:ext cx="2328006" cy="294183"/>
          </a:xfrm>
          <a:prstGeom prst="rect">
            <a:avLst/>
          </a:prstGeom>
          <a:noFill/>
        </p:spPr>
        <p:txBody>
          <a:bodyPr wrap="square" rtlCol="0" anchor="b">
            <a:spAutoFit/>
          </a:bodyPr>
          <a:lstStyle/>
          <a:p>
            <a:pPr algn="ctr">
              <a:lnSpc>
                <a:spcPct val="80000"/>
              </a:lnSpc>
            </a:pPr>
            <a:r>
              <a:rPr lang="fr-FR" sz="1600" dirty="0" smtClean="0"/>
              <a:t>Chiffre d’affaires 2016</a:t>
            </a:r>
            <a:endParaRPr lang="fr-FR" sz="1600" dirty="0"/>
          </a:p>
        </p:txBody>
      </p:sp>
      <p:grpSp>
        <p:nvGrpSpPr>
          <p:cNvPr id="14" name="Groupe 13"/>
          <p:cNvGrpSpPr/>
          <p:nvPr/>
        </p:nvGrpSpPr>
        <p:grpSpPr>
          <a:xfrm>
            <a:off x="1162244" y="2783201"/>
            <a:ext cx="1555617" cy="1338831"/>
            <a:chOff x="1162244" y="2783201"/>
            <a:chExt cx="1555617" cy="1338831"/>
          </a:xfrm>
        </p:grpSpPr>
        <p:sp>
          <p:nvSpPr>
            <p:cNvPr id="94" name="Ellipse 5"/>
            <p:cNvSpPr>
              <a:spLocks noChangeAspect="1"/>
            </p:cNvSpPr>
            <p:nvPr/>
          </p:nvSpPr>
          <p:spPr>
            <a:xfrm>
              <a:off x="1205693" y="2783201"/>
              <a:ext cx="1471307" cy="1338831"/>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95" name="ZoneTexte 94"/>
            <p:cNvSpPr txBox="1"/>
            <p:nvPr/>
          </p:nvSpPr>
          <p:spPr>
            <a:xfrm>
              <a:off x="1162244" y="3507526"/>
              <a:ext cx="1555617" cy="437043"/>
            </a:xfrm>
            <a:prstGeom prst="rect">
              <a:avLst/>
            </a:prstGeom>
            <a:noFill/>
          </p:spPr>
          <p:txBody>
            <a:bodyPr wrap="square" rtlCol="0">
              <a:spAutoFit/>
            </a:bodyPr>
            <a:lstStyle/>
            <a:p>
              <a:pPr algn="ctr">
                <a:lnSpc>
                  <a:spcPct val="80000"/>
                </a:lnSpc>
              </a:pPr>
              <a:r>
                <a:rPr lang="fr-FR" sz="2800" b="1" dirty="0" smtClean="0">
                  <a:solidFill>
                    <a:prstClr val="white"/>
                  </a:solidFill>
                </a:rPr>
                <a:t>3,7 </a:t>
              </a:r>
              <a:r>
                <a:rPr lang="fr-FR" dirty="0" smtClean="0">
                  <a:solidFill>
                    <a:prstClr val="white"/>
                  </a:solidFill>
                </a:rPr>
                <a:t>Md € </a:t>
              </a:r>
              <a:endParaRPr lang="fr-FR" dirty="0">
                <a:solidFill>
                  <a:prstClr val="white"/>
                </a:solidFill>
              </a:endParaRPr>
            </a:p>
          </p:txBody>
        </p:sp>
        <p:sp>
          <p:nvSpPr>
            <p:cNvPr id="98" name="Ellipse 97"/>
            <p:cNvSpPr/>
            <p:nvPr/>
          </p:nvSpPr>
          <p:spPr>
            <a:xfrm>
              <a:off x="1779420" y="2922829"/>
              <a:ext cx="380711" cy="38071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dirty="0" smtClean="0">
                <a:solidFill>
                  <a:srgbClr val="FAAA0A"/>
                </a:solidFill>
                <a:latin typeface="Tahoma"/>
              </a:endParaRPr>
            </a:p>
          </p:txBody>
        </p:sp>
        <p:sp>
          <p:nvSpPr>
            <p:cNvPr id="99" name="Rectangle 98"/>
            <p:cNvSpPr>
              <a:spLocks noChangeAspect="1"/>
            </p:cNvSpPr>
            <p:nvPr/>
          </p:nvSpPr>
          <p:spPr>
            <a:xfrm>
              <a:off x="1775719" y="2852938"/>
              <a:ext cx="367408" cy="523220"/>
            </a:xfrm>
            <a:prstGeom prst="rect">
              <a:avLst/>
            </a:prstGeom>
          </p:spPr>
          <p:txBody>
            <a:bodyPr wrap="none">
              <a:spAutoFit/>
            </a:bodyPr>
            <a:lstStyle/>
            <a:p>
              <a:pPr algn="ctr"/>
              <a:r>
                <a:rPr lang="fr-FR" sz="2800" b="1" dirty="0">
                  <a:solidFill>
                    <a:prstClr val="white"/>
                  </a:solidFill>
                </a:rPr>
                <a:t>€</a:t>
              </a:r>
            </a:p>
          </p:txBody>
        </p:sp>
        <p:cxnSp>
          <p:nvCxnSpPr>
            <p:cNvPr id="97" name="Connecteur droit 96"/>
            <p:cNvCxnSpPr/>
            <p:nvPr/>
          </p:nvCxnSpPr>
          <p:spPr>
            <a:xfrm>
              <a:off x="1426047" y="3439999"/>
              <a:ext cx="10894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e 15"/>
          <p:cNvGrpSpPr/>
          <p:nvPr/>
        </p:nvGrpSpPr>
        <p:grpSpPr>
          <a:xfrm>
            <a:off x="4037100" y="2780928"/>
            <a:ext cx="1507198" cy="1338831"/>
            <a:chOff x="4037100" y="2780928"/>
            <a:chExt cx="1507198" cy="1338831"/>
          </a:xfrm>
        </p:grpSpPr>
        <p:sp>
          <p:nvSpPr>
            <p:cNvPr id="101" name="Ellipse 5"/>
            <p:cNvSpPr>
              <a:spLocks noChangeAspect="1"/>
            </p:cNvSpPr>
            <p:nvPr/>
          </p:nvSpPr>
          <p:spPr>
            <a:xfrm>
              <a:off x="4057911" y="2780928"/>
              <a:ext cx="1471307" cy="1338831"/>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102" name="ZoneTexte 101"/>
            <p:cNvSpPr txBox="1"/>
            <p:nvPr/>
          </p:nvSpPr>
          <p:spPr>
            <a:xfrm>
              <a:off x="4037100" y="3459927"/>
              <a:ext cx="1507198" cy="523220"/>
            </a:xfrm>
            <a:prstGeom prst="rect">
              <a:avLst/>
            </a:prstGeom>
            <a:noFill/>
          </p:spPr>
          <p:txBody>
            <a:bodyPr wrap="square" rtlCol="0">
              <a:spAutoFit/>
            </a:bodyPr>
            <a:lstStyle/>
            <a:p>
              <a:pPr algn="ctr"/>
              <a:r>
                <a:rPr lang="fr-FR" sz="2800" b="1" dirty="0" smtClean="0">
                  <a:solidFill>
                    <a:prstClr val="white"/>
                  </a:solidFill>
                </a:rPr>
                <a:t>40 000</a:t>
              </a:r>
              <a:endParaRPr lang="fr-FR" sz="2800" b="1" dirty="0">
                <a:solidFill>
                  <a:prstClr val="white"/>
                </a:solidFill>
              </a:endParaRPr>
            </a:p>
          </p:txBody>
        </p:sp>
        <p:cxnSp>
          <p:nvCxnSpPr>
            <p:cNvPr id="104" name="Connecteur droit 103"/>
            <p:cNvCxnSpPr/>
            <p:nvPr/>
          </p:nvCxnSpPr>
          <p:spPr>
            <a:xfrm>
              <a:off x="4250969" y="3453647"/>
              <a:ext cx="10894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e 12"/>
            <p:cNvGrpSpPr>
              <a:grpSpLocks noChangeAspect="1"/>
            </p:cNvGrpSpPr>
            <p:nvPr/>
          </p:nvGrpSpPr>
          <p:grpSpPr>
            <a:xfrm>
              <a:off x="4557586" y="2981007"/>
              <a:ext cx="448532" cy="391604"/>
              <a:chOff x="2840750" y="2401680"/>
              <a:chExt cx="934443" cy="815841"/>
            </a:xfrm>
            <a:solidFill>
              <a:schemeClr val="bg1"/>
            </a:solidFill>
          </p:grpSpPr>
          <p:sp>
            <p:nvSpPr>
              <p:cNvPr id="58" name="Freeform 65"/>
              <p:cNvSpPr>
                <a:spLocks/>
              </p:cNvSpPr>
              <p:nvPr/>
            </p:nvSpPr>
            <p:spPr bwMode="auto">
              <a:xfrm>
                <a:off x="3079752" y="2841946"/>
                <a:ext cx="485191" cy="375575"/>
              </a:xfrm>
              <a:custGeom>
                <a:avLst/>
                <a:gdLst>
                  <a:gd name="T0" fmla="*/ 48 w 811"/>
                  <a:gd name="T1" fmla="*/ 583 h 626"/>
                  <a:gd name="T2" fmla="*/ 751 w 811"/>
                  <a:gd name="T3" fmla="*/ 583 h 626"/>
                  <a:gd name="T4" fmla="*/ 776 w 811"/>
                  <a:gd name="T5" fmla="*/ 579 h 626"/>
                  <a:gd name="T6" fmla="*/ 788 w 811"/>
                  <a:gd name="T7" fmla="*/ 575 h 626"/>
                  <a:gd name="T8" fmla="*/ 803 w 811"/>
                  <a:gd name="T9" fmla="*/ 565 h 626"/>
                  <a:gd name="T10" fmla="*/ 809 w 811"/>
                  <a:gd name="T11" fmla="*/ 555 h 626"/>
                  <a:gd name="T12" fmla="*/ 811 w 811"/>
                  <a:gd name="T13" fmla="*/ 538 h 626"/>
                  <a:gd name="T14" fmla="*/ 805 w 811"/>
                  <a:gd name="T15" fmla="*/ 495 h 626"/>
                  <a:gd name="T16" fmla="*/ 782 w 811"/>
                  <a:gd name="T17" fmla="*/ 380 h 626"/>
                  <a:gd name="T18" fmla="*/ 758 w 811"/>
                  <a:gd name="T19" fmla="*/ 282 h 626"/>
                  <a:gd name="T20" fmla="*/ 738 w 811"/>
                  <a:gd name="T21" fmla="*/ 221 h 626"/>
                  <a:gd name="T22" fmla="*/ 716 w 811"/>
                  <a:gd name="T23" fmla="*/ 163 h 626"/>
                  <a:gd name="T24" fmla="*/ 692 w 811"/>
                  <a:gd name="T25" fmla="*/ 117 h 626"/>
                  <a:gd name="T26" fmla="*/ 676 w 811"/>
                  <a:gd name="T27" fmla="*/ 94 h 626"/>
                  <a:gd name="T28" fmla="*/ 663 w 811"/>
                  <a:gd name="T29" fmla="*/ 75 h 626"/>
                  <a:gd name="T30" fmla="*/ 634 w 811"/>
                  <a:gd name="T31" fmla="*/ 46 h 626"/>
                  <a:gd name="T32" fmla="*/ 600 w 811"/>
                  <a:gd name="T33" fmla="*/ 24 h 626"/>
                  <a:gd name="T34" fmla="*/ 565 w 811"/>
                  <a:gd name="T35" fmla="*/ 11 h 626"/>
                  <a:gd name="T36" fmla="*/ 532 w 811"/>
                  <a:gd name="T37" fmla="*/ 4 h 626"/>
                  <a:gd name="T38" fmla="*/ 491 w 811"/>
                  <a:gd name="T39" fmla="*/ 0 h 626"/>
                  <a:gd name="T40" fmla="*/ 465 w 811"/>
                  <a:gd name="T41" fmla="*/ 0 h 626"/>
                  <a:gd name="T42" fmla="*/ 313 w 811"/>
                  <a:gd name="T43" fmla="*/ 0 h 626"/>
                  <a:gd name="T44" fmla="*/ 313 w 811"/>
                  <a:gd name="T45" fmla="*/ 0 h 626"/>
                  <a:gd name="T46" fmla="*/ 304 w 811"/>
                  <a:gd name="T47" fmla="*/ 0 h 626"/>
                  <a:gd name="T48" fmla="*/ 265 w 811"/>
                  <a:gd name="T49" fmla="*/ 6 h 626"/>
                  <a:gd name="T50" fmla="*/ 225 w 811"/>
                  <a:gd name="T51" fmla="*/ 18 h 626"/>
                  <a:gd name="T52" fmla="*/ 197 w 811"/>
                  <a:gd name="T53" fmla="*/ 31 h 626"/>
                  <a:gd name="T54" fmla="*/ 170 w 811"/>
                  <a:gd name="T55" fmla="*/ 50 h 626"/>
                  <a:gd name="T56" fmla="*/ 143 w 811"/>
                  <a:gd name="T57" fmla="*/ 75 h 626"/>
                  <a:gd name="T58" fmla="*/ 131 w 811"/>
                  <a:gd name="T59" fmla="*/ 91 h 626"/>
                  <a:gd name="T60" fmla="*/ 110 w 811"/>
                  <a:gd name="T61" fmla="*/ 131 h 626"/>
                  <a:gd name="T62" fmla="*/ 89 w 811"/>
                  <a:gd name="T63" fmla="*/ 183 h 626"/>
                  <a:gd name="T64" fmla="*/ 69 w 811"/>
                  <a:gd name="T65" fmla="*/ 246 h 626"/>
                  <a:gd name="T66" fmla="*/ 34 w 811"/>
                  <a:gd name="T67" fmla="*/ 380 h 626"/>
                  <a:gd name="T68" fmla="*/ 8 w 811"/>
                  <a:gd name="T69" fmla="*/ 498 h 626"/>
                  <a:gd name="T70" fmla="*/ 0 w 811"/>
                  <a:gd name="T71" fmla="*/ 542 h 626"/>
                  <a:gd name="T72" fmla="*/ 2 w 811"/>
                  <a:gd name="T73" fmla="*/ 555 h 626"/>
                  <a:gd name="T74" fmla="*/ 6 w 811"/>
                  <a:gd name="T75" fmla="*/ 569 h 626"/>
                  <a:gd name="T76" fmla="*/ 8 w 811"/>
                  <a:gd name="T77" fmla="*/ 571 h 626"/>
                  <a:gd name="T78" fmla="*/ 15 w 811"/>
                  <a:gd name="T79" fmla="*/ 578 h 626"/>
                  <a:gd name="T80" fmla="*/ 35 w 811"/>
                  <a:gd name="T81" fmla="*/ 582 h 626"/>
                  <a:gd name="T82" fmla="*/ 46 w 811"/>
                  <a:gd name="T83" fmla="*/ 626 h 626"/>
                  <a:gd name="T84" fmla="*/ 46 w 811"/>
                  <a:gd name="T85"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1" h="626">
                    <a:moveTo>
                      <a:pt x="46" y="626"/>
                    </a:moveTo>
                    <a:lnTo>
                      <a:pt x="48" y="583"/>
                    </a:lnTo>
                    <a:lnTo>
                      <a:pt x="751" y="583"/>
                    </a:lnTo>
                    <a:lnTo>
                      <a:pt x="751" y="583"/>
                    </a:lnTo>
                    <a:lnTo>
                      <a:pt x="764" y="582"/>
                    </a:lnTo>
                    <a:lnTo>
                      <a:pt x="776" y="579"/>
                    </a:lnTo>
                    <a:lnTo>
                      <a:pt x="788" y="575"/>
                    </a:lnTo>
                    <a:lnTo>
                      <a:pt x="788" y="575"/>
                    </a:lnTo>
                    <a:lnTo>
                      <a:pt x="799" y="569"/>
                    </a:lnTo>
                    <a:lnTo>
                      <a:pt x="803" y="565"/>
                    </a:lnTo>
                    <a:lnTo>
                      <a:pt x="806" y="560"/>
                    </a:lnTo>
                    <a:lnTo>
                      <a:pt x="809" y="555"/>
                    </a:lnTo>
                    <a:lnTo>
                      <a:pt x="810" y="550"/>
                    </a:lnTo>
                    <a:lnTo>
                      <a:pt x="811" y="538"/>
                    </a:lnTo>
                    <a:lnTo>
                      <a:pt x="811" y="538"/>
                    </a:lnTo>
                    <a:lnTo>
                      <a:pt x="805" y="495"/>
                    </a:lnTo>
                    <a:lnTo>
                      <a:pt x="795" y="442"/>
                    </a:lnTo>
                    <a:lnTo>
                      <a:pt x="782" y="380"/>
                    </a:lnTo>
                    <a:lnTo>
                      <a:pt x="767" y="316"/>
                    </a:lnTo>
                    <a:lnTo>
                      <a:pt x="758" y="282"/>
                    </a:lnTo>
                    <a:lnTo>
                      <a:pt x="748" y="252"/>
                    </a:lnTo>
                    <a:lnTo>
                      <a:pt x="738" y="221"/>
                    </a:lnTo>
                    <a:lnTo>
                      <a:pt x="727" y="192"/>
                    </a:lnTo>
                    <a:lnTo>
                      <a:pt x="716" y="163"/>
                    </a:lnTo>
                    <a:lnTo>
                      <a:pt x="704" y="139"/>
                    </a:lnTo>
                    <a:lnTo>
                      <a:pt x="692" y="117"/>
                    </a:lnTo>
                    <a:lnTo>
                      <a:pt x="679" y="98"/>
                    </a:lnTo>
                    <a:lnTo>
                      <a:pt x="676" y="94"/>
                    </a:lnTo>
                    <a:lnTo>
                      <a:pt x="676" y="94"/>
                    </a:lnTo>
                    <a:lnTo>
                      <a:pt x="663" y="75"/>
                    </a:lnTo>
                    <a:lnTo>
                      <a:pt x="648" y="59"/>
                    </a:lnTo>
                    <a:lnTo>
                      <a:pt x="634" y="46"/>
                    </a:lnTo>
                    <a:lnTo>
                      <a:pt x="618" y="34"/>
                    </a:lnTo>
                    <a:lnTo>
                      <a:pt x="600" y="24"/>
                    </a:lnTo>
                    <a:lnTo>
                      <a:pt x="583" y="18"/>
                    </a:lnTo>
                    <a:lnTo>
                      <a:pt x="565" y="11"/>
                    </a:lnTo>
                    <a:lnTo>
                      <a:pt x="548" y="7"/>
                    </a:lnTo>
                    <a:lnTo>
                      <a:pt x="532" y="4"/>
                    </a:lnTo>
                    <a:lnTo>
                      <a:pt x="517" y="2"/>
                    </a:lnTo>
                    <a:lnTo>
                      <a:pt x="491" y="0"/>
                    </a:lnTo>
                    <a:lnTo>
                      <a:pt x="473" y="0"/>
                    </a:lnTo>
                    <a:lnTo>
                      <a:pt x="465" y="0"/>
                    </a:lnTo>
                    <a:lnTo>
                      <a:pt x="461" y="0"/>
                    </a:lnTo>
                    <a:lnTo>
                      <a:pt x="313" y="0"/>
                    </a:lnTo>
                    <a:lnTo>
                      <a:pt x="313" y="0"/>
                    </a:lnTo>
                    <a:lnTo>
                      <a:pt x="313" y="0"/>
                    </a:lnTo>
                    <a:lnTo>
                      <a:pt x="313" y="0"/>
                    </a:lnTo>
                    <a:lnTo>
                      <a:pt x="304" y="0"/>
                    </a:lnTo>
                    <a:lnTo>
                      <a:pt x="286" y="3"/>
                    </a:lnTo>
                    <a:lnTo>
                      <a:pt x="265" y="6"/>
                    </a:lnTo>
                    <a:lnTo>
                      <a:pt x="239" y="12"/>
                    </a:lnTo>
                    <a:lnTo>
                      <a:pt x="225" y="18"/>
                    </a:lnTo>
                    <a:lnTo>
                      <a:pt x="211" y="24"/>
                    </a:lnTo>
                    <a:lnTo>
                      <a:pt x="197" y="31"/>
                    </a:lnTo>
                    <a:lnTo>
                      <a:pt x="183" y="40"/>
                    </a:lnTo>
                    <a:lnTo>
                      <a:pt x="170" y="50"/>
                    </a:lnTo>
                    <a:lnTo>
                      <a:pt x="157" y="62"/>
                    </a:lnTo>
                    <a:lnTo>
                      <a:pt x="143" y="75"/>
                    </a:lnTo>
                    <a:lnTo>
                      <a:pt x="131" y="91"/>
                    </a:lnTo>
                    <a:lnTo>
                      <a:pt x="131" y="91"/>
                    </a:lnTo>
                    <a:lnTo>
                      <a:pt x="121" y="109"/>
                    </a:lnTo>
                    <a:lnTo>
                      <a:pt x="110" y="131"/>
                    </a:lnTo>
                    <a:lnTo>
                      <a:pt x="98" y="157"/>
                    </a:lnTo>
                    <a:lnTo>
                      <a:pt x="89" y="183"/>
                    </a:lnTo>
                    <a:lnTo>
                      <a:pt x="78" y="214"/>
                    </a:lnTo>
                    <a:lnTo>
                      <a:pt x="69" y="246"/>
                    </a:lnTo>
                    <a:lnTo>
                      <a:pt x="50" y="313"/>
                    </a:lnTo>
                    <a:lnTo>
                      <a:pt x="34" y="380"/>
                    </a:lnTo>
                    <a:lnTo>
                      <a:pt x="19" y="443"/>
                    </a:lnTo>
                    <a:lnTo>
                      <a:pt x="8" y="498"/>
                    </a:lnTo>
                    <a:lnTo>
                      <a:pt x="0" y="542"/>
                    </a:lnTo>
                    <a:lnTo>
                      <a:pt x="0" y="542"/>
                    </a:lnTo>
                    <a:lnTo>
                      <a:pt x="0" y="547"/>
                    </a:lnTo>
                    <a:lnTo>
                      <a:pt x="2" y="555"/>
                    </a:lnTo>
                    <a:lnTo>
                      <a:pt x="3" y="563"/>
                    </a:lnTo>
                    <a:lnTo>
                      <a:pt x="6" y="569"/>
                    </a:lnTo>
                    <a:lnTo>
                      <a:pt x="8" y="571"/>
                    </a:lnTo>
                    <a:lnTo>
                      <a:pt x="8" y="571"/>
                    </a:lnTo>
                    <a:lnTo>
                      <a:pt x="11" y="575"/>
                    </a:lnTo>
                    <a:lnTo>
                      <a:pt x="15" y="578"/>
                    </a:lnTo>
                    <a:lnTo>
                      <a:pt x="26" y="581"/>
                    </a:lnTo>
                    <a:lnTo>
                      <a:pt x="35" y="582"/>
                    </a:lnTo>
                    <a:lnTo>
                      <a:pt x="46" y="583"/>
                    </a:lnTo>
                    <a:lnTo>
                      <a:pt x="46" y="626"/>
                    </a:lnTo>
                    <a:lnTo>
                      <a:pt x="46" y="626"/>
                    </a:lnTo>
                    <a:lnTo>
                      <a:pt x="46" y="626"/>
                    </a:lnTo>
                    <a:lnTo>
                      <a:pt x="46" y="626"/>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sp>
            <p:nvSpPr>
              <p:cNvPr id="59" name="Freeform 66"/>
              <p:cNvSpPr>
                <a:spLocks/>
              </p:cNvSpPr>
              <p:nvPr/>
            </p:nvSpPr>
            <p:spPr bwMode="auto">
              <a:xfrm>
                <a:off x="3155227" y="2417853"/>
                <a:ext cx="316273" cy="316273"/>
              </a:xfrm>
              <a:custGeom>
                <a:avLst/>
                <a:gdLst>
                  <a:gd name="T0" fmla="*/ 264 w 528"/>
                  <a:gd name="T1" fmla="*/ 529 h 529"/>
                  <a:gd name="T2" fmla="*/ 318 w 528"/>
                  <a:gd name="T3" fmla="*/ 523 h 529"/>
                  <a:gd name="T4" fmla="*/ 367 w 528"/>
                  <a:gd name="T5" fmla="*/ 508 h 529"/>
                  <a:gd name="T6" fmla="*/ 411 w 528"/>
                  <a:gd name="T7" fmla="*/ 484 h 529"/>
                  <a:gd name="T8" fmla="*/ 451 w 528"/>
                  <a:gd name="T9" fmla="*/ 452 h 529"/>
                  <a:gd name="T10" fmla="*/ 484 w 528"/>
                  <a:gd name="T11" fmla="*/ 412 h 529"/>
                  <a:gd name="T12" fmla="*/ 508 w 528"/>
                  <a:gd name="T13" fmla="*/ 368 h 529"/>
                  <a:gd name="T14" fmla="*/ 522 w 528"/>
                  <a:gd name="T15" fmla="*/ 319 h 529"/>
                  <a:gd name="T16" fmla="*/ 528 w 528"/>
                  <a:gd name="T17" fmla="*/ 265 h 529"/>
                  <a:gd name="T18" fmla="*/ 526 w 528"/>
                  <a:gd name="T19" fmla="*/ 238 h 529"/>
                  <a:gd name="T20" fmla="*/ 517 w 528"/>
                  <a:gd name="T21" fmla="*/ 186 h 529"/>
                  <a:gd name="T22" fmla="*/ 497 w 528"/>
                  <a:gd name="T23" fmla="*/ 139 h 529"/>
                  <a:gd name="T24" fmla="*/ 467 w 528"/>
                  <a:gd name="T25" fmla="*/ 97 h 529"/>
                  <a:gd name="T26" fmla="*/ 431 w 528"/>
                  <a:gd name="T27" fmla="*/ 61 h 529"/>
                  <a:gd name="T28" fmla="*/ 390 w 528"/>
                  <a:gd name="T29" fmla="*/ 33 h 529"/>
                  <a:gd name="T30" fmla="*/ 343 w 528"/>
                  <a:gd name="T31" fmla="*/ 12 h 529"/>
                  <a:gd name="T32" fmla="*/ 291 w 528"/>
                  <a:gd name="T33" fmla="*/ 2 h 529"/>
                  <a:gd name="T34" fmla="*/ 264 w 528"/>
                  <a:gd name="T35" fmla="*/ 0 h 529"/>
                  <a:gd name="T36" fmla="*/ 211 w 528"/>
                  <a:gd name="T37" fmla="*/ 6 h 529"/>
                  <a:gd name="T38" fmla="*/ 162 w 528"/>
                  <a:gd name="T39" fmla="*/ 22 h 529"/>
                  <a:gd name="T40" fmla="*/ 116 w 528"/>
                  <a:gd name="T41" fmla="*/ 46 h 529"/>
                  <a:gd name="T42" fmla="*/ 77 w 528"/>
                  <a:gd name="T43" fmla="*/ 78 h 529"/>
                  <a:gd name="T44" fmla="*/ 45 w 528"/>
                  <a:gd name="T45" fmla="*/ 117 h 529"/>
                  <a:gd name="T46" fmla="*/ 21 w 528"/>
                  <a:gd name="T47" fmla="*/ 162 h 529"/>
                  <a:gd name="T48" fmla="*/ 5 w 528"/>
                  <a:gd name="T49" fmla="*/ 212 h 529"/>
                  <a:gd name="T50" fmla="*/ 0 w 528"/>
                  <a:gd name="T51" fmla="*/ 265 h 529"/>
                  <a:gd name="T52" fmla="*/ 1 w 528"/>
                  <a:gd name="T53" fmla="*/ 292 h 529"/>
                  <a:gd name="T54" fmla="*/ 12 w 528"/>
                  <a:gd name="T55" fmla="*/ 343 h 529"/>
                  <a:gd name="T56" fmla="*/ 32 w 528"/>
                  <a:gd name="T57" fmla="*/ 391 h 529"/>
                  <a:gd name="T58" fmla="*/ 60 w 528"/>
                  <a:gd name="T59" fmla="*/ 432 h 529"/>
                  <a:gd name="T60" fmla="*/ 96 w 528"/>
                  <a:gd name="T61" fmla="*/ 468 h 529"/>
                  <a:gd name="T62" fmla="*/ 139 w 528"/>
                  <a:gd name="T63" fmla="*/ 498 h 529"/>
                  <a:gd name="T64" fmla="*/ 186 w 528"/>
                  <a:gd name="T65" fmla="*/ 518 h 529"/>
                  <a:gd name="T66" fmla="*/ 238 w 528"/>
                  <a:gd name="T67" fmla="*/ 527 h 529"/>
                  <a:gd name="T68" fmla="*/ 264 w 528"/>
                  <a:gd name="T69"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8" h="529">
                    <a:moveTo>
                      <a:pt x="264" y="529"/>
                    </a:moveTo>
                    <a:lnTo>
                      <a:pt x="264" y="529"/>
                    </a:lnTo>
                    <a:lnTo>
                      <a:pt x="291" y="527"/>
                    </a:lnTo>
                    <a:lnTo>
                      <a:pt x="318" y="523"/>
                    </a:lnTo>
                    <a:lnTo>
                      <a:pt x="343" y="518"/>
                    </a:lnTo>
                    <a:lnTo>
                      <a:pt x="367" y="508"/>
                    </a:lnTo>
                    <a:lnTo>
                      <a:pt x="390" y="498"/>
                    </a:lnTo>
                    <a:lnTo>
                      <a:pt x="411" y="484"/>
                    </a:lnTo>
                    <a:lnTo>
                      <a:pt x="431" y="468"/>
                    </a:lnTo>
                    <a:lnTo>
                      <a:pt x="451" y="452"/>
                    </a:lnTo>
                    <a:lnTo>
                      <a:pt x="467" y="432"/>
                    </a:lnTo>
                    <a:lnTo>
                      <a:pt x="484" y="412"/>
                    </a:lnTo>
                    <a:lnTo>
                      <a:pt x="497" y="391"/>
                    </a:lnTo>
                    <a:lnTo>
                      <a:pt x="508" y="368"/>
                    </a:lnTo>
                    <a:lnTo>
                      <a:pt x="517" y="343"/>
                    </a:lnTo>
                    <a:lnTo>
                      <a:pt x="522" y="319"/>
                    </a:lnTo>
                    <a:lnTo>
                      <a:pt x="526" y="292"/>
                    </a:lnTo>
                    <a:lnTo>
                      <a:pt x="528" y="265"/>
                    </a:lnTo>
                    <a:lnTo>
                      <a:pt x="528" y="265"/>
                    </a:lnTo>
                    <a:lnTo>
                      <a:pt x="526" y="238"/>
                    </a:lnTo>
                    <a:lnTo>
                      <a:pt x="522" y="212"/>
                    </a:lnTo>
                    <a:lnTo>
                      <a:pt x="517" y="186"/>
                    </a:lnTo>
                    <a:lnTo>
                      <a:pt x="508" y="162"/>
                    </a:lnTo>
                    <a:lnTo>
                      <a:pt x="497" y="139"/>
                    </a:lnTo>
                    <a:lnTo>
                      <a:pt x="484" y="117"/>
                    </a:lnTo>
                    <a:lnTo>
                      <a:pt x="467" y="97"/>
                    </a:lnTo>
                    <a:lnTo>
                      <a:pt x="451" y="78"/>
                    </a:lnTo>
                    <a:lnTo>
                      <a:pt x="431" y="61"/>
                    </a:lnTo>
                    <a:lnTo>
                      <a:pt x="411" y="46"/>
                    </a:lnTo>
                    <a:lnTo>
                      <a:pt x="390" y="33"/>
                    </a:lnTo>
                    <a:lnTo>
                      <a:pt x="367" y="22"/>
                    </a:lnTo>
                    <a:lnTo>
                      <a:pt x="343" y="12"/>
                    </a:lnTo>
                    <a:lnTo>
                      <a:pt x="318" y="6"/>
                    </a:lnTo>
                    <a:lnTo>
                      <a:pt x="291" y="2"/>
                    </a:lnTo>
                    <a:lnTo>
                      <a:pt x="264" y="0"/>
                    </a:lnTo>
                    <a:lnTo>
                      <a:pt x="264" y="0"/>
                    </a:lnTo>
                    <a:lnTo>
                      <a:pt x="238" y="2"/>
                    </a:lnTo>
                    <a:lnTo>
                      <a:pt x="211" y="6"/>
                    </a:lnTo>
                    <a:lnTo>
                      <a:pt x="186" y="12"/>
                    </a:lnTo>
                    <a:lnTo>
                      <a:pt x="162" y="22"/>
                    </a:lnTo>
                    <a:lnTo>
                      <a:pt x="139" y="33"/>
                    </a:lnTo>
                    <a:lnTo>
                      <a:pt x="116" y="46"/>
                    </a:lnTo>
                    <a:lnTo>
                      <a:pt x="96" y="61"/>
                    </a:lnTo>
                    <a:lnTo>
                      <a:pt x="77" y="78"/>
                    </a:lnTo>
                    <a:lnTo>
                      <a:pt x="60" y="97"/>
                    </a:lnTo>
                    <a:lnTo>
                      <a:pt x="45" y="117"/>
                    </a:lnTo>
                    <a:lnTo>
                      <a:pt x="32" y="139"/>
                    </a:lnTo>
                    <a:lnTo>
                      <a:pt x="21" y="162"/>
                    </a:lnTo>
                    <a:lnTo>
                      <a:pt x="12" y="186"/>
                    </a:lnTo>
                    <a:lnTo>
                      <a:pt x="5" y="212"/>
                    </a:lnTo>
                    <a:lnTo>
                      <a:pt x="1" y="238"/>
                    </a:lnTo>
                    <a:lnTo>
                      <a:pt x="0" y="265"/>
                    </a:lnTo>
                    <a:lnTo>
                      <a:pt x="0" y="265"/>
                    </a:lnTo>
                    <a:lnTo>
                      <a:pt x="1" y="292"/>
                    </a:lnTo>
                    <a:lnTo>
                      <a:pt x="5" y="319"/>
                    </a:lnTo>
                    <a:lnTo>
                      <a:pt x="12" y="343"/>
                    </a:lnTo>
                    <a:lnTo>
                      <a:pt x="21" y="368"/>
                    </a:lnTo>
                    <a:lnTo>
                      <a:pt x="32" y="391"/>
                    </a:lnTo>
                    <a:lnTo>
                      <a:pt x="45" y="412"/>
                    </a:lnTo>
                    <a:lnTo>
                      <a:pt x="60" y="432"/>
                    </a:lnTo>
                    <a:lnTo>
                      <a:pt x="77" y="452"/>
                    </a:lnTo>
                    <a:lnTo>
                      <a:pt x="96" y="468"/>
                    </a:lnTo>
                    <a:lnTo>
                      <a:pt x="116" y="484"/>
                    </a:lnTo>
                    <a:lnTo>
                      <a:pt x="139" y="498"/>
                    </a:lnTo>
                    <a:lnTo>
                      <a:pt x="162" y="508"/>
                    </a:lnTo>
                    <a:lnTo>
                      <a:pt x="186" y="518"/>
                    </a:lnTo>
                    <a:lnTo>
                      <a:pt x="211" y="523"/>
                    </a:lnTo>
                    <a:lnTo>
                      <a:pt x="238" y="527"/>
                    </a:lnTo>
                    <a:lnTo>
                      <a:pt x="264" y="529"/>
                    </a:lnTo>
                    <a:lnTo>
                      <a:pt x="264" y="529"/>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sp>
            <p:nvSpPr>
              <p:cNvPr id="60" name="Freeform 67"/>
              <p:cNvSpPr>
                <a:spLocks/>
              </p:cNvSpPr>
              <p:nvPr/>
            </p:nvSpPr>
            <p:spPr bwMode="auto">
              <a:xfrm>
                <a:off x="3478688" y="2401680"/>
                <a:ext cx="230017" cy="262363"/>
              </a:xfrm>
              <a:custGeom>
                <a:avLst/>
                <a:gdLst>
                  <a:gd name="T0" fmla="*/ 74 w 383"/>
                  <a:gd name="T1" fmla="*/ 291 h 437"/>
                  <a:gd name="T2" fmla="*/ 69 w 383"/>
                  <a:gd name="T3" fmla="*/ 350 h 437"/>
                  <a:gd name="T4" fmla="*/ 54 w 383"/>
                  <a:gd name="T5" fmla="*/ 406 h 437"/>
                  <a:gd name="T6" fmla="*/ 66 w 383"/>
                  <a:gd name="T7" fmla="*/ 413 h 437"/>
                  <a:gd name="T8" fmla="*/ 93 w 383"/>
                  <a:gd name="T9" fmla="*/ 425 h 437"/>
                  <a:gd name="T10" fmla="*/ 121 w 383"/>
                  <a:gd name="T11" fmla="*/ 433 h 437"/>
                  <a:gd name="T12" fmla="*/ 149 w 383"/>
                  <a:gd name="T13" fmla="*/ 437 h 437"/>
                  <a:gd name="T14" fmla="*/ 165 w 383"/>
                  <a:gd name="T15" fmla="*/ 437 h 437"/>
                  <a:gd name="T16" fmla="*/ 209 w 383"/>
                  <a:gd name="T17" fmla="*/ 433 h 437"/>
                  <a:gd name="T18" fmla="*/ 249 w 383"/>
                  <a:gd name="T19" fmla="*/ 419 h 437"/>
                  <a:gd name="T20" fmla="*/ 287 w 383"/>
                  <a:gd name="T21" fmla="*/ 399 h 437"/>
                  <a:gd name="T22" fmla="*/ 319 w 383"/>
                  <a:gd name="T23" fmla="*/ 373 h 437"/>
                  <a:gd name="T24" fmla="*/ 346 w 383"/>
                  <a:gd name="T25" fmla="*/ 341 h 437"/>
                  <a:gd name="T26" fmla="*/ 366 w 383"/>
                  <a:gd name="T27" fmla="*/ 303 h 437"/>
                  <a:gd name="T28" fmla="*/ 379 w 383"/>
                  <a:gd name="T29" fmla="*/ 263 h 437"/>
                  <a:gd name="T30" fmla="*/ 383 w 383"/>
                  <a:gd name="T31" fmla="*/ 219 h 437"/>
                  <a:gd name="T32" fmla="*/ 382 w 383"/>
                  <a:gd name="T33" fmla="*/ 196 h 437"/>
                  <a:gd name="T34" fmla="*/ 374 w 383"/>
                  <a:gd name="T35" fmla="*/ 153 h 437"/>
                  <a:gd name="T36" fmla="*/ 356 w 383"/>
                  <a:gd name="T37" fmla="*/ 115 h 437"/>
                  <a:gd name="T38" fmla="*/ 334 w 383"/>
                  <a:gd name="T39" fmla="*/ 80 h 437"/>
                  <a:gd name="T40" fmla="*/ 304 w 383"/>
                  <a:gd name="T41" fmla="*/ 50 h 437"/>
                  <a:gd name="T42" fmla="*/ 269 w 383"/>
                  <a:gd name="T43" fmla="*/ 26 h 437"/>
                  <a:gd name="T44" fmla="*/ 229 w 383"/>
                  <a:gd name="T45" fmla="*/ 10 h 437"/>
                  <a:gd name="T46" fmla="*/ 187 w 383"/>
                  <a:gd name="T47" fmla="*/ 1 h 437"/>
                  <a:gd name="T48" fmla="*/ 165 w 383"/>
                  <a:gd name="T49" fmla="*/ 0 h 437"/>
                  <a:gd name="T50" fmla="*/ 117 w 383"/>
                  <a:gd name="T51" fmla="*/ 5 h 437"/>
                  <a:gd name="T52" fmla="*/ 73 w 383"/>
                  <a:gd name="T53" fmla="*/ 21 h 437"/>
                  <a:gd name="T54" fmla="*/ 33 w 383"/>
                  <a:gd name="T55" fmla="*/ 45 h 437"/>
                  <a:gd name="T56" fmla="*/ 0 w 383"/>
                  <a:gd name="T57" fmla="*/ 76 h 437"/>
                  <a:gd name="T58" fmla="*/ 16 w 383"/>
                  <a:gd name="T59" fmla="*/ 99 h 437"/>
                  <a:gd name="T60" fmla="*/ 44 w 383"/>
                  <a:gd name="T61" fmla="*/ 148 h 437"/>
                  <a:gd name="T62" fmla="*/ 62 w 383"/>
                  <a:gd name="T63" fmla="*/ 203 h 437"/>
                  <a:gd name="T64" fmla="*/ 73 w 383"/>
                  <a:gd name="T65" fmla="*/ 260 h 437"/>
                  <a:gd name="T66" fmla="*/ 74 w 383"/>
                  <a:gd name="T67" fmla="*/ 29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3" h="437">
                    <a:moveTo>
                      <a:pt x="74" y="291"/>
                    </a:moveTo>
                    <a:lnTo>
                      <a:pt x="74" y="291"/>
                    </a:lnTo>
                    <a:lnTo>
                      <a:pt x="73" y="321"/>
                    </a:lnTo>
                    <a:lnTo>
                      <a:pt x="69" y="350"/>
                    </a:lnTo>
                    <a:lnTo>
                      <a:pt x="62" y="379"/>
                    </a:lnTo>
                    <a:lnTo>
                      <a:pt x="54" y="406"/>
                    </a:lnTo>
                    <a:lnTo>
                      <a:pt x="54" y="406"/>
                    </a:lnTo>
                    <a:lnTo>
                      <a:pt x="66" y="413"/>
                    </a:lnTo>
                    <a:lnTo>
                      <a:pt x="80" y="419"/>
                    </a:lnTo>
                    <a:lnTo>
                      <a:pt x="93" y="425"/>
                    </a:lnTo>
                    <a:lnTo>
                      <a:pt x="106" y="429"/>
                    </a:lnTo>
                    <a:lnTo>
                      <a:pt x="121" y="433"/>
                    </a:lnTo>
                    <a:lnTo>
                      <a:pt x="135" y="434"/>
                    </a:lnTo>
                    <a:lnTo>
                      <a:pt x="149" y="437"/>
                    </a:lnTo>
                    <a:lnTo>
                      <a:pt x="165" y="437"/>
                    </a:lnTo>
                    <a:lnTo>
                      <a:pt x="165" y="437"/>
                    </a:lnTo>
                    <a:lnTo>
                      <a:pt x="187" y="436"/>
                    </a:lnTo>
                    <a:lnTo>
                      <a:pt x="209" y="433"/>
                    </a:lnTo>
                    <a:lnTo>
                      <a:pt x="229" y="427"/>
                    </a:lnTo>
                    <a:lnTo>
                      <a:pt x="249" y="419"/>
                    </a:lnTo>
                    <a:lnTo>
                      <a:pt x="269" y="410"/>
                    </a:lnTo>
                    <a:lnTo>
                      <a:pt x="287" y="399"/>
                    </a:lnTo>
                    <a:lnTo>
                      <a:pt x="304" y="387"/>
                    </a:lnTo>
                    <a:lnTo>
                      <a:pt x="319" y="373"/>
                    </a:lnTo>
                    <a:lnTo>
                      <a:pt x="334" y="358"/>
                    </a:lnTo>
                    <a:lnTo>
                      <a:pt x="346" y="341"/>
                    </a:lnTo>
                    <a:lnTo>
                      <a:pt x="356" y="322"/>
                    </a:lnTo>
                    <a:lnTo>
                      <a:pt x="366" y="303"/>
                    </a:lnTo>
                    <a:lnTo>
                      <a:pt x="374" y="283"/>
                    </a:lnTo>
                    <a:lnTo>
                      <a:pt x="379" y="263"/>
                    </a:lnTo>
                    <a:lnTo>
                      <a:pt x="382" y="240"/>
                    </a:lnTo>
                    <a:lnTo>
                      <a:pt x="383" y="219"/>
                    </a:lnTo>
                    <a:lnTo>
                      <a:pt x="383" y="219"/>
                    </a:lnTo>
                    <a:lnTo>
                      <a:pt x="382" y="196"/>
                    </a:lnTo>
                    <a:lnTo>
                      <a:pt x="379" y="175"/>
                    </a:lnTo>
                    <a:lnTo>
                      <a:pt x="374" y="153"/>
                    </a:lnTo>
                    <a:lnTo>
                      <a:pt x="366" y="133"/>
                    </a:lnTo>
                    <a:lnTo>
                      <a:pt x="356" y="115"/>
                    </a:lnTo>
                    <a:lnTo>
                      <a:pt x="346" y="96"/>
                    </a:lnTo>
                    <a:lnTo>
                      <a:pt x="334" y="80"/>
                    </a:lnTo>
                    <a:lnTo>
                      <a:pt x="319" y="64"/>
                    </a:lnTo>
                    <a:lnTo>
                      <a:pt x="304" y="50"/>
                    </a:lnTo>
                    <a:lnTo>
                      <a:pt x="287" y="37"/>
                    </a:lnTo>
                    <a:lnTo>
                      <a:pt x="269" y="26"/>
                    </a:lnTo>
                    <a:lnTo>
                      <a:pt x="249" y="17"/>
                    </a:lnTo>
                    <a:lnTo>
                      <a:pt x="229" y="10"/>
                    </a:lnTo>
                    <a:lnTo>
                      <a:pt x="209" y="5"/>
                    </a:lnTo>
                    <a:lnTo>
                      <a:pt x="187" y="1"/>
                    </a:lnTo>
                    <a:lnTo>
                      <a:pt x="165" y="0"/>
                    </a:lnTo>
                    <a:lnTo>
                      <a:pt x="165" y="0"/>
                    </a:lnTo>
                    <a:lnTo>
                      <a:pt x="140" y="1"/>
                    </a:lnTo>
                    <a:lnTo>
                      <a:pt x="117" y="5"/>
                    </a:lnTo>
                    <a:lnTo>
                      <a:pt x="94" y="12"/>
                    </a:lnTo>
                    <a:lnTo>
                      <a:pt x="73" y="21"/>
                    </a:lnTo>
                    <a:lnTo>
                      <a:pt x="52" y="32"/>
                    </a:lnTo>
                    <a:lnTo>
                      <a:pt x="33" y="45"/>
                    </a:lnTo>
                    <a:lnTo>
                      <a:pt x="16" y="60"/>
                    </a:lnTo>
                    <a:lnTo>
                      <a:pt x="0" y="76"/>
                    </a:lnTo>
                    <a:lnTo>
                      <a:pt x="0" y="76"/>
                    </a:lnTo>
                    <a:lnTo>
                      <a:pt x="16" y="99"/>
                    </a:lnTo>
                    <a:lnTo>
                      <a:pt x="30" y="123"/>
                    </a:lnTo>
                    <a:lnTo>
                      <a:pt x="44" y="148"/>
                    </a:lnTo>
                    <a:lnTo>
                      <a:pt x="54" y="175"/>
                    </a:lnTo>
                    <a:lnTo>
                      <a:pt x="62" y="203"/>
                    </a:lnTo>
                    <a:lnTo>
                      <a:pt x="69" y="231"/>
                    </a:lnTo>
                    <a:lnTo>
                      <a:pt x="73" y="260"/>
                    </a:lnTo>
                    <a:lnTo>
                      <a:pt x="74" y="291"/>
                    </a:lnTo>
                    <a:lnTo>
                      <a:pt x="74" y="291"/>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sp>
            <p:nvSpPr>
              <p:cNvPr id="61" name="Freeform 68"/>
              <p:cNvSpPr>
                <a:spLocks/>
              </p:cNvSpPr>
              <p:nvPr/>
            </p:nvSpPr>
            <p:spPr bwMode="auto">
              <a:xfrm>
                <a:off x="2894660" y="2401680"/>
                <a:ext cx="242596" cy="262363"/>
              </a:xfrm>
              <a:custGeom>
                <a:avLst/>
                <a:gdLst>
                  <a:gd name="T0" fmla="*/ 218 w 405"/>
                  <a:gd name="T1" fmla="*/ 437 h 437"/>
                  <a:gd name="T2" fmla="*/ 260 w 405"/>
                  <a:gd name="T3" fmla="*/ 433 h 437"/>
                  <a:gd name="T4" fmla="*/ 297 w 405"/>
                  <a:gd name="T5" fmla="*/ 422 h 437"/>
                  <a:gd name="T6" fmla="*/ 332 w 405"/>
                  <a:gd name="T7" fmla="*/ 405 h 437"/>
                  <a:gd name="T8" fmla="*/ 362 w 405"/>
                  <a:gd name="T9" fmla="*/ 382 h 437"/>
                  <a:gd name="T10" fmla="*/ 357 w 405"/>
                  <a:gd name="T11" fmla="*/ 361 h 437"/>
                  <a:gd name="T12" fmla="*/ 352 w 405"/>
                  <a:gd name="T13" fmla="*/ 314 h 437"/>
                  <a:gd name="T14" fmla="*/ 350 w 405"/>
                  <a:gd name="T15" fmla="*/ 291 h 437"/>
                  <a:gd name="T16" fmla="*/ 354 w 405"/>
                  <a:gd name="T17" fmla="*/ 240 h 437"/>
                  <a:gd name="T18" fmla="*/ 365 w 405"/>
                  <a:gd name="T19" fmla="*/ 192 h 437"/>
                  <a:gd name="T20" fmla="*/ 381 w 405"/>
                  <a:gd name="T21" fmla="*/ 147 h 437"/>
                  <a:gd name="T22" fmla="*/ 405 w 405"/>
                  <a:gd name="T23" fmla="*/ 104 h 437"/>
                  <a:gd name="T24" fmla="*/ 397 w 405"/>
                  <a:gd name="T25" fmla="*/ 93 h 437"/>
                  <a:gd name="T26" fmla="*/ 380 w 405"/>
                  <a:gd name="T27" fmla="*/ 72 h 437"/>
                  <a:gd name="T28" fmla="*/ 360 w 405"/>
                  <a:gd name="T29" fmla="*/ 52 h 437"/>
                  <a:gd name="T30" fmla="*/ 338 w 405"/>
                  <a:gd name="T31" fmla="*/ 36 h 437"/>
                  <a:gd name="T32" fmla="*/ 314 w 405"/>
                  <a:gd name="T33" fmla="*/ 22 h 437"/>
                  <a:gd name="T34" fmla="*/ 289 w 405"/>
                  <a:gd name="T35" fmla="*/ 12 h 437"/>
                  <a:gd name="T36" fmla="*/ 262 w 405"/>
                  <a:gd name="T37" fmla="*/ 5 h 437"/>
                  <a:gd name="T38" fmla="*/ 233 w 405"/>
                  <a:gd name="T39" fmla="*/ 1 h 437"/>
                  <a:gd name="T40" fmla="*/ 218 w 405"/>
                  <a:gd name="T41" fmla="*/ 0 h 437"/>
                  <a:gd name="T42" fmla="*/ 175 w 405"/>
                  <a:gd name="T43" fmla="*/ 5 h 437"/>
                  <a:gd name="T44" fmla="*/ 134 w 405"/>
                  <a:gd name="T45" fmla="*/ 17 h 437"/>
                  <a:gd name="T46" fmla="*/ 97 w 405"/>
                  <a:gd name="T47" fmla="*/ 37 h 437"/>
                  <a:gd name="T48" fmla="*/ 65 w 405"/>
                  <a:gd name="T49" fmla="*/ 64 h 437"/>
                  <a:gd name="T50" fmla="*/ 38 w 405"/>
                  <a:gd name="T51" fmla="*/ 96 h 437"/>
                  <a:gd name="T52" fmla="*/ 18 w 405"/>
                  <a:gd name="T53" fmla="*/ 133 h 437"/>
                  <a:gd name="T54" fmla="*/ 5 w 405"/>
                  <a:gd name="T55" fmla="*/ 175 h 437"/>
                  <a:gd name="T56" fmla="*/ 0 w 405"/>
                  <a:gd name="T57" fmla="*/ 219 h 437"/>
                  <a:gd name="T58" fmla="*/ 2 w 405"/>
                  <a:gd name="T59" fmla="*/ 240 h 437"/>
                  <a:gd name="T60" fmla="*/ 11 w 405"/>
                  <a:gd name="T61" fmla="*/ 283 h 437"/>
                  <a:gd name="T62" fmla="*/ 27 w 405"/>
                  <a:gd name="T63" fmla="*/ 322 h 437"/>
                  <a:gd name="T64" fmla="*/ 50 w 405"/>
                  <a:gd name="T65" fmla="*/ 358 h 437"/>
                  <a:gd name="T66" fmla="*/ 81 w 405"/>
                  <a:gd name="T67" fmla="*/ 387 h 437"/>
                  <a:gd name="T68" fmla="*/ 115 w 405"/>
                  <a:gd name="T69" fmla="*/ 410 h 437"/>
                  <a:gd name="T70" fmla="*/ 154 w 405"/>
                  <a:gd name="T71" fmla="*/ 427 h 437"/>
                  <a:gd name="T72" fmla="*/ 197 w 405"/>
                  <a:gd name="T73" fmla="*/ 436 h 437"/>
                  <a:gd name="T74" fmla="*/ 218 w 405"/>
                  <a:gd name="T7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5" h="437">
                    <a:moveTo>
                      <a:pt x="218" y="437"/>
                    </a:moveTo>
                    <a:lnTo>
                      <a:pt x="218" y="437"/>
                    </a:lnTo>
                    <a:lnTo>
                      <a:pt x="240" y="436"/>
                    </a:lnTo>
                    <a:lnTo>
                      <a:pt x="260" y="433"/>
                    </a:lnTo>
                    <a:lnTo>
                      <a:pt x="278" y="429"/>
                    </a:lnTo>
                    <a:lnTo>
                      <a:pt x="297" y="422"/>
                    </a:lnTo>
                    <a:lnTo>
                      <a:pt x="314" y="414"/>
                    </a:lnTo>
                    <a:lnTo>
                      <a:pt x="332" y="405"/>
                    </a:lnTo>
                    <a:lnTo>
                      <a:pt x="348" y="394"/>
                    </a:lnTo>
                    <a:lnTo>
                      <a:pt x="362" y="382"/>
                    </a:lnTo>
                    <a:lnTo>
                      <a:pt x="362" y="382"/>
                    </a:lnTo>
                    <a:lnTo>
                      <a:pt x="357" y="361"/>
                    </a:lnTo>
                    <a:lnTo>
                      <a:pt x="353" y="338"/>
                    </a:lnTo>
                    <a:lnTo>
                      <a:pt x="352" y="314"/>
                    </a:lnTo>
                    <a:lnTo>
                      <a:pt x="350" y="291"/>
                    </a:lnTo>
                    <a:lnTo>
                      <a:pt x="350" y="291"/>
                    </a:lnTo>
                    <a:lnTo>
                      <a:pt x="352" y="266"/>
                    </a:lnTo>
                    <a:lnTo>
                      <a:pt x="354" y="240"/>
                    </a:lnTo>
                    <a:lnTo>
                      <a:pt x="358" y="216"/>
                    </a:lnTo>
                    <a:lnTo>
                      <a:pt x="365" y="192"/>
                    </a:lnTo>
                    <a:lnTo>
                      <a:pt x="372" y="169"/>
                    </a:lnTo>
                    <a:lnTo>
                      <a:pt x="381" y="147"/>
                    </a:lnTo>
                    <a:lnTo>
                      <a:pt x="392" y="125"/>
                    </a:lnTo>
                    <a:lnTo>
                      <a:pt x="405" y="104"/>
                    </a:lnTo>
                    <a:lnTo>
                      <a:pt x="405" y="104"/>
                    </a:lnTo>
                    <a:lnTo>
                      <a:pt x="397" y="93"/>
                    </a:lnTo>
                    <a:lnTo>
                      <a:pt x="389" y="81"/>
                    </a:lnTo>
                    <a:lnTo>
                      <a:pt x="380" y="72"/>
                    </a:lnTo>
                    <a:lnTo>
                      <a:pt x="371" y="61"/>
                    </a:lnTo>
                    <a:lnTo>
                      <a:pt x="360" y="52"/>
                    </a:lnTo>
                    <a:lnTo>
                      <a:pt x="349" y="44"/>
                    </a:lnTo>
                    <a:lnTo>
                      <a:pt x="338" y="36"/>
                    </a:lnTo>
                    <a:lnTo>
                      <a:pt x="326" y="29"/>
                    </a:lnTo>
                    <a:lnTo>
                      <a:pt x="314" y="22"/>
                    </a:lnTo>
                    <a:lnTo>
                      <a:pt x="302" y="17"/>
                    </a:lnTo>
                    <a:lnTo>
                      <a:pt x="289" y="12"/>
                    </a:lnTo>
                    <a:lnTo>
                      <a:pt x="276" y="8"/>
                    </a:lnTo>
                    <a:lnTo>
                      <a:pt x="262" y="5"/>
                    </a:lnTo>
                    <a:lnTo>
                      <a:pt x="248" y="2"/>
                    </a:lnTo>
                    <a:lnTo>
                      <a:pt x="233" y="1"/>
                    </a:lnTo>
                    <a:lnTo>
                      <a:pt x="218" y="0"/>
                    </a:lnTo>
                    <a:lnTo>
                      <a:pt x="218" y="0"/>
                    </a:lnTo>
                    <a:lnTo>
                      <a:pt x="197" y="1"/>
                    </a:lnTo>
                    <a:lnTo>
                      <a:pt x="175" y="5"/>
                    </a:lnTo>
                    <a:lnTo>
                      <a:pt x="154" y="10"/>
                    </a:lnTo>
                    <a:lnTo>
                      <a:pt x="134" y="17"/>
                    </a:lnTo>
                    <a:lnTo>
                      <a:pt x="115" y="26"/>
                    </a:lnTo>
                    <a:lnTo>
                      <a:pt x="97" y="37"/>
                    </a:lnTo>
                    <a:lnTo>
                      <a:pt x="81" y="50"/>
                    </a:lnTo>
                    <a:lnTo>
                      <a:pt x="65" y="64"/>
                    </a:lnTo>
                    <a:lnTo>
                      <a:pt x="50" y="80"/>
                    </a:lnTo>
                    <a:lnTo>
                      <a:pt x="38" y="96"/>
                    </a:lnTo>
                    <a:lnTo>
                      <a:pt x="27" y="115"/>
                    </a:lnTo>
                    <a:lnTo>
                      <a:pt x="18" y="133"/>
                    </a:lnTo>
                    <a:lnTo>
                      <a:pt x="11" y="153"/>
                    </a:lnTo>
                    <a:lnTo>
                      <a:pt x="5" y="175"/>
                    </a:lnTo>
                    <a:lnTo>
                      <a:pt x="2" y="196"/>
                    </a:lnTo>
                    <a:lnTo>
                      <a:pt x="0" y="219"/>
                    </a:lnTo>
                    <a:lnTo>
                      <a:pt x="0" y="219"/>
                    </a:lnTo>
                    <a:lnTo>
                      <a:pt x="2" y="240"/>
                    </a:lnTo>
                    <a:lnTo>
                      <a:pt x="5" y="263"/>
                    </a:lnTo>
                    <a:lnTo>
                      <a:pt x="11" y="283"/>
                    </a:lnTo>
                    <a:lnTo>
                      <a:pt x="18" y="303"/>
                    </a:lnTo>
                    <a:lnTo>
                      <a:pt x="27" y="322"/>
                    </a:lnTo>
                    <a:lnTo>
                      <a:pt x="38" y="341"/>
                    </a:lnTo>
                    <a:lnTo>
                      <a:pt x="50" y="358"/>
                    </a:lnTo>
                    <a:lnTo>
                      <a:pt x="65" y="373"/>
                    </a:lnTo>
                    <a:lnTo>
                      <a:pt x="81" y="387"/>
                    </a:lnTo>
                    <a:lnTo>
                      <a:pt x="97" y="399"/>
                    </a:lnTo>
                    <a:lnTo>
                      <a:pt x="115" y="410"/>
                    </a:lnTo>
                    <a:lnTo>
                      <a:pt x="134" y="419"/>
                    </a:lnTo>
                    <a:lnTo>
                      <a:pt x="154" y="427"/>
                    </a:lnTo>
                    <a:lnTo>
                      <a:pt x="175" y="433"/>
                    </a:lnTo>
                    <a:lnTo>
                      <a:pt x="197" y="436"/>
                    </a:lnTo>
                    <a:lnTo>
                      <a:pt x="218" y="437"/>
                    </a:lnTo>
                    <a:lnTo>
                      <a:pt x="218" y="437"/>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sp>
            <p:nvSpPr>
              <p:cNvPr id="62" name="Freeform 69"/>
              <p:cNvSpPr>
                <a:spLocks/>
              </p:cNvSpPr>
              <p:nvPr/>
            </p:nvSpPr>
            <p:spPr bwMode="auto">
              <a:xfrm>
                <a:off x="3430168" y="2703577"/>
                <a:ext cx="345025" cy="285725"/>
              </a:xfrm>
              <a:custGeom>
                <a:avLst/>
                <a:gdLst>
                  <a:gd name="T0" fmla="*/ 476 w 577"/>
                  <a:gd name="T1" fmla="*/ 83 h 476"/>
                  <a:gd name="T2" fmla="*/ 452 w 577"/>
                  <a:gd name="T3" fmla="*/ 52 h 476"/>
                  <a:gd name="T4" fmla="*/ 425 w 577"/>
                  <a:gd name="T5" fmla="*/ 29 h 476"/>
                  <a:gd name="T6" fmla="*/ 394 w 577"/>
                  <a:gd name="T7" fmla="*/ 14 h 476"/>
                  <a:gd name="T8" fmla="*/ 365 w 577"/>
                  <a:gd name="T9" fmla="*/ 6 h 476"/>
                  <a:gd name="T10" fmla="*/ 339 w 577"/>
                  <a:gd name="T11" fmla="*/ 1 h 476"/>
                  <a:gd name="T12" fmla="*/ 302 w 577"/>
                  <a:gd name="T13" fmla="*/ 1 h 476"/>
                  <a:gd name="T14" fmla="*/ 192 w 577"/>
                  <a:gd name="T15" fmla="*/ 1 h 476"/>
                  <a:gd name="T16" fmla="*/ 175 w 577"/>
                  <a:gd name="T17" fmla="*/ 1 h 476"/>
                  <a:gd name="T18" fmla="*/ 136 w 577"/>
                  <a:gd name="T19" fmla="*/ 9 h 476"/>
                  <a:gd name="T20" fmla="*/ 111 w 577"/>
                  <a:gd name="T21" fmla="*/ 18 h 476"/>
                  <a:gd name="T22" fmla="*/ 86 w 577"/>
                  <a:gd name="T23" fmla="*/ 32 h 476"/>
                  <a:gd name="T24" fmla="*/ 60 w 577"/>
                  <a:gd name="T25" fmla="*/ 52 h 476"/>
                  <a:gd name="T26" fmla="*/ 38 w 577"/>
                  <a:gd name="T27" fmla="*/ 79 h 476"/>
                  <a:gd name="T28" fmla="*/ 28 w 577"/>
                  <a:gd name="T29" fmla="*/ 95 h 476"/>
                  <a:gd name="T30" fmla="*/ 9 w 577"/>
                  <a:gd name="T31" fmla="*/ 136 h 476"/>
                  <a:gd name="T32" fmla="*/ 0 w 577"/>
                  <a:gd name="T33" fmla="*/ 160 h 476"/>
                  <a:gd name="T34" fmla="*/ 44 w 577"/>
                  <a:gd name="T35" fmla="*/ 175 h 476"/>
                  <a:gd name="T36" fmla="*/ 87 w 577"/>
                  <a:gd name="T37" fmla="*/ 199 h 476"/>
                  <a:gd name="T38" fmla="*/ 128 w 577"/>
                  <a:gd name="T39" fmla="*/ 234 h 476"/>
                  <a:gd name="T40" fmla="*/ 147 w 577"/>
                  <a:gd name="T41" fmla="*/ 255 h 476"/>
                  <a:gd name="T42" fmla="*/ 164 w 577"/>
                  <a:gd name="T43" fmla="*/ 279 h 476"/>
                  <a:gd name="T44" fmla="*/ 176 w 577"/>
                  <a:gd name="T45" fmla="*/ 298 h 476"/>
                  <a:gd name="T46" fmla="*/ 200 w 577"/>
                  <a:gd name="T47" fmla="*/ 342 h 476"/>
                  <a:gd name="T48" fmla="*/ 223 w 577"/>
                  <a:gd name="T49" fmla="*/ 393 h 476"/>
                  <a:gd name="T50" fmla="*/ 251 w 577"/>
                  <a:gd name="T51" fmla="*/ 476 h 476"/>
                  <a:gd name="T52" fmla="*/ 504 w 577"/>
                  <a:gd name="T53" fmla="*/ 476 h 476"/>
                  <a:gd name="T54" fmla="*/ 526 w 577"/>
                  <a:gd name="T55" fmla="*/ 473 h 476"/>
                  <a:gd name="T56" fmla="*/ 546 w 577"/>
                  <a:gd name="T57" fmla="*/ 465 h 476"/>
                  <a:gd name="T58" fmla="*/ 560 w 577"/>
                  <a:gd name="T59" fmla="*/ 456 h 476"/>
                  <a:gd name="T60" fmla="*/ 570 w 577"/>
                  <a:gd name="T61" fmla="*/ 441 h 476"/>
                  <a:gd name="T62" fmla="*/ 576 w 577"/>
                  <a:gd name="T63" fmla="*/ 422 h 476"/>
                  <a:gd name="T64" fmla="*/ 577 w 577"/>
                  <a:gd name="T65" fmla="*/ 410 h 476"/>
                  <a:gd name="T66" fmla="*/ 562 w 577"/>
                  <a:gd name="T67" fmla="*/ 329 h 476"/>
                  <a:gd name="T68" fmla="*/ 537 w 577"/>
                  <a:gd name="T69" fmla="*/ 223 h 476"/>
                  <a:gd name="T70" fmla="*/ 520 w 577"/>
                  <a:gd name="T71" fmla="*/ 168 h 476"/>
                  <a:gd name="T72" fmla="*/ 500 w 577"/>
                  <a:gd name="T73" fmla="*/ 120 h 476"/>
                  <a:gd name="T74" fmla="*/ 476 w 577"/>
                  <a:gd name="T75" fmla="*/ 8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7" h="476">
                    <a:moveTo>
                      <a:pt x="476" y="83"/>
                    </a:moveTo>
                    <a:lnTo>
                      <a:pt x="476" y="83"/>
                    </a:lnTo>
                    <a:lnTo>
                      <a:pt x="465" y="65"/>
                    </a:lnTo>
                    <a:lnTo>
                      <a:pt x="452" y="52"/>
                    </a:lnTo>
                    <a:lnTo>
                      <a:pt x="438" y="40"/>
                    </a:lnTo>
                    <a:lnTo>
                      <a:pt x="425" y="29"/>
                    </a:lnTo>
                    <a:lnTo>
                      <a:pt x="410" y="21"/>
                    </a:lnTo>
                    <a:lnTo>
                      <a:pt x="394" y="14"/>
                    </a:lnTo>
                    <a:lnTo>
                      <a:pt x="379" y="9"/>
                    </a:lnTo>
                    <a:lnTo>
                      <a:pt x="365" y="6"/>
                    </a:lnTo>
                    <a:lnTo>
                      <a:pt x="351" y="4"/>
                    </a:lnTo>
                    <a:lnTo>
                      <a:pt x="339" y="1"/>
                    </a:lnTo>
                    <a:lnTo>
                      <a:pt x="317" y="0"/>
                    </a:lnTo>
                    <a:lnTo>
                      <a:pt x="302" y="1"/>
                    </a:lnTo>
                    <a:lnTo>
                      <a:pt x="297" y="1"/>
                    </a:lnTo>
                    <a:lnTo>
                      <a:pt x="192" y="1"/>
                    </a:lnTo>
                    <a:lnTo>
                      <a:pt x="192" y="1"/>
                    </a:lnTo>
                    <a:lnTo>
                      <a:pt x="175" y="1"/>
                    </a:lnTo>
                    <a:lnTo>
                      <a:pt x="158" y="4"/>
                    </a:lnTo>
                    <a:lnTo>
                      <a:pt x="136" y="9"/>
                    </a:lnTo>
                    <a:lnTo>
                      <a:pt x="124" y="13"/>
                    </a:lnTo>
                    <a:lnTo>
                      <a:pt x="111" y="18"/>
                    </a:lnTo>
                    <a:lnTo>
                      <a:pt x="99" y="24"/>
                    </a:lnTo>
                    <a:lnTo>
                      <a:pt x="86" y="32"/>
                    </a:lnTo>
                    <a:lnTo>
                      <a:pt x="74" y="41"/>
                    </a:lnTo>
                    <a:lnTo>
                      <a:pt x="60" y="52"/>
                    </a:lnTo>
                    <a:lnTo>
                      <a:pt x="50" y="64"/>
                    </a:lnTo>
                    <a:lnTo>
                      <a:pt x="38" y="79"/>
                    </a:lnTo>
                    <a:lnTo>
                      <a:pt x="38" y="79"/>
                    </a:lnTo>
                    <a:lnTo>
                      <a:pt x="28" y="95"/>
                    </a:lnTo>
                    <a:lnTo>
                      <a:pt x="19" y="113"/>
                    </a:lnTo>
                    <a:lnTo>
                      <a:pt x="9" y="136"/>
                    </a:lnTo>
                    <a:lnTo>
                      <a:pt x="0" y="160"/>
                    </a:lnTo>
                    <a:lnTo>
                      <a:pt x="0" y="160"/>
                    </a:lnTo>
                    <a:lnTo>
                      <a:pt x="21" y="167"/>
                    </a:lnTo>
                    <a:lnTo>
                      <a:pt x="44" y="175"/>
                    </a:lnTo>
                    <a:lnTo>
                      <a:pt x="66" y="186"/>
                    </a:lnTo>
                    <a:lnTo>
                      <a:pt x="87" y="199"/>
                    </a:lnTo>
                    <a:lnTo>
                      <a:pt x="108" y="215"/>
                    </a:lnTo>
                    <a:lnTo>
                      <a:pt x="128" y="234"/>
                    </a:lnTo>
                    <a:lnTo>
                      <a:pt x="138" y="244"/>
                    </a:lnTo>
                    <a:lnTo>
                      <a:pt x="147" y="255"/>
                    </a:lnTo>
                    <a:lnTo>
                      <a:pt x="155" y="267"/>
                    </a:lnTo>
                    <a:lnTo>
                      <a:pt x="164" y="279"/>
                    </a:lnTo>
                    <a:lnTo>
                      <a:pt x="164" y="279"/>
                    </a:lnTo>
                    <a:lnTo>
                      <a:pt x="176" y="298"/>
                    </a:lnTo>
                    <a:lnTo>
                      <a:pt x="190" y="319"/>
                    </a:lnTo>
                    <a:lnTo>
                      <a:pt x="200" y="342"/>
                    </a:lnTo>
                    <a:lnTo>
                      <a:pt x="213" y="366"/>
                    </a:lnTo>
                    <a:lnTo>
                      <a:pt x="223" y="393"/>
                    </a:lnTo>
                    <a:lnTo>
                      <a:pt x="233" y="419"/>
                    </a:lnTo>
                    <a:lnTo>
                      <a:pt x="251" y="476"/>
                    </a:lnTo>
                    <a:lnTo>
                      <a:pt x="504" y="476"/>
                    </a:lnTo>
                    <a:lnTo>
                      <a:pt x="504" y="476"/>
                    </a:lnTo>
                    <a:lnTo>
                      <a:pt x="514" y="474"/>
                    </a:lnTo>
                    <a:lnTo>
                      <a:pt x="526" y="473"/>
                    </a:lnTo>
                    <a:lnTo>
                      <a:pt x="540" y="468"/>
                    </a:lnTo>
                    <a:lnTo>
                      <a:pt x="546" y="465"/>
                    </a:lnTo>
                    <a:lnTo>
                      <a:pt x="553" y="461"/>
                    </a:lnTo>
                    <a:lnTo>
                      <a:pt x="560" y="456"/>
                    </a:lnTo>
                    <a:lnTo>
                      <a:pt x="565" y="449"/>
                    </a:lnTo>
                    <a:lnTo>
                      <a:pt x="570" y="441"/>
                    </a:lnTo>
                    <a:lnTo>
                      <a:pt x="573" y="433"/>
                    </a:lnTo>
                    <a:lnTo>
                      <a:pt x="576" y="422"/>
                    </a:lnTo>
                    <a:lnTo>
                      <a:pt x="577" y="410"/>
                    </a:lnTo>
                    <a:lnTo>
                      <a:pt x="577" y="410"/>
                    </a:lnTo>
                    <a:lnTo>
                      <a:pt x="570" y="371"/>
                    </a:lnTo>
                    <a:lnTo>
                      <a:pt x="562" y="329"/>
                    </a:lnTo>
                    <a:lnTo>
                      <a:pt x="552" y="278"/>
                    </a:lnTo>
                    <a:lnTo>
                      <a:pt x="537" y="223"/>
                    </a:lnTo>
                    <a:lnTo>
                      <a:pt x="529" y="195"/>
                    </a:lnTo>
                    <a:lnTo>
                      <a:pt x="520" y="168"/>
                    </a:lnTo>
                    <a:lnTo>
                      <a:pt x="510" y="144"/>
                    </a:lnTo>
                    <a:lnTo>
                      <a:pt x="500" y="120"/>
                    </a:lnTo>
                    <a:lnTo>
                      <a:pt x="488" y="100"/>
                    </a:lnTo>
                    <a:lnTo>
                      <a:pt x="476" y="83"/>
                    </a:lnTo>
                    <a:lnTo>
                      <a:pt x="476" y="83"/>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sp>
            <p:nvSpPr>
              <p:cNvPr id="63" name="Freeform 70"/>
              <p:cNvSpPr>
                <a:spLocks/>
              </p:cNvSpPr>
              <p:nvPr/>
            </p:nvSpPr>
            <p:spPr bwMode="auto">
              <a:xfrm>
                <a:off x="2840750" y="2703577"/>
                <a:ext cx="348619" cy="285725"/>
              </a:xfrm>
              <a:custGeom>
                <a:avLst/>
                <a:gdLst>
                  <a:gd name="T0" fmla="*/ 460 w 582"/>
                  <a:gd name="T1" fmla="*/ 274 h 476"/>
                  <a:gd name="T2" fmla="*/ 489 w 582"/>
                  <a:gd name="T3" fmla="*/ 239 h 476"/>
                  <a:gd name="T4" fmla="*/ 518 w 582"/>
                  <a:gd name="T5" fmla="*/ 212 h 476"/>
                  <a:gd name="T6" fmla="*/ 550 w 582"/>
                  <a:gd name="T7" fmla="*/ 191 h 476"/>
                  <a:gd name="T8" fmla="*/ 582 w 582"/>
                  <a:gd name="T9" fmla="*/ 175 h 476"/>
                  <a:gd name="T10" fmla="*/ 573 w 582"/>
                  <a:gd name="T11" fmla="*/ 147 h 476"/>
                  <a:gd name="T12" fmla="*/ 549 w 582"/>
                  <a:gd name="T13" fmla="*/ 100 h 476"/>
                  <a:gd name="T14" fmla="*/ 537 w 582"/>
                  <a:gd name="T15" fmla="*/ 83 h 476"/>
                  <a:gd name="T16" fmla="*/ 513 w 582"/>
                  <a:gd name="T17" fmla="*/ 52 h 476"/>
                  <a:gd name="T18" fmla="*/ 485 w 582"/>
                  <a:gd name="T19" fmla="*/ 29 h 476"/>
                  <a:gd name="T20" fmla="*/ 455 w 582"/>
                  <a:gd name="T21" fmla="*/ 14 h 476"/>
                  <a:gd name="T22" fmla="*/ 426 w 582"/>
                  <a:gd name="T23" fmla="*/ 6 h 476"/>
                  <a:gd name="T24" fmla="*/ 399 w 582"/>
                  <a:gd name="T25" fmla="*/ 1 h 476"/>
                  <a:gd name="T26" fmla="*/ 363 w 582"/>
                  <a:gd name="T27" fmla="*/ 1 h 476"/>
                  <a:gd name="T28" fmla="*/ 252 w 582"/>
                  <a:gd name="T29" fmla="*/ 1 h 476"/>
                  <a:gd name="T30" fmla="*/ 236 w 582"/>
                  <a:gd name="T31" fmla="*/ 1 h 476"/>
                  <a:gd name="T32" fmla="*/ 196 w 582"/>
                  <a:gd name="T33" fmla="*/ 9 h 476"/>
                  <a:gd name="T34" fmla="*/ 172 w 582"/>
                  <a:gd name="T35" fmla="*/ 18 h 476"/>
                  <a:gd name="T36" fmla="*/ 147 w 582"/>
                  <a:gd name="T37" fmla="*/ 32 h 476"/>
                  <a:gd name="T38" fmla="*/ 122 w 582"/>
                  <a:gd name="T39" fmla="*/ 52 h 476"/>
                  <a:gd name="T40" fmla="*/ 99 w 582"/>
                  <a:gd name="T41" fmla="*/ 79 h 476"/>
                  <a:gd name="T42" fmla="*/ 88 w 582"/>
                  <a:gd name="T43" fmla="*/ 95 h 476"/>
                  <a:gd name="T44" fmla="*/ 69 w 582"/>
                  <a:gd name="T45" fmla="*/ 139 h 476"/>
                  <a:gd name="T46" fmla="*/ 52 w 582"/>
                  <a:gd name="T47" fmla="*/ 191 h 476"/>
                  <a:gd name="T48" fmla="*/ 29 w 582"/>
                  <a:gd name="T49" fmla="*/ 275 h 476"/>
                  <a:gd name="T50" fmla="*/ 8 w 582"/>
                  <a:gd name="T51" fmla="*/ 370 h 476"/>
                  <a:gd name="T52" fmla="*/ 1 w 582"/>
                  <a:gd name="T53" fmla="*/ 410 h 476"/>
                  <a:gd name="T54" fmla="*/ 1 w 582"/>
                  <a:gd name="T55" fmla="*/ 432 h 476"/>
                  <a:gd name="T56" fmla="*/ 8 w 582"/>
                  <a:gd name="T57" fmla="*/ 450 h 476"/>
                  <a:gd name="T58" fmla="*/ 17 w 582"/>
                  <a:gd name="T59" fmla="*/ 461 h 476"/>
                  <a:gd name="T60" fmla="*/ 32 w 582"/>
                  <a:gd name="T61" fmla="*/ 470 h 476"/>
                  <a:gd name="T62" fmla="*/ 52 w 582"/>
                  <a:gd name="T63" fmla="*/ 474 h 476"/>
                  <a:gd name="T64" fmla="*/ 378 w 582"/>
                  <a:gd name="T65" fmla="*/ 476 h 476"/>
                  <a:gd name="T66" fmla="*/ 397 w 582"/>
                  <a:gd name="T67" fmla="*/ 417 h 476"/>
                  <a:gd name="T68" fmla="*/ 417 w 582"/>
                  <a:gd name="T69" fmla="*/ 362 h 476"/>
                  <a:gd name="T70" fmla="*/ 437 w 582"/>
                  <a:gd name="T71" fmla="*/ 313 h 476"/>
                  <a:gd name="T72" fmla="*/ 460 w 582"/>
                  <a:gd name="T73" fmla="*/ 27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476">
                    <a:moveTo>
                      <a:pt x="460" y="274"/>
                    </a:moveTo>
                    <a:lnTo>
                      <a:pt x="460" y="274"/>
                    </a:lnTo>
                    <a:lnTo>
                      <a:pt x="474" y="255"/>
                    </a:lnTo>
                    <a:lnTo>
                      <a:pt x="489" y="239"/>
                    </a:lnTo>
                    <a:lnTo>
                      <a:pt x="504" y="224"/>
                    </a:lnTo>
                    <a:lnTo>
                      <a:pt x="518" y="212"/>
                    </a:lnTo>
                    <a:lnTo>
                      <a:pt x="534" y="200"/>
                    </a:lnTo>
                    <a:lnTo>
                      <a:pt x="550" y="191"/>
                    </a:lnTo>
                    <a:lnTo>
                      <a:pt x="566" y="182"/>
                    </a:lnTo>
                    <a:lnTo>
                      <a:pt x="582" y="175"/>
                    </a:lnTo>
                    <a:lnTo>
                      <a:pt x="582" y="175"/>
                    </a:lnTo>
                    <a:lnTo>
                      <a:pt x="573" y="147"/>
                    </a:lnTo>
                    <a:lnTo>
                      <a:pt x="561" y="123"/>
                    </a:lnTo>
                    <a:lnTo>
                      <a:pt x="549" y="100"/>
                    </a:lnTo>
                    <a:lnTo>
                      <a:pt x="537" y="83"/>
                    </a:lnTo>
                    <a:lnTo>
                      <a:pt x="537" y="83"/>
                    </a:lnTo>
                    <a:lnTo>
                      <a:pt x="525" y="65"/>
                    </a:lnTo>
                    <a:lnTo>
                      <a:pt x="513" y="52"/>
                    </a:lnTo>
                    <a:lnTo>
                      <a:pt x="500" y="40"/>
                    </a:lnTo>
                    <a:lnTo>
                      <a:pt x="485" y="29"/>
                    </a:lnTo>
                    <a:lnTo>
                      <a:pt x="470" y="21"/>
                    </a:lnTo>
                    <a:lnTo>
                      <a:pt x="455" y="14"/>
                    </a:lnTo>
                    <a:lnTo>
                      <a:pt x="441" y="9"/>
                    </a:lnTo>
                    <a:lnTo>
                      <a:pt x="426" y="6"/>
                    </a:lnTo>
                    <a:lnTo>
                      <a:pt x="413" y="4"/>
                    </a:lnTo>
                    <a:lnTo>
                      <a:pt x="399" y="1"/>
                    </a:lnTo>
                    <a:lnTo>
                      <a:pt x="378" y="0"/>
                    </a:lnTo>
                    <a:lnTo>
                      <a:pt x="363" y="1"/>
                    </a:lnTo>
                    <a:lnTo>
                      <a:pt x="358" y="1"/>
                    </a:lnTo>
                    <a:lnTo>
                      <a:pt x="252" y="1"/>
                    </a:lnTo>
                    <a:lnTo>
                      <a:pt x="252" y="1"/>
                    </a:lnTo>
                    <a:lnTo>
                      <a:pt x="236" y="1"/>
                    </a:lnTo>
                    <a:lnTo>
                      <a:pt x="219" y="4"/>
                    </a:lnTo>
                    <a:lnTo>
                      <a:pt x="196" y="9"/>
                    </a:lnTo>
                    <a:lnTo>
                      <a:pt x="184" y="13"/>
                    </a:lnTo>
                    <a:lnTo>
                      <a:pt x="172" y="18"/>
                    </a:lnTo>
                    <a:lnTo>
                      <a:pt x="159" y="24"/>
                    </a:lnTo>
                    <a:lnTo>
                      <a:pt x="147" y="32"/>
                    </a:lnTo>
                    <a:lnTo>
                      <a:pt x="134" y="41"/>
                    </a:lnTo>
                    <a:lnTo>
                      <a:pt x="122" y="52"/>
                    </a:lnTo>
                    <a:lnTo>
                      <a:pt x="110" y="64"/>
                    </a:lnTo>
                    <a:lnTo>
                      <a:pt x="99" y="79"/>
                    </a:lnTo>
                    <a:lnTo>
                      <a:pt x="99" y="79"/>
                    </a:lnTo>
                    <a:lnTo>
                      <a:pt x="88" y="95"/>
                    </a:lnTo>
                    <a:lnTo>
                      <a:pt x="79" y="116"/>
                    </a:lnTo>
                    <a:lnTo>
                      <a:pt x="69" y="139"/>
                    </a:lnTo>
                    <a:lnTo>
                      <a:pt x="60" y="164"/>
                    </a:lnTo>
                    <a:lnTo>
                      <a:pt x="52" y="191"/>
                    </a:lnTo>
                    <a:lnTo>
                      <a:pt x="43" y="219"/>
                    </a:lnTo>
                    <a:lnTo>
                      <a:pt x="29" y="275"/>
                    </a:lnTo>
                    <a:lnTo>
                      <a:pt x="17" y="327"/>
                    </a:lnTo>
                    <a:lnTo>
                      <a:pt x="8" y="370"/>
                    </a:lnTo>
                    <a:lnTo>
                      <a:pt x="1" y="410"/>
                    </a:lnTo>
                    <a:lnTo>
                      <a:pt x="1" y="410"/>
                    </a:lnTo>
                    <a:lnTo>
                      <a:pt x="0" y="421"/>
                    </a:lnTo>
                    <a:lnTo>
                      <a:pt x="1" y="432"/>
                    </a:lnTo>
                    <a:lnTo>
                      <a:pt x="5" y="444"/>
                    </a:lnTo>
                    <a:lnTo>
                      <a:pt x="8" y="450"/>
                    </a:lnTo>
                    <a:lnTo>
                      <a:pt x="12" y="456"/>
                    </a:lnTo>
                    <a:lnTo>
                      <a:pt x="17" y="461"/>
                    </a:lnTo>
                    <a:lnTo>
                      <a:pt x="24" y="466"/>
                    </a:lnTo>
                    <a:lnTo>
                      <a:pt x="32" y="470"/>
                    </a:lnTo>
                    <a:lnTo>
                      <a:pt x="41" y="473"/>
                    </a:lnTo>
                    <a:lnTo>
                      <a:pt x="52" y="474"/>
                    </a:lnTo>
                    <a:lnTo>
                      <a:pt x="65" y="476"/>
                    </a:lnTo>
                    <a:lnTo>
                      <a:pt x="378" y="476"/>
                    </a:lnTo>
                    <a:lnTo>
                      <a:pt x="378" y="476"/>
                    </a:lnTo>
                    <a:lnTo>
                      <a:pt x="397" y="417"/>
                    </a:lnTo>
                    <a:lnTo>
                      <a:pt x="406" y="389"/>
                    </a:lnTo>
                    <a:lnTo>
                      <a:pt x="417" y="362"/>
                    </a:lnTo>
                    <a:lnTo>
                      <a:pt x="426" y="337"/>
                    </a:lnTo>
                    <a:lnTo>
                      <a:pt x="437" y="313"/>
                    </a:lnTo>
                    <a:lnTo>
                      <a:pt x="449" y="292"/>
                    </a:lnTo>
                    <a:lnTo>
                      <a:pt x="460" y="274"/>
                    </a:lnTo>
                    <a:lnTo>
                      <a:pt x="460" y="274"/>
                    </a:lnTo>
                    <a:close/>
                  </a:path>
                </a:pathLst>
              </a:custGeom>
              <a:grpFill/>
              <a:ln>
                <a:noFill/>
              </a:ln>
            </p:spPr>
            <p:txBody>
              <a:bodyPr vert="horz" wrap="square" lIns="91440" tIns="45720" rIns="91440" bIns="45720" numCol="1" anchor="t" anchorCtr="0" compatLnSpc="1">
                <a:prstTxWarp prst="textNoShape">
                  <a:avLst/>
                </a:prstTxWarp>
              </a:bodyPr>
              <a:lstStyle/>
              <a:p>
                <a:endParaRPr lang="fr-FR"/>
              </a:p>
            </p:txBody>
          </p:sp>
        </p:grpSp>
      </p:grpSp>
      <p:sp>
        <p:nvSpPr>
          <p:cNvPr id="7" name="Espace réservé du numéro de diapositive 6"/>
          <p:cNvSpPr>
            <a:spLocks noGrp="1"/>
          </p:cNvSpPr>
          <p:nvPr>
            <p:ph type="sldNum" sz="quarter" idx="12"/>
          </p:nvPr>
        </p:nvSpPr>
        <p:spPr/>
        <p:txBody>
          <a:bodyPr/>
          <a:lstStyle/>
          <a:p>
            <a:fld id="{AF43E6FD-AB27-4108-A2FC-346BB5F75E3F}" type="slidenum">
              <a:rPr lang="fr-FR" smtClean="0"/>
              <a:pPr/>
              <a:t>2</a:t>
            </a:fld>
            <a:endParaRPr lang="fr-FR"/>
          </a:p>
        </p:txBody>
      </p:sp>
      <p:grpSp>
        <p:nvGrpSpPr>
          <p:cNvPr id="5" name="Groupe 4"/>
          <p:cNvGrpSpPr/>
          <p:nvPr/>
        </p:nvGrpSpPr>
        <p:grpSpPr>
          <a:xfrm>
            <a:off x="539750" y="5013176"/>
            <a:ext cx="8064500" cy="721700"/>
            <a:chOff x="539750" y="5064000"/>
            <a:chExt cx="8064500" cy="721700"/>
          </a:xfrm>
        </p:grpSpPr>
        <p:sp>
          <p:nvSpPr>
            <p:cNvPr id="4" name="Rectangle 3"/>
            <p:cNvSpPr/>
            <p:nvPr/>
          </p:nvSpPr>
          <p:spPr>
            <a:xfrm>
              <a:off x="539750" y="5208016"/>
              <a:ext cx="8064500" cy="432048"/>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34" name="Rectangle 33"/>
            <p:cNvSpPr/>
            <p:nvPr/>
          </p:nvSpPr>
          <p:spPr>
            <a:xfrm>
              <a:off x="539750" y="5064000"/>
              <a:ext cx="8064500" cy="721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rIns="252000" bIns="144000" rtlCol="0" anchor="b">
              <a:spAutoFit/>
            </a:bodyPr>
            <a:lstStyle/>
            <a:p>
              <a:pPr lvl="0" algn="ctr"/>
              <a:r>
                <a:rPr lang="fr-FR" sz="2800" b="1" dirty="0" smtClean="0">
                  <a:solidFill>
                    <a:prstClr val="white"/>
                  </a:solidFill>
                </a:rPr>
                <a:t>TOP 5 des acteurs européens</a:t>
              </a:r>
              <a:endParaRPr lang="fr-FR" dirty="0" smtClean="0">
                <a:solidFill>
                  <a:prstClr val="white"/>
                </a:solidFill>
              </a:endParaRPr>
            </a:p>
          </p:txBody>
        </p:sp>
      </p:grpSp>
      <p:sp>
        <p:nvSpPr>
          <p:cNvPr id="36" name="ZoneTexte 35"/>
          <p:cNvSpPr txBox="1"/>
          <p:nvPr/>
        </p:nvSpPr>
        <p:spPr>
          <a:xfrm>
            <a:off x="588947" y="1554471"/>
            <a:ext cx="8316924" cy="461665"/>
          </a:xfrm>
          <a:prstGeom prst="rect">
            <a:avLst/>
          </a:prstGeom>
          <a:noFill/>
        </p:spPr>
        <p:txBody>
          <a:bodyPr wrap="square" rtlCol="0">
            <a:spAutoFit/>
          </a:bodyPr>
          <a:lstStyle/>
          <a:p>
            <a:pPr algn="ctr"/>
            <a:r>
              <a:rPr lang="fr-FR" sz="2400" dirty="0" smtClean="0"/>
              <a:t>Un leader européen de la transformation numérique</a:t>
            </a:r>
            <a:endParaRPr lang="it-IT" sz="2400" dirty="0"/>
          </a:p>
        </p:txBody>
      </p:sp>
      <p:grpSp>
        <p:nvGrpSpPr>
          <p:cNvPr id="15" name="Groupe 14"/>
          <p:cNvGrpSpPr/>
          <p:nvPr/>
        </p:nvGrpSpPr>
        <p:grpSpPr>
          <a:xfrm>
            <a:off x="6646381" y="2780929"/>
            <a:ext cx="1471307" cy="1338831"/>
            <a:chOff x="6646381" y="2780929"/>
            <a:chExt cx="1471307" cy="1338831"/>
          </a:xfrm>
        </p:grpSpPr>
        <p:sp>
          <p:nvSpPr>
            <p:cNvPr id="81" name="Ellipse 5"/>
            <p:cNvSpPr>
              <a:spLocks noChangeAspect="1"/>
            </p:cNvSpPr>
            <p:nvPr/>
          </p:nvSpPr>
          <p:spPr>
            <a:xfrm>
              <a:off x="6646381" y="2780929"/>
              <a:ext cx="1471307" cy="1338831"/>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82" name="ZoneTexte 81"/>
            <p:cNvSpPr txBox="1"/>
            <p:nvPr/>
          </p:nvSpPr>
          <p:spPr>
            <a:xfrm>
              <a:off x="6783490" y="3485612"/>
              <a:ext cx="1285634" cy="523220"/>
            </a:xfrm>
            <a:prstGeom prst="rect">
              <a:avLst/>
            </a:prstGeom>
            <a:noFill/>
          </p:spPr>
          <p:txBody>
            <a:bodyPr wrap="square" rtlCol="0">
              <a:spAutoFit/>
            </a:bodyPr>
            <a:lstStyle/>
            <a:p>
              <a:pPr algn="ctr"/>
              <a:r>
                <a:rPr lang="fr-FR" sz="2800" b="1" dirty="0" smtClean="0">
                  <a:solidFill>
                    <a:prstClr val="white"/>
                  </a:solidFill>
                </a:rPr>
                <a:t>+20 </a:t>
              </a:r>
              <a:r>
                <a:rPr lang="fr-FR" dirty="0" smtClean="0">
                  <a:solidFill>
                    <a:prstClr val="white"/>
                  </a:solidFill>
                </a:rPr>
                <a:t>pays</a:t>
              </a:r>
              <a:endParaRPr lang="fr-FR" sz="1600" dirty="0">
                <a:solidFill>
                  <a:prstClr val="white"/>
                </a:solidFill>
              </a:endParaRPr>
            </a:p>
          </p:txBody>
        </p:sp>
        <p:cxnSp>
          <p:nvCxnSpPr>
            <p:cNvPr id="84" name="Connecteur droit 83"/>
            <p:cNvCxnSpPr/>
            <p:nvPr/>
          </p:nvCxnSpPr>
          <p:spPr>
            <a:xfrm>
              <a:off x="6849318" y="3480943"/>
              <a:ext cx="108943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22956" t="29260" r="33719" b="20660"/>
            <a:stretch/>
          </p:blipFill>
          <p:spPr>
            <a:xfrm>
              <a:off x="7105439" y="2889487"/>
              <a:ext cx="540000" cy="523368"/>
            </a:xfrm>
            <a:prstGeom prst="rect">
              <a:avLst/>
            </a:prstGeom>
          </p:spPr>
        </p:pic>
      </p:grpSp>
    </p:spTree>
    <p:extLst>
      <p:ext uri="{BB962C8B-B14F-4D97-AF65-F5344CB8AC3E}">
        <p14:creationId xmlns:p14="http://schemas.microsoft.com/office/powerpoint/2010/main" val="2262384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p:cNvGrpSpPr/>
          <p:nvPr/>
        </p:nvGrpSpPr>
        <p:grpSpPr>
          <a:xfrm>
            <a:off x="0" y="1310457"/>
            <a:ext cx="9144584" cy="4638823"/>
            <a:chOff x="0" y="1310457"/>
            <a:chExt cx="9144584" cy="4638823"/>
          </a:xfrm>
        </p:grpSpPr>
        <p:pic>
          <p:nvPicPr>
            <p:cNvPr id="42" name="Image 41"/>
            <p:cNvPicPr>
              <a:picLocks noChangeAspect="1"/>
            </p:cNvPicPr>
            <p:nvPr/>
          </p:nvPicPr>
          <p:blipFill rotWithShape="1">
            <a:blip r:embed="rId3">
              <a:extLst>
                <a:ext uri="{28A0092B-C50C-407E-A947-70E740481C1C}">
                  <a14:useLocalDpi xmlns:a14="http://schemas.microsoft.com/office/drawing/2010/main" val="0"/>
                </a:ext>
              </a:extLst>
            </a:blip>
            <a:srcRect l="4417" t="4096" r="2886" b="4096"/>
            <a:stretch/>
          </p:blipFill>
          <p:spPr>
            <a:xfrm>
              <a:off x="0" y="1310458"/>
              <a:ext cx="9144000" cy="4617636"/>
            </a:xfrm>
            <a:prstGeom prst="rect">
              <a:avLst/>
            </a:prstGeom>
          </p:spPr>
        </p:pic>
        <p:grpSp>
          <p:nvGrpSpPr>
            <p:cNvPr id="43" name="Groupe 42"/>
            <p:cNvGrpSpPr/>
            <p:nvPr/>
          </p:nvGrpSpPr>
          <p:grpSpPr>
            <a:xfrm>
              <a:off x="584" y="1310457"/>
              <a:ext cx="9144000" cy="4638823"/>
              <a:chOff x="584" y="1310457"/>
              <a:chExt cx="9144000" cy="4638823"/>
            </a:xfrm>
          </p:grpSpPr>
          <p:grpSp>
            <p:nvGrpSpPr>
              <p:cNvPr id="44" name="Groupe 43"/>
              <p:cNvGrpSpPr/>
              <p:nvPr/>
            </p:nvGrpSpPr>
            <p:grpSpPr>
              <a:xfrm>
                <a:off x="584" y="1310457"/>
                <a:ext cx="9144000" cy="4638823"/>
                <a:chOff x="584" y="1310457"/>
                <a:chExt cx="9144000" cy="4638823"/>
              </a:xfrm>
            </p:grpSpPr>
            <p:sp>
              <p:nvSpPr>
                <p:cNvPr id="47" name="Rectangle 46"/>
                <p:cNvSpPr/>
                <p:nvPr/>
              </p:nvSpPr>
              <p:spPr>
                <a:xfrm>
                  <a:off x="584" y="1310457"/>
                  <a:ext cx="9144000" cy="42372"/>
                </a:xfrm>
                <a:prstGeom prst="rect">
                  <a:avLst/>
                </a:prstGeom>
                <a:solidFill>
                  <a:srgbClr val="A6A6A6">
                    <a:alpha val="30196"/>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8" name="Rectangle 47"/>
                <p:cNvSpPr/>
                <p:nvPr/>
              </p:nvSpPr>
              <p:spPr>
                <a:xfrm>
                  <a:off x="584" y="5906908"/>
                  <a:ext cx="9144000" cy="42372"/>
                </a:xfrm>
                <a:prstGeom prst="rect">
                  <a:avLst/>
                </a:prstGeom>
                <a:solidFill>
                  <a:srgbClr val="A6A6A6">
                    <a:alpha val="30196"/>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45" name="Ellipse 44"/>
              <p:cNvSpPr/>
              <p:nvPr/>
            </p:nvSpPr>
            <p:spPr>
              <a:xfrm>
                <a:off x="2839721" y="1467393"/>
                <a:ext cx="3672798" cy="3672655"/>
              </a:xfrm>
              <a:prstGeom prst="ellipse">
                <a:avLst/>
              </a:prstGeom>
              <a:gradFill flip="none" rotWithShape="1">
                <a:gsLst>
                  <a:gs pos="41000">
                    <a:sysClr val="window" lastClr="FFFFFF"/>
                  </a:gs>
                  <a:gs pos="88000">
                    <a:sysClr val="window" lastClr="FFFFFF">
                      <a:lumMod val="75000"/>
                    </a:sysClr>
                  </a:gs>
                </a:gsLst>
                <a:lin ang="7200000" scaled="0"/>
                <a:tileRect/>
              </a:gradFill>
              <a:ln w="190500" cap="flat" cmpd="sng" algn="ctr">
                <a:solidFill>
                  <a:sysClr val="window" lastClr="FFFFFF">
                    <a:lumMod val="65000"/>
                    <a:alpha val="50000"/>
                  </a:sysClr>
                </a:solidFill>
                <a:prstDash val="solid"/>
              </a:ln>
              <a:effectLst/>
            </p:spPr>
            <p:txBody>
              <a:bodyPr wrap="none"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all" spc="0" normalizeH="0" baseline="0" noProof="0" dirty="0">
                  <a:ln>
                    <a:noFill/>
                  </a:ln>
                  <a:solidFill>
                    <a:srgbClr val="000000"/>
                  </a:solidFill>
                  <a:effectLst/>
                  <a:uLnTx/>
                  <a:uFillTx/>
                  <a:latin typeface="Calibri"/>
                  <a:ea typeface="+mn-ea"/>
                  <a:cs typeface="+mn-cs"/>
                </a:endParaRPr>
              </a:p>
            </p:txBody>
          </p:sp>
          <p:pic>
            <p:nvPicPr>
              <p:cNvPr id="46" name="Image 45"/>
              <p:cNvPicPr>
                <a:picLocks noChangeAspect="1"/>
              </p:cNvPicPr>
              <p:nvPr/>
            </p:nvPicPr>
            <p:blipFill rotWithShape="1">
              <a:blip r:embed="rId4">
                <a:extLst>
                  <a:ext uri="{28A0092B-C50C-407E-A947-70E740481C1C}">
                    <a14:useLocalDpi xmlns:a14="http://schemas.microsoft.com/office/drawing/2010/main" val="0"/>
                  </a:ext>
                </a:extLst>
              </a:blip>
              <a:srcRect r="2293" b="2293"/>
              <a:stretch/>
            </p:blipFill>
            <p:spPr>
              <a:xfrm>
                <a:off x="2846832" y="1490233"/>
                <a:ext cx="3675887" cy="3649815"/>
              </a:xfrm>
              <a:prstGeom prst="ellipse">
                <a:avLst/>
              </a:prstGeom>
            </p:spPr>
          </p:pic>
        </p:grpSp>
      </p:grpSp>
      <p:sp>
        <p:nvSpPr>
          <p:cNvPr id="2" name="Titre 1"/>
          <p:cNvSpPr>
            <a:spLocks noGrp="1"/>
          </p:cNvSpPr>
          <p:nvPr>
            <p:ph type="title"/>
          </p:nvPr>
        </p:nvSpPr>
        <p:spPr/>
        <p:txBody>
          <a:bodyPr/>
          <a:lstStyle/>
          <a:p>
            <a:r>
              <a:rPr lang="fr-FR" dirty="0"/>
              <a:t>Une large présence européenne</a:t>
            </a:r>
          </a:p>
        </p:txBody>
      </p:sp>
      <p:sp>
        <p:nvSpPr>
          <p:cNvPr id="3" name="Espace réservé du pied de page 2"/>
          <p:cNvSpPr>
            <a:spLocks noGrp="1"/>
          </p:cNvSpPr>
          <p:nvPr>
            <p:ph type="ftr" sz="quarter" idx="11"/>
          </p:nvPr>
        </p:nvSpPr>
        <p:spPr/>
        <p:txBody>
          <a:bodyPr/>
          <a:lstStyle/>
          <a:p>
            <a:r>
              <a:rPr lang="it-IT" smtClean="0"/>
              <a:t>Carte d'identité Sopra Steria</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3</a:t>
            </a:fld>
            <a:endParaRPr lang="fr-FR" dirty="0"/>
          </a:p>
        </p:txBody>
      </p:sp>
      <p:grpSp>
        <p:nvGrpSpPr>
          <p:cNvPr id="11" name="Groupe 10"/>
          <p:cNvGrpSpPr/>
          <p:nvPr/>
        </p:nvGrpSpPr>
        <p:grpSpPr>
          <a:xfrm>
            <a:off x="517692" y="1625031"/>
            <a:ext cx="1438826" cy="1309275"/>
            <a:chOff x="517692" y="1625031"/>
            <a:chExt cx="1438826" cy="1309275"/>
          </a:xfrm>
        </p:grpSpPr>
        <p:sp>
          <p:nvSpPr>
            <p:cNvPr id="172" name="Ellipse 5"/>
            <p:cNvSpPr>
              <a:spLocks noChangeAspect="1"/>
            </p:cNvSpPr>
            <p:nvPr/>
          </p:nvSpPr>
          <p:spPr>
            <a:xfrm>
              <a:off x="517692" y="1625031"/>
              <a:ext cx="1438826" cy="1309275"/>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endParaRPr>
            </a:p>
          </p:txBody>
        </p:sp>
        <p:sp>
          <p:nvSpPr>
            <p:cNvPr id="173" name="ZoneTexte 172"/>
            <p:cNvSpPr txBox="1"/>
            <p:nvPr/>
          </p:nvSpPr>
          <p:spPr>
            <a:xfrm>
              <a:off x="748905" y="1783233"/>
              <a:ext cx="928783"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FRANCE</a:t>
              </a:r>
              <a:endParaRPr kumimoji="0" lang="fr-FR" sz="1600" b="0" i="0" u="none" strike="noStrike" kern="0" cap="none" spc="0" normalizeH="0" baseline="0" noProof="0" dirty="0" smtClean="0">
                <a:ln>
                  <a:noFill/>
                </a:ln>
                <a:solidFill>
                  <a:prstClr val="white"/>
                </a:solidFill>
                <a:effectLst/>
                <a:uLnTx/>
                <a:uFillTx/>
              </a:endParaRPr>
            </a:p>
          </p:txBody>
        </p:sp>
        <p:cxnSp>
          <p:nvCxnSpPr>
            <p:cNvPr id="174" name="Connecteur droit 173"/>
            <p:cNvCxnSpPr/>
            <p:nvPr/>
          </p:nvCxnSpPr>
          <p:spPr>
            <a:xfrm>
              <a:off x="896736" y="2156527"/>
              <a:ext cx="648000" cy="0"/>
            </a:xfrm>
            <a:prstGeom prst="line">
              <a:avLst/>
            </a:prstGeom>
            <a:noFill/>
            <a:ln w="12700" cap="flat" cmpd="sng" algn="ctr">
              <a:solidFill>
                <a:sysClr val="window" lastClr="FFFFFF"/>
              </a:solidFill>
              <a:prstDash val="solid"/>
            </a:ln>
            <a:effectLst/>
          </p:spPr>
        </p:cxnSp>
        <p:grpSp>
          <p:nvGrpSpPr>
            <p:cNvPr id="175" name="Groupe 174"/>
            <p:cNvGrpSpPr/>
            <p:nvPr/>
          </p:nvGrpSpPr>
          <p:grpSpPr>
            <a:xfrm>
              <a:off x="1103202" y="2596600"/>
              <a:ext cx="227524" cy="198649"/>
              <a:chOff x="700013" y="2912600"/>
              <a:chExt cx="227524" cy="198649"/>
            </a:xfrm>
          </p:grpSpPr>
          <p:sp>
            <p:nvSpPr>
              <p:cNvPr id="177" name="Freeform 65"/>
              <p:cNvSpPr>
                <a:spLocks/>
              </p:cNvSpPr>
              <p:nvPr/>
            </p:nvSpPr>
            <p:spPr bwMode="auto">
              <a:xfrm>
                <a:off x="758207" y="3019800"/>
                <a:ext cx="118137" cy="91449"/>
              </a:xfrm>
              <a:custGeom>
                <a:avLst/>
                <a:gdLst>
                  <a:gd name="T0" fmla="*/ 48 w 811"/>
                  <a:gd name="T1" fmla="*/ 583 h 626"/>
                  <a:gd name="T2" fmla="*/ 751 w 811"/>
                  <a:gd name="T3" fmla="*/ 583 h 626"/>
                  <a:gd name="T4" fmla="*/ 776 w 811"/>
                  <a:gd name="T5" fmla="*/ 579 h 626"/>
                  <a:gd name="T6" fmla="*/ 788 w 811"/>
                  <a:gd name="T7" fmla="*/ 575 h 626"/>
                  <a:gd name="T8" fmla="*/ 803 w 811"/>
                  <a:gd name="T9" fmla="*/ 565 h 626"/>
                  <a:gd name="T10" fmla="*/ 809 w 811"/>
                  <a:gd name="T11" fmla="*/ 555 h 626"/>
                  <a:gd name="T12" fmla="*/ 811 w 811"/>
                  <a:gd name="T13" fmla="*/ 538 h 626"/>
                  <a:gd name="T14" fmla="*/ 805 w 811"/>
                  <a:gd name="T15" fmla="*/ 495 h 626"/>
                  <a:gd name="T16" fmla="*/ 782 w 811"/>
                  <a:gd name="T17" fmla="*/ 380 h 626"/>
                  <a:gd name="T18" fmla="*/ 758 w 811"/>
                  <a:gd name="T19" fmla="*/ 282 h 626"/>
                  <a:gd name="T20" fmla="*/ 738 w 811"/>
                  <a:gd name="T21" fmla="*/ 221 h 626"/>
                  <a:gd name="T22" fmla="*/ 716 w 811"/>
                  <a:gd name="T23" fmla="*/ 163 h 626"/>
                  <a:gd name="T24" fmla="*/ 692 w 811"/>
                  <a:gd name="T25" fmla="*/ 117 h 626"/>
                  <a:gd name="T26" fmla="*/ 676 w 811"/>
                  <a:gd name="T27" fmla="*/ 94 h 626"/>
                  <a:gd name="T28" fmla="*/ 663 w 811"/>
                  <a:gd name="T29" fmla="*/ 75 h 626"/>
                  <a:gd name="T30" fmla="*/ 634 w 811"/>
                  <a:gd name="T31" fmla="*/ 46 h 626"/>
                  <a:gd name="T32" fmla="*/ 600 w 811"/>
                  <a:gd name="T33" fmla="*/ 24 h 626"/>
                  <a:gd name="T34" fmla="*/ 565 w 811"/>
                  <a:gd name="T35" fmla="*/ 11 h 626"/>
                  <a:gd name="T36" fmla="*/ 532 w 811"/>
                  <a:gd name="T37" fmla="*/ 4 h 626"/>
                  <a:gd name="T38" fmla="*/ 491 w 811"/>
                  <a:gd name="T39" fmla="*/ 0 h 626"/>
                  <a:gd name="T40" fmla="*/ 465 w 811"/>
                  <a:gd name="T41" fmla="*/ 0 h 626"/>
                  <a:gd name="T42" fmla="*/ 313 w 811"/>
                  <a:gd name="T43" fmla="*/ 0 h 626"/>
                  <a:gd name="T44" fmla="*/ 313 w 811"/>
                  <a:gd name="T45" fmla="*/ 0 h 626"/>
                  <a:gd name="T46" fmla="*/ 304 w 811"/>
                  <a:gd name="T47" fmla="*/ 0 h 626"/>
                  <a:gd name="T48" fmla="*/ 265 w 811"/>
                  <a:gd name="T49" fmla="*/ 6 h 626"/>
                  <a:gd name="T50" fmla="*/ 225 w 811"/>
                  <a:gd name="T51" fmla="*/ 18 h 626"/>
                  <a:gd name="T52" fmla="*/ 197 w 811"/>
                  <a:gd name="T53" fmla="*/ 31 h 626"/>
                  <a:gd name="T54" fmla="*/ 170 w 811"/>
                  <a:gd name="T55" fmla="*/ 50 h 626"/>
                  <a:gd name="T56" fmla="*/ 143 w 811"/>
                  <a:gd name="T57" fmla="*/ 75 h 626"/>
                  <a:gd name="T58" fmla="*/ 131 w 811"/>
                  <a:gd name="T59" fmla="*/ 91 h 626"/>
                  <a:gd name="T60" fmla="*/ 110 w 811"/>
                  <a:gd name="T61" fmla="*/ 131 h 626"/>
                  <a:gd name="T62" fmla="*/ 89 w 811"/>
                  <a:gd name="T63" fmla="*/ 183 h 626"/>
                  <a:gd name="T64" fmla="*/ 69 w 811"/>
                  <a:gd name="T65" fmla="*/ 246 h 626"/>
                  <a:gd name="T66" fmla="*/ 34 w 811"/>
                  <a:gd name="T67" fmla="*/ 380 h 626"/>
                  <a:gd name="T68" fmla="*/ 8 w 811"/>
                  <a:gd name="T69" fmla="*/ 498 h 626"/>
                  <a:gd name="T70" fmla="*/ 0 w 811"/>
                  <a:gd name="T71" fmla="*/ 542 h 626"/>
                  <a:gd name="T72" fmla="*/ 2 w 811"/>
                  <a:gd name="T73" fmla="*/ 555 h 626"/>
                  <a:gd name="T74" fmla="*/ 6 w 811"/>
                  <a:gd name="T75" fmla="*/ 569 h 626"/>
                  <a:gd name="T76" fmla="*/ 8 w 811"/>
                  <a:gd name="T77" fmla="*/ 571 h 626"/>
                  <a:gd name="T78" fmla="*/ 15 w 811"/>
                  <a:gd name="T79" fmla="*/ 578 h 626"/>
                  <a:gd name="T80" fmla="*/ 35 w 811"/>
                  <a:gd name="T81" fmla="*/ 582 h 626"/>
                  <a:gd name="T82" fmla="*/ 46 w 811"/>
                  <a:gd name="T83" fmla="*/ 626 h 626"/>
                  <a:gd name="T84" fmla="*/ 46 w 811"/>
                  <a:gd name="T85"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1" h="626">
                    <a:moveTo>
                      <a:pt x="46" y="626"/>
                    </a:moveTo>
                    <a:lnTo>
                      <a:pt x="48" y="583"/>
                    </a:lnTo>
                    <a:lnTo>
                      <a:pt x="751" y="583"/>
                    </a:lnTo>
                    <a:lnTo>
                      <a:pt x="751" y="583"/>
                    </a:lnTo>
                    <a:lnTo>
                      <a:pt x="764" y="582"/>
                    </a:lnTo>
                    <a:lnTo>
                      <a:pt x="776" y="579"/>
                    </a:lnTo>
                    <a:lnTo>
                      <a:pt x="788" y="575"/>
                    </a:lnTo>
                    <a:lnTo>
                      <a:pt x="788" y="575"/>
                    </a:lnTo>
                    <a:lnTo>
                      <a:pt x="799" y="569"/>
                    </a:lnTo>
                    <a:lnTo>
                      <a:pt x="803" y="565"/>
                    </a:lnTo>
                    <a:lnTo>
                      <a:pt x="806" y="560"/>
                    </a:lnTo>
                    <a:lnTo>
                      <a:pt x="809" y="555"/>
                    </a:lnTo>
                    <a:lnTo>
                      <a:pt x="810" y="550"/>
                    </a:lnTo>
                    <a:lnTo>
                      <a:pt x="811" y="538"/>
                    </a:lnTo>
                    <a:lnTo>
                      <a:pt x="811" y="538"/>
                    </a:lnTo>
                    <a:lnTo>
                      <a:pt x="805" y="495"/>
                    </a:lnTo>
                    <a:lnTo>
                      <a:pt x="795" y="442"/>
                    </a:lnTo>
                    <a:lnTo>
                      <a:pt x="782" y="380"/>
                    </a:lnTo>
                    <a:lnTo>
                      <a:pt x="767" y="316"/>
                    </a:lnTo>
                    <a:lnTo>
                      <a:pt x="758" y="282"/>
                    </a:lnTo>
                    <a:lnTo>
                      <a:pt x="748" y="252"/>
                    </a:lnTo>
                    <a:lnTo>
                      <a:pt x="738" y="221"/>
                    </a:lnTo>
                    <a:lnTo>
                      <a:pt x="727" y="192"/>
                    </a:lnTo>
                    <a:lnTo>
                      <a:pt x="716" y="163"/>
                    </a:lnTo>
                    <a:lnTo>
                      <a:pt x="704" y="139"/>
                    </a:lnTo>
                    <a:lnTo>
                      <a:pt x="692" y="117"/>
                    </a:lnTo>
                    <a:lnTo>
                      <a:pt x="679" y="98"/>
                    </a:lnTo>
                    <a:lnTo>
                      <a:pt x="676" y="94"/>
                    </a:lnTo>
                    <a:lnTo>
                      <a:pt x="676" y="94"/>
                    </a:lnTo>
                    <a:lnTo>
                      <a:pt x="663" y="75"/>
                    </a:lnTo>
                    <a:lnTo>
                      <a:pt x="648" y="59"/>
                    </a:lnTo>
                    <a:lnTo>
                      <a:pt x="634" y="46"/>
                    </a:lnTo>
                    <a:lnTo>
                      <a:pt x="618" y="34"/>
                    </a:lnTo>
                    <a:lnTo>
                      <a:pt x="600" y="24"/>
                    </a:lnTo>
                    <a:lnTo>
                      <a:pt x="583" y="18"/>
                    </a:lnTo>
                    <a:lnTo>
                      <a:pt x="565" y="11"/>
                    </a:lnTo>
                    <a:lnTo>
                      <a:pt x="548" y="7"/>
                    </a:lnTo>
                    <a:lnTo>
                      <a:pt x="532" y="4"/>
                    </a:lnTo>
                    <a:lnTo>
                      <a:pt x="517" y="2"/>
                    </a:lnTo>
                    <a:lnTo>
                      <a:pt x="491" y="0"/>
                    </a:lnTo>
                    <a:lnTo>
                      <a:pt x="473" y="0"/>
                    </a:lnTo>
                    <a:lnTo>
                      <a:pt x="465" y="0"/>
                    </a:lnTo>
                    <a:lnTo>
                      <a:pt x="461" y="0"/>
                    </a:lnTo>
                    <a:lnTo>
                      <a:pt x="313" y="0"/>
                    </a:lnTo>
                    <a:lnTo>
                      <a:pt x="313" y="0"/>
                    </a:lnTo>
                    <a:lnTo>
                      <a:pt x="313" y="0"/>
                    </a:lnTo>
                    <a:lnTo>
                      <a:pt x="313" y="0"/>
                    </a:lnTo>
                    <a:lnTo>
                      <a:pt x="304" y="0"/>
                    </a:lnTo>
                    <a:lnTo>
                      <a:pt x="286" y="3"/>
                    </a:lnTo>
                    <a:lnTo>
                      <a:pt x="265" y="6"/>
                    </a:lnTo>
                    <a:lnTo>
                      <a:pt x="239" y="12"/>
                    </a:lnTo>
                    <a:lnTo>
                      <a:pt x="225" y="18"/>
                    </a:lnTo>
                    <a:lnTo>
                      <a:pt x="211" y="24"/>
                    </a:lnTo>
                    <a:lnTo>
                      <a:pt x="197" y="31"/>
                    </a:lnTo>
                    <a:lnTo>
                      <a:pt x="183" y="40"/>
                    </a:lnTo>
                    <a:lnTo>
                      <a:pt x="170" y="50"/>
                    </a:lnTo>
                    <a:lnTo>
                      <a:pt x="157" y="62"/>
                    </a:lnTo>
                    <a:lnTo>
                      <a:pt x="143" y="75"/>
                    </a:lnTo>
                    <a:lnTo>
                      <a:pt x="131" y="91"/>
                    </a:lnTo>
                    <a:lnTo>
                      <a:pt x="131" y="91"/>
                    </a:lnTo>
                    <a:lnTo>
                      <a:pt x="121" y="109"/>
                    </a:lnTo>
                    <a:lnTo>
                      <a:pt x="110" y="131"/>
                    </a:lnTo>
                    <a:lnTo>
                      <a:pt x="98" y="157"/>
                    </a:lnTo>
                    <a:lnTo>
                      <a:pt x="89" y="183"/>
                    </a:lnTo>
                    <a:lnTo>
                      <a:pt x="78" y="214"/>
                    </a:lnTo>
                    <a:lnTo>
                      <a:pt x="69" y="246"/>
                    </a:lnTo>
                    <a:lnTo>
                      <a:pt x="50" y="313"/>
                    </a:lnTo>
                    <a:lnTo>
                      <a:pt x="34" y="380"/>
                    </a:lnTo>
                    <a:lnTo>
                      <a:pt x="19" y="443"/>
                    </a:lnTo>
                    <a:lnTo>
                      <a:pt x="8" y="498"/>
                    </a:lnTo>
                    <a:lnTo>
                      <a:pt x="0" y="542"/>
                    </a:lnTo>
                    <a:lnTo>
                      <a:pt x="0" y="542"/>
                    </a:lnTo>
                    <a:lnTo>
                      <a:pt x="0" y="547"/>
                    </a:lnTo>
                    <a:lnTo>
                      <a:pt x="2" y="555"/>
                    </a:lnTo>
                    <a:lnTo>
                      <a:pt x="3" y="563"/>
                    </a:lnTo>
                    <a:lnTo>
                      <a:pt x="6" y="569"/>
                    </a:lnTo>
                    <a:lnTo>
                      <a:pt x="8" y="571"/>
                    </a:lnTo>
                    <a:lnTo>
                      <a:pt x="8" y="571"/>
                    </a:lnTo>
                    <a:lnTo>
                      <a:pt x="11" y="575"/>
                    </a:lnTo>
                    <a:lnTo>
                      <a:pt x="15" y="578"/>
                    </a:lnTo>
                    <a:lnTo>
                      <a:pt x="26" y="581"/>
                    </a:lnTo>
                    <a:lnTo>
                      <a:pt x="35" y="582"/>
                    </a:lnTo>
                    <a:lnTo>
                      <a:pt x="46" y="583"/>
                    </a:lnTo>
                    <a:lnTo>
                      <a:pt x="46" y="626"/>
                    </a:lnTo>
                    <a:lnTo>
                      <a:pt x="46" y="626"/>
                    </a:lnTo>
                    <a:lnTo>
                      <a:pt x="46" y="626"/>
                    </a:lnTo>
                    <a:lnTo>
                      <a:pt x="46" y="6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178" name="Freeform 66"/>
              <p:cNvSpPr>
                <a:spLocks/>
              </p:cNvSpPr>
              <p:nvPr/>
            </p:nvSpPr>
            <p:spPr bwMode="auto">
              <a:xfrm>
                <a:off x="776584" y="2916538"/>
                <a:ext cx="77008" cy="77009"/>
              </a:xfrm>
              <a:custGeom>
                <a:avLst/>
                <a:gdLst>
                  <a:gd name="T0" fmla="*/ 264 w 528"/>
                  <a:gd name="T1" fmla="*/ 529 h 529"/>
                  <a:gd name="T2" fmla="*/ 318 w 528"/>
                  <a:gd name="T3" fmla="*/ 523 h 529"/>
                  <a:gd name="T4" fmla="*/ 367 w 528"/>
                  <a:gd name="T5" fmla="*/ 508 h 529"/>
                  <a:gd name="T6" fmla="*/ 411 w 528"/>
                  <a:gd name="T7" fmla="*/ 484 h 529"/>
                  <a:gd name="T8" fmla="*/ 451 w 528"/>
                  <a:gd name="T9" fmla="*/ 452 h 529"/>
                  <a:gd name="T10" fmla="*/ 484 w 528"/>
                  <a:gd name="T11" fmla="*/ 412 h 529"/>
                  <a:gd name="T12" fmla="*/ 508 w 528"/>
                  <a:gd name="T13" fmla="*/ 368 h 529"/>
                  <a:gd name="T14" fmla="*/ 522 w 528"/>
                  <a:gd name="T15" fmla="*/ 319 h 529"/>
                  <a:gd name="T16" fmla="*/ 528 w 528"/>
                  <a:gd name="T17" fmla="*/ 265 h 529"/>
                  <a:gd name="T18" fmla="*/ 526 w 528"/>
                  <a:gd name="T19" fmla="*/ 238 h 529"/>
                  <a:gd name="T20" fmla="*/ 517 w 528"/>
                  <a:gd name="T21" fmla="*/ 186 h 529"/>
                  <a:gd name="T22" fmla="*/ 497 w 528"/>
                  <a:gd name="T23" fmla="*/ 139 h 529"/>
                  <a:gd name="T24" fmla="*/ 467 w 528"/>
                  <a:gd name="T25" fmla="*/ 97 h 529"/>
                  <a:gd name="T26" fmla="*/ 431 w 528"/>
                  <a:gd name="T27" fmla="*/ 61 h 529"/>
                  <a:gd name="T28" fmla="*/ 390 w 528"/>
                  <a:gd name="T29" fmla="*/ 33 h 529"/>
                  <a:gd name="T30" fmla="*/ 343 w 528"/>
                  <a:gd name="T31" fmla="*/ 12 h 529"/>
                  <a:gd name="T32" fmla="*/ 291 w 528"/>
                  <a:gd name="T33" fmla="*/ 2 h 529"/>
                  <a:gd name="T34" fmla="*/ 264 w 528"/>
                  <a:gd name="T35" fmla="*/ 0 h 529"/>
                  <a:gd name="T36" fmla="*/ 211 w 528"/>
                  <a:gd name="T37" fmla="*/ 6 h 529"/>
                  <a:gd name="T38" fmla="*/ 162 w 528"/>
                  <a:gd name="T39" fmla="*/ 22 h 529"/>
                  <a:gd name="T40" fmla="*/ 116 w 528"/>
                  <a:gd name="T41" fmla="*/ 46 h 529"/>
                  <a:gd name="T42" fmla="*/ 77 w 528"/>
                  <a:gd name="T43" fmla="*/ 78 h 529"/>
                  <a:gd name="T44" fmla="*/ 45 w 528"/>
                  <a:gd name="T45" fmla="*/ 117 h 529"/>
                  <a:gd name="T46" fmla="*/ 21 w 528"/>
                  <a:gd name="T47" fmla="*/ 162 h 529"/>
                  <a:gd name="T48" fmla="*/ 5 w 528"/>
                  <a:gd name="T49" fmla="*/ 212 h 529"/>
                  <a:gd name="T50" fmla="*/ 0 w 528"/>
                  <a:gd name="T51" fmla="*/ 265 h 529"/>
                  <a:gd name="T52" fmla="*/ 1 w 528"/>
                  <a:gd name="T53" fmla="*/ 292 h 529"/>
                  <a:gd name="T54" fmla="*/ 12 w 528"/>
                  <a:gd name="T55" fmla="*/ 343 h 529"/>
                  <a:gd name="T56" fmla="*/ 32 w 528"/>
                  <a:gd name="T57" fmla="*/ 391 h 529"/>
                  <a:gd name="T58" fmla="*/ 60 w 528"/>
                  <a:gd name="T59" fmla="*/ 432 h 529"/>
                  <a:gd name="T60" fmla="*/ 96 w 528"/>
                  <a:gd name="T61" fmla="*/ 468 h 529"/>
                  <a:gd name="T62" fmla="*/ 139 w 528"/>
                  <a:gd name="T63" fmla="*/ 498 h 529"/>
                  <a:gd name="T64" fmla="*/ 186 w 528"/>
                  <a:gd name="T65" fmla="*/ 518 h 529"/>
                  <a:gd name="T66" fmla="*/ 238 w 528"/>
                  <a:gd name="T67" fmla="*/ 527 h 529"/>
                  <a:gd name="T68" fmla="*/ 264 w 528"/>
                  <a:gd name="T69"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8" h="529">
                    <a:moveTo>
                      <a:pt x="264" y="529"/>
                    </a:moveTo>
                    <a:lnTo>
                      <a:pt x="264" y="529"/>
                    </a:lnTo>
                    <a:lnTo>
                      <a:pt x="291" y="527"/>
                    </a:lnTo>
                    <a:lnTo>
                      <a:pt x="318" y="523"/>
                    </a:lnTo>
                    <a:lnTo>
                      <a:pt x="343" y="518"/>
                    </a:lnTo>
                    <a:lnTo>
                      <a:pt x="367" y="508"/>
                    </a:lnTo>
                    <a:lnTo>
                      <a:pt x="390" y="498"/>
                    </a:lnTo>
                    <a:lnTo>
                      <a:pt x="411" y="484"/>
                    </a:lnTo>
                    <a:lnTo>
                      <a:pt x="431" y="468"/>
                    </a:lnTo>
                    <a:lnTo>
                      <a:pt x="451" y="452"/>
                    </a:lnTo>
                    <a:lnTo>
                      <a:pt x="467" y="432"/>
                    </a:lnTo>
                    <a:lnTo>
                      <a:pt x="484" y="412"/>
                    </a:lnTo>
                    <a:lnTo>
                      <a:pt x="497" y="391"/>
                    </a:lnTo>
                    <a:lnTo>
                      <a:pt x="508" y="368"/>
                    </a:lnTo>
                    <a:lnTo>
                      <a:pt x="517" y="343"/>
                    </a:lnTo>
                    <a:lnTo>
                      <a:pt x="522" y="319"/>
                    </a:lnTo>
                    <a:lnTo>
                      <a:pt x="526" y="292"/>
                    </a:lnTo>
                    <a:lnTo>
                      <a:pt x="528" y="265"/>
                    </a:lnTo>
                    <a:lnTo>
                      <a:pt x="528" y="265"/>
                    </a:lnTo>
                    <a:lnTo>
                      <a:pt x="526" y="238"/>
                    </a:lnTo>
                    <a:lnTo>
                      <a:pt x="522" y="212"/>
                    </a:lnTo>
                    <a:lnTo>
                      <a:pt x="517" y="186"/>
                    </a:lnTo>
                    <a:lnTo>
                      <a:pt x="508" y="162"/>
                    </a:lnTo>
                    <a:lnTo>
                      <a:pt x="497" y="139"/>
                    </a:lnTo>
                    <a:lnTo>
                      <a:pt x="484" y="117"/>
                    </a:lnTo>
                    <a:lnTo>
                      <a:pt x="467" y="97"/>
                    </a:lnTo>
                    <a:lnTo>
                      <a:pt x="451" y="78"/>
                    </a:lnTo>
                    <a:lnTo>
                      <a:pt x="431" y="61"/>
                    </a:lnTo>
                    <a:lnTo>
                      <a:pt x="411" y="46"/>
                    </a:lnTo>
                    <a:lnTo>
                      <a:pt x="390" y="33"/>
                    </a:lnTo>
                    <a:lnTo>
                      <a:pt x="367" y="22"/>
                    </a:lnTo>
                    <a:lnTo>
                      <a:pt x="343" y="12"/>
                    </a:lnTo>
                    <a:lnTo>
                      <a:pt x="318" y="6"/>
                    </a:lnTo>
                    <a:lnTo>
                      <a:pt x="291" y="2"/>
                    </a:lnTo>
                    <a:lnTo>
                      <a:pt x="264" y="0"/>
                    </a:lnTo>
                    <a:lnTo>
                      <a:pt x="264" y="0"/>
                    </a:lnTo>
                    <a:lnTo>
                      <a:pt x="238" y="2"/>
                    </a:lnTo>
                    <a:lnTo>
                      <a:pt x="211" y="6"/>
                    </a:lnTo>
                    <a:lnTo>
                      <a:pt x="186" y="12"/>
                    </a:lnTo>
                    <a:lnTo>
                      <a:pt x="162" y="22"/>
                    </a:lnTo>
                    <a:lnTo>
                      <a:pt x="139" y="33"/>
                    </a:lnTo>
                    <a:lnTo>
                      <a:pt x="116" y="46"/>
                    </a:lnTo>
                    <a:lnTo>
                      <a:pt x="96" y="61"/>
                    </a:lnTo>
                    <a:lnTo>
                      <a:pt x="77" y="78"/>
                    </a:lnTo>
                    <a:lnTo>
                      <a:pt x="60" y="97"/>
                    </a:lnTo>
                    <a:lnTo>
                      <a:pt x="45" y="117"/>
                    </a:lnTo>
                    <a:lnTo>
                      <a:pt x="32" y="139"/>
                    </a:lnTo>
                    <a:lnTo>
                      <a:pt x="21" y="162"/>
                    </a:lnTo>
                    <a:lnTo>
                      <a:pt x="12" y="186"/>
                    </a:lnTo>
                    <a:lnTo>
                      <a:pt x="5" y="212"/>
                    </a:lnTo>
                    <a:lnTo>
                      <a:pt x="1" y="238"/>
                    </a:lnTo>
                    <a:lnTo>
                      <a:pt x="0" y="265"/>
                    </a:lnTo>
                    <a:lnTo>
                      <a:pt x="0" y="265"/>
                    </a:lnTo>
                    <a:lnTo>
                      <a:pt x="1" y="292"/>
                    </a:lnTo>
                    <a:lnTo>
                      <a:pt x="5" y="319"/>
                    </a:lnTo>
                    <a:lnTo>
                      <a:pt x="12" y="343"/>
                    </a:lnTo>
                    <a:lnTo>
                      <a:pt x="21" y="368"/>
                    </a:lnTo>
                    <a:lnTo>
                      <a:pt x="32" y="391"/>
                    </a:lnTo>
                    <a:lnTo>
                      <a:pt x="45" y="412"/>
                    </a:lnTo>
                    <a:lnTo>
                      <a:pt x="60" y="432"/>
                    </a:lnTo>
                    <a:lnTo>
                      <a:pt x="77" y="452"/>
                    </a:lnTo>
                    <a:lnTo>
                      <a:pt x="96" y="468"/>
                    </a:lnTo>
                    <a:lnTo>
                      <a:pt x="116" y="484"/>
                    </a:lnTo>
                    <a:lnTo>
                      <a:pt x="139" y="498"/>
                    </a:lnTo>
                    <a:lnTo>
                      <a:pt x="162" y="508"/>
                    </a:lnTo>
                    <a:lnTo>
                      <a:pt x="186" y="518"/>
                    </a:lnTo>
                    <a:lnTo>
                      <a:pt x="211" y="523"/>
                    </a:lnTo>
                    <a:lnTo>
                      <a:pt x="238" y="527"/>
                    </a:lnTo>
                    <a:lnTo>
                      <a:pt x="264" y="529"/>
                    </a:lnTo>
                    <a:lnTo>
                      <a:pt x="264" y="52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179" name="Freeform 67"/>
              <p:cNvSpPr>
                <a:spLocks/>
              </p:cNvSpPr>
              <p:nvPr/>
            </p:nvSpPr>
            <p:spPr bwMode="auto">
              <a:xfrm>
                <a:off x="855342" y="2912600"/>
                <a:ext cx="56006" cy="63883"/>
              </a:xfrm>
              <a:custGeom>
                <a:avLst/>
                <a:gdLst>
                  <a:gd name="T0" fmla="*/ 74 w 383"/>
                  <a:gd name="T1" fmla="*/ 291 h 437"/>
                  <a:gd name="T2" fmla="*/ 69 w 383"/>
                  <a:gd name="T3" fmla="*/ 350 h 437"/>
                  <a:gd name="T4" fmla="*/ 54 w 383"/>
                  <a:gd name="T5" fmla="*/ 406 h 437"/>
                  <a:gd name="T6" fmla="*/ 66 w 383"/>
                  <a:gd name="T7" fmla="*/ 413 h 437"/>
                  <a:gd name="T8" fmla="*/ 93 w 383"/>
                  <a:gd name="T9" fmla="*/ 425 h 437"/>
                  <a:gd name="T10" fmla="*/ 121 w 383"/>
                  <a:gd name="T11" fmla="*/ 433 h 437"/>
                  <a:gd name="T12" fmla="*/ 149 w 383"/>
                  <a:gd name="T13" fmla="*/ 437 h 437"/>
                  <a:gd name="T14" fmla="*/ 165 w 383"/>
                  <a:gd name="T15" fmla="*/ 437 h 437"/>
                  <a:gd name="T16" fmla="*/ 209 w 383"/>
                  <a:gd name="T17" fmla="*/ 433 h 437"/>
                  <a:gd name="T18" fmla="*/ 249 w 383"/>
                  <a:gd name="T19" fmla="*/ 419 h 437"/>
                  <a:gd name="T20" fmla="*/ 287 w 383"/>
                  <a:gd name="T21" fmla="*/ 399 h 437"/>
                  <a:gd name="T22" fmla="*/ 319 w 383"/>
                  <a:gd name="T23" fmla="*/ 373 h 437"/>
                  <a:gd name="T24" fmla="*/ 346 w 383"/>
                  <a:gd name="T25" fmla="*/ 341 h 437"/>
                  <a:gd name="T26" fmla="*/ 366 w 383"/>
                  <a:gd name="T27" fmla="*/ 303 h 437"/>
                  <a:gd name="T28" fmla="*/ 379 w 383"/>
                  <a:gd name="T29" fmla="*/ 263 h 437"/>
                  <a:gd name="T30" fmla="*/ 383 w 383"/>
                  <a:gd name="T31" fmla="*/ 219 h 437"/>
                  <a:gd name="T32" fmla="*/ 382 w 383"/>
                  <a:gd name="T33" fmla="*/ 196 h 437"/>
                  <a:gd name="T34" fmla="*/ 374 w 383"/>
                  <a:gd name="T35" fmla="*/ 153 h 437"/>
                  <a:gd name="T36" fmla="*/ 356 w 383"/>
                  <a:gd name="T37" fmla="*/ 115 h 437"/>
                  <a:gd name="T38" fmla="*/ 334 w 383"/>
                  <a:gd name="T39" fmla="*/ 80 h 437"/>
                  <a:gd name="T40" fmla="*/ 304 w 383"/>
                  <a:gd name="T41" fmla="*/ 50 h 437"/>
                  <a:gd name="T42" fmla="*/ 269 w 383"/>
                  <a:gd name="T43" fmla="*/ 26 h 437"/>
                  <a:gd name="T44" fmla="*/ 229 w 383"/>
                  <a:gd name="T45" fmla="*/ 10 h 437"/>
                  <a:gd name="T46" fmla="*/ 187 w 383"/>
                  <a:gd name="T47" fmla="*/ 1 h 437"/>
                  <a:gd name="T48" fmla="*/ 165 w 383"/>
                  <a:gd name="T49" fmla="*/ 0 h 437"/>
                  <a:gd name="T50" fmla="*/ 117 w 383"/>
                  <a:gd name="T51" fmla="*/ 5 h 437"/>
                  <a:gd name="T52" fmla="*/ 73 w 383"/>
                  <a:gd name="T53" fmla="*/ 21 h 437"/>
                  <a:gd name="T54" fmla="*/ 33 w 383"/>
                  <a:gd name="T55" fmla="*/ 45 h 437"/>
                  <a:gd name="T56" fmla="*/ 0 w 383"/>
                  <a:gd name="T57" fmla="*/ 76 h 437"/>
                  <a:gd name="T58" fmla="*/ 16 w 383"/>
                  <a:gd name="T59" fmla="*/ 99 h 437"/>
                  <a:gd name="T60" fmla="*/ 44 w 383"/>
                  <a:gd name="T61" fmla="*/ 148 h 437"/>
                  <a:gd name="T62" fmla="*/ 62 w 383"/>
                  <a:gd name="T63" fmla="*/ 203 h 437"/>
                  <a:gd name="T64" fmla="*/ 73 w 383"/>
                  <a:gd name="T65" fmla="*/ 260 h 437"/>
                  <a:gd name="T66" fmla="*/ 74 w 383"/>
                  <a:gd name="T67" fmla="*/ 29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3" h="437">
                    <a:moveTo>
                      <a:pt x="74" y="291"/>
                    </a:moveTo>
                    <a:lnTo>
                      <a:pt x="74" y="291"/>
                    </a:lnTo>
                    <a:lnTo>
                      <a:pt x="73" y="321"/>
                    </a:lnTo>
                    <a:lnTo>
                      <a:pt x="69" y="350"/>
                    </a:lnTo>
                    <a:lnTo>
                      <a:pt x="62" y="379"/>
                    </a:lnTo>
                    <a:lnTo>
                      <a:pt x="54" y="406"/>
                    </a:lnTo>
                    <a:lnTo>
                      <a:pt x="54" y="406"/>
                    </a:lnTo>
                    <a:lnTo>
                      <a:pt x="66" y="413"/>
                    </a:lnTo>
                    <a:lnTo>
                      <a:pt x="80" y="419"/>
                    </a:lnTo>
                    <a:lnTo>
                      <a:pt x="93" y="425"/>
                    </a:lnTo>
                    <a:lnTo>
                      <a:pt x="106" y="429"/>
                    </a:lnTo>
                    <a:lnTo>
                      <a:pt x="121" y="433"/>
                    </a:lnTo>
                    <a:lnTo>
                      <a:pt x="135" y="434"/>
                    </a:lnTo>
                    <a:lnTo>
                      <a:pt x="149" y="437"/>
                    </a:lnTo>
                    <a:lnTo>
                      <a:pt x="165" y="437"/>
                    </a:lnTo>
                    <a:lnTo>
                      <a:pt x="165" y="437"/>
                    </a:lnTo>
                    <a:lnTo>
                      <a:pt x="187" y="436"/>
                    </a:lnTo>
                    <a:lnTo>
                      <a:pt x="209" y="433"/>
                    </a:lnTo>
                    <a:lnTo>
                      <a:pt x="229" y="427"/>
                    </a:lnTo>
                    <a:lnTo>
                      <a:pt x="249" y="419"/>
                    </a:lnTo>
                    <a:lnTo>
                      <a:pt x="269" y="410"/>
                    </a:lnTo>
                    <a:lnTo>
                      <a:pt x="287" y="399"/>
                    </a:lnTo>
                    <a:lnTo>
                      <a:pt x="304" y="387"/>
                    </a:lnTo>
                    <a:lnTo>
                      <a:pt x="319" y="373"/>
                    </a:lnTo>
                    <a:lnTo>
                      <a:pt x="334" y="358"/>
                    </a:lnTo>
                    <a:lnTo>
                      <a:pt x="346" y="341"/>
                    </a:lnTo>
                    <a:lnTo>
                      <a:pt x="356" y="322"/>
                    </a:lnTo>
                    <a:lnTo>
                      <a:pt x="366" y="303"/>
                    </a:lnTo>
                    <a:lnTo>
                      <a:pt x="374" y="283"/>
                    </a:lnTo>
                    <a:lnTo>
                      <a:pt x="379" y="263"/>
                    </a:lnTo>
                    <a:lnTo>
                      <a:pt x="382" y="240"/>
                    </a:lnTo>
                    <a:lnTo>
                      <a:pt x="383" y="219"/>
                    </a:lnTo>
                    <a:lnTo>
                      <a:pt x="383" y="219"/>
                    </a:lnTo>
                    <a:lnTo>
                      <a:pt x="382" y="196"/>
                    </a:lnTo>
                    <a:lnTo>
                      <a:pt x="379" y="175"/>
                    </a:lnTo>
                    <a:lnTo>
                      <a:pt x="374" y="153"/>
                    </a:lnTo>
                    <a:lnTo>
                      <a:pt x="366" y="133"/>
                    </a:lnTo>
                    <a:lnTo>
                      <a:pt x="356" y="115"/>
                    </a:lnTo>
                    <a:lnTo>
                      <a:pt x="346" y="96"/>
                    </a:lnTo>
                    <a:lnTo>
                      <a:pt x="334" y="80"/>
                    </a:lnTo>
                    <a:lnTo>
                      <a:pt x="319" y="64"/>
                    </a:lnTo>
                    <a:lnTo>
                      <a:pt x="304" y="50"/>
                    </a:lnTo>
                    <a:lnTo>
                      <a:pt x="287" y="37"/>
                    </a:lnTo>
                    <a:lnTo>
                      <a:pt x="269" y="26"/>
                    </a:lnTo>
                    <a:lnTo>
                      <a:pt x="249" y="17"/>
                    </a:lnTo>
                    <a:lnTo>
                      <a:pt x="229" y="10"/>
                    </a:lnTo>
                    <a:lnTo>
                      <a:pt x="209" y="5"/>
                    </a:lnTo>
                    <a:lnTo>
                      <a:pt x="187" y="1"/>
                    </a:lnTo>
                    <a:lnTo>
                      <a:pt x="165" y="0"/>
                    </a:lnTo>
                    <a:lnTo>
                      <a:pt x="165" y="0"/>
                    </a:lnTo>
                    <a:lnTo>
                      <a:pt x="140" y="1"/>
                    </a:lnTo>
                    <a:lnTo>
                      <a:pt x="117" y="5"/>
                    </a:lnTo>
                    <a:lnTo>
                      <a:pt x="94" y="12"/>
                    </a:lnTo>
                    <a:lnTo>
                      <a:pt x="73" y="21"/>
                    </a:lnTo>
                    <a:lnTo>
                      <a:pt x="52" y="32"/>
                    </a:lnTo>
                    <a:lnTo>
                      <a:pt x="33" y="45"/>
                    </a:lnTo>
                    <a:lnTo>
                      <a:pt x="16" y="60"/>
                    </a:lnTo>
                    <a:lnTo>
                      <a:pt x="0" y="76"/>
                    </a:lnTo>
                    <a:lnTo>
                      <a:pt x="0" y="76"/>
                    </a:lnTo>
                    <a:lnTo>
                      <a:pt x="16" y="99"/>
                    </a:lnTo>
                    <a:lnTo>
                      <a:pt x="30" y="123"/>
                    </a:lnTo>
                    <a:lnTo>
                      <a:pt x="44" y="148"/>
                    </a:lnTo>
                    <a:lnTo>
                      <a:pt x="54" y="175"/>
                    </a:lnTo>
                    <a:lnTo>
                      <a:pt x="62" y="203"/>
                    </a:lnTo>
                    <a:lnTo>
                      <a:pt x="69" y="231"/>
                    </a:lnTo>
                    <a:lnTo>
                      <a:pt x="73" y="260"/>
                    </a:lnTo>
                    <a:lnTo>
                      <a:pt x="74" y="291"/>
                    </a:lnTo>
                    <a:lnTo>
                      <a:pt x="74" y="29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180" name="Freeform 68"/>
              <p:cNvSpPr>
                <a:spLocks/>
              </p:cNvSpPr>
              <p:nvPr/>
            </p:nvSpPr>
            <p:spPr bwMode="auto">
              <a:xfrm>
                <a:off x="713139" y="2912600"/>
                <a:ext cx="59069" cy="63883"/>
              </a:xfrm>
              <a:custGeom>
                <a:avLst/>
                <a:gdLst>
                  <a:gd name="T0" fmla="*/ 218 w 405"/>
                  <a:gd name="T1" fmla="*/ 437 h 437"/>
                  <a:gd name="T2" fmla="*/ 260 w 405"/>
                  <a:gd name="T3" fmla="*/ 433 h 437"/>
                  <a:gd name="T4" fmla="*/ 297 w 405"/>
                  <a:gd name="T5" fmla="*/ 422 h 437"/>
                  <a:gd name="T6" fmla="*/ 332 w 405"/>
                  <a:gd name="T7" fmla="*/ 405 h 437"/>
                  <a:gd name="T8" fmla="*/ 362 w 405"/>
                  <a:gd name="T9" fmla="*/ 382 h 437"/>
                  <a:gd name="T10" fmla="*/ 357 w 405"/>
                  <a:gd name="T11" fmla="*/ 361 h 437"/>
                  <a:gd name="T12" fmla="*/ 352 w 405"/>
                  <a:gd name="T13" fmla="*/ 314 h 437"/>
                  <a:gd name="T14" fmla="*/ 350 w 405"/>
                  <a:gd name="T15" fmla="*/ 291 h 437"/>
                  <a:gd name="T16" fmla="*/ 354 w 405"/>
                  <a:gd name="T17" fmla="*/ 240 h 437"/>
                  <a:gd name="T18" fmla="*/ 365 w 405"/>
                  <a:gd name="T19" fmla="*/ 192 h 437"/>
                  <a:gd name="T20" fmla="*/ 381 w 405"/>
                  <a:gd name="T21" fmla="*/ 147 h 437"/>
                  <a:gd name="T22" fmla="*/ 405 w 405"/>
                  <a:gd name="T23" fmla="*/ 104 h 437"/>
                  <a:gd name="T24" fmla="*/ 397 w 405"/>
                  <a:gd name="T25" fmla="*/ 93 h 437"/>
                  <a:gd name="T26" fmla="*/ 380 w 405"/>
                  <a:gd name="T27" fmla="*/ 72 h 437"/>
                  <a:gd name="T28" fmla="*/ 360 w 405"/>
                  <a:gd name="T29" fmla="*/ 52 h 437"/>
                  <a:gd name="T30" fmla="*/ 338 w 405"/>
                  <a:gd name="T31" fmla="*/ 36 h 437"/>
                  <a:gd name="T32" fmla="*/ 314 w 405"/>
                  <a:gd name="T33" fmla="*/ 22 h 437"/>
                  <a:gd name="T34" fmla="*/ 289 w 405"/>
                  <a:gd name="T35" fmla="*/ 12 h 437"/>
                  <a:gd name="T36" fmla="*/ 262 w 405"/>
                  <a:gd name="T37" fmla="*/ 5 h 437"/>
                  <a:gd name="T38" fmla="*/ 233 w 405"/>
                  <a:gd name="T39" fmla="*/ 1 h 437"/>
                  <a:gd name="T40" fmla="*/ 218 w 405"/>
                  <a:gd name="T41" fmla="*/ 0 h 437"/>
                  <a:gd name="T42" fmla="*/ 175 w 405"/>
                  <a:gd name="T43" fmla="*/ 5 h 437"/>
                  <a:gd name="T44" fmla="*/ 134 w 405"/>
                  <a:gd name="T45" fmla="*/ 17 h 437"/>
                  <a:gd name="T46" fmla="*/ 97 w 405"/>
                  <a:gd name="T47" fmla="*/ 37 h 437"/>
                  <a:gd name="T48" fmla="*/ 65 w 405"/>
                  <a:gd name="T49" fmla="*/ 64 h 437"/>
                  <a:gd name="T50" fmla="*/ 38 w 405"/>
                  <a:gd name="T51" fmla="*/ 96 h 437"/>
                  <a:gd name="T52" fmla="*/ 18 w 405"/>
                  <a:gd name="T53" fmla="*/ 133 h 437"/>
                  <a:gd name="T54" fmla="*/ 5 w 405"/>
                  <a:gd name="T55" fmla="*/ 175 h 437"/>
                  <a:gd name="T56" fmla="*/ 0 w 405"/>
                  <a:gd name="T57" fmla="*/ 219 h 437"/>
                  <a:gd name="T58" fmla="*/ 2 w 405"/>
                  <a:gd name="T59" fmla="*/ 240 h 437"/>
                  <a:gd name="T60" fmla="*/ 11 w 405"/>
                  <a:gd name="T61" fmla="*/ 283 h 437"/>
                  <a:gd name="T62" fmla="*/ 27 w 405"/>
                  <a:gd name="T63" fmla="*/ 322 h 437"/>
                  <a:gd name="T64" fmla="*/ 50 w 405"/>
                  <a:gd name="T65" fmla="*/ 358 h 437"/>
                  <a:gd name="T66" fmla="*/ 81 w 405"/>
                  <a:gd name="T67" fmla="*/ 387 h 437"/>
                  <a:gd name="T68" fmla="*/ 115 w 405"/>
                  <a:gd name="T69" fmla="*/ 410 h 437"/>
                  <a:gd name="T70" fmla="*/ 154 w 405"/>
                  <a:gd name="T71" fmla="*/ 427 h 437"/>
                  <a:gd name="T72" fmla="*/ 197 w 405"/>
                  <a:gd name="T73" fmla="*/ 436 h 437"/>
                  <a:gd name="T74" fmla="*/ 218 w 405"/>
                  <a:gd name="T7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5" h="437">
                    <a:moveTo>
                      <a:pt x="218" y="437"/>
                    </a:moveTo>
                    <a:lnTo>
                      <a:pt x="218" y="437"/>
                    </a:lnTo>
                    <a:lnTo>
                      <a:pt x="240" y="436"/>
                    </a:lnTo>
                    <a:lnTo>
                      <a:pt x="260" y="433"/>
                    </a:lnTo>
                    <a:lnTo>
                      <a:pt x="278" y="429"/>
                    </a:lnTo>
                    <a:lnTo>
                      <a:pt x="297" y="422"/>
                    </a:lnTo>
                    <a:lnTo>
                      <a:pt x="314" y="414"/>
                    </a:lnTo>
                    <a:lnTo>
                      <a:pt x="332" y="405"/>
                    </a:lnTo>
                    <a:lnTo>
                      <a:pt x="348" y="394"/>
                    </a:lnTo>
                    <a:lnTo>
                      <a:pt x="362" y="382"/>
                    </a:lnTo>
                    <a:lnTo>
                      <a:pt x="362" y="382"/>
                    </a:lnTo>
                    <a:lnTo>
                      <a:pt x="357" y="361"/>
                    </a:lnTo>
                    <a:lnTo>
                      <a:pt x="353" y="338"/>
                    </a:lnTo>
                    <a:lnTo>
                      <a:pt x="352" y="314"/>
                    </a:lnTo>
                    <a:lnTo>
                      <a:pt x="350" y="291"/>
                    </a:lnTo>
                    <a:lnTo>
                      <a:pt x="350" y="291"/>
                    </a:lnTo>
                    <a:lnTo>
                      <a:pt x="352" y="266"/>
                    </a:lnTo>
                    <a:lnTo>
                      <a:pt x="354" y="240"/>
                    </a:lnTo>
                    <a:lnTo>
                      <a:pt x="358" y="216"/>
                    </a:lnTo>
                    <a:lnTo>
                      <a:pt x="365" y="192"/>
                    </a:lnTo>
                    <a:lnTo>
                      <a:pt x="372" y="169"/>
                    </a:lnTo>
                    <a:lnTo>
                      <a:pt x="381" y="147"/>
                    </a:lnTo>
                    <a:lnTo>
                      <a:pt x="392" y="125"/>
                    </a:lnTo>
                    <a:lnTo>
                      <a:pt x="405" y="104"/>
                    </a:lnTo>
                    <a:lnTo>
                      <a:pt x="405" y="104"/>
                    </a:lnTo>
                    <a:lnTo>
                      <a:pt x="397" y="93"/>
                    </a:lnTo>
                    <a:lnTo>
                      <a:pt x="389" y="81"/>
                    </a:lnTo>
                    <a:lnTo>
                      <a:pt x="380" y="72"/>
                    </a:lnTo>
                    <a:lnTo>
                      <a:pt x="371" y="61"/>
                    </a:lnTo>
                    <a:lnTo>
                      <a:pt x="360" y="52"/>
                    </a:lnTo>
                    <a:lnTo>
                      <a:pt x="349" y="44"/>
                    </a:lnTo>
                    <a:lnTo>
                      <a:pt x="338" y="36"/>
                    </a:lnTo>
                    <a:lnTo>
                      <a:pt x="326" y="29"/>
                    </a:lnTo>
                    <a:lnTo>
                      <a:pt x="314" y="22"/>
                    </a:lnTo>
                    <a:lnTo>
                      <a:pt x="302" y="17"/>
                    </a:lnTo>
                    <a:lnTo>
                      <a:pt x="289" y="12"/>
                    </a:lnTo>
                    <a:lnTo>
                      <a:pt x="276" y="8"/>
                    </a:lnTo>
                    <a:lnTo>
                      <a:pt x="262" y="5"/>
                    </a:lnTo>
                    <a:lnTo>
                      <a:pt x="248" y="2"/>
                    </a:lnTo>
                    <a:lnTo>
                      <a:pt x="233" y="1"/>
                    </a:lnTo>
                    <a:lnTo>
                      <a:pt x="218" y="0"/>
                    </a:lnTo>
                    <a:lnTo>
                      <a:pt x="218" y="0"/>
                    </a:lnTo>
                    <a:lnTo>
                      <a:pt x="197" y="1"/>
                    </a:lnTo>
                    <a:lnTo>
                      <a:pt x="175" y="5"/>
                    </a:lnTo>
                    <a:lnTo>
                      <a:pt x="154" y="10"/>
                    </a:lnTo>
                    <a:lnTo>
                      <a:pt x="134" y="17"/>
                    </a:lnTo>
                    <a:lnTo>
                      <a:pt x="115" y="26"/>
                    </a:lnTo>
                    <a:lnTo>
                      <a:pt x="97" y="37"/>
                    </a:lnTo>
                    <a:lnTo>
                      <a:pt x="81" y="50"/>
                    </a:lnTo>
                    <a:lnTo>
                      <a:pt x="65" y="64"/>
                    </a:lnTo>
                    <a:lnTo>
                      <a:pt x="50" y="80"/>
                    </a:lnTo>
                    <a:lnTo>
                      <a:pt x="38" y="96"/>
                    </a:lnTo>
                    <a:lnTo>
                      <a:pt x="27" y="115"/>
                    </a:lnTo>
                    <a:lnTo>
                      <a:pt x="18" y="133"/>
                    </a:lnTo>
                    <a:lnTo>
                      <a:pt x="11" y="153"/>
                    </a:lnTo>
                    <a:lnTo>
                      <a:pt x="5" y="175"/>
                    </a:lnTo>
                    <a:lnTo>
                      <a:pt x="2" y="196"/>
                    </a:lnTo>
                    <a:lnTo>
                      <a:pt x="0" y="219"/>
                    </a:lnTo>
                    <a:lnTo>
                      <a:pt x="0" y="219"/>
                    </a:lnTo>
                    <a:lnTo>
                      <a:pt x="2" y="240"/>
                    </a:lnTo>
                    <a:lnTo>
                      <a:pt x="5" y="263"/>
                    </a:lnTo>
                    <a:lnTo>
                      <a:pt x="11" y="283"/>
                    </a:lnTo>
                    <a:lnTo>
                      <a:pt x="18" y="303"/>
                    </a:lnTo>
                    <a:lnTo>
                      <a:pt x="27" y="322"/>
                    </a:lnTo>
                    <a:lnTo>
                      <a:pt x="38" y="341"/>
                    </a:lnTo>
                    <a:lnTo>
                      <a:pt x="50" y="358"/>
                    </a:lnTo>
                    <a:lnTo>
                      <a:pt x="65" y="373"/>
                    </a:lnTo>
                    <a:lnTo>
                      <a:pt x="81" y="387"/>
                    </a:lnTo>
                    <a:lnTo>
                      <a:pt x="97" y="399"/>
                    </a:lnTo>
                    <a:lnTo>
                      <a:pt x="115" y="410"/>
                    </a:lnTo>
                    <a:lnTo>
                      <a:pt x="134" y="419"/>
                    </a:lnTo>
                    <a:lnTo>
                      <a:pt x="154" y="427"/>
                    </a:lnTo>
                    <a:lnTo>
                      <a:pt x="175" y="433"/>
                    </a:lnTo>
                    <a:lnTo>
                      <a:pt x="197" y="436"/>
                    </a:lnTo>
                    <a:lnTo>
                      <a:pt x="218" y="437"/>
                    </a:lnTo>
                    <a:lnTo>
                      <a:pt x="218" y="4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181" name="Freeform 69"/>
              <p:cNvSpPr>
                <a:spLocks/>
              </p:cNvSpPr>
              <p:nvPr/>
            </p:nvSpPr>
            <p:spPr bwMode="auto">
              <a:xfrm>
                <a:off x="843528" y="2986109"/>
                <a:ext cx="84009" cy="69571"/>
              </a:xfrm>
              <a:custGeom>
                <a:avLst/>
                <a:gdLst>
                  <a:gd name="T0" fmla="*/ 476 w 577"/>
                  <a:gd name="T1" fmla="*/ 83 h 476"/>
                  <a:gd name="T2" fmla="*/ 452 w 577"/>
                  <a:gd name="T3" fmla="*/ 52 h 476"/>
                  <a:gd name="T4" fmla="*/ 425 w 577"/>
                  <a:gd name="T5" fmla="*/ 29 h 476"/>
                  <a:gd name="T6" fmla="*/ 394 w 577"/>
                  <a:gd name="T7" fmla="*/ 14 h 476"/>
                  <a:gd name="T8" fmla="*/ 365 w 577"/>
                  <a:gd name="T9" fmla="*/ 6 h 476"/>
                  <a:gd name="T10" fmla="*/ 339 w 577"/>
                  <a:gd name="T11" fmla="*/ 1 h 476"/>
                  <a:gd name="T12" fmla="*/ 302 w 577"/>
                  <a:gd name="T13" fmla="*/ 1 h 476"/>
                  <a:gd name="T14" fmla="*/ 192 w 577"/>
                  <a:gd name="T15" fmla="*/ 1 h 476"/>
                  <a:gd name="T16" fmla="*/ 175 w 577"/>
                  <a:gd name="T17" fmla="*/ 1 h 476"/>
                  <a:gd name="T18" fmla="*/ 136 w 577"/>
                  <a:gd name="T19" fmla="*/ 9 h 476"/>
                  <a:gd name="T20" fmla="*/ 111 w 577"/>
                  <a:gd name="T21" fmla="*/ 18 h 476"/>
                  <a:gd name="T22" fmla="*/ 86 w 577"/>
                  <a:gd name="T23" fmla="*/ 32 h 476"/>
                  <a:gd name="T24" fmla="*/ 60 w 577"/>
                  <a:gd name="T25" fmla="*/ 52 h 476"/>
                  <a:gd name="T26" fmla="*/ 38 w 577"/>
                  <a:gd name="T27" fmla="*/ 79 h 476"/>
                  <a:gd name="T28" fmla="*/ 28 w 577"/>
                  <a:gd name="T29" fmla="*/ 95 h 476"/>
                  <a:gd name="T30" fmla="*/ 9 w 577"/>
                  <a:gd name="T31" fmla="*/ 136 h 476"/>
                  <a:gd name="T32" fmla="*/ 0 w 577"/>
                  <a:gd name="T33" fmla="*/ 160 h 476"/>
                  <a:gd name="T34" fmla="*/ 44 w 577"/>
                  <a:gd name="T35" fmla="*/ 175 h 476"/>
                  <a:gd name="T36" fmla="*/ 87 w 577"/>
                  <a:gd name="T37" fmla="*/ 199 h 476"/>
                  <a:gd name="T38" fmla="*/ 128 w 577"/>
                  <a:gd name="T39" fmla="*/ 234 h 476"/>
                  <a:gd name="T40" fmla="*/ 147 w 577"/>
                  <a:gd name="T41" fmla="*/ 255 h 476"/>
                  <a:gd name="T42" fmla="*/ 164 w 577"/>
                  <a:gd name="T43" fmla="*/ 279 h 476"/>
                  <a:gd name="T44" fmla="*/ 176 w 577"/>
                  <a:gd name="T45" fmla="*/ 298 h 476"/>
                  <a:gd name="T46" fmla="*/ 200 w 577"/>
                  <a:gd name="T47" fmla="*/ 342 h 476"/>
                  <a:gd name="T48" fmla="*/ 223 w 577"/>
                  <a:gd name="T49" fmla="*/ 393 h 476"/>
                  <a:gd name="T50" fmla="*/ 251 w 577"/>
                  <a:gd name="T51" fmla="*/ 476 h 476"/>
                  <a:gd name="T52" fmla="*/ 504 w 577"/>
                  <a:gd name="T53" fmla="*/ 476 h 476"/>
                  <a:gd name="T54" fmla="*/ 526 w 577"/>
                  <a:gd name="T55" fmla="*/ 473 h 476"/>
                  <a:gd name="T56" fmla="*/ 546 w 577"/>
                  <a:gd name="T57" fmla="*/ 465 h 476"/>
                  <a:gd name="T58" fmla="*/ 560 w 577"/>
                  <a:gd name="T59" fmla="*/ 456 h 476"/>
                  <a:gd name="T60" fmla="*/ 570 w 577"/>
                  <a:gd name="T61" fmla="*/ 441 h 476"/>
                  <a:gd name="T62" fmla="*/ 576 w 577"/>
                  <a:gd name="T63" fmla="*/ 422 h 476"/>
                  <a:gd name="T64" fmla="*/ 577 w 577"/>
                  <a:gd name="T65" fmla="*/ 410 h 476"/>
                  <a:gd name="T66" fmla="*/ 562 w 577"/>
                  <a:gd name="T67" fmla="*/ 329 h 476"/>
                  <a:gd name="T68" fmla="*/ 537 w 577"/>
                  <a:gd name="T69" fmla="*/ 223 h 476"/>
                  <a:gd name="T70" fmla="*/ 520 w 577"/>
                  <a:gd name="T71" fmla="*/ 168 h 476"/>
                  <a:gd name="T72" fmla="*/ 500 w 577"/>
                  <a:gd name="T73" fmla="*/ 120 h 476"/>
                  <a:gd name="T74" fmla="*/ 476 w 577"/>
                  <a:gd name="T75" fmla="*/ 8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7" h="476">
                    <a:moveTo>
                      <a:pt x="476" y="83"/>
                    </a:moveTo>
                    <a:lnTo>
                      <a:pt x="476" y="83"/>
                    </a:lnTo>
                    <a:lnTo>
                      <a:pt x="465" y="65"/>
                    </a:lnTo>
                    <a:lnTo>
                      <a:pt x="452" y="52"/>
                    </a:lnTo>
                    <a:lnTo>
                      <a:pt x="438" y="40"/>
                    </a:lnTo>
                    <a:lnTo>
                      <a:pt x="425" y="29"/>
                    </a:lnTo>
                    <a:lnTo>
                      <a:pt x="410" y="21"/>
                    </a:lnTo>
                    <a:lnTo>
                      <a:pt x="394" y="14"/>
                    </a:lnTo>
                    <a:lnTo>
                      <a:pt x="379" y="9"/>
                    </a:lnTo>
                    <a:lnTo>
                      <a:pt x="365" y="6"/>
                    </a:lnTo>
                    <a:lnTo>
                      <a:pt x="351" y="4"/>
                    </a:lnTo>
                    <a:lnTo>
                      <a:pt x="339" y="1"/>
                    </a:lnTo>
                    <a:lnTo>
                      <a:pt x="317" y="0"/>
                    </a:lnTo>
                    <a:lnTo>
                      <a:pt x="302" y="1"/>
                    </a:lnTo>
                    <a:lnTo>
                      <a:pt x="297" y="1"/>
                    </a:lnTo>
                    <a:lnTo>
                      <a:pt x="192" y="1"/>
                    </a:lnTo>
                    <a:lnTo>
                      <a:pt x="192" y="1"/>
                    </a:lnTo>
                    <a:lnTo>
                      <a:pt x="175" y="1"/>
                    </a:lnTo>
                    <a:lnTo>
                      <a:pt x="158" y="4"/>
                    </a:lnTo>
                    <a:lnTo>
                      <a:pt x="136" y="9"/>
                    </a:lnTo>
                    <a:lnTo>
                      <a:pt x="124" y="13"/>
                    </a:lnTo>
                    <a:lnTo>
                      <a:pt x="111" y="18"/>
                    </a:lnTo>
                    <a:lnTo>
                      <a:pt x="99" y="24"/>
                    </a:lnTo>
                    <a:lnTo>
                      <a:pt x="86" y="32"/>
                    </a:lnTo>
                    <a:lnTo>
                      <a:pt x="74" y="41"/>
                    </a:lnTo>
                    <a:lnTo>
                      <a:pt x="60" y="52"/>
                    </a:lnTo>
                    <a:lnTo>
                      <a:pt x="50" y="64"/>
                    </a:lnTo>
                    <a:lnTo>
                      <a:pt x="38" y="79"/>
                    </a:lnTo>
                    <a:lnTo>
                      <a:pt x="38" y="79"/>
                    </a:lnTo>
                    <a:lnTo>
                      <a:pt x="28" y="95"/>
                    </a:lnTo>
                    <a:lnTo>
                      <a:pt x="19" y="113"/>
                    </a:lnTo>
                    <a:lnTo>
                      <a:pt x="9" y="136"/>
                    </a:lnTo>
                    <a:lnTo>
                      <a:pt x="0" y="160"/>
                    </a:lnTo>
                    <a:lnTo>
                      <a:pt x="0" y="160"/>
                    </a:lnTo>
                    <a:lnTo>
                      <a:pt x="21" y="167"/>
                    </a:lnTo>
                    <a:lnTo>
                      <a:pt x="44" y="175"/>
                    </a:lnTo>
                    <a:lnTo>
                      <a:pt x="66" y="186"/>
                    </a:lnTo>
                    <a:lnTo>
                      <a:pt x="87" y="199"/>
                    </a:lnTo>
                    <a:lnTo>
                      <a:pt x="108" y="215"/>
                    </a:lnTo>
                    <a:lnTo>
                      <a:pt x="128" y="234"/>
                    </a:lnTo>
                    <a:lnTo>
                      <a:pt x="138" y="244"/>
                    </a:lnTo>
                    <a:lnTo>
                      <a:pt x="147" y="255"/>
                    </a:lnTo>
                    <a:lnTo>
                      <a:pt x="155" y="267"/>
                    </a:lnTo>
                    <a:lnTo>
                      <a:pt x="164" y="279"/>
                    </a:lnTo>
                    <a:lnTo>
                      <a:pt x="164" y="279"/>
                    </a:lnTo>
                    <a:lnTo>
                      <a:pt x="176" y="298"/>
                    </a:lnTo>
                    <a:lnTo>
                      <a:pt x="190" y="319"/>
                    </a:lnTo>
                    <a:lnTo>
                      <a:pt x="200" y="342"/>
                    </a:lnTo>
                    <a:lnTo>
                      <a:pt x="213" y="366"/>
                    </a:lnTo>
                    <a:lnTo>
                      <a:pt x="223" y="393"/>
                    </a:lnTo>
                    <a:lnTo>
                      <a:pt x="233" y="419"/>
                    </a:lnTo>
                    <a:lnTo>
                      <a:pt x="251" y="476"/>
                    </a:lnTo>
                    <a:lnTo>
                      <a:pt x="504" y="476"/>
                    </a:lnTo>
                    <a:lnTo>
                      <a:pt x="504" y="476"/>
                    </a:lnTo>
                    <a:lnTo>
                      <a:pt x="514" y="474"/>
                    </a:lnTo>
                    <a:lnTo>
                      <a:pt x="526" y="473"/>
                    </a:lnTo>
                    <a:lnTo>
                      <a:pt x="540" y="468"/>
                    </a:lnTo>
                    <a:lnTo>
                      <a:pt x="546" y="465"/>
                    </a:lnTo>
                    <a:lnTo>
                      <a:pt x="553" y="461"/>
                    </a:lnTo>
                    <a:lnTo>
                      <a:pt x="560" y="456"/>
                    </a:lnTo>
                    <a:lnTo>
                      <a:pt x="565" y="449"/>
                    </a:lnTo>
                    <a:lnTo>
                      <a:pt x="570" y="441"/>
                    </a:lnTo>
                    <a:lnTo>
                      <a:pt x="573" y="433"/>
                    </a:lnTo>
                    <a:lnTo>
                      <a:pt x="576" y="422"/>
                    </a:lnTo>
                    <a:lnTo>
                      <a:pt x="577" y="410"/>
                    </a:lnTo>
                    <a:lnTo>
                      <a:pt x="577" y="410"/>
                    </a:lnTo>
                    <a:lnTo>
                      <a:pt x="570" y="371"/>
                    </a:lnTo>
                    <a:lnTo>
                      <a:pt x="562" y="329"/>
                    </a:lnTo>
                    <a:lnTo>
                      <a:pt x="552" y="278"/>
                    </a:lnTo>
                    <a:lnTo>
                      <a:pt x="537" y="223"/>
                    </a:lnTo>
                    <a:lnTo>
                      <a:pt x="529" y="195"/>
                    </a:lnTo>
                    <a:lnTo>
                      <a:pt x="520" y="168"/>
                    </a:lnTo>
                    <a:lnTo>
                      <a:pt x="510" y="144"/>
                    </a:lnTo>
                    <a:lnTo>
                      <a:pt x="500" y="120"/>
                    </a:lnTo>
                    <a:lnTo>
                      <a:pt x="488" y="100"/>
                    </a:lnTo>
                    <a:lnTo>
                      <a:pt x="476" y="83"/>
                    </a:lnTo>
                    <a:lnTo>
                      <a:pt x="476" y="8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182" name="Freeform 70"/>
              <p:cNvSpPr>
                <a:spLocks/>
              </p:cNvSpPr>
              <p:nvPr/>
            </p:nvSpPr>
            <p:spPr bwMode="auto">
              <a:xfrm>
                <a:off x="700013" y="2986109"/>
                <a:ext cx="84884" cy="69571"/>
              </a:xfrm>
              <a:custGeom>
                <a:avLst/>
                <a:gdLst>
                  <a:gd name="T0" fmla="*/ 460 w 582"/>
                  <a:gd name="T1" fmla="*/ 274 h 476"/>
                  <a:gd name="T2" fmla="*/ 489 w 582"/>
                  <a:gd name="T3" fmla="*/ 239 h 476"/>
                  <a:gd name="T4" fmla="*/ 518 w 582"/>
                  <a:gd name="T5" fmla="*/ 212 h 476"/>
                  <a:gd name="T6" fmla="*/ 550 w 582"/>
                  <a:gd name="T7" fmla="*/ 191 h 476"/>
                  <a:gd name="T8" fmla="*/ 582 w 582"/>
                  <a:gd name="T9" fmla="*/ 175 h 476"/>
                  <a:gd name="T10" fmla="*/ 573 w 582"/>
                  <a:gd name="T11" fmla="*/ 147 h 476"/>
                  <a:gd name="T12" fmla="*/ 549 w 582"/>
                  <a:gd name="T13" fmla="*/ 100 h 476"/>
                  <a:gd name="T14" fmla="*/ 537 w 582"/>
                  <a:gd name="T15" fmla="*/ 83 h 476"/>
                  <a:gd name="T16" fmla="*/ 513 w 582"/>
                  <a:gd name="T17" fmla="*/ 52 h 476"/>
                  <a:gd name="T18" fmla="*/ 485 w 582"/>
                  <a:gd name="T19" fmla="*/ 29 h 476"/>
                  <a:gd name="T20" fmla="*/ 455 w 582"/>
                  <a:gd name="T21" fmla="*/ 14 h 476"/>
                  <a:gd name="T22" fmla="*/ 426 w 582"/>
                  <a:gd name="T23" fmla="*/ 6 h 476"/>
                  <a:gd name="T24" fmla="*/ 399 w 582"/>
                  <a:gd name="T25" fmla="*/ 1 h 476"/>
                  <a:gd name="T26" fmla="*/ 363 w 582"/>
                  <a:gd name="T27" fmla="*/ 1 h 476"/>
                  <a:gd name="T28" fmla="*/ 252 w 582"/>
                  <a:gd name="T29" fmla="*/ 1 h 476"/>
                  <a:gd name="T30" fmla="*/ 236 w 582"/>
                  <a:gd name="T31" fmla="*/ 1 h 476"/>
                  <a:gd name="T32" fmla="*/ 196 w 582"/>
                  <a:gd name="T33" fmla="*/ 9 h 476"/>
                  <a:gd name="T34" fmla="*/ 172 w 582"/>
                  <a:gd name="T35" fmla="*/ 18 h 476"/>
                  <a:gd name="T36" fmla="*/ 147 w 582"/>
                  <a:gd name="T37" fmla="*/ 32 h 476"/>
                  <a:gd name="T38" fmla="*/ 122 w 582"/>
                  <a:gd name="T39" fmla="*/ 52 h 476"/>
                  <a:gd name="T40" fmla="*/ 99 w 582"/>
                  <a:gd name="T41" fmla="*/ 79 h 476"/>
                  <a:gd name="T42" fmla="*/ 88 w 582"/>
                  <a:gd name="T43" fmla="*/ 95 h 476"/>
                  <a:gd name="T44" fmla="*/ 69 w 582"/>
                  <a:gd name="T45" fmla="*/ 139 h 476"/>
                  <a:gd name="T46" fmla="*/ 52 w 582"/>
                  <a:gd name="T47" fmla="*/ 191 h 476"/>
                  <a:gd name="T48" fmla="*/ 29 w 582"/>
                  <a:gd name="T49" fmla="*/ 275 h 476"/>
                  <a:gd name="T50" fmla="*/ 8 w 582"/>
                  <a:gd name="T51" fmla="*/ 370 h 476"/>
                  <a:gd name="T52" fmla="*/ 1 w 582"/>
                  <a:gd name="T53" fmla="*/ 410 h 476"/>
                  <a:gd name="T54" fmla="*/ 1 w 582"/>
                  <a:gd name="T55" fmla="*/ 432 h 476"/>
                  <a:gd name="T56" fmla="*/ 8 w 582"/>
                  <a:gd name="T57" fmla="*/ 450 h 476"/>
                  <a:gd name="T58" fmla="*/ 17 w 582"/>
                  <a:gd name="T59" fmla="*/ 461 h 476"/>
                  <a:gd name="T60" fmla="*/ 32 w 582"/>
                  <a:gd name="T61" fmla="*/ 470 h 476"/>
                  <a:gd name="T62" fmla="*/ 52 w 582"/>
                  <a:gd name="T63" fmla="*/ 474 h 476"/>
                  <a:gd name="T64" fmla="*/ 378 w 582"/>
                  <a:gd name="T65" fmla="*/ 476 h 476"/>
                  <a:gd name="T66" fmla="*/ 397 w 582"/>
                  <a:gd name="T67" fmla="*/ 417 h 476"/>
                  <a:gd name="T68" fmla="*/ 417 w 582"/>
                  <a:gd name="T69" fmla="*/ 362 h 476"/>
                  <a:gd name="T70" fmla="*/ 437 w 582"/>
                  <a:gd name="T71" fmla="*/ 313 h 476"/>
                  <a:gd name="T72" fmla="*/ 460 w 582"/>
                  <a:gd name="T73" fmla="*/ 27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476">
                    <a:moveTo>
                      <a:pt x="460" y="274"/>
                    </a:moveTo>
                    <a:lnTo>
                      <a:pt x="460" y="274"/>
                    </a:lnTo>
                    <a:lnTo>
                      <a:pt x="474" y="255"/>
                    </a:lnTo>
                    <a:lnTo>
                      <a:pt x="489" y="239"/>
                    </a:lnTo>
                    <a:lnTo>
                      <a:pt x="504" y="224"/>
                    </a:lnTo>
                    <a:lnTo>
                      <a:pt x="518" y="212"/>
                    </a:lnTo>
                    <a:lnTo>
                      <a:pt x="534" y="200"/>
                    </a:lnTo>
                    <a:lnTo>
                      <a:pt x="550" y="191"/>
                    </a:lnTo>
                    <a:lnTo>
                      <a:pt x="566" y="182"/>
                    </a:lnTo>
                    <a:lnTo>
                      <a:pt x="582" y="175"/>
                    </a:lnTo>
                    <a:lnTo>
                      <a:pt x="582" y="175"/>
                    </a:lnTo>
                    <a:lnTo>
                      <a:pt x="573" y="147"/>
                    </a:lnTo>
                    <a:lnTo>
                      <a:pt x="561" y="123"/>
                    </a:lnTo>
                    <a:lnTo>
                      <a:pt x="549" y="100"/>
                    </a:lnTo>
                    <a:lnTo>
                      <a:pt x="537" y="83"/>
                    </a:lnTo>
                    <a:lnTo>
                      <a:pt x="537" y="83"/>
                    </a:lnTo>
                    <a:lnTo>
                      <a:pt x="525" y="65"/>
                    </a:lnTo>
                    <a:lnTo>
                      <a:pt x="513" y="52"/>
                    </a:lnTo>
                    <a:lnTo>
                      <a:pt x="500" y="40"/>
                    </a:lnTo>
                    <a:lnTo>
                      <a:pt x="485" y="29"/>
                    </a:lnTo>
                    <a:lnTo>
                      <a:pt x="470" y="21"/>
                    </a:lnTo>
                    <a:lnTo>
                      <a:pt x="455" y="14"/>
                    </a:lnTo>
                    <a:lnTo>
                      <a:pt x="441" y="9"/>
                    </a:lnTo>
                    <a:lnTo>
                      <a:pt x="426" y="6"/>
                    </a:lnTo>
                    <a:lnTo>
                      <a:pt x="413" y="4"/>
                    </a:lnTo>
                    <a:lnTo>
                      <a:pt x="399" y="1"/>
                    </a:lnTo>
                    <a:lnTo>
                      <a:pt x="378" y="0"/>
                    </a:lnTo>
                    <a:lnTo>
                      <a:pt x="363" y="1"/>
                    </a:lnTo>
                    <a:lnTo>
                      <a:pt x="358" y="1"/>
                    </a:lnTo>
                    <a:lnTo>
                      <a:pt x="252" y="1"/>
                    </a:lnTo>
                    <a:lnTo>
                      <a:pt x="252" y="1"/>
                    </a:lnTo>
                    <a:lnTo>
                      <a:pt x="236" y="1"/>
                    </a:lnTo>
                    <a:lnTo>
                      <a:pt x="219" y="4"/>
                    </a:lnTo>
                    <a:lnTo>
                      <a:pt x="196" y="9"/>
                    </a:lnTo>
                    <a:lnTo>
                      <a:pt x="184" y="13"/>
                    </a:lnTo>
                    <a:lnTo>
                      <a:pt x="172" y="18"/>
                    </a:lnTo>
                    <a:lnTo>
                      <a:pt x="159" y="24"/>
                    </a:lnTo>
                    <a:lnTo>
                      <a:pt x="147" y="32"/>
                    </a:lnTo>
                    <a:lnTo>
                      <a:pt x="134" y="41"/>
                    </a:lnTo>
                    <a:lnTo>
                      <a:pt x="122" y="52"/>
                    </a:lnTo>
                    <a:lnTo>
                      <a:pt x="110" y="64"/>
                    </a:lnTo>
                    <a:lnTo>
                      <a:pt x="99" y="79"/>
                    </a:lnTo>
                    <a:lnTo>
                      <a:pt x="99" y="79"/>
                    </a:lnTo>
                    <a:lnTo>
                      <a:pt x="88" y="95"/>
                    </a:lnTo>
                    <a:lnTo>
                      <a:pt x="79" y="116"/>
                    </a:lnTo>
                    <a:lnTo>
                      <a:pt x="69" y="139"/>
                    </a:lnTo>
                    <a:lnTo>
                      <a:pt x="60" y="164"/>
                    </a:lnTo>
                    <a:lnTo>
                      <a:pt x="52" y="191"/>
                    </a:lnTo>
                    <a:lnTo>
                      <a:pt x="43" y="219"/>
                    </a:lnTo>
                    <a:lnTo>
                      <a:pt x="29" y="275"/>
                    </a:lnTo>
                    <a:lnTo>
                      <a:pt x="17" y="327"/>
                    </a:lnTo>
                    <a:lnTo>
                      <a:pt x="8" y="370"/>
                    </a:lnTo>
                    <a:lnTo>
                      <a:pt x="1" y="410"/>
                    </a:lnTo>
                    <a:lnTo>
                      <a:pt x="1" y="410"/>
                    </a:lnTo>
                    <a:lnTo>
                      <a:pt x="0" y="421"/>
                    </a:lnTo>
                    <a:lnTo>
                      <a:pt x="1" y="432"/>
                    </a:lnTo>
                    <a:lnTo>
                      <a:pt x="5" y="444"/>
                    </a:lnTo>
                    <a:lnTo>
                      <a:pt x="8" y="450"/>
                    </a:lnTo>
                    <a:lnTo>
                      <a:pt x="12" y="456"/>
                    </a:lnTo>
                    <a:lnTo>
                      <a:pt x="17" y="461"/>
                    </a:lnTo>
                    <a:lnTo>
                      <a:pt x="24" y="466"/>
                    </a:lnTo>
                    <a:lnTo>
                      <a:pt x="32" y="470"/>
                    </a:lnTo>
                    <a:lnTo>
                      <a:pt x="41" y="473"/>
                    </a:lnTo>
                    <a:lnTo>
                      <a:pt x="52" y="474"/>
                    </a:lnTo>
                    <a:lnTo>
                      <a:pt x="65" y="476"/>
                    </a:lnTo>
                    <a:lnTo>
                      <a:pt x="378" y="476"/>
                    </a:lnTo>
                    <a:lnTo>
                      <a:pt x="378" y="476"/>
                    </a:lnTo>
                    <a:lnTo>
                      <a:pt x="397" y="417"/>
                    </a:lnTo>
                    <a:lnTo>
                      <a:pt x="406" y="389"/>
                    </a:lnTo>
                    <a:lnTo>
                      <a:pt x="417" y="362"/>
                    </a:lnTo>
                    <a:lnTo>
                      <a:pt x="426" y="337"/>
                    </a:lnTo>
                    <a:lnTo>
                      <a:pt x="437" y="313"/>
                    </a:lnTo>
                    <a:lnTo>
                      <a:pt x="449" y="292"/>
                    </a:lnTo>
                    <a:lnTo>
                      <a:pt x="460" y="274"/>
                    </a:lnTo>
                    <a:lnTo>
                      <a:pt x="460" y="27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grpSp>
        <p:sp>
          <p:nvSpPr>
            <p:cNvPr id="176" name="ZoneTexte 175"/>
            <p:cNvSpPr txBox="1"/>
            <p:nvPr/>
          </p:nvSpPr>
          <p:spPr>
            <a:xfrm>
              <a:off x="595363" y="2146504"/>
              <a:ext cx="122074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2400" b="1" kern="0" dirty="0" smtClean="0">
                  <a:solidFill>
                    <a:prstClr val="white"/>
                  </a:solidFill>
                </a:rPr>
                <a:t>18 227</a:t>
              </a:r>
              <a:endParaRPr kumimoji="0" lang="fr-FR" sz="2400" b="1" i="0" u="none" strike="noStrike" kern="0" cap="none" spc="0" normalizeH="0" baseline="0" noProof="0" dirty="0" smtClean="0">
                <a:ln>
                  <a:noFill/>
                </a:ln>
                <a:solidFill>
                  <a:prstClr val="white"/>
                </a:solidFill>
                <a:effectLst/>
                <a:uLnTx/>
                <a:uFillTx/>
              </a:endParaRPr>
            </a:p>
          </p:txBody>
        </p:sp>
      </p:grpSp>
      <p:grpSp>
        <p:nvGrpSpPr>
          <p:cNvPr id="7" name="Groupe 6"/>
          <p:cNvGrpSpPr/>
          <p:nvPr/>
        </p:nvGrpSpPr>
        <p:grpSpPr>
          <a:xfrm>
            <a:off x="7005524" y="2348877"/>
            <a:ext cx="1441260" cy="1309275"/>
            <a:chOff x="7005524" y="2348877"/>
            <a:chExt cx="1441260" cy="1309275"/>
          </a:xfrm>
        </p:grpSpPr>
        <p:sp>
          <p:nvSpPr>
            <p:cNvPr id="39" name="Ellipse 5"/>
            <p:cNvSpPr>
              <a:spLocks noChangeAspect="1"/>
            </p:cNvSpPr>
            <p:nvPr/>
          </p:nvSpPr>
          <p:spPr>
            <a:xfrm>
              <a:off x="7005524" y="2348877"/>
              <a:ext cx="1438826" cy="1309275"/>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endParaRPr>
            </a:p>
          </p:txBody>
        </p:sp>
        <p:sp>
          <p:nvSpPr>
            <p:cNvPr id="40" name="ZoneTexte 39"/>
            <p:cNvSpPr txBox="1"/>
            <p:nvPr/>
          </p:nvSpPr>
          <p:spPr>
            <a:xfrm>
              <a:off x="7049513" y="2510146"/>
              <a:ext cx="139727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OFFSHORE</a:t>
              </a:r>
            </a:p>
          </p:txBody>
        </p:sp>
        <p:sp>
          <p:nvSpPr>
            <p:cNvPr id="41" name="ZoneTexte 40"/>
            <p:cNvSpPr txBox="1"/>
            <p:nvPr/>
          </p:nvSpPr>
          <p:spPr>
            <a:xfrm>
              <a:off x="7137755" y="2843056"/>
              <a:ext cx="114667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1" i="0" u="none" strike="noStrike" kern="0" cap="none" spc="0" normalizeH="0" baseline="0" noProof="0" dirty="0" smtClean="0">
                  <a:ln>
                    <a:noFill/>
                  </a:ln>
                  <a:solidFill>
                    <a:prstClr val="white"/>
                  </a:solidFill>
                  <a:effectLst/>
                  <a:uLnTx/>
                  <a:uFillTx/>
                </a:rPr>
                <a:t>7 003</a:t>
              </a:r>
            </a:p>
          </p:txBody>
        </p:sp>
        <p:grpSp>
          <p:nvGrpSpPr>
            <p:cNvPr id="49" name="Groupe 48"/>
            <p:cNvGrpSpPr/>
            <p:nvPr/>
          </p:nvGrpSpPr>
          <p:grpSpPr>
            <a:xfrm>
              <a:off x="7643196" y="3331387"/>
              <a:ext cx="227524" cy="198649"/>
              <a:chOff x="700013" y="2912600"/>
              <a:chExt cx="227524" cy="198649"/>
            </a:xfrm>
          </p:grpSpPr>
          <p:sp>
            <p:nvSpPr>
              <p:cNvPr id="50" name="Freeform 65"/>
              <p:cNvSpPr>
                <a:spLocks/>
              </p:cNvSpPr>
              <p:nvPr/>
            </p:nvSpPr>
            <p:spPr bwMode="auto">
              <a:xfrm>
                <a:off x="758207" y="3019800"/>
                <a:ext cx="118137" cy="91449"/>
              </a:xfrm>
              <a:custGeom>
                <a:avLst/>
                <a:gdLst>
                  <a:gd name="T0" fmla="*/ 48 w 811"/>
                  <a:gd name="T1" fmla="*/ 583 h 626"/>
                  <a:gd name="T2" fmla="*/ 751 w 811"/>
                  <a:gd name="T3" fmla="*/ 583 h 626"/>
                  <a:gd name="T4" fmla="*/ 776 w 811"/>
                  <a:gd name="T5" fmla="*/ 579 h 626"/>
                  <a:gd name="T6" fmla="*/ 788 w 811"/>
                  <a:gd name="T7" fmla="*/ 575 h 626"/>
                  <a:gd name="T8" fmla="*/ 803 w 811"/>
                  <a:gd name="T9" fmla="*/ 565 h 626"/>
                  <a:gd name="T10" fmla="*/ 809 w 811"/>
                  <a:gd name="T11" fmla="*/ 555 h 626"/>
                  <a:gd name="T12" fmla="*/ 811 w 811"/>
                  <a:gd name="T13" fmla="*/ 538 h 626"/>
                  <a:gd name="T14" fmla="*/ 805 w 811"/>
                  <a:gd name="T15" fmla="*/ 495 h 626"/>
                  <a:gd name="T16" fmla="*/ 782 w 811"/>
                  <a:gd name="T17" fmla="*/ 380 h 626"/>
                  <a:gd name="T18" fmla="*/ 758 w 811"/>
                  <a:gd name="T19" fmla="*/ 282 h 626"/>
                  <a:gd name="T20" fmla="*/ 738 w 811"/>
                  <a:gd name="T21" fmla="*/ 221 h 626"/>
                  <a:gd name="T22" fmla="*/ 716 w 811"/>
                  <a:gd name="T23" fmla="*/ 163 h 626"/>
                  <a:gd name="T24" fmla="*/ 692 w 811"/>
                  <a:gd name="T25" fmla="*/ 117 h 626"/>
                  <a:gd name="T26" fmla="*/ 676 w 811"/>
                  <a:gd name="T27" fmla="*/ 94 h 626"/>
                  <a:gd name="T28" fmla="*/ 663 w 811"/>
                  <a:gd name="T29" fmla="*/ 75 h 626"/>
                  <a:gd name="T30" fmla="*/ 634 w 811"/>
                  <a:gd name="T31" fmla="*/ 46 h 626"/>
                  <a:gd name="T32" fmla="*/ 600 w 811"/>
                  <a:gd name="T33" fmla="*/ 24 h 626"/>
                  <a:gd name="T34" fmla="*/ 565 w 811"/>
                  <a:gd name="T35" fmla="*/ 11 h 626"/>
                  <a:gd name="T36" fmla="*/ 532 w 811"/>
                  <a:gd name="T37" fmla="*/ 4 h 626"/>
                  <a:gd name="T38" fmla="*/ 491 w 811"/>
                  <a:gd name="T39" fmla="*/ 0 h 626"/>
                  <a:gd name="T40" fmla="*/ 465 w 811"/>
                  <a:gd name="T41" fmla="*/ 0 h 626"/>
                  <a:gd name="T42" fmla="*/ 313 w 811"/>
                  <a:gd name="T43" fmla="*/ 0 h 626"/>
                  <a:gd name="T44" fmla="*/ 313 w 811"/>
                  <a:gd name="T45" fmla="*/ 0 h 626"/>
                  <a:gd name="T46" fmla="*/ 304 w 811"/>
                  <a:gd name="T47" fmla="*/ 0 h 626"/>
                  <a:gd name="T48" fmla="*/ 265 w 811"/>
                  <a:gd name="T49" fmla="*/ 6 h 626"/>
                  <a:gd name="T50" fmla="*/ 225 w 811"/>
                  <a:gd name="T51" fmla="*/ 18 h 626"/>
                  <a:gd name="T52" fmla="*/ 197 w 811"/>
                  <a:gd name="T53" fmla="*/ 31 h 626"/>
                  <a:gd name="T54" fmla="*/ 170 w 811"/>
                  <a:gd name="T55" fmla="*/ 50 h 626"/>
                  <a:gd name="T56" fmla="*/ 143 w 811"/>
                  <a:gd name="T57" fmla="*/ 75 h 626"/>
                  <a:gd name="T58" fmla="*/ 131 w 811"/>
                  <a:gd name="T59" fmla="*/ 91 h 626"/>
                  <a:gd name="T60" fmla="*/ 110 w 811"/>
                  <a:gd name="T61" fmla="*/ 131 h 626"/>
                  <a:gd name="T62" fmla="*/ 89 w 811"/>
                  <a:gd name="T63" fmla="*/ 183 h 626"/>
                  <a:gd name="T64" fmla="*/ 69 w 811"/>
                  <a:gd name="T65" fmla="*/ 246 h 626"/>
                  <a:gd name="T66" fmla="*/ 34 w 811"/>
                  <a:gd name="T67" fmla="*/ 380 h 626"/>
                  <a:gd name="T68" fmla="*/ 8 w 811"/>
                  <a:gd name="T69" fmla="*/ 498 h 626"/>
                  <a:gd name="T70" fmla="*/ 0 w 811"/>
                  <a:gd name="T71" fmla="*/ 542 h 626"/>
                  <a:gd name="T72" fmla="*/ 2 w 811"/>
                  <a:gd name="T73" fmla="*/ 555 h 626"/>
                  <a:gd name="T74" fmla="*/ 6 w 811"/>
                  <a:gd name="T75" fmla="*/ 569 h 626"/>
                  <a:gd name="T76" fmla="*/ 8 w 811"/>
                  <a:gd name="T77" fmla="*/ 571 h 626"/>
                  <a:gd name="T78" fmla="*/ 15 w 811"/>
                  <a:gd name="T79" fmla="*/ 578 h 626"/>
                  <a:gd name="T80" fmla="*/ 35 w 811"/>
                  <a:gd name="T81" fmla="*/ 582 h 626"/>
                  <a:gd name="T82" fmla="*/ 46 w 811"/>
                  <a:gd name="T83" fmla="*/ 626 h 626"/>
                  <a:gd name="T84" fmla="*/ 46 w 811"/>
                  <a:gd name="T85"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1" h="626">
                    <a:moveTo>
                      <a:pt x="46" y="626"/>
                    </a:moveTo>
                    <a:lnTo>
                      <a:pt x="48" y="583"/>
                    </a:lnTo>
                    <a:lnTo>
                      <a:pt x="751" y="583"/>
                    </a:lnTo>
                    <a:lnTo>
                      <a:pt x="751" y="583"/>
                    </a:lnTo>
                    <a:lnTo>
                      <a:pt x="764" y="582"/>
                    </a:lnTo>
                    <a:lnTo>
                      <a:pt x="776" y="579"/>
                    </a:lnTo>
                    <a:lnTo>
                      <a:pt x="788" y="575"/>
                    </a:lnTo>
                    <a:lnTo>
                      <a:pt x="788" y="575"/>
                    </a:lnTo>
                    <a:lnTo>
                      <a:pt x="799" y="569"/>
                    </a:lnTo>
                    <a:lnTo>
                      <a:pt x="803" y="565"/>
                    </a:lnTo>
                    <a:lnTo>
                      <a:pt x="806" y="560"/>
                    </a:lnTo>
                    <a:lnTo>
                      <a:pt x="809" y="555"/>
                    </a:lnTo>
                    <a:lnTo>
                      <a:pt x="810" y="550"/>
                    </a:lnTo>
                    <a:lnTo>
                      <a:pt x="811" y="538"/>
                    </a:lnTo>
                    <a:lnTo>
                      <a:pt x="811" y="538"/>
                    </a:lnTo>
                    <a:lnTo>
                      <a:pt x="805" y="495"/>
                    </a:lnTo>
                    <a:lnTo>
                      <a:pt x="795" y="442"/>
                    </a:lnTo>
                    <a:lnTo>
                      <a:pt x="782" y="380"/>
                    </a:lnTo>
                    <a:lnTo>
                      <a:pt x="767" y="316"/>
                    </a:lnTo>
                    <a:lnTo>
                      <a:pt x="758" y="282"/>
                    </a:lnTo>
                    <a:lnTo>
                      <a:pt x="748" y="252"/>
                    </a:lnTo>
                    <a:lnTo>
                      <a:pt x="738" y="221"/>
                    </a:lnTo>
                    <a:lnTo>
                      <a:pt x="727" y="192"/>
                    </a:lnTo>
                    <a:lnTo>
                      <a:pt x="716" y="163"/>
                    </a:lnTo>
                    <a:lnTo>
                      <a:pt x="704" y="139"/>
                    </a:lnTo>
                    <a:lnTo>
                      <a:pt x="692" y="117"/>
                    </a:lnTo>
                    <a:lnTo>
                      <a:pt x="679" y="98"/>
                    </a:lnTo>
                    <a:lnTo>
                      <a:pt x="676" y="94"/>
                    </a:lnTo>
                    <a:lnTo>
                      <a:pt x="676" y="94"/>
                    </a:lnTo>
                    <a:lnTo>
                      <a:pt x="663" y="75"/>
                    </a:lnTo>
                    <a:lnTo>
                      <a:pt x="648" y="59"/>
                    </a:lnTo>
                    <a:lnTo>
                      <a:pt x="634" y="46"/>
                    </a:lnTo>
                    <a:lnTo>
                      <a:pt x="618" y="34"/>
                    </a:lnTo>
                    <a:lnTo>
                      <a:pt x="600" y="24"/>
                    </a:lnTo>
                    <a:lnTo>
                      <a:pt x="583" y="18"/>
                    </a:lnTo>
                    <a:lnTo>
                      <a:pt x="565" y="11"/>
                    </a:lnTo>
                    <a:lnTo>
                      <a:pt x="548" y="7"/>
                    </a:lnTo>
                    <a:lnTo>
                      <a:pt x="532" y="4"/>
                    </a:lnTo>
                    <a:lnTo>
                      <a:pt x="517" y="2"/>
                    </a:lnTo>
                    <a:lnTo>
                      <a:pt x="491" y="0"/>
                    </a:lnTo>
                    <a:lnTo>
                      <a:pt x="473" y="0"/>
                    </a:lnTo>
                    <a:lnTo>
                      <a:pt x="465" y="0"/>
                    </a:lnTo>
                    <a:lnTo>
                      <a:pt x="461" y="0"/>
                    </a:lnTo>
                    <a:lnTo>
                      <a:pt x="313" y="0"/>
                    </a:lnTo>
                    <a:lnTo>
                      <a:pt x="313" y="0"/>
                    </a:lnTo>
                    <a:lnTo>
                      <a:pt x="313" y="0"/>
                    </a:lnTo>
                    <a:lnTo>
                      <a:pt x="313" y="0"/>
                    </a:lnTo>
                    <a:lnTo>
                      <a:pt x="304" y="0"/>
                    </a:lnTo>
                    <a:lnTo>
                      <a:pt x="286" y="3"/>
                    </a:lnTo>
                    <a:lnTo>
                      <a:pt x="265" y="6"/>
                    </a:lnTo>
                    <a:lnTo>
                      <a:pt x="239" y="12"/>
                    </a:lnTo>
                    <a:lnTo>
                      <a:pt x="225" y="18"/>
                    </a:lnTo>
                    <a:lnTo>
                      <a:pt x="211" y="24"/>
                    </a:lnTo>
                    <a:lnTo>
                      <a:pt x="197" y="31"/>
                    </a:lnTo>
                    <a:lnTo>
                      <a:pt x="183" y="40"/>
                    </a:lnTo>
                    <a:lnTo>
                      <a:pt x="170" y="50"/>
                    </a:lnTo>
                    <a:lnTo>
                      <a:pt x="157" y="62"/>
                    </a:lnTo>
                    <a:lnTo>
                      <a:pt x="143" y="75"/>
                    </a:lnTo>
                    <a:lnTo>
                      <a:pt x="131" y="91"/>
                    </a:lnTo>
                    <a:lnTo>
                      <a:pt x="131" y="91"/>
                    </a:lnTo>
                    <a:lnTo>
                      <a:pt x="121" y="109"/>
                    </a:lnTo>
                    <a:lnTo>
                      <a:pt x="110" y="131"/>
                    </a:lnTo>
                    <a:lnTo>
                      <a:pt x="98" y="157"/>
                    </a:lnTo>
                    <a:lnTo>
                      <a:pt x="89" y="183"/>
                    </a:lnTo>
                    <a:lnTo>
                      <a:pt x="78" y="214"/>
                    </a:lnTo>
                    <a:lnTo>
                      <a:pt x="69" y="246"/>
                    </a:lnTo>
                    <a:lnTo>
                      <a:pt x="50" y="313"/>
                    </a:lnTo>
                    <a:lnTo>
                      <a:pt x="34" y="380"/>
                    </a:lnTo>
                    <a:lnTo>
                      <a:pt x="19" y="443"/>
                    </a:lnTo>
                    <a:lnTo>
                      <a:pt x="8" y="498"/>
                    </a:lnTo>
                    <a:lnTo>
                      <a:pt x="0" y="542"/>
                    </a:lnTo>
                    <a:lnTo>
                      <a:pt x="0" y="542"/>
                    </a:lnTo>
                    <a:lnTo>
                      <a:pt x="0" y="547"/>
                    </a:lnTo>
                    <a:lnTo>
                      <a:pt x="2" y="555"/>
                    </a:lnTo>
                    <a:lnTo>
                      <a:pt x="3" y="563"/>
                    </a:lnTo>
                    <a:lnTo>
                      <a:pt x="6" y="569"/>
                    </a:lnTo>
                    <a:lnTo>
                      <a:pt x="8" y="571"/>
                    </a:lnTo>
                    <a:lnTo>
                      <a:pt x="8" y="571"/>
                    </a:lnTo>
                    <a:lnTo>
                      <a:pt x="11" y="575"/>
                    </a:lnTo>
                    <a:lnTo>
                      <a:pt x="15" y="578"/>
                    </a:lnTo>
                    <a:lnTo>
                      <a:pt x="26" y="581"/>
                    </a:lnTo>
                    <a:lnTo>
                      <a:pt x="35" y="582"/>
                    </a:lnTo>
                    <a:lnTo>
                      <a:pt x="46" y="583"/>
                    </a:lnTo>
                    <a:lnTo>
                      <a:pt x="46" y="626"/>
                    </a:lnTo>
                    <a:lnTo>
                      <a:pt x="46" y="626"/>
                    </a:lnTo>
                    <a:lnTo>
                      <a:pt x="46" y="626"/>
                    </a:lnTo>
                    <a:lnTo>
                      <a:pt x="46" y="6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51" name="Freeform 66"/>
              <p:cNvSpPr>
                <a:spLocks/>
              </p:cNvSpPr>
              <p:nvPr/>
            </p:nvSpPr>
            <p:spPr bwMode="auto">
              <a:xfrm>
                <a:off x="776584" y="2916538"/>
                <a:ext cx="77008" cy="77009"/>
              </a:xfrm>
              <a:custGeom>
                <a:avLst/>
                <a:gdLst>
                  <a:gd name="T0" fmla="*/ 264 w 528"/>
                  <a:gd name="T1" fmla="*/ 529 h 529"/>
                  <a:gd name="T2" fmla="*/ 318 w 528"/>
                  <a:gd name="T3" fmla="*/ 523 h 529"/>
                  <a:gd name="T4" fmla="*/ 367 w 528"/>
                  <a:gd name="T5" fmla="*/ 508 h 529"/>
                  <a:gd name="T6" fmla="*/ 411 w 528"/>
                  <a:gd name="T7" fmla="*/ 484 h 529"/>
                  <a:gd name="T8" fmla="*/ 451 w 528"/>
                  <a:gd name="T9" fmla="*/ 452 h 529"/>
                  <a:gd name="T10" fmla="*/ 484 w 528"/>
                  <a:gd name="T11" fmla="*/ 412 h 529"/>
                  <a:gd name="T12" fmla="*/ 508 w 528"/>
                  <a:gd name="T13" fmla="*/ 368 h 529"/>
                  <a:gd name="T14" fmla="*/ 522 w 528"/>
                  <a:gd name="T15" fmla="*/ 319 h 529"/>
                  <a:gd name="T16" fmla="*/ 528 w 528"/>
                  <a:gd name="T17" fmla="*/ 265 h 529"/>
                  <a:gd name="T18" fmla="*/ 526 w 528"/>
                  <a:gd name="T19" fmla="*/ 238 h 529"/>
                  <a:gd name="T20" fmla="*/ 517 w 528"/>
                  <a:gd name="T21" fmla="*/ 186 h 529"/>
                  <a:gd name="T22" fmla="*/ 497 w 528"/>
                  <a:gd name="T23" fmla="*/ 139 h 529"/>
                  <a:gd name="T24" fmla="*/ 467 w 528"/>
                  <a:gd name="T25" fmla="*/ 97 h 529"/>
                  <a:gd name="T26" fmla="*/ 431 w 528"/>
                  <a:gd name="T27" fmla="*/ 61 h 529"/>
                  <a:gd name="T28" fmla="*/ 390 w 528"/>
                  <a:gd name="T29" fmla="*/ 33 h 529"/>
                  <a:gd name="T30" fmla="*/ 343 w 528"/>
                  <a:gd name="T31" fmla="*/ 12 h 529"/>
                  <a:gd name="T32" fmla="*/ 291 w 528"/>
                  <a:gd name="T33" fmla="*/ 2 h 529"/>
                  <a:gd name="T34" fmla="*/ 264 w 528"/>
                  <a:gd name="T35" fmla="*/ 0 h 529"/>
                  <a:gd name="T36" fmla="*/ 211 w 528"/>
                  <a:gd name="T37" fmla="*/ 6 h 529"/>
                  <a:gd name="T38" fmla="*/ 162 w 528"/>
                  <a:gd name="T39" fmla="*/ 22 h 529"/>
                  <a:gd name="T40" fmla="*/ 116 w 528"/>
                  <a:gd name="T41" fmla="*/ 46 h 529"/>
                  <a:gd name="T42" fmla="*/ 77 w 528"/>
                  <a:gd name="T43" fmla="*/ 78 h 529"/>
                  <a:gd name="T44" fmla="*/ 45 w 528"/>
                  <a:gd name="T45" fmla="*/ 117 h 529"/>
                  <a:gd name="T46" fmla="*/ 21 w 528"/>
                  <a:gd name="T47" fmla="*/ 162 h 529"/>
                  <a:gd name="T48" fmla="*/ 5 w 528"/>
                  <a:gd name="T49" fmla="*/ 212 h 529"/>
                  <a:gd name="T50" fmla="*/ 0 w 528"/>
                  <a:gd name="T51" fmla="*/ 265 h 529"/>
                  <a:gd name="T52" fmla="*/ 1 w 528"/>
                  <a:gd name="T53" fmla="*/ 292 h 529"/>
                  <a:gd name="T54" fmla="*/ 12 w 528"/>
                  <a:gd name="T55" fmla="*/ 343 h 529"/>
                  <a:gd name="T56" fmla="*/ 32 w 528"/>
                  <a:gd name="T57" fmla="*/ 391 h 529"/>
                  <a:gd name="T58" fmla="*/ 60 w 528"/>
                  <a:gd name="T59" fmla="*/ 432 h 529"/>
                  <a:gd name="T60" fmla="*/ 96 w 528"/>
                  <a:gd name="T61" fmla="*/ 468 h 529"/>
                  <a:gd name="T62" fmla="*/ 139 w 528"/>
                  <a:gd name="T63" fmla="*/ 498 h 529"/>
                  <a:gd name="T64" fmla="*/ 186 w 528"/>
                  <a:gd name="T65" fmla="*/ 518 h 529"/>
                  <a:gd name="T66" fmla="*/ 238 w 528"/>
                  <a:gd name="T67" fmla="*/ 527 h 529"/>
                  <a:gd name="T68" fmla="*/ 264 w 528"/>
                  <a:gd name="T69"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8" h="529">
                    <a:moveTo>
                      <a:pt x="264" y="529"/>
                    </a:moveTo>
                    <a:lnTo>
                      <a:pt x="264" y="529"/>
                    </a:lnTo>
                    <a:lnTo>
                      <a:pt x="291" y="527"/>
                    </a:lnTo>
                    <a:lnTo>
                      <a:pt x="318" y="523"/>
                    </a:lnTo>
                    <a:lnTo>
                      <a:pt x="343" y="518"/>
                    </a:lnTo>
                    <a:lnTo>
                      <a:pt x="367" y="508"/>
                    </a:lnTo>
                    <a:lnTo>
                      <a:pt x="390" y="498"/>
                    </a:lnTo>
                    <a:lnTo>
                      <a:pt x="411" y="484"/>
                    </a:lnTo>
                    <a:lnTo>
                      <a:pt x="431" y="468"/>
                    </a:lnTo>
                    <a:lnTo>
                      <a:pt x="451" y="452"/>
                    </a:lnTo>
                    <a:lnTo>
                      <a:pt x="467" y="432"/>
                    </a:lnTo>
                    <a:lnTo>
                      <a:pt x="484" y="412"/>
                    </a:lnTo>
                    <a:lnTo>
                      <a:pt x="497" y="391"/>
                    </a:lnTo>
                    <a:lnTo>
                      <a:pt x="508" y="368"/>
                    </a:lnTo>
                    <a:lnTo>
                      <a:pt x="517" y="343"/>
                    </a:lnTo>
                    <a:lnTo>
                      <a:pt x="522" y="319"/>
                    </a:lnTo>
                    <a:lnTo>
                      <a:pt x="526" y="292"/>
                    </a:lnTo>
                    <a:lnTo>
                      <a:pt x="528" y="265"/>
                    </a:lnTo>
                    <a:lnTo>
                      <a:pt x="528" y="265"/>
                    </a:lnTo>
                    <a:lnTo>
                      <a:pt x="526" y="238"/>
                    </a:lnTo>
                    <a:lnTo>
                      <a:pt x="522" y="212"/>
                    </a:lnTo>
                    <a:lnTo>
                      <a:pt x="517" y="186"/>
                    </a:lnTo>
                    <a:lnTo>
                      <a:pt x="508" y="162"/>
                    </a:lnTo>
                    <a:lnTo>
                      <a:pt x="497" y="139"/>
                    </a:lnTo>
                    <a:lnTo>
                      <a:pt x="484" y="117"/>
                    </a:lnTo>
                    <a:lnTo>
                      <a:pt x="467" y="97"/>
                    </a:lnTo>
                    <a:lnTo>
                      <a:pt x="451" y="78"/>
                    </a:lnTo>
                    <a:lnTo>
                      <a:pt x="431" y="61"/>
                    </a:lnTo>
                    <a:lnTo>
                      <a:pt x="411" y="46"/>
                    </a:lnTo>
                    <a:lnTo>
                      <a:pt x="390" y="33"/>
                    </a:lnTo>
                    <a:lnTo>
                      <a:pt x="367" y="22"/>
                    </a:lnTo>
                    <a:lnTo>
                      <a:pt x="343" y="12"/>
                    </a:lnTo>
                    <a:lnTo>
                      <a:pt x="318" y="6"/>
                    </a:lnTo>
                    <a:lnTo>
                      <a:pt x="291" y="2"/>
                    </a:lnTo>
                    <a:lnTo>
                      <a:pt x="264" y="0"/>
                    </a:lnTo>
                    <a:lnTo>
                      <a:pt x="264" y="0"/>
                    </a:lnTo>
                    <a:lnTo>
                      <a:pt x="238" y="2"/>
                    </a:lnTo>
                    <a:lnTo>
                      <a:pt x="211" y="6"/>
                    </a:lnTo>
                    <a:lnTo>
                      <a:pt x="186" y="12"/>
                    </a:lnTo>
                    <a:lnTo>
                      <a:pt x="162" y="22"/>
                    </a:lnTo>
                    <a:lnTo>
                      <a:pt x="139" y="33"/>
                    </a:lnTo>
                    <a:lnTo>
                      <a:pt x="116" y="46"/>
                    </a:lnTo>
                    <a:lnTo>
                      <a:pt x="96" y="61"/>
                    </a:lnTo>
                    <a:lnTo>
                      <a:pt x="77" y="78"/>
                    </a:lnTo>
                    <a:lnTo>
                      <a:pt x="60" y="97"/>
                    </a:lnTo>
                    <a:lnTo>
                      <a:pt x="45" y="117"/>
                    </a:lnTo>
                    <a:lnTo>
                      <a:pt x="32" y="139"/>
                    </a:lnTo>
                    <a:lnTo>
                      <a:pt x="21" y="162"/>
                    </a:lnTo>
                    <a:lnTo>
                      <a:pt x="12" y="186"/>
                    </a:lnTo>
                    <a:lnTo>
                      <a:pt x="5" y="212"/>
                    </a:lnTo>
                    <a:lnTo>
                      <a:pt x="1" y="238"/>
                    </a:lnTo>
                    <a:lnTo>
                      <a:pt x="0" y="265"/>
                    </a:lnTo>
                    <a:lnTo>
                      <a:pt x="0" y="265"/>
                    </a:lnTo>
                    <a:lnTo>
                      <a:pt x="1" y="292"/>
                    </a:lnTo>
                    <a:lnTo>
                      <a:pt x="5" y="319"/>
                    </a:lnTo>
                    <a:lnTo>
                      <a:pt x="12" y="343"/>
                    </a:lnTo>
                    <a:lnTo>
                      <a:pt x="21" y="368"/>
                    </a:lnTo>
                    <a:lnTo>
                      <a:pt x="32" y="391"/>
                    </a:lnTo>
                    <a:lnTo>
                      <a:pt x="45" y="412"/>
                    </a:lnTo>
                    <a:lnTo>
                      <a:pt x="60" y="432"/>
                    </a:lnTo>
                    <a:lnTo>
                      <a:pt x="77" y="452"/>
                    </a:lnTo>
                    <a:lnTo>
                      <a:pt x="96" y="468"/>
                    </a:lnTo>
                    <a:lnTo>
                      <a:pt x="116" y="484"/>
                    </a:lnTo>
                    <a:lnTo>
                      <a:pt x="139" y="498"/>
                    </a:lnTo>
                    <a:lnTo>
                      <a:pt x="162" y="508"/>
                    </a:lnTo>
                    <a:lnTo>
                      <a:pt x="186" y="518"/>
                    </a:lnTo>
                    <a:lnTo>
                      <a:pt x="211" y="523"/>
                    </a:lnTo>
                    <a:lnTo>
                      <a:pt x="238" y="527"/>
                    </a:lnTo>
                    <a:lnTo>
                      <a:pt x="264" y="529"/>
                    </a:lnTo>
                    <a:lnTo>
                      <a:pt x="264" y="52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52" name="Freeform 67"/>
              <p:cNvSpPr>
                <a:spLocks/>
              </p:cNvSpPr>
              <p:nvPr/>
            </p:nvSpPr>
            <p:spPr bwMode="auto">
              <a:xfrm>
                <a:off x="855342" y="2912600"/>
                <a:ext cx="56006" cy="63883"/>
              </a:xfrm>
              <a:custGeom>
                <a:avLst/>
                <a:gdLst>
                  <a:gd name="T0" fmla="*/ 74 w 383"/>
                  <a:gd name="T1" fmla="*/ 291 h 437"/>
                  <a:gd name="T2" fmla="*/ 69 w 383"/>
                  <a:gd name="T3" fmla="*/ 350 h 437"/>
                  <a:gd name="T4" fmla="*/ 54 w 383"/>
                  <a:gd name="T5" fmla="*/ 406 h 437"/>
                  <a:gd name="T6" fmla="*/ 66 w 383"/>
                  <a:gd name="T7" fmla="*/ 413 h 437"/>
                  <a:gd name="T8" fmla="*/ 93 w 383"/>
                  <a:gd name="T9" fmla="*/ 425 h 437"/>
                  <a:gd name="T10" fmla="*/ 121 w 383"/>
                  <a:gd name="T11" fmla="*/ 433 h 437"/>
                  <a:gd name="T12" fmla="*/ 149 w 383"/>
                  <a:gd name="T13" fmla="*/ 437 h 437"/>
                  <a:gd name="T14" fmla="*/ 165 w 383"/>
                  <a:gd name="T15" fmla="*/ 437 h 437"/>
                  <a:gd name="T16" fmla="*/ 209 w 383"/>
                  <a:gd name="T17" fmla="*/ 433 h 437"/>
                  <a:gd name="T18" fmla="*/ 249 w 383"/>
                  <a:gd name="T19" fmla="*/ 419 h 437"/>
                  <a:gd name="T20" fmla="*/ 287 w 383"/>
                  <a:gd name="T21" fmla="*/ 399 h 437"/>
                  <a:gd name="T22" fmla="*/ 319 w 383"/>
                  <a:gd name="T23" fmla="*/ 373 h 437"/>
                  <a:gd name="T24" fmla="*/ 346 w 383"/>
                  <a:gd name="T25" fmla="*/ 341 h 437"/>
                  <a:gd name="T26" fmla="*/ 366 w 383"/>
                  <a:gd name="T27" fmla="*/ 303 h 437"/>
                  <a:gd name="T28" fmla="*/ 379 w 383"/>
                  <a:gd name="T29" fmla="*/ 263 h 437"/>
                  <a:gd name="T30" fmla="*/ 383 w 383"/>
                  <a:gd name="T31" fmla="*/ 219 h 437"/>
                  <a:gd name="T32" fmla="*/ 382 w 383"/>
                  <a:gd name="T33" fmla="*/ 196 h 437"/>
                  <a:gd name="T34" fmla="*/ 374 w 383"/>
                  <a:gd name="T35" fmla="*/ 153 h 437"/>
                  <a:gd name="T36" fmla="*/ 356 w 383"/>
                  <a:gd name="T37" fmla="*/ 115 h 437"/>
                  <a:gd name="T38" fmla="*/ 334 w 383"/>
                  <a:gd name="T39" fmla="*/ 80 h 437"/>
                  <a:gd name="T40" fmla="*/ 304 w 383"/>
                  <a:gd name="T41" fmla="*/ 50 h 437"/>
                  <a:gd name="T42" fmla="*/ 269 w 383"/>
                  <a:gd name="T43" fmla="*/ 26 h 437"/>
                  <a:gd name="T44" fmla="*/ 229 w 383"/>
                  <a:gd name="T45" fmla="*/ 10 h 437"/>
                  <a:gd name="T46" fmla="*/ 187 w 383"/>
                  <a:gd name="T47" fmla="*/ 1 h 437"/>
                  <a:gd name="T48" fmla="*/ 165 w 383"/>
                  <a:gd name="T49" fmla="*/ 0 h 437"/>
                  <a:gd name="T50" fmla="*/ 117 w 383"/>
                  <a:gd name="T51" fmla="*/ 5 h 437"/>
                  <a:gd name="T52" fmla="*/ 73 w 383"/>
                  <a:gd name="T53" fmla="*/ 21 h 437"/>
                  <a:gd name="T54" fmla="*/ 33 w 383"/>
                  <a:gd name="T55" fmla="*/ 45 h 437"/>
                  <a:gd name="T56" fmla="*/ 0 w 383"/>
                  <a:gd name="T57" fmla="*/ 76 h 437"/>
                  <a:gd name="T58" fmla="*/ 16 w 383"/>
                  <a:gd name="T59" fmla="*/ 99 h 437"/>
                  <a:gd name="T60" fmla="*/ 44 w 383"/>
                  <a:gd name="T61" fmla="*/ 148 h 437"/>
                  <a:gd name="T62" fmla="*/ 62 w 383"/>
                  <a:gd name="T63" fmla="*/ 203 h 437"/>
                  <a:gd name="T64" fmla="*/ 73 w 383"/>
                  <a:gd name="T65" fmla="*/ 260 h 437"/>
                  <a:gd name="T66" fmla="*/ 74 w 383"/>
                  <a:gd name="T67" fmla="*/ 29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3" h="437">
                    <a:moveTo>
                      <a:pt x="74" y="291"/>
                    </a:moveTo>
                    <a:lnTo>
                      <a:pt x="74" y="291"/>
                    </a:lnTo>
                    <a:lnTo>
                      <a:pt x="73" y="321"/>
                    </a:lnTo>
                    <a:lnTo>
                      <a:pt x="69" y="350"/>
                    </a:lnTo>
                    <a:lnTo>
                      <a:pt x="62" y="379"/>
                    </a:lnTo>
                    <a:lnTo>
                      <a:pt x="54" y="406"/>
                    </a:lnTo>
                    <a:lnTo>
                      <a:pt x="54" y="406"/>
                    </a:lnTo>
                    <a:lnTo>
                      <a:pt x="66" y="413"/>
                    </a:lnTo>
                    <a:lnTo>
                      <a:pt x="80" y="419"/>
                    </a:lnTo>
                    <a:lnTo>
                      <a:pt x="93" y="425"/>
                    </a:lnTo>
                    <a:lnTo>
                      <a:pt x="106" y="429"/>
                    </a:lnTo>
                    <a:lnTo>
                      <a:pt x="121" y="433"/>
                    </a:lnTo>
                    <a:lnTo>
                      <a:pt x="135" y="434"/>
                    </a:lnTo>
                    <a:lnTo>
                      <a:pt x="149" y="437"/>
                    </a:lnTo>
                    <a:lnTo>
                      <a:pt x="165" y="437"/>
                    </a:lnTo>
                    <a:lnTo>
                      <a:pt x="165" y="437"/>
                    </a:lnTo>
                    <a:lnTo>
                      <a:pt x="187" y="436"/>
                    </a:lnTo>
                    <a:lnTo>
                      <a:pt x="209" y="433"/>
                    </a:lnTo>
                    <a:lnTo>
                      <a:pt x="229" y="427"/>
                    </a:lnTo>
                    <a:lnTo>
                      <a:pt x="249" y="419"/>
                    </a:lnTo>
                    <a:lnTo>
                      <a:pt x="269" y="410"/>
                    </a:lnTo>
                    <a:lnTo>
                      <a:pt x="287" y="399"/>
                    </a:lnTo>
                    <a:lnTo>
                      <a:pt x="304" y="387"/>
                    </a:lnTo>
                    <a:lnTo>
                      <a:pt x="319" y="373"/>
                    </a:lnTo>
                    <a:lnTo>
                      <a:pt x="334" y="358"/>
                    </a:lnTo>
                    <a:lnTo>
                      <a:pt x="346" y="341"/>
                    </a:lnTo>
                    <a:lnTo>
                      <a:pt x="356" y="322"/>
                    </a:lnTo>
                    <a:lnTo>
                      <a:pt x="366" y="303"/>
                    </a:lnTo>
                    <a:lnTo>
                      <a:pt x="374" y="283"/>
                    </a:lnTo>
                    <a:lnTo>
                      <a:pt x="379" y="263"/>
                    </a:lnTo>
                    <a:lnTo>
                      <a:pt x="382" y="240"/>
                    </a:lnTo>
                    <a:lnTo>
                      <a:pt x="383" y="219"/>
                    </a:lnTo>
                    <a:lnTo>
                      <a:pt x="383" y="219"/>
                    </a:lnTo>
                    <a:lnTo>
                      <a:pt x="382" y="196"/>
                    </a:lnTo>
                    <a:lnTo>
                      <a:pt x="379" y="175"/>
                    </a:lnTo>
                    <a:lnTo>
                      <a:pt x="374" y="153"/>
                    </a:lnTo>
                    <a:lnTo>
                      <a:pt x="366" y="133"/>
                    </a:lnTo>
                    <a:lnTo>
                      <a:pt x="356" y="115"/>
                    </a:lnTo>
                    <a:lnTo>
                      <a:pt x="346" y="96"/>
                    </a:lnTo>
                    <a:lnTo>
                      <a:pt x="334" y="80"/>
                    </a:lnTo>
                    <a:lnTo>
                      <a:pt x="319" y="64"/>
                    </a:lnTo>
                    <a:lnTo>
                      <a:pt x="304" y="50"/>
                    </a:lnTo>
                    <a:lnTo>
                      <a:pt x="287" y="37"/>
                    </a:lnTo>
                    <a:lnTo>
                      <a:pt x="269" y="26"/>
                    </a:lnTo>
                    <a:lnTo>
                      <a:pt x="249" y="17"/>
                    </a:lnTo>
                    <a:lnTo>
                      <a:pt x="229" y="10"/>
                    </a:lnTo>
                    <a:lnTo>
                      <a:pt x="209" y="5"/>
                    </a:lnTo>
                    <a:lnTo>
                      <a:pt x="187" y="1"/>
                    </a:lnTo>
                    <a:lnTo>
                      <a:pt x="165" y="0"/>
                    </a:lnTo>
                    <a:lnTo>
                      <a:pt x="165" y="0"/>
                    </a:lnTo>
                    <a:lnTo>
                      <a:pt x="140" y="1"/>
                    </a:lnTo>
                    <a:lnTo>
                      <a:pt x="117" y="5"/>
                    </a:lnTo>
                    <a:lnTo>
                      <a:pt x="94" y="12"/>
                    </a:lnTo>
                    <a:lnTo>
                      <a:pt x="73" y="21"/>
                    </a:lnTo>
                    <a:lnTo>
                      <a:pt x="52" y="32"/>
                    </a:lnTo>
                    <a:lnTo>
                      <a:pt x="33" y="45"/>
                    </a:lnTo>
                    <a:lnTo>
                      <a:pt x="16" y="60"/>
                    </a:lnTo>
                    <a:lnTo>
                      <a:pt x="0" y="76"/>
                    </a:lnTo>
                    <a:lnTo>
                      <a:pt x="0" y="76"/>
                    </a:lnTo>
                    <a:lnTo>
                      <a:pt x="16" y="99"/>
                    </a:lnTo>
                    <a:lnTo>
                      <a:pt x="30" y="123"/>
                    </a:lnTo>
                    <a:lnTo>
                      <a:pt x="44" y="148"/>
                    </a:lnTo>
                    <a:lnTo>
                      <a:pt x="54" y="175"/>
                    </a:lnTo>
                    <a:lnTo>
                      <a:pt x="62" y="203"/>
                    </a:lnTo>
                    <a:lnTo>
                      <a:pt x="69" y="231"/>
                    </a:lnTo>
                    <a:lnTo>
                      <a:pt x="73" y="260"/>
                    </a:lnTo>
                    <a:lnTo>
                      <a:pt x="74" y="291"/>
                    </a:lnTo>
                    <a:lnTo>
                      <a:pt x="74" y="29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53" name="Freeform 68"/>
              <p:cNvSpPr>
                <a:spLocks/>
              </p:cNvSpPr>
              <p:nvPr/>
            </p:nvSpPr>
            <p:spPr bwMode="auto">
              <a:xfrm>
                <a:off x="713139" y="2912600"/>
                <a:ext cx="59069" cy="63883"/>
              </a:xfrm>
              <a:custGeom>
                <a:avLst/>
                <a:gdLst>
                  <a:gd name="T0" fmla="*/ 218 w 405"/>
                  <a:gd name="T1" fmla="*/ 437 h 437"/>
                  <a:gd name="T2" fmla="*/ 260 w 405"/>
                  <a:gd name="T3" fmla="*/ 433 h 437"/>
                  <a:gd name="T4" fmla="*/ 297 w 405"/>
                  <a:gd name="T5" fmla="*/ 422 h 437"/>
                  <a:gd name="T6" fmla="*/ 332 w 405"/>
                  <a:gd name="T7" fmla="*/ 405 h 437"/>
                  <a:gd name="T8" fmla="*/ 362 w 405"/>
                  <a:gd name="T9" fmla="*/ 382 h 437"/>
                  <a:gd name="T10" fmla="*/ 357 w 405"/>
                  <a:gd name="T11" fmla="*/ 361 h 437"/>
                  <a:gd name="T12" fmla="*/ 352 w 405"/>
                  <a:gd name="T13" fmla="*/ 314 h 437"/>
                  <a:gd name="T14" fmla="*/ 350 w 405"/>
                  <a:gd name="T15" fmla="*/ 291 h 437"/>
                  <a:gd name="T16" fmla="*/ 354 w 405"/>
                  <a:gd name="T17" fmla="*/ 240 h 437"/>
                  <a:gd name="T18" fmla="*/ 365 w 405"/>
                  <a:gd name="T19" fmla="*/ 192 h 437"/>
                  <a:gd name="T20" fmla="*/ 381 w 405"/>
                  <a:gd name="T21" fmla="*/ 147 h 437"/>
                  <a:gd name="T22" fmla="*/ 405 w 405"/>
                  <a:gd name="T23" fmla="*/ 104 h 437"/>
                  <a:gd name="T24" fmla="*/ 397 w 405"/>
                  <a:gd name="T25" fmla="*/ 93 h 437"/>
                  <a:gd name="T26" fmla="*/ 380 w 405"/>
                  <a:gd name="T27" fmla="*/ 72 h 437"/>
                  <a:gd name="T28" fmla="*/ 360 w 405"/>
                  <a:gd name="T29" fmla="*/ 52 h 437"/>
                  <a:gd name="T30" fmla="*/ 338 w 405"/>
                  <a:gd name="T31" fmla="*/ 36 h 437"/>
                  <a:gd name="T32" fmla="*/ 314 w 405"/>
                  <a:gd name="T33" fmla="*/ 22 h 437"/>
                  <a:gd name="T34" fmla="*/ 289 w 405"/>
                  <a:gd name="T35" fmla="*/ 12 h 437"/>
                  <a:gd name="T36" fmla="*/ 262 w 405"/>
                  <a:gd name="T37" fmla="*/ 5 h 437"/>
                  <a:gd name="T38" fmla="*/ 233 w 405"/>
                  <a:gd name="T39" fmla="*/ 1 h 437"/>
                  <a:gd name="T40" fmla="*/ 218 w 405"/>
                  <a:gd name="T41" fmla="*/ 0 h 437"/>
                  <a:gd name="T42" fmla="*/ 175 w 405"/>
                  <a:gd name="T43" fmla="*/ 5 h 437"/>
                  <a:gd name="T44" fmla="*/ 134 w 405"/>
                  <a:gd name="T45" fmla="*/ 17 h 437"/>
                  <a:gd name="T46" fmla="*/ 97 w 405"/>
                  <a:gd name="T47" fmla="*/ 37 h 437"/>
                  <a:gd name="T48" fmla="*/ 65 w 405"/>
                  <a:gd name="T49" fmla="*/ 64 h 437"/>
                  <a:gd name="T50" fmla="*/ 38 w 405"/>
                  <a:gd name="T51" fmla="*/ 96 h 437"/>
                  <a:gd name="T52" fmla="*/ 18 w 405"/>
                  <a:gd name="T53" fmla="*/ 133 h 437"/>
                  <a:gd name="T54" fmla="*/ 5 w 405"/>
                  <a:gd name="T55" fmla="*/ 175 h 437"/>
                  <a:gd name="T56" fmla="*/ 0 w 405"/>
                  <a:gd name="T57" fmla="*/ 219 h 437"/>
                  <a:gd name="T58" fmla="*/ 2 w 405"/>
                  <a:gd name="T59" fmla="*/ 240 h 437"/>
                  <a:gd name="T60" fmla="*/ 11 w 405"/>
                  <a:gd name="T61" fmla="*/ 283 h 437"/>
                  <a:gd name="T62" fmla="*/ 27 w 405"/>
                  <a:gd name="T63" fmla="*/ 322 h 437"/>
                  <a:gd name="T64" fmla="*/ 50 w 405"/>
                  <a:gd name="T65" fmla="*/ 358 h 437"/>
                  <a:gd name="T66" fmla="*/ 81 w 405"/>
                  <a:gd name="T67" fmla="*/ 387 h 437"/>
                  <a:gd name="T68" fmla="*/ 115 w 405"/>
                  <a:gd name="T69" fmla="*/ 410 h 437"/>
                  <a:gd name="T70" fmla="*/ 154 w 405"/>
                  <a:gd name="T71" fmla="*/ 427 h 437"/>
                  <a:gd name="T72" fmla="*/ 197 w 405"/>
                  <a:gd name="T73" fmla="*/ 436 h 437"/>
                  <a:gd name="T74" fmla="*/ 218 w 405"/>
                  <a:gd name="T7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5" h="437">
                    <a:moveTo>
                      <a:pt x="218" y="437"/>
                    </a:moveTo>
                    <a:lnTo>
                      <a:pt x="218" y="437"/>
                    </a:lnTo>
                    <a:lnTo>
                      <a:pt x="240" y="436"/>
                    </a:lnTo>
                    <a:lnTo>
                      <a:pt x="260" y="433"/>
                    </a:lnTo>
                    <a:lnTo>
                      <a:pt x="278" y="429"/>
                    </a:lnTo>
                    <a:lnTo>
                      <a:pt x="297" y="422"/>
                    </a:lnTo>
                    <a:lnTo>
                      <a:pt x="314" y="414"/>
                    </a:lnTo>
                    <a:lnTo>
                      <a:pt x="332" y="405"/>
                    </a:lnTo>
                    <a:lnTo>
                      <a:pt x="348" y="394"/>
                    </a:lnTo>
                    <a:lnTo>
                      <a:pt x="362" y="382"/>
                    </a:lnTo>
                    <a:lnTo>
                      <a:pt x="362" y="382"/>
                    </a:lnTo>
                    <a:lnTo>
                      <a:pt x="357" y="361"/>
                    </a:lnTo>
                    <a:lnTo>
                      <a:pt x="353" y="338"/>
                    </a:lnTo>
                    <a:lnTo>
                      <a:pt x="352" y="314"/>
                    </a:lnTo>
                    <a:lnTo>
                      <a:pt x="350" y="291"/>
                    </a:lnTo>
                    <a:lnTo>
                      <a:pt x="350" y="291"/>
                    </a:lnTo>
                    <a:lnTo>
                      <a:pt x="352" y="266"/>
                    </a:lnTo>
                    <a:lnTo>
                      <a:pt x="354" y="240"/>
                    </a:lnTo>
                    <a:lnTo>
                      <a:pt x="358" y="216"/>
                    </a:lnTo>
                    <a:lnTo>
                      <a:pt x="365" y="192"/>
                    </a:lnTo>
                    <a:lnTo>
                      <a:pt x="372" y="169"/>
                    </a:lnTo>
                    <a:lnTo>
                      <a:pt x="381" y="147"/>
                    </a:lnTo>
                    <a:lnTo>
                      <a:pt x="392" y="125"/>
                    </a:lnTo>
                    <a:lnTo>
                      <a:pt x="405" y="104"/>
                    </a:lnTo>
                    <a:lnTo>
                      <a:pt x="405" y="104"/>
                    </a:lnTo>
                    <a:lnTo>
                      <a:pt x="397" y="93"/>
                    </a:lnTo>
                    <a:lnTo>
                      <a:pt x="389" y="81"/>
                    </a:lnTo>
                    <a:lnTo>
                      <a:pt x="380" y="72"/>
                    </a:lnTo>
                    <a:lnTo>
                      <a:pt x="371" y="61"/>
                    </a:lnTo>
                    <a:lnTo>
                      <a:pt x="360" y="52"/>
                    </a:lnTo>
                    <a:lnTo>
                      <a:pt x="349" y="44"/>
                    </a:lnTo>
                    <a:lnTo>
                      <a:pt x="338" y="36"/>
                    </a:lnTo>
                    <a:lnTo>
                      <a:pt x="326" y="29"/>
                    </a:lnTo>
                    <a:lnTo>
                      <a:pt x="314" y="22"/>
                    </a:lnTo>
                    <a:lnTo>
                      <a:pt x="302" y="17"/>
                    </a:lnTo>
                    <a:lnTo>
                      <a:pt x="289" y="12"/>
                    </a:lnTo>
                    <a:lnTo>
                      <a:pt x="276" y="8"/>
                    </a:lnTo>
                    <a:lnTo>
                      <a:pt x="262" y="5"/>
                    </a:lnTo>
                    <a:lnTo>
                      <a:pt x="248" y="2"/>
                    </a:lnTo>
                    <a:lnTo>
                      <a:pt x="233" y="1"/>
                    </a:lnTo>
                    <a:lnTo>
                      <a:pt x="218" y="0"/>
                    </a:lnTo>
                    <a:lnTo>
                      <a:pt x="218" y="0"/>
                    </a:lnTo>
                    <a:lnTo>
                      <a:pt x="197" y="1"/>
                    </a:lnTo>
                    <a:lnTo>
                      <a:pt x="175" y="5"/>
                    </a:lnTo>
                    <a:lnTo>
                      <a:pt x="154" y="10"/>
                    </a:lnTo>
                    <a:lnTo>
                      <a:pt x="134" y="17"/>
                    </a:lnTo>
                    <a:lnTo>
                      <a:pt x="115" y="26"/>
                    </a:lnTo>
                    <a:lnTo>
                      <a:pt x="97" y="37"/>
                    </a:lnTo>
                    <a:lnTo>
                      <a:pt x="81" y="50"/>
                    </a:lnTo>
                    <a:lnTo>
                      <a:pt x="65" y="64"/>
                    </a:lnTo>
                    <a:lnTo>
                      <a:pt x="50" y="80"/>
                    </a:lnTo>
                    <a:lnTo>
                      <a:pt x="38" y="96"/>
                    </a:lnTo>
                    <a:lnTo>
                      <a:pt x="27" y="115"/>
                    </a:lnTo>
                    <a:lnTo>
                      <a:pt x="18" y="133"/>
                    </a:lnTo>
                    <a:lnTo>
                      <a:pt x="11" y="153"/>
                    </a:lnTo>
                    <a:lnTo>
                      <a:pt x="5" y="175"/>
                    </a:lnTo>
                    <a:lnTo>
                      <a:pt x="2" y="196"/>
                    </a:lnTo>
                    <a:lnTo>
                      <a:pt x="0" y="219"/>
                    </a:lnTo>
                    <a:lnTo>
                      <a:pt x="0" y="219"/>
                    </a:lnTo>
                    <a:lnTo>
                      <a:pt x="2" y="240"/>
                    </a:lnTo>
                    <a:lnTo>
                      <a:pt x="5" y="263"/>
                    </a:lnTo>
                    <a:lnTo>
                      <a:pt x="11" y="283"/>
                    </a:lnTo>
                    <a:lnTo>
                      <a:pt x="18" y="303"/>
                    </a:lnTo>
                    <a:lnTo>
                      <a:pt x="27" y="322"/>
                    </a:lnTo>
                    <a:lnTo>
                      <a:pt x="38" y="341"/>
                    </a:lnTo>
                    <a:lnTo>
                      <a:pt x="50" y="358"/>
                    </a:lnTo>
                    <a:lnTo>
                      <a:pt x="65" y="373"/>
                    </a:lnTo>
                    <a:lnTo>
                      <a:pt x="81" y="387"/>
                    </a:lnTo>
                    <a:lnTo>
                      <a:pt x="97" y="399"/>
                    </a:lnTo>
                    <a:lnTo>
                      <a:pt x="115" y="410"/>
                    </a:lnTo>
                    <a:lnTo>
                      <a:pt x="134" y="419"/>
                    </a:lnTo>
                    <a:lnTo>
                      <a:pt x="154" y="427"/>
                    </a:lnTo>
                    <a:lnTo>
                      <a:pt x="175" y="433"/>
                    </a:lnTo>
                    <a:lnTo>
                      <a:pt x="197" y="436"/>
                    </a:lnTo>
                    <a:lnTo>
                      <a:pt x="218" y="437"/>
                    </a:lnTo>
                    <a:lnTo>
                      <a:pt x="218" y="4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54" name="Freeform 69"/>
              <p:cNvSpPr>
                <a:spLocks/>
              </p:cNvSpPr>
              <p:nvPr/>
            </p:nvSpPr>
            <p:spPr bwMode="auto">
              <a:xfrm>
                <a:off x="843528" y="2986109"/>
                <a:ext cx="84009" cy="69571"/>
              </a:xfrm>
              <a:custGeom>
                <a:avLst/>
                <a:gdLst>
                  <a:gd name="T0" fmla="*/ 476 w 577"/>
                  <a:gd name="T1" fmla="*/ 83 h 476"/>
                  <a:gd name="T2" fmla="*/ 452 w 577"/>
                  <a:gd name="T3" fmla="*/ 52 h 476"/>
                  <a:gd name="T4" fmla="*/ 425 w 577"/>
                  <a:gd name="T5" fmla="*/ 29 h 476"/>
                  <a:gd name="T6" fmla="*/ 394 w 577"/>
                  <a:gd name="T7" fmla="*/ 14 h 476"/>
                  <a:gd name="T8" fmla="*/ 365 w 577"/>
                  <a:gd name="T9" fmla="*/ 6 h 476"/>
                  <a:gd name="T10" fmla="*/ 339 w 577"/>
                  <a:gd name="T11" fmla="*/ 1 h 476"/>
                  <a:gd name="T12" fmla="*/ 302 w 577"/>
                  <a:gd name="T13" fmla="*/ 1 h 476"/>
                  <a:gd name="T14" fmla="*/ 192 w 577"/>
                  <a:gd name="T15" fmla="*/ 1 h 476"/>
                  <a:gd name="T16" fmla="*/ 175 w 577"/>
                  <a:gd name="T17" fmla="*/ 1 h 476"/>
                  <a:gd name="T18" fmla="*/ 136 w 577"/>
                  <a:gd name="T19" fmla="*/ 9 h 476"/>
                  <a:gd name="T20" fmla="*/ 111 w 577"/>
                  <a:gd name="T21" fmla="*/ 18 h 476"/>
                  <a:gd name="T22" fmla="*/ 86 w 577"/>
                  <a:gd name="T23" fmla="*/ 32 h 476"/>
                  <a:gd name="T24" fmla="*/ 60 w 577"/>
                  <a:gd name="T25" fmla="*/ 52 h 476"/>
                  <a:gd name="T26" fmla="*/ 38 w 577"/>
                  <a:gd name="T27" fmla="*/ 79 h 476"/>
                  <a:gd name="T28" fmla="*/ 28 w 577"/>
                  <a:gd name="T29" fmla="*/ 95 h 476"/>
                  <a:gd name="T30" fmla="*/ 9 w 577"/>
                  <a:gd name="T31" fmla="*/ 136 h 476"/>
                  <a:gd name="T32" fmla="*/ 0 w 577"/>
                  <a:gd name="T33" fmla="*/ 160 h 476"/>
                  <a:gd name="T34" fmla="*/ 44 w 577"/>
                  <a:gd name="T35" fmla="*/ 175 h 476"/>
                  <a:gd name="T36" fmla="*/ 87 w 577"/>
                  <a:gd name="T37" fmla="*/ 199 h 476"/>
                  <a:gd name="T38" fmla="*/ 128 w 577"/>
                  <a:gd name="T39" fmla="*/ 234 h 476"/>
                  <a:gd name="T40" fmla="*/ 147 w 577"/>
                  <a:gd name="T41" fmla="*/ 255 h 476"/>
                  <a:gd name="T42" fmla="*/ 164 w 577"/>
                  <a:gd name="T43" fmla="*/ 279 h 476"/>
                  <a:gd name="T44" fmla="*/ 176 w 577"/>
                  <a:gd name="T45" fmla="*/ 298 h 476"/>
                  <a:gd name="T46" fmla="*/ 200 w 577"/>
                  <a:gd name="T47" fmla="*/ 342 h 476"/>
                  <a:gd name="T48" fmla="*/ 223 w 577"/>
                  <a:gd name="T49" fmla="*/ 393 h 476"/>
                  <a:gd name="T50" fmla="*/ 251 w 577"/>
                  <a:gd name="T51" fmla="*/ 476 h 476"/>
                  <a:gd name="T52" fmla="*/ 504 w 577"/>
                  <a:gd name="T53" fmla="*/ 476 h 476"/>
                  <a:gd name="T54" fmla="*/ 526 w 577"/>
                  <a:gd name="T55" fmla="*/ 473 h 476"/>
                  <a:gd name="T56" fmla="*/ 546 w 577"/>
                  <a:gd name="T57" fmla="*/ 465 h 476"/>
                  <a:gd name="T58" fmla="*/ 560 w 577"/>
                  <a:gd name="T59" fmla="*/ 456 h 476"/>
                  <a:gd name="T60" fmla="*/ 570 w 577"/>
                  <a:gd name="T61" fmla="*/ 441 h 476"/>
                  <a:gd name="T62" fmla="*/ 576 w 577"/>
                  <a:gd name="T63" fmla="*/ 422 h 476"/>
                  <a:gd name="T64" fmla="*/ 577 w 577"/>
                  <a:gd name="T65" fmla="*/ 410 h 476"/>
                  <a:gd name="T66" fmla="*/ 562 w 577"/>
                  <a:gd name="T67" fmla="*/ 329 h 476"/>
                  <a:gd name="T68" fmla="*/ 537 w 577"/>
                  <a:gd name="T69" fmla="*/ 223 h 476"/>
                  <a:gd name="T70" fmla="*/ 520 w 577"/>
                  <a:gd name="T71" fmla="*/ 168 h 476"/>
                  <a:gd name="T72" fmla="*/ 500 w 577"/>
                  <a:gd name="T73" fmla="*/ 120 h 476"/>
                  <a:gd name="T74" fmla="*/ 476 w 577"/>
                  <a:gd name="T75" fmla="*/ 8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7" h="476">
                    <a:moveTo>
                      <a:pt x="476" y="83"/>
                    </a:moveTo>
                    <a:lnTo>
                      <a:pt x="476" y="83"/>
                    </a:lnTo>
                    <a:lnTo>
                      <a:pt x="465" y="65"/>
                    </a:lnTo>
                    <a:lnTo>
                      <a:pt x="452" y="52"/>
                    </a:lnTo>
                    <a:lnTo>
                      <a:pt x="438" y="40"/>
                    </a:lnTo>
                    <a:lnTo>
                      <a:pt x="425" y="29"/>
                    </a:lnTo>
                    <a:lnTo>
                      <a:pt x="410" y="21"/>
                    </a:lnTo>
                    <a:lnTo>
                      <a:pt x="394" y="14"/>
                    </a:lnTo>
                    <a:lnTo>
                      <a:pt x="379" y="9"/>
                    </a:lnTo>
                    <a:lnTo>
                      <a:pt x="365" y="6"/>
                    </a:lnTo>
                    <a:lnTo>
                      <a:pt x="351" y="4"/>
                    </a:lnTo>
                    <a:lnTo>
                      <a:pt x="339" y="1"/>
                    </a:lnTo>
                    <a:lnTo>
                      <a:pt x="317" y="0"/>
                    </a:lnTo>
                    <a:lnTo>
                      <a:pt x="302" y="1"/>
                    </a:lnTo>
                    <a:lnTo>
                      <a:pt x="297" y="1"/>
                    </a:lnTo>
                    <a:lnTo>
                      <a:pt x="192" y="1"/>
                    </a:lnTo>
                    <a:lnTo>
                      <a:pt x="192" y="1"/>
                    </a:lnTo>
                    <a:lnTo>
                      <a:pt x="175" y="1"/>
                    </a:lnTo>
                    <a:lnTo>
                      <a:pt x="158" y="4"/>
                    </a:lnTo>
                    <a:lnTo>
                      <a:pt x="136" y="9"/>
                    </a:lnTo>
                    <a:lnTo>
                      <a:pt x="124" y="13"/>
                    </a:lnTo>
                    <a:lnTo>
                      <a:pt x="111" y="18"/>
                    </a:lnTo>
                    <a:lnTo>
                      <a:pt x="99" y="24"/>
                    </a:lnTo>
                    <a:lnTo>
                      <a:pt x="86" y="32"/>
                    </a:lnTo>
                    <a:lnTo>
                      <a:pt x="74" y="41"/>
                    </a:lnTo>
                    <a:lnTo>
                      <a:pt x="60" y="52"/>
                    </a:lnTo>
                    <a:lnTo>
                      <a:pt x="50" y="64"/>
                    </a:lnTo>
                    <a:lnTo>
                      <a:pt x="38" y="79"/>
                    </a:lnTo>
                    <a:lnTo>
                      <a:pt x="38" y="79"/>
                    </a:lnTo>
                    <a:lnTo>
                      <a:pt x="28" y="95"/>
                    </a:lnTo>
                    <a:lnTo>
                      <a:pt x="19" y="113"/>
                    </a:lnTo>
                    <a:lnTo>
                      <a:pt x="9" y="136"/>
                    </a:lnTo>
                    <a:lnTo>
                      <a:pt x="0" y="160"/>
                    </a:lnTo>
                    <a:lnTo>
                      <a:pt x="0" y="160"/>
                    </a:lnTo>
                    <a:lnTo>
                      <a:pt x="21" y="167"/>
                    </a:lnTo>
                    <a:lnTo>
                      <a:pt x="44" y="175"/>
                    </a:lnTo>
                    <a:lnTo>
                      <a:pt x="66" y="186"/>
                    </a:lnTo>
                    <a:lnTo>
                      <a:pt x="87" y="199"/>
                    </a:lnTo>
                    <a:lnTo>
                      <a:pt x="108" y="215"/>
                    </a:lnTo>
                    <a:lnTo>
                      <a:pt x="128" y="234"/>
                    </a:lnTo>
                    <a:lnTo>
                      <a:pt x="138" y="244"/>
                    </a:lnTo>
                    <a:lnTo>
                      <a:pt x="147" y="255"/>
                    </a:lnTo>
                    <a:lnTo>
                      <a:pt x="155" y="267"/>
                    </a:lnTo>
                    <a:lnTo>
                      <a:pt x="164" y="279"/>
                    </a:lnTo>
                    <a:lnTo>
                      <a:pt x="164" y="279"/>
                    </a:lnTo>
                    <a:lnTo>
                      <a:pt x="176" y="298"/>
                    </a:lnTo>
                    <a:lnTo>
                      <a:pt x="190" y="319"/>
                    </a:lnTo>
                    <a:lnTo>
                      <a:pt x="200" y="342"/>
                    </a:lnTo>
                    <a:lnTo>
                      <a:pt x="213" y="366"/>
                    </a:lnTo>
                    <a:lnTo>
                      <a:pt x="223" y="393"/>
                    </a:lnTo>
                    <a:lnTo>
                      <a:pt x="233" y="419"/>
                    </a:lnTo>
                    <a:lnTo>
                      <a:pt x="251" y="476"/>
                    </a:lnTo>
                    <a:lnTo>
                      <a:pt x="504" y="476"/>
                    </a:lnTo>
                    <a:lnTo>
                      <a:pt x="504" y="476"/>
                    </a:lnTo>
                    <a:lnTo>
                      <a:pt x="514" y="474"/>
                    </a:lnTo>
                    <a:lnTo>
                      <a:pt x="526" y="473"/>
                    </a:lnTo>
                    <a:lnTo>
                      <a:pt x="540" y="468"/>
                    </a:lnTo>
                    <a:lnTo>
                      <a:pt x="546" y="465"/>
                    </a:lnTo>
                    <a:lnTo>
                      <a:pt x="553" y="461"/>
                    </a:lnTo>
                    <a:lnTo>
                      <a:pt x="560" y="456"/>
                    </a:lnTo>
                    <a:lnTo>
                      <a:pt x="565" y="449"/>
                    </a:lnTo>
                    <a:lnTo>
                      <a:pt x="570" y="441"/>
                    </a:lnTo>
                    <a:lnTo>
                      <a:pt x="573" y="433"/>
                    </a:lnTo>
                    <a:lnTo>
                      <a:pt x="576" y="422"/>
                    </a:lnTo>
                    <a:lnTo>
                      <a:pt x="577" y="410"/>
                    </a:lnTo>
                    <a:lnTo>
                      <a:pt x="577" y="410"/>
                    </a:lnTo>
                    <a:lnTo>
                      <a:pt x="570" y="371"/>
                    </a:lnTo>
                    <a:lnTo>
                      <a:pt x="562" y="329"/>
                    </a:lnTo>
                    <a:lnTo>
                      <a:pt x="552" y="278"/>
                    </a:lnTo>
                    <a:lnTo>
                      <a:pt x="537" y="223"/>
                    </a:lnTo>
                    <a:lnTo>
                      <a:pt x="529" y="195"/>
                    </a:lnTo>
                    <a:lnTo>
                      <a:pt x="520" y="168"/>
                    </a:lnTo>
                    <a:lnTo>
                      <a:pt x="510" y="144"/>
                    </a:lnTo>
                    <a:lnTo>
                      <a:pt x="500" y="120"/>
                    </a:lnTo>
                    <a:lnTo>
                      <a:pt x="488" y="100"/>
                    </a:lnTo>
                    <a:lnTo>
                      <a:pt x="476" y="83"/>
                    </a:lnTo>
                    <a:lnTo>
                      <a:pt x="476" y="8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55" name="Freeform 70"/>
              <p:cNvSpPr>
                <a:spLocks/>
              </p:cNvSpPr>
              <p:nvPr/>
            </p:nvSpPr>
            <p:spPr bwMode="auto">
              <a:xfrm>
                <a:off x="700013" y="2986109"/>
                <a:ext cx="84884" cy="69571"/>
              </a:xfrm>
              <a:custGeom>
                <a:avLst/>
                <a:gdLst>
                  <a:gd name="T0" fmla="*/ 460 w 582"/>
                  <a:gd name="T1" fmla="*/ 274 h 476"/>
                  <a:gd name="T2" fmla="*/ 489 w 582"/>
                  <a:gd name="T3" fmla="*/ 239 h 476"/>
                  <a:gd name="T4" fmla="*/ 518 w 582"/>
                  <a:gd name="T5" fmla="*/ 212 h 476"/>
                  <a:gd name="T6" fmla="*/ 550 w 582"/>
                  <a:gd name="T7" fmla="*/ 191 h 476"/>
                  <a:gd name="T8" fmla="*/ 582 w 582"/>
                  <a:gd name="T9" fmla="*/ 175 h 476"/>
                  <a:gd name="T10" fmla="*/ 573 w 582"/>
                  <a:gd name="T11" fmla="*/ 147 h 476"/>
                  <a:gd name="T12" fmla="*/ 549 w 582"/>
                  <a:gd name="T13" fmla="*/ 100 h 476"/>
                  <a:gd name="T14" fmla="*/ 537 w 582"/>
                  <a:gd name="T15" fmla="*/ 83 h 476"/>
                  <a:gd name="T16" fmla="*/ 513 w 582"/>
                  <a:gd name="T17" fmla="*/ 52 h 476"/>
                  <a:gd name="T18" fmla="*/ 485 w 582"/>
                  <a:gd name="T19" fmla="*/ 29 h 476"/>
                  <a:gd name="T20" fmla="*/ 455 w 582"/>
                  <a:gd name="T21" fmla="*/ 14 h 476"/>
                  <a:gd name="T22" fmla="*/ 426 w 582"/>
                  <a:gd name="T23" fmla="*/ 6 h 476"/>
                  <a:gd name="T24" fmla="*/ 399 w 582"/>
                  <a:gd name="T25" fmla="*/ 1 h 476"/>
                  <a:gd name="T26" fmla="*/ 363 w 582"/>
                  <a:gd name="T27" fmla="*/ 1 h 476"/>
                  <a:gd name="T28" fmla="*/ 252 w 582"/>
                  <a:gd name="T29" fmla="*/ 1 h 476"/>
                  <a:gd name="T30" fmla="*/ 236 w 582"/>
                  <a:gd name="T31" fmla="*/ 1 h 476"/>
                  <a:gd name="T32" fmla="*/ 196 w 582"/>
                  <a:gd name="T33" fmla="*/ 9 h 476"/>
                  <a:gd name="T34" fmla="*/ 172 w 582"/>
                  <a:gd name="T35" fmla="*/ 18 h 476"/>
                  <a:gd name="T36" fmla="*/ 147 w 582"/>
                  <a:gd name="T37" fmla="*/ 32 h 476"/>
                  <a:gd name="T38" fmla="*/ 122 w 582"/>
                  <a:gd name="T39" fmla="*/ 52 h 476"/>
                  <a:gd name="T40" fmla="*/ 99 w 582"/>
                  <a:gd name="T41" fmla="*/ 79 h 476"/>
                  <a:gd name="T42" fmla="*/ 88 w 582"/>
                  <a:gd name="T43" fmla="*/ 95 h 476"/>
                  <a:gd name="T44" fmla="*/ 69 w 582"/>
                  <a:gd name="T45" fmla="*/ 139 h 476"/>
                  <a:gd name="T46" fmla="*/ 52 w 582"/>
                  <a:gd name="T47" fmla="*/ 191 h 476"/>
                  <a:gd name="T48" fmla="*/ 29 w 582"/>
                  <a:gd name="T49" fmla="*/ 275 h 476"/>
                  <a:gd name="T50" fmla="*/ 8 w 582"/>
                  <a:gd name="T51" fmla="*/ 370 h 476"/>
                  <a:gd name="T52" fmla="*/ 1 w 582"/>
                  <a:gd name="T53" fmla="*/ 410 h 476"/>
                  <a:gd name="T54" fmla="*/ 1 w 582"/>
                  <a:gd name="T55" fmla="*/ 432 h 476"/>
                  <a:gd name="T56" fmla="*/ 8 w 582"/>
                  <a:gd name="T57" fmla="*/ 450 h 476"/>
                  <a:gd name="T58" fmla="*/ 17 w 582"/>
                  <a:gd name="T59" fmla="*/ 461 h 476"/>
                  <a:gd name="T60" fmla="*/ 32 w 582"/>
                  <a:gd name="T61" fmla="*/ 470 h 476"/>
                  <a:gd name="T62" fmla="*/ 52 w 582"/>
                  <a:gd name="T63" fmla="*/ 474 h 476"/>
                  <a:gd name="T64" fmla="*/ 378 w 582"/>
                  <a:gd name="T65" fmla="*/ 476 h 476"/>
                  <a:gd name="T66" fmla="*/ 397 w 582"/>
                  <a:gd name="T67" fmla="*/ 417 h 476"/>
                  <a:gd name="T68" fmla="*/ 417 w 582"/>
                  <a:gd name="T69" fmla="*/ 362 h 476"/>
                  <a:gd name="T70" fmla="*/ 437 w 582"/>
                  <a:gd name="T71" fmla="*/ 313 h 476"/>
                  <a:gd name="T72" fmla="*/ 460 w 582"/>
                  <a:gd name="T73" fmla="*/ 27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476">
                    <a:moveTo>
                      <a:pt x="460" y="274"/>
                    </a:moveTo>
                    <a:lnTo>
                      <a:pt x="460" y="274"/>
                    </a:lnTo>
                    <a:lnTo>
                      <a:pt x="474" y="255"/>
                    </a:lnTo>
                    <a:lnTo>
                      <a:pt x="489" y="239"/>
                    </a:lnTo>
                    <a:lnTo>
                      <a:pt x="504" y="224"/>
                    </a:lnTo>
                    <a:lnTo>
                      <a:pt x="518" y="212"/>
                    </a:lnTo>
                    <a:lnTo>
                      <a:pt x="534" y="200"/>
                    </a:lnTo>
                    <a:lnTo>
                      <a:pt x="550" y="191"/>
                    </a:lnTo>
                    <a:lnTo>
                      <a:pt x="566" y="182"/>
                    </a:lnTo>
                    <a:lnTo>
                      <a:pt x="582" y="175"/>
                    </a:lnTo>
                    <a:lnTo>
                      <a:pt x="582" y="175"/>
                    </a:lnTo>
                    <a:lnTo>
                      <a:pt x="573" y="147"/>
                    </a:lnTo>
                    <a:lnTo>
                      <a:pt x="561" y="123"/>
                    </a:lnTo>
                    <a:lnTo>
                      <a:pt x="549" y="100"/>
                    </a:lnTo>
                    <a:lnTo>
                      <a:pt x="537" y="83"/>
                    </a:lnTo>
                    <a:lnTo>
                      <a:pt x="537" y="83"/>
                    </a:lnTo>
                    <a:lnTo>
                      <a:pt x="525" y="65"/>
                    </a:lnTo>
                    <a:lnTo>
                      <a:pt x="513" y="52"/>
                    </a:lnTo>
                    <a:lnTo>
                      <a:pt x="500" y="40"/>
                    </a:lnTo>
                    <a:lnTo>
                      <a:pt x="485" y="29"/>
                    </a:lnTo>
                    <a:lnTo>
                      <a:pt x="470" y="21"/>
                    </a:lnTo>
                    <a:lnTo>
                      <a:pt x="455" y="14"/>
                    </a:lnTo>
                    <a:lnTo>
                      <a:pt x="441" y="9"/>
                    </a:lnTo>
                    <a:lnTo>
                      <a:pt x="426" y="6"/>
                    </a:lnTo>
                    <a:lnTo>
                      <a:pt x="413" y="4"/>
                    </a:lnTo>
                    <a:lnTo>
                      <a:pt x="399" y="1"/>
                    </a:lnTo>
                    <a:lnTo>
                      <a:pt x="378" y="0"/>
                    </a:lnTo>
                    <a:lnTo>
                      <a:pt x="363" y="1"/>
                    </a:lnTo>
                    <a:lnTo>
                      <a:pt x="358" y="1"/>
                    </a:lnTo>
                    <a:lnTo>
                      <a:pt x="252" y="1"/>
                    </a:lnTo>
                    <a:lnTo>
                      <a:pt x="252" y="1"/>
                    </a:lnTo>
                    <a:lnTo>
                      <a:pt x="236" y="1"/>
                    </a:lnTo>
                    <a:lnTo>
                      <a:pt x="219" y="4"/>
                    </a:lnTo>
                    <a:lnTo>
                      <a:pt x="196" y="9"/>
                    </a:lnTo>
                    <a:lnTo>
                      <a:pt x="184" y="13"/>
                    </a:lnTo>
                    <a:lnTo>
                      <a:pt x="172" y="18"/>
                    </a:lnTo>
                    <a:lnTo>
                      <a:pt x="159" y="24"/>
                    </a:lnTo>
                    <a:lnTo>
                      <a:pt x="147" y="32"/>
                    </a:lnTo>
                    <a:lnTo>
                      <a:pt x="134" y="41"/>
                    </a:lnTo>
                    <a:lnTo>
                      <a:pt x="122" y="52"/>
                    </a:lnTo>
                    <a:lnTo>
                      <a:pt x="110" y="64"/>
                    </a:lnTo>
                    <a:lnTo>
                      <a:pt x="99" y="79"/>
                    </a:lnTo>
                    <a:lnTo>
                      <a:pt x="99" y="79"/>
                    </a:lnTo>
                    <a:lnTo>
                      <a:pt x="88" y="95"/>
                    </a:lnTo>
                    <a:lnTo>
                      <a:pt x="79" y="116"/>
                    </a:lnTo>
                    <a:lnTo>
                      <a:pt x="69" y="139"/>
                    </a:lnTo>
                    <a:lnTo>
                      <a:pt x="60" y="164"/>
                    </a:lnTo>
                    <a:lnTo>
                      <a:pt x="52" y="191"/>
                    </a:lnTo>
                    <a:lnTo>
                      <a:pt x="43" y="219"/>
                    </a:lnTo>
                    <a:lnTo>
                      <a:pt x="29" y="275"/>
                    </a:lnTo>
                    <a:lnTo>
                      <a:pt x="17" y="327"/>
                    </a:lnTo>
                    <a:lnTo>
                      <a:pt x="8" y="370"/>
                    </a:lnTo>
                    <a:lnTo>
                      <a:pt x="1" y="410"/>
                    </a:lnTo>
                    <a:lnTo>
                      <a:pt x="1" y="410"/>
                    </a:lnTo>
                    <a:lnTo>
                      <a:pt x="0" y="421"/>
                    </a:lnTo>
                    <a:lnTo>
                      <a:pt x="1" y="432"/>
                    </a:lnTo>
                    <a:lnTo>
                      <a:pt x="5" y="444"/>
                    </a:lnTo>
                    <a:lnTo>
                      <a:pt x="8" y="450"/>
                    </a:lnTo>
                    <a:lnTo>
                      <a:pt x="12" y="456"/>
                    </a:lnTo>
                    <a:lnTo>
                      <a:pt x="17" y="461"/>
                    </a:lnTo>
                    <a:lnTo>
                      <a:pt x="24" y="466"/>
                    </a:lnTo>
                    <a:lnTo>
                      <a:pt x="32" y="470"/>
                    </a:lnTo>
                    <a:lnTo>
                      <a:pt x="41" y="473"/>
                    </a:lnTo>
                    <a:lnTo>
                      <a:pt x="52" y="474"/>
                    </a:lnTo>
                    <a:lnTo>
                      <a:pt x="65" y="476"/>
                    </a:lnTo>
                    <a:lnTo>
                      <a:pt x="378" y="476"/>
                    </a:lnTo>
                    <a:lnTo>
                      <a:pt x="378" y="476"/>
                    </a:lnTo>
                    <a:lnTo>
                      <a:pt x="397" y="417"/>
                    </a:lnTo>
                    <a:lnTo>
                      <a:pt x="406" y="389"/>
                    </a:lnTo>
                    <a:lnTo>
                      <a:pt x="417" y="362"/>
                    </a:lnTo>
                    <a:lnTo>
                      <a:pt x="426" y="337"/>
                    </a:lnTo>
                    <a:lnTo>
                      <a:pt x="437" y="313"/>
                    </a:lnTo>
                    <a:lnTo>
                      <a:pt x="449" y="292"/>
                    </a:lnTo>
                    <a:lnTo>
                      <a:pt x="460" y="274"/>
                    </a:lnTo>
                    <a:lnTo>
                      <a:pt x="460" y="27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grpSp>
        <p:cxnSp>
          <p:nvCxnSpPr>
            <p:cNvPr id="56" name="Connecteur droit 55"/>
            <p:cNvCxnSpPr/>
            <p:nvPr/>
          </p:nvCxnSpPr>
          <p:spPr>
            <a:xfrm>
              <a:off x="7407680" y="2880232"/>
              <a:ext cx="648000" cy="0"/>
            </a:xfrm>
            <a:prstGeom prst="line">
              <a:avLst/>
            </a:prstGeom>
            <a:noFill/>
            <a:ln w="12700" cap="flat" cmpd="sng" algn="ctr">
              <a:solidFill>
                <a:sysClr val="window" lastClr="FFFFFF"/>
              </a:solidFill>
              <a:prstDash val="solid"/>
            </a:ln>
            <a:effectLst/>
          </p:spPr>
        </p:cxnSp>
      </p:grpSp>
      <p:grpSp>
        <p:nvGrpSpPr>
          <p:cNvPr id="12" name="Groupe 11"/>
          <p:cNvGrpSpPr/>
          <p:nvPr/>
        </p:nvGrpSpPr>
        <p:grpSpPr>
          <a:xfrm>
            <a:off x="450128" y="3028553"/>
            <a:ext cx="1573226" cy="1309275"/>
            <a:chOff x="450128" y="3028553"/>
            <a:chExt cx="1573226" cy="1309275"/>
          </a:xfrm>
        </p:grpSpPr>
        <p:sp>
          <p:nvSpPr>
            <p:cNvPr id="37" name="Ellipse 5"/>
            <p:cNvSpPr>
              <a:spLocks noChangeAspect="1"/>
            </p:cNvSpPr>
            <p:nvPr/>
          </p:nvSpPr>
          <p:spPr>
            <a:xfrm>
              <a:off x="541119" y="3028553"/>
              <a:ext cx="1438826" cy="1309275"/>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endParaRPr>
            </a:p>
          </p:txBody>
        </p:sp>
        <p:sp>
          <p:nvSpPr>
            <p:cNvPr id="57" name="ZoneTexte 56"/>
            <p:cNvSpPr txBox="1"/>
            <p:nvPr/>
          </p:nvSpPr>
          <p:spPr>
            <a:xfrm>
              <a:off x="450128" y="3164496"/>
              <a:ext cx="156569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ROYAUME-</a:t>
              </a:r>
            </a:p>
          </p:txBody>
        </p:sp>
        <p:cxnSp>
          <p:nvCxnSpPr>
            <p:cNvPr id="58" name="Connecteur droit 57"/>
            <p:cNvCxnSpPr/>
            <p:nvPr/>
          </p:nvCxnSpPr>
          <p:spPr>
            <a:xfrm>
              <a:off x="926113" y="3667230"/>
              <a:ext cx="648000" cy="0"/>
            </a:xfrm>
            <a:prstGeom prst="line">
              <a:avLst/>
            </a:prstGeom>
            <a:noFill/>
            <a:ln w="12700" cap="flat" cmpd="sng" algn="ctr">
              <a:solidFill>
                <a:sysClr val="window" lastClr="FFFFFF"/>
              </a:solidFill>
              <a:prstDash val="solid"/>
            </a:ln>
            <a:effectLst/>
          </p:spPr>
        </p:cxnSp>
        <p:grpSp>
          <p:nvGrpSpPr>
            <p:cNvPr id="59" name="Groupe 58"/>
            <p:cNvGrpSpPr/>
            <p:nvPr/>
          </p:nvGrpSpPr>
          <p:grpSpPr>
            <a:xfrm>
              <a:off x="1132579" y="4021015"/>
              <a:ext cx="227524" cy="198649"/>
              <a:chOff x="700013" y="2912600"/>
              <a:chExt cx="227524" cy="198649"/>
            </a:xfrm>
          </p:grpSpPr>
          <p:sp>
            <p:nvSpPr>
              <p:cNvPr id="60" name="Freeform 65"/>
              <p:cNvSpPr>
                <a:spLocks/>
              </p:cNvSpPr>
              <p:nvPr/>
            </p:nvSpPr>
            <p:spPr bwMode="auto">
              <a:xfrm>
                <a:off x="758207" y="3019800"/>
                <a:ext cx="118137" cy="91449"/>
              </a:xfrm>
              <a:custGeom>
                <a:avLst/>
                <a:gdLst>
                  <a:gd name="T0" fmla="*/ 48 w 811"/>
                  <a:gd name="T1" fmla="*/ 583 h 626"/>
                  <a:gd name="T2" fmla="*/ 751 w 811"/>
                  <a:gd name="T3" fmla="*/ 583 h 626"/>
                  <a:gd name="T4" fmla="*/ 776 w 811"/>
                  <a:gd name="T5" fmla="*/ 579 h 626"/>
                  <a:gd name="T6" fmla="*/ 788 w 811"/>
                  <a:gd name="T7" fmla="*/ 575 h 626"/>
                  <a:gd name="T8" fmla="*/ 803 w 811"/>
                  <a:gd name="T9" fmla="*/ 565 h 626"/>
                  <a:gd name="T10" fmla="*/ 809 w 811"/>
                  <a:gd name="T11" fmla="*/ 555 h 626"/>
                  <a:gd name="T12" fmla="*/ 811 w 811"/>
                  <a:gd name="T13" fmla="*/ 538 h 626"/>
                  <a:gd name="T14" fmla="*/ 805 w 811"/>
                  <a:gd name="T15" fmla="*/ 495 h 626"/>
                  <a:gd name="T16" fmla="*/ 782 w 811"/>
                  <a:gd name="T17" fmla="*/ 380 h 626"/>
                  <a:gd name="T18" fmla="*/ 758 w 811"/>
                  <a:gd name="T19" fmla="*/ 282 h 626"/>
                  <a:gd name="T20" fmla="*/ 738 w 811"/>
                  <a:gd name="T21" fmla="*/ 221 h 626"/>
                  <a:gd name="T22" fmla="*/ 716 w 811"/>
                  <a:gd name="T23" fmla="*/ 163 h 626"/>
                  <a:gd name="T24" fmla="*/ 692 w 811"/>
                  <a:gd name="T25" fmla="*/ 117 h 626"/>
                  <a:gd name="T26" fmla="*/ 676 w 811"/>
                  <a:gd name="T27" fmla="*/ 94 h 626"/>
                  <a:gd name="T28" fmla="*/ 663 w 811"/>
                  <a:gd name="T29" fmla="*/ 75 h 626"/>
                  <a:gd name="T30" fmla="*/ 634 w 811"/>
                  <a:gd name="T31" fmla="*/ 46 h 626"/>
                  <a:gd name="T32" fmla="*/ 600 w 811"/>
                  <a:gd name="T33" fmla="*/ 24 h 626"/>
                  <a:gd name="T34" fmla="*/ 565 w 811"/>
                  <a:gd name="T35" fmla="*/ 11 h 626"/>
                  <a:gd name="T36" fmla="*/ 532 w 811"/>
                  <a:gd name="T37" fmla="*/ 4 h 626"/>
                  <a:gd name="T38" fmla="*/ 491 w 811"/>
                  <a:gd name="T39" fmla="*/ 0 h 626"/>
                  <a:gd name="T40" fmla="*/ 465 w 811"/>
                  <a:gd name="T41" fmla="*/ 0 h 626"/>
                  <a:gd name="T42" fmla="*/ 313 w 811"/>
                  <a:gd name="T43" fmla="*/ 0 h 626"/>
                  <a:gd name="T44" fmla="*/ 313 w 811"/>
                  <a:gd name="T45" fmla="*/ 0 h 626"/>
                  <a:gd name="T46" fmla="*/ 304 w 811"/>
                  <a:gd name="T47" fmla="*/ 0 h 626"/>
                  <a:gd name="T48" fmla="*/ 265 w 811"/>
                  <a:gd name="T49" fmla="*/ 6 h 626"/>
                  <a:gd name="T50" fmla="*/ 225 w 811"/>
                  <a:gd name="T51" fmla="*/ 18 h 626"/>
                  <a:gd name="T52" fmla="*/ 197 w 811"/>
                  <a:gd name="T53" fmla="*/ 31 h 626"/>
                  <a:gd name="T54" fmla="*/ 170 w 811"/>
                  <a:gd name="T55" fmla="*/ 50 h 626"/>
                  <a:gd name="T56" fmla="*/ 143 w 811"/>
                  <a:gd name="T57" fmla="*/ 75 h 626"/>
                  <a:gd name="T58" fmla="*/ 131 w 811"/>
                  <a:gd name="T59" fmla="*/ 91 h 626"/>
                  <a:gd name="T60" fmla="*/ 110 w 811"/>
                  <a:gd name="T61" fmla="*/ 131 h 626"/>
                  <a:gd name="T62" fmla="*/ 89 w 811"/>
                  <a:gd name="T63" fmla="*/ 183 h 626"/>
                  <a:gd name="T64" fmla="*/ 69 w 811"/>
                  <a:gd name="T65" fmla="*/ 246 h 626"/>
                  <a:gd name="T66" fmla="*/ 34 w 811"/>
                  <a:gd name="T67" fmla="*/ 380 h 626"/>
                  <a:gd name="T68" fmla="*/ 8 w 811"/>
                  <a:gd name="T69" fmla="*/ 498 h 626"/>
                  <a:gd name="T70" fmla="*/ 0 w 811"/>
                  <a:gd name="T71" fmla="*/ 542 h 626"/>
                  <a:gd name="T72" fmla="*/ 2 w 811"/>
                  <a:gd name="T73" fmla="*/ 555 h 626"/>
                  <a:gd name="T74" fmla="*/ 6 w 811"/>
                  <a:gd name="T75" fmla="*/ 569 h 626"/>
                  <a:gd name="T76" fmla="*/ 8 w 811"/>
                  <a:gd name="T77" fmla="*/ 571 h 626"/>
                  <a:gd name="T78" fmla="*/ 15 w 811"/>
                  <a:gd name="T79" fmla="*/ 578 h 626"/>
                  <a:gd name="T80" fmla="*/ 35 w 811"/>
                  <a:gd name="T81" fmla="*/ 582 h 626"/>
                  <a:gd name="T82" fmla="*/ 46 w 811"/>
                  <a:gd name="T83" fmla="*/ 626 h 626"/>
                  <a:gd name="T84" fmla="*/ 46 w 811"/>
                  <a:gd name="T85"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1" h="626">
                    <a:moveTo>
                      <a:pt x="46" y="626"/>
                    </a:moveTo>
                    <a:lnTo>
                      <a:pt x="48" y="583"/>
                    </a:lnTo>
                    <a:lnTo>
                      <a:pt x="751" y="583"/>
                    </a:lnTo>
                    <a:lnTo>
                      <a:pt x="751" y="583"/>
                    </a:lnTo>
                    <a:lnTo>
                      <a:pt x="764" y="582"/>
                    </a:lnTo>
                    <a:lnTo>
                      <a:pt x="776" y="579"/>
                    </a:lnTo>
                    <a:lnTo>
                      <a:pt x="788" y="575"/>
                    </a:lnTo>
                    <a:lnTo>
                      <a:pt x="788" y="575"/>
                    </a:lnTo>
                    <a:lnTo>
                      <a:pt x="799" y="569"/>
                    </a:lnTo>
                    <a:lnTo>
                      <a:pt x="803" y="565"/>
                    </a:lnTo>
                    <a:lnTo>
                      <a:pt x="806" y="560"/>
                    </a:lnTo>
                    <a:lnTo>
                      <a:pt x="809" y="555"/>
                    </a:lnTo>
                    <a:lnTo>
                      <a:pt x="810" y="550"/>
                    </a:lnTo>
                    <a:lnTo>
                      <a:pt x="811" y="538"/>
                    </a:lnTo>
                    <a:lnTo>
                      <a:pt x="811" y="538"/>
                    </a:lnTo>
                    <a:lnTo>
                      <a:pt x="805" y="495"/>
                    </a:lnTo>
                    <a:lnTo>
                      <a:pt x="795" y="442"/>
                    </a:lnTo>
                    <a:lnTo>
                      <a:pt x="782" y="380"/>
                    </a:lnTo>
                    <a:lnTo>
                      <a:pt x="767" y="316"/>
                    </a:lnTo>
                    <a:lnTo>
                      <a:pt x="758" y="282"/>
                    </a:lnTo>
                    <a:lnTo>
                      <a:pt x="748" y="252"/>
                    </a:lnTo>
                    <a:lnTo>
                      <a:pt x="738" y="221"/>
                    </a:lnTo>
                    <a:lnTo>
                      <a:pt x="727" y="192"/>
                    </a:lnTo>
                    <a:lnTo>
                      <a:pt x="716" y="163"/>
                    </a:lnTo>
                    <a:lnTo>
                      <a:pt x="704" y="139"/>
                    </a:lnTo>
                    <a:lnTo>
                      <a:pt x="692" y="117"/>
                    </a:lnTo>
                    <a:lnTo>
                      <a:pt x="679" y="98"/>
                    </a:lnTo>
                    <a:lnTo>
                      <a:pt x="676" y="94"/>
                    </a:lnTo>
                    <a:lnTo>
                      <a:pt x="676" y="94"/>
                    </a:lnTo>
                    <a:lnTo>
                      <a:pt x="663" y="75"/>
                    </a:lnTo>
                    <a:lnTo>
                      <a:pt x="648" y="59"/>
                    </a:lnTo>
                    <a:lnTo>
                      <a:pt x="634" y="46"/>
                    </a:lnTo>
                    <a:lnTo>
                      <a:pt x="618" y="34"/>
                    </a:lnTo>
                    <a:lnTo>
                      <a:pt x="600" y="24"/>
                    </a:lnTo>
                    <a:lnTo>
                      <a:pt x="583" y="18"/>
                    </a:lnTo>
                    <a:lnTo>
                      <a:pt x="565" y="11"/>
                    </a:lnTo>
                    <a:lnTo>
                      <a:pt x="548" y="7"/>
                    </a:lnTo>
                    <a:lnTo>
                      <a:pt x="532" y="4"/>
                    </a:lnTo>
                    <a:lnTo>
                      <a:pt x="517" y="2"/>
                    </a:lnTo>
                    <a:lnTo>
                      <a:pt x="491" y="0"/>
                    </a:lnTo>
                    <a:lnTo>
                      <a:pt x="473" y="0"/>
                    </a:lnTo>
                    <a:lnTo>
                      <a:pt x="465" y="0"/>
                    </a:lnTo>
                    <a:lnTo>
                      <a:pt x="461" y="0"/>
                    </a:lnTo>
                    <a:lnTo>
                      <a:pt x="313" y="0"/>
                    </a:lnTo>
                    <a:lnTo>
                      <a:pt x="313" y="0"/>
                    </a:lnTo>
                    <a:lnTo>
                      <a:pt x="313" y="0"/>
                    </a:lnTo>
                    <a:lnTo>
                      <a:pt x="313" y="0"/>
                    </a:lnTo>
                    <a:lnTo>
                      <a:pt x="304" y="0"/>
                    </a:lnTo>
                    <a:lnTo>
                      <a:pt x="286" y="3"/>
                    </a:lnTo>
                    <a:lnTo>
                      <a:pt x="265" y="6"/>
                    </a:lnTo>
                    <a:lnTo>
                      <a:pt x="239" y="12"/>
                    </a:lnTo>
                    <a:lnTo>
                      <a:pt x="225" y="18"/>
                    </a:lnTo>
                    <a:lnTo>
                      <a:pt x="211" y="24"/>
                    </a:lnTo>
                    <a:lnTo>
                      <a:pt x="197" y="31"/>
                    </a:lnTo>
                    <a:lnTo>
                      <a:pt x="183" y="40"/>
                    </a:lnTo>
                    <a:lnTo>
                      <a:pt x="170" y="50"/>
                    </a:lnTo>
                    <a:lnTo>
                      <a:pt x="157" y="62"/>
                    </a:lnTo>
                    <a:lnTo>
                      <a:pt x="143" y="75"/>
                    </a:lnTo>
                    <a:lnTo>
                      <a:pt x="131" y="91"/>
                    </a:lnTo>
                    <a:lnTo>
                      <a:pt x="131" y="91"/>
                    </a:lnTo>
                    <a:lnTo>
                      <a:pt x="121" y="109"/>
                    </a:lnTo>
                    <a:lnTo>
                      <a:pt x="110" y="131"/>
                    </a:lnTo>
                    <a:lnTo>
                      <a:pt x="98" y="157"/>
                    </a:lnTo>
                    <a:lnTo>
                      <a:pt x="89" y="183"/>
                    </a:lnTo>
                    <a:lnTo>
                      <a:pt x="78" y="214"/>
                    </a:lnTo>
                    <a:lnTo>
                      <a:pt x="69" y="246"/>
                    </a:lnTo>
                    <a:lnTo>
                      <a:pt x="50" y="313"/>
                    </a:lnTo>
                    <a:lnTo>
                      <a:pt x="34" y="380"/>
                    </a:lnTo>
                    <a:lnTo>
                      <a:pt x="19" y="443"/>
                    </a:lnTo>
                    <a:lnTo>
                      <a:pt x="8" y="498"/>
                    </a:lnTo>
                    <a:lnTo>
                      <a:pt x="0" y="542"/>
                    </a:lnTo>
                    <a:lnTo>
                      <a:pt x="0" y="542"/>
                    </a:lnTo>
                    <a:lnTo>
                      <a:pt x="0" y="547"/>
                    </a:lnTo>
                    <a:lnTo>
                      <a:pt x="2" y="555"/>
                    </a:lnTo>
                    <a:lnTo>
                      <a:pt x="3" y="563"/>
                    </a:lnTo>
                    <a:lnTo>
                      <a:pt x="6" y="569"/>
                    </a:lnTo>
                    <a:lnTo>
                      <a:pt x="8" y="571"/>
                    </a:lnTo>
                    <a:lnTo>
                      <a:pt x="8" y="571"/>
                    </a:lnTo>
                    <a:lnTo>
                      <a:pt x="11" y="575"/>
                    </a:lnTo>
                    <a:lnTo>
                      <a:pt x="15" y="578"/>
                    </a:lnTo>
                    <a:lnTo>
                      <a:pt x="26" y="581"/>
                    </a:lnTo>
                    <a:lnTo>
                      <a:pt x="35" y="582"/>
                    </a:lnTo>
                    <a:lnTo>
                      <a:pt x="46" y="583"/>
                    </a:lnTo>
                    <a:lnTo>
                      <a:pt x="46" y="626"/>
                    </a:lnTo>
                    <a:lnTo>
                      <a:pt x="46" y="626"/>
                    </a:lnTo>
                    <a:lnTo>
                      <a:pt x="46" y="626"/>
                    </a:lnTo>
                    <a:lnTo>
                      <a:pt x="46" y="6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61" name="Freeform 66"/>
              <p:cNvSpPr>
                <a:spLocks/>
              </p:cNvSpPr>
              <p:nvPr/>
            </p:nvSpPr>
            <p:spPr bwMode="auto">
              <a:xfrm>
                <a:off x="776584" y="2916538"/>
                <a:ext cx="77008" cy="77009"/>
              </a:xfrm>
              <a:custGeom>
                <a:avLst/>
                <a:gdLst>
                  <a:gd name="T0" fmla="*/ 264 w 528"/>
                  <a:gd name="T1" fmla="*/ 529 h 529"/>
                  <a:gd name="T2" fmla="*/ 318 w 528"/>
                  <a:gd name="T3" fmla="*/ 523 h 529"/>
                  <a:gd name="T4" fmla="*/ 367 w 528"/>
                  <a:gd name="T5" fmla="*/ 508 h 529"/>
                  <a:gd name="T6" fmla="*/ 411 w 528"/>
                  <a:gd name="T7" fmla="*/ 484 h 529"/>
                  <a:gd name="T8" fmla="*/ 451 w 528"/>
                  <a:gd name="T9" fmla="*/ 452 h 529"/>
                  <a:gd name="T10" fmla="*/ 484 w 528"/>
                  <a:gd name="T11" fmla="*/ 412 h 529"/>
                  <a:gd name="T12" fmla="*/ 508 w 528"/>
                  <a:gd name="T13" fmla="*/ 368 h 529"/>
                  <a:gd name="T14" fmla="*/ 522 w 528"/>
                  <a:gd name="T15" fmla="*/ 319 h 529"/>
                  <a:gd name="T16" fmla="*/ 528 w 528"/>
                  <a:gd name="T17" fmla="*/ 265 h 529"/>
                  <a:gd name="T18" fmla="*/ 526 w 528"/>
                  <a:gd name="T19" fmla="*/ 238 h 529"/>
                  <a:gd name="T20" fmla="*/ 517 w 528"/>
                  <a:gd name="T21" fmla="*/ 186 h 529"/>
                  <a:gd name="T22" fmla="*/ 497 w 528"/>
                  <a:gd name="T23" fmla="*/ 139 h 529"/>
                  <a:gd name="T24" fmla="*/ 467 w 528"/>
                  <a:gd name="T25" fmla="*/ 97 h 529"/>
                  <a:gd name="T26" fmla="*/ 431 w 528"/>
                  <a:gd name="T27" fmla="*/ 61 h 529"/>
                  <a:gd name="T28" fmla="*/ 390 w 528"/>
                  <a:gd name="T29" fmla="*/ 33 h 529"/>
                  <a:gd name="T30" fmla="*/ 343 w 528"/>
                  <a:gd name="T31" fmla="*/ 12 h 529"/>
                  <a:gd name="T32" fmla="*/ 291 w 528"/>
                  <a:gd name="T33" fmla="*/ 2 h 529"/>
                  <a:gd name="T34" fmla="*/ 264 w 528"/>
                  <a:gd name="T35" fmla="*/ 0 h 529"/>
                  <a:gd name="T36" fmla="*/ 211 w 528"/>
                  <a:gd name="T37" fmla="*/ 6 h 529"/>
                  <a:gd name="T38" fmla="*/ 162 w 528"/>
                  <a:gd name="T39" fmla="*/ 22 h 529"/>
                  <a:gd name="T40" fmla="*/ 116 w 528"/>
                  <a:gd name="T41" fmla="*/ 46 h 529"/>
                  <a:gd name="T42" fmla="*/ 77 w 528"/>
                  <a:gd name="T43" fmla="*/ 78 h 529"/>
                  <a:gd name="T44" fmla="*/ 45 w 528"/>
                  <a:gd name="T45" fmla="*/ 117 h 529"/>
                  <a:gd name="T46" fmla="*/ 21 w 528"/>
                  <a:gd name="T47" fmla="*/ 162 h 529"/>
                  <a:gd name="T48" fmla="*/ 5 w 528"/>
                  <a:gd name="T49" fmla="*/ 212 h 529"/>
                  <a:gd name="T50" fmla="*/ 0 w 528"/>
                  <a:gd name="T51" fmla="*/ 265 h 529"/>
                  <a:gd name="T52" fmla="*/ 1 w 528"/>
                  <a:gd name="T53" fmla="*/ 292 h 529"/>
                  <a:gd name="T54" fmla="*/ 12 w 528"/>
                  <a:gd name="T55" fmla="*/ 343 h 529"/>
                  <a:gd name="T56" fmla="*/ 32 w 528"/>
                  <a:gd name="T57" fmla="*/ 391 h 529"/>
                  <a:gd name="T58" fmla="*/ 60 w 528"/>
                  <a:gd name="T59" fmla="*/ 432 h 529"/>
                  <a:gd name="T60" fmla="*/ 96 w 528"/>
                  <a:gd name="T61" fmla="*/ 468 h 529"/>
                  <a:gd name="T62" fmla="*/ 139 w 528"/>
                  <a:gd name="T63" fmla="*/ 498 h 529"/>
                  <a:gd name="T64" fmla="*/ 186 w 528"/>
                  <a:gd name="T65" fmla="*/ 518 h 529"/>
                  <a:gd name="T66" fmla="*/ 238 w 528"/>
                  <a:gd name="T67" fmla="*/ 527 h 529"/>
                  <a:gd name="T68" fmla="*/ 264 w 528"/>
                  <a:gd name="T69"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8" h="529">
                    <a:moveTo>
                      <a:pt x="264" y="529"/>
                    </a:moveTo>
                    <a:lnTo>
                      <a:pt x="264" y="529"/>
                    </a:lnTo>
                    <a:lnTo>
                      <a:pt x="291" y="527"/>
                    </a:lnTo>
                    <a:lnTo>
                      <a:pt x="318" y="523"/>
                    </a:lnTo>
                    <a:lnTo>
                      <a:pt x="343" y="518"/>
                    </a:lnTo>
                    <a:lnTo>
                      <a:pt x="367" y="508"/>
                    </a:lnTo>
                    <a:lnTo>
                      <a:pt x="390" y="498"/>
                    </a:lnTo>
                    <a:lnTo>
                      <a:pt x="411" y="484"/>
                    </a:lnTo>
                    <a:lnTo>
                      <a:pt x="431" y="468"/>
                    </a:lnTo>
                    <a:lnTo>
                      <a:pt x="451" y="452"/>
                    </a:lnTo>
                    <a:lnTo>
                      <a:pt x="467" y="432"/>
                    </a:lnTo>
                    <a:lnTo>
                      <a:pt x="484" y="412"/>
                    </a:lnTo>
                    <a:lnTo>
                      <a:pt x="497" y="391"/>
                    </a:lnTo>
                    <a:lnTo>
                      <a:pt x="508" y="368"/>
                    </a:lnTo>
                    <a:lnTo>
                      <a:pt x="517" y="343"/>
                    </a:lnTo>
                    <a:lnTo>
                      <a:pt x="522" y="319"/>
                    </a:lnTo>
                    <a:lnTo>
                      <a:pt x="526" y="292"/>
                    </a:lnTo>
                    <a:lnTo>
                      <a:pt x="528" y="265"/>
                    </a:lnTo>
                    <a:lnTo>
                      <a:pt x="528" y="265"/>
                    </a:lnTo>
                    <a:lnTo>
                      <a:pt x="526" y="238"/>
                    </a:lnTo>
                    <a:lnTo>
                      <a:pt x="522" y="212"/>
                    </a:lnTo>
                    <a:lnTo>
                      <a:pt x="517" y="186"/>
                    </a:lnTo>
                    <a:lnTo>
                      <a:pt x="508" y="162"/>
                    </a:lnTo>
                    <a:lnTo>
                      <a:pt x="497" y="139"/>
                    </a:lnTo>
                    <a:lnTo>
                      <a:pt x="484" y="117"/>
                    </a:lnTo>
                    <a:lnTo>
                      <a:pt x="467" y="97"/>
                    </a:lnTo>
                    <a:lnTo>
                      <a:pt x="451" y="78"/>
                    </a:lnTo>
                    <a:lnTo>
                      <a:pt x="431" y="61"/>
                    </a:lnTo>
                    <a:lnTo>
                      <a:pt x="411" y="46"/>
                    </a:lnTo>
                    <a:lnTo>
                      <a:pt x="390" y="33"/>
                    </a:lnTo>
                    <a:lnTo>
                      <a:pt x="367" y="22"/>
                    </a:lnTo>
                    <a:lnTo>
                      <a:pt x="343" y="12"/>
                    </a:lnTo>
                    <a:lnTo>
                      <a:pt x="318" y="6"/>
                    </a:lnTo>
                    <a:lnTo>
                      <a:pt x="291" y="2"/>
                    </a:lnTo>
                    <a:lnTo>
                      <a:pt x="264" y="0"/>
                    </a:lnTo>
                    <a:lnTo>
                      <a:pt x="264" y="0"/>
                    </a:lnTo>
                    <a:lnTo>
                      <a:pt x="238" y="2"/>
                    </a:lnTo>
                    <a:lnTo>
                      <a:pt x="211" y="6"/>
                    </a:lnTo>
                    <a:lnTo>
                      <a:pt x="186" y="12"/>
                    </a:lnTo>
                    <a:lnTo>
                      <a:pt x="162" y="22"/>
                    </a:lnTo>
                    <a:lnTo>
                      <a:pt x="139" y="33"/>
                    </a:lnTo>
                    <a:lnTo>
                      <a:pt x="116" y="46"/>
                    </a:lnTo>
                    <a:lnTo>
                      <a:pt x="96" y="61"/>
                    </a:lnTo>
                    <a:lnTo>
                      <a:pt x="77" y="78"/>
                    </a:lnTo>
                    <a:lnTo>
                      <a:pt x="60" y="97"/>
                    </a:lnTo>
                    <a:lnTo>
                      <a:pt x="45" y="117"/>
                    </a:lnTo>
                    <a:lnTo>
                      <a:pt x="32" y="139"/>
                    </a:lnTo>
                    <a:lnTo>
                      <a:pt x="21" y="162"/>
                    </a:lnTo>
                    <a:lnTo>
                      <a:pt x="12" y="186"/>
                    </a:lnTo>
                    <a:lnTo>
                      <a:pt x="5" y="212"/>
                    </a:lnTo>
                    <a:lnTo>
                      <a:pt x="1" y="238"/>
                    </a:lnTo>
                    <a:lnTo>
                      <a:pt x="0" y="265"/>
                    </a:lnTo>
                    <a:lnTo>
                      <a:pt x="0" y="265"/>
                    </a:lnTo>
                    <a:lnTo>
                      <a:pt x="1" y="292"/>
                    </a:lnTo>
                    <a:lnTo>
                      <a:pt x="5" y="319"/>
                    </a:lnTo>
                    <a:lnTo>
                      <a:pt x="12" y="343"/>
                    </a:lnTo>
                    <a:lnTo>
                      <a:pt x="21" y="368"/>
                    </a:lnTo>
                    <a:lnTo>
                      <a:pt x="32" y="391"/>
                    </a:lnTo>
                    <a:lnTo>
                      <a:pt x="45" y="412"/>
                    </a:lnTo>
                    <a:lnTo>
                      <a:pt x="60" y="432"/>
                    </a:lnTo>
                    <a:lnTo>
                      <a:pt x="77" y="452"/>
                    </a:lnTo>
                    <a:lnTo>
                      <a:pt x="96" y="468"/>
                    </a:lnTo>
                    <a:lnTo>
                      <a:pt x="116" y="484"/>
                    </a:lnTo>
                    <a:lnTo>
                      <a:pt x="139" y="498"/>
                    </a:lnTo>
                    <a:lnTo>
                      <a:pt x="162" y="508"/>
                    </a:lnTo>
                    <a:lnTo>
                      <a:pt x="186" y="518"/>
                    </a:lnTo>
                    <a:lnTo>
                      <a:pt x="211" y="523"/>
                    </a:lnTo>
                    <a:lnTo>
                      <a:pt x="238" y="527"/>
                    </a:lnTo>
                    <a:lnTo>
                      <a:pt x="264" y="529"/>
                    </a:lnTo>
                    <a:lnTo>
                      <a:pt x="264" y="52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62" name="Freeform 67"/>
              <p:cNvSpPr>
                <a:spLocks/>
              </p:cNvSpPr>
              <p:nvPr/>
            </p:nvSpPr>
            <p:spPr bwMode="auto">
              <a:xfrm>
                <a:off x="855342" y="2912600"/>
                <a:ext cx="56006" cy="63883"/>
              </a:xfrm>
              <a:custGeom>
                <a:avLst/>
                <a:gdLst>
                  <a:gd name="T0" fmla="*/ 74 w 383"/>
                  <a:gd name="T1" fmla="*/ 291 h 437"/>
                  <a:gd name="T2" fmla="*/ 69 w 383"/>
                  <a:gd name="T3" fmla="*/ 350 h 437"/>
                  <a:gd name="T4" fmla="*/ 54 w 383"/>
                  <a:gd name="T5" fmla="*/ 406 h 437"/>
                  <a:gd name="T6" fmla="*/ 66 w 383"/>
                  <a:gd name="T7" fmla="*/ 413 h 437"/>
                  <a:gd name="T8" fmla="*/ 93 w 383"/>
                  <a:gd name="T9" fmla="*/ 425 h 437"/>
                  <a:gd name="T10" fmla="*/ 121 w 383"/>
                  <a:gd name="T11" fmla="*/ 433 h 437"/>
                  <a:gd name="T12" fmla="*/ 149 w 383"/>
                  <a:gd name="T13" fmla="*/ 437 h 437"/>
                  <a:gd name="T14" fmla="*/ 165 w 383"/>
                  <a:gd name="T15" fmla="*/ 437 h 437"/>
                  <a:gd name="T16" fmla="*/ 209 w 383"/>
                  <a:gd name="T17" fmla="*/ 433 h 437"/>
                  <a:gd name="T18" fmla="*/ 249 w 383"/>
                  <a:gd name="T19" fmla="*/ 419 h 437"/>
                  <a:gd name="T20" fmla="*/ 287 w 383"/>
                  <a:gd name="T21" fmla="*/ 399 h 437"/>
                  <a:gd name="T22" fmla="*/ 319 w 383"/>
                  <a:gd name="T23" fmla="*/ 373 h 437"/>
                  <a:gd name="T24" fmla="*/ 346 w 383"/>
                  <a:gd name="T25" fmla="*/ 341 h 437"/>
                  <a:gd name="T26" fmla="*/ 366 w 383"/>
                  <a:gd name="T27" fmla="*/ 303 h 437"/>
                  <a:gd name="T28" fmla="*/ 379 w 383"/>
                  <a:gd name="T29" fmla="*/ 263 h 437"/>
                  <a:gd name="T30" fmla="*/ 383 w 383"/>
                  <a:gd name="T31" fmla="*/ 219 h 437"/>
                  <a:gd name="T32" fmla="*/ 382 w 383"/>
                  <a:gd name="T33" fmla="*/ 196 h 437"/>
                  <a:gd name="T34" fmla="*/ 374 w 383"/>
                  <a:gd name="T35" fmla="*/ 153 h 437"/>
                  <a:gd name="T36" fmla="*/ 356 w 383"/>
                  <a:gd name="T37" fmla="*/ 115 h 437"/>
                  <a:gd name="T38" fmla="*/ 334 w 383"/>
                  <a:gd name="T39" fmla="*/ 80 h 437"/>
                  <a:gd name="T40" fmla="*/ 304 w 383"/>
                  <a:gd name="T41" fmla="*/ 50 h 437"/>
                  <a:gd name="T42" fmla="*/ 269 w 383"/>
                  <a:gd name="T43" fmla="*/ 26 h 437"/>
                  <a:gd name="T44" fmla="*/ 229 w 383"/>
                  <a:gd name="T45" fmla="*/ 10 h 437"/>
                  <a:gd name="T46" fmla="*/ 187 w 383"/>
                  <a:gd name="T47" fmla="*/ 1 h 437"/>
                  <a:gd name="T48" fmla="*/ 165 w 383"/>
                  <a:gd name="T49" fmla="*/ 0 h 437"/>
                  <a:gd name="T50" fmla="*/ 117 w 383"/>
                  <a:gd name="T51" fmla="*/ 5 h 437"/>
                  <a:gd name="T52" fmla="*/ 73 w 383"/>
                  <a:gd name="T53" fmla="*/ 21 h 437"/>
                  <a:gd name="T54" fmla="*/ 33 w 383"/>
                  <a:gd name="T55" fmla="*/ 45 h 437"/>
                  <a:gd name="T56" fmla="*/ 0 w 383"/>
                  <a:gd name="T57" fmla="*/ 76 h 437"/>
                  <a:gd name="T58" fmla="*/ 16 w 383"/>
                  <a:gd name="T59" fmla="*/ 99 h 437"/>
                  <a:gd name="T60" fmla="*/ 44 w 383"/>
                  <a:gd name="T61" fmla="*/ 148 h 437"/>
                  <a:gd name="T62" fmla="*/ 62 w 383"/>
                  <a:gd name="T63" fmla="*/ 203 h 437"/>
                  <a:gd name="T64" fmla="*/ 73 w 383"/>
                  <a:gd name="T65" fmla="*/ 260 h 437"/>
                  <a:gd name="T66" fmla="*/ 74 w 383"/>
                  <a:gd name="T67" fmla="*/ 29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3" h="437">
                    <a:moveTo>
                      <a:pt x="74" y="291"/>
                    </a:moveTo>
                    <a:lnTo>
                      <a:pt x="74" y="291"/>
                    </a:lnTo>
                    <a:lnTo>
                      <a:pt x="73" y="321"/>
                    </a:lnTo>
                    <a:lnTo>
                      <a:pt x="69" y="350"/>
                    </a:lnTo>
                    <a:lnTo>
                      <a:pt x="62" y="379"/>
                    </a:lnTo>
                    <a:lnTo>
                      <a:pt x="54" y="406"/>
                    </a:lnTo>
                    <a:lnTo>
                      <a:pt x="54" y="406"/>
                    </a:lnTo>
                    <a:lnTo>
                      <a:pt x="66" y="413"/>
                    </a:lnTo>
                    <a:lnTo>
                      <a:pt x="80" y="419"/>
                    </a:lnTo>
                    <a:lnTo>
                      <a:pt x="93" y="425"/>
                    </a:lnTo>
                    <a:lnTo>
                      <a:pt x="106" y="429"/>
                    </a:lnTo>
                    <a:lnTo>
                      <a:pt x="121" y="433"/>
                    </a:lnTo>
                    <a:lnTo>
                      <a:pt x="135" y="434"/>
                    </a:lnTo>
                    <a:lnTo>
                      <a:pt x="149" y="437"/>
                    </a:lnTo>
                    <a:lnTo>
                      <a:pt x="165" y="437"/>
                    </a:lnTo>
                    <a:lnTo>
                      <a:pt x="165" y="437"/>
                    </a:lnTo>
                    <a:lnTo>
                      <a:pt x="187" y="436"/>
                    </a:lnTo>
                    <a:lnTo>
                      <a:pt x="209" y="433"/>
                    </a:lnTo>
                    <a:lnTo>
                      <a:pt x="229" y="427"/>
                    </a:lnTo>
                    <a:lnTo>
                      <a:pt x="249" y="419"/>
                    </a:lnTo>
                    <a:lnTo>
                      <a:pt x="269" y="410"/>
                    </a:lnTo>
                    <a:lnTo>
                      <a:pt x="287" y="399"/>
                    </a:lnTo>
                    <a:lnTo>
                      <a:pt x="304" y="387"/>
                    </a:lnTo>
                    <a:lnTo>
                      <a:pt x="319" y="373"/>
                    </a:lnTo>
                    <a:lnTo>
                      <a:pt x="334" y="358"/>
                    </a:lnTo>
                    <a:lnTo>
                      <a:pt x="346" y="341"/>
                    </a:lnTo>
                    <a:lnTo>
                      <a:pt x="356" y="322"/>
                    </a:lnTo>
                    <a:lnTo>
                      <a:pt x="366" y="303"/>
                    </a:lnTo>
                    <a:lnTo>
                      <a:pt x="374" y="283"/>
                    </a:lnTo>
                    <a:lnTo>
                      <a:pt x="379" y="263"/>
                    </a:lnTo>
                    <a:lnTo>
                      <a:pt x="382" y="240"/>
                    </a:lnTo>
                    <a:lnTo>
                      <a:pt x="383" y="219"/>
                    </a:lnTo>
                    <a:lnTo>
                      <a:pt x="383" y="219"/>
                    </a:lnTo>
                    <a:lnTo>
                      <a:pt x="382" y="196"/>
                    </a:lnTo>
                    <a:lnTo>
                      <a:pt x="379" y="175"/>
                    </a:lnTo>
                    <a:lnTo>
                      <a:pt x="374" y="153"/>
                    </a:lnTo>
                    <a:lnTo>
                      <a:pt x="366" y="133"/>
                    </a:lnTo>
                    <a:lnTo>
                      <a:pt x="356" y="115"/>
                    </a:lnTo>
                    <a:lnTo>
                      <a:pt x="346" y="96"/>
                    </a:lnTo>
                    <a:lnTo>
                      <a:pt x="334" y="80"/>
                    </a:lnTo>
                    <a:lnTo>
                      <a:pt x="319" y="64"/>
                    </a:lnTo>
                    <a:lnTo>
                      <a:pt x="304" y="50"/>
                    </a:lnTo>
                    <a:lnTo>
                      <a:pt x="287" y="37"/>
                    </a:lnTo>
                    <a:lnTo>
                      <a:pt x="269" y="26"/>
                    </a:lnTo>
                    <a:lnTo>
                      <a:pt x="249" y="17"/>
                    </a:lnTo>
                    <a:lnTo>
                      <a:pt x="229" y="10"/>
                    </a:lnTo>
                    <a:lnTo>
                      <a:pt x="209" y="5"/>
                    </a:lnTo>
                    <a:lnTo>
                      <a:pt x="187" y="1"/>
                    </a:lnTo>
                    <a:lnTo>
                      <a:pt x="165" y="0"/>
                    </a:lnTo>
                    <a:lnTo>
                      <a:pt x="165" y="0"/>
                    </a:lnTo>
                    <a:lnTo>
                      <a:pt x="140" y="1"/>
                    </a:lnTo>
                    <a:lnTo>
                      <a:pt x="117" y="5"/>
                    </a:lnTo>
                    <a:lnTo>
                      <a:pt x="94" y="12"/>
                    </a:lnTo>
                    <a:lnTo>
                      <a:pt x="73" y="21"/>
                    </a:lnTo>
                    <a:lnTo>
                      <a:pt x="52" y="32"/>
                    </a:lnTo>
                    <a:lnTo>
                      <a:pt x="33" y="45"/>
                    </a:lnTo>
                    <a:lnTo>
                      <a:pt x="16" y="60"/>
                    </a:lnTo>
                    <a:lnTo>
                      <a:pt x="0" y="76"/>
                    </a:lnTo>
                    <a:lnTo>
                      <a:pt x="0" y="76"/>
                    </a:lnTo>
                    <a:lnTo>
                      <a:pt x="16" y="99"/>
                    </a:lnTo>
                    <a:lnTo>
                      <a:pt x="30" y="123"/>
                    </a:lnTo>
                    <a:lnTo>
                      <a:pt x="44" y="148"/>
                    </a:lnTo>
                    <a:lnTo>
                      <a:pt x="54" y="175"/>
                    </a:lnTo>
                    <a:lnTo>
                      <a:pt x="62" y="203"/>
                    </a:lnTo>
                    <a:lnTo>
                      <a:pt x="69" y="231"/>
                    </a:lnTo>
                    <a:lnTo>
                      <a:pt x="73" y="260"/>
                    </a:lnTo>
                    <a:lnTo>
                      <a:pt x="74" y="291"/>
                    </a:lnTo>
                    <a:lnTo>
                      <a:pt x="74" y="29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63" name="Freeform 68"/>
              <p:cNvSpPr>
                <a:spLocks/>
              </p:cNvSpPr>
              <p:nvPr/>
            </p:nvSpPr>
            <p:spPr bwMode="auto">
              <a:xfrm>
                <a:off x="713139" y="2912600"/>
                <a:ext cx="59069" cy="63883"/>
              </a:xfrm>
              <a:custGeom>
                <a:avLst/>
                <a:gdLst>
                  <a:gd name="T0" fmla="*/ 218 w 405"/>
                  <a:gd name="T1" fmla="*/ 437 h 437"/>
                  <a:gd name="T2" fmla="*/ 260 w 405"/>
                  <a:gd name="T3" fmla="*/ 433 h 437"/>
                  <a:gd name="T4" fmla="*/ 297 w 405"/>
                  <a:gd name="T5" fmla="*/ 422 h 437"/>
                  <a:gd name="T6" fmla="*/ 332 w 405"/>
                  <a:gd name="T7" fmla="*/ 405 h 437"/>
                  <a:gd name="T8" fmla="*/ 362 w 405"/>
                  <a:gd name="T9" fmla="*/ 382 h 437"/>
                  <a:gd name="T10" fmla="*/ 357 w 405"/>
                  <a:gd name="T11" fmla="*/ 361 h 437"/>
                  <a:gd name="T12" fmla="*/ 352 w 405"/>
                  <a:gd name="T13" fmla="*/ 314 h 437"/>
                  <a:gd name="T14" fmla="*/ 350 w 405"/>
                  <a:gd name="T15" fmla="*/ 291 h 437"/>
                  <a:gd name="T16" fmla="*/ 354 w 405"/>
                  <a:gd name="T17" fmla="*/ 240 h 437"/>
                  <a:gd name="T18" fmla="*/ 365 w 405"/>
                  <a:gd name="T19" fmla="*/ 192 h 437"/>
                  <a:gd name="T20" fmla="*/ 381 w 405"/>
                  <a:gd name="T21" fmla="*/ 147 h 437"/>
                  <a:gd name="T22" fmla="*/ 405 w 405"/>
                  <a:gd name="T23" fmla="*/ 104 h 437"/>
                  <a:gd name="T24" fmla="*/ 397 w 405"/>
                  <a:gd name="T25" fmla="*/ 93 h 437"/>
                  <a:gd name="T26" fmla="*/ 380 w 405"/>
                  <a:gd name="T27" fmla="*/ 72 h 437"/>
                  <a:gd name="T28" fmla="*/ 360 w 405"/>
                  <a:gd name="T29" fmla="*/ 52 h 437"/>
                  <a:gd name="T30" fmla="*/ 338 w 405"/>
                  <a:gd name="T31" fmla="*/ 36 h 437"/>
                  <a:gd name="T32" fmla="*/ 314 w 405"/>
                  <a:gd name="T33" fmla="*/ 22 h 437"/>
                  <a:gd name="T34" fmla="*/ 289 w 405"/>
                  <a:gd name="T35" fmla="*/ 12 h 437"/>
                  <a:gd name="T36" fmla="*/ 262 w 405"/>
                  <a:gd name="T37" fmla="*/ 5 h 437"/>
                  <a:gd name="T38" fmla="*/ 233 w 405"/>
                  <a:gd name="T39" fmla="*/ 1 h 437"/>
                  <a:gd name="T40" fmla="*/ 218 w 405"/>
                  <a:gd name="T41" fmla="*/ 0 h 437"/>
                  <a:gd name="T42" fmla="*/ 175 w 405"/>
                  <a:gd name="T43" fmla="*/ 5 h 437"/>
                  <a:gd name="T44" fmla="*/ 134 w 405"/>
                  <a:gd name="T45" fmla="*/ 17 h 437"/>
                  <a:gd name="T46" fmla="*/ 97 w 405"/>
                  <a:gd name="T47" fmla="*/ 37 h 437"/>
                  <a:gd name="T48" fmla="*/ 65 w 405"/>
                  <a:gd name="T49" fmla="*/ 64 h 437"/>
                  <a:gd name="T50" fmla="*/ 38 w 405"/>
                  <a:gd name="T51" fmla="*/ 96 h 437"/>
                  <a:gd name="T52" fmla="*/ 18 w 405"/>
                  <a:gd name="T53" fmla="*/ 133 h 437"/>
                  <a:gd name="T54" fmla="*/ 5 w 405"/>
                  <a:gd name="T55" fmla="*/ 175 h 437"/>
                  <a:gd name="T56" fmla="*/ 0 w 405"/>
                  <a:gd name="T57" fmla="*/ 219 h 437"/>
                  <a:gd name="T58" fmla="*/ 2 w 405"/>
                  <a:gd name="T59" fmla="*/ 240 h 437"/>
                  <a:gd name="T60" fmla="*/ 11 w 405"/>
                  <a:gd name="T61" fmla="*/ 283 h 437"/>
                  <a:gd name="T62" fmla="*/ 27 w 405"/>
                  <a:gd name="T63" fmla="*/ 322 h 437"/>
                  <a:gd name="T64" fmla="*/ 50 w 405"/>
                  <a:gd name="T65" fmla="*/ 358 h 437"/>
                  <a:gd name="T66" fmla="*/ 81 w 405"/>
                  <a:gd name="T67" fmla="*/ 387 h 437"/>
                  <a:gd name="T68" fmla="*/ 115 w 405"/>
                  <a:gd name="T69" fmla="*/ 410 h 437"/>
                  <a:gd name="T70" fmla="*/ 154 w 405"/>
                  <a:gd name="T71" fmla="*/ 427 h 437"/>
                  <a:gd name="T72" fmla="*/ 197 w 405"/>
                  <a:gd name="T73" fmla="*/ 436 h 437"/>
                  <a:gd name="T74" fmla="*/ 218 w 405"/>
                  <a:gd name="T7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5" h="437">
                    <a:moveTo>
                      <a:pt x="218" y="437"/>
                    </a:moveTo>
                    <a:lnTo>
                      <a:pt x="218" y="437"/>
                    </a:lnTo>
                    <a:lnTo>
                      <a:pt x="240" y="436"/>
                    </a:lnTo>
                    <a:lnTo>
                      <a:pt x="260" y="433"/>
                    </a:lnTo>
                    <a:lnTo>
                      <a:pt x="278" y="429"/>
                    </a:lnTo>
                    <a:lnTo>
                      <a:pt x="297" y="422"/>
                    </a:lnTo>
                    <a:lnTo>
                      <a:pt x="314" y="414"/>
                    </a:lnTo>
                    <a:lnTo>
                      <a:pt x="332" y="405"/>
                    </a:lnTo>
                    <a:lnTo>
                      <a:pt x="348" y="394"/>
                    </a:lnTo>
                    <a:lnTo>
                      <a:pt x="362" y="382"/>
                    </a:lnTo>
                    <a:lnTo>
                      <a:pt x="362" y="382"/>
                    </a:lnTo>
                    <a:lnTo>
                      <a:pt x="357" y="361"/>
                    </a:lnTo>
                    <a:lnTo>
                      <a:pt x="353" y="338"/>
                    </a:lnTo>
                    <a:lnTo>
                      <a:pt x="352" y="314"/>
                    </a:lnTo>
                    <a:lnTo>
                      <a:pt x="350" y="291"/>
                    </a:lnTo>
                    <a:lnTo>
                      <a:pt x="350" y="291"/>
                    </a:lnTo>
                    <a:lnTo>
                      <a:pt x="352" y="266"/>
                    </a:lnTo>
                    <a:lnTo>
                      <a:pt x="354" y="240"/>
                    </a:lnTo>
                    <a:lnTo>
                      <a:pt x="358" y="216"/>
                    </a:lnTo>
                    <a:lnTo>
                      <a:pt x="365" y="192"/>
                    </a:lnTo>
                    <a:lnTo>
                      <a:pt x="372" y="169"/>
                    </a:lnTo>
                    <a:lnTo>
                      <a:pt x="381" y="147"/>
                    </a:lnTo>
                    <a:lnTo>
                      <a:pt x="392" y="125"/>
                    </a:lnTo>
                    <a:lnTo>
                      <a:pt x="405" y="104"/>
                    </a:lnTo>
                    <a:lnTo>
                      <a:pt x="405" y="104"/>
                    </a:lnTo>
                    <a:lnTo>
                      <a:pt x="397" y="93"/>
                    </a:lnTo>
                    <a:lnTo>
                      <a:pt x="389" y="81"/>
                    </a:lnTo>
                    <a:lnTo>
                      <a:pt x="380" y="72"/>
                    </a:lnTo>
                    <a:lnTo>
                      <a:pt x="371" y="61"/>
                    </a:lnTo>
                    <a:lnTo>
                      <a:pt x="360" y="52"/>
                    </a:lnTo>
                    <a:lnTo>
                      <a:pt x="349" y="44"/>
                    </a:lnTo>
                    <a:lnTo>
                      <a:pt x="338" y="36"/>
                    </a:lnTo>
                    <a:lnTo>
                      <a:pt x="326" y="29"/>
                    </a:lnTo>
                    <a:lnTo>
                      <a:pt x="314" y="22"/>
                    </a:lnTo>
                    <a:lnTo>
                      <a:pt x="302" y="17"/>
                    </a:lnTo>
                    <a:lnTo>
                      <a:pt x="289" y="12"/>
                    </a:lnTo>
                    <a:lnTo>
                      <a:pt x="276" y="8"/>
                    </a:lnTo>
                    <a:lnTo>
                      <a:pt x="262" y="5"/>
                    </a:lnTo>
                    <a:lnTo>
                      <a:pt x="248" y="2"/>
                    </a:lnTo>
                    <a:lnTo>
                      <a:pt x="233" y="1"/>
                    </a:lnTo>
                    <a:lnTo>
                      <a:pt x="218" y="0"/>
                    </a:lnTo>
                    <a:lnTo>
                      <a:pt x="218" y="0"/>
                    </a:lnTo>
                    <a:lnTo>
                      <a:pt x="197" y="1"/>
                    </a:lnTo>
                    <a:lnTo>
                      <a:pt x="175" y="5"/>
                    </a:lnTo>
                    <a:lnTo>
                      <a:pt x="154" y="10"/>
                    </a:lnTo>
                    <a:lnTo>
                      <a:pt x="134" y="17"/>
                    </a:lnTo>
                    <a:lnTo>
                      <a:pt x="115" y="26"/>
                    </a:lnTo>
                    <a:lnTo>
                      <a:pt x="97" y="37"/>
                    </a:lnTo>
                    <a:lnTo>
                      <a:pt x="81" y="50"/>
                    </a:lnTo>
                    <a:lnTo>
                      <a:pt x="65" y="64"/>
                    </a:lnTo>
                    <a:lnTo>
                      <a:pt x="50" y="80"/>
                    </a:lnTo>
                    <a:lnTo>
                      <a:pt x="38" y="96"/>
                    </a:lnTo>
                    <a:lnTo>
                      <a:pt x="27" y="115"/>
                    </a:lnTo>
                    <a:lnTo>
                      <a:pt x="18" y="133"/>
                    </a:lnTo>
                    <a:lnTo>
                      <a:pt x="11" y="153"/>
                    </a:lnTo>
                    <a:lnTo>
                      <a:pt x="5" y="175"/>
                    </a:lnTo>
                    <a:lnTo>
                      <a:pt x="2" y="196"/>
                    </a:lnTo>
                    <a:lnTo>
                      <a:pt x="0" y="219"/>
                    </a:lnTo>
                    <a:lnTo>
                      <a:pt x="0" y="219"/>
                    </a:lnTo>
                    <a:lnTo>
                      <a:pt x="2" y="240"/>
                    </a:lnTo>
                    <a:lnTo>
                      <a:pt x="5" y="263"/>
                    </a:lnTo>
                    <a:lnTo>
                      <a:pt x="11" y="283"/>
                    </a:lnTo>
                    <a:lnTo>
                      <a:pt x="18" y="303"/>
                    </a:lnTo>
                    <a:lnTo>
                      <a:pt x="27" y="322"/>
                    </a:lnTo>
                    <a:lnTo>
                      <a:pt x="38" y="341"/>
                    </a:lnTo>
                    <a:lnTo>
                      <a:pt x="50" y="358"/>
                    </a:lnTo>
                    <a:lnTo>
                      <a:pt x="65" y="373"/>
                    </a:lnTo>
                    <a:lnTo>
                      <a:pt x="81" y="387"/>
                    </a:lnTo>
                    <a:lnTo>
                      <a:pt x="97" y="399"/>
                    </a:lnTo>
                    <a:lnTo>
                      <a:pt x="115" y="410"/>
                    </a:lnTo>
                    <a:lnTo>
                      <a:pt x="134" y="419"/>
                    </a:lnTo>
                    <a:lnTo>
                      <a:pt x="154" y="427"/>
                    </a:lnTo>
                    <a:lnTo>
                      <a:pt x="175" y="433"/>
                    </a:lnTo>
                    <a:lnTo>
                      <a:pt x="197" y="436"/>
                    </a:lnTo>
                    <a:lnTo>
                      <a:pt x="218" y="437"/>
                    </a:lnTo>
                    <a:lnTo>
                      <a:pt x="218" y="4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64" name="Freeform 69"/>
              <p:cNvSpPr>
                <a:spLocks/>
              </p:cNvSpPr>
              <p:nvPr/>
            </p:nvSpPr>
            <p:spPr bwMode="auto">
              <a:xfrm>
                <a:off x="843528" y="2986109"/>
                <a:ext cx="84009" cy="69571"/>
              </a:xfrm>
              <a:custGeom>
                <a:avLst/>
                <a:gdLst>
                  <a:gd name="T0" fmla="*/ 476 w 577"/>
                  <a:gd name="T1" fmla="*/ 83 h 476"/>
                  <a:gd name="T2" fmla="*/ 452 w 577"/>
                  <a:gd name="T3" fmla="*/ 52 h 476"/>
                  <a:gd name="T4" fmla="*/ 425 w 577"/>
                  <a:gd name="T5" fmla="*/ 29 h 476"/>
                  <a:gd name="T6" fmla="*/ 394 w 577"/>
                  <a:gd name="T7" fmla="*/ 14 h 476"/>
                  <a:gd name="T8" fmla="*/ 365 w 577"/>
                  <a:gd name="T9" fmla="*/ 6 h 476"/>
                  <a:gd name="T10" fmla="*/ 339 w 577"/>
                  <a:gd name="T11" fmla="*/ 1 h 476"/>
                  <a:gd name="T12" fmla="*/ 302 w 577"/>
                  <a:gd name="T13" fmla="*/ 1 h 476"/>
                  <a:gd name="T14" fmla="*/ 192 w 577"/>
                  <a:gd name="T15" fmla="*/ 1 h 476"/>
                  <a:gd name="T16" fmla="*/ 175 w 577"/>
                  <a:gd name="T17" fmla="*/ 1 h 476"/>
                  <a:gd name="T18" fmla="*/ 136 w 577"/>
                  <a:gd name="T19" fmla="*/ 9 h 476"/>
                  <a:gd name="T20" fmla="*/ 111 w 577"/>
                  <a:gd name="T21" fmla="*/ 18 h 476"/>
                  <a:gd name="T22" fmla="*/ 86 w 577"/>
                  <a:gd name="T23" fmla="*/ 32 h 476"/>
                  <a:gd name="T24" fmla="*/ 60 w 577"/>
                  <a:gd name="T25" fmla="*/ 52 h 476"/>
                  <a:gd name="T26" fmla="*/ 38 w 577"/>
                  <a:gd name="T27" fmla="*/ 79 h 476"/>
                  <a:gd name="T28" fmla="*/ 28 w 577"/>
                  <a:gd name="T29" fmla="*/ 95 h 476"/>
                  <a:gd name="T30" fmla="*/ 9 w 577"/>
                  <a:gd name="T31" fmla="*/ 136 h 476"/>
                  <a:gd name="T32" fmla="*/ 0 w 577"/>
                  <a:gd name="T33" fmla="*/ 160 h 476"/>
                  <a:gd name="T34" fmla="*/ 44 w 577"/>
                  <a:gd name="T35" fmla="*/ 175 h 476"/>
                  <a:gd name="T36" fmla="*/ 87 w 577"/>
                  <a:gd name="T37" fmla="*/ 199 h 476"/>
                  <a:gd name="T38" fmla="*/ 128 w 577"/>
                  <a:gd name="T39" fmla="*/ 234 h 476"/>
                  <a:gd name="T40" fmla="*/ 147 w 577"/>
                  <a:gd name="T41" fmla="*/ 255 h 476"/>
                  <a:gd name="T42" fmla="*/ 164 w 577"/>
                  <a:gd name="T43" fmla="*/ 279 h 476"/>
                  <a:gd name="T44" fmla="*/ 176 w 577"/>
                  <a:gd name="T45" fmla="*/ 298 h 476"/>
                  <a:gd name="T46" fmla="*/ 200 w 577"/>
                  <a:gd name="T47" fmla="*/ 342 h 476"/>
                  <a:gd name="T48" fmla="*/ 223 w 577"/>
                  <a:gd name="T49" fmla="*/ 393 h 476"/>
                  <a:gd name="T50" fmla="*/ 251 w 577"/>
                  <a:gd name="T51" fmla="*/ 476 h 476"/>
                  <a:gd name="T52" fmla="*/ 504 w 577"/>
                  <a:gd name="T53" fmla="*/ 476 h 476"/>
                  <a:gd name="T54" fmla="*/ 526 w 577"/>
                  <a:gd name="T55" fmla="*/ 473 h 476"/>
                  <a:gd name="T56" fmla="*/ 546 w 577"/>
                  <a:gd name="T57" fmla="*/ 465 h 476"/>
                  <a:gd name="T58" fmla="*/ 560 w 577"/>
                  <a:gd name="T59" fmla="*/ 456 h 476"/>
                  <a:gd name="T60" fmla="*/ 570 w 577"/>
                  <a:gd name="T61" fmla="*/ 441 h 476"/>
                  <a:gd name="T62" fmla="*/ 576 w 577"/>
                  <a:gd name="T63" fmla="*/ 422 h 476"/>
                  <a:gd name="T64" fmla="*/ 577 w 577"/>
                  <a:gd name="T65" fmla="*/ 410 h 476"/>
                  <a:gd name="T66" fmla="*/ 562 w 577"/>
                  <a:gd name="T67" fmla="*/ 329 h 476"/>
                  <a:gd name="T68" fmla="*/ 537 w 577"/>
                  <a:gd name="T69" fmla="*/ 223 h 476"/>
                  <a:gd name="T70" fmla="*/ 520 w 577"/>
                  <a:gd name="T71" fmla="*/ 168 h 476"/>
                  <a:gd name="T72" fmla="*/ 500 w 577"/>
                  <a:gd name="T73" fmla="*/ 120 h 476"/>
                  <a:gd name="T74" fmla="*/ 476 w 577"/>
                  <a:gd name="T75" fmla="*/ 8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7" h="476">
                    <a:moveTo>
                      <a:pt x="476" y="83"/>
                    </a:moveTo>
                    <a:lnTo>
                      <a:pt x="476" y="83"/>
                    </a:lnTo>
                    <a:lnTo>
                      <a:pt x="465" y="65"/>
                    </a:lnTo>
                    <a:lnTo>
                      <a:pt x="452" y="52"/>
                    </a:lnTo>
                    <a:lnTo>
                      <a:pt x="438" y="40"/>
                    </a:lnTo>
                    <a:lnTo>
                      <a:pt x="425" y="29"/>
                    </a:lnTo>
                    <a:lnTo>
                      <a:pt x="410" y="21"/>
                    </a:lnTo>
                    <a:lnTo>
                      <a:pt x="394" y="14"/>
                    </a:lnTo>
                    <a:lnTo>
                      <a:pt x="379" y="9"/>
                    </a:lnTo>
                    <a:lnTo>
                      <a:pt x="365" y="6"/>
                    </a:lnTo>
                    <a:lnTo>
                      <a:pt x="351" y="4"/>
                    </a:lnTo>
                    <a:lnTo>
                      <a:pt x="339" y="1"/>
                    </a:lnTo>
                    <a:lnTo>
                      <a:pt x="317" y="0"/>
                    </a:lnTo>
                    <a:lnTo>
                      <a:pt x="302" y="1"/>
                    </a:lnTo>
                    <a:lnTo>
                      <a:pt x="297" y="1"/>
                    </a:lnTo>
                    <a:lnTo>
                      <a:pt x="192" y="1"/>
                    </a:lnTo>
                    <a:lnTo>
                      <a:pt x="192" y="1"/>
                    </a:lnTo>
                    <a:lnTo>
                      <a:pt x="175" y="1"/>
                    </a:lnTo>
                    <a:lnTo>
                      <a:pt x="158" y="4"/>
                    </a:lnTo>
                    <a:lnTo>
                      <a:pt x="136" y="9"/>
                    </a:lnTo>
                    <a:lnTo>
                      <a:pt x="124" y="13"/>
                    </a:lnTo>
                    <a:lnTo>
                      <a:pt x="111" y="18"/>
                    </a:lnTo>
                    <a:lnTo>
                      <a:pt x="99" y="24"/>
                    </a:lnTo>
                    <a:lnTo>
                      <a:pt x="86" y="32"/>
                    </a:lnTo>
                    <a:lnTo>
                      <a:pt x="74" y="41"/>
                    </a:lnTo>
                    <a:lnTo>
                      <a:pt x="60" y="52"/>
                    </a:lnTo>
                    <a:lnTo>
                      <a:pt x="50" y="64"/>
                    </a:lnTo>
                    <a:lnTo>
                      <a:pt x="38" y="79"/>
                    </a:lnTo>
                    <a:lnTo>
                      <a:pt x="38" y="79"/>
                    </a:lnTo>
                    <a:lnTo>
                      <a:pt x="28" y="95"/>
                    </a:lnTo>
                    <a:lnTo>
                      <a:pt x="19" y="113"/>
                    </a:lnTo>
                    <a:lnTo>
                      <a:pt x="9" y="136"/>
                    </a:lnTo>
                    <a:lnTo>
                      <a:pt x="0" y="160"/>
                    </a:lnTo>
                    <a:lnTo>
                      <a:pt x="0" y="160"/>
                    </a:lnTo>
                    <a:lnTo>
                      <a:pt x="21" y="167"/>
                    </a:lnTo>
                    <a:lnTo>
                      <a:pt x="44" y="175"/>
                    </a:lnTo>
                    <a:lnTo>
                      <a:pt x="66" y="186"/>
                    </a:lnTo>
                    <a:lnTo>
                      <a:pt x="87" y="199"/>
                    </a:lnTo>
                    <a:lnTo>
                      <a:pt x="108" y="215"/>
                    </a:lnTo>
                    <a:lnTo>
                      <a:pt x="128" y="234"/>
                    </a:lnTo>
                    <a:lnTo>
                      <a:pt x="138" y="244"/>
                    </a:lnTo>
                    <a:lnTo>
                      <a:pt x="147" y="255"/>
                    </a:lnTo>
                    <a:lnTo>
                      <a:pt x="155" y="267"/>
                    </a:lnTo>
                    <a:lnTo>
                      <a:pt x="164" y="279"/>
                    </a:lnTo>
                    <a:lnTo>
                      <a:pt x="164" y="279"/>
                    </a:lnTo>
                    <a:lnTo>
                      <a:pt x="176" y="298"/>
                    </a:lnTo>
                    <a:lnTo>
                      <a:pt x="190" y="319"/>
                    </a:lnTo>
                    <a:lnTo>
                      <a:pt x="200" y="342"/>
                    </a:lnTo>
                    <a:lnTo>
                      <a:pt x="213" y="366"/>
                    </a:lnTo>
                    <a:lnTo>
                      <a:pt x="223" y="393"/>
                    </a:lnTo>
                    <a:lnTo>
                      <a:pt x="233" y="419"/>
                    </a:lnTo>
                    <a:lnTo>
                      <a:pt x="251" y="476"/>
                    </a:lnTo>
                    <a:lnTo>
                      <a:pt x="504" y="476"/>
                    </a:lnTo>
                    <a:lnTo>
                      <a:pt x="504" y="476"/>
                    </a:lnTo>
                    <a:lnTo>
                      <a:pt x="514" y="474"/>
                    </a:lnTo>
                    <a:lnTo>
                      <a:pt x="526" y="473"/>
                    </a:lnTo>
                    <a:lnTo>
                      <a:pt x="540" y="468"/>
                    </a:lnTo>
                    <a:lnTo>
                      <a:pt x="546" y="465"/>
                    </a:lnTo>
                    <a:lnTo>
                      <a:pt x="553" y="461"/>
                    </a:lnTo>
                    <a:lnTo>
                      <a:pt x="560" y="456"/>
                    </a:lnTo>
                    <a:lnTo>
                      <a:pt x="565" y="449"/>
                    </a:lnTo>
                    <a:lnTo>
                      <a:pt x="570" y="441"/>
                    </a:lnTo>
                    <a:lnTo>
                      <a:pt x="573" y="433"/>
                    </a:lnTo>
                    <a:lnTo>
                      <a:pt x="576" y="422"/>
                    </a:lnTo>
                    <a:lnTo>
                      <a:pt x="577" y="410"/>
                    </a:lnTo>
                    <a:lnTo>
                      <a:pt x="577" y="410"/>
                    </a:lnTo>
                    <a:lnTo>
                      <a:pt x="570" y="371"/>
                    </a:lnTo>
                    <a:lnTo>
                      <a:pt x="562" y="329"/>
                    </a:lnTo>
                    <a:lnTo>
                      <a:pt x="552" y="278"/>
                    </a:lnTo>
                    <a:lnTo>
                      <a:pt x="537" y="223"/>
                    </a:lnTo>
                    <a:lnTo>
                      <a:pt x="529" y="195"/>
                    </a:lnTo>
                    <a:lnTo>
                      <a:pt x="520" y="168"/>
                    </a:lnTo>
                    <a:lnTo>
                      <a:pt x="510" y="144"/>
                    </a:lnTo>
                    <a:lnTo>
                      <a:pt x="500" y="120"/>
                    </a:lnTo>
                    <a:lnTo>
                      <a:pt x="488" y="100"/>
                    </a:lnTo>
                    <a:lnTo>
                      <a:pt x="476" y="83"/>
                    </a:lnTo>
                    <a:lnTo>
                      <a:pt x="476" y="8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65" name="Freeform 70"/>
              <p:cNvSpPr>
                <a:spLocks/>
              </p:cNvSpPr>
              <p:nvPr/>
            </p:nvSpPr>
            <p:spPr bwMode="auto">
              <a:xfrm>
                <a:off x="700013" y="2986109"/>
                <a:ext cx="84884" cy="69571"/>
              </a:xfrm>
              <a:custGeom>
                <a:avLst/>
                <a:gdLst>
                  <a:gd name="T0" fmla="*/ 460 w 582"/>
                  <a:gd name="T1" fmla="*/ 274 h 476"/>
                  <a:gd name="T2" fmla="*/ 489 w 582"/>
                  <a:gd name="T3" fmla="*/ 239 h 476"/>
                  <a:gd name="T4" fmla="*/ 518 w 582"/>
                  <a:gd name="T5" fmla="*/ 212 h 476"/>
                  <a:gd name="T6" fmla="*/ 550 w 582"/>
                  <a:gd name="T7" fmla="*/ 191 h 476"/>
                  <a:gd name="T8" fmla="*/ 582 w 582"/>
                  <a:gd name="T9" fmla="*/ 175 h 476"/>
                  <a:gd name="T10" fmla="*/ 573 w 582"/>
                  <a:gd name="T11" fmla="*/ 147 h 476"/>
                  <a:gd name="T12" fmla="*/ 549 w 582"/>
                  <a:gd name="T13" fmla="*/ 100 h 476"/>
                  <a:gd name="T14" fmla="*/ 537 w 582"/>
                  <a:gd name="T15" fmla="*/ 83 h 476"/>
                  <a:gd name="T16" fmla="*/ 513 w 582"/>
                  <a:gd name="T17" fmla="*/ 52 h 476"/>
                  <a:gd name="T18" fmla="*/ 485 w 582"/>
                  <a:gd name="T19" fmla="*/ 29 h 476"/>
                  <a:gd name="T20" fmla="*/ 455 w 582"/>
                  <a:gd name="T21" fmla="*/ 14 h 476"/>
                  <a:gd name="T22" fmla="*/ 426 w 582"/>
                  <a:gd name="T23" fmla="*/ 6 h 476"/>
                  <a:gd name="T24" fmla="*/ 399 w 582"/>
                  <a:gd name="T25" fmla="*/ 1 h 476"/>
                  <a:gd name="T26" fmla="*/ 363 w 582"/>
                  <a:gd name="T27" fmla="*/ 1 h 476"/>
                  <a:gd name="T28" fmla="*/ 252 w 582"/>
                  <a:gd name="T29" fmla="*/ 1 h 476"/>
                  <a:gd name="T30" fmla="*/ 236 w 582"/>
                  <a:gd name="T31" fmla="*/ 1 h 476"/>
                  <a:gd name="T32" fmla="*/ 196 w 582"/>
                  <a:gd name="T33" fmla="*/ 9 h 476"/>
                  <a:gd name="T34" fmla="*/ 172 w 582"/>
                  <a:gd name="T35" fmla="*/ 18 h 476"/>
                  <a:gd name="T36" fmla="*/ 147 w 582"/>
                  <a:gd name="T37" fmla="*/ 32 h 476"/>
                  <a:gd name="T38" fmla="*/ 122 w 582"/>
                  <a:gd name="T39" fmla="*/ 52 h 476"/>
                  <a:gd name="T40" fmla="*/ 99 w 582"/>
                  <a:gd name="T41" fmla="*/ 79 h 476"/>
                  <a:gd name="T42" fmla="*/ 88 w 582"/>
                  <a:gd name="T43" fmla="*/ 95 h 476"/>
                  <a:gd name="T44" fmla="*/ 69 w 582"/>
                  <a:gd name="T45" fmla="*/ 139 h 476"/>
                  <a:gd name="T46" fmla="*/ 52 w 582"/>
                  <a:gd name="T47" fmla="*/ 191 h 476"/>
                  <a:gd name="T48" fmla="*/ 29 w 582"/>
                  <a:gd name="T49" fmla="*/ 275 h 476"/>
                  <a:gd name="T50" fmla="*/ 8 w 582"/>
                  <a:gd name="T51" fmla="*/ 370 h 476"/>
                  <a:gd name="T52" fmla="*/ 1 w 582"/>
                  <a:gd name="T53" fmla="*/ 410 h 476"/>
                  <a:gd name="T54" fmla="*/ 1 w 582"/>
                  <a:gd name="T55" fmla="*/ 432 h 476"/>
                  <a:gd name="T56" fmla="*/ 8 w 582"/>
                  <a:gd name="T57" fmla="*/ 450 h 476"/>
                  <a:gd name="T58" fmla="*/ 17 w 582"/>
                  <a:gd name="T59" fmla="*/ 461 h 476"/>
                  <a:gd name="T60" fmla="*/ 32 w 582"/>
                  <a:gd name="T61" fmla="*/ 470 h 476"/>
                  <a:gd name="T62" fmla="*/ 52 w 582"/>
                  <a:gd name="T63" fmla="*/ 474 h 476"/>
                  <a:gd name="T64" fmla="*/ 378 w 582"/>
                  <a:gd name="T65" fmla="*/ 476 h 476"/>
                  <a:gd name="T66" fmla="*/ 397 w 582"/>
                  <a:gd name="T67" fmla="*/ 417 h 476"/>
                  <a:gd name="T68" fmla="*/ 417 w 582"/>
                  <a:gd name="T69" fmla="*/ 362 h 476"/>
                  <a:gd name="T70" fmla="*/ 437 w 582"/>
                  <a:gd name="T71" fmla="*/ 313 h 476"/>
                  <a:gd name="T72" fmla="*/ 460 w 582"/>
                  <a:gd name="T73" fmla="*/ 27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476">
                    <a:moveTo>
                      <a:pt x="460" y="274"/>
                    </a:moveTo>
                    <a:lnTo>
                      <a:pt x="460" y="274"/>
                    </a:lnTo>
                    <a:lnTo>
                      <a:pt x="474" y="255"/>
                    </a:lnTo>
                    <a:lnTo>
                      <a:pt x="489" y="239"/>
                    </a:lnTo>
                    <a:lnTo>
                      <a:pt x="504" y="224"/>
                    </a:lnTo>
                    <a:lnTo>
                      <a:pt x="518" y="212"/>
                    </a:lnTo>
                    <a:lnTo>
                      <a:pt x="534" y="200"/>
                    </a:lnTo>
                    <a:lnTo>
                      <a:pt x="550" y="191"/>
                    </a:lnTo>
                    <a:lnTo>
                      <a:pt x="566" y="182"/>
                    </a:lnTo>
                    <a:lnTo>
                      <a:pt x="582" y="175"/>
                    </a:lnTo>
                    <a:lnTo>
                      <a:pt x="582" y="175"/>
                    </a:lnTo>
                    <a:lnTo>
                      <a:pt x="573" y="147"/>
                    </a:lnTo>
                    <a:lnTo>
                      <a:pt x="561" y="123"/>
                    </a:lnTo>
                    <a:lnTo>
                      <a:pt x="549" y="100"/>
                    </a:lnTo>
                    <a:lnTo>
                      <a:pt x="537" y="83"/>
                    </a:lnTo>
                    <a:lnTo>
                      <a:pt x="537" y="83"/>
                    </a:lnTo>
                    <a:lnTo>
                      <a:pt x="525" y="65"/>
                    </a:lnTo>
                    <a:lnTo>
                      <a:pt x="513" y="52"/>
                    </a:lnTo>
                    <a:lnTo>
                      <a:pt x="500" y="40"/>
                    </a:lnTo>
                    <a:lnTo>
                      <a:pt x="485" y="29"/>
                    </a:lnTo>
                    <a:lnTo>
                      <a:pt x="470" y="21"/>
                    </a:lnTo>
                    <a:lnTo>
                      <a:pt x="455" y="14"/>
                    </a:lnTo>
                    <a:lnTo>
                      <a:pt x="441" y="9"/>
                    </a:lnTo>
                    <a:lnTo>
                      <a:pt x="426" y="6"/>
                    </a:lnTo>
                    <a:lnTo>
                      <a:pt x="413" y="4"/>
                    </a:lnTo>
                    <a:lnTo>
                      <a:pt x="399" y="1"/>
                    </a:lnTo>
                    <a:lnTo>
                      <a:pt x="378" y="0"/>
                    </a:lnTo>
                    <a:lnTo>
                      <a:pt x="363" y="1"/>
                    </a:lnTo>
                    <a:lnTo>
                      <a:pt x="358" y="1"/>
                    </a:lnTo>
                    <a:lnTo>
                      <a:pt x="252" y="1"/>
                    </a:lnTo>
                    <a:lnTo>
                      <a:pt x="252" y="1"/>
                    </a:lnTo>
                    <a:lnTo>
                      <a:pt x="236" y="1"/>
                    </a:lnTo>
                    <a:lnTo>
                      <a:pt x="219" y="4"/>
                    </a:lnTo>
                    <a:lnTo>
                      <a:pt x="196" y="9"/>
                    </a:lnTo>
                    <a:lnTo>
                      <a:pt x="184" y="13"/>
                    </a:lnTo>
                    <a:lnTo>
                      <a:pt x="172" y="18"/>
                    </a:lnTo>
                    <a:lnTo>
                      <a:pt x="159" y="24"/>
                    </a:lnTo>
                    <a:lnTo>
                      <a:pt x="147" y="32"/>
                    </a:lnTo>
                    <a:lnTo>
                      <a:pt x="134" y="41"/>
                    </a:lnTo>
                    <a:lnTo>
                      <a:pt x="122" y="52"/>
                    </a:lnTo>
                    <a:lnTo>
                      <a:pt x="110" y="64"/>
                    </a:lnTo>
                    <a:lnTo>
                      <a:pt x="99" y="79"/>
                    </a:lnTo>
                    <a:lnTo>
                      <a:pt x="99" y="79"/>
                    </a:lnTo>
                    <a:lnTo>
                      <a:pt x="88" y="95"/>
                    </a:lnTo>
                    <a:lnTo>
                      <a:pt x="79" y="116"/>
                    </a:lnTo>
                    <a:lnTo>
                      <a:pt x="69" y="139"/>
                    </a:lnTo>
                    <a:lnTo>
                      <a:pt x="60" y="164"/>
                    </a:lnTo>
                    <a:lnTo>
                      <a:pt x="52" y="191"/>
                    </a:lnTo>
                    <a:lnTo>
                      <a:pt x="43" y="219"/>
                    </a:lnTo>
                    <a:lnTo>
                      <a:pt x="29" y="275"/>
                    </a:lnTo>
                    <a:lnTo>
                      <a:pt x="17" y="327"/>
                    </a:lnTo>
                    <a:lnTo>
                      <a:pt x="8" y="370"/>
                    </a:lnTo>
                    <a:lnTo>
                      <a:pt x="1" y="410"/>
                    </a:lnTo>
                    <a:lnTo>
                      <a:pt x="1" y="410"/>
                    </a:lnTo>
                    <a:lnTo>
                      <a:pt x="0" y="421"/>
                    </a:lnTo>
                    <a:lnTo>
                      <a:pt x="1" y="432"/>
                    </a:lnTo>
                    <a:lnTo>
                      <a:pt x="5" y="444"/>
                    </a:lnTo>
                    <a:lnTo>
                      <a:pt x="8" y="450"/>
                    </a:lnTo>
                    <a:lnTo>
                      <a:pt x="12" y="456"/>
                    </a:lnTo>
                    <a:lnTo>
                      <a:pt x="17" y="461"/>
                    </a:lnTo>
                    <a:lnTo>
                      <a:pt x="24" y="466"/>
                    </a:lnTo>
                    <a:lnTo>
                      <a:pt x="32" y="470"/>
                    </a:lnTo>
                    <a:lnTo>
                      <a:pt x="41" y="473"/>
                    </a:lnTo>
                    <a:lnTo>
                      <a:pt x="52" y="474"/>
                    </a:lnTo>
                    <a:lnTo>
                      <a:pt x="65" y="476"/>
                    </a:lnTo>
                    <a:lnTo>
                      <a:pt x="378" y="476"/>
                    </a:lnTo>
                    <a:lnTo>
                      <a:pt x="378" y="476"/>
                    </a:lnTo>
                    <a:lnTo>
                      <a:pt x="397" y="417"/>
                    </a:lnTo>
                    <a:lnTo>
                      <a:pt x="406" y="389"/>
                    </a:lnTo>
                    <a:lnTo>
                      <a:pt x="417" y="362"/>
                    </a:lnTo>
                    <a:lnTo>
                      <a:pt x="426" y="337"/>
                    </a:lnTo>
                    <a:lnTo>
                      <a:pt x="437" y="313"/>
                    </a:lnTo>
                    <a:lnTo>
                      <a:pt x="449" y="292"/>
                    </a:lnTo>
                    <a:lnTo>
                      <a:pt x="460" y="274"/>
                    </a:lnTo>
                    <a:lnTo>
                      <a:pt x="460" y="27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grpSp>
        <p:sp>
          <p:nvSpPr>
            <p:cNvPr id="66" name="ZoneTexte 65"/>
            <p:cNvSpPr txBox="1"/>
            <p:nvPr/>
          </p:nvSpPr>
          <p:spPr>
            <a:xfrm>
              <a:off x="628976" y="3616263"/>
              <a:ext cx="122074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2400" b="1" kern="0" dirty="0" smtClean="0">
                  <a:solidFill>
                    <a:prstClr val="white"/>
                  </a:solidFill>
                </a:rPr>
                <a:t>6 508</a:t>
              </a:r>
              <a:endParaRPr kumimoji="0" lang="fr-FR" sz="2400" b="1" i="0" u="none" strike="noStrike" kern="0" cap="none" spc="0" normalizeH="0" baseline="0" noProof="0" dirty="0" smtClean="0">
                <a:ln>
                  <a:noFill/>
                </a:ln>
                <a:solidFill>
                  <a:prstClr val="white"/>
                </a:solidFill>
                <a:effectLst/>
                <a:uLnTx/>
                <a:uFillTx/>
              </a:endParaRPr>
            </a:p>
          </p:txBody>
        </p:sp>
        <p:sp>
          <p:nvSpPr>
            <p:cNvPr id="78" name="ZoneTexte 77"/>
            <p:cNvSpPr txBox="1"/>
            <p:nvPr/>
          </p:nvSpPr>
          <p:spPr>
            <a:xfrm>
              <a:off x="457664" y="3357840"/>
              <a:ext cx="156569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UNI</a:t>
              </a:r>
            </a:p>
          </p:txBody>
        </p:sp>
      </p:grpSp>
      <p:grpSp>
        <p:nvGrpSpPr>
          <p:cNvPr id="13" name="Groupe 12"/>
          <p:cNvGrpSpPr/>
          <p:nvPr/>
        </p:nvGrpSpPr>
        <p:grpSpPr>
          <a:xfrm>
            <a:off x="465200" y="4459933"/>
            <a:ext cx="1703240" cy="1309275"/>
            <a:chOff x="465200" y="4459933"/>
            <a:chExt cx="1703240" cy="1309275"/>
          </a:xfrm>
        </p:grpSpPr>
        <p:sp>
          <p:nvSpPr>
            <p:cNvPr id="38" name="Ellipse 5"/>
            <p:cNvSpPr>
              <a:spLocks noChangeAspect="1"/>
            </p:cNvSpPr>
            <p:nvPr/>
          </p:nvSpPr>
          <p:spPr>
            <a:xfrm>
              <a:off x="599479" y="4459933"/>
              <a:ext cx="1438826" cy="1309275"/>
            </a:xfrm>
            <a:custGeom>
              <a:avLst/>
              <a:gdLst>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 name="connsiteX0" fmla="*/ 0 w 2611636"/>
                <a:gd name="connsiteY0" fmla="*/ 1188244 h 2376488"/>
                <a:gd name="connsiteX1" fmla="*/ 1305818 w 2611636"/>
                <a:gd name="connsiteY1" fmla="*/ 0 h 2376488"/>
                <a:gd name="connsiteX2" fmla="*/ 2611636 w 2611636"/>
                <a:gd name="connsiteY2" fmla="*/ 1188244 h 2376488"/>
                <a:gd name="connsiteX3" fmla="*/ 1305818 w 2611636"/>
                <a:gd name="connsiteY3" fmla="*/ 2376488 h 2376488"/>
                <a:gd name="connsiteX4" fmla="*/ 0 w 2611636"/>
                <a:gd name="connsiteY4" fmla="*/ 1188244 h 2376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636" h="2376488">
                  <a:moveTo>
                    <a:pt x="0" y="1188244"/>
                  </a:moveTo>
                  <a:cubicBezTo>
                    <a:pt x="0" y="531995"/>
                    <a:pt x="406041" y="0"/>
                    <a:pt x="1305818" y="0"/>
                  </a:cubicBezTo>
                  <a:cubicBezTo>
                    <a:pt x="2205595" y="0"/>
                    <a:pt x="2611636" y="531995"/>
                    <a:pt x="2611636" y="1188244"/>
                  </a:cubicBezTo>
                  <a:cubicBezTo>
                    <a:pt x="2611636" y="1844493"/>
                    <a:pt x="2174638" y="2376488"/>
                    <a:pt x="1305818" y="2376488"/>
                  </a:cubicBezTo>
                  <a:cubicBezTo>
                    <a:pt x="436998" y="2376488"/>
                    <a:pt x="0" y="1844493"/>
                    <a:pt x="0" y="1188244"/>
                  </a:cubicBezTo>
                  <a:close/>
                </a:path>
              </a:pathLst>
            </a:custGeom>
            <a:solidFill>
              <a:schemeClr val="accent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dirty="0" smtClean="0">
                <a:ln>
                  <a:noFill/>
                </a:ln>
                <a:solidFill>
                  <a:prstClr val="white"/>
                </a:solidFill>
                <a:effectLst/>
                <a:uLnTx/>
                <a:uFillTx/>
              </a:endParaRPr>
            </a:p>
          </p:txBody>
        </p:sp>
        <p:sp>
          <p:nvSpPr>
            <p:cNvPr id="68" name="ZoneTexte 67"/>
            <p:cNvSpPr txBox="1"/>
            <p:nvPr/>
          </p:nvSpPr>
          <p:spPr>
            <a:xfrm>
              <a:off x="835074" y="4551192"/>
              <a:ext cx="928783"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AUTRE </a:t>
              </a:r>
              <a:endParaRPr kumimoji="0" lang="fr-FR" sz="1600" b="0" i="0" u="none" strike="noStrike" kern="0" cap="none" spc="0" normalizeH="0" baseline="0" noProof="0" dirty="0" smtClean="0">
                <a:ln>
                  <a:noFill/>
                </a:ln>
                <a:solidFill>
                  <a:prstClr val="white"/>
                </a:solidFill>
                <a:effectLst/>
                <a:uLnTx/>
                <a:uFillTx/>
              </a:endParaRPr>
            </a:p>
          </p:txBody>
        </p:sp>
        <p:cxnSp>
          <p:nvCxnSpPr>
            <p:cNvPr id="69" name="Connecteur droit 68"/>
            <p:cNvCxnSpPr/>
            <p:nvPr/>
          </p:nvCxnSpPr>
          <p:spPr>
            <a:xfrm>
              <a:off x="953409" y="5206246"/>
              <a:ext cx="648000" cy="0"/>
            </a:xfrm>
            <a:prstGeom prst="line">
              <a:avLst/>
            </a:prstGeom>
            <a:noFill/>
            <a:ln w="12700" cap="flat" cmpd="sng" algn="ctr">
              <a:solidFill>
                <a:sysClr val="window" lastClr="FFFFFF"/>
              </a:solidFill>
              <a:prstDash val="solid"/>
            </a:ln>
            <a:effectLst/>
          </p:spPr>
        </p:cxnSp>
        <p:grpSp>
          <p:nvGrpSpPr>
            <p:cNvPr id="70" name="Groupe 69"/>
            <p:cNvGrpSpPr/>
            <p:nvPr/>
          </p:nvGrpSpPr>
          <p:grpSpPr>
            <a:xfrm>
              <a:off x="1189371" y="5530535"/>
              <a:ext cx="227524" cy="198649"/>
              <a:chOff x="700013" y="2912600"/>
              <a:chExt cx="227524" cy="198649"/>
            </a:xfrm>
          </p:grpSpPr>
          <p:sp>
            <p:nvSpPr>
              <p:cNvPr id="72" name="Freeform 65"/>
              <p:cNvSpPr>
                <a:spLocks/>
              </p:cNvSpPr>
              <p:nvPr/>
            </p:nvSpPr>
            <p:spPr bwMode="auto">
              <a:xfrm>
                <a:off x="758207" y="3019800"/>
                <a:ext cx="118137" cy="91449"/>
              </a:xfrm>
              <a:custGeom>
                <a:avLst/>
                <a:gdLst>
                  <a:gd name="T0" fmla="*/ 48 w 811"/>
                  <a:gd name="T1" fmla="*/ 583 h 626"/>
                  <a:gd name="T2" fmla="*/ 751 w 811"/>
                  <a:gd name="T3" fmla="*/ 583 h 626"/>
                  <a:gd name="T4" fmla="*/ 776 w 811"/>
                  <a:gd name="T5" fmla="*/ 579 h 626"/>
                  <a:gd name="T6" fmla="*/ 788 w 811"/>
                  <a:gd name="T7" fmla="*/ 575 h 626"/>
                  <a:gd name="T8" fmla="*/ 803 w 811"/>
                  <a:gd name="T9" fmla="*/ 565 h 626"/>
                  <a:gd name="T10" fmla="*/ 809 w 811"/>
                  <a:gd name="T11" fmla="*/ 555 h 626"/>
                  <a:gd name="T12" fmla="*/ 811 w 811"/>
                  <a:gd name="T13" fmla="*/ 538 h 626"/>
                  <a:gd name="T14" fmla="*/ 805 w 811"/>
                  <a:gd name="T15" fmla="*/ 495 h 626"/>
                  <a:gd name="T16" fmla="*/ 782 w 811"/>
                  <a:gd name="T17" fmla="*/ 380 h 626"/>
                  <a:gd name="T18" fmla="*/ 758 w 811"/>
                  <a:gd name="T19" fmla="*/ 282 h 626"/>
                  <a:gd name="T20" fmla="*/ 738 w 811"/>
                  <a:gd name="T21" fmla="*/ 221 h 626"/>
                  <a:gd name="T22" fmla="*/ 716 w 811"/>
                  <a:gd name="T23" fmla="*/ 163 h 626"/>
                  <a:gd name="T24" fmla="*/ 692 w 811"/>
                  <a:gd name="T25" fmla="*/ 117 h 626"/>
                  <a:gd name="T26" fmla="*/ 676 w 811"/>
                  <a:gd name="T27" fmla="*/ 94 h 626"/>
                  <a:gd name="T28" fmla="*/ 663 w 811"/>
                  <a:gd name="T29" fmla="*/ 75 h 626"/>
                  <a:gd name="T30" fmla="*/ 634 w 811"/>
                  <a:gd name="T31" fmla="*/ 46 h 626"/>
                  <a:gd name="T32" fmla="*/ 600 w 811"/>
                  <a:gd name="T33" fmla="*/ 24 h 626"/>
                  <a:gd name="T34" fmla="*/ 565 w 811"/>
                  <a:gd name="T35" fmla="*/ 11 h 626"/>
                  <a:gd name="T36" fmla="*/ 532 w 811"/>
                  <a:gd name="T37" fmla="*/ 4 h 626"/>
                  <a:gd name="T38" fmla="*/ 491 w 811"/>
                  <a:gd name="T39" fmla="*/ 0 h 626"/>
                  <a:gd name="T40" fmla="*/ 465 w 811"/>
                  <a:gd name="T41" fmla="*/ 0 h 626"/>
                  <a:gd name="T42" fmla="*/ 313 w 811"/>
                  <a:gd name="T43" fmla="*/ 0 h 626"/>
                  <a:gd name="T44" fmla="*/ 313 w 811"/>
                  <a:gd name="T45" fmla="*/ 0 h 626"/>
                  <a:gd name="T46" fmla="*/ 304 w 811"/>
                  <a:gd name="T47" fmla="*/ 0 h 626"/>
                  <a:gd name="T48" fmla="*/ 265 w 811"/>
                  <a:gd name="T49" fmla="*/ 6 h 626"/>
                  <a:gd name="T50" fmla="*/ 225 w 811"/>
                  <a:gd name="T51" fmla="*/ 18 h 626"/>
                  <a:gd name="T52" fmla="*/ 197 w 811"/>
                  <a:gd name="T53" fmla="*/ 31 h 626"/>
                  <a:gd name="T54" fmla="*/ 170 w 811"/>
                  <a:gd name="T55" fmla="*/ 50 h 626"/>
                  <a:gd name="T56" fmla="*/ 143 w 811"/>
                  <a:gd name="T57" fmla="*/ 75 h 626"/>
                  <a:gd name="T58" fmla="*/ 131 w 811"/>
                  <a:gd name="T59" fmla="*/ 91 h 626"/>
                  <a:gd name="T60" fmla="*/ 110 w 811"/>
                  <a:gd name="T61" fmla="*/ 131 h 626"/>
                  <a:gd name="T62" fmla="*/ 89 w 811"/>
                  <a:gd name="T63" fmla="*/ 183 h 626"/>
                  <a:gd name="T64" fmla="*/ 69 w 811"/>
                  <a:gd name="T65" fmla="*/ 246 h 626"/>
                  <a:gd name="T66" fmla="*/ 34 w 811"/>
                  <a:gd name="T67" fmla="*/ 380 h 626"/>
                  <a:gd name="T68" fmla="*/ 8 w 811"/>
                  <a:gd name="T69" fmla="*/ 498 h 626"/>
                  <a:gd name="T70" fmla="*/ 0 w 811"/>
                  <a:gd name="T71" fmla="*/ 542 h 626"/>
                  <a:gd name="T72" fmla="*/ 2 w 811"/>
                  <a:gd name="T73" fmla="*/ 555 h 626"/>
                  <a:gd name="T74" fmla="*/ 6 w 811"/>
                  <a:gd name="T75" fmla="*/ 569 h 626"/>
                  <a:gd name="T76" fmla="*/ 8 w 811"/>
                  <a:gd name="T77" fmla="*/ 571 h 626"/>
                  <a:gd name="T78" fmla="*/ 15 w 811"/>
                  <a:gd name="T79" fmla="*/ 578 h 626"/>
                  <a:gd name="T80" fmla="*/ 35 w 811"/>
                  <a:gd name="T81" fmla="*/ 582 h 626"/>
                  <a:gd name="T82" fmla="*/ 46 w 811"/>
                  <a:gd name="T83" fmla="*/ 626 h 626"/>
                  <a:gd name="T84" fmla="*/ 46 w 811"/>
                  <a:gd name="T85" fmla="*/ 62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1" h="626">
                    <a:moveTo>
                      <a:pt x="46" y="626"/>
                    </a:moveTo>
                    <a:lnTo>
                      <a:pt x="48" y="583"/>
                    </a:lnTo>
                    <a:lnTo>
                      <a:pt x="751" y="583"/>
                    </a:lnTo>
                    <a:lnTo>
                      <a:pt x="751" y="583"/>
                    </a:lnTo>
                    <a:lnTo>
                      <a:pt x="764" y="582"/>
                    </a:lnTo>
                    <a:lnTo>
                      <a:pt x="776" y="579"/>
                    </a:lnTo>
                    <a:lnTo>
                      <a:pt x="788" y="575"/>
                    </a:lnTo>
                    <a:lnTo>
                      <a:pt x="788" y="575"/>
                    </a:lnTo>
                    <a:lnTo>
                      <a:pt x="799" y="569"/>
                    </a:lnTo>
                    <a:lnTo>
                      <a:pt x="803" y="565"/>
                    </a:lnTo>
                    <a:lnTo>
                      <a:pt x="806" y="560"/>
                    </a:lnTo>
                    <a:lnTo>
                      <a:pt x="809" y="555"/>
                    </a:lnTo>
                    <a:lnTo>
                      <a:pt x="810" y="550"/>
                    </a:lnTo>
                    <a:lnTo>
                      <a:pt x="811" y="538"/>
                    </a:lnTo>
                    <a:lnTo>
                      <a:pt x="811" y="538"/>
                    </a:lnTo>
                    <a:lnTo>
                      <a:pt x="805" y="495"/>
                    </a:lnTo>
                    <a:lnTo>
                      <a:pt x="795" y="442"/>
                    </a:lnTo>
                    <a:lnTo>
                      <a:pt x="782" y="380"/>
                    </a:lnTo>
                    <a:lnTo>
                      <a:pt x="767" y="316"/>
                    </a:lnTo>
                    <a:lnTo>
                      <a:pt x="758" y="282"/>
                    </a:lnTo>
                    <a:lnTo>
                      <a:pt x="748" y="252"/>
                    </a:lnTo>
                    <a:lnTo>
                      <a:pt x="738" y="221"/>
                    </a:lnTo>
                    <a:lnTo>
                      <a:pt x="727" y="192"/>
                    </a:lnTo>
                    <a:lnTo>
                      <a:pt x="716" y="163"/>
                    </a:lnTo>
                    <a:lnTo>
                      <a:pt x="704" y="139"/>
                    </a:lnTo>
                    <a:lnTo>
                      <a:pt x="692" y="117"/>
                    </a:lnTo>
                    <a:lnTo>
                      <a:pt x="679" y="98"/>
                    </a:lnTo>
                    <a:lnTo>
                      <a:pt x="676" y="94"/>
                    </a:lnTo>
                    <a:lnTo>
                      <a:pt x="676" y="94"/>
                    </a:lnTo>
                    <a:lnTo>
                      <a:pt x="663" y="75"/>
                    </a:lnTo>
                    <a:lnTo>
                      <a:pt x="648" y="59"/>
                    </a:lnTo>
                    <a:lnTo>
                      <a:pt x="634" y="46"/>
                    </a:lnTo>
                    <a:lnTo>
                      <a:pt x="618" y="34"/>
                    </a:lnTo>
                    <a:lnTo>
                      <a:pt x="600" y="24"/>
                    </a:lnTo>
                    <a:lnTo>
                      <a:pt x="583" y="18"/>
                    </a:lnTo>
                    <a:lnTo>
                      <a:pt x="565" y="11"/>
                    </a:lnTo>
                    <a:lnTo>
                      <a:pt x="548" y="7"/>
                    </a:lnTo>
                    <a:lnTo>
                      <a:pt x="532" y="4"/>
                    </a:lnTo>
                    <a:lnTo>
                      <a:pt x="517" y="2"/>
                    </a:lnTo>
                    <a:lnTo>
                      <a:pt x="491" y="0"/>
                    </a:lnTo>
                    <a:lnTo>
                      <a:pt x="473" y="0"/>
                    </a:lnTo>
                    <a:lnTo>
                      <a:pt x="465" y="0"/>
                    </a:lnTo>
                    <a:lnTo>
                      <a:pt x="461" y="0"/>
                    </a:lnTo>
                    <a:lnTo>
                      <a:pt x="313" y="0"/>
                    </a:lnTo>
                    <a:lnTo>
                      <a:pt x="313" y="0"/>
                    </a:lnTo>
                    <a:lnTo>
                      <a:pt x="313" y="0"/>
                    </a:lnTo>
                    <a:lnTo>
                      <a:pt x="313" y="0"/>
                    </a:lnTo>
                    <a:lnTo>
                      <a:pt x="304" y="0"/>
                    </a:lnTo>
                    <a:lnTo>
                      <a:pt x="286" y="3"/>
                    </a:lnTo>
                    <a:lnTo>
                      <a:pt x="265" y="6"/>
                    </a:lnTo>
                    <a:lnTo>
                      <a:pt x="239" y="12"/>
                    </a:lnTo>
                    <a:lnTo>
                      <a:pt x="225" y="18"/>
                    </a:lnTo>
                    <a:lnTo>
                      <a:pt x="211" y="24"/>
                    </a:lnTo>
                    <a:lnTo>
                      <a:pt x="197" y="31"/>
                    </a:lnTo>
                    <a:lnTo>
                      <a:pt x="183" y="40"/>
                    </a:lnTo>
                    <a:lnTo>
                      <a:pt x="170" y="50"/>
                    </a:lnTo>
                    <a:lnTo>
                      <a:pt x="157" y="62"/>
                    </a:lnTo>
                    <a:lnTo>
                      <a:pt x="143" y="75"/>
                    </a:lnTo>
                    <a:lnTo>
                      <a:pt x="131" y="91"/>
                    </a:lnTo>
                    <a:lnTo>
                      <a:pt x="131" y="91"/>
                    </a:lnTo>
                    <a:lnTo>
                      <a:pt x="121" y="109"/>
                    </a:lnTo>
                    <a:lnTo>
                      <a:pt x="110" y="131"/>
                    </a:lnTo>
                    <a:lnTo>
                      <a:pt x="98" y="157"/>
                    </a:lnTo>
                    <a:lnTo>
                      <a:pt x="89" y="183"/>
                    </a:lnTo>
                    <a:lnTo>
                      <a:pt x="78" y="214"/>
                    </a:lnTo>
                    <a:lnTo>
                      <a:pt x="69" y="246"/>
                    </a:lnTo>
                    <a:lnTo>
                      <a:pt x="50" y="313"/>
                    </a:lnTo>
                    <a:lnTo>
                      <a:pt x="34" y="380"/>
                    </a:lnTo>
                    <a:lnTo>
                      <a:pt x="19" y="443"/>
                    </a:lnTo>
                    <a:lnTo>
                      <a:pt x="8" y="498"/>
                    </a:lnTo>
                    <a:lnTo>
                      <a:pt x="0" y="542"/>
                    </a:lnTo>
                    <a:lnTo>
                      <a:pt x="0" y="542"/>
                    </a:lnTo>
                    <a:lnTo>
                      <a:pt x="0" y="547"/>
                    </a:lnTo>
                    <a:lnTo>
                      <a:pt x="2" y="555"/>
                    </a:lnTo>
                    <a:lnTo>
                      <a:pt x="3" y="563"/>
                    </a:lnTo>
                    <a:lnTo>
                      <a:pt x="6" y="569"/>
                    </a:lnTo>
                    <a:lnTo>
                      <a:pt x="8" y="571"/>
                    </a:lnTo>
                    <a:lnTo>
                      <a:pt x="8" y="571"/>
                    </a:lnTo>
                    <a:lnTo>
                      <a:pt x="11" y="575"/>
                    </a:lnTo>
                    <a:lnTo>
                      <a:pt x="15" y="578"/>
                    </a:lnTo>
                    <a:lnTo>
                      <a:pt x="26" y="581"/>
                    </a:lnTo>
                    <a:lnTo>
                      <a:pt x="35" y="582"/>
                    </a:lnTo>
                    <a:lnTo>
                      <a:pt x="46" y="583"/>
                    </a:lnTo>
                    <a:lnTo>
                      <a:pt x="46" y="626"/>
                    </a:lnTo>
                    <a:lnTo>
                      <a:pt x="46" y="626"/>
                    </a:lnTo>
                    <a:lnTo>
                      <a:pt x="46" y="626"/>
                    </a:lnTo>
                    <a:lnTo>
                      <a:pt x="46" y="6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73" name="Freeform 66"/>
              <p:cNvSpPr>
                <a:spLocks/>
              </p:cNvSpPr>
              <p:nvPr/>
            </p:nvSpPr>
            <p:spPr bwMode="auto">
              <a:xfrm>
                <a:off x="776584" y="2916538"/>
                <a:ext cx="77008" cy="77009"/>
              </a:xfrm>
              <a:custGeom>
                <a:avLst/>
                <a:gdLst>
                  <a:gd name="T0" fmla="*/ 264 w 528"/>
                  <a:gd name="T1" fmla="*/ 529 h 529"/>
                  <a:gd name="T2" fmla="*/ 318 w 528"/>
                  <a:gd name="T3" fmla="*/ 523 h 529"/>
                  <a:gd name="T4" fmla="*/ 367 w 528"/>
                  <a:gd name="T5" fmla="*/ 508 h 529"/>
                  <a:gd name="T6" fmla="*/ 411 w 528"/>
                  <a:gd name="T7" fmla="*/ 484 h 529"/>
                  <a:gd name="T8" fmla="*/ 451 w 528"/>
                  <a:gd name="T9" fmla="*/ 452 h 529"/>
                  <a:gd name="T10" fmla="*/ 484 w 528"/>
                  <a:gd name="T11" fmla="*/ 412 h 529"/>
                  <a:gd name="T12" fmla="*/ 508 w 528"/>
                  <a:gd name="T13" fmla="*/ 368 h 529"/>
                  <a:gd name="T14" fmla="*/ 522 w 528"/>
                  <a:gd name="T15" fmla="*/ 319 h 529"/>
                  <a:gd name="T16" fmla="*/ 528 w 528"/>
                  <a:gd name="T17" fmla="*/ 265 h 529"/>
                  <a:gd name="T18" fmla="*/ 526 w 528"/>
                  <a:gd name="T19" fmla="*/ 238 h 529"/>
                  <a:gd name="T20" fmla="*/ 517 w 528"/>
                  <a:gd name="T21" fmla="*/ 186 h 529"/>
                  <a:gd name="T22" fmla="*/ 497 w 528"/>
                  <a:gd name="T23" fmla="*/ 139 h 529"/>
                  <a:gd name="T24" fmla="*/ 467 w 528"/>
                  <a:gd name="T25" fmla="*/ 97 h 529"/>
                  <a:gd name="T26" fmla="*/ 431 w 528"/>
                  <a:gd name="T27" fmla="*/ 61 h 529"/>
                  <a:gd name="T28" fmla="*/ 390 w 528"/>
                  <a:gd name="T29" fmla="*/ 33 h 529"/>
                  <a:gd name="T30" fmla="*/ 343 w 528"/>
                  <a:gd name="T31" fmla="*/ 12 h 529"/>
                  <a:gd name="T32" fmla="*/ 291 w 528"/>
                  <a:gd name="T33" fmla="*/ 2 h 529"/>
                  <a:gd name="T34" fmla="*/ 264 w 528"/>
                  <a:gd name="T35" fmla="*/ 0 h 529"/>
                  <a:gd name="T36" fmla="*/ 211 w 528"/>
                  <a:gd name="T37" fmla="*/ 6 h 529"/>
                  <a:gd name="T38" fmla="*/ 162 w 528"/>
                  <a:gd name="T39" fmla="*/ 22 h 529"/>
                  <a:gd name="T40" fmla="*/ 116 w 528"/>
                  <a:gd name="T41" fmla="*/ 46 h 529"/>
                  <a:gd name="T42" fmla="*/ 77 w 528"/>
                  <a:gd name="T43" fmla="*/ 78 h 529"/>
                  <a:gd name="T44" fmla="*/ 45 w 528"/>
                  <a:gd name="T45" fmla="*/ 117 h 529"/>
                  <a:gd name="T46" fmla="*/ 21 w 528"/>
                  <a:gd name="T47" fmla="*/ 162 h 529"/>
                  <a:gd name="T48" fmla="*/ 5 w 528"/>
                  <a:gd name="T49" fmla="*/ 212 h 529"/>
                  <a:gd name="T50" fmla="*/ 0 w 528"/>
                  <a:gd name="T51" fmla="*/ 265 h 529"/>
                  <a:gd name="T52" fmla="*/ 1 w 528"/>
                  <a:gd name="T53" fmla="*/ 292 h 529"/>
                  <a:gd name="T54" fmla="*/ 12 w 528"/>
                  <a:gd name="T55" fmla="*/ 343 h 529"/>
                  <a:gd name="T56" fmla="*/ 32 w 528"/>
                  <a:gd name="T57" fmla="*/ 391 h 529"/>
                  <a:gd name="T58" fmla="*/ 60 w 528"/>
                  <a:gd name="T59" fmla="*/ 432 h 529"/>
                  <a:gd name="T60" fmla="*/ 96 w 528"/>
                  <a:gd name="T61" fmla="*/ 468 h 529"/>
                  <a:gd name="T62" fmla="*/ 139 w 528"/>
                  <a:gd name="T63" fmla="*/ 498 h 529"/>
                  <a:gd name="T64" fmla="*/ 186 w 528"/>
                  <a:gd name="T65" fmla="*/ 518 h 529"/>
                  <a:gd name="T66" fmla="*/ 238 w 528"/>
                  <a:gd name="T67" fmla="*/ 527 h 529"/>
                  <a:gd name="T68" fmla="*/ 264 w 528"/>
                  <a:gd name="T69" fmla="*/ 52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8" h="529">
                    <a:moveTo>
                      <a:pt x="264" y="529"/>
                    </a:moveTo>
                    <a:lnTo>
                      <a:pt x="264" y="529"/>
                    </a:lnTo>
                    <a:lnTo>
                      <a:pt x="291" y="527"/>
                    </a:lnTo>
                    <a:lnTo>
                      <a:pt x="318" y="523"/>
                    </a:lnTo>
                    <a:lnTo>
                      <a:pt x="343" y="518"/>
                    </a:lnTo>
                    <a:lnTo>
                      <a:pt x="367" y="508"/>
                    </a:lnTo>
                    <a:lnTo>
                      <a:pt x="390" y="498"/>
                    </a:lnTo>
                    <a:lnTo>
                      <a:pt x="411" y="484"/>
                    </a:lnTo>
                    <a:lnTo>
                      <a:pt x="431" y="468"/>
                    </a:lnTo>
                    <a:lnTo>
                      <a:pt x="451" y="452"/>
                    </a:lnTo>
                    <a:lnTo>
                      <a:pt x="467" y="432"/>
                    </a:lnTo>
                    <a:lnTo>
                      <a:pt x="484" y="412"/>
                    </a:lnTo>
                    <a:lnTo>
                      <a:pt x="497" y="391"/>
                    </a:lnTo>
                    <a:lnTo>
                      <a:pt x="508" y="368"/>
                    </a:lnTo>
                    <a:lnTo>
                      <a:pt x="517" y="343"/>
                    </a:lnTo>
                    <a:lnTo>
                      <a:pt x="522" y="319"/>
                    </a:lnTo>
                    <a:lnTo>
                      <a:pt x="526" y="292"/>
                    </a:lnTo>
                    <a:lnTo>
                      <a:pt x="528" y="265"/>
                    </a:lnTo>
                    <a:lnTo>
                      <a:pt x="528" y="265"/>
                    </a:lnTo>
                    <a:lnTo>
                      <a:pt x="526" y="238"/>
                    </a:lnTo>
                    <a:lnTo>
                      <a:pt x="522" y="212"/>
                    </a:lnTo>
                    <a:lnTo>
                      <a:pt x="517" y="186"/>
                    </a:lnTo>
                    <a:lnTo>
                      <a:pt x="508" y="162"/>
                    </a:lnTo>
                    <a:lnTo>
                      <a:pt x="497" y="139"/>
                    </a:lnTo>
                    <a:lnTo>
                      <a:pt x="484" y="117"/>
                    </a:lnTo>
                    <a:lnTo>
                      <a:pt x="467" y="97"/>
                    </a:lnTo>
                    <a:lnTo>
                      <a:pt x="451" y="78"/>
                    </a:lnTo>
                    <a:lnTo>
                      <a:pt x="431" y="61"/>
                    </a:lnTo>
                    <a:lnTo>
                      <a:pt x="411" y="46"/>
                    </a:lnTo>
                    <a:lnTo>
                      <a:pt x="390" y="33"/>
                    </a:lnTo>
                    <a:lnTo>
                      <a:pt x="367" y="22"/>
                    </a:lnTo>
                    <a:lnTo>
                      <a:pt x="343" y="12"/>
                    </a:lnTo>
                    <a:lnTo>
                      <a:pt x="318" y="6"/>
                    </a:lnTo>
                    <a:lnTo>
                      <a:pt x="291" y="2"/>
                    </a:lnTo>
                    <a:lnTo>
                      <a:pt x="264" y="0"/>
                    </a:lnTo>
                    <a:lnTo>
                      <a:pt x="264" y="0"/>
                    </a:lnTo>
                    <a:lnTo>
                      <a:pt x="238" y="2"/>
                    </a:lnTo>
                    <a:lnTo>
                      <a:pt x="211" y="6"/>
                    </a:lnTo>
                    <a:lnTo>
                      <a:pt x="186" y="12"/>
                    </a:lnTo>
                    <a:lnTo>
                      <a:pt x="162" y="22"/>
                    </a:lnTo>
                    <a:lnTo>
                      <a:pt x="139" y="33"/>
                    </a:lnTo>
                    <a:lnTo>
                      <a:pt x="116" y="46"/>
                    </a:lnTo>
                    <a:lnTo>
                      <a:pt x="96" y="61"/>
                    </a:lnTo>
                    <a:lnTo>
                      <a:pt x="77" y="78"/>
                    </a:lnTo>
                    <a:lnTo>
                      <a:pt x="60" y="97"/>
                    </a:lnTo>
                    <a:lnTo>
                      <a:pt x="45" y="117"/>
                    </a:lnTo>
                    <a:lnTo>
                      <a:pt x="32" y="139"/>
                    </a:lnTo>
                    <a:lnTo>
                      <a:pt x="21" y="162"/>
                    </a:lnTo>
                    <a:lnTo>
                      <a:pt x="12" y="186"/>
                    </a:lnTo>
                    <a:lnTo>
                      <a:pt x="5" y="212"/>
                    </a:lnTo>
                    <a:lnTo>
                      <a:pt x="1" y="238"/>
                    </a:lnTo>
                    <a:lnTo>
                      <a:pt x="0" y="265"/>
                    </a:lnTo>
                    <a:lnTo>
                      <a:pt x="0" y="265"/>
                    </a:lnTo>
                    <a:lnTo>
                      <a:pt x="1" y="292"/>
                    </a:lnTo>
                    <a:lnTo>
                      <a:pt x="5" y="319"/>
                    </a:lnTo>
                    <a:lnTo>
                      <a:pt x="12" y="343"/>
                    </a:lnTo>
                    <a:lnTo>
                      <a:pt x="21" y="368"/>
                    </a:lnTo>
                    <a:lnTo>
                      <a:pt x="32" y="391"/>
                    </a:lnTo>
                    <a:lnTo>
                      <a:pt x="45" y="412"/>
                    </a:lnTo>
                    <a:lnTo>
                      <a:pt x="60" y="432"/>
                    </a:lnTo>
                    <a:lnTo>
                      <a:pt x="77" y="452"/>
                    </a:lnTo>
                    <a:lnTo>
                      <a:pt x="96" y="468"/>
                    </a:lnTo>
                    <a:lnTo>
                      <a:pt x="116" y="484"/>
                    </a:lnTo>
                    <a:lnTo>
                      <a:pt x="139" y="498"/>
                    </a:lnTo>
                    <a:lnTo>
                      <a:pt x="162" y="508"/>
                    </a:lnTo>
                    <a:lnTo>
                      <a:pt x="186" y="518"/>
                    </a:lnTo>
                    <a:lnTo>
                      <a:pt x="211" y="523"/>
                    </a:lnTo>
                    <a:lnTo>
                      <a:pt x="238" y="527"/>
                    </a:lnTo>
                    <a:lnTo>
                      <a:pt x="264" y="529"/>
                    </a:lnTo>
                    <a:lnTo>
                      <a:pt x="264" y="52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74" name="Freeform 67"/>
              <p:cNvSpPr>
                <a:spLocks/>
              </p:cNvSpPr>
              <p:nvPr/>
            </p:nvSpPr>
            <p:spPr bwMode="auto">
              <a:xfrm>
                <a:off x="855342" y="2912600"/>
                <a:ext cx="56006" cy="63883"/>
              </a:xfrm>
              <a:custGeom>
                <a:avLst/>
                <a:gdLst>
                  <a:gd name="T0" fmla="*/ 74 w 383"/>
                  <a:gd name="T1" fmla="*/ 291 h 437"/>
                  <a:gd name="T2" fmla="*/ 69 w 383"/>
                  <a:gd name="T3" fmla="*/ 350 h 437"/>
                  <a:gd name="T4" fmla="*/ 54 w 383"/>
                  <a:gd name="T5" fmla="*/ 406 h 437"/>
                  <a:gd name="T6" fmla="*/ 66 w 383"/>
                  <a:gd name="T7" fmla="*/ 413 h 437"/>
                  <a:gd name="T8" fmla="*/ 93 w 383"/>
                  <a:gd name="T9" fmla="*/ 425 h 437"/>
                  <a:gd name="T10" fmla="*/ 121 w 383"/>
                  <a:gd name="T11" fmla="*/ 433 h 437"/>
                  <a:gd name="T12" fmla="*/ 149 w 383"/>
                  <a:gd name="T13" fmla="*/ 437 h 437"/>
                  <a:gd name="T14" fmla="*/ 165 w 383"/>
                  <a:gd name="T15" fmla="*/ 437 h 437"/>
                  <a:gd name="T16" fmla="*/ 209 w 383"/>
                  <a:gd name="T17" fmla="*/ 433 h 437"/>
                  <a:gd name="T18" fmla="*/ 249 w 383"/>
                  <a:gd name="T19" fmla="*/ 419 h 437"/>
                  <a:gd name="T20" fmla="*/ 287 w 383"/>
                  <a:gd name="T21" fmla="*/ 399 h 437"/>
                  <a:gd name="T22" fmla="*/ 319 w 383"/>
                  <a:gd name="T23" fmla="*/ 373 h 437"/>
                  <a:gd name="T24" fmla="*/ 346 w 383"/>
                  <a:gd name="T25" fmla="*/ 341 h 437"/>
                  <a:gd name="T26" fmla="*/ 366 w 383"/>
                  <a:gd name="T27" fmla="*/ 303 h 437"/>
                  <a:gd name="T28" fmla="*/ 379 w 383"/>
                  <a:gd name="T29" fmla="*/ 263 h 437"/>
                  <a:gd name="T30" fmla="*/ 383 w 383"/>
                  <a:gd name="T31" fmla="*/ 219 h 437"/>
                  <a:gd name="T32" fmla="*/ 382 w 383"/>
                  <a:gd name="T33" fmla="*/ 196 h 437"/>
                  <a:gd name="T34" fmla="*/ 374 w 383"/>
                  <a:gd name="T35" fmla="*/ 153 h 437"/>
                  <a:gd name="T36" fmla="*/ 356 w 383"/>
                  <a:gd name="T37" fmla="*/ 115 h 437"/>
                  <a:gd name="T38" fmla="*/ 334 w 383"/>
                  <a:gd name="T39" fmla="*/ 80 h 437"/>
                  <a:gd name="T40" fmla="*/ 304 w 383"/>
                  <a:gd name="T41" fmla="*/ 50 h 437"/>
                  <a:gd name="T42" fmla="*/ 269 w 383"/>
                  <a:gd name="T43" fmla="*/ 26 h 437"/>
                  <a:gd name="T44" fmla="*/ 229 w 383"/>
                  <a:gd name="T45" fmla="*/ 10 h 437"/>
                  <a:gd name="T46" fmla="*/ 187 w 383"/>
                  <a:gd name="T47" fmla="*/ 1 h 437"/>
                  <a:gd name="T48" fmla="*/ 165 w 383"/>
                  <a:gd name="T49" fmla="*/ 0 h 437"/>
                  <a:gd name="T50" fmla="*/ 117 w 383"/>
                  <a:gd name="T51" fmla="*/ 5 h 437"/>
                  <a:gd name="T52" fmla="*/ 73 w 383"/>
                  <a:gd name="T53" fmla="*/ 21 h 437"/>
                  <a:gd name="T54" fmla="*/ 33 w 383"/>
                  <a:gd name="T55" fmla="*/ 45 h 437"/>
                  <a:gd name="T56" fmla="*/ 0 w 383"/>
                  <a:gd name="T57" fmla="*/ 76 h 437"/>
                  <a:gd name="T58" fmla="*/ 16 w 383"/>
                  <a:gd name="T59" fmla="*/ 99 h 437"/>
                  <a:gd name="T60" fmla="*/ 44 w 383"/>
                  <a:gd name="T61" fmla="*/ 148 h 437"/>
                  <a:gd name="T62" fmla="*/ 62 w 383"/>
                  <a:gd name="T63" fmla="*/ 203 h 437"/>
                  <a:gd name="T64" fmla="*/ 73 w 383"/>
                  <a:gd name="T65" fmla="*/ 260 h 437"/>
                  <a:gd name="T66" fmla="*/ 74 w 383"/>
                  <a:gd name="T67" fmla="*/ 29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3" h="437">
                    <a:moveTo>
                      <a:pt x="74" y="291"/>
                    </a:moveTo>
                    <a:lnTo>
                      <a:pt x="74" y="291"/>
                    </a:lnTo>
                    <a:lnTo>
                      <a:pt x="73" y="321"/>
                    </a:lnTo>
                    <a:lnTo>
                      <a:pt x="69" y="350"/>
                    </a:lnTo>
                    <a:lnTo>
                      <a:pt x="62" y="379"/>
                    </a:lnTo>
                    <a:lnTo>
                      <a:pt x="54" y="406"/>
                    </a:lnTo>
                    <a:lnTo>
                      <a:pt x="54" y="406"/>
                    </a:lnTo>
                    <a:lnTo>
                      <a:pt x="66" y="413"/>
                    </a:lnTo>
                    <a:lnTo>
                      <a:pt x="80" y="419"/>
                    </a:lnTo>
                    <a:lnTo>
                      <a:pt x="93" y="425"/>
                    </a:lnTo>
                    <a:lnTo>
                      <a:pt x="106" y="429"/>
                    </a:lnTo>
                    <a:lnTo>
                      <a:pt x="121" y="433"/>
                    </a:lnTo>
                    <a:lnTo>
                      <a:pt x="135" y="434"/>
                    </a:lnTo>
                    <a:lnTo>
                      <a:pt x="149" y="437"/>
                    </a:lnTo>
                    <a:lnTo>
                      <a:pt x="165" y="437"/>
                    </a:lnTo>
                    <a:lnTo>
                      <a:pt x="165" y="437"/>
                    </a:lnTo>
                    <a:lnTo>
                      <a:pt x="187" y="436"/>
                    </a:lnTo>
                    <a:lnTo>
                      <a:pt x="209" y="433"/>
                    </a:lnTo>
                    <a:lnTo>
                      <a:pt x="229" y="427"/>
                    </a:lnTo>
                    <a:lnTo>
                      <a:pt x="249" y="419"/>
                    </a:lnTo>
                    <a:lnTo>
                      <a:pt x="269" y="410"/>
                    </a:lnTo>
                    <a:lnTo>
                      <a:pt x="287" y="399"/>
                    </a:lnTo>
                    <a:lnTo>
                      <a:pt x="304" y="387"/>
                    </a:lnTo>
                    <a:lnTo>
                      <a:pt x="319" y="373"/>
                    </a:lnTo>
                    <a:lnTo>
                      <a:pt x="334" y="358"/>
                    </a:lnTo>
                    <a:lnTo>
                      <a:pt x="346" y="341"/>
                    </a:lnTo>
                    <a:lnTo>
                      <a:pt x="356" y="322"/>
                    </a:lnTo>
                    <a:lnTo>
                      <a:pt x="366" y="303"/>
                    </a:lnTo>
                    <a:lnTo>
                      <a:pt x="374" y="283"/>
                    </a:lnTo>
                    <a:lnTo>
                      <a:pt x="379" y="263"/>
                    </a:lnTo>
                    <a:lnTo>
                      <a:pt x="382" y="240"/>
                    </a:lnTo>
                    <a:lnTo>
                      <a:pt x="383" y="219"/>
                    </a:lnTo>
                    <a:lnTo>
                      <a:pt x="383" y="219"/>
                    </a:lnTo>
                    <a:lnTo>
                      <a:pt x="382" y="196"/>
                    </a:lnTo>
                    <a:lnTo>
                      <a:pt x="379" y="175"/>
                    </a:lnTo>
                    <a:lnTo>
                      <a:pt x="374" y="153"/>
                    </a:lnTo>
                    <a:lnTo>
                      <a:pt x="366" y="133"/>
                    </a:lnTo>
                    <a:lnTo>
                      <a:pt x="356" y="115"/>
                    </a:lnTo>
                    <a:lnTo>
                      <a:pt x="346" y="96"/>
                    </a:lnTo>
                    <a:lnTo>
                      <a:pt x="334" y="80"/>
                    </a:lnTo>
                    <a:lnTo>
                      <a:pt x="319" y="64"/>
                    </a:lnTo>
                    <a:lnTo>
                      <a:pt x="304" y="50"/>
                    </a:lnTo>
                    <a:lnTo>
                      <a:pt x="287" y="37"/>
                    </a:lnTo>
                    <a:lnTo>
                      <a:pt x="269" y="26"/>
                    </a:lnTo>
                    <a:lnTo>
                      <a:pt x="249" y="17"/>
                    </a:lnTo>
                    <a:lnTo>
                      <a:pt x="229" y="10"/>
                    </a:lnTo>
                    <a:lnTo>
                      <a:pt x="209" y="5"/>
                    </a:lnTo>
                    <a:lnTo>
                      <a:pt x="187" y="1"/>
                    </a:lnTo>
                    <a:lnTo>
                      <a:pt x="165" y="0"/>
                    </a:lnTo>
                    <a:lnTo>
                      <a:pt x="165" y="0"/>
                    </a:lnTo>
                    <a:lnTo>
                      <a:pt x="140" y="1"/>
                    </a:lnTo>
                    <a:lnTo>
                      <a:pt x="117" y="5"/>
                    </a:lnTo>
                    <a:lnTo>
                      <a:pt x="94" y="12"/>
                    </a:lnTo>
                    <a:lnTo>
                      <a:pt x="73" y="21"/>
                    </a:lnTo>
                    <a:lnTo>
                      <a:pt x="52" y="32"/>
                    </a:lnTo>
                    <a:lnTo>
                      <a:pt x="33" y="45"/>
                    </a:lnTo>
                    <a:lnTo>
                      <a:pt x="16" y="60"/>
                    </a:lnTo>
                    <a:lnTo>
                      <a:pt x="0" y="76"/>
                    </a:lnTo>
                    <a:lnTo>
                      <a:pt x="0" y="76"/>
                    </a:lnTo>
                    <a:lnTo>
                      <a:pt x="16" y="99"/>
                    </a:lnTo>
                    <a:lnTo>
                      <a:pt x="30" y="123"/>
                    </a:lnTo>
                    <a:lnTo>
                      <a:pt x="44" y="148"/>
                    </a:lnTo>
                    <a:lnTo>
                      <a:pt x="54" y="175"/>
                    </a:lnTo>
                    <a:lnTo>
                      <a:pt x="62" y="203"/>
                    </a:lnTo>
                    <a:lnTo>
                      <a:pt x="69" y="231"/>
                    </a:lnTo>
                    <a:lnTo>
                      <a:pt x="73" y="260"/>
                    </a:lnTo>
                    <a:lnTo>
                      <a:pt x="74" y="291"/>
                    </a:lnTo>
                    <a:lnTo>
                      <a:pt x="74" y="29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75" name="Freeform 68"/>
              <p:cNvSpPr>
                <a:spLocks/>
              </p:cNvSpPr>
              <p:nvPr/>
            </p:nvSpPr>
            <p:spPr bwMode="auto">
              <a:xfrm>
                <a:off x="713139" y="2912600"/>
                <a:ext cx="59069" cy="63883"/>
              </a:xfrm>
              <a:custGeom>
                <a:avLst/>
                <a:gdLst>
                  <a:gd name="T0" fmla="*/ 218 w 405"/>
                  <a:gd name="T1" fmla="*/ 437 h 437"/>
                  <a:gd name="T2" fmla="*/ 260 w 405"/>
                  <a:gd name="T3" fmla="*/ 433 h 437"/>
                  <a:gd name="T4" fmla="*/ 297 w 405"/>
                  <a:gd name="T5" fmla="*/ 422 h 437"/>
                  <a:gd name="T6" fmla="*/ 332 w 405"/>
                  <a:gd name="T7" fmla="*/ 405 h 437"/>
                  <a:gd name="T8" fmla="*/ 362 w 405"/>
                  <a:gd name="T9" fmla="*/ 382 h 437"/>
                  <a:gd name="T10" fmla="*/ 357 w 405"/>
                  <a:gd name="T11" fmla="*/ 361 h 437"/>
                  <a:gd name="T12" fmla="*/ 352 w 405"/>
                  <a:gd name="T13" fmla="*/ 314 h 437"/>
                  <a:gd name="T14" fmla="*/ 350 w 405"/>
                  <a:gd name="T15" fmla="*/ 291 h 437"/>
                  <a:gd name="T16" fmla="*/ 354 w 405"/>
                  <a:gd name="T17" fmla="*/ 240 h 437"/>
                  <a:gd name="T18" fmla="*/ 365 w 405"/>
                  <a:gd name="T19" fmla="*/ 192 h 437"/>
                  <a:gd name="T20" fmla="*/ 381 w 405"/>
                  <a:gd name="T21" fmla="*/ 147 h 437"/>
                  <a:gd name="T22" fmla="*/ 405 w 405"/>
                  <a:gd name="T23" fmla="*/ 104 h 437"/>
                  <a:gd name="T24" fmla="*/ 397 w 405"/>
                  <a:gd name="T25" fmla="*/ 93 h 437"/>
                  <a:gd name="T26" fmla="*/ 380 w 405"/>
                  <a:gd name="T27" fmla="*/ 72 h 437"/>
                  <a:gd name="T28" fmla="*/ 360 w 405"/>
                  <a:gd name="T29" fmla="*/ 52 h 437"/>
                  <a:gd name="T30" fmla="*/ 338 w 405"/>
                  <a:gd name="T31" fmla="*/ 36 h 437"/>
                  <a:gd name="T32" fmla="*/ 314 w 405"/>
                  <a:gd name="T33" fmla="*/ 22 h 437"/>
                  <a:gd name="T34" fmla="*/ 289 w 405"/>
                  <a:gd name="T35" fmla="*/ 12 h 437"/>
                  <a:gd name="T36" fmla="*/ 262 w 405"/>
                  <a:gd name="T37" fmla="*/ 5 h 437"/>
                  <a:gd name="T38" fmla="*/ 233 w 405"/>
                  <a:gd name="T39" fmla="*/ 1 h 437"/>
                  <a:gd name="T40" fmla="*/ 218 w 405"/>
                  <a:gd name="T41" fmla="*/ 0 h 437"/>
                  <a:gd name="T42" fmla="*/ 175 w 405"/>
                  <a:gd name="T43" fmla="*/ 5 h 437"/>
                  <a:gd name="T44" fmla="*/ 134 w 405"/>
                  <a:gd name="T45" fmla="*/ 17 h 437"/>
                  <a:gd name="T46" fmla="*/ 97 w 405"/>
                  <a:gd name="T47" fmla="*/ 37 h 437"/>
                  <a:gd name="T48" fmla="*/ 65 w 405"/>
                  <a:gd name="T49" fmla="*/ 64 h 437"/>
                  <a:gd name="T50" fmla="*/ 38 w 405"/>
                  <a:gd name="T51" fmla="*/ 96 h 437"/>
                  <a:gd name="T52" fmla="*/ 18 w 405"/>
                  <a:gd name="T53" fmla="*/ 133 h 437"/>
                  <a:gd name="T54" fmla="*/ 5 w 405"/>
                  <a:gd name="T55" fmla="*/ 175 h 437"/>
                  <a:gd name="T56" fmla="*/ 0 w 405"/>
                  <a:gd name="T57" fmla="*/ 219 h 437"/>
                  <a:gd name="T58" fmla="*/ 2 w 405"/>
                  <a:gd name="T59" fmla="*/ 240 h 437"/>
                  <a:gd name="T60" fmla="*/ 11 w 405"/>
                  <a:gd name="T61" fmla="*/ 283 h 437"/>
                  <a:gd name="T62" fmla="*/ 27 w 405"/>
                  <a:gd name="T63" fmla="*/ 322 h 437"/>
                  <a:gd name="T64" fmla="*/ 50 w 405"/>
                  <a:gd name="T65" fmla="*/ 358 h 437"/>
                  <a:gd name="T66" fmla="*/ 81 w 405"/>
                  <a:gd name="T67" fmla="*/ 387 h 437"/>
                  <a:gd name="T68" fmla="*/ 115 w 405"/>
                  <a:gd name="T69" fmla="*/ 410 h 437"/>
                  <a:gd name="T70" fmla="*/ 154 w 405"/>
                  <a:gd name="T71" fmla="*/ 427 h 437"/>
                  <a:gd name="T72" fmla="*/ 197 w 405"/>
                  <a:gd name="T73" fmla="*/ 436 h 437"/>
                  <a:gd name="T74" fmla="*/ 218 w 405"/>
                  <a:gd name="T75"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5" h="437">
                    <a:moveTo>
                      <a:pt x="218" y="437"/>
                    </a:moveTo>
                    <a:lnTo>
                      <a:pt x="218" y="437"/>
                    </a:lnTo>
                    <a:lnTo>
                      <a:pt x="240" y="436"/>
                    </a:lnTo>
                    <a:lnTo>
                      <a:pt x="260" y="433"/>
                    </a:lnTo>
                    <a:lnTo>
                      <a:pt x="278" y="429"/>
                    </a:lnTo>
                    <a:lnTo>
                      <a:pt x="297" y="422"/>
                    </a:lnTo>
                    <a:lnTo>
                      <a:pt x="314" y="414"/>
                    </a:lnTo>
                    <a:lnTo>
                      <a:pt x="332" y="405"/>
                    </a:lnTo>
                    <a:lnTo>
                      <a:pt x="348" y="394"/>
                    </a:lnTo>
                    <a:lnTo>
                      <a:pt x="362" y="382"/>
                    </a:lnTo>
                    <a:lnTo>
                      <a:pt x="362" y="382"/>
                    </a:lnTo>
                    <a:lnTo>
                      <a:pt x="357" y="361"/>
                    </a:lnTo>
                    <a:lnTo>
                      <a:pt x="353" y="338"/>
                    </a:lnTo>
                    <a:lnTo>
                      <a:pt x="352" y="314"/>
                    </a:lnTo>
                    <a:lnTo>
                      <a:pt x="350" y="291"/>
                    </a:lnTo>
                    <a:lnTo>
                      <a:pt x="350" y="291"/>
                    </a:lnTo>
                    <a:lnTo>
                      <a:pt x="352" y="266"/>
                    </a:lnTo>
                    <a:lnTo>
                      <a:pt x="354" y="240"/>
                    </a:lnTo>
                    <a:lnTo>
                      <a:pt x="358" y="216"/>
                    </a:lnTo>
                    <a:lnTo>
                      <a:pt x="365" y="192"/>
                    </a:lnTo>
                    <a:lnTo>
                      <a:pt x="372" y="169"/>
                    </a:lnTo>
                    <a:lnTo>
                      <a:pt x="381" y="147"/>
                    </a:lnTo>
                    <a:lnTo>
                      <a:pt x="392" y="125"/>
                    </a:lnTo>
                    <a:lnTo>
                      <a:pt x="405" y="104"/>
                    </a:lnTo>
                    <a:lnTo>
                      <a:pt x="405" y="104"/>
                    </a:lnTo>
                    <a:lnTo>
                      <a:pt x="397" y="93"/>
                    </a:lnTo>
                    <a:lnTo>
                      <a:pt x="389" y="81"/>
                    </a:lnTo>
                    <a:lnTo>
                      <a:pt x="380" y="72"/>
                    </a:lnTo>
                    <a:lnTo>
                      <a:pt x="371" y="61"/>
                    </a:lnTo>
                    <a:lnTo>
                      <a:pt x="360" y="52"/>
                    </a:lnTo>
                    <a:lnTo>
                      <a:pt x="349" y="44"/>
                    </a:lnTo>
                    <a:lnTo>
                      <a:pt x="338" y="36"/>
                    </a:lnTo>
                    <a:lnTo>
                      <a:pt x="326" y="29"/>
                    </a:lnTo>
                    <a:lnTo>
                      <a:pt x="314" y="22"/>
                    </a:lnTo>
                    <a:lnTo>
                      <a:pt x="302" y="17"/>
                    </a:lnTo>
                    <a:lnTo>
                      <a:pt x="289" y="12"/>
                    </a:lnTo>
                    <a:lnTo>
                      <a:pt x="276" y="8"/>
                    </a:lnTo>
                    <a:lnTo>
                      <a:pt x="262" y="5"/>
                    </a:lnTo>
                    <a:lnTo>
                      <a:pt x="248" y="2"/>
                    </a:lnTo>
                    <a:lnTo>
                      <a:pt x="233" y="1"/>
                    </a:lnTo>
                    <a:lnTo>
                      <a:pt x="218" y="0"/>
                    </a:lnTo>
                    <a:lnTo>
                      <a:pt x="218" y="0"/>
                    </a:lnTo>
                    <a:lnTo>
                      <a:pt x="197" y="1"/>
                    </a:lnTo>
                    <a:lnTo>
                      <a:pt x="175" y="5"/>
                    </a:lnTo>
                    <a:lnTo>
                      <a:pt x="154" y="10"/>
                    </a:lnTo>
                    <a:lnTo>
                      <a:pt x="134" y="17"/>
                    </a:lnTo>
                    <a:lnTo>
                      <a:pt x="115" y="26"/>
                    </a:lnTo>
                    <a:lnTo>
                      <a:pt x="97" y="37"/>
                    </a:lnTo>
                    <a:lnTo>
                      <a:pt x="81" y="50"/>
                    </a:lnTo>
                    <a:lnTo>
                      <a:pt x="65" y="64"/>
                    </a:lnTo>
                    <a:lnTo>
                      <a:pt x="50" y="80"/>
                    </a:lnTo>
                    <a:lnTo>
                      <a:pt x="38" y="96"/>
                    </a:lnTo>
                    <a:lnTo>
                      <a:pt x="27" y="115"/>
                    </a:lnTo>
                    <a:lnTo>
                      <a:pt x="18" y="133"/>
                    </a:lnTo>
                    <a:lnTo>
                      <a:pt x="11" y="153"/>
                    </a:lnTo>
                    <a:lnTo>
                      <a:pt x="5" y="175"/>
                    </a:lnTo>
                    <a:lnTo>
                      <a:pt x="2" y="196"/>
                    </a:lnTo>
                    <a:lnTo>
                      <a:pt x="0" y="219"/>
                    </a:lnTo>
                    <a:lnTo>
                      <a:pt x="0" y="219"/>
                    </a:lnTo>
                    <a:lnTo>
                      <a:pt x="2" y="240"/>
                    </a:lnTo>
                    <a:lnTo>
                      <a:pt x="5" y="263"/>
                    </a:lnTo>
                    <a:lnTo>
                      <a:pt x="11" y="283"/>
                    </a:lnTo>
                    <a:lnTo>
                      <a:pt x="18" y="303"/>
                    </a:lnTo>
                    <a:lnTo>
                      <a:pt x="27" y="322"/>
                    </a:lnTo>
                    <a:lnTo>
                      <a:pt x="38" y="341"/>
                    </a:lnTo>
                    <a:lnTo>
                      <a:pt x="50" y="358"/>
                    </a:lnTo>
                    <a:lnTo>
                      <a:pt x="65" y="373"/>
                    </a:lnTo>
                    <a:lnTo>
                      <a:pt x="81" y="387"/>
                    </a:lnTo>
                    <a:lnTo>
                      <a:pt x="97" y="399"/>
                    </a:lnTo>
                    <a:lnTo>
                      <a:pt x="115" y="410"/>
                    </a:lnTo>
                    <a:lnTo>
                      <a:pt x="134" y="419"/>
                    </a:lnTo>
                    <a:lnTo>
                      <a:pt x="154" y="427"/>
                    </a:lnTo>
                    <a:lnTo>
                      <a:pt x="175" y="433"/>
                    </a:lnTo>
                    <a:lnTo>
                      <a:pt x="197" y="436"/>
                    </a:lnTo>
                    <a:lnTo>
                      <a:pt x="218" y="437"/>
                    </a:lnTo>
                    <a:lnTo>
                      <a:pt x="218" y="4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76" name="Freeform 69"/>
              <p:cNvSpPr>
                <a:spLocks/>
              </p:cNvSpPr>
              <p:nvPr/>
            </p:nvSpPr>
            <p:spPr bwMode="auto">
              <a:xfrm>
                <a:off x="843528" y="2986109"/>
                <a:ext cx="84009" cy="69571"/>
              </a:xfrm>
              <a:custGeom>
                <a:avLst/>
                <a:gdLst>
                  <a:gd name="T0" fmla="*/ 476 w 577"/>
                  <a:gd name="T1" fmla="*/ 83 h 476"/>
                  <a:gd name="T2" fmla="*/ 452 w 577"/>
                  <a:gd name="T3" fmla="*/ 52 h 476"/>
                  <a:gd name="T4" fmla="*/ 425 w 577"/>
                  <a:gd name="T5" fmla="*/ 29 h 476"/>
                  <a:gd name="T6" fmla="*/ 394 w 577"/>
                  <a:gd name="T7" fmla="*/ 14 h 476"/>
                  <a:gd name="T8" fmla="*/ 365 w 577"/>
                  <a:gd name="T9" fmla="*/ 6 h 476"/>
                  <a:gd name="T10" fmla="*/ 339 w 577"/>
                  <a:gd name="T11" fmla="*/ 1 h 476"/>
                  <a:gd name="T12" fmla="*/ 302 w 577"/>
                  <a:gd name="T13" fmla="*/ 1 h 476"/>
                  <a:gd name="T14" fmla="*/ 192 w 577"/>
                  <a:gd name="T15" fmla="*/ 1 h 476"/>
                  <a:gd name="T16" fmla="*/ 175 w 577"/>
                  <a:gd name="T17" fmla="*/ 1 h 476"/>
                  <a:gd name="T18" fmla="*/ 136 w 577"/>
                  <a:gd name="T19" fmla="*/ 9 h 476"/>
                  <a:gd name="T20" fmla="*/ 111 w 577"/>
                  <a:gd name="T21" fmla="*/ 18 h 476"/>
                  <a:gd name="T22" fmla="*/ 86 w 577"/>
                  <a:gd name="T23" fmla="*/ 32 h 476"/>
                  <a:gd name="T24" fmla="*/ 60 w 577"/>
                  <a:gd name="T25" fmla="*/ 52 h 476"/>
                  <a:gd name="T26" fmla="*/ 38 w 577"/>
                  <a:gd name="T27" fmla="*/ 79 h 476"/>
                  <a:gd name="T28" fmla="*/ 28 w 577"/>
                  <a:gd name="T29" fmla="*/ 95 h 476"/>
                  <a:gd name="T30" fmla="*/ 9 w 577"/>
                  <a:gd name="T31" fmla="*/ 136 h 476"/>
                  <a:gd name="T32" fmla="*/ 0 w 577"/>
                  <a:gd name="T33" fmla="*/ 160 h 476"/>
                  <a:gd name="T34" fmla="*/ 44 w 577"/>
                  <a:gd name="T35" fmla="*/ 175 h 476"/>
                  <a:gd name="T36" fmla="*/ 87 w 577"/>
                  <a:gd name="T37" fmla="*/ 199 h 476"/>
                  <a:gd name="T38" fmla="*/ 128 w 577"/>
                  <a:gd name="T39" fmla="*/ 234 h 476"/>
                  <a:gd name="T40" fmla="*/ 147 w 577"/>
                  <a:gd name="T41" fmla="*/ 255 h 476"/>
                  <a:gd name="T42" fmla="*/ 164 w 577"/>
                  <a:gd name="T43" fmla="*/ 279 h 476"/>
                  <a:gd name="T44" fmla="*/ 176 w 577"/>
                  <a:gd name="T45" fmla="*/ 298 h 476"/>
                  <a:gd name="T46" fmla="*/ 200 w 577"/>
                  <a:gd name="T47" fmla="*/ 342 h 476"/>
                  <a:gd name="T48" fmla="*/ 223 w 577"/>
                  <a:gd name="T49" fmla="*/ 393 h 476"/>
                  <a:gd name="T50" fmla="*/ 251 w 577"/>
                  <a:gd name="T51" fmla="*/ 476 h 476"/>
                  <a:gd name="T52" fmla="*/ 504 w 577"/>
                  <a:gd name="T53" fmla="*/ 476 h 476"/>
                  <a:gd name="T54" fmla="*/ 526 w 577"/>
                  <a:gd name="T55" fmla="*/ 473 h 476"/>
                  <a:gd name="T56" fmla="*/ 546 w 577"/>
                  <a:gd name="T57" fmla="*/ 465 h 476"/>
                  <a:gd name="T58" fmla="*/ 560 w 577"/>
                  <a:gd name="T59" fmla="*/ 456 h 476"/>
                  <a:gd name="T60" fmla="*/ 570 w 577"/>
                  <a:gd name="T61" fmla="*/ 441 h 476"/>
                  <a:gd name="T62" fmla="*/ 576 w 577"/>
                  <a:gd name="T63" fmla="*/ 422 h 476"/>
                  <a:gd name="T64" fmla="*/ 577 w 577"/>
                  <a:gd name="T65" fmla="*/ 410 h 476"/>
                  <a:gd name="T66" fmla="*/ 562 w 577"/>
                  <a:gd name="T67" fmla="*/ 329 h 476"/>
                  <a:gd name="T68" fmla="*/ 537 w 577"/>
                  <a:gd name="T69" fmla="*/ 223 h 476"/>
                  <a:gd name="T70" fmla="*/ 520 w 577"/>
                  <a:gd name="T71" fmla="*/ 168 h 476"/>
                  <a:gd name="T72" fmla="*/ 500 w 577"/>
                  <a:gd name="T73" fmla="*/ 120 h 476"/>
                  <a:gd name="T74" fmla="*/ 476 w 577"/>
                  <a:gd name="T75" fmla="*/ 8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7" h="476">
                    <a:moveTo>
                      <a:pt x="476" y="83"/>
                    </a:moveTo>
                    <a:lnTo>
                      <a:pt x="476" y="83"/>
                    </a:lnTo>
                    <a:lnTo>
                      <a:pt x="465" y="65"/>
                    </a:lnTo>
                    <a:lnTo>
                      <a:pt x="452" y="52"/>
                    </a:lnTo>
                    <a:lnTo>
                      <a:pt x="438" y="40"/>
                    </a:lnTo>
                    <a:lnTo>
                      <a:pt x="425" y="29"/>
                    </a:lnTo>
                    <a:lnTo>
                      <a:pt x="410" y="21"/>
                    </a:lnTo>
                    <a:lnTo>
                      <a:pt x="394" y="14"/>
                    </a:lnTo>
                    <a:lnTo>
                      <a:pt x="379" y="9"/>
                    </a:lnTo>
                    <a:lnTo>
                      <a:pt x="365" y="6"/>
                    </a:lnTo>
                    <a:lnTo>
                      <a:pt x="351" y="4"/>
                    </a:lnTo>
                    <a:lnTo>
                      <a:pt x="339" y="1"/>
                    </a:lnTo>
                    <a:lnTo>
                      <a:pt x="317" y="0"/>
                    </a:lnTo>
                    <a:lnTo>
                      <a:pt x="302" y="1"/>
                    </a:lnTo>
                    <a:lnTo>
                      <a:pt x="297" y="1"/>
                    </a:lnTo>
                    <a:lnTo>
                      <a:pt x="192" y="1"/>
                    </a:lnTo>
                    <a:lnTo>
                      <a:pt x="192" y="1"/>
                    </a:lnTo>
                    <a:lnTo>
                      <a:pt x="175" y="1"/>
                    </a:lnTo>
                    <a:lnTo>
                      <a:pt x="158" y="4"/>
                    </a:lnTo>
                    <a:lnTo>
                      <a:pt x="136" y="9"/>
                    </a:lnTo>
                    <a:lnTo>
                      <a:pt x="124" y="13"/>
                    </a:lnTo>
                    <a:lnTo>
                      <a:pt x="111" y="18"/>
                    </a:lnTo>
                    <a:lnTo>
                      <a:pt x="99" y="24"/>
                    </a:lnTo>
                    <a:lnTo>
                      <a:pt x="86" y="32"/>
                    </a:lnTo>
                    <a:lnTo>
                      <a:pt x="74" y="41"/>
                    </a:lnTo>
                    <a:lnTo>
                      <a:pt x="60" y="52"/>
                    </a:lnTo>
                    <a:lnTo>
                      <a:pt x="50" y="64"/>
                    </a:lnTo>
                    <a:lnTo>
                      <a:pt x="38" y="79"/>
                    </a:lnTo>
                    <a:lnTo>
                      <a:pt x="38" y="79"/>
                    </a:lnTo>
                    <a:lnTo>
                      <a:pt x="28" y="95"/>
                    </a:lnTo>
                    <a:lnTo>
                      <a:pt x="19" y="113"/>
                    </a:lnTo>
                    <a:lnTo>
                      <a:pt x="9" y="136"/>
                    </a:lnTo>
                    <a:lnTo>
                      <a:pt x="0" y="160"/>
                    </a:lnTo>
                    <a:lnTo>
                      <a:pt x="0" y="160"/>
                    </a:lnTo>
                    <a:lnTo>
                      <a:pt x="21" y="167"/>
                    </a:lnTo>
                    <a:lnTo>
                      <a:pt x="44" y="175"/>
                    </a:lnTo>
                    <a:lnTo>
                      <a:pt x="66" y="186"/>
                    </a:lnTo>
                    <a:lnTo>
                      <a:pt x="87" y="199"/>
                    </a:lnTo>
                    <a:lnTo>
                      <a:pt x="108" y="215"/>
                    </a:lnTo>
                    <a:lnTo>
                      <a:pt x="128" y="234"/>
                    </a:lnTo>
                    <a:lnTo>
                      <a:pt x="138" y="244"/>
                    </a:lnTo>
                    <a:lnTo>
                      <a:pt x="147" y="255"/>
                    </a:lnTo>
                    <a:lnTo>
                      <a:pt x="155" y="267"/>
                    </a:lnTo>
                    <a:lnTo>
                      <a:pt x="164" y="279"/>
                    </a:lnTo>
                    <a:lnTo>
                      <a:pt x="164" y="279"/>
                    </a:lnTo>
                    <a:lnTo>
                      <a:pt x="176" y="298"/>
                    </a:lnTo>
                    <a:lnTo>
                      <a:pt x="190" y="319"/>
                    </a:lnTo>
                    <a:lnTo>
                      <a:pt x="200" y="342"/>
                    </a:lnTo>
                    <a:lnTo>
                      <a:pt x="213" y="366"/>
                    </a:lnTo>
                    <a:lnTo>
                      <a:pt x="223" y="393"/>
                    </a:lnTo>
                    <a:lnTo>
                      <a:pt x="233" y="419"/>
                    </a:lnTo>
                    <a:lnTo>
                      <a:pt x="251" y="476"/>
                    </a:lnTo>
                    <a:lnTo>
                      <a:pt x="504" y="476"/>
                    </a:lnTo>
                    <a:lnTo>
                      <a:pt x="504" y="476"/>
                    </a:lnTo>
                    <a:lnTo>
                      <a:pt x="514" y="474"/>
                    </a:lnTo>
                    <a:lnTo>
                      <a:pt x="526" y="473"/>
                    </a:lnTo>
                    <a:lnTo>
                      <a:pt x="540" y="468"/>
                    </a:lnTo>
                    <a:lnTo>
                      <a:pt x="546" y="465"/>
                    </a:lnTo>
                    <a:lnTo>
                      <a:pt x="553" y="461"/>
                    </a:lnTo>
                    <a:lnTo>
                      <a:pt x="560" y="456"/>
                    </a:lnTo>
                    <a:lnTo>
                      <a:pt x="565" y="449"/>
                    </a:lnTo>
                    <a:lnTo>
                      <a:pt x="570" y="441"/>
                    </a:lnTo>
                    <a:lnTo>
                      <a:pt x="573" y="433"/>
                    </a:lnTo>
                    <a:lnTo>
                      <a:pt x="576" y="422"/>
                    </a:lnTo>
                    <a:lnTo>
                      <a:pt x="577" y="410"/>
                    </a:lnTo>
                    <a:lnTo>
                      <a:pt x="577" y="410"/>
                    </a:lnTo>
                    <a:lnTo>
                      <a:pt x="570" y="371"/>
                    </a:lnTo>
                    <a:lnTo>
                      <a:pt x="562" y="329"/>
                    </a:lnTo>
                    <a:lnTo>
                      <a:pt x="552" y="278"/>
                    </a:lnTo>
                    <a:lnTo>
                      <a:pt x="537" y="223"/>
                    </a:lnTo>
                    <a:lnTo>
                      <a:pt x="529" y="195"/>
                    </a:lnTo>
                    <a:lnTo>
                      <a:pt x="520" y="168"/>
                    </a:lnTo>
                    <a:lnTo>
                      <a:pt x="510" y="144"/>
                    </a:lnTo>
                    <a:lnTo>
                      <a:pt x="500" y="120"/>
                    </a:lnTo>
                    <a:lnTo>
                      <a:pt x="488" y="100"/>
                    </a:lnTo>
                    <a:lnTo>
                      <a:pt x="476" y="83"/>
                    </a:lnTo>
                    <a:lnTo>
                      <a:pt x="476" y="8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sp>
            <p:nvSpPr>
              <p:cNvPr id="77" name="Freeform 70"/>
              <p:cNvSpPr>
                <a:spLocks/>
              </p:cNvSpPr>
              <p:nvPr/>
            </p:nvSpPr>
            <p:spPr bwMode="auto">
              <a:xfrm>
                <a:off x="700013" y="2986109"/>
                <a:ext cx="84884" cy="69571"/>
              </a:xfrm>
              <a:custGeom>
                <a:avLst/>
                <a:gdLst>
                  <a:gd name="T0" fmla="*/ 460 w 582"/>
                  <a:gd name="T1" fmla="*/ 274 h 476"/>
                  <a:gd name="T2" fmla="*/ 489 w 582"/>
                  <a:gd name="T3" fmla="*/ 239 h 476"/>
                  <a:gd name="T4" fmla="*/ 518 w 582"/>
                  <a:gd name="T5" fmla="*/ 212 h 476"/>
                  <a:gd name="T6" fmla="*/ 550 w 582"/>
                  <a:gd name="T7" fmla="*/ 191 h 476"/>
                  <a:gd name="T8" fmla="*/ 582 w 582"/>
                  <a:gd name="T9" fmla="*/ 175 h 476"/>
                  <a:gd name="T10" fmla="*/ 573 w 582"/>
                  <a:gd name="T11" fmla="*/ 147 h 476"/>
                  <a:gd name="T12" fmla="*/ 549 w 582"/>
                  <a:gd name="T13" fmla="*/ 100 h 476"/>
                  <a:gd name="T14" fmla="*/ 537 w 582"/>
                  <a:gd name="T15" fmla="*/ 83 h 476"/>
                  <a:gd name="T16" fmla="*/ 513 w 582"/>
                  <a:gd name="T17" fmla="*/ 52 h 476"/>
                  <a:gd name="T18" fmla="*/ 485 w 582"/>
                  <a:gd name="T19" fmla="*/ 29 h 476"/>
                  <a:gd name="T20" fmla="*/ 455 w 582"/>
                  <a:gd name="T21" fmla="*/ 14 h 476"/>
                  <a:gd name="T22" fmla="*/ 426 w 582"/>
                  <a:gd name="T23" fmla="*/ 6 h 476"/>
                  <a:gd name="T24" fmla="*/ 399 w 582"/>
                  <a:gd name="T25" fmla="*/ 1 h 476"/>
                  <a:gd name="T26" fmla="*/ 363 w 582"/>
                  <a:gd name="T27" fmla="*/ 1 h 476"/>
                  <a:gd name="T28" fmla="*/ 252 w 582"/>
                  <a:gd name="T29" fmla="*/ 1 h 476"/>
                  <a:gd name="T30" fmla="*/ 236 w 582"/>
                  <a:gd name="T31" fmla="*/ 1 h 476"/>
                  <a:gd name="T32" fmla="*/ 196 w 582"/>
                  <a:gd name="T33" fmla="*/ 9 h 476"/>
                  <a:gd name="T34" fmla="*/ 172 w 582"/>
                  <a:gd name="T35" fmla="*/ 18 h 476"/>
                  <a:gd name="T36" fmla="*/ 147 w 582"/>
                  <a:gd name="T37" fmla="*/ 32 h 476"/>
                  <a:gd name="T38" fmla="*/ 122 w 582"/>
                  <a:gd name="T39" fmla="*/ 52 h 476"/>
                  <a:gd name="T40" fmla="*/ 99 w 582"/>
                  <a:gd name="T41" fmla="*/ 79 h 476"/>
                  <a:gd name="T42" fmla="*/ 88 w 582"/>
                  <a:gd name="T43" fmla="*/ 95 h 476"/>
                  <a:gd name="T44" fmla="*/ 69 w 582"/>
                  <a:gd name="T45" fmla="*/ 139 h 476"/>
                  <a:gd name="T46" fmla="*/ 52 w 582"/>
                  <a:gd name="T47" fmla="*/ 191 h 476"/>
                  <a:gd name="T48" fmla="*/ 29 w 582"/>
                  <a:gd name="T49" fmla="*/ 275 h 476"/>
                  <a:gd name="T50" fmla="*/ 8 w 582"/>
                  <a:gd name="T51" fmla="*/ 370 h 476"/>
                  <a:gd name="T52" fmla="*/ 1 w 582"/>
                  <a:gd name="T53" fmla="*/ 410 h 476"/>
                  <a:gd name="T54" fmla="*/ 1 w 582"/>
                  <a:gd name="T55" fmla="*/ 432 h 476"/>
                  <a:gd name="T56" fmla="*/ 8 w 582"/>
                  <a:gd name="T57" fmla="*/ 450 h 476"/>
                  <a:gd name="T58" fmla="*/ 17 w 582"/>
                  <a:gd name="T59" fmla="*/ 461 h 476"/>
                  <a:gd name="T60" fmla="*/ 32 w 582"/>
                  <a:gd name="T61" fmla="*/ 470 h 476"/>
                  <a:gd name="T62" fmla="*/ 52 w 582"/>
                  <a:gd name="T63" fmla="*/ 474 h 476"/>
                  <a:gd name="T64" fmla="*/ 378 w 582"/>
                  <a:gd name="T65" fmla="*/ 476 h 476"/>
                  <a:gd name="T66" fmla="*/ 397 w 582"/>
                  <a:gd name="T67" fmla="*/ 417 h 476"/>
                  <a:gd name="T68" fmla="*/ 417 w 582"/>
                  <a:gd name="T69" fmla="*/ 362 h 476"/>
                  <a:gd name="T70" fmla="*/ 437 w 582"/>
                  <a:gd name="T71" fmla="*/ 313 h 476"/>
                  <a:gd name="T72" fmla="*/ 460 w 582"/>
                  <a:gd name="T73" fmla="*/ 274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476">
                    <a:moveTo>
                      <a:pt x="460" y="274"/>
                    </a:moveTo>
                    <a:lnTo>
                      <a:pt x="460" y="274"/>
                    </a:lnTo>
                    <a:lnTo>
                      <a:pt x="474" y="255"/>
                    </a:lnTo>
                    <a:lnTo>
                      <a:pt x="489" y="239"/>
                    </a:lnTo>
                    <a:lnTo>
                      <a:pt x="504" y="224"/>
                    </a:lnTo>
                    <a:lnTo>
                      <a:pt x="518" y="212"/>
                    </a:lnTo>
                    <a:lnTo>
                      <a:pt x="534" y="200"/>
                    </a:lnTo>
                    <a:lnTo>
                      <a:pt x="550" y="191"/>
                    </a:lnTo>
                    <a:lnTo>
                      <a:pt x="566" y="182"/>
                    </a:lnTo>
                    <a:lnTo>
                      <a:pt x="582" y="175"/>
                    </a:lnTo>
                    <a:lnTo>
                      <a:pt x="582" y="175"/>
                    </a:lnTo>
                    <a:lnTo>
                      <a:pt x="573" y="147"/>
                    </a:lnTo>
                    <a:lnTo>
                      <a:pt x="561" y="123"/>
                    </a:lnTo>
                    <a:lnTo>
                      <a:pt x="549" y="100"/>
                    </a:lnTo>
                    <a:lnTo>
                      <a:pt x="537" y="83"/>
                    </a:lnTo>
                    <a:lnTo>
                      <a:pt x="537" y="83"/>
                    </a:lnTo>
                    <a:lnTo>
                      <a:pt x="525" y="65"/>
                    </a:lnTo>
                    <a:lnTo>
                      <a:pt x="513" y="52"/>
                    </a:lnTo>
                    <a:lnTo>
                      <a:pt x="500" y="40"/>
                    </a:lnTo>
                    <a:lnTo>
                      <a:pt x="485" y="29"/>
                    </a:lnTo>
                    <a:lnTo>
                      <a:pt x="470" y="21"/>
                    </a:lnTo>
                    <a:lnTo>
                      <a:pt x="455" y="14"/>
                    </a:lnTo>
                    <a:lnTo>
                      <a:pt x="441" y="9"/>
                    </a:lnTo>
                    <a:lnTo>
                      <a:pt x="426" y="6"/>
                    </a:lnTo>
                    <a:lnTo>
                      <a:pt x="413" y="4"/>
                    </a:lnTo>
                    <a:lnTo>
                      <a:pt x="399" y="1"/>
                    </a:lnTo>
                    <a:lnTo>
                      <a:pt x="378" y="0"/>
                    </a:lnTo>
                    <a:lnTo>
                      <a:pt x="363" y="1"/>
                    </a:lnTo>
                    <a:lnTo>
                      <a:pt x="358" y="1"/>
                    </a:lnTo>
                    <a:lnTo>
                      <a:pt x="252" y="1"/>
                    </a:lnTo>
                    <a:lnTo>
                      <a:pt x="252" y="1"/>
                    </a:lnTo>
                    <a:lnTo>
                      <a:pt x="236" y="1"/>
                    </a:lnTo>
                    <a:lnTo>
                      <a:pt x="219" y="4"/>
                    </a:lnTo>
                    <a:lnTo>
                      <a:pt x="196" y="9"/>
                    </a:lnTo>
                    <a:lnTo>
                      <a:pt x="184" y="13"/>
                    </a:lnTo>
                    <a:lnTo>
                      <a:pt x="172" y="18"/>
                    </a:lnTo>
                    <a:lnTo>
                      <a:pt x="159" y="24"/>
                    </a:lnTo>
                    <a:lnTo>
                      <a:pt x="147" y="32"/>
                    </a:lnTo>
                    <a:lnTo>
                      <a:pt x="134" y="41"/>
                    </a:lnTo>
                    <a:lnTo>
                      <a:pt x="122" y="52"/>
                    </a:lnTo>
                    <a:lnTo>
                      <a:pt x="110" y="64"/>
                    </a:lnTo>
                    <a:lnTo>
                      <a:pt x="99" y="79"/>
                    </a:lnTo>
                    <a:lnTo>
                      <a:pt x="99" y="79"/>
                    </a:lnTo>
                    <a:lnTo>
                      <a:pt x="88" y="95"/>
                    </a:lnTo>
                    <a:lnTo>
                      <a:pt x="79" y="116"/>
                    </a:lnTo>
                    <a:lnTo>
                      <a:pt x="69" y="139"/>
                    </a:lnTo>
                    <a:lnTo>
                      <a:pt x="60" y="164"/>
                    </a:lnTo>
                    <a:lnTo>
                      <a:pt x="52" y="191"/>
                    </a:lnTo>
                    <a:lnTo>
                      <a:pt x="43" y="219"/>
                    </a:lnTo>
                    <a:lnTo>
                      <a:pt x="29" y="275"/>
                    </a:lnTo>
                    <a:lnTo>
                      <a:pt x="17" y="327"/>
                    </a:lnTo>
                    <a:lnTo>
                      <a:pt x="8" y="370"/>
                    </a:lnTo>
                    <a:lnTo>
                      <a:pt x="1" y="410"/>
                    </a:lnTo>
                    <a:lnTo>
                      <a:pt x="1" y="410"/>
                    </a:lnTo>
                    <a:lnTo>
                      <a:pt x="0" y="421"/>
                    </a:lnTo>
                    <a:lnTo>
                      <a:pt x="1" y="432"/>
                    </a:lnTo>
                    <a:lnTo>
                      <a:pt x="5" y="444"/>
                    </a:lnTo>
                    <a:lnTo>
                      <a:pt x="8" y="450"/>
                    </a:lnTo>
                    <a:lnTo>
                      <a:pt x="12" y="456"/>
                    </a:lnTo>
                    <a:lnTo>
                      <a:pt x="17" y="461"/>
                    </a:lnTo>
                    <a:lnTo>
                      <a:pt x="24" y="466"/>
                    </a:lnTo>
                    <a:lnTo>
                      <a:pt x="32" y="470"/>
                    </a:lnTo>
                    <a:lnTo>
                      <a:pt x="41" y="473"/>
                    </a:lnTo>
                    <a:lnTo>
                      <a:pt x="52" y="474"/>
                    </a:lnTo>
                    <a:lnTo>
                      <a:pt x="65" y="476"/>
                    </a:lnTo>
                    <a:lnTo>
                      <a:pt x="378" y="476"/>
                    </a:lnTo>
                    <a:lnTo>
                      <a:pt x="378" y="476"/>
                    </a:lnTo>
                    <a:lnTo>
                      <a:pt x="397" y="417"/>
                    </a:lnTo>
                    <a:lnTo>
                      <a:pt x="406" y="389"/>
                    </a:lnTo>
                    <a:lnTo>
                      <a:pt x="417" y="362"/>
                    </a:lnTo>
                    <a:lnTo>
                      <a:pt x="426" y="337"/>
                    </a:lnTo>
                    <a:lnTo>
                      <a:pt x="437" y="313"/>
                    </a:lnTo>
                    <a:lnTo>
                      <a:pt x="449" y="292"/>
                    </a:lnTo>
                    <a:lnTo>
                      <a:pt x="460" y="274"/>
                    </a:lnTo>
                    <a:lnTo>
                      <a:pt x="460" y="27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232323"/>
                  </a:solidFill>
                  <a:effectLst/>
                  <a:uLnTx/>
                  <a:uFillTx/>
                </a:endParaRPr>
              </a:p>
            </p:txBody>
          </p:sp>
        </p:grpSp>
        <p:sp>
          <p:nvSpPr>
            <p:cNvPr id="71" name="ZoneTexte 70"/>
            <p:cNvSpPr txBox="1"/>
            <p:nvPr/>
          </p:nvSpPr>
          <p:spPr>
            <a:xfrm>
              <a:off x="711028" y="5140531"/>
              <a:ext cx="122074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400" b="1" i="0" u="none" strike="noStrike" kern="0" cap="none" spc="0" normalizeH="0" baseline="0" noProof="0" dirty="0" smtClean="0">
                  <a:ln>
                    <a:noFill/>
                  </a:ln>
                  <a:solidFill>
                    <a:prstClr val="white"/>
                  </a:solidFill>
                  <a:effectLst/>
                  <a:uLnTx/>
                  <a:uFillTx/>
                </a:rPr>
                <a:t>7 844</a:t>
              </a:r>
            </a:p>
          </p:txBody>
        </p:sp>
        <p:sp>
          <p:nvSpPr>
            <p:cNvPr id="79" name="ZoneTexte 78"/>
            <p:cNvSpPr txBox="1"/>
            <p:nvPr/>
          </p:nvSpPr>
          <p:spPr>
            <a:xfrm>
              <a:off x="465200" y="4790339"/>
              <a:ext cx="1703240" cy="460639"/>
            </a:xfrm>
            <a:prstGeom prst="rect">
              <a:avLst/>
            </a:prstGeom>
            <a:noFill/>
          </p:spPr>
          <p:txBody>
            <a:bodyPr wrap="square" rtlCol="0">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rPr>
                <a:t>EUROPE - RESTE DU MONDE</a:t>
              </a:r>
              <a:endParaRPr kumimoji="0" lang="fr-FR" sz="1600" b="0" i="0" u="none" strike="noStrike" kern="0" cap="none" spc="0" normalizeH="0" baseline="0" noProof="0" dirty="0" smtClean="0">
                <a:ln>
                  <a:noFill/>
                </a:ln>
                <a:solidFill>
                  <a:prstClr val="white"/>
                </a:solidFill>
                <a:effectLst/>
                <a:uLnTx/>
                <a:uFillTx/>
              </a:endParaRPr>
            </a:p>
          </p:txBody>
        </p:sp>
      </p:grpSp>
    </p:spTree>
    <p:extLst>
      <p:ext uri="{BB962C8B-B14F-4D97-AF65-F5344CB8AC3E}">
        <p14:creationId xmlns:p14="http://schemas.microsoft.com/office/powerpoint/2010/main" val="376902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1"/>
          <p:cNvSpPr>
            <a:spLocks noGrp="1"/>
          </p:cNvSpPr>
          <p:nvPr>
            <p:ph idx="4294967295"/>
          </p:nvPr>
        </p:nvSpPr>
        <p:spPr>
          <a:xfrm>
            <a:off x="4716016" y="2457986"/>
            <a:ext cx="3861136" cy="3707318"/>
          </a:xfrm>
          <a:prstGeom prst="rect">
            <a:avLst/>
          </a:prstGeom>
        </p:spPr>
        <p:txBody>
          <a:bodyPr>
            <a:normAutofit lnSpcReduction="10000"/>
          </a:bodyPr>
          <a:lstStyle/>
          <a:p>
            <a:r>
              <a:rPr lang="fr-FR" dirty="0" smtClean="0"/>
              <a:t>Accompagner nos clients dans leur transformation numérique </a:t>
            </a:r>
          </a:p>
          <a:p>
            <a:r>
              <a:rPr lang="fr-FR" dirty="0" smtClean="0"/>
              <a:t>Créer </a:t>
            </a:r>
            <a:r>
              <a:rPr lang="fr-FR" dirty="0"/>
              <a:t>et opérer des services innovants pour faire de ces mutations un atout majeur</a:t>
            </a:r>
          </a:p>
          <a:p>
            <a:r>
              <a:rPr lang="fr-FR" dirty="0" smtClean="0"/>
              <a:t>Gagner </a:t>
            </a:r>
            <a:r>
              <a:rPr lang="fr-FR" dirty="0"/>
              <a:t>en réactivité et flexibilité </a:t>
            </a:r>
            <a:r>
              <a:rPr lang="fr-FR" dirty="0" smtClean="0"/>
              <a:t>pour accompagner </a:t>
            </a:r>
            <a:r>
              <a:rPr lang="fr-FR" dirty="0"/>
              <a:t>la croissance et la </a:t>
            </a:r>
            <a:r>
              <a:rPr lang="fr-FR" dirty="0" smtClean="0"/>
              <a:t>compétitivité </a:t>
            </a:r>
            <a:endParaRPr lang="fr-FR" dirty="0"/>
          </a:p>
          <a:p>
            <a:r>
              <a:rPr lang="fr-FR" dirty="0" smtClean="0"/>
              <a:t>Maîtriser la qualité et les coûts sur les systèmes existants</a:t>
            </a:r>
          </a:p>
          <a:p>
            <a:pPr lvl="1">
              <a:buNone/>
            </a:pPr>
            <a:endParaRPr lang="fr-FR" dirty="0" smtClean="0"/>
          </a:p>
          <a:p>
            <a:pPr lvl="1"/>
            <a:endParaRPr lang="fr-FR" dirty="0" smtClean="0"/>
          </a:p>
        </p:txBody>
      </p:sp>
      <p:sp>
        <p:nvSpPr>
          <p:cNvPr id="8" name="Titre 2"/>
          <p:cNvSpPr>
            <a:spLocks noGrp="1"/>
          </p:cNvSpPr>
          <p:nvPr>
            <p:ph type="title"/>
          </p:nvPr>
        </p:nvSpPr>
        <p:spPr>
          <a:xfrm>
            <a:off x="544438" y="190697"/>
            <a:ext cx="8348041" cy="790031"/>
          </a:xfrm>
        </p:spPr>
        <p:txBody>
          <a:bodyPr/>
          <a:lstStyle/>
          <a:p>
            <a:r>
              <a:rPr lang="fr-FR" sz="2000" dirty="0" smtClean="0"/>
              <a:t>Transformer les mutations en opportunités POUR NOS CLIENTS</a:t>
            </a:r>
            <a:endParaRPr lang="fr-FR" sz="2000" dirty="0"/>
          </a:p>
        </p:txBody>
      </p:sp>
      <p:sp>
        <p:nvSpPr>
          <p:cNvPr id="4" name="Espace réservé du pied de page 3"/>
          <p:cNvSpPr>
            <a:spLocks noGrp="1"/>
          </p:cNvSpPr>
          <p:nvPr>
            <p:ph type="ftr" sz="quarter" idx="11"/>
          </p:nvPr>
        </p:nvSpPr>
        <p:spPr/>
        <p:txBody>
          <a:bodyPr/>
          <a:lstStyle/>
          <a:p>
            <a:r>
              <a:rPr lang="fr-FR" smtClean="0"/>
              <a:t>Carte d'identité Sopra Steria</a:t>
            </a:r>
            <a:endParaRPr lang="fr-FR"/>
          </a:p>
        </p:txBody>
      </p:sp>
      <p:sp>
        <p:nvSpPr>
          <p:cNvPr id="2" name="Espace réservé du numéro de diapositive 1"/>
          <p:cNvSpPr>
            <a:spLocks noGrp="1"/>
          </p:cNvSpPr>
          <p:nvPr>
            <p:ph type="sldNum" sz="quarter" idx="12"/>
          </p:nvPr>
        </p:nvSpPr>
        <p:spPr/>
        <p:txBody>
          <a:bodyPr/>
          <a:lstStyle/>
          <a:p>
            <a:fld id="{AF43E6FD-AB27-4108-A2FC-346BB5F75E3F}" type="slidenum">
              <a:rPr lang="fr-FR" smtClean="0"/>
              <a:pPr/>
              <a:t>4</a:t>
            </a:fld>
            <a:endParaRPr lang="fr-FR" dirty="0"/>
          </a:p>
        </p:txBody>
      </p:sp>
      <p:sp>
        <p:nvSpPr>
          <p:cNvPr id="95" name="Rectangle 94"/>
          <p:cNvSpPr/>
          <p:nvPr/>
        </p:nvSpPr>
        <p:spPr>
          <a:xfrm>
            <a:off x="4758916" y="1772816"/>
            <a:ext cx="3818236"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Enjeux</a:t>
            </a:r>
            <a:endParaRPr lang="fr-FR" sz="2400" dirty="0"/>
          </a:p>
        </p:txBody>
      </p:sp>
      <p:grpSp>
        <p:nvGrpSpPr>
          <p:cNvPr id="13" name="Groupe 12"/>
          <p:cNvGrpSpPr/>
          <p:nvPr/>
        </p:nvGrpSpPr>
        <p:grpSpPr>
          <a:xfrm>
            <a:off x="708278" y="2399014"/>
            <a:ext cx="997927" cy="919398"/>
            <a:chOff x="876321" y="2619738"/>
            <a:chExt cx="997927" cy="919398"/>
          </a:xfrm>
        </p:grpSpPr>
        <p:sp>
          <p:nvSpPr>
            <p:cNvPr id="128" name="Freeform 5"/>
            <p:cNvSpPr>
              <a:spLocks/>
            </p:cNvSpPr>
            <p:nvPr/>
          </p:nvSpPr>
          <p:spPr bwMode="auto">
            <a:xfrm>
              <a:off x="876321" y="2943784"/>
              <a:ext cx="997927" cy="595352"/>
            </a:xfrm>
            <a:custGeom>
              <a:avLst/>
              <a:gdLst>
                <a:gd name="T0" fmla="*/ 2930 w 3520"/>
                <a:gd name="T1" fmla="*/ 657 h 2100"/>
                <a:gd name="T2" fmla="*/ 2852 w 3520"/>
                <a:gd name="T3" fmla="*/ 431 h 2100"/>
                <a:gd name="T4" fmla="*/ 2700 w 3520"/>
                <a:gd name="T5" fmla="*/ 237 h 2100"/>
                <a:gd name="T6" fmla="*/ 2491 w 3520"/>
                <a:gd name="T7" fmla="*/ 91 h 2100"/>
                <a:gd name="T8" fmla="*/ 2244 w 3520"/>
                <a:gd name="T9" fmla="*/ 11 h 2100"/>
                <a:gd name="T10" fmla="*/ 1977 w 3520"/>
                <a:gd name="T11" fmla="*/ 12 h 2100"/>
                <a:gd name="T12" fmla="*/ 1706 w 3520"/>
                <a:gd name="T13" fmla="*/ 112 h 2100"/>
                <a:gd name="T14" fmla="*/ 1451 w 3520"/>
                <a:gd name="T15" fmla="*/ 329 h 2100"/>
                <a:gd name="T16" fmla="*/ 1294 w 3520"/>
                <a:gd name="T17" fmla="*/ 336 h 2100"/>
                <a:gd name="T18" fmla="*/ 1128 w 3520"/>
                <a:gd name="T19" fmla="*/ 269 h 2100"/>
                <a:gd name="T20" fmla="*/ 960 w 3520"/>
                <a:gd name="T21" fmla="*/ 251 h 2100"/>
                <a:gd name="T22" fmla="*/ 800 w 3520"/>
                <a:gd name="T23" fmla="*/ 277 h 2100"/>
                <a:gd name="T24" fmla="*/ 658 w 3520"/>
                <a:gd name="T25" fmla="*/ 346 h 2100"/>
                <a:gd name="T26" fmla="*/ 548 w 3520"/>
                <a:gd name="T27" fmla="*/ 459 h 2100"/>
                <a:gd name="T28" fmla="*/ 478 w 3520"/>
                <a:gd name="T29" fmla="*/ 612 h 2100"/>
                <a:gd name="T30" fmla="*/ 461 w 3520"/>
                <a:gd name="T31" fmla="*/ 803 h 2100"/>
                <a:gd name="T32" fmla="*/ 351 w 3520"/>
                <a:gd name="T33" fmla="*/ 901 h 2100"/>
                <a:gd name="T34" fmla="*/ 166 w 3520"/>
                <a:gd name="T35" fmla="*/ 987 h 2100"/>
                <a:gd name="T36" fmla="*/ 48 w 3520"/>
                <a:gd name="T37" fmla="*/ 1122 h 2100"/>
                <a:gd name="T38" fmla="*/ 1 w 3520"/>
                <a:gd name="T39" fmla="*/ 1284 h 2100"/>
                <a:gd name="T40" fmla="*/ 22 w 3520"/>
                <a:gd name="T41" fmla="*/ 1445 h 2100"/>
                <a:gd name="T42" fmla="*/ 110 w 3520"/>
                <a:gd name="T43" fmla="*/ 1582 h 2100"/>
                <a:gd name="T44" fmla="*/ 265 w 3520"/>
                <a:gd name="T45" fmla="*/ 1669 h 2100"/>
                <a:gd name="T46" fmla="*/ 488 w 3520"/>
                <a:gd name="T47" fmla="*/ 1684 h 2100"/>
                <a:gd name="T48" fmla="*/ 659 w 3520"/>
                <a:gd name="T49" fmla="*/ 1741 h 2100"/>
                <a:gd name="T50" fmla="*/ 800 w 3520"/>
                <a:gd name="T51" fmla="*/ 1931 h 2100"/>
                <a:gd name="T52" fmla="*/ 992 w 3520"/>
                <a:gd name="T53" fmla="*/ 2054 h 2100"/>
                <a:gd name="T54" fmla="*/ 1215 w 3520"/>
                <a:gd name="T55" fmla="*/ 2100 h 2100"/>
                <a:gd name="T56" fmla="*/ 1352 w 3520"/>
                <a:gd name="T57" fmla="*/ 2060 h 2100"/>
                <a:gd name="T58" fmla="*/ 1357 w 3520"/>
                <a:gd name="T59" fmla="*/ 1853 h 2100"/>
                <a:gd name="T60" fmla="*/ 1473 w 3520"/>
                <a:gd name="T61" fmla="*/ 1592 h 2100"/>
                <a:gd name="T62" fmla="*/ 1662 w 3520"/>
                <a:gd name="T63" fmla="*/ 1379 h 2100"/>
                <a:gd name="T64" fmla="*/ 1838 w 3520"/>
                <a:gd name="T65" fmla="*/ 1296 h 2100"/>
                <a:gd name="T66" fmla="*/ 1868 w 3520"/>
                <a:gd name="T67" fmla="*/ 1274 h 2100"/>
                <a:gd name="T68" fmla="*/ 1717 w 3520"/>
                <a:gd name="T69" fmla="*/ 1125 h 2100"/>
                <a:gd name="T70" fmla="*/ 1659 w 3520"/>
                <a:gd name="T71" fmla="*/ 913 h 2100"/>
                <a:gd name="T72" fmla="*/ 1684 w 3520"/>
                <a:gd name="T73" fmla="*/ 771 h 2100"/>
                <a:gd name="T74" fmla="*/ 1766 w 3520"/>
                <a:gd name="T75" fmla="*/ 635 h 2100"/>
                <a:gd name="T76" fmla="*/ 1892 w 3520"/>
                <a:gd name="T77" fmla="*/ 541 h 2100"/>
                <a:gd name="T78" fmla="*/ 2050 w 3520"/>
                <a:gd name="T79" fmla="*/ 500 h 2100"/>
                <a:gd name="T80" fmla="*/ 2194 w 3520"/>
                <a:gd name="T81" fmla="*/ 519 h 2100"/>
                <a:gd name="T82" fmla="*/ 2333 w 3520"/>
                <a:gd name="T83" fmla="*/ 595 h 2100"/>
                <a:gd name="T84" fmla="*/ 2434 w 3520"/>
                <a:gd name="T85" fmla="*/ 716 h 2100"/>
                <a:gd name="T86" fmla="*/ 2481 w 3520"/>
                <a:gd name="T87" fmla="*/ 871 h 2100"/>
                <a:gd name="T88" fmla="*/ 2456 w 3520"/>
                <a:gd name="T89" fmla="*/ 1063 h 2100"/>
                <a:gd name="T90" fmla="*/ 2313 w 3520"/>
                <a:gd name="T91" fmla="*/ 1247 h 2100"/>
                <a:gd name="T92" fmla="*/ 2300 w 3520"/>
                <a:gd name="T93" fmla="*/ 1297 h 2100"/>
                <a:gd name="T94" fmla="*/ 2426 w 3520"/>
                <a:gd name="T95" fmla="*/ 1360 h 2100"/>
                <a:gd name="T96" fmla="*/ 2555 w 3520"/>
                <a:gd name="T97" fmla="*/ 1534 h 2100"/>
                <a:gd name="T98" fmla="*/ 2642 w 3520"/>
                <a:gd name="T99" fmla="*/ 1822 h 2100"/>
                <a:gd name="T100" fmla="*/ 2774 w 3520"/>
                <a:gd name="T101" fmla="*/ 1797 h 2100"/>
                <a:gd name="T102" fmla="*/ 2899 w 3520"/>
                <a:gd name="T103" fmla="*/ 1691 h 2100"/>
                <a:gd name="T104" fmla="*/ 3022 w 3520"/>
                <a:gd name="T105" fmla="*/ 1593 h 2100"/>
                <a:gd name="T106" fmla="*/ 3241 w 3520"/>
                <a:gd name="T107" fmla="*/ 1565 h 2100"/>
                <a:gd name="T108" fmla="*/ 3400 w 3520"/>
                <a:gd name="T109" fmla="*/ 1463 h 2100"/>
                <a:gd name="T110" fmla="*/ 3495 w 3520"/>
                <a:gd name="T111" fmla="*/ 1314 h 2100"/>
                <a:gd name="T112" fmla="*/ 3520 w 3520"/>
                <a:gd name="T113" fmla="*/ 1148 h 2100"/>
                <a:gd name="T114" fmla="*/ 3471 w 3520"/>
                <a:gd name="T115" fmla="*/ 991 h 2100"/>
                <a:gd name="T116" fmla="*/ 3346 w 3520"/>
                <a:gd name="T117" fmla="*/ 871 h 2100"/>
                <a:gd name="T118" fmla="*/ 3139 w 3520"/>
                <a:gd name="T119" fmla="*/ 818 h 2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20" h="2100">
                  <a:moveTo>
                    <a:pt x="2929" y="836"/>
                  </a:moveTo>
                  <a:lnTo>
                    <a:pt x="2929" y="836"/>
                  </a:lnTo>
                  <a:lnTo>
                    <a:pt x="2933" y="807"/>
                  </a:lnTo>
                  <a:lnTo>
                    <a:pt x="2935" y="776"/>
                  </a:lnTo>
                  <a:lnTo>
                    <a:pt x="2936" y="746"/>
                  </a:lnTo>
                  <a:lnTo>
                    <a:pt x="2935" y="716"/>
                  </a:lnTo>
                  <a:lnTo>
                    <a:pt x="2933" y="687"/>
                  </a:lnTo>
                  <a:lnTo>
                    <a:pt x="2930" y="657"/>
                  </a:lnTo>
                  <a:lnTo>
                    <a:pt x="2925" y="627"/>
                  </a:lnTo>
                  <a:lnTo>
                    <a:pt x="2919" y="598"/>
                  </a:lnTo>
                  <a:lnTo>
                    <a:pt x="2910" y="569"/>
                  </a:lnTo>
                  <a:lnTo>
                    <a:pt x="2901" y="541"/>
                  </a:lnTo>
                  <a:lnTo>
                    <a:pt x="2891" y="513"/>
                  </a:lnTo>
                  <a:lnTo>
                    <a:pt x="2879" y="486"/>
                  </a:lnTo>
                  <a:lnTo>
                    <a:pt x="2866" y="458"/>
                  </a:lnTo>
                  <a:lnTo>
                    <a:pt x="2852" y="431"/>
                  </a:lnTo>
                  <a:lnTo>
                    <a:pt x="2837" y="404"/>
                  </a:lnTo>
                  <a:lnTo>
                    <a:pt x="2820" y="379"/>
                  </a:lnTo>
                  <a:lnTo>
                    <a:pt x="2803" y="354"/>
                  </a:lnTo>
                  <a:lnTo>
                    <a:pt x="2784" y="329"/>
                  </a:lnTo>
                  <a:lnTo>
                    <a:pt x="2764" y="305"/>
                  </a:lnTo>
                  <a:lnTo>
                    <a:pt x="2744" y="281"/>
                  </a:lnTo>
                  <a:lnTo>
                    <a:pt x="2723" y="259"/>
                  </a:lnTo>
                  <a:lnTo>
                    <a:pt x="2700" y="237"/>
                  </a:lnTo>
                  <a:lnTo>
                    <a:pt x="2676" y="215"/>
                  </a:lnTo>
                  <a:lnTo>
                    <a:pt x="2652" y="196"/>
                  </a:lnTo>
                  <a:lnTo>
                    <a:pt x="2627" y="176"/>
                  </a:lnTo>
                  <a:lnTo>
                    <a:pt x="2602" y="157"/>
                  </a:lnTo>
                  <a:lnTo>
                    <a:pt x="2574" y="140"/>
                  </a:lnTo>
                  <a:lnTo>
                    <a:pt x="2548" y="122"/>
                  </a:lnTo>
                  <a:lnTo>
                    <a:pt x="2520" y="107"/>
                  </a:lnTo>
                  <a:lnTo>
                    <a:pt x="2491" y="91"/>
                  </a:lnTo>
                  <a:lnTo>
                    <a:pt x="2463" y="77"/>
                  </a:lnTo>
                  <a:lnTo>
                    <a:pt x="2432" y="64"/>
                  </a:lnTo>
                  <a:lnTo>
                    <a:pt x="2402" y="53"/>
                  </a:lnTo>
                  <a:lnTo>
                    <a:pt x="2372" y="42"/>
                  </a:lnTo>
                  <a:lnTo>
                    <a:pt x="2340" y="32"/>
                  </a:lnTo>
                  <a:lnTo>
                    <a:pt x="2309" y="23"/>
                  </a:lnTo>
                  <a:lnTo>
                    <a:pt x="2276" y="16"/>
                  </a:lnTo>
                  <a:lnTo>
                    <a:pt x="2244" y="11"/>
                  </a:lnTo>
                  <a:lnTo>
                    <a:pt x="2211" y="5"/>
                  </a:lnTo>
                  <a:lnTo>
                    <a:pt x="2178" y="2"/>
                  </a:lnTo>
                  <a:lnTo>
                    <a:pt x="2146" y="0"/>
                  </a:lnTo>
                  <a:lnTo>
                    <a:pt x="2112" y="0"/>
                  </a:lnTo>
                  <a:lnTo>
                    <a:pt x="2078" y="1"/>
                  </a:lnTo>
                  <a:lnTo>
                    <a:pt x="2045" y="3"/>
                  </a:lnTo>
                  <a:lnTo>
                    <a:pt x="2011" y="7"/>
                  </a:lnTo>
                  <a:lnTo>
                    <a:pt x="1977" y="12"/>
                  </a:lnTo>
                  <a:lnTo>
                    <a:pt x="1943" y="19"/>
                  </a:lnTo>
                  <a:lnTo>
                    <a:pt x="1909" y="27"/>
                  </a:lnTo>
                  <a:lnTo>
                    <a:pt x="1875" y="37"/>
                  </a:lnTo>
                  <a:lnTo>
                    <a:pt x="1841" y="48"/>
                  </a:lnTo>
                  <a:lnTo>
                    <a:pt x="1807" y="63"/>
                  </a:lnTo>
                  <a:lnTo>
                    <a:pt x="1773" y="77"/>
                  </a:lnTo>
                  <a:lnTo>
                    <a:pt x="1740" y="95"/>
                  </a:lnTo>
                  <a:lnTo>
                    <a:pt x="1706" y="112"/>
                  </a:lnTo>
                  <a:lnTo>
                    <a:pt x="1673" y="133"/>
                  </a:lnTo>
                  <a:lnTo>
                    <a:pt x="1640" y="155"/>
                  </a:lnTo>
                  <a:lnTo>
                    <a:pt x="1608" y="179"/>
                  </a:lnTo>
                  <a:lnTo>
                    <a:pt x="1575" y="205"/>
                  </a:lnTo>
                  <a:lnTo>
                    <a:pt x="1544" y="233"/>
                  </a:lnTo>
                  <a:lnTo>
                    <a:pt x="1513" y="263"/>
                  </a:lnTo>
                  <a:lnTo>
                    <a:pt x="1482" y="296"/>
                  </a:lnTo>
                  <a:lnTo>
                    <a:pt x="1451" y="329"/>
                  </a:lnTo>
                  <a:lnTo>
                    <a:pt x="1422" y="365"/>
                  </a:lnTo>
                  <a:lnTo>
                    <a:pt x="1392" y="403"/>
                  </a:lnTo>
                  <a:lnTo>
                    <a:pt x="1392" y="403"/>
                  </a:lnTo>
                  <a:lnTo>
                    <a:pt x="1373" y="388"/>
                  </a:lnTo>
                  <a:lnTo>
                    <a:pt x="1354" y="375"/>
                  </a:lnTo>
                  <a:lnTo>
                    <a:pt x="1334" y="360"/>
                  </a:lnTo>
                  <a:lnTo>
                    <a:pt x="1314" y="348"/>
                  </a:lnTo>
                  <a:lnTo>
                    <a:pt x="1294" y="336"/>
                  </a:lnTo>
                  <a:lnTo>
                    <a:pt x="1274" y="325"/>
                  </a:lnTo>
                  <a:lnTo>
                    <a:pt x="1254" y="315"/>
                  </a:lnTo>
                  <a:lnTo>
                    <a:pt x="1233" y="305"/>
                  </a:lnTo>
                  <a:lnTo>
                    <a:pt x="1212" y="297"/>
                  </a:lnTo>
                  <a:lnTo>
                    <a:pt x="1191" y="289"/>
                  </a:lnTo>
                  <a:lnTo>
                    <a:pt x="1170" y="281"/>
                  </a:lnTo>
                  <a:lnTo>
                    <a:pt x="1148" y="276"/>
                  </a:lnTo>
                  <a:lnTo>
                    <a:pt x="1128" y="269"/>
                  </a:lnTo>
                  <a:lnTo>
                    <a:pt x="1107" y="265"/>
                  </a:lnTo>
                  <a:lnTo>
                    <a:pt x="1086" y="260"/>
                  </a:lnTo>
                  <a:lnTo>
                    <a:pt x="1064" y="257"/>
                  </a:lnTo>
                  <a:lnTo>
                    <a:pt x="1043" y="254"/>
                  </a:lnTo>
                  <a:lnTo>
                    <a:pt x="1022" y="252"/>
                  </a:lnTo>
                  <a:lnTo>
                    <a:pt x="1001" y="251"/>
                  </a:lnTo>
                  <a:lnTo>
                    <a:pt x="980" y="251"/>
                  </a:lnTo>
                  <a:lnTo>
                    <a:pt x="960" y="251"/>
                  </a:lnTo>
                  <a:lnTo>
                    <a:pt x="939" y="251"/>
                  </a:lnTo>
                  <a:lnTo>
                    <a:pt x="918" y="253"/>
                  </a:lnTo>
                  <a:lnTo>
                    <a:pt x="897" y="255"/>
                  </a:lnTo>
                  <a:lnTo>
                    <a:pt x="878" y="257"/>
                  </a:lnTo>
                  <a:lnTo>
                    <a:pt x="858" y="262"/>
                  </a:lnTo>
                  <a:lnTo>
                    <a:pt x="838" y="266"/>
                  </a:lnTo>
                  <a:lnTo>
                    <a:pt x="818" y="270"/>
                  </a:lnTo>
                  <a:lnTo>
                    <a:pt x="800" y="277"/>
                  </a:lnTo>
                  <a:lnTo>
                    <a:pt x="780" y="282"/>
                  </a:lnTo>
                  <a:lnTo>
                    <a:pt x="762" y="290"/>
                  </a:lnTo>
                  <a:lnTo>
                    <a:pt x="744" y="298"/>
                  </a:lnTo>
                  <a:lnTo>
                    <a:pt x="726" y="307"/>
                  </a:lnTo>
                  <a:lnTo>
                    <a:pt x="709" y="315"/>
                  </a:lnTo>
                  <a:lnTo>
                    <a:pt x="691" y="325"/>
                  </a:lnTo>
                  <a:lnTo>
                    <a:pt x="675" y="335"/>
                  </a:lnTo>
                  <a:lnTo>
                    <a:pt x="658" y="346"/>
                  </a:lnTo>
                  <a:lnTo>
                    <a:pt x="643" y="358"/>
                  </a:lnTo>
                  <a:lnTo>
                    <a:pt x="627" y="370"/>
                  </a:lnTo>
                  <a:lnTo>
                    <a:pt x="613" y="384"/>
                  </a:lnTo>
                  <a:lnTo>
                    <a:pt x="599" y="398"/>
                  </a:lnTo>
                  <a:lnTo>
                    <a:pt x="586" y="412"/>
                  </a:lnTo>
                  <a:lnTo>
                    <a:pt x="573" y="427"/>
                  </a:lnTo>
                  <a:lnTo>
                    <a:pt x="561" y="443"/>
                  </a:lnTo>
                  <a:lnTo>
                    <a:pt x="548" y="459"/>
                  </a:lnTo>
                  <a:lnTo>
                    <a:pt x="537" y="476"/>
                  </a:lnTo>
                  <a:lnTo>
                    <a:pt x="527" y="493"/>
                  </a:lnTo>
                  <a:lnTo>
                    <a:pt x="517" y="512"/>
                  </a:lnTo>
                  <a:lnTo>
                    <a:pt x="508" y="531"/>
                  </a:lnTo>
                  <a:lnTo>
                    <a:pt x="499" y="549"/>
                  </a:lnTo>
                  <a:lnTo>
                    <a:pt x="491" y="570"/>
                  </a:lnTo>
                  <a:lnTo>
                    <a:pt x="485" y="590"/>
                  </a:lnTo>
                  <a:lnTo>
                    <a:pt x="478" y="612"/>
                  </a:lnTo>
                  <a:lnTo>
                    <a:pt x="474" y="634"/>
                  </a:lnTo>
                  <a:lnTo>
                    <a:pt x="469" y="656"/>
                  </a:lnTo>
                  <a:lnTo>
                    <a:pt x="465" y="679"/>
                  </a:lnTo>
                  <a:lnTo>
                    <a:pt x="463" y="702"/>
                  </a:lnTo>
                  <a:lnTo>
                    <a:pt x="461" y="727"/>
                  </a:lnTo>
                  <a:lnTo>
                    <a:pt x="460" y="752"/>
                  </a:lnTo>
                  <a:lnTo>
                    <a:pt x="460" y="777"/>
                  </a:lnTo>
                  <a:lnTo>
                    <a:pt x="461" y="803"/>
                  </a:lnTo>
                  <a:lnTo>
                    <a:pt x="463" y="830"/>
                  </a:lnTo>
                  <a:lnTo>
                    <a:pt x="466" y="857"/>
                  </a:lnTo>
                  <a:lnTo>
                    <a:pt x="469" y="885"/>
                  </a:lnTo>
                  <a:lnTo>
                    <a:pt x="469" y="885"/>
                  </a:lnTo>
                  <a:lnTo>
                    <a:pt x="439" y="887"/>
                  </a:lnTo>
                  <a:lnTo>
                    <a:pt x="408" y="890"/>
                  </a:lnTo>
                  <a:lnTo>
                    <a:pt x="380" y="895"/>
                  </a:lnTo>
                  <a:lnTo>
                    <a:pt x="351" y="901"/>
                  </a:lnTo>
                  <a:lnTo>
                    <a:pt x="324" y="908"/>
                  </a:lnTo>
                  <a:lnTo>
                    <a:pt x="298" y="916"/>
                  </a:lnTo>
                  <a:lnTo>
                    <a:pt x="273" y="925"/>
                  </a:lnTo>
                  <a:lnTo>
                    <a:pt x="249" y="935"/>
                  </a:lnTo>
                  <a:lnTo>
                    <a:pt x="227" y="947"/>
                  </a:lnTo>
                  <a:lnTo>
                    <a:pt x="205" y="959"/>
                  </a:lnTo>
                  <a:lnTo>
                    <a:pt x="184" y="973"/>
                  </a:lnTo>
                  <a:lnTo>
                    <a:pt x="166" y="987"/>
                  </a:lnTo>
                  <a:lnTo>
                    <a:pt x="147" y="1001"/>
                  </a:lnTo>
                  <a:lnTo>
                    <a:pt x="129" y="1016"/>
                  </a:lnTo>
                  <a:lnTo>
                    <a:pt x="113" y="1033"/>
                  </a:lnTo>
                  <a:lnTo>
                    <a:pt x="99" y="1049"/>
                  </a:lnTo>
                  <a:lnTo>
                    <a:pt x="84" y="1067"/>
                  </a:lnTo>
                  <a:lnTo>
                    <a:pt x="71" y="1085"/>
                  </a:lnTo>
                  <a:lnTo>
                    <a:pt x="59" y="1103"/>
                  </a:lnTo>
                  <a:lnTo>
                    <a:pt x="48" y="1122"/>
                  </a:lnTo>
                  <a:lnTo>
                    <a:pt x="39" y="1142"/>
                  </a:lnTo>
                  <a:lnTo>
                    <a:pt x="31" y="1162"/>
                  </a:lnTo>
                  <a:lnTo>
                    <a:pt x="23" y="1181"/>
                  </a:lnTo>
                  <a:lnTo>
                    <a:pt x="16" y="1201"/>
                  </a:lnTo>
                  <a:lnTo>
                    <a:pt x="11" y="1222"/>
                  </a:lnTo>
                  <a:lnTo>
                    <a:pt x="7" y="1242"/>
                  </a:lnTo>
                  <a:lnTo>
                    <a:pt x="3" y="1263"/>
                  </a:lnTo>
                  <a:lnTo>
                    <a:pt x="1" y="1284"/>
                  </a:lnTo>
                  <a:lnTo>
                    <a:pt x="0" y="1304"/>
                  </a:lnTo>
                  <a:lnTo>
                    <a:pt x="0" y="1324"/>
                  </a:lnTo>
                  <a:lnTo>
                    <a:pt x="1" y="1345"/>
                  </a:lnTo>
                  <a:lnTo>
                    <a:pt x="3" y="1366"/>
                  </a:lnTo>
                  <a:lnTo>
                    <a:pt x="7" y="1386"/>
                  </a:lnTo>
                  <a:lnTo>
                    <a:pt x="10" y="1405"/>
                  </a:lnTo>
                  <a:lnTo>
                    <a:pt x="15" y="1425"/>
                  </a:lnTo>
                  <a:lnTo>
                    <a:pt x="22" y="1445"/>
                  </a:lnTo>
                  <a:lnTo>
                    <a:pt x="30" y="1464"/>
                  </a:lnTo>
                  <a:lnTo>
                    <a:pt x="37" y="1482"/>
                  </a:lnTo>
                  <a:lnTo>
                    <a:pt x="47" y="1500"/>
                  </a:lnTo>
                  <a:lnTo>
                    <a:pt x="57" y="1518"/>
                  </a:lnTo>
                  <a:lnTo>
                    <a:pt x="69" y="1535"/>
                  </a:lnTo>
                  <a:lnTo>
                    <a:pt x="82" y="1552"/>
                  </a:lnTo>
                  <a:lnTo>
                    <a:pt x="95" y="1567"/>
                  </a:lnTo>
                  <a:lnTo>
                    <a:pt x="110" y="1582"/>
                  </a:lnTo>
                  <a:lnTo>
                    <a:pt x="126" y="1596"/>
                  </a:lnTo>
                  <a:lnTo>
                    <a:pt x="143" y="1610"/>
                  </a:lnTo>
                  <a:lnTo>
                    <a:pt x="160" y="1622"/>
                  </a:lnTo>
                  <a:lnTo>
                    <a:pt x="180" y="1633"/>
                  </a:lnTo>
                  <a:lnTo>
                    <a:pt x="200" y="1644"/>
                  </a:lnTo>
                  <a:lnTo>
                    <a:pt x="220" y="1654"/>
                  </a:lnTo>
                  <a:lnTo>
                    <a:pt x="242" y="1663"/>
                  </a:lnTo>
                  <a:lnTo>
                    <a:pt x="265" y="1669"/>
                  </a:lnTo>
                  <a:lnTo>
                    <a:pt x="290" y="1676"/>
                  </a:lnTo>
                  <a:lnTo>
                    <a:pt x="315" y="1681"/>
                  </a:lnTo>
                  <a:lnTo>
                    <a:pt x="341" y="1685"/>
                  </a:lnTo>
                  <a:lnTo>
                    <a:pt x="369" y="1687"/>
                  </a:lnTo>
                  <a:lnTo>
                    <a:pt x="397" y="1688"/>
                  </a:lnTo>
                  <a:lnTo>
                    <a:pt x="426" y="1688"/>
                  </a:lnTo>
                  <a:lnTo>
                    <a:pt x="456" y="1687"/>
                  </a:lnTo>
                  <a:lnTo>
                    <a:pt x="488" y="1684"/>
                  </a:lnTo>
                  <a:lnTo>
                    <a:pt x="520" y="1678"/>
                  </a:lnTo>
                  <a:lnTo>
                    <a:pt x="554" y="1671"/>
                  </a:lnTo>
                  <a:lnTo>
                    <a:pt x="588" y="1664"/>
                  </a:lnTo>
                  <a:lnTo>
                    <a:pt x="624" y="1654"/>
                  </a:lnTo>
                  <a:lnTo>
                    <a:pt x="624" y="1654"/>
                  </a:lnTo>
                  <a:lnTo>
                    <a:pt x="634" y="1684"/>
                  </a:lnTo>
                  <a:lnTo>
                    <a:pt x="646" y="1712"/>
                  </a:lnTo>
                  <a:lnTo>
                    <a:pt x="659" y="1741"/>
                  </a:lnTo>
                  <a:lnTo>
                    <a:pt x="674" y="1767"/>
                  </a:lnTo>
                  <a:lnTo>
                    <a:pt x="689" y="1793"/>
                  </a:lnTo>
                  <a:lnTo>
                    <a:pt x="705" y="1819"/>
                  </a:lnTo>
                  <a:lnTo>
                    <a:pt x="722" y="1843"/>
                  </a:lnTo>
                  <a:lnTo>
                    <a:pt x="740" y="1866"/>
                  </a:lnTo>
                  <a:lnTo>
                    <a:pt x="759" y="1889"/>
                  </a:lnTo>
                  <a:lnTo>
                    <a:pt x="779" y="1910"/>
                  </a:lnTo>
                  <a:lnTo>
                    <a:pt x="800" y="1931"/>
                  </a:lnTo>
                  <a:lnTo>
                    <a:pt x="822" y="1949"/>
                  </a:lnTo>
                  <a:lnTo>
                    <a:pt x="845" y="1968"/>
                  </a:lnTo>
                  <a:lnTo>
                    <a:pt x="868" y="1986"/>
                  </a:lnTo>
                  <a:lnTo>
                    <a:pt x="891" y="2001"/>
                  </a:lnTo>
                  <a:lnTo>
                    <a:pt x="916" y="2016"/>
                  </a:lnTo>
                  <a:lnTo>
                    <a:pt x="940" y="2030"/>
                  </a:lnTo>
                  <a:lnTo>
                    <a:pt x="966" y="2043"/>
                  </a:lnTo>
                  <a:lnTo>
                    <a:pt x="992" y="2054"/>
                  </a:lnTo>
                  <a:lnTo>
                    <a:pt x="1019" y="2065"/>
                  </a:lnTo>
                  <a:lnTo>
                    <a:pt x="1045" y="2074"/>
                  </a:lnTo>
                  <a:lnTo>
                    <a:pt x="1073" y="2081"/>
                  </a:lnTo>
                  <a:lnTo>
                    <a:pt x="1101" y="2088"/>
                  </a:lnTo>
                  <a:lnTo>
                    <a:pt x="1129" y="2093"/>
                  </a:lnTo>
                  <a:lnTo>
                    <a:pt x="1157" y="2097"/>
                  </a:lnTo>
                  <a:lnTo>
                    <a:pt x="1186" y="2099"/>
                  </a:lnTo>
                  <a:lnTo>
                    <a:pt x="1215" y="2100"/>
                  </a:lnTo>
                  <a:lnTo>
                    <a:pt x="1244" y="2100"/>
                  </a:lnTo>
                  <a:lnTo>
                    <a:pt x="1274" y="2099"/>
                  </a:lnTo>
                  <a:lnTo>
                    <a:pt x="1302" y="2096"/>
                  </a:lnTo>
                  <a:lnTo>
                    <a:pt x="1332" y="2091"/>
                  </a:lnTo>
                  <a:lnTo>
                    <a:pt x="1361" y="2085"/>
                  </a:lnTo>
                  <a:lnTo>
                    <a:pt x="1361" y="2085"/>
                  </a:lnTo>
                  <a:lnTo>
                    <a:pt x="1357" y="2073"/>
                  </a:lnTo>
                  <a:lnTo>
                    <a:pt x="1352" y="2060"/>
                  </a:lnTo>
                  <a:lnTo>
                    <a:pt x="1349" y="2047"/>
                  </a:lnTo>
                  <a:lnTo>
                    <a:pt x="1346" y="2034"/>
                  </a:lnTo>
                  <a:lnTo>
                    <a:pt x="1343" y="2005"/>
                  </a:lnTo>
                  <a:lnTo>
                    <a:pt x="1342" y="1977"/>
                  </a:lnTo>
                  <a:lnTo>
                    <a:pt x="1343" y="1947"/>
                  </a:lnTo>
                  <a:lnTo>
                    <a:pt x="1345" y="1916"/>
                  </a:lnTo>
                  <a:lnTo>
                    <a:pt x="1350" y="1885"/>
                  </a:lnTo>
                  <a:lnTo>
                    <a:pt x="1357" y="1853"/>
                  </a:lnTo>
                  <a:lnTo>
                    <a:pt x="1366" y="1820"/>
                  </a:lnTo>
                  <a:lnTo>
                    <a:pt x="1377" y="1787"/>
                  </a:lnTo>
                  <a:lnTo>
                    <a:pt x="1389" y="1754"/>
                  </a:lnTo>
                  <a:lnTo>
                    <a:pt x="1403" y="1721"/>
                  </a:lnTo>
                  <a:lnTo>
                    <a:pt x="1418" y="1688"/>
                  </a:lnTo>
                  <a:lnTo>
                    <a:pt x="1436" y="1656"/>
                  </a:lnTo>
                  <a:lnTo>
                    <a:pt x="1453" y="1623"/>
                  </a:lnTo>
                  <a:lnTo>
                    <a:pt x="1473" y="1592"/>
                  </a:lnTo>
                  <a:lnTo>
                    <a:pt x="1494" y="1562"/>
                  </a:lnTo>
                  <a:lnTo>
                    <a:pt x="1515" y="1532"/>
                  </a:lnTo>
                  <a:lnTo>
                    <a:pt x="1538" y="1502"/>
                  </a:lnTo>
                  <a:lnTo>
                    <a:pt x="1561" y="1475"/>
                  </a:lnTo>
                  <a:lnTo>
                    <a:pt x="1586" y="1448"/>
                  </a:lnTo>
                  <a:lnTo>
                    <a:pt x="1610" y="1424"/>
                  </a:lnTo>
                  <a:lnTo>
                    <a:pt x="1637" y="1401"/>
                  </a:lnTo>
                  <a:lnTo>
                    <a:pt x="1662" y="1379"/>
                  </a:lnTo>
                  <a:lnTo>
                    <a:pt x="1689" y="1360"/>
                  </a:lnTo>
                  <a:lnTo>
                    <a:pt x="1716" y="1343"/>
                  </a:lnTo>
                  <a:lnTo>
                    <a:pt x="1743" y="1327"/>
                  </a:lnTo>
                  <a:lnTo>
                    <a:pt x="1770" y="1315"/>
                  </a:lnTo>
                  <a:lnTo>
                    <a:pt x="1797" y="1305"/>
                  </a:lnTo>
                  <a:lnTo>
                    <a:pt x="1811" y="1301"/>
                  </a:lnTo>
                  <a:lnTo>
                    <a:pt x="1824" y="1298"/>
                  </a:lnTo>
                  <a:lnTo>
                    <a:pt x="1838" y="1296"/>
                  </a:lnTo>
                  <a:lnTo>
                    <a:pt x="1852" y="1293"/>
                  </a:lnTo>
                  <a:lnTo>
                    <a:pt x="1865" y="1292"/>
                  </a:lnTo>
                  <a:lnTo>
                    <a:pt x="1879" y="1291"/>
                  </a:lnTo>
                  <a:lnTo>
                    <a:pt x="1906" y="1291"/>
                  </a:lnTo>
                  <a:lnTo>
                    <a:pt x="1906" y="1291"/>
                  </a:lnTo>
                  <a:lnTo>
                    <a:pt x="1887" y="1284"/>
                  </a:lnTo>
                  <a:lnTo>
                    <a:pt x="1868" y="1274"/>
                  </a:lnTo>
                  <a:lnTo>
                    <a:pt x="1868" y="1274"/>
                  </a:lnTo>
                  <a:lnTo>
                    <a:pt x="1845" y="1259"/>
                  </a:lnTo>
                  <a:lnTo>
                    <a:pt x="1823" y="1244"/>
                  </a:lnTo>
                  <a:lnTo>
                    <a:pt x="1802" y="1227"/>
                  </a:lnTo>
                  <a:lnTo>
                    <a:pt x="1782" y="1209"/>
                  </a:lnTo>
                  <a:lnTo>
                    <a:pt x="1764" y="1190"/>
                  </a:lnTo>
                  <a:lnTo>
                    <a:pt x="1747" y="1169"/>
                  </a:lnTo>
                  <a:lnTo>
                    <a:pt x="1731" y="1147"/>
                  </a:lnTo>
                  <a:lnTo>
                    <a:pt x="1717" y="1125"/>
                  </a:lnTo>
                  <a:lnTo>
                    <a:pt x="1704" y="1101"/>
                  </a:lnTo>
                  <a:lnTo>
                    <a:pt x="1691" y="1077"/>
                  </a:lnTo>
                  <a:lnTo>
                    <a:pt x="1682" y="1051"/>
                  </a:lnTo>
                  <a:lnTo>
                    <a:pt x="1674" y="1025"/>
                  </a:lnTo>
                  <a:lnTo>
                    <a:pt x="1667" y="998"/>
                  </a:lnTo>
                  <a:lnTo>
                    <a:pt x="1662" y="970"/>
                  </a:lnTo>
                  <a:lnTo>
                    <a:pt x="1660" y="942"/>
                  </a:lnTo>
                  <a:lnTo>
                    <a:pt x="1659" y="913"/>
                  </a:lnTo>
                  <a:lnTo>
                    <a:pt x="1659" y="913"/>
                  </a:lnTo>
                  <a:lnTo>
                    <a:pt x="1659" y="892"/>
                  </a:lnTo>
                  <a:lnTo>
                    <a:pt x="1661" y="871"/>
                  </a:lnTo>
                  <a:lnTo>
                    <a:pt x="1663" y="851"/>
                  </a:lnTo>
                  <a:lnTo>
                    <a:pt x="1667" y="830"/>
                  </a:lnTo>
                  <a:lnTo>
                    <a:pt x="1672" y="810"/>
                  </a:lnTo>
                  <a:lnTo>
                    <a:pt x="1677" y="790"/>
                  </a:lnTo>
                  <a:lnTo>
                    <a:pt x="1684" y="771"/>
                  </a:lnTo>
                  <a:lnTo>
                    <a:pt x="1690" y="753"/>
                  </a:lnTo>
                  <a:lnTo>
                    <a:pt x="1699" y="734"/>
                  </a:lnTo>
                  <a:lnTo>
                    <a:pt x="1708" y="716"/>
                  </a:lnTo>
                  <a:lnTo>
                    <a:pt x="1718" y="699"/>
                  </a:lnTo>
                  <a:lnTo>
                    <a:pt x="1729" y="682"/>
                  </a:lnTo>
                  <a:lnTo>
                    <a:pt x="1741" y="666"/>
                  </a:lnTo>
                  <a:lnTo>
                    <a:pt x="1753" y="651"/>
                  </a:lnTo>
                  <a:lnTo>
                    <a:pt x="1766" y="635"/>
                  </a:lnTo>
                  <a:lnTo>
                    <a:pt x="1779" y="621"/>
                  </a:lnTo>
                  <a:lnTo>
                    <a:pt x="1793" y="608"/>
                  </a:lnTo>
                  <a:lnTo>
                    <a:pt x="1809" y="595"/>
                  </a:lnTo>
                  <a:lnTo>
                    <a:pt x="1824" y="582"/>
                  </a:lnTo>
                  <a:lnTo>
                    <a:pt x="1841" y="570"/>
                  </a:lnTo>
                  <a:lnTo>
                    <a:pt x="1857" y="559"/>
                  </a:lnTo>
                  <a:lnTo>
                    <a:pt x="1875" y="549"/>
                  </a:lnTo>
                  <a:lnTo>
                    <a:pt x="1892" y="541"/>
                  </a:lnTo>
                  <a:lnTo>
                    <a:pt x="1911" y="532"/>
                  </a:lnTo>
                  <a:lnTo>
                    <a:pt x="1929" y="525"/>
                  </a:lnTo>
                  <a:lnTo>
                    <a:pt x="1948" y="519"/>
                  </a:lnTo>
                  <a:lnTo>
                    <a:pt x="1968" y="513"/>
                  </a:lnTo>
                  <a:lnTo>
                    <a:pt x="1988" y="509"/>
                  </a:lnTo>
                  <a:lnTo>
                    <a:pt x="2008" y="504"/>
                  </a:lnTo>
                  <a:lnTo>
                    <a:pt x="2029" y="502"/>
                  </a:lnTo>
                  <a:lnTo>
                    <a:pt x="2050" y="500"/>
                  </a:lnTo>
                  <a:lnTo>
                    <a:pt x="2071" y="500"/>
                  </a:lnTo>
                  <a:lnTo>
                    <a:pt x="2071" y="500"/>
                  </a:lnTo>
                  <a:lnTo>
                    <a:pt x="2092" y="500"/>
                  </a:lnTo>
                  <a:lnTo>
                    <a:pt x="2113" y="502"/>
                  </a:lnTo>
                  <a:lnTo>
                    <a:pt x="2133" y="504"/>
                  </a:lnTo>
                  <a:lnTo>
                    <a:pt x="2154" y="509"/>
                  </a:lnTo>
                  <a:lnTo>
                    <a:pt x="2174" y="513"/>
                  </a:lnTo>
                  <a:lnTo>
                    <a:pt x="2194" y="519"/>
                  </a:lnTo>
                  <a:lnTo>
                    <a:pt x="2212" y="525"/>
                  </a:lnTo>
                  <a:lnTo>
                    <a:pt x="2231" y="532"/>
                  </a:lnTo>
                  <a:lnTo>
                    <a:pt x="2250" y="541"/>
                  </a:lnTo>
                  <a:lnTo>
                    <a:pt x="2267" y="549"/>
                  </a:lnTo>
                  <a:lnTo>
                    <a:pt x="2285" y="559"/>
                  </a:lnTo>
                  <a:lnTo>
                    <a:pt x="2301" y="570"/>
                  </a:lnTo>
                  <a:lnTo>
                    <a:pt x="2318" y="582"/>
                  </a:lnTo>
                  <a:lnTo>
                    <a:pt x="2333" y="595"/>
                  </a:lnTo>
                  <a:lnTo>
                    <a:pt x="2348" y="608"/>
                  </a:lnTo>
                  <a:lnTo>
                    <a:pt x="2363" y="621"/>
                  </a:lnTo>
                  <a:lnTo>
                    <a:pt x="2376" y="635"/>
                  </a:lnTo>
                  <a:lnTo>
                    <a:pt x="2389" y="651"/>
                  </a:lnTo>
                  <a:lnTo>
                    <a:pt x="2401" y="666"/>
                  </a:lnTo>
                  <a:lnTo>
                    <a:pt x="2413" y="682"/>
                  </a:lnTo>
                  <a:lnTo>
                    <a:pt x="2424" y="699"/>
                  </a:lnTo>
                  <a:lnTo>
                    <a:pt x="2434" y="716"/>
                  </a:lnTo>
                  <a:lnTo>
                    <a:pt x="2443" y="734"/>
                  </a:lnTo>
                  <a:lnTo>
                    <a:pt x="2452" y="753"/>
                  </a:lnTo>
                  <a:lnTo>
                    <a:pt x="2458" y="771"/>
                  </a:lnTo>
                  <a:lnTo>
                    <a:pt x="2465" y="790"/>
                  </a:lnTo>
                  <a:lnTo>
                    <a:pt x="2470" y="810"/>
                  </a:lnTo>
                  <a:lnTo>
                    <a:pt x="2476" y="830"/>
                  </a:lnTo>
                  <a:lnTo>
                    <a:pt x="2479" y="851"/>
                  </a:lnTo>
                  <a:lnTo>
                    <a:pt x="2481" y="871"/>
                  </a:lnTo>
                  <a:lnTo>
                    <a:pt x="2483" y="892"/>
                  </a:lnTo>
                  <a:lnTo>
                    <a:pt x="2483" y="913"/>
                  </a:lnTo>
                  <a:lnTo>
                    <a:pt x="2483" y="913"/>
                  </a:lnTo>
                  <a:lnTo>
                    <a:pt x="2482" y="945"/>
                  </a:lnTo>
                  <a:lnTo>
                    <a:pt x="2479" y="976"/>
                  </a:lnTo>
                  <a:lnTo>
                    <a:pt x="2474" y="1005"/>
                  </a:lnTo>
                  <a:lnTo>
                    <a:pt x="2466" y="1035"/>
                  </a:lnTo>
                  <a:lnTo>
                    <a:pt x="2456" y="1063"/>
                  </a:lnTo>
                  <a:lnTo>
                    <a:pt x="2444" y="1090"/>
                  </a:lnTo>
                  <a:lnTo>
                    <a:pt x="2430" y="1116"/>
                  </a:lnTo>
                  <a:lnTo>
                    <a:pt x="2414" y="1142"/>
                  </a:lnTo>
                  <a:lnTo>
                    <a:pt x="2398" y="1166"/>
                  </a:lnTo>
                  <a:lnTo>
                    <a:pt x="2378" y="1189"/>
                  </a:lnTo>
                  <a:lnTo>
                    <a:pt x="2358" y="1210"/>
                  </a:lnTo>
                  <a:lnTo>
                    <a:pt x="2336" y="1230"/>
                  </a:lnTo>
                  <a:lnTo>
                    <a:pt x="2313" y="1247"/>
                  </a:lnTo>
                  <a:lnTo>
                    <a:pt x="2289" y="1264"/>
                  </a:lnTo>
                  <a:lnTo>
                    <a:pt x="2263" y="1279"/>
                  </a:lnTo>
                  <a:lnTo>
                    <a:pt x="2237" y="1291"/>
                  </a:lnTo>
                  <a:lnTo>
                    <a:pt x="2254" y="1291"/>
                  </a:lnTo>
                  <a:lnTo>
                    <a:pt x="2254" y="1291"/>
                  </a:lnTo>
                  <a:lnTo>
                    <a:pt x="2266" y="1291"/>
                  </a:lnTo>
                  <a:lnTo>
                    <a:pt x="2282" y="1293"/>
                  </a:lnTo>
                  <a:lnTo>
                    <a:pt x="2300" y="1297"/>
                  </a:lnTo>
                  <a:lnTo>
                    <a:pt x="2323" y="1302"/>
                  </a:lnTo>
                  <a:lnTo>
                    <a:pt x="2336" y="1307"/>
                  </a:lnTo>
                  <a:lnTo>
                    <a:pt x="2351" y="1313"/>
                  </a:lnTo>
                  <a:lnTo>
                    <a:pt x="2365" y="1320"/>
                  </a:lnTo>
                  <a:lnTo>
                    <a:pt x="2379" y="1327"/>
                  </a:lnTo>
                  <a:lnTo>
                    <a:pt x="2395" y="1337"/>
                  </a:lnTo>
                  <a:lnTo>
                    <a:pt x="2410" y="1348"/>
                  </a:lnTo>
                  <a:lnTo>
                    <a:pt x="2426" y="1360"/>
                  </a:lnTo>
                  <a:lnTo>
                    <a:pt x="2443" y="1375"/>
                  </a:lnTo>
                  <a:lnTo>
                    <a:pt x="2459" y="1391"/>
                  </a:lnTo>
                  <a:lnTo>
                    <a:pt x="2475" y="1410"/>
                  </a:lnTo>
                  <a:lnTo>
                    <a:pt x="2491" y="1430"/>
                  </a:lnTo>
                  <a:lnTo>
                    <a:pt x="2508" y="1453"/>
                  </a:lnTo>
                  <a:lnTo>
                    <a:pt x="2524" y="1477"/>
                  </a:lnTo>
                  <a:lnTo>
                    <a:pt x="2539" y="1504"/>
                  </a:lnTo>
                  <a:lnTo>
                    <a:pt x="2555" y="1534"/>
                  </a:lnTo>
                  <a:lnTo>
                    <a:pt x="2569" y="1566"/>
                  </a:lnTo>
                  <a:lnTo>
                    <a:pt x="2583" y="1601"/>
                  </a:lnTo>
                  <a:lnTo>
                    <a:pt x="2597" y="1640"/>
                  </a:lnTo>
                  <a:lnTo>
                    <a:pt x="2610" y="1680"/>
                  </a:lnTo>
                  <a:lnTo>
                    <a:pt x="2622" y="1724"/>
                  </a:lnTo>
                  <a:lnTo>
                    <a:pt x="2633" y="1771"/>
                  </a:lnTo>
                  <a:lnTo>
                    <a:pt x="2642" y="1822"/>
                  </a:lnTo>
                  <a:lnTo>
                    <a:pt x="2642" y="1822"/>
                  </a:lnTo>
                  <a:lnTo>
                    <a:pt x="2662" y="1822"/>
                  </a:lnTo>
                  <a:lnTo>
                    <a:pt x="2680" y="1821"/>
                  </a:lnTo>
                  <a:lnTo>
                    <a:pt x="2697" y="1819"/>
                  </a:lnTo>
                  <a:lnTo>
                    <a:pt x="2714" y="1816"/>
                  </a:lnTo>
                  <a:lnTo>
                    <a:pt x="2730" y="1812"/>
                  </a:lnTo>
                  <a:lnTo>
                    <a:pt x="2746" y="1808"/>
                  </a:lnTo>
                  <a:lnTo>
                    <a:pt x="2760" y="1803"/>
                  </a:lnTo>
                  <a:lnTo>
                    <a:pt x="2774" y="1797"/>
                  </a:lnTo>
                  <a:lnTo>
                    <a:pt x="2787" y="1790"/>
                  </a:lnTo>
                  <a:lnTo>
                    <a:pt x="2800" y="1784"/>
                  </a:lnTo>
                  <a:lnTo>
                    <a:pt x="2812" y="1776"/>
                  </a:lnTo>
                  <a:lnTo>
                    <a:pt x="2825" y="1767"/>
                  </a:lnTo>
                  <a:lnTo>
                    <a:pt x="2845" y="1749"/>
                  </a:lnTo>
                  <a:lnTo>
                    <a:pt x="2865" y="1731"/>
                  </a:lnTo>
                  <a:lnTo>
                    <a:pt x="2883" y="1711"/>
                  </a:lnTo>
                  <a:lnTo>
                    <a:pt x="2899" y="1691"/>
                  </a:lnTo>
                  <a:lnTo>
                    <a:pt x="2912" y="1671"/>
                  </a:lnTo>
                  <a:lnTo>
                    <a:pt x="2924" y="1652"/>
                  </a:lnTo>
                  <a:lnTo>
                    <a:pt x="2935" y="1632"/>
                  </a:lnTo>
                  <a:lnTo>
                    <a:pt x="2944" y="1615"/>
                  </a:lnTo>
                  <a:lnTo>
                    <a:pt x="2957" y="1586"/>
                  </a:lnTo>
                  <a:lnTo>
                    <a:pt x="2957" y="1586"/>
                  </a:lnTo>
                  <a:lnTo>
                    <a:pt x="2990" y="1590"/>
                  </a:lnTo>
                  <a:lnTo>
                    <a:pt x="3022" y="1593"/>
                  </a:lnTo>
                  <a:lnTo>
                    <a:pt x="3053" y="1595"/>
                  </a:lnTo>
                  <a:lnTo>
                    <a:pt x="3082" y="1595"/>
                  </a:lnTo>
                  <a:lnTo>
                    <a:pt x="3111" y="1593"/>
                  </a:lnTo>
                  <a:lnTo>
                    <a:pt x="3139" y="1590"/>
                  </a:lnTo>
                  <a:lnTo>
                    <a:pt x="3166" y="1586"/>
                  </a:lnTo>
                  <a:lnTo>
                    <a:pt x="3192" y="1580"/>
                  </a:lnTo>
                  <a:lnTo>
                    <a:pt x="3217" y="1573"/>
                  </a:lnTo>
                  <a:lnTo>
                    <a:pt x="3241" y="1565"/>
                  </a:lnTo>
                  <a:lnTo>
                    <a:pt x="3266" y="1555"/>
                  </a:lnTo>
                  <a:lnTo>
                    <a:pt x="3287" y="1545"/>
                  </a:lnTo>
                  <a:lnTo>
                    <a:pt x="3308" y="1533"/>
                  </a:lnTo>
                  <a:lnTo>
                    <a:pt x="3329" y="1521"/>
                  </a:lnTo>
                  <a:lnTo>
                    <a:pt x="3349" y="1508"/>
                  </a:lnTo>
                  <a:lnTo>
                    <a:pt x="3366" y="1493"/>
                  </a:lnTo>
                  <a:lnTo>
                    <a:pt x="3384" y="1478"/>
                  </a:lnTo>
                  <a:lnTo>
                    <a:pt x="3400" y="1463"/>
                  </a:lnTo>
                  <a:lnTo>
                    <a:pt x="3416" y="1446"/>
                  </a:lnTo>
                  <a:lnTo>
                    <a:pt x="3430" y="1429"/>
                  </a:lnTo>
                  <a:lnTo>
                    <a:pt x="3444" y="1411"/>
                  </a:lnTo>
                  <a:lnTo>
                    <a:pt x="3456" y="1392"/>
                  </a:lnTo>
                  <a:lnTo>
                    <a:pt x="3467" y="1374"/>
                  </a:lnTo>
                  <a:lnTo>
                    <a:pt x="3477" y="1354"/>
                  </a:lnTo>
                  <a:lnTo>
                    <a:pt x="3487" y="1334"/>
                  </a:lnTo>
                  <a:lnTo>
                    <a:pt x="3495" y="1314"/>
                  </a:lnTo>
                  <a:lnTo>
                    <a:pt x="3501" y="1293"/>
                  </a:lnTo>
                  <a:lnTo>
                    <a:pt x="3508" y="1274"/>
                  </a:lnTo>
                  <a:lnTo>
                    <a:pt x="3512" y="1253"/>
                  </a:lnTo>
                  <a:lnTo>
                    <a:pt x="3516" y="1232"/>
                  </a:lnTo>
                  <a:lnTo>
                    <a:pt x="3519" y="1211"/>
                  </a:lnTo>
                  <a:lnTo>
                    <a:pt x="3520" y="1190"/>
                  </a:lnTo>
                  <a:lnTo>
                    <a:pt x="3520" y="1169"/>
                  </a:lnTo>
                  <a:lnTo>
                    <a:pt x="3520" y="1148"/>
                  </a:lnTo>
                  <a:lnTo>
                    <a:pt x="3518" y="1127"/>
                  </a:lnTo>
                  <a:lnTo>
                    <a:pt x="3515" y="1107"/>
                  </a:lnTo>
                  <a:lnTo>
                    <a:pt x="3510" y="1087"/>
                  </a:lnTo>
                  <a:lnTo>
                    <a:pt x="3505" y="1067"/>
                  </a:lnTo>
                  <a:lnTo>
                    <a:pt x="3498" y="1047"/>
                  </a:lnTo>
                  <a:lnTo>
                    <a:pt x="3490" y="1029"/>
                  </a:lnTo>
                  <a:lnTo>
                    <a:pt x="3482" y="1010"/>
                  </a:lnTo>
                  <a:lnTo>
                    <a:pt x="3471" y="991"/>
                  </a:lnTo>
                  <a:lnTo>
                    <a:pt x="3460" y="974"/>
                  </a:lnTo>
                  <a:lnTo>
                    <a:pt x="3448" y="957"/>
                  </a:lnTo>
                  <a:lnTo>
                    <a:pt x="3433" y="941"/>
                  </a:lnTo>
                  <a:lnTo>
                    <a:pt x="3418" y="925"/>
                  </a:lnTo>
                  <a:lnTo>
                    <a:pt x="3403" y="911"/>
                  </a:lnTo>
                  <a:lnTo>
                    <a:pt x="3385" y="897"/>
                  </a:lnTo>
                  <a:lnTo>
                    <a:pt x="3365" y="884"/>
                  </a:lnTo>
                  <a:lnTo>
                    <a:pt x="3346" y="871"/>
                  </a:lnTo>
                  <a:lnTo>
                    <a:pt x="3325" y="862"/>
                  </a:lnTo>
                  <a:lnTo>
                    <a:pt x="3302" y="852"/>
                  </a:lnTo>
                  <a:lnTo>
                    <a:pt x="3278" y="843"/>
                  </a:lnTo>
                  <a:lnTo>
                    <a:pt x="3253" y="835"/>
                  </a:lnTo>
                  <a:lnTo>
                    <a:pt x="3226" y="829"/>
                  </a:lnTo>
                  <a:lnTo>
                    <a:pt x="3199" y="823"/>
                  </a:lnTo>
                  <a:lnTo>
                    <a:pt x="3170" y="820"/>
                  </a:lnTo>
                  <a:lnTo>
                    <a:pt x="3139" y="818"/>
                  </a:lnTo>
                  <a:lnTo>
                    <a:pt x="3108" y="816"/>
                  </a:lnTo>
                  <a:lnTo>
                    <a:pt x="3075" y="818"/>
                  </a:lnTo>
                  <a:lnTo>
                    <a:pt x="3041" y="820"/>
                  </a:lnTo>
                  <a:lnTo>
                    <a:pt x="3004" y="823"/>
                  </a:lnTo>
                  <a:lnTo>
                    <a:pt x="2967" y="829"/>
                  </a:lnTo>
                  <a:lnTo>
                    <a:pt x="2929" y="836"/>
                  </a:lnTo>
                  <a:lnTo>
                    <a:pt x="2929" y="8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fr-FR"/>
            </a:p>
          </p:txBody>
        </p:sp>
        <p:sp>
          <p:nvSpPr>
            <p:cNvPr id="129" name="Rectangle 128"/>
            <p:cNvSpPr/>
            <p:nvPr/>
          </p:nvSpPr>
          <p:spPr>
            <a:xfrm>
              <a:off x="1005633" y="2619738"/>
              <a:ext cx="739305" cy="313932"/>
            </a:xfrm>
            <a:prstGeom prst="rect">
              <a:avLst/>
            </a:prstGeom>
          </p:spPr>
          <p:txBody>
            <a:bodyPr wrap="none">
              <a:spAutoFit/>
            </a:bodyPr>
            <a:lstStyle/>
            <a:p>
              <a:pPr lvl="0" algn="ctr">
                <a:lnSpc>
                  <a:spcPct val="80000"/>
                </a:lnSpc>
              </a:pPr>
              <a:r>
                <a:rPr lang="fr-FR" b="1" dirty="0" smtClean="0">
                  <a:solidFill>
                    <a:schemeClr val="accent3"/>
                  </a:solidFill>
                </a:rPr>
                <a:t>Social</a:t>
              </a:r>
              <a:endParaRPr lang="fr-FR" b="1" dirty="0">
                <a:solidFill>
                  <a:schemeClr val="accent3"/>
                </a:solidFill>
              </a:endParaRPr>
            </a:p>
          </p:txBody>
        </p:sp>
      </p:grpSp>
      <p:grpSp>
        <p:nvGrpSpPr>
          <p:cNvPr id="5" name="Groupe 4"/>
          <p:cNvGrpSpPr/>
          <p:nvPr/>
        </p:nvGrpSpPr>
        <p:grpSpPr>
          <a:xfrm>
            <a:off x="739810" y="3615614"/>
            <a:ext cx="1139985" cy="961412"/>
            <a:chOff x="900829" y="4052734"/>
            <a:chExt cx="1139985" cy="961412"/>
          </a:xfrm>
        </p:grpSpPr>
        <p:sp>
          <p:nvSpPr>
            <p:cNvPr id="131" name="Rectangle 130"/>
            <p:cNvSpPr/>
            <p:nvPr/>
          </p:nvSpPr>
          <p:spPr>
            <a:xfrm>
              <a:off x="1029437" y="4052734"/>
              <a:ext cx="981807" cy="369332"/>
            </a:xfrm>
            <a:prstGeom prst="rect">
              <a:avLst/>
            </a:prstGeom>
          </p:spPr>
          <p:txBody>
            <a:bodyPr wrap="none">
              <a:spAutoFit/>
            </a:bodyPr>
            <a:lstStyle/>
            <a:p>
              <a:pPr lvl="0"/>
              <a:r>
                <a:rPr lang="fr-FR" b="1" dirty="0" err="1" smtClean="0">
                  <a:solidFill>
                    <a:schemeClr val="accent1"/>
                  </a:solidFill>
                </a:rPr>
                <a:t>Big</a:t>
              </a:r>
              <a:r>
                <a:rPr lang="fr-FR" b="1" dirty="0" smtClean="0">
                  <a:solidFill>
                    <a:schemeClr val="accent1"/>
                  </a:solidFill>
                </a:rPr>
                <a:t> Data</a:t>
              </a:r>
              <a:endParaRPr lang="fr-FR" b="1" dirty="0">
                <a:solidFill>
                  <a:schemeClr val="accent1"/>
                </a:solidFill>
              </a:endParaRPr>
            </a:p>
          </p:txBody>
        </p:sp>
        <p:grpSp>
          <p:nvGrpSpPr>
            <p:cNvPr id="132" name="Groupe 358"/>
            <p:cNvGrpSpPr/>
            <p:nvPr/>
          </p:nvGrpSpPr>
          <p:grpSpPr>
            <a:xfrm>
              <a:off x="900829" y="4437259"/>
              <a:ext cx="1139985" cy="576887"/>
              <a:chOff x="6357590" y="2869816"/>
              <a:chExt cx="3149601" cy="1593850"/>
            </a:xfrm>
          </p:grpSpPr>
          <p:sp>
            <p:nvSpPr>
              <p:cNvPr id="133" name="Freeform 20"/>
              <p:cNvSpPr>
                <a:spLocks noEditPoints="1"/>
              </p:cNvSpPr>
              <p:nvPr/>
            </p:nvSpPr>
            <p:spPr bwMode="auto">
              <a:xfrm>
                <a:off x="6930678" y="2869816"/>
                <a:ext cx="2576513" cy="1593850"/>
              </a:xfrm>
              <a:custGeom>
                <a:avLst/>
                <a:gdLst>
                  <a:gd name="T0" fmla="*/ 2354 w 3245"/>
                  <a:gd name="T1" fmla="*/ 1272 h 2007"/>
                  <a:gd name="T2" fmla="*/ 986 w 3245"/>
                  <a:gd name="T3" fmla="*/ 1335 h 2007"/>
                  <a:gd name="T4" fmla="*/ 1060 w 3245"/>
                  <a:gd name="T5" fmla="*/ 1452 h 2007"/>
                  <a:gd name="T6" fmla="*/ 2515 w 3245"/>
                  <a:gd name="T7" fmla="*/ 1107 h 2007"/>
                  <a:gd name="T8" fmla="*/ 2632 w 3245"/>
                  <a:gd name="T9" fmla="*/ 937 h 2007"/>
                  <a:gd name="T10" fmla="*/ 2334 w 3245"/>
                  <a:gd name="T11" fmla="*/ 1338 h 2007"/>
                  <a:gd name="T12" fmla="*/ 2380 w 3245"/>
                  <a:gd name="T13" fmla="*/ 1054 h 2007"/>
                  <a:gd name="T14" fmla="*/ 2071 w 3245"/>
                  <a:gd name="T15" fmla="*/ 1298 h 2007"/>
                  <a:gd name="T16" fmla="*/ 1876 w 3245"/>
                  <a:gd name="T17" fmla="*/ 1537 h 2007"/>
                  <a:gd name="T18" fmla="*/ 1523 w 3245"/>
                  <a:gd name="T19" fmla="*/ 1607 h 2007"/>
                  <a:gd name="T20" fmla="*/ 1634 w 3245"/>
                  <a:gd name="T21" fmla="*/ 1373 h 2007"/>
                  <a:gd name="T22" fmla="*/ 1554 w 3245"/>
                  <a:gd name="T23" fmla="*/ 1624 h 2007"/>
                  <a:gd name="T24" fmla="*/ 1410 w 3245"/>
                  <a:gd name="T25" fmla="*/ 1620 h 2007"/>
                  <a:gd name="T26" fmla="*/ 936 w 3245"/>
                  <a:gd name="T27" fmla="*/ 1436 h 2007"/>
                  <a:gd name="T28" fmla="*/ 1096 w 3245"/>
                  <a:gd name="T29" fmla="*/ 1361 h 2007"/>
                  <a:gd name="T30" fmla="*/ 721 w 3245"/>
                  <a:gd name="T31" fmla="*/ 1158 h 2007"/>
                  <a:gd name="T32" fmla="*/ 599 w 3245"/>
                  <a:gd name="T33" fmla="*/ 1160 h 2007"/>
                  <a:gd name="T34" fmla="*/ 420 w 3245"/>
                  <a:gd name="T35" fmla="*/ 1138 h 2007"/>
                  <a:gd name="T36" fmla="*/ 420 w 3245"/>
                  <a:gd name="T37" fmla="*/ 906 h 2007"/>
                  <a:gd name="T38" fmla="*/ 277 w 3245"/>
                  <a:gd name="T39" fmla="*/ 1137 h 2007"/>
                  <a:gd name="T40" fmla="*/ 2187 w 3245"/>
                  <a:gd name="T41" fmla="*/ 1123 h 2007"/>
                  <a:gd name="T42" fmla="*/ 851 w 3245"/>
                  <a:gd name="T43" fmla="*/ 1160 h 2007"/>
                  <a:gd name="T44" fmla="*/ 606 w 3245"/>
                  <a:gd name="T45" fmla="*/ 1342 h 2007"/>
                  <a:gd name="T46" fmla="*/ 1368 w 3245"/>
                  <a:gd name="T47" fmla="*/ 1707 h 2007"/>
                  <a:gd name="T48" fmla="*/ 2172 w 3245"/>
                  <a:gd name="T49" fmla="*/ 1534 h 2007"/>
                  <a:gd name="T50" fmla="*/ 1621 w 3245"/>
                  <a:gd name="T51" fmla="*/ 1419 h 2007"/>
                  <a:gd name="T52" fmla="*/ 1608 w 3245"/>
                  <a:gd name="T53" fmla="*/ 1583 h 2007"/>
                  <a:gd name="T54" fmla="*/ 2550 w 3245"/>
                  <a:gd name="T55" fmla="*/ 1090 h 2007"/>
                  <a:gd name="T56" fmla="*/ 404 w 3245"/>
                  <a:gd name="T57" fmla="*/ 950 h 2007"/>
                  <a:gd name="T58" fmla="*/ 451 w 3245"/>
                  <a:gd name="T59" fmla="*/ 974 h 2007"/>
                  <a:gd name="T60" fmla="*/ 968 w 3245"/>
                  <a:gd name="T61" fmla="*/ 540 h 2007"/>
                  <a:gd name="T62" fmla="*/ 851 w 3245"/>
                  <a:gd name="T63" fmla="*/ 402 h 2007"/>
                  <a:gd name="T64" fmla="*/ 1129 w 3245"/>
                  <a:gd name="T65" fmla="*/ 236 h 2007"/>
                  <a:gd name="T66" fmla="*/ 1346 w 3245"/>
                  <a:gd name="T67" fmla="*/ 134 h 2007"/>
                  <a:gd name="T68" fmla="*/ 1285 w 3245"/>
                  <a:gd name="T69" fmla="*/ 561 h 2007"/>
                  <a:gd name="T70" fmla="*/ 1158 w 3245"/>
                  <a:gd name="T71" fmla="*/ 905 h 2007"/>
                  <a:gd name="T72" fmla="*/ 1092 w 3245"/>
                  <a:gd name="T73" fmla="*/ 541 h 2007"/>
                  <a:gd name="T74" fmla="*/ 951 w 3245"/>
                  <a:gd name="T75" fmla="*/ 422 h 2007"/>
                  <a:gd name="T76" fmla="*/ 1100 w 3245"/>
                  <a:gd name="T77" fmla="*/ 905 h 2007"/>
                  <a:gd name="T78" fmla="*/ 1094 w 3245"/>
                  <a:gd name="T79" fmla="*/ 617 h 2007"/>
                  <a:gd name="T80" fmla="*/ 1759 w 3245"/>
                  <a:gd name="T81" fmla="*/ 128 h 2007"/>
                  <a:gd name="T82" fmla="*/ 2042 w 3245"/>
                  <a:gd name="T83" fmla="*/ 319 h 2007"/>
                  <a:gd name="T84" fmla="*/ 2086 w 3245"/>
                  <a:gd name="T85" fmla="*/ 453 h 2007"/>
                  <a:gd name="T86" fmla="*/ 2212 w 3245"/>
                  <a:gd name="T87" fmla="*/ 896 h 2007"/>
                  <a:gd name="T88" fmla="*/ 1916 w 3245"/>
                  <a:gd name="T89" fmla="*/ 1066 h 2007"/>
                  <a:gd name="T90" fmla="*/ 2156 w 3245"/>
                  <a:gd name="T91" fmla="*/ 905 h 2007"/>
                  <a:gd name="T92" fmla="*/ 1630 w 3245"/>
                  <a:gd name="T93" fmla="*/ 437 h 2007"/>
                  <a:gd name="T94" fmla="*/ 1987 w 3245"/>
                  <a:gd name="T95" fmla="*/ 473 h 2007"/>
                  <a:gd name="T96" fmla="*/ 1810 w 3245"/>
                  <a:gd name="T97" fmla="*/ 576 h 2007"/>
                  <a:gd name="T98" fmla="*/ 1741 w 3245"/>
                  <a:gd name="T99" fmla="*/ 665 h 2007"/>
                  <a:gd name="T100" fmla="*/ 721 w 3245"/>
                  <a:gd name="T101" fmla="*/ 922 h 2007"/>
                  <a:gd name="T102" fmla="*/ 1490 w 3245"/>
                  <a:gd name="T103" fmla="*/ 1202 h 2007"/>
                  <a:gd name="T104" fmla="*/ 2270 w 3245"/>
                  <a:gd name="T105" fmla="*/ 906 h 2007"/>
                  <a:gd name="T106" fmla="*/ 2166 w 3245"/>
                  <a:gd name="T107" fmla="*/ 338 h 2007"/>
                  <a:gd name="T108" fmla="*/ 1329 w 3245"/>
                  <a:gd name="T109" fmla="*/ 17 h 2007"/>
                  <a:gd name="T110" fmla="*/ 689 w 3245"/>
                  <a:gd name="T111" fmla="*/ 554 h 2007"/>
                  <a:gd name="T112" fmla="*/ 1823 w 3245"/>
                  <a:gd name="T113" fmla="*/ 1869 h 2007"/>
                  <a:gd name="T114" fmla="*/ 1432 w 3245"/>
                  <a:gd name="T115" fmla="*/ 1946 h 2007"/>
                  <a:gd name="T116" fmla="*/ 1037 w 3245"/>
                  <a:gd name="T117" fmla="*/ 1805 h 2007"/>
                  <a:gd name="T118" fmla="*/ 778 w 3245"/>
                  <a:gd name="T119" fmla="*/ 1630 h 2007"/>
                  <a:gd name="T120" fmla="*/ 1694 w 3245"/>
                  <a:gd name="T121" fmla="*/ 1980 h 2007"/>
                  <a:gd name="T122" fmla="*/ 1923 w 3245"/>
                  <a:gd name="T123" fmla="*/ 1749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5" h="2007">
                    <a:moveTo>
                      <a:pt x="2358" y="1107"/>
                    </a:moveTo>
                    <a:lnTo>
                      <a:pt x="2358" y="1107"/>
                    </a:lnTo>
                    <a:lnTo>
                      <a:pt x="2355" y="1107"/>
                    </a:lnTo>
                    <a:lnTo>
                      <a:pt x="2351" y="1107"/>
                    </a:lnTo>
                    <a:lnTo>
                      <a:pt x="2347" y="1111"/>
                    </a:lnTo>
                    <a:lnTo>
                      <a:pt x="2341" y="1117"/>
                    </a:lnTo>
                    <a:lnTo>
                      <a:pt x="2337" y="1125"/>
                    </a:lnTo>
                    <a:lnTo>
                      <a:pt x="2331" y="1137"/>
                    </a:lnTo>
                    <a:lnTo>
                      <a:pt x="2327" y="1153"/>
                    </a:lnTo>
                    <a:lnTo>
                      <a:pt x="2324" y="1171"/>
                    </a:lnTo>
                    <a:lnTo>
                      <a:pt x="2324" y="1171"/>
                    </a:lnTo>
                    <a:lnTo>
                      <a:pt x="2321" y="1201"/>
                    </a:lnTo>
                    <a:lnTo>
                      <a:pt x="2320" y="1218"/>
                    </a:lnTo>
                    <a:lnTo>
                      <a:pt x="2320" y="1238"/>
                    </a:lnTo>
                    <a:lnTo>
                      <a:pt x="2320" y="1238"/>
                    </a:lnTo>
                    <a:lnTo>
                      <a:pt x="2321" y="1259"/>
                    </a:lnTo>
                    <a:lnTo>
                      <a:pt x="2324" y="1271"/>
                    </a:lnTo>
                    <a:lnTo>
                      <a:pt x="2326" y="1279"/>
                    </a:lnTo>
                    <a:lnTo>
                      <a:pt x="2330" y="1286"/>
                    </a:lnTo>
                    <a:lnTo>
                      <a:pt x="2331" y="1289"/>
                    </a:lnTo>
                    <a:lnTo>
                      <a:pt x="2334" y="1291"/>
                    </a:lnTo>
                    <a:lnTo>
                      <a:pt x="2335" y="1291"/>
                    </a:lnTo>
                    <a:lnTo>
                      <a:pt x="2338" y="1291"/>
                    </a:lnTo>
                    <a:lnTo>
                      <a:pt x="2343" y="1288"/>
                    </a:lnTo>
                    <a:lnTo>
                      <a:pt x="2345" y="1285"/>
                    </a:lnTo>
                    <a:lnTo>
                      <a:pt x="2345" y="1285"/>
                    </a:lnTo>
                    <a:lnTo>
                      <a:pt x="2350" y="1279"/>
                    </a:lnTo>
                    <a:lnTo>
                      <a:pt x="2354" y="1272"/>
                    </a:lnTo>
                    <a:lnTo>
                      <a:pt x="2360" y="1254"/>
                    </a:lnTo>
                    <a:lnTo>
                      <a:pt x="2365" y="1232"/>
                    </a:lnTo>
                    <a:lnTo>
                      <a:pt x="2368" y="1208"/>
                    </a:lnTo>
                    <a:lnTo>
                      <a:pt x="2370" y="1184"/>
                    </a:lnTo>
                    <a:lnTo>
                      <a:pt x="2370" y="1161"/>
                    </a:lnTo>
                    <a:lnTo>
                      <a:pt x="2368" y="1140"/>
                    </a:lnTo>
                    <a:lnTo>
                      <a:pt x="2365" y="1123"/>
                    </a:lnTo>
                    <a:lnTo>
                      <a:pt x="2365" y="1123"/>
                    </a:lnTo>
                    <a:lnTo>
                      <a:pt x="2363" y="1111"/>
                    </a:lnTo>
                    <a:lnTo>
                      <a:pt x="2361" y="1108"/>
                    </a:lnTo>
                    <a:lnTo>
                      <a:pt x="2358" y="1107"/>
                    </a:lnTo>
                    <a:close/>
                    <a:moveTo>
                      <a:pt x="1045" y="1353"/>
                    </a:moveTo>
                    <a:lnTo>
                      <a:pt x="1045" y="1353"/>
                    </a:lnTo>
                    <a:lnTo>
                      <a:pt x="1040" y="1348"/>
                    </a:lnTo>
                    <a:lnTo>
                      <a:pt x="1036" y="1343"/>
                    </a:lnTo>
                    <a:lnTo>
                      <a:pt x="1036" y="1343"/>
                    </a:lnTo>
                    <a:lnTo>
                      <a:pt x="1029" y="1333"/>
                    </a:lnTo>
                    <a:lnTo>
                      <a:pt x="1019" y="1328"/>
                    </a:lnTo>
                    <a:lnTo>
                      <a:pt x="1015" y="1326"/>
                    </a:lnTo>
                    <a:lnTo>
                      <a:pt x="1009" y="1325"/>
                    </a:lnTo>
                    <a:lnTo>
                      <a:pt x="1003" y="1325"/>
                    </a:lnTo>
                    <a:lnTo>
                      <a:pt x="998" y="1326"/>
                    </a:lnTo>
                    <a:lnTo>
                      <a:pt x="998" y="1326"/>
                    </a:lnTo>
                    <a:lnTo>
                      <a:pt x="996" y="1326"/>
                    </a:lnTo>
                    <a:lnTo>
                      <a:pt x="995" y="1328"/>
                    </a:lnTo>
                    <a:lnTo>
                      <a:pt x="995" y="1328"/>
                    </a:lnTo>
                    <a:lnTo>
                      <a:pt x="990" y="1331"/>
                    </a:lnTo>
                    <a:lnTo>
                      <a:pt x="986" y="1335"/>
                    </a:lnTo>
                    <a:lnTo>
                      <a:pt x="983" y="1341"/>
                    </a:lnTo>
                    <a:lnTo>
                      <a:pt x="980" y="1346"/>
                    </a:lnTo>
                    <a:lnTo>
                      <a:pt x="978" y="1361"/>
                    </a:lnTo>
                    <a:lnTo>
                      <a:pt x="975" y="1378"/>
                    </a:lnTo>
                    <a:lnTo>
                      <a:pt x="975" y="1378"/>
                    </a:lnTo>
                    <a:lnTo>
                      <a:pt x="975" y="1395"/>
                    </a:lnTo>
                    <a:lnTo>
                      <a:pt x="975" y="1409"/>
                    </a:lnTo>
                    <a:lnTo>
                      <a:pt x="975" y="1425"/>
                    </a:lnTo>
                    <a:lnTo>
                      <a:pt x="975" y="1425"/>
                    </a:lnTo>
                    <a:lnTo>
                      <a:pt x="979" y="1446"/>
                    </a:lnTo>
                    <a:lnTo>
                      <a:pt x="983" y="1463"/>
                    </a:lnTo>
                    <a:lnTo>
                      <a:pt x="989" y="1476"/>
                    </a:lnTo>
                    <a:lnTo>
                      <a:pt x="996" y="1486"/>
                    </a:lnTo>
                    <a:lnTo>
                      <a:pt x="1002" y="1492"/>
                    </a:lnTo>
                    <a:lnTo>
                      <a:pt x="1008" y="1497"/>
                    </a:lnTo>
                    <a:lnTo>
                      <a:pt x="1018" y="1502"/>
                    </a:lnTo>
                    <a:lnTo>
                      <a:pt x="1018" y="1502"/>
                    </a:lnTo>
                    <a:lnTo>
                      <a:pt x="1023" y="1503"/>
                    </a:lnTo>
                    <a:lnTo>
                      <a:pt x="1030" y="1503"/>
                    </a:lnTo>
                    <a:lnTo>
                      <a:pt x="1030" y="1503"/>
                    </a:lnTo>
                    <a:lnTo>
                      <a:pt x="1036" y="1502"/>
                    </a:lnTo>
                    <a:lnTo>
                      <a:pt x="1042" y="1499"/>
                    </a:lnTo>
                    <a:lnTo>
                      <a:pt x="1046" y="1494"/>
                    </a:lnTo>
                    <a:lnTo>
                      <a:pt x="1050" y="1490"/>
                    </a:lnTo>
                    <a:lnTo>
                      <a:pt x="1050" y="1490"/>
                    </a:lnTo>
                    <a:lnTo>
                      <a:pt x="1053" y="1482"/>
                    </a:lnTo>
                    <a:lnTo>
                      <a:pt x="1057" y="1472"/>
                    </a:lnTo>
                    <a:lnTo>
                      <a:pt x="1060" y="1452"/>
                    </a:lnTo>
                    <a:lnTo>
                      <a:pt x="1062" y="1430"/>
                    </a:lnTo>
                    <a:lnTo>
                      <a:pt x="1060" y="1408"/>
                    </a:lnTo>
                    <a:lnTo>
                      <a:pt x="1060" y="1408"/>
                    </a:lnTo>
                    <a:lnTo>
                      <a:pt x="1057" y="1393"/>
                    </a:lnTo>
                    <a:lnTo>
                      <a:pt x="1055" y="1379"/>
                    </a:lnTo>
                    <a:lnTo>
                      <a:pt x="1049" y="1366"/>
                    </a:lnTo>
                    <a:lnTo>
                      <a:pt x="1045" y="1353"/>
                    </a:lnTo>
                    <a:close/>
                    <a:moveTo>
                      <a:pt x="2879" y="1137"/>
                    </a:moveTo>
                    <a:lnTo>
                      <a:pt x="2717" y="1137"/>
                    </a:lnTo>
                    <a:lnTo>
                      <a:pt x="2717" y="1097"/>
                    </a:lnTo>
                    <a:lnTo>
                      <a:pt x="2777" y="1097"/>
                    </a:lnTo>
                    <a:lnTo>
                      <a:pt x="2777" y="956"/>
                    </a:lnTo>
                    <a:lnTo>
                      <a:pt x="2728" y="977"/>
                    </a:lnTo>
                    <a:lnTo>
                      <a:pt x="2713" y="943"/>
                    </a:lnTo>
                    <a:lnTo>
                      <a:pt x="2790" y="909"/>
                    </a:lnTo>
                    <a:lnTo>
                      <a:pt x="2818" y="909"/>
                    </a:lnTo>
                    <a:lnTo>
                      <a:pt x="2818" y="1097"/>
                    </a:lnTo>
                    <a:lnTo>
                      <a:pt x="2879" y="1097"/>
                    </a:lnTo>
                    <a:lnTo>
                      <a:pt x="2879" y="1137"/>
                    </a:lnTo>
                    <a:close/>
                    <a:moveTo>
                      <a:pt x="2573" y="1138"/>
                    </a:moveTo>
                    <a:lnTo>
                      <a:pt x="2573" y="1138"/>
                    </a:lnTo>
                    <a:lnTo>
                      <a:pt x="2562" y="1138"/>
                    </a:lnTo>
                    <a:lnTo>
                      <a:pt x="2550" y="1135"/>
                    </a:lnTo>
                    <a:lnTo>
                      <a:pt x="2542" y="1133"/>
                    </a:lnTo>
                    <a:lnTo>
                      <a:pt x="2533" y="1127"/>
                    </a:lnTo>
                    <a:lnTo>
                      <a:pt x="2526" y="1121"/>
                    </a:lnTo>
                    <a:lnTo>
                      <a:pt x="2519" y="1115"/>
                    </a:lnTo>
                    <a:lnTo>
                      <a:pt x="2515" y="1107"/>
                    </a:lnTo>
                    <a:lnTo>
                      <a:pt x="2509" y="1098"/>
                    </a:lnTo>
                    <a:lnTo>
                      <a:pt x="2506" y="1090"/>
                    </a:lnTo>
                    <a:lnTo>
                      <a:pt x="2502" y="1081"/>
                    </a:lnTo>
                    <a:lnTo>
                      <a:pt x="2498" y="1061"/>
                    </a:lnTo>
                    <a:lnTo>
                      <a:pt x="2496" y="1041"/>
                    </a:lnTo>
                    <a:lnTo>
                      <a:pt x="2495" y="1021"/>
                    </a:lnTo>
                    <a:lnTo>
                      <a:pt x="2495" y="1021"/>
                    </a:lnTo>
                    <a:lnTo>
                      <a:pt x="2496" y="1003"/>
                    </a:lnTo>
                    <a:lnTo>
                      <a:pt x="2498" y="983"/>
                    </a:lnTo>
                    <a:lnTo>
                      <a:pt x="2503" y="963"/>
                    </a:lnTo>
                    <a:lnTo>
                      <a:pt x="2506" y="955"/>
                    </a:lnTo>
                    <a:lnTo>
                      <a:pt x="2511" y="946"/>
                    </a:lnTo>
                    <a:lnTo>
                      <a:pt x="2515" y="937"/>
                    </a:lnTo>
                    <a:lnTo>
                      <a:pt x="2521" y="930"/>
                    </a:lnTo>
                    <a:lnTo>
                      <a:pt x="2526" y="923"/>
                    </a:lnTo>
                    <a:lnTo>
                      <a:pt x="2533" y="917"/>
                    </a:lnTo>
                    <a:lnTo>
                      <a:pt x="2542" y="913"/>
                    </a:lnTo>
                    <a:lnTo>
                      <a:pt x="2552" y="909"/>
                    </a:lnTo>
                    <a:lnTo>
                      <a:pt x="2562" y="907"/>
                    </a:lnTo>
                    <a:lnTo>
                      <a:pt x="2573" y="906"/>
                    </a:lnTo>
                    <a:lnTo>
                      <a:pt x="2573" y="906"/>
                    </a:lnTo>
                    <a:lnTo>
                      <a:pt x="2585" y="907"/>
                    </a:lnTo>
                    <a:lnTo>
                      <a:pt x="2596" y="909"/>
                    </a:lnTo>
                    <a:lnTo>
                      <a:pt x="2605" y="913"/>
                    </a:lnTo>
                    <a:lnTo>
                      <a:pt x="2613" y="917"/>
                    </a:lnTo>
                    <a:lnTo>
                      <a:pt x="2620" y="923"/>
                    </a:lnTo>
                    <a:lnTo>
                      <a:pt x="2626" y="930"/>
                    </a:lnTo>
                    <a:lnTo>
                      <a:pt x="2632" y="937"/>
                    </a:lnTo>
                    <a:lnTo>
                      <a:pt x="2636" y="946"/>
                    </a:lnTo>
                    <a:lnTo>
                      <a:pt x="2643" y="963"/>
                    </a:lnTo>
                    <a:lnTo>
                      <a:pt x="2647" y="983"/>
                    </a:lnTo>
                    <a:lnTo>
                      <a:pt x="2650" y="1003"/>
                    </a:lnTo>
                    <a:lnTo>
                      <a:pt x="2650" y="1021"/>
                    </a:lnTo>
                    <a:lnTo>
                      <a:pt x="2650" y="1021"/>
                    </a:lnTo>
                    <a:lnTo>
                      <a:pt x="2650" y="1041"/>
                    </a:lnTo>
                    <a:lnTo>
                      <a:pt x="2647" y="1061"/>
                    </a:lnTo>
                    <a:lnTo>
                      <a:pt x="2643" y="1081"/>
                    </a:lnTo>
                    <a:lnTo>
                      <a:pt x="2640" y="1090"/>
                    </a:lnTo>
                    <a:lnTo>
                      <a:pt x="2637" y="1098"/>
                    </a:lnTo>
                    <a:lnTo>
                      <a:pt x="2632" y="1107"/>
                    </a:lnTo>
                    <a:lnTo>
                      <a:pt x="2627" y="1115"/>
                    </a:lnTo>
                    <a:lnTo>
                      <a:pt x="2620" y="1121"/>
                    </a:lnTo>
                    <a:lnTo>
                      <a:pt x="2613" y="1127"/>
                    </a:lnTo>
                    <a:lnTo>
                      <a:pt x="2605" y="1133"/>
                    </a:lnTo>
                    <a:lnTo>
                      <a:pt x="2596" y="1135"/>
                    </a:lnTo>
                    <a:lnTo>
                      <a:pt x="2585" y="1138"/>
                    </a:lnTo>
                    <a:lnTo>
                      <a:pt x="2573" y="1138"/>
                    </a:lnTo>
                    <a:close/>
                    <a:moveTo>
                      <a:pt x="2382" y="1248"/>
                    </a:moveTo>
                    <a:lnTo>
                      <a:pt x="2382" y="1248"/>
                    </a:lnTo>
                    <a:lnTo>
                      <a:pt x="2377" y="1269"/>
                    </a:lnTo>
                    <a:lnTo>
                      <a:pt x="2370" y="1289"/>
                    </a:lnTo>
                    <a:lnTo>
                      <a:pt x="2363" y="1305"/>
                    </a:lnTo>
                    <a:lnTo>
                      <a:pt x="2353" y="1318"/>
                    </a:lnTo>
                    <a:lnTo>
                      <a:pt x="2353" y="1318"/>
                    </a:lnTo>
                    <a:lnTo>
                      <a:pt x="2344" y="1331"/>
                    </a:lnTo>
                    <a:lnTo>
                      <a:pt x="2334" y="1338"/>
                    </a:lnTo>
                    <a:lnTo>
                      <a:pt x="2326" y="1343"/>
                    </a:lnTo>
                    <a:lnTo>
                      <a:pt x="2321" y="1343"/>
                    </a:lnTo>
                    <a:lnTo>
                      <a:pt x="2317" y="1343"/>
                    </a:lnTo>
                    <a:lnTo>
                      <a:pt x="2317" y="1343"/>
                    </a:lnTo>
                    <a:lnTo>
                      <a:pt x="2311" y="1342"/>
                    </a:lnTo>
                    <a:lnTo>
                      <a:pt x="2306" y="1338"/>
                    </a:lnTo>
                    <a:lnTo>
                      <a:pt x="2300" y="1329"/>
                    </a:lnTo>
                    <a:lnTo>
                      <a:pt x="2294" y="1318"/>
                    </a:lnTo>
                    <a:lnTo>
                      <a:pt x="2294" y="1318"/>
                    </a:lnTo>
                    <a:lnTo>
                      <a:pt x="2290" y="1295"/>
                    </a:lnTo>
                    <a:lnTo>
                      <a:pt x="2287" y="1268"/>
                    </a:lnTo>
                    <a:lnTo>
                      <a:pt x="2287" y="1238"/>
                    </a:lnTo>
                    <a:lnTo>
                      <a:pt x="2290" y="1204"/>
                    </a:lnTo>
                    <a:lnTo>
                      <a:pt x="2290" y="1204"/>
                    </a:lnTo>
                    <a:lnTo>
                      <a:pt x="2296" y="1177"/>
                    </a:lnTo>
                    <a:lnTo>
                      <a:pt x="2303" y="1150"/>
                    </a:lnTo>
                    <a:lnTo>
                      <a:pt x="2313" y="1124"/>
                    </a:lnTo>
                    <a:lnTo>
                      <a:pt x="2326" y="1098"/>
                    </a:lnTo>
                    <a:lnTo>
                      <a:pt x="2326" y="1098"/>
                    </a:lnTo>
                    <a:lnTo>
                      <a:pt x="2335" y="1084"/>
                    </a:lnTo>
                    <a:lnTo>
                      <a:pt x="2345" y="1068"/>
                    </a:lnTo>
                    <a:lnTo>
                      <a:pt x="2345" y="1068"/>
                    </a:lnTo>
                    <a:lnTo>
                      <a:pt x="2357" y="1059"/>
                    </a:lnTo>
                    <a:lnTo>
                      <a:pt x="2365" y="1053"/>
                    </a:lnTo>
                    <a:lnTo>
                      <a:pt x="2370" y="1053"/>
                    </a:lnTo>
                    <a:lnTo>
                      <a:pt x="2374" y="1051"/>
                    </a:lnTo>
                    <a:lnTo>
                      <a:pt x="2377" y="1053"/>
                    </a:lnTo>
                    <a:lnTo>
                      <a:pt x="2380" y="1054"/>
                    </a:lnTo>
                    <a:lnTo>
                      <a:pt x="2380" y="1054"/>
                    </a:lnTo>
                    <a:lnTo>
                      <a:pt x="2381" y="1057"/>
                    </a:lnTo>
                    <a:lnTo>
                      <a:pt x="2381" y="1057"/>
                    </a:lnTo>
                    <a:lnTo>
                      <a:pt x="2384" y="1061"/>
                    </a:lnTo>
                    <a:lnTo>
                      <a:pt x="2385" y="1068"/>
                    </a:lnTo>
                    <a:lnTo>
                      <a:pt x="2390" y="1087"/>
                    </a:lnTo>
                    <a:lnTo>
                      <a:pt x="2392" y="1111"/>
                    </a:lnTo>
                    <a:lnTo>
                      <a:pt x="2392" y="1137"/>
                    </a:lnTo>
                    <a:lnTo>
                      <a:pt x="2392" y="1165"/>
                    </a:lnTo>
                    <a:lnTo>
                      <a:pt x="2391" y="1195"/>
                    </a:lnTo>
                    <a:lnTo>
                      <a:pt x="2387" y="1222"/>
                    </a:lnTo>
                    <a:lnTo>
                      <a:pt x="2382" y="1248"/>
                    </a:lnTo>
                    <a:close/>
                    <a:moveTo>
                      <a:pt x="2216" y="1432"/>
                    </a:moveTo>
                    <a:lnTo>
                      <a:pt x="2216" y="1432"/>
                    </a:lnTo>
                    <a:lnTo>
                      <a:pt x="2183" y="1453"/>
                    </a:lnTo>
                    <a:lnTo>
                      <a:pt x="2149" y="1473"/>
                    </a:lnTo>
                    <a:lnTo>
                      <a:pt x="2113" y="1492"/>
                    </a:lnTo>
                    <a:lnTo>
                      <a:pt x="2076" y="1510"/>
                    </a:lnTo>
                    <a:lnTo>
                      <a:pt x="2076" y="1467"/>
                    </a:lnTo>
                    <a:lnTo>
                      <a:pt x="2076" y="1467"/>
                    </a:lnTo>
                    <a:lnTo>
                      <a:pt x="2111" y="1452"/>
                    </a:lnTo>
                    <a:lnTo>
                      <a:pt x="2143" y="1435"/>
                    </a:lnTo>
                    <a:lnTo>
                      <a:pt x="2143" y="1312"/>
                    </a:lnTo>
                    <a:lnTo>
                      <a:pt x="2143" y="1276"/>
                    </a:lnTo>
                    <a:lnTo>
                      <a:pt x="2143" y="1276"/>
                    </a:lnTo>
                    <a:lnTo>
                      <a:pt x="2116" y="1302"/>
                    </a:lnTo>
                    <a:lnTo>
                      <a:pt x="2089" y="1328"/>
                    </a:lnTo>
                    <a:lnTo>
                      <a:pt x="2071" y="1298"/>
                    </a:lnTo>
                    <a:lnTo>
                      <a:pt x="2071" y="1298"/>
                    </a:lnTo>
                    <a:lnTo>
                      <a:pt x="2086" y="1284"/>
                    </a:lnTo>
                    <a:lnTo>
                      <a:pt x="2086" y="1284"/>
                    </a:lnTo>
                    <a:lnTo>
                      <a:pt x="2156" y="1218"/>
                    </a:lnTo>
                    <a:lnTo>
                      <a:pt x="2156" y="1218"/>
                    </a:lnTo>
                    <a:lnTo>
                      <a:pt x="2185" y="1201"/>
                    </a:lnTo>
                    <a:lnTo>
                      <a:pt x="2185" y="1221"/>
                    </a:lnTo>
                    <a:lnTo>
                      <a:pt x="2185" y="1286"/>
                    </a:lnTo>
                    <a:lnTo>
                      <a:pt x="2185" y="1410"/>
                    </a:lnTo>
                    <a:lnTo>
                      <a:pt x="2185" y="1410"/>
                    </a:lnTo>
                    <a:lnTo>
                      <a:pt x="2220" y="1388"/>
                    </a:lnTo>
                    <a:lnTo>
                      <a:pt x="2220" y="1388"/>
                    </a:lnTo>
                    <a:lnTo>
                      <a:pt x="2243" y="1372"/>
                    </a:lnTo>
                    <a:lnTo>
                      <a:pt x="2243" y="1413"/>
                    </a:lnTo>
                    <a:lnTo>
                      <a:pt x="2243" y="1413"/>
                    </a:lnTo>
                    <a:lnTo>
                      <a:pt x="2230" y="1423"/>
                    </a:lnTo>
                    <a:lnTo>
                      <a:pt x="2216" y="1432"/>
                    </a:lnTo>
                    <a:close/>
                    <a:moveTo>
                      <a:pt x="1955" y="1556"/>
                    </a:moveTo>
                    <a:lnTo>
                      <a:pt x="1955" y="1556"/>
                    </a:lnTo>
                    <a:lnTo>
                      <a:pt x="1920" y="1567"/>
                    </a:lnTo>
                    <a:lnTo>
                      <a:pt x="1920" y="1567"/>
                    </a:lnTo>
                    <a:lnTo>
                      <a:pt x="1899" y="1573"/>
                    </a:lnTo>
                    <a:lnTo>
                      <a:pt x="1899" y="1573"/>
                    </a:lnTo>
                    <a:lnTo>
                      <a:pt x="1846" y="1587"/>
                    </a:lnTo>
                    <a:lnTo>
                      <a:pt x="1793" y="1598"/>
                    </a:lnTo>
                    <a:lnTo>
                      <a:pt x="1793" y="1556"/>
                    </a:lnTo>
                    <a:lnTo>
                      <a:pt x="1793" y="1556"/>
                    </a:lnTo>
                    <a:lnTo>
                      <a:pt x="1876" y="1537"/>
                    </a:lnTo>
                    <a:lnTo>
                      <a:pt x="1876" y="1422"/>
                    </a:lnTo>
                    <a:lnTo>
                      <a:pt x="1876" y="1379"/>
                    </a:lnTo>
                    <a:lnTo>
                      <a:pt x="1876" y="1379"/>
                    </a:lnTo>
                    <a:lnTo>
                      <a:pt x="1842" y="1399"/>
                    </a:lnTo>
                    <a:lnTo>
                      <a:pt x="1807" y="1418"/>
                    </a:lnTo>
                    <a:lnTo>
                      <a:pt x="1788" y="1386"/>
                    </a:lnTo>
                    <a:lnTo>
                      <a:pt x="1786" y="1383"/>
                    </a:lnTo>
                    <a:lnTo>
                      <a:pt x="1786" y="1383"/>
                    </a:lnTo>
                    <a:lnTo>
                      <a:pt x="1893" y="1323"/>
                    </a:lnTo>
                    <a:lnTo>
                      <a:pt x="1893" y="1323"/>
                    </a:lnTo>
                    <a:lnTo>
                      <a:pt x="1918" y="1315"/>
                    </a:lnTo>
                    <a:lnTo>
                      <a:pt x="1918" y="1315"/>
                    </a:lnTo>
                    <a:lnTo>
                      <a:pt x="1930" y="1312"/>
                    </a:lnTo>
                    <a:lnTo>
                      <a:pt x="1930" y="1349"/>
                    </a:lnTo>
                    <a:lnTo>
                      <a:pt x="1930" y="1406"/>
                    </a:lnTo>
                    <a:lnTo>
                      <a:pt x="1930" y="1522"/>
                    </a:lnTo>
                    <a:lnTo>
                      <a:pt x="1930" y="1522"/>
                    </a:lnTo>
                    <a:lnTo>
                      <a:pt x="1955" y="1513"/>
                    </a:lnTo>
                    <a:lnTo>
                      <a:pt x="1955" y="1513"/>
                    </a:lnTo>
                    <a:lnTo>
                      <a:pt x="1983" y="1504"/>
                    </a:lnTo>
                    <a:lnTo>
                      <a:pt x="2010" y="1496"/>
                    </a:lnTo>
                    <a:lnTo>
                      <a:pt x="2010" y="1539"/>
                    </a:lnTo>
                    <a:lnTo>
                      <a:pt x="2010" y="1539"/>
                    </a:lnTo>
                    <a:lnTo>
                      <a:pt x="1983" y="1547"/>
                    </a:lnTo>
                    <a:lnTo>
                      <a:pt x="1955" y="1556"/>
                    </a:lnTo>
                    <a:close/>
                    <a:moveTo>
                      <a:pt x="1527" y="1610"/>
                    </a:moveTo>
                    <a:lnTo>
                      <a:pt x="1527" y="1610"/>
                    </a:lnTo>
                    <a:lnTo>
                      <a:pt x="1523" y="1607"/>
                    </a:lnTo>
                    <a:lnTo>
                      <a:pt x="1523" y="1607"/>
                    </a:lnTo>
                    <a:lnTo>
                      <a:pt x="1516" y="1600"/>
                    </a:lnTo>
                    <a:lnTo>
                      <a:pt x="1510" y="1593"/>
                    </a:lnTo>
                    <a:lnTo>
                      <a:pt x="1506" y="1584"/>
                    </a:lnTo>
                    <a:lnTo>
                      <a:pt x="1500" y="1577"/>
                    </a:lnTo>
                    <a:lnTo>
                      <a:pt x="1494" y="1559"/>
                    </a:lnTo>
                    <a:lnTo>
                      <a:pt x="1489" y="1540"/>
                    </a:lnTo>
                    <a:lnTo>
                      <a:pt x="1487" y="1520"/>
                    </a:lnTo>
                    <a:lnTo>
                      <a:pt x="1486" y="1502"/>
                    </a:lnTo>
                    <a:lnTo>
                      <a:pt x="1486" y="1483"/>
                    </a:lnTo>
                    <a:lnTo>
                      <a:pt x="1489" y="1467"/>
                    </a:lnTo>
                    <a:lnTo>
                      <a:pt x="1489" y="1467"/>
                    </a:lnTo>
                    <a:lnTo>
                      <a:pt x="1491" y="1445"/>
                    </a:lnTo>
                    <a:lnTo>
                      <a:pt x="1491" y="1445"/>
                    </a:lnTo>
                    <a:lnTo>
                      <a:pt x="1499" y="1427"/>
                    </a:lnTo>
                    <a:lnTo>
                      <a:pt x="1506" y="1412"/>
                    </a:lnTo>
                    <a:lnTo>
                      <a:pt x="1506" y="1412"/>
                    </a:lnTo>
                    <a:lnTo>
                      <a:pt x="1516" y="1400"/>
                    </a:lnTo>
                    <a:lnTo>
                      <a:pt x="1527" y="1390"/>
                    </a:lnTo>
                    <a:lnTo>
                      <a:pt x="1538" y="1383"/>
                    </a:lnTo>
                    <a:lnTo>
                      <a:pt x="1551" y="1378"/>
                    </a:lnTo>
                    <a:lnTo>
                      <a:pt x="1563" y="1375"/>
                    </a:lnTo>
                    <a:lnTo>
                      <a:pt x="1574" y="1372"/>
                    </a:lnTo>
                    <a:lnTo>
                      <a:pt x="1594" y="1369"/>
                    </a:lnTo>
                    <a:lnTo>
                      <a:pt x="1594" y="1369"/>
                    </a:lnTo>
                    <a:lnTo>
                      <a:pt x="1608" y="1369"/>
                    </a:lnTo>
                    <a:lnTo>
                      <a:pt x="1621" y="1371"/>
                    </a:lnTo>
                    <a:lnTo>
                      <a:pt x="1634" y="1373"/>
                    </a:lnTo>
                    <a:lnTo>
                      <a:pt x="1645" y="1376"/>
                    </a:lnTo>
                    <a:lnTo>
                      <a:pt x="1655" y="1380"/>
                    </a:lnTo>
                    <a:lnTo>
                      <a:pt x="1664" y="1388"/>
                    </a:lnTo>
                    <a:lnTo>
                      <a:pt x="1672" y="1395"/>
                    </a:lnTo>
                    <a:lnTo>
                      <a:pt x="1679" y="1403"/>
                    </a:lnTo>
                    <a:lnTo>
                      <a:pt x="1679" y="1403"/>
                    </a:lnTo>
                    <a:lnTo>
                      <a:pt x="1686" y="1413"/>
                    </a:lnTo>
                    <a:lnTo>
                      <a:pt x="1692" y="1426"/>
                    </a:lnTo>
                    <a:lnTo>
                      <a:pt x="1696" y="1440"/>
                    </a:lnTo>
                    <a:lnTo>
                      <a:pt x="1699" y="1455"/>
                    </a:lnTo>
                    <a:lnTo>
                      <a:pt x="1699" y="1455"/>
                    </a:lnTo>
                    <a:lnTo>
                      <a:pt x="1699" y="1456"/>
                    </a:lnTo>
                    <a:lnTo>
                      <a:pt x="1699" y="1456"/>
                    </a:lnTo>
                    <a:lnTo>
                      <a:pt x="1699" y="1456"/>
                    </a:lnTo>
                    <a:lnTo>
                      <a:pt x="1702" y="1486"/>
                    </a:lnTo>
                    <a:lnTo>
                      <a:pt x="1702" y="1512"/>
                    </a:lnTo>
                    <a:lnTo>
                      <a:pt x="1698" y="1536"/>
                    </a:lnTo>
                    <a:lnTo>
                      <a:pt x="1692" y="1557"/>
                    </a:lnTo>
                    <a:lnTo>
                      <a:pt x="1682" y="1574"/>
                    </a:lnTo>
                    <a:lnTo>
                      <a:pt x="1672" y="1590"/>
                    </a:lnTo>
                    <a:lnTo>
                      <a:pt x="1659" y="1603"/>
                    </a:lnTo>
                    <a:lnTo>
                      <a:pt x="1645" y="1613"/>
                    </a:lnTo>
                    <a:lnTo>
                      <a:pt x="1631" y="1620"/>
                    </a:lnTo>
                    <a:lnTo>
                      <a:pt x="1615" y="1626"/>
                    </a:lnTo>
                    <a:lnTo>
                      <a:pt x="1600" y="1628"/>
                    </a:lnTo>
                    <a:lnTo>
                      <a:pt x="1584" y="1628"/>
                    </a:lnTo>
                    <a:lnTo>
                      <a:pt x="1568" y="1627"/>
                    </a:lnTo>
                    <a:lnTo>
                      <a:pt x="1554" y="1624"/>
                    </a:lnTo>
                    <a:lnTo>
                      <a:pt x="1540" y="1618"/>
                    </a:lnTo>
                    <a:lnTo>
                      <a:pt x="1527" y="1610"/>
                    </a:lnTo>
                    <a:close/>
                    <a:moveTo>
                      <a:pt x="1194" y="1590"/>
                    </a:moveTo>
                    <a:lnTo>
                      <a:pt x="1194" y="1547"/>
                    </a:lnTo>
                    <a:lnTo>
                      <a:pt x="1194" y="1547"/>
                    </a:lnTo>
                    <a:lnTo>
                      <a:pt x="1234" y="1556"/>
                    </a:lnTo>
                    <a:lnTo>
                      <a:pt x="1275" y="1563"/>
                    </a:lnTo>
                    <a:lnTo>
                      <a:pt x="1275" y="1453"/>
                    </a:lnTo>
                    <a:lnTo>
                      <a:pt x="1274" y="1405"/>
                    </a:lnTo>
                    <a:lnTo>
                      <a:pt x="1274" y="1405"/>
                    </a:lnTo>
                    <a:lnTo>
                      <a:pt x="1241" y="1410"/>
                    </a:lnTo>
                    <a:lnTo>
                      <a:pt x="1208" y="1416"/>
                    </a:lnTo>
                    <a:lnTo>
                      <a:pt x="1194" y="1385"/>
                    </a:lnTo>
                    <a:lnTo>
                      <a:pt x="1188" y="1373"/>
                    </a:lnTo>
                    <a:lnTo>
                      <a:pt x="1188" y="1373"/>
                    </a:lnTo>
                    <a:lnTo>
                      <a:pt x="1240" y="1365"/>
                    </a:lnTo>
                    <a:lnTo>
                      <a:pt x="1291" y="1355"/>
                    </a:lnTo>
                    <a:lnTo>
                      <a:pt x="1291" y="1355"/>
                    </a:lnTo>
                    <a:lnTo>
                      <a:pt x="1309" y="1358"/>
                    </a:lnTo>
                    <a:lnTo>
                      <a:pt x="1328" y="1361"/>
                    </a:lnTo>
                    <a:lnTo>
                      <a:pt x="1328" y="1405"/>
                    </a:lnTo>
                    <a:lnTo>
                      <a:pt x="1328" y="1459"/>
                    </a:lnTo>
                    <a:lnTo>
                      <a:pt x="1328" y="1570"/>
                    </a:lnTo>
                    <a:lnTo>
                      <a:pt x="1328" y="1570"/>
                    </a:lnTo>
                    <a:lnTo>
                      <a:pt x="1369" y="1574"/>
                    </a:lnTo>
                    <a:lnTo>
                      <a:pt x="1410" y="1578"/>
                    </a:lnTo>
                    <a:lnTo>
                      <a:pt x="1410" y="1620"/>
                    </a:lnTo>
                    <a:lnTo>
                      <a:pt x="1410" y="1620"/>
                    </a:lnTo>
                    <a:lnTo>
                      <a:pt x="1355" y="1616"/>
                    </a:lnTo>
                    <a:lnTo>
                      <a:pt x="1301" y="1608"/>
                    </a:lnTo>
                    <a:lnTo>
                      <a:pt x="1247" y="1600"/>
                    </a:lnTo>
                    <a:lnTo>
                      <a:pt x="1194" y="1590"/>
                    </a:lnTo>
                    <a:close/>
                    <a:moveTo>
                      <a:pt x="1101" y="1507"/>
                    </a:moveTo>
                    <a:lnTo>
                      <a:pt x="1101" y="1507"/>
                    </a:lnTo>
                    <a:lnTo>
                      <a:pt x="1096" y="1522"/>
                    </a:lnTo>
                    <a:lnTo>
                      <a:pt x="1087" y="1533"/>
                    </a:lnTo>
                    <a:lnTo>
                      <a:pt x="1087" y="1533"/>
                    </a:lnTo>
                    <a:lnTo>
                      <a:pt x="1082" y="1537"/>
                    </a:lnTo>
                    <a:lnTo>
                      <a:pt x="1074" y="1543"/>
                    </a:lnTo>
                    <a:lnTo>
                      <a:pt x="1069" y="1546"/>
                    </a:lnTo>
                    <a:lnTo>
                      <a:pt x="1062" y="1547"/>
                    </a:lnTo>
                    <a:lnTo>
                      <a:pt x="1053" y="1549"/>
                    </a:lnTo>
                    <a:lnTo>
                      <a:pt x="1046" y="1550"/>
                    </a:lnTo>
                    <a:lnTo>
                      <a:pt x="1030" y="1547"/>
                    </a:lnTo>
                    <a:lnTo>
                      <a:pt x="1030" y="1547"/>
                    </a:lnTo>
                    <a:lnTo>
                      <a:pt x="1019" y="1544"/>
                    </a:lnTo>
                    <a:lnTo>
                      <a:pt x="1006" y="1539"/>
                    </a:lnTo>
                    <a:lnTo>
                      <a:pt x="995" y="1531"/>
                    </a:lnTo>
                    <a:lnTo>
                      <a:pt x="985" y="1524"/>
                    </a:lnTo>
                    <a:lnTo>
                      <a:pt x="973" y="1514"/>
                    </a:lnTo>
                    <a:lnTo>
                      <a:pt x="965" y="1504"/>
                    </a:lnTo>
                    <a:lnTo>
                      <a:pt x="956" y="1493"/>
                    </a:lnTo>
                    <a:lnTo>
                      <a:pt x="949" y="1482"/>
                    </a:lnTo>
                    <a:lnTo>
                      <a:pt x="949" y="1482"/>
                    </a:lnTo>
                    <a:lnTo>
                      <a:pt x="943" y="1466"/>
                    </a:lnTo>
                    <a:lnTo>
                      <a:pt x="936" y="1436"/>
                    </a:lnTo>
                    <a:lnTo>
                      <a:pt x="934" y="1418"/>
                    </a:lnTo>
                    <a:lnTo>
                      <a:pt x="931" y="1398"/>
                    </a:lnTo>
                    <a:lnTo>
                      <a:pt x="929" y="1378"/>
                    </a:lnTo>
                    <a:lnTo>
                      <a:pt x="928" y="1358"/>
                    </a:lnTo>
                    <a:lnTo>
                      <a:pt x="928" y="1358"/>
                    </a:lnTo>
                    <a:lnTo>
                      <a:pt x="929" y="1342"/>
                    </a:lnTo>
                    <a:lnTo>
                      <a:pt x="932" y="1328"/>
                    </a:lnTo>
                    <a:lnTo>
                      <a:pt x="935" y="1315"/>
                    </a:lnTo>
                    <a:lnTo>
                      <a:pt x="941" y="1304"/>
                    </a:lnTo>
                    <a:lnTo>
                      <a:pt x="941" y="1304"/>
                    </a:lnTo>
                    <a:lnTo>
                      <a:pt x="946" y="1296"/>
                    </a:lnTo>
                    <a:lnTo>
                      <a:pt x="952" y="1291"/>
                    </a:lnTo>
                    <a:lnTo>
                      <a:pt x="959" y="1285"/>
                    </a:lnTo>
                    <a:lnTo>
                      <a:pt x="968" y="1282"/>
                    </a:lnTo>
                    <a:lnTo>
                      <a:pt x="978" y="1279"/>
                    </a:lnTo>
                    <a:lnTo>
                      <a:pt x="989" y="1279"/>
                    </a:lnTo>
                    <a:lnTo>
                      <a:pt x="1002" y="1281"/>
                    </a:lnTo>
                    <a:lnTo>
                      <a:pt x="1018" y="1285"/>
                    </a:lnTo>
                    <a:lnTo>
                      <a:pt x="1018" y="1285"/>
                    </a:lnTo>
                    <a:lnTo>
                      <a:pt x="1032" y="1292"/>
                    </a:lnTo>
                    <a:lnTo>
                      <a:pt x="1045" y="1299"/>
                    </a:lnTo>
                    <a:lnTo>
                      <a:pt x="1057" y="1308"/>
                    </a:lnTo>
                    <a:lnTo>
                      <a:pt x="1067" y="1318"/>
                    </a:lnTo>
                    <a:lnTo>
                      <a:pt x="1076" y="1328"/>
                    </a:lnTo>
                    <a:lnTo>
                      <a:pt x="1084" y="1338"/>
                    </a:lnTo>
                    <a:lnTo>
                      <a:pt x="1090" y="1349"/>
                    </a:lnTo>
                    <a:lnTo>
                      <a:pt x="1096" y="1361"/>
                    </a:lnTo>
                    <a:lnTo>
                      <a:pt x="1096" y="1361"/>
                    </a:lnTo>
                    <a:lnTo>
                      <a:pt x="1099" y="1369"/>
                    </a:lnTo>
                    <a:lnTo>
                      <a:pt x="1099" y="1369"/>
                    </a:lnTo>
                    <a:lnTo>
                      <a:pt x="1103" y="1382"/>
                    </a:lnTo>
                    <a:lnTo>
                      <a:pt x="1106" y="1395"/>
                    </a:lnTo>
                    <a:lnTo>
                      <a:pt x="1110" y="1420"/>
                    </a:lnTo>
                    <a:lnTo>
                      <a:pt x="1110" y="1420"/>
                    </a:lnTo>
                    <a:lnTo>
                      <a:pt x="1110" y="1437"/>
                    </a:lnTo>
                    <a:lnTo>
                      <a:pt x="1110" y="1455"/>
                    </a:lnTo>
                    <a:lnTo>
                      <a:pt x="1107" y="1482"/>
                    </a:lnTo>
                    <a:lnTo>
                      <a:pt x="1103" y="1500"/>
                    </a:lnTo>
                    <a:lnTo>
                      <a:pt x="1101" y="1507"/>
                    </a:lnTo>
                    <a:close/>
                    <a:moveTo>
                      <a:pt x="767" y="1400"/>
                    </a:moveTo>
                    <a:lnTo>
                      <a:pt x="767" y="1400"/>
                    </a:lnTo>
                    <a:lnTo>
                      <a:pt x="744" y="1382"/>
                    </a:lnTo>
                    <a:lnTo>
                      <a:pt x="723" y="1363"/>
                    </a:lnTo>
                    <a:lnTo>
                      <a:pt x="721" y="1321"/>
                    </a:lnTo>
                    <a:lnTo>
                      <a:pt x="721" y="1321"/>
                    </a:lnTo>
                    <a:lnTo>
                      <a:pt x="743" y="1339"/>
                    </a:lnTo>
                    <a:lnTo>
                      <a:pt x="766" y="1358"/>
                    </a:lnTo>
                    <a:lnTo>
                      <a:pt x="766" y="1358"/>
                    </a:lnTo>
                    <a:lnTo>
                      <a:pt x="774" y="1363"/>
                    </a:lnTo>
                    <a:lnTo>
                      <a:pt x="773" y="1268"/>
                    </a:lnTo>
                    <a:lnTo>
                      <a:pt x="773" y="1258"/>
                    </a:lnTo>
                    <a:lnTo>
                      <a:pt x="773" y="1207"/>
                    </a:lnTo>
                    <a:lnTo>
                      <a:pt x="773" y="1207"/>
                    </a:lnTo>
                    <a:lnTo>
                      <a:pt x="731" y="1195"/>
                    </a:lnTo>
                    <a:lnTo>
                      <a:pt x="729" y="1187"/>
                    </a:lnTo>
                    <a:lnTo>
                      <a:pt x="721" y="1158"/>
                    </a:lnTo>
                    <a:lnTo>
                      <a:pt x="720" y="1153"/>
                    </a:lnTo>
                    <a:lnTo>
                      <a:pt x="717" y="1145"/>
                    </a:lnTo>
                    <a:lnTo>
                      <a:pt x="717" y="1145"/>
                    </a:lnTo>
                    <a:lnTo>
                      <a:pt x="751" y="1154"/>
                    </a:lnTo>
                    <a:lnTo>
                      <a:pt x="784" y="1163"/>
                    </a:lnTo>
                    <a:lnTo>
                      <a:pt x="784" y="1163"/>
                    </a:lnTo>
                    <a:lnTo>
                      <a:pt x="810" y="1181"/>
                    </a:lnTo>
                    <a:lnTo>
                      <a:pt x="810" y="1228"/>
                    </a:lnTo>
                    <a:lnTo>
                      <a:pt x="811" y="1294"/>
                    </a:lnTo>
                    <a:lnTo>
                      <a:pt x="811" y="1390"/>
                    </a:lnTo>
                    <a:lnTo>
                      <a:pt x="811" y="1390"/>
                    </a:lnTo>
                    <a:lnTo>
                      <a:pt x="840" y="1409"/>
                    </a:lnTo>
                    <a:lnTo>
                      <a:pt x="871" y="1427"/>
                    </a:lnTo>
                    <a:lnTo>
                      <a:pt x="871" y="1470"/>
                    </a:lnTo>
                    <a:lnTo>
                      <a:pt x="871" y="1470"/>
                    </a:lnTo>
                    <a:lnTo>
                      <a:pt x="817" y="1437"/>
                    </a:lnTo>
                    <a:lnTo>
                      <a:pt x="791" y="1419"/>
                    </a:lnTo>
                    <a:lnTo>
                      <a:pt x="767" y="1400"/>
                    </a:lnTo>
                    <a:close/>
                    <a:moveTo>
                      <a:pt x="650" y="1285"/>
                    </a:moveTo>
                    <a:lnTo>
                      <a:pt x="650" y="1285"/>
                    </a:lnTo>
                    <a:lnTo>
                      <a:pt x="632" y="1258"/>
                    </a:lnTo>
                    <a:lnTo>
                      <a:pt x="615" y="1231"/>
                    </a:lnTo>
                    <a:lnTo>
                      <a:pt x="615" y="1231"/>
                    </a:lnTo>
                    <a:lnTo>
                      <a:pt x="602" y="1208"/>
                    </a:lnTo>
                    <a:lnTo>
                      <a:pt x="592" y="1184"/>
                    </a:lnTo>
                    <a:lnTo>
                      <a:pt x="592" y="1143"/>
                    </a:lnTo>
                    <a:lnTo>
                      <a:pt x="592" y="1143"/>
                    </a:lnTo>
                    <a:lnTo>
                      <a:pt x="599" y="1160"/>
                    </a:lnTo>
                    <a:lnTo>
                      <a:pt x="609" y="1177"/>
                    </a:lnTo>
                    <a:lnTo>
                      <a:pt x="609" y="1177"/>
                    </a:lnTo>
                    <a:lnTo>
                      <a:pt x="618" y="1194"/>
                    </a:lnTo>
                    <a:lnTo>
                      <a:pt x="618" y="1120"/>
                    </a:lnTo>
                    <a:lnTo>
                      <a:pt x="618" y="1037"/>
                    </a:lnTo>
                    <a:lnTo>
                      <a:pt x="618" y="1037"/>
                    </a:lnTo>
                    <a:lnTo>
                      <a:pt x="606" y="1027"/>
                    </a:lnTo>
                    <a:lnTo>
                      <a:pt x="606" y="1027"/>
                    </a:lnTo>
                    <a:lnTo>
                      <a:pt x="596" y="1017"/>
                    </a:lnTo>
                    <a:lnTo>
                      <a:pt x="592" y="982"/>
                    </a:lnTo>
                    <a:lnTo>
                      <a:pt x="591" y="966"/>
                    </a:lnTo>
                    <a:lnTo>
                      <a:pt x="591" y="966"/>
                    </a:lnTo>
                    <a:lnTo>
                      <a:pt x="623" y="994"/>
                    </a:lnTo>
                    <a:lnTo>
                      <a:pt x="623" y="994"/>
                    </a:lnTo>
                    <a:lnTo>
                      <a:pt x="640" y="1017"/>
                    </a:lnTo>
                    <a:lnTo>
                      <a:pt x="640" y="1059"/>
                    </a:lnTo>
                    <a:lnTo>
                      <a:pt x="640" y="1147"/>
                    </a:lnTo>
                    <a:lnTo>
                      <a:pt x="640" y="1228"/>
                    </a:lnTo>
                    <a:lnTo>
                      <a:pt x="640" y="1228"/>
                    </a:lnTo>
                    <a:lnTo>
                      <a:pt x="650" y="1242"/>
                    </a:lnTo>
                    <a:lnTo>
                      <a:pt x="650" y="1242"/>
                    </a:lnTo>
                    <a:lnTo>
                      <a:pt x="665" y="1261"/>
                    </a:lnTo>
                    <a:lnTo>
                      <a:pt x="680" y="1278"/>
                    </a:lnTo>
                    <a:lnTo>
                      <a:pt x="680" y="1321"/>
                    </a:lnTo>
                    <a:lnTo>
                      <a:pt x="680" y="1321"/>
                    </a:lnTo>
                    <a:lnTo>
                      <a:pt x="665" y="1304"/>
                    </a:lnTo>
                    <a:lnTo>
                      <a:pt x="650" y="1285"/>
                    </a:lnTo>
                    <a:close/>
                    <a:moveTo>
                      <a:pt x="420" y="1138"/>
                    </a:moveTo>
                    <a:lnTo>
                      <a:pt x="420" y="1138"/>
                    </a:lnTo>
                    <a:lnTo>
                      <a:pt x="408" y="1138"/>
                    </a:lnTo>
                    <a:lnTo>
                      <a:pt x="397" y="1135"/>
                    </a:lnTo>
                    <a:lnTo>
                      <a:pt x="388" y="1133"/>
                    </a:lnTo>
                    <a:lnTo>
                      <a:pt x="380" y="1127"/>
                    </a:lnTo>
                    <a:lnTo>
                      <a:pt x="373" y="1121"/>
                    </a:lnTo>
                    <a:lnTo>
                      <a:pt x="366" y="1115"/>
                    </a:lnTo>
                    <a:lnTo>
                      <a:pt x="361" y="1107"/>
                    </a:lnTo>
                    <a:lnTo>
                      <a:pt x="357" y="1098"/>
                    </a:lnTo>
                    <a:lnTo>
                      <a:pt x="353" y="1090"/>
                    </a:lnTo>
                    <a:lnTo>
                      <a:pt x="350" y="1081"/>
                    </a:lnTo>
                    <a:lnTo>
                      <a:pt x="346" y="1061"/>
                    </a:lnTo>
                    <a:lnTo>
                      <a:pt x="343" y="1041"/>
                    </a:lnTo>
                    <a:lnTo>
                      <a:pt x="343" y="1021"/>
                    </a:lnTo>
                    <a:lnTo>
                      <a:pt x="343" y="1021"/>
                    </a:lnTo>
                    <a:lnTo>
                      <a:pt x="343" y="1003"/>
                    </a:lnTo>
                    <a:lnTo>
                      <a:pt x="346" y="983"/>
                    </a:lnTo>
                    <a:lnTo>
                      <a:pt x="350" y="963"/>
                    </a:lnTo>
                    <a:lnTo>
                      <a:pt x="357" y="946"/>
                    </a:lnTo>
                    <a:lnTo>
                      <a:pt x="361" y="937"/>
                    </a:lnTo>
                    <a:lnTo>
                      <a:pt x="367" y="930"/>
                    </a:lnTo>
                    <a:lnTo>
                      <a:pt x="373" y="923"/>
                    </a:lnTo>
                    <a:lnTo>
                      <a:pt x="380" y="917"/>
                    </a:lnTo>
                    <a:lnTo>
                      <a:pt x="388" y="913"/>
                    </a:lnTo>
                    <a:lnTo>
                      <a:pt x="398" y="909"/>
                    </a:lnTo>
                    <a:lnTo>
                      <a:pt x="408" y="907"/>
                    </a:lnTo>
                    <a:lnTo>
                      <a:pt x="420" y="906"/>
                    </a:lnTo>
                    <a:lnTo>
                      <a:pt x="420" y="906"/>
                    </a:lnTo>
                    <a:lnTo>
                      <a:pt x="431" y="907"/>
                    </a:lnTo>
                    <a:lnTo>
                      <a:pt x="442" y="909"/>
                    </a:lnTo>
                    <a:lnTo>
                      <a:pt x="451" y="913"/>
                    </a:lnTo>
                    <a:lnTo>
                      <a:pt x="460" y="917"/>
                    </a:lnTo>
                    <a:lnTo>
                      <a:pt x="467" y="923"/>
                    </a:lnTo>
                    <a:lnTo>
                      <a:pt x="474" y="930"/>
                    </a:lnTo>
                    <a:lnTo>
                      <a:pt x="478" y="937"/>
                    </a:lnTo>
                    <a:lnTo>
                      <a:pt x="484" y="946"/>
                    </a:lnTo>
                    <a:lnTo>
                      <a:pt x="487" y="955"/>
                    </a:lnTo>
                    <a:lnTo>
                      <a:pt x="491" y="963"/>
                    </a:lnTo>
                    <a:lnTo>
                      <a:pt x="495" y="983"/>
                    </a:lnTo>
                    <a:lnTo>
                      <a:pt x="497" y="1003"/>
                    </a:lnTo>
                    <a:lnTo>
                      <a:pt x="498" y="1021"/>
                    </a:lnTo>
                    <a:lnTo>
                      <a:pt x="498" y="1021"/>
                    </a:lnTo>
                    <a:lnTo>
                      <a:pt x="497" y="1041"/>
                    </a:lnTo>
                    <a:lnTo>
                      <a:pt x="495" y="1061"/>
                    </a:lnTo>
                    <a:lnTo>
                      <a:pt x="491" y="1081"/>
                    </a:lnTo>
                    <a:lnTo>
                      <a:pt x="487" y="1090"/>
                    </a:lnTo>
                    <a:lnTo>
                      <a:pt x="484" y="1098"/>
                    </a:lnTo>
                    <a:lnTo>
                      <a:pt x="478" y="1107"/>
                    </a:lnTo>
                    <a:lnTo>
                      <a:pt x="474" y="1115"/>
                    </a:lnTo>
                    <a:lnTo>
                      <a:pt x="467" y="1121"/>
                    </a:lnTo>
                    <a:lnTo>
                      <a:pt x="460" y="1127"/>
                    </a:lnTo>
                    <a:lnTo>
                      <a:pt x="451" y="1133"/>
                    </a:lnTo>
                    <a:lnTo>
                      <a:pt x="442" y="1135"/>
                    </a:lnTo>
                    <a:lnTo>
                      <a:pt x="431" y="1138"/>
                    </a:lnTo>
                    <a:lnTo>
                      <a:pt x="420" y="1138"/>
                    </a:lnTo>
                    <a:close/>
                    <a:moveTo>
                      <a:pt x="277" y="1137"/>
                    </a:moveTo>
                    <a:lnTo>
                      <a:pt x="115" y="1137"/>
                    </a:lnTo>
                    <a:lnTo>
                      <a:pt x="115" y="1097"/>
                    </a:lnTo>
                    <a:lnTo>
                      <a:pt x="176" y="1097"/>
                    </a:lnTo>
                    <a:lnTo>
                      <a:pt x="176" y="956"/>
                    </a:lnTo>
                    <a:lnTo>
                      <a:pt x="127" y="977"/>
                    </a:lnTo>
                    <a:lnTo>
                      <a:pt x="111" y="943"/>
                    </a:lnTo>
                    <a:lnTo>
                      <a:pt x="188" y="909"/>
                    </a:lnTo>
                    <a:lnTo>
                      <a:pt x="216" y="909"/>
                    </a:lnTo>
                    <a:lnTo>
                      <a:pt x="216" y="1097"/>
                    </a:lnTo>
                    <a:lnTo>
                      <a:pt x="277" y="1097"/>
                    </a:lnTo>
                    <a:lnTo>
                      <a:pt x="277" y="1137"/>
                    </a:lnTo>
                    <a:close/>
                    <a:moveTo>
                      <a:pt x="3245" y="1023"/>
                    </a:moveTo>
                    <a:lnTo>
                      <a:pt x="2932" y="717"/>
                    </a:lnTo>
                    <a:lnTo>
                      <a:pt x="2932" y="843"/>
                    </a:lnTo>
                    <a:lnTo>
                      <a:pt x="2422" y="843"/>
                    </a:lnTo>
                    <a:lnTo>
                      <a:pt x="2422" y="843"/>
                    </a:lnTo>
                    <a:lnTo>
                      <a:pt x="2415" y="862"/>
                    </a:lnTo>
                    <a:lnTo>
                      <a:pt x="2407" y="882"/>
                    </a:lnTo>
                    <a:lnTo>
                      <a:pt x="2407" y="882"/>
                    </a:lnTo>
                    <a:lnTo>
                      <a:pt x="2392" y="912"/>
                    </a:lnTo>
                    <a:lnTo>
                      <a:pt x="2375" y="940"/>
                    </a:lnTo>
                    <a:lnTo>
                      <a:pt x="2355" y="969"/>
                    </a:lnTo>
                    <a:lnTo>
                      <a:pt x="2333" y="996"/>
                    </a:lnTo>
                    <a:lnTo>
                      <a:pt x="2308" y="1023"/>
                    </a:lnTo>
                    <a:lnTo>
                      <a:pt x="2281" y="1050"/>
                    </a:lnTo>
                    <a:lnTo>
                      <a:pt x="2253" y="1076"/>
                    </a:lnTo>
                    <a:lnTo>
                      <a:pt x="2222" y="1100"/>
                    </a:lnTo>
                    <a:lnTo>
                      <a:pt x="2187" y="1123"/>
                    </a:lnTo>
                    <a:lnTo>
                      <a:pt x="2152" y="1145"/>
                    </a:lnTo>
                    <a:lnTo>
                      <a:pt x="2113" y="1167"/>
                    </a:lnTo>
                    <a:lnTo>
                      <a:pt x="2074" y="1187"/>
                    </a:lnTo>
                    <a:lnTo>
                      <a:pt x="2032" y="1205"/>
                    </a:lnTo>
                    <a:lnTo>
                      <a:pt x="1988" y="1224"/>
                    </a:lnTo>
                    <a:lnTo>
                      <a:pt x="1943" y="1239"/>
                    </a:lnTo>
                    <a:lnTo>
                      <a:pt x="1894" y="1255"/>
                    </a:lnTo>
                    <a:lnTo>
                      <a:pt x="1894" y="1255"/>
                    </a:lnTo>
                    <a:lnTo>
                      <a:pt x="1844" y="1268"/>
                    </a:lnTo>
                    <a:lnTo>
                      <a:pt x="1795" y="1279"/>
                    </a:lnTo>
                    <a:lnTo>
                      <a:pt x="1745" y="1289"/>
                    </a:lnTo>
                    <a:lnTo>
                      <a:pt x="1694" y="1298"/>
                    </a:lnTo>
                    <a:lnTo>
                      <a:pt x="1642" y="1304"/>
                    </a:lnTo>
                    <a:lnTo>
                      <a:pt x="1591" y="1308"/>
                    </a:lnTo>
                    <a:lnTo>
                      <a:pt x="1540" y="1311"/>
                    </a:lnTo>
                    <a:lnTo>
                      <a:pt x="1489" y="1312"/>
                    </a:lnTo>
                    <a:lnTo>
                      <a:pt x="1489" y="1312"/>
                    </a:lnTo>
                    <a:lnTo>
                      <a:pt x="1422" y="1311"/>
                    </a:lnTo>
                    <a:lnTo>
                      <a:pt x="1356" y="1306"/>
                    </a:lnTo>
                    <a:lnTo>
                      <a:pt x="1291" y="1299"/>
                    </a:lnTo>
                    <a:lnTo>
                      <a:pt x="1225" y="1289"/>
                    </a:lnTo>
                    <a:lnTo>
                      <a:pt x="1163" y="1276"/>
                    </a:lnTo>
                    <a:lnTo>
                      <a:pt x="1101" y="1261"/>
                    </a:lnTo>
                    <a:lnTo>
                      <a:pt x="1042" y="1242"/>
                    </a:lnTo>
                    <a:lnTo>
                      <a:pt x="983" y="1222"/>
                    </a:lnTo>
                    <a:lnTo>
                      <a:pt x="929" y="1200"/>
                    </a:lnTo>
                    <a:lnTo>
                      <a:pt x="877" y="1174"/>
                    </a:lnTo>
                    <a:lnTo>
                      <a:pt x="851" y="1160"/>
                    </a:lnTo>
                    <a:lnTo>
                      <a:pt x="827" y="1145"/>
                    </a:lnTo>
                    <a:lnTo>
                      <a:pt x="803" y="1131"/>
                    </a:lnTo>
                    <a:lnTo>
                      <a:pt x="780" y="1115"/>
                    </a:lnTo>
                    <a:lnTo>
                      <a:pt x="757" y="1100"/>
                    </a:lnTo>
                    <a:lnTo>
                      <a:pt x="736" y="1083"/>
                    </a:lnTo>
                    <a:lnTo>
                      <a:pt x="714" y="1067"/>
                    </a:lnTo>
                    <a:lnTo>
                      <a:pt x="696" y="1049"/>
                    </a:lnTo>
                    <a:lnTo>
                      <a:pt x="677" y="1030"/>
                    </a:lnTo>
                    <a:lnTo>
                      <a:pt x="659" y="1011"/>
                    </a:lnTo>
                    <a:lnTo>
                      <a:pt x="642" y="993"/>
                    </a:lnTo>
                    <a:lnTo>
                      <a:pt x="626" y="973"/>
                    </a:lnTo>
                    <a:lnTo>
                      <a:pt x="626" y="973"/>
                    </a:lnTo>
                    <a:lnTo>
                      <a:pt x="605" y="942"/>
                    </a:lnTo>
                    <a:lnTo>
                      <a:pt x="595" y="926"/>
                    </a:lnTo>
                    <a:lnTo>
                      <a:pt x="585" y="910"/>
                    </a:lnTo>
                    <a:lnTo>
                      <a:pt x="585" y="910"/>
                    </a:lnTo>
                    <a:lnTo>
                      <a:pt x="569" y="876"/>
                    </a:lnTo>
                    <a:lnTo>
                      <a:pt x="556" y="843"/>
                    </a:lnTo>
                    <a:lnTo>
                      <a:pt x="0" y="843"/>
                    </a:lnTo>
                    <a:lnTo>
                      <a:pt x="0" y="1204"/>
                    </a:lnTo>
                    <a:lnTo>
                      <a:pt x="545" y="1204"/>
                    </a:lnTo>
                    <a:lnTo>
                      <a:pt x="545" y="1204"/>
                    </a:lnTo>
                    <a:lnTo>
                      <a:pt x="552" y="1227"/>
                    </a:lnTo>
                    <a:lnTo>
                      <a:pt x="559" y="1251"/>
                    </a:lnTo>
                    <a:lnTo>
                      <a:pt x="559" y="1251"/>
                    </a:lnTo>
                    <a:lnTo>
                      <a:pt x="572" y="1281"/>
                    </a:lnTo>
                    <a:lnTo>
                      <a:pt x="588" y="1312"/>
                    </a:lnTo>
                    <a:lnTo>
                      <a:pt x="606" y="1342"/>
                    </a:lnTo>
                    <a:lnTo>
                      <a:pt x="628" y="1372"/>
                    </a:lnTo>
                    <a:lnTo>
                      <a:pt x="628" y="1372"/>
                    </a:lnTo>
                    <a:lnTo>
                      <a:pt x="645" y="1395"/>
                    </a:lnTo>
                    <a:lnTo>
                      <a:pt x="663" y="1415"/>
                    </a:lnTo>
                    <a:lnTo>
                      <a:pt x="663" y="1415"/>
                    </a:lnTo>
                    <a:lnTo>
                      <a:pt x="692" y="1445"/>
                    </a:lnTo>
                    <a:lnTo>
                      <a:pt x="721" y="1472"/>
                    </a:lnTo>
                    <a:lnTo>
                      <a:pt x="756" y="1499"/>
                    </a:lnTo>
                    <a:lnTo>
                      <a:pt x="790" y="1523"/>
                    </a:lnTo>
                    <a:lnTo>
                      <a:pt x="790" y="1523"/>
                    </a:lnTo>
                    <a:lnTo>
                      <a:pt x="817" y="1540"/>
                    </a:lnTo>
                    <a:lnTo>
                      <a:pt x="845" y="1557"/>
                    </a:lnTo>
                    <a:lnTo>
                      <a:pt x="875" y="1573"/>
                    </a:lnTo>
                    <a:lnTo>
                      <a:pt x="905" y="1588"/>
                    </a:lnTo>
                    <a:lnTo>
                      <a:pt x="936" y="1603"/>
                    </a:lnTo>
                    <a:lnTo>
                      <a:pt x="969" y="1616"/>
                    </a:lnTo>
                    <a:lnTo>
                      <a:pt x="1002" y="1628"/>
                    </a:lnTo>
                    <a:lnTo>
                      <a:pt x="1035" y="1640"/>
                    </a:lnTo>
                    <a:lnTo>
                      <a:pt x="1035" y="1640"/>
                    </a:lnTo>
                    <a:lnTo>
                      <a:pt x="1063" y="1650"/>
                    </a:lnTo>
                    <a:lnTo>
                      <a:pt x="1093" y="1658"/>
                    </a:lnTo>
                    <a:lnTo>
                      <a:pt x="1093" y="1658"/>
                    </a:lnTo>
                    <a:lnTo>
                      <a:pt x="1137" y="1670"/>
                    </a:lnTo>
                    <a:lnTo>
                      <a:pt x="1181" y="1680"/>
                    </a:lnTo>
                    <a:lnTo>
                      <a:pt x="1227" y="1688"/>
                    </a:lnTo>
                    <a:lnTo>
                      <a:pt x="1274" y="1697"/>
                    </a:lnTo>
                    <a:lnTo>
                      <a:pt x="1321" y="1702"/>
                    </a:lnTo>
                    <a:lnTo>
                      <a:pt x="1368" y="1707"/>
                    </a:lnTo>
                    <a:lnTo>
                      <a:pt x="1416" y="1710"/>
                    </a:lnTo>
                    <a:lnTo>
                      <a:pt x="1463" y="1711"/>
                    </a:lnTo>
                    <a:lnTo>
                      <a:pt x="1463" y="1711"/>
                    </a:lnTo>
                    <a:lnTo>
                      <a:pt x="1490" y="1712"/>
                    </a:lnTo>
                    <a:lnTo>
                      <a:pt x="1490" y="1712"/>
                    </a:lnTo>
                    <a:lnTo>
                      <a:pt x="1523" y="1711"/>
                    </a:lnTo>
                    <a:lnTo>
                      <a:pt x="1523" y="1711"/>
                    </a:lnTo>
                    <a:lnTo>
                      <a:pt x="1570" y="1710"/>
                    </a:lnTo>
                    <a:lnTo>
                      <a:pt x="1617" y="1707"/>
                    </a:lnTo>
                    <a:lnTo>
                      <a:pt x="1662" y="1701"/>
                    </a:lnTo>
                    <a:lnTo>
                      <a:pt x="1709" y="1695"/>
                    </a:lnTo>
                    <a:lnTo>
                      <a:pt x="1756" y="1688"/>
                    </a:lnTo>
                    <a:lnTo>
                      <a:pt x="1802" y="1678"/>
                    </a:lnTo>
                    <a:lnTo>
                      <a:pt x="1847" y="1668"/>
                    </a:lnTo>
                    <a:lnTo>
                      <a:pt x="1893" y="1655"/>
                    </a:lnTo>
                    <a:lnTo>
                      <a:pt x="1893" y="1655"/>
                    </a:lnTo>
                    <a:lnTo>
                      <a:pt x="1896" y="1655"/>
                    </a:lnTo>
                    <a:lnTo>
                      <a:pt x="1896" y="1655"/>
                    </a:lnTo>
                    <a:lnTo>
                      <a:pt x="1924" y="1647"/>
                    </a:lnTo>
                    <a:lnTo>
                      <a:pt x="1951" y="1637"/>
                    </a:lnTo>
                    <a:lnTo>
                      <a:pt x="1951" y="1637"/>
                    </a:lnTo>
                    <a:lnTo>
                      <a:pt x="1987" y="1624"/>
                    </a:lnTo>
                    <a:lnTo>
                      <a:pt x="2021" y="1611"/>
                    </a:lnTo>
                    <a:lnTo>
                      <a:pt x="2054" y="1597"/>
                    </a:lnTo>
                    <a:lnTo>
                      <a:pt x="2085" y="1583"/>
                    </a:lnTo>
                    <a:lnTo>
                      <a:pt x="2115" y="1567"/>
                    </a:lnTo>
                    <a:lnTo>
                      <a:pt x="2143" y="1550"/>
                    </a:lnTo>
                    <a:lnTo>
                      <a:pt x="2172" y="1534"/>
                    </a:lnTo>
                    <a:lnTo>
                      <a:pt x="2197" y="1516"/>
                    </a:lnTo>
                    <a:lnTo>
                      <a:pt x="2197" y="1516"/>
                    </a:lnTo>
                    <a:lnTo>
                      <a:pt x="2234" y="1490"/>
                    </a:lnTo>
                    <a:lnTo>
                      <a:pt x="2269" y="1462"/>
                    </a:lnTo>
                    <a:lnTo>
                      <a:pt x="2300" y="1433"/>
                    </a:lnTo>
                    <a:lnTo>
                      <a:pt x="2328" y="1403"/>
                    </a:lnTo>
                    <a:lnTo>
                      <a:pt x="2328" y="1403"/>
                    </a:lnTo>
                    <a:lnTo>
                      <a:pt x="2343" y="1386"/>
                    </a:lnTo>
                    <a:lnTo>
                      <a:pt x="2357" y="1368"/>
                    </a:lnTo>
                    <a:lnTo>
                      <a:pt x="2371" y="1348"/>
                    </a:lnTo>
                    <a:lnTo>
                      <a:pt x="2382" y="1329"/>
                    </a:lnTo>
                    <a:lnTo>
                      <a:pt x="2394" y="1311"/>
                    </a:lnTo>
                    <a:lnTo>
                      <a:pt x="2404" y="1291"/>
                    </a:lnTo>
                    <a:lnTo>
                      <a:pt x="2412" y="1271"/>
                    </a:lnTo>
                    <a:lnTo>
                      <a:pt x="2421" y="1252"/>
                    </a:lnTo>
                    <a:lnTo>
                      <a:pt x="2421" y="1252"/>
                    </a:lnTo>
                    <a:lnTo>
                      <a:pt x="2428" y="1228"/>
                    </a:lnTo>
                    <a:lnTo>
                      <a:pt x="2435" y="1204"/>
                    </a:lnTo>
                    <a:lnTo>
                      <a:pt x="2932" y="1204"/>
                    </a:lnTo>
                    <a:lnTo>
                      <a:pt x="2932" y="1329"/>
                    </a:lnTo>
                    <a:lnTo>
                      <a:pt x="3245" y="1023"/>
                    </a:lnTo>
                    <a:close/>
                    <a:moveTo>
                      <a:pt x="1641" y="1462"/>
                    </a:moveTo>
                    <a:lnTo>
                      <a:pt x="1641" y="1462"/>
                    </a:lnTo>
                    <a:lnTo>
                      <a:pt x="1638" y="1449"/>
                    </a:lnTo>
                    <a:lnTo>
                      <a:pt x="1635" y="1439"/>
                    </a:lnTo>
                    <a:lnTo>
                      <a:pt x="1631" y="1432"/>
                    </a:lnTo>
                    <a:lnTo>
                      <a:pt x="1625" y="1425"/>
                    </a:lnTo>
                    <a:lnTo>
                      <a:pt x="1621" y="1419"/>
                    </a:lnTo>
                    <a:lnTo>
                      <a:pt x="1614" y="1416"/>
                    </a:lnTo>
                    <a:lnTo>
                      <a:pt x="1608" y="1413"/>
                    </a:lnTo>
                    <a:lnTo>
                      <a:pt x="1602" y="1412"/>
                    </a:lnTo>
                    <a:lnTo>
                      <a:pt x="1595" y="1412"/>
                    </a:lnTo>
                    <a:lnTo>
                      <a:pt x="1590" y="1412"/>
                    </a:lnTo>
                    <a:lnTo>
                      <a:pt x="1578" y="1415"/>
                    </a:lnTo>
                    <a:lnTo>
                      <a:pt x="1568" y="1420"/>
                    </a:lnTo>
                    <a:lnTo>
                      <a:pt x="1560" y="1427"/>
                    </a:lnTo>
                    <a:lnTo>
                      <a:pt x="1560" y="1427"/>
                    </a:lnTo>
                    <a:lnTo>
                      <a:pt x="1556" y="1435"/>
                    </a:lnTo>
                    <a:lnTo>
                      <a:pt x="1551" y="1443"/>
                    </a:lnTo>
                    <a:lnTo>
                      <a:pt x="1546" y="1466"/>
                    </a:lnTo>
                    <a:lnTo>
                      <a:pt x="1546" y="1466"/>
                    </a:lnTo>
                    <a:lnTo>
                      <a:pt x="1543" y="1484"/>
                    </a:lnTo>
                    <a:lnTo>
                      <a:pt x="1541" y="1506"/>
                    </a:lnTo>
                    <a:lnTo>
                      <a:pt x="1543" y="1526"/>
                    </a:lnTo>
                    <a:lnTo>
                      <a:pt x="1547" y="1544"/>
                    </a:lnTo>
                    <a:lnTo>
                      <a:pt x="1550" y="1553"/>
                    </a:lnTo>
                    <a:lnTo>
                      <a:pt x="1554" y="1561"/>
                    </a:lnTo>
                    <a:lnTo>
                      <a:pt x="1558" y="1569"/>
                    </a:lnTo>
                    <a:lnTo>
                      <a:pt x="1564" y="1574"/>
                    </a:lnTo>
                    <a:lnTo>
                      <a:pt x="1570" y="1578"/>
                    </a:lnTo>
                    <a:lnTo>
                      <a:pt x="1577" y="1583"/>
                    </a:lnTo>
                    <a:lnTo>
                      <a:pt x="1584" y="1586"/>
                    </a:lnTo>
                    <a:lnTo>
                      <a:pt x="1594" y="1586"/>
                    </a:lnTo>
                    <a:lnTo>
                      <a:pt x="1594" y="1586"/>
                    </a:lnTo>
                    <a:lnTo>
                      <a:pt x="1601" y="1584"/>
                    </a:lnTo>
                    <a:lnTo>
                      <a:pt x="1608" y="1583"/>
                    </a:lnTo>
                    <a:lnTo>
                      <a:pt x="1614" y="1578"/>
                    </a:lnTo>
                    <a:lnTo>
                      <a:pt x="1620" y="1574"/>
                    </a:lnTo>
                    <a:lnTo>
                      <a:pt x="1625" y="1570"/>
                    </a:lnTo>
                    <a:lnTo>
                      <a:pt x="1630" y="1563"/>
                    </a:lnTo>
                    <a:lnTo>
                      <a:pt x="1637" y="1549"/>
                    </a:lnTo>
                    <a:lnTo>
                      <a:pt x="1641" y="1533"/>
                    </a:lnTo>
                    <a:lnTo>
                      <a:pt x="1644" y="1514"/>
                    </a:lnTo>
                    <a:lnTo>
                      <a:pt x="1644" y="1496"/>
                    </a:lnTo>
                    <a:lnTo>
                      <a:pt x="1644" y="1476"/>
                    </a:lnTo>
                    <a:lnTo>
                      <a:pt x="1644" y="1476"/>
                    </a:lnTo>
                    <a:lnTo>
                      <a:pt x="1642" y="1469"/>
                    </a:lnTo>
                    <a:lnTo>
                      <a:pt x="1641" y="1462"/>
                    </a:lnTo>
                    <a:close/>
                    <a:moveTo>
                      <a:pt x="2573" y="945"/>
                    </a:moveTo>
                    <a:lnTo>
                      <a:pt x="2573" y="945"/>
                    </a:lnTo>
                    <a:lnTo>
                      <a:pt x="2567" y="945"/>
                    </a:lnTo>
                    <a:lnTo>
                      <a:pt x="2562" y="947"/>
                    </a:lnTo>
                    <a:lnTo>
                      <a:pt x="2558" y="950"/>
                    </a:lnTo>
                    <a:lnTo>
                      <a:pt x="2553" y="953"/>
                    </a:lnTo>
                    <a:lnTo>
                      <a:pt x="2546" y="963"/>
                    </a:lnTo>
                    <a:lnTo>
                      <a:pt x="2542" y="974"/>
                    </a:lnTo>
                    <a:lnTo>
                      <a:pt x="2539" y="987"/>
                    </a:lnTo>
                    <a:lnTo>
                      <a:pt x="2538" y="1000"/>
                    </a:lnTo>
                    <a:lnTo>
                      <a:pt x="2536" y="1021"/>
                    </a:lnTo>
                    <a:lnTo>
                      <a:pt x="2536" y="1021"/>
                    </a:lnTo>
                    <a:lnTo>
                      <a:pt x="2538" y="1047"/>
                    </a:lnTo>
                    <a:lnTo>
                      <a:pt x="2540" y="1066"/>
                    </a:lnTo>
                    <a:lnTo>
                      <a:pt x="2546" y="1080"/>
                    </a:lnTo>
                    <a:lnTo>
                      <a:pt x="2550" y="1090"/>
                    </a:lnTo>
                    <a:lnTo>
                      <a:pt x="2558" y="1096"/>
                    </a:lnTo>
                    <a:lnTo>
                      <a:pt x="2563" y="1098"/>
                    </a:lnTo>
                    <a:lnTo>
                      <a:pt x="2569" y="1100"/>
                    </a:lnTo>
                    <a:lnTo>
                      <a:pt x="2573" y="1100"/>
                    </a:lnTo>
                    <a:lnTo>
                      <a:pt x="2573" y="1100"/>
                    </a:lnTo>
                    <a:lnTo>
                      <a:pt x="2577" y="1100"/>
                    </a:lnTo>
                    <a:lnTo>
                      <a:pt x="2583" y="1098"/>
                    </a:lnTo>
                    <a:lnTo>
                      <a:pt x="2589" y="1096"/>
                    </a:lnTo>
                    <a:lnTo>
                      <a:pt x="2595" y="1090"/>
                    </a:lnTo>
                    <a:lnTo>
                      <a:pt x="2600" y="1080"/>
                    </a:lnTo>
                    <a:lnTo>
                      <a:pt x="2606" y="1066"/>
                    </a:lnTo>
                    <a:lnTo>
                      <a:pt x="2609" y="1047"/>
                    </a:lnTo>
                    <a:lnTo>
                      <a:pt x="2610" y="1021"/>
                    </a:lnTo>
                    <a:lnTo>
                      <a:pt x="2610" y="1021"/>
                    </a:lnTo>
                    <a:lnTo>
                      <a:pt x="2609" y="1000"/>
                    </a:lnTo>
                    <a:lnTo>
                      <a:pt x="2607" y="987"/>
                    </a:lnTo>
                    <a:lnTo>
                      <a:pt x="2605" y="974"/>
                    </a:lnTo>
                    <a:lnTo>
                      <a:pt x="2600" y="963"/>
                    </a:lnTo>
                    <a:lnTo>
                      <a:pt x="2593" y="953"/>
                    </a:lnTo>
                    <a:lnTo>
                      <a:pt x="2589" y="950"/>
                    </a:lnTo>
                    <a:lnTo>
                      <a:pt x="2585" y="947"/>
                    </a:lnTo>
                    <a:lnTo>
                      <a:pt x="2579" y="945"/>
                    </a:lnTo>
                    <a:lnTo>
                      <a:pt x="2573" y="945"/>
                    </a:lnTo>
                    <a:close/>
                    <a:moveTo>
                      <a:pt x="420" y="945"/>
                    </a:moveTo>
                    <a:lnTo>
                      <a:pt x="420" y="945"/>
                    </a:lnTo>
                    <a:lnTo>
                      <a:pt x="414" y="945"/>
                    </a:lnTo>
                    <a:lnTo>
                      <a:pt x="408" y="947"/>
                    </a:lnTo>
                    <a:lnTo>
                      <a:pt x="404" y="950"/>
                    </a:lnTo>
                    <a:lnTo>
                      <a:pt x="400" y="953"/>
                    </a:lnTo>
                    <a:lnTo>
                      <a:pt x="394" y="963"/>
                    </a:lnTo>
                    <a:lnTo>
                      <a:pt x="388" y="974"/>
                    </a:lnTo>
                    <a:lnTo>
                      <a:pt x="387" y="987"/>
                    </a:lnTo>
                    <a:lnTo>
                      <a:pt x="384" y="1000"/>
                    </a:lnTo>
                    <a:lnTo>
                      <a:pt x="384" y="1021"/>
                    </a:lnTo>
                    <a:lnTo>
                      <a:pt x="384" y="1021"/>
                    </a:lnTo>
                    <a:lnTo>
                      <a:pt x="386" y="1047"/>
                    </a:lnTo>
                    <a:lnTo>
                      <a:pt x="388" y="1066"/>
                    </a:lnTo>
                    <a:lnTo>
                      <a:pt x="393" y="1080"/>
                    </a:lnTo>
                    <a:lnTo>
                      <a:pt x="398" y="1090"/>
                    </a:lnTo>
                    <a:lnTo>
                      <a:pt x="404" y="1096"/>
                    </a:lnTo>
                    <a:lnTo>
                      <a:pt x="410" y="1098"/>
                    </a:lnTo>
                    <a:lnTo>
                      <a:pt x="415" y="1100"/>
                    </a:lnTo>
                    <a:lnTo>
                      <a:pt x="420" y="1100"/>
                    </a:lnTo>
                    <a:lnTo>
                      <a:pt x="420" y="1100"/>
                    </a:lnTo>
                    <a:lnTo>
                      <a:pt x="424" y="1100"/>
                    </a:lnTo>
                    <a:lnTo>
                      <a:pt x="430" y="1098"/>
                    </a:lnTo>
                    <a:lnTo>
                      <a:pt x="435" y="1096"/>
                    </a:lnTo>
                    <a:lnTo>
                      <a:pt x="442" y="1090"/>
                    </a:lnTo>
                    <a:lnTo>
                      <a:pt x="447" y="1080"/>
                    </a:lnTo>
                    <a:lnTo>
                      <a:pt x="452" y="1066"/>
                    </a:lnTo>
                    <a:lnTo>
                      <a:pt x="455" y="1047"/>
                    </a:lnTo>
                    <a:lnTo>
                      <a:pt x="457" y="1021"/>
                    </a:lnTo>
                    <a:lnTo>
                      <a:pt x="457" y="1021"/>
                    </a:lnTo>
                    <a:lnTo>
                      <a:pt x="455" y="1000"/>
                    </a:lnTo>
                    <a:lnTo>
                      <a:pt x="454" y="987"/>
                    </a:lnTo>
                    <a:lnTo>
                      <a:pt x="451" y="974"/>
                    </a:lnTo>
                    <a:lnTo>
                      <a:pt x="447" y="963"/>
                    </a:lnTo>
                    <a:lnTo>
                      <a:pt x="440" y="953"/>
                    </a:lnTo>
                    <a:lnTo>
                      <a:pt x="435" y="950"/>
                    </a:lnTo>
                    <a:lnTo>
                      <a:pt x="431" y="947"/>
                    </a:lnTo>
                    <a:lnTo>
                      <a:pt x="425" y="945"/>
                    </a:lnTo>
                    <a:lnTo>
                      <a:pt x="420" y="945"/>
                    </a:lnTo>
                    <a:close/>
                    <a:moveTo>
                      <a:pt x="697" y="722"/>
                    </a:moveTo>
                    <a:lnTo>
                      <a:pt x="697" y="722"/>
                    </a:lnTo>
                    <a:lnTo>
                      <a:pt x="710" y="687"/>
                    </a:lnTo>
                    <a:lnTo>
                      <a:pt x="717" y="671"/>
                    </a:lnTo>
                    <a:lnTo>
                      <a:pt x="726" y="652"/>
                    </a:lnTo>
                    <a:lnTo>
                      <a:pt x="726" y="652"/>
                    </a:lnTo>
                    <a:lnTo>
                      <a:pt x="740" y="625"/>
                    </a:lnTo>
                    <a:lnTo>
                      <a:pt x="754" y="600"/>
                    </a:lnTo>
                    <a:lnTo>
                      <a:pt x="771" y="573"/>
                    </a:lnTo>
                    <a:lnTo>
                      <a:pt x="790" y="548"/>
                    </a:lnTo>
                    <a:lnTo>
                      <a:pt x="790" y="548"/>
                    </a:lnTo>
                    <a:lnTo>
                      <a:pt x="811" y="520"/>
                    </a:lnTo>
                    <a:lnTo>
                      <a:pt x="835" y="494"/>
                    </a:lnTo>
                    <a:lnTo>
                      <a:pt x="861" y="469"/>
                    </a:lnTo>
                    <a:lnTo>
                      <a:pt x="888" y="443"/>
                    </a:lnTo>
                    <a:lnTo>
                      <a:pt x="888" y="443"/>
                    </a:lnTo>
                    <a:lnTo>
                      <a:pt x="894" y="453"/>
                    </a:lnTo>
                    <a:lnTo>
                      <a:pt x="894" y="453"/>
                    </a:lnTo>
                    <a:lnTo>
                      <a:pt x="908" y="477"/>
                    </a:lnTo>
                    <a:lnTo>
                      <a:pt x="925" y="499"/>
                    </a:lnTo>
                    <a:lnTo>
                      <a:pt x="945" y="520"/>
                    </a:lnTo>
                    <a:lnTo>
                      <a:pt x="968" y="540"/>
                    </a:lnTo>
                    <a:lnTo>
                      <a:pt x="968" y="540"/>
                    </a:lnTo>
                    <a:lnTo>
                      <a:pt x="942" y="573"/>
                    </a:lnTo>
                    <a:lnTo>
                      <a:pt x="918" y="607"/>
                    </a:lnTo>
                    <a:lnTo>
                      <a:pt x="894" y="640"/>
                    </a:lnTo>
                    <a:lnTo>
                      <a:pt x="872" y="675"/>
                    </a:lnTo>
                    <a:lnTo>
                      <a:pt x="852" y="709"/>
                    </a:lnTo>
                    <a:lnTo>
                      <a:pt x="832" y="745"/>
                    </a:lnTo>
                    <a:lnTo>
                      <a:pt x="815" y="781"/>
                    </a:lnTo>
                    <a:lnTo>
                      <a:pt x="800" y="816"/>
                    </a:lnTo>
                    <a:lnTo>
                      <a:pt x="800" y="816"/>
                    </a:lnTo>
                    <a:lnTo>
                      <a:pt x="784" y="856"/>
                    </a:lnTo>
                    <a:lnTo>
                      <a:pt x="770" y="896"/>
                    </a:lnTo>
                    <a:lnTo>
                      <a:pt x="770" y="896"/>
                    </a:lnTo>
                    <a:lnTo>
                      <a:pt x="754" y="879"/>
                    </a:lnTo>
                    <a:lnTo>
                      <a:pt x="740" y="860"/>
                    </a:lnTo>
                    <a:lnTo>
                      <a:pt x="727" y="842"/>
                    </a:lnTo>
                    <a:lnTo>
                      <a:pt x="717" y="823"/>
                    </a:lnTo>
                    <a:lnTo>
                      <a:pt x="709" y="803"/>
                    </a:lnTo>
                    <a:lnTo>
                      <a:pt x="702" y="784"/>
                    </a:lnTo>
                    <a:lnTo>
                      <a:pt x="699" y="762"/>
                    </a:lnTo>
                    <a:lnTo>
                      <a:pt x="696" y="742"/>
                    </a:lnTo>
                    <a:lnTo>
                      <a:pt x="696" y="742"/>
                    </a:lnTo>
                    <a:lnTo>
                      <a:pt x="696" y="734"/>
                    </a:lnTo>
                    <a:lnTo>
                      <a:pt x="697" y="722"/>
                    </a:lnTo>
                    <a:close/>
                    <a:moveTo>
                      <a:pt x="867" y="360"/>
                    </a:moveTo>
                    <a:lnTo>
                      <a:pt x="869" y="386"/>
                    </a:lnTo>
                    <a:lnTo>
                      <a:pt x="869" y="386"/>
                    </a:lnTo>
                    <a:lnTo>
                      <a:pt x="851" y="402"/>
                    </a:lnTo>
                    <a:lnTo>
                      <a:pt x="832" y="419"/>
                    </a:lnTo>
                    <a:lnTo>
                      <a:pt x="832" y="419"/>
                    </a:lnTo>
                    <a:lnTo>
                      <a:pt x="850" y="389"/>
                    </a:lnTo>
                    <a:lnTo>
                      <a:pt x="867" y="360"/>
                    </a:lnTo>
                    <a:close/>
                    <a:moveTo>
                      <a:pt x="959" y="269"/>
                    </a:moveTo>
                    <a:lnTo>
                      <a:pt x="959" y="269"/>
                    </a:lnTo>
                    <a:lnTo>
                      <a:pt x="986" y="251"/>
                    </a:lnTo>
                    <a:lnTo>
                      <a:pt x="1016" y="235"/>
                    </a:lnTo>
                    <a:lnTo>
                      <a:pt x="1046" y="221"/>
                    </a:lnTo>
                    <a:lnTo>
                      <a:pt x="1079" y="208"/>
                    </a:lnTo>
                    <a:lnTo>
                      <a:pt x="1079" y="208"/>
                    </a:lnTo>
                    <a:lnTo>
                      <a:pt x="1096" y="204"/>
                    </a:lnTo>
                    <a:lnTo>
                      <a:pt x="1113" y="198"/>
                    </a:lnTo>
                    <a:lnTo>
                      <a:pt x="1147" y="191"/>
                    </a:lnTo>
                    <a:lnTo>
                      <a:pt x="1147" y="191"/>
                    </a:lnTo>
                    <a:lnTo>
                      <a:pt x="1171" y="188"/>
                    </a:lnTo>
                    <a:lnTo>
                      <a:pt x="1195" y="185"/>
                    </a:lnTo>
                    <a:lnTo>
                      <a:pt x="1221" y="184"/>
                    </a:lnTo>
                    <a:lnTo>
                      <a:pt x="1247" y="182"/>
                    </a:lnTo>
                    <a:lnTo>
                      <a:pt x="1247" y="182"/>
                    </a:lnTo>
                    <a:lnTo>
                      <a:pt x="1278" y="184"/>
                    </a:lnTo>
                    <a:lnTo>
                      <a:pt x="1311" y="187"/>
                    </a:lnTo>
                    <a:lnTo>
                      <a:pt x="1311" y="187"/>
                    </a:lnTo>
                    <a:lnTo>
                      <a:pt x="1262" y="197"/>
                    </a:lnTo>
                    <a:lnTo>
                      <a:pt x="1217" y="208"/>
                    </a:lnTo>
                    <a:lnTo>
                      <a:pt x="1171" y="221"/>
                    </a:lnTo>
                    <a:lnTo>
                      <a:pt x="1129" y="236"/>
                    </a:lnTo>
                    <a:lnTo>
                      <a:pt x="1129" y="236"/>
                    </a:lnTo>
                    <a:lnTo>
                      <a:pt x="1094" y="249"/>
                    </a:lnTo>
                    <a:lnTo>
                      <a:pt x="1062" y="265"/>
                    </a:lnTo>
                    <a:lnTo>
                      <a:pt x="1062" y="265"/>
                    </a:lnTo>
                    <a:lnTo>
                      <a:pt x="1029" y="281"/>
                    </a:lnTo>
                    <a:lnTo>
                      <a:pt x="996" y="298"/>
                    </a:lnTo>
                    <a:lnTo>
                      <a:pt x="965" y="318"/>
                    </a:lnTo>
                    <a:lnTo>
                      <a:pt x="935" y="336"/>
                    </a:lnTo>
                    <a:lnTo>
                      <a:pt x="935" y="336"/>
                    </a:lnTo>
                    <a:lnTo>
                      <a:pt x="938" y="321"/>
                    </a:lnTo>
                    <a:lnTo>
                      <a:pt x="943" y="303"/>
                    </a:lnTo>
                    <a:lnTo>
                      <a:pt x="949" y="286"/>
                    </a:lnTo>
                    <a:lnTo>
                      <a:pt x="959" y="269"/>
                    </a:lnTo>
                    <a:close/>
                    <a:moveTo>
                      <a:pt x="1232" y="110"/>
                    </a:moveTo>
                    <a:lnTo>
                      <a:pt x="1232" y="110"/>
                    </a:lnTo>
                    <a:lnTo>
                      <a:pt x="1241" y="107"/>
                    </a:lnTo>
                    <a:lnTo>
                      <a:pt x="1251" y="105"/>
                    </a:lnTo>
                    <a:lnTo>
                      <a:pt x="1261" y="104"/>
                    </a:lnTo>
                    <a:lnTo>
                      <a:pt x="1272" y="104"/>
                    </a:lnTo>
                    <a:lnTo>
                      <a:pt x="1272" y="104"/>
                    </a:lnTo>
                    <a:lnTo>
                      <a:pt x="1284" y="104"/>
                    </a:lnTo>
                    <a:lnTo>
                      <a:pt x="1296" y="105"/>
                    </a:lnTo>
                    <a:lnTo>
                      <a:pt x="1311" y="108"/>
                    </a:lnTo>
                    <a:lnTo>
                      <a:pt x="1324" y="113"/>
                    </a:lnTo>
                    <a:lnTo>
                      <a:pt x="1338" y="118"/>
                    </a:lnTo>
                    <a:lnTo>
                      <a:pt x="1352" y="124"/>
                    </a:lnTo>
                    <a:lnTo>
                      <a:pt x="1380" y="140"/>
                    </a:lnTo>
                    <a:lnTo>
                      <a:pt x="1380" y="140"/>
                    </a:lnTo>
                    <a:lnTo>
                      <a:pt x="1346" y="134"/>
                    </a:lnTo>
                    <a:lnTo>
                      <a:pt x="1312" y="131"/>
                    </a:lnTo>
                    <a:lnTo>
                      <a:pt x="1279" y="128"/>
                    </a:lnTo>
                    <a:lnTo>
                      <a:pt x="1247" y="127"/>
                    </a:lnTo>
                    <a:lnTo>
                      <a:pt x="1247" y="127"/>
                    </a:lnTo>
                    <a:lnTo>
                      <a:pt x="1222" y="128"/>
                    </a:lnTo>
                    <a:lnTo>
                      <a:pt x="1197" y="130"/>
                    </a:lnTo>
                    <a:lnTo>
                      <a:pt x="1197" y="130"/>
                    </a:lnTo>
                    <a:lnTo>
                      <a:pt x="1214" y="118"/>
                    </a:lnTo>
                    <a:lnTo>
                      <a:pt x="1224" y="114"/>
                    </a:lnTo>
                    <a:lnTo>
                      <a:pt x="1232" y="110"/>
                    </a:lnTo>
                    <a:close/>
                    <a:moveTo>
                      <a:pt x="1466" y="56"/>
                    </a:moveTo>
                    <a:lnTo>
                      <a:pt x="1466" y="135"/>
                    </a:lnTo>
                    <a:lnTo>
                      <a:pt x="1466" y="135"/>
                    </a:lnTo>
                    <a:lnTo>
                      <a:pt x="1440" y="114"/>
                    </a:lnTo>
                    <a:lnTo>
                      <a:pt x="1413" y="95"/>
                    </a:lnTo>
                    <a:lnTo>
                      <a:pt x="1388" y="80"/>
                    </a:lnTo>
                    <a:lnTo>
                      <a:pt x="1361" y="67"/>
                    </a:lnTo>
                    <a:lnTo>
                      <a:pt x="1361" y="67"/>
                    </a:lnTo>
                    <a:lnTo>
                      <a:pt x="1413" y="60"/>
                    </a:lnTo>
                    <a:lnTo>
                      <a:pt x="1466" y="56"/>
                    </a:lnTo>
                    <a:close/>
                    <a:moveTo>
                      <a:pt x="1462" y="634"/>
                    </a:moveTo>
                    <a:lnTo>
                      <a:pt x="1462" y="634"/>
                    </a:lnTo>
                    <a:lnTo>
                      <a:pt x="1413" y="631"/>
                    </a:lnTo>
                    <a:lnTo>
                      <a:pt x="1365" y="625"/>
                    </a:lnTo>
                    <a:lnTo>
                      <a:pt x="1315" y="617"/>
                    </a:lnTo>
                    <a:lnTo>
                      <a:pt x="1265" y="605"/>
                    </a:lnTo>
                    <a:lnTo>
                      <a:pt x="1265" y="605"/>
                    </a:lnTo>
                    <a:lnTo>
                      <a:pt x="1285" y="561"/>
                    </a:lnTo>
                    <a:lnTo>
                      <a:pt x="1306" y="519"/>
                    </a:lnTo>
                    <a:lnTo>
                      <a:pt x="1328" y="477"/>
                    </a:lnTo>
                    <a:lnTo>
                      <a:pt x="1351" y="437"/>
                    </a:lnTo>
                    <a:lnTo>
                      <a:pt x="1373" y="400"/>
                    </a:lnTo>
                    <a:lnTo>
                      <a:pt x="1398" y="363"/>
                    </a:lnTo>
                    <a:lnTo>
                      <a:pt x="1422" y="329"/>
                    </a:lnTo>
                    <a:lnTo>
                      <a:pt x="1446" y="296"/>
                    </a:lnTo>
                    <a:lnTo>
                      <a:pt x="1446" y="296"/>
                    </a:lnTo>
                    <a:lnTo>
                      <a:pt x="1450" y="289"/>
                    </a:lnTo>
                    <a:lnTo>
                      <a:pt x="1453" y="282"/>
                    </a:lnTo>
                    <a:lnTo>
                      <a:pt x="1457" y="276"/>
                    </a:lnTo>
                    <a:lnTo>
                      <a:pt x="1462" y="271"/>
                    </a:lnTo>
                    <a:lnTo>
                      <a:pt x="1462" y="634"/>
                    </a:lnTo>
                    <a:close/>
                    <a:moveTo>
                      <a:pt x="1462" y="1138"/>
                    </a:moveTo>
                    <a:lnTo>
                      <a:pt x="1462" y="1138"/>
                    </a:lnTo>
                    <a:lnTo>
                      <a:pt x="1420" y="1137"/>
                    </a:lnTo>
                    <a:lnTo>
                      <a:pt x="1378" y="1134"/>
                    </a:lnTo>
                    <a:lnTo>
                      <a:pt x="1335" y="1130"/>
                    </a:lnTo>
                    <a:lnTo>
                      <a:pt x="1292" y="1123"/>
                    </a:lnTo>
                    <a:lnTo>
                      <a:pt x="1250" y="1115"/>
                    </a:lnTo>
                    <a:lnTo>
                      <a:pt x="1205" y="1106"/>
                    </a:lnTo>
                    <a:lnTo>
                      <a:pt x="1161" y="1096"/>
                    </a:lnTo>
                    <a:lnTo>
                      <a:pt x="1117" y="1083"/>
                    </a:lnTo>
                    <a:lnTo>
                      <a:pt x="1117" y="1083"/>
                    </a:lnTo>
                    <a:lnTo>
                      <a:pt x="1131" y="1011"/>
                    </a:lnTo>
                    <a:lnTo>
                      <a:pt x="1131" y="1011"/>
                    </a:lnTo>
                    <a:lnTo>
                      <a:pt x="1144" y="959"/>
                    </a:lnTo>
                    <a:lnTo>
                      <a:pt x="1158" y="905"/>
                    </a:lnTo>
                    <a:lnTo>
                      <a:pt x="1158" y="905"/>
                    </a:lnTo>
                    <a:lnTo>
                      <a:pt x="1173" y="853"/>
                    </a:lnTo>
                    <a:lnTo>
                      <a:pt x="1188" y="802"/>
                    </a:lnTo>
                    <a:lnTo>
                      <a:pt x="1188" y="802"/>
                    </a:lnTo>
                    <a:lnTo>
                      <a:pt x="1212" y="734"/>
                    </a:lnTo>
                    <a:lnTo>
                      <a:pt x="1238" y="665"/>
                    </a:lnTo>
                    <a:lnTo>
                      <a:pt x="1238" y="665"/>
                    </a:lnTo>
                    <a:lnTo>
                      <a:pt x="1269" y="674"/>
                    </a:lnTo>
                    <a:lnTo>
                      <a:pt x="1298" y="680"/>
                    </a:lnTo>
                    <a:lnTo>
                      <a:pt x="1328" y="685"/>
                    </a:lnTo>
                    <a:lnTo>
                      <a:pt x="1355" y="691"/>
                    </a:lnTo>
                    <a:lnTo>
                      <a:pt x="1410" y="697"/>
                    </a:lnTo>
                    <a:lnTo>
                      <a:pt x="1462" y="699"/>
                    </a:lnTo>
                    <a:lnTo>
                      <a:pt x="1462" y="1138"/>
                    </a:lnTo>
                    <a:close/>
                    <a:moveTo>
                      <a:pt x="1398" y="268"/>
                    </a:moveTo>
                    <a:lnTo>
                      <a:pt x="1398" y="268"/>
                    </a:lnTo>
                    <a:lnTo>
                      <a:pt x="1372" y="301"/>
                    </a:lnTo>
                    <a:lnTo>
                      <a:pt x="1348" y="336"/>
                    </a:lnTo>
                    <a:lnTo>
                      <a:pt x="1324" y="375"/>
                    </a:lnTo>
                    <a:lnTo>
                      <a:pt x="1299" y="415"/>
                    </a:lnTo>
                    <a:lnTo>
                      <a:pt x="1277" y="456"/>
                    </a:lnTo>
                    <a:lnTo>
                      <a:pt x="1255" y="499"/>
                    </a:lnTo>
                    <a:lnTo>
                      <a:pt x="1232" y="543"/>
                    </a:lnTo>
                    <a:lnTo>
                      <a:pt x="1211" y="590"/>
                    </a:lnTo>
                    <a:lnTo>
                      <a:pt x="1211" y="590"/>
                    </a:lnTo>
                    <a:lnTo>
                      <a:pt x="1170" y="576"/>
                    </a:lnTo>
                    <a:lnTo>
                      <a:pt x="1130" y="558"/>
                    </a:lnTo>
                    <a:lnTo>
                      <a:pt x="1092" y="541"/>
                    </a:lnTo>
                    <a:lnTo>
                      <a:pt x="1057" y="523"/>
                    </a:lnTo>
                    <a:lnTo>
                      <a:pt x="1057" y="523"/>
                    </a:lnTo>
                    <a:lnTo>
                      <a:pt x="1086" y="492"/>
                    </a:lnTo>
                    <a:lnTo>
                      <a:pt x="1086" y="492"/>
                    </a:lnTo>
                    <a:lnTo>
                      <a:pt x="1094" y="483"/>
                    </a:lnTo>
                    <a:lnTo>
                      <a:pt x="1094" y="483"/>
                    </a:lnTo>
                    <a:lnTo>
                      <a:pt x="1129" y="450"/>
                    </a:lnTo>
                    <a:lnTo>
                      <a:pt x="1166" y="419"/>
                    </a:lnTo>
                    <a:lnTo>
                      <a:pt x="1203" y="389"/>
                    </a:lnTo>
                    <a:lnTo>
                      <a:pt x="1240" y="360"/>
                    </a:lnTo>
                    <a:lnTo>
                      <a:pt x="1278" y="335"/>
                    </a:lnTo>
                    <a:lnTo>
                      <a:pt x="1318" y="311"/>
                    </a:lnTo>
                    <a:lnTo>
                      <a:pt x="1358" y="288"/>
                    </a:lnTo>
                    <a:lnTo>
                      <a:pt x="1398" y="268"/>
                    </a:lnTo>
                    <a:close/>
                    <a:moveTo>
                      <a:pt x="1096" y="405"/>
                    </a:moveTo>
                    <a:lnTo>
                      <a:pt x="1096" y="405"/>
                    </a:lnTo>
                    <a:lnTo>
                      <a:pt x="1072" y="429"/>
                    </a:lnTo>
                    <a:lnTo>
                      <a:pt x="1047" y="453"/>
                    </a:lnTo>
                    <a:lnTo>
                      <a:pt x="1047" y="453"/>
                    </a:lnTo>
                    <a:lnTo>
                      <a:pt x="1039" y="460"/>
                    </a:lnTo>
                    <a:lnTo>
                      <a:pt x="1039" y="460"/>
                    </a:lnTo>
                    <a:lnTo>
                      <a:pt x="1012" y="490"/>
                    </a:lnTo>
                    <a:lnTo>
                      <a:pt x="1012" y="490"/>
                    </a:lnTo>
                    <a:lnTo>
                      <a:pt x="993" y="473"/>
                    </a:lnTo>
                    <a:lnTo>
                      <a:pt x="976" y="457"/>
                    </a:lnTo>
                    <a:lnTo>
                      <a:pt x="962" y="439"/>
                    </a:lnTo>
                    <a:lnTo>
                      <a:pt x="951" y="422"/>
                    </a:lnTo>
                    <a:lnTo>
                      <a:pt x="951" y="422"/>
                    </a:lnTo>
                    <a:lnTo>
                      <a:pt x="942" y="399"/>
                    </a:lnTo>
                    <a:lnTo>
                      <a:pt x="942" y="399"/>
                    </a:lnTo>
                    <a:lnTo>
                      <a:pt x="966" y="382"/>
                    </a:lnTo>
                    <a:lnTo>
                      <a:pt x="993" y="365"/>
                    </a:lnTo>
                    <a:lnTo>
                      <a:pt x="1020" y="348"/>
                    </a:lnTo>
                    <a:lnTo>
                      <a:pt x="1047" y="333"/>
                    </a:lnTo>
                    <a:lnTo>
                      <a:pt x="1047" y="333"/>
                    </a:lnTo>
                    <a:lnTo>
                      <a:pt x="1079" y="318"/>
                    </a:lnTo>
                    <a:lnTo>
                      <a:pt x="1109" y="305"/>
                    </a:lnTo>
                    <a:lnTo>
                      <a:pt x="1109" y="305"/>
                    </a:lnTo>
                    <a:lnTo>
                      <a:pt x="1136" y="293"/>
                    </a:lnTo>
                    <a:lnTo>
                      <a:pt x="1161" y="284"/>
                    </a:lnTo>
                    <a:lnTo>
                      <a:pt x="1188" y="274"/>
                    </a:lnTo>
                    <a:lnTo>
                      <a:pt x="1217" y="265"/>
                    </a:lnTo>
                    <a:lnTo>
                      <a:pt x="1244" y="258"/>
                    </a:lnTo>
                    <a:lnTo>
                      <a:pt x="1272" y="251"/>
                    </a:lnTo>
                    <a:lnTo>
                      <a:pt x="1302" y="244"/>
                    </a:lnTo>
                    <a:lnTo>
                      <a:pt x="1331" y="239"/>
                    </a:lnTo>
                    <a:lnTo>
                      <a:pt x="1331" y="239"/>
                    </a:lnTo>
                    <a:lnTo>
                      <a:pt x="1301" y="256"/>
                    </a:lnTo>
                    <a:lnTo>
                      <a:pt x="1269" y="275"/>
                    </a:lnTo>
                    <a:lnTo>
                      <a:pt x="1240" y="293"/>
                    </a:lnTo>
                    <a:lnTo>
                      <a:pt x="1210" y="313"/>
                    </a:lnTo>
                    <a:lnTo>
                      <a:pt x="1181" y="335"/>
                    </a:lnTo>
                    <a:lnTo>
                      <a:pt x="1151" y="358"/>
                    </a:lnTo>
                    <a:lnTo>
                      <a:pt x="1124" y="380"/>
                    </a:lnTo>
                    <a:lnTo>
                      <a:pt x="1096" y="405"/>
                    </a:lnTo>
                    <a:close/>
                    <a:moveTo>
                      <a:pt x="1100" y="905"/>
                    </a:moveTo>
                    <a:lnTo>
                      <a:pt x="1100" y="905"/>
                    </a:lnTo>
                    <a:lnTo>
                      <a:pt x="1090" y="946"/>
                    </a:lnTo>
                    <a:lnTo>
                      <a:pt x="1080" y="986"/>
                    </a:lnTo>
                    <a:lnTo>
                      <a:pt x="1064" y="1066"/>
                    </a:lnTo>
                    <a:lnTo>
                      <a:pt x="1064" y="1066"/>
                    </a:lnTo>
                    <a:lnTo>
                      <a:pt x="1029" y="1053"/>
                    </a:lnTo>
                    <a:lnTo>
                      <a:pt x="995" y="1040"/>
                    </a:lnTo>
                    <a:lnTo>
                      <a:pt x="961" y="1024"/>
                    </a:lnTo>
                    <a:lnTo>
                      <a:pt x="928" y="1009"/>
                    </a:lnTo>
                    <a:lnTo>
                      <a:pt x="897" y="992"/>
                    </a:lnTo>
                    <a:lnTo>
                      <a:pt x="868" y="974"/>
                    </a:lnTo>
                    <a:lnTo>
                      <a:pt x="841" y="956"/>
                    </a:lnTo>
                    <a:lnTo>
                      <a:pt x="814" y="937"/>
                    </a:lnTo>
                    <a:lnTo>
                      <a:pt x="814" y="937"/>
                    </a:lnTo>
                    <a:lnTo>
                      <a:pt x="824" y="905"/>
                    </a:lnTo>
                    <a:lnTo>
                      <a:pt x="824" y="905"/>
                    </a:lnTo>
                    <a:lnTo>
                      <a:pt x="840" y="862"/>
                    </a:lnTo>
                    <a:lnTo>
                      <a:pt x="858" y="819"/>
                    </a:lnTo>
                    <a:lnTo>
                      <a:pt x="878" y="776"/>
                    </a:lnTo>
                    <a:lnTo>
                      <a:pt x="901" y="734"/>
                    </a:lnTo>
                    <a:lnTo>
                      <a:pt x="926" y="692"/>
                    </a:lnTo>
                    <a:lnTo>
                      <a:pt x="953" y="651"/>
                    </a:lnTo>
                    <a:lnTo>
                      <a:pt x="982" y="611"/>
                    </a:lnTo>
                    <a:lnTo>
                      <a:pt x="1013" y="573"/>
                    </a:lnTo>
                    <a:lnTo>
                      <a:pt x="1013" y="573"/>
                    </a:lnTo>
                    <a:lnTo>
                      <a:pt x="1033" y="584"/>
                    </a:lnTo>
                    <a:lnTo>
                      <a:pt x="1053" y="595"/>
                    </a:lnTo>
                    <a:lnTo>
                      <a:pt x="1094" y="617"/>
                    </a:lnTo>
                    <a:lnTo>
                      <a:pt x="1140" y="634"/>
                    </a:lnTo>
                    <a:lnTo>
                      <a:pt x="1185" y="651"/>
                    </a:lnTo>
                    <a:lnTo>
                      <a:pt x="1185" y="651"/>
                    </a:lnTo>
                    <a:lnTo>
                      <a:pt x="1160" y="717"/>
                    </a:lnTo>
                    <a:lnTo>
                      <a:pt x="1136" y="785"/>
                    </a:lnTo>
                    <a:lnTo>
                      <a:pt x="1136" y="785"/>
                    </a:lnTo>
                    <a:lnTo>
                      <a:pt x="1134" y="792"/>
                    </a:lnTo>
                    <a:lnTo>
                      <a:pt x="1131" y="799"/>
                    </a:lnTo>
                    <a:lnTo>
                      <a:pt x="1131" y="799"/>
                    </a:lnTo>
                    <a:lnTo>
                      <a:pt x="1116" y="852"/>
                    </a:lnTo>
                    <a:lnTo>
                      <a:pt x="1100" y="905"/>
                    </a:lnTo>
                    <a:close/>
                    <a:moveTo>
                      <a:pt x="1513" y="56"/>
                    </a:moveTo>
                    <a:lnTo>
                      <a:pt x="1513" y="56"/>
                    </a:lnTo>
                    <a:lnTo>
                      <a:pt x="1567" y="60"/>
                    </a:lnTo>
                    <a:lnTo>
                      <a:pt x="1618" y="67"/>
                    </a:lnTo>
                    <a:lnTo>
                      <a:pt x="1618" y="67"/>
                    </a:lnTo>
                    <a:lnTo>
                      <a:pt x="1593" y="80"/>
                    </a:lnTo>
                    <a:lnTo>
                      <a:pt x="1567" y="95"/>
                    </a:lnTo>
                    <a:lnTo>
                      <a:pt x="1540" y="114"/>
                    </a:lnTo>
                    <a:lnTo>
                      <a:pt x="1513" y="135"/>
                    </a:lnTo>
                    <a:lnTo>
                      <a:pt x="1513" y="56"/>
                    </a:lnTo>
                    <a:close/>
                    <a:moveTo>
                      <a:pt x="1748" y="110"/>
                    </a:moveTo>
                    <a:lnTo>
                      <a:pt x="1748" y="110"/>
                    </a:lnTo>
                    <a:lnTo>
                      <a:pt x="1756" y="114"/>
                    </a:lnTo>
                    <a:lnTo>
                      <a:pt x="1766" y="118"/>
                    </a:lnTo>
                    <a:lnTo>
                      <a:pt x="1783" y="130"/>
                    </a:lnTo>
                    <a:lnTo>
                      <a:pt x="1783" y="130"/>
                    </a:lnTo>
                    <a:lnTo>
                      <a:pt x="1759" y="128"/>
                    </a:lnTo>
                    <a:lnTo>
                      <a:pt x="1733" y="127"/>
                    </a:lnTo>
                    <a:lnTo>
                      <a:pt x="1733" y="127"/>
                    </a:lnTo>
                    <a:lnTo>
                      <a:pt x="1701" y="128"/>
                    </a:lnTo>
                    <a:lnTo>
                      <a:pt x="1668" y="131"/>
                    </a:lnTo>
                    <a:lnTo>
                      <a:pt x="1634" y="134"/>
                    </a:lnTo>
                    <a:lnTo>
                      <a:pt x="1601" y="140"/>
                    </a:lnTo>
                    <a:lnTo>
                      <a:pt x="1601" y="140"/>
                    </a:lnTo>
                    <a:lnTo>
                      <a:pt x="1630" y="124"/>
                    </a:lnTo>
                    <a:lnTo>
                      <a:pt x="1644" y="118"/>
                    </a:lnTo>
                    <a:lnTo>
                      <a:pt x="1657" y="113"/>
                    </a:lnTo>
                    <a:lnTo>
                      <a:pt x="1669" y="108"/>
                    </a:lnTo>
                    <a:lnTo>
                      <a:pt x="1684" y="105"/>
                    </a:lnTo>
                    <a:lnTo>
                      <a:pt x="1696" y="104"/>
                    </a:lnTo>
                    <a:lnTo>
                      <a:pt x="1709" y="104"/>
                    </a:lnTo>
                    <a:lnTo>
                      <a:pt x="1709" y="104"/>
                    </a:lnTo>
                    <a:lnTo>
                      <a:pt x="1729" y="105"/>
                    </a:lnTo>
                    <a:lnTo>
                      <a:pt x="1738" y="107"/>
                    </a:lnTo>
                    <a:lnTo>
                      <a:pt x="1748" y="110"/>
                    </a:lnTo>
                    <a:close/>
                    <a:moveTo>
                      <a:pt x="1901" y="208"/>
                    </a:moveTo>
                    <a:lnTo>
                      <a:pt x="1901" y="208"/>
                    </a:lnTo>
                    <a:lnTo>
                      <a:pt x="1933" y="219"/>
                    </a:lnTo>
                    <a:lnTo>
                      <a:pt x="1964" y="234"/>
                    </a:lnTo>
                    <a:lnTo>
                      <a:pt x="1992" y="251"/>
                    </a:lnTo>
                    <a:lnTo>
                      <a:pt x="2021" y="269"/>
                    </a:lnTo>
                    <a:lnTo>
                      <a:pt x="2021" y="269"/>
                    </a:lnTo>
                    <a:lnTo>
                      <a:pt x="2029" y="286"/>
                    </a:lnTo>
                    <a:lnTo>
                      <a:pt x="2037" y="303"/>
                    </a:lnTo>
                    <a:lnTo>
                      <a:pt x="2042" y="319"/>
                    </a:lnTo>
                    <a:lnTo>
                      <a:pt x="2045" y="336"/>
                    </a:lnTo>
                    <a:lnTo>
                      <a:pt x="2045" y="336"/>
                    </a:lnTo>
                    <a:lnTo>
                      <a:pt x="2015" y="316"/>
                    </a:lnTo>
                    <a:lnTo>
                      <a:pt x="1984" y="298"/>
                    </a:lnTo>
                    <a:lnTo>
                      <a:pt x="1951" y="281"/>
                    </a:lnTo>
                    <a:lnTo>
                      <a:pt x="1918" y="265"/>
                    </a:lnTo>
                    <a:lnTo>
                      <a:pt x="1918" y="265"/>
                    </a:lnTo>
                    <a:lnTo>
                      <a:pt x="1886" y="249"/>
                    </a:lnTo>
                    <a:lnTo>
                      <a:pt x="1853" y="236"/>
                    </a:lnTo>
                    <a:lnTo>
                      <a:pt x="1853" y="236"/>
                    </a:lnTo>
                    <a:lnTo>
                      <a:pt x="1809" y="221"/>
                    </a:lnTo>
                    <a:lnTo>
                      <a:pt x="1763" y="208"/>
                    </a:lnTo>
                    <a:lnTo>
                      <a:pt x="1716" y="197"/>
                    </a:lnTo>
                    <a:lnTo>
                      <a:pt x="1669" y="187"/>
                    </a:lnTo>
                    <a:lnTo>
                      <a:pt x="1669" y="187"/>
                    </a:lnTo>
                    <a:lnTo>
                      <a:pt x="1702" y="184"/>
                    </a:lnTo>
                    <a:lnTo>
                      <a:pt x="1733" y="182"/>
                    </a:lnTo>
                    <a:lnTo>
                      <a:pt x="1733" y="182"/>
                    </a:lnTo>
                    <a:lnTo>
                      <a:pt x="1759" y="184"/>
                    </a:lnTo>
                    <a:lnTo>
                      <a:pt x="1785" y="185"/>
                    </a:lnTo>
                    <a:lnTo>
                      <a:pt x="1809" y="188"/>
                    </a:lnTo>
                    <a:lnTo>
                      <a:pt x="1833" y="191"/>
                    </a:lnTo>
                    <a:lnTo>
                      <a:pt x="1833" y="191"/>
                    </a:lnTo>
                    <a:lnTo>
                      <a:pt x="1867" y="198"/>
                    </a:lnTo>
                    <a:lnTo>
                      <a:pt x="1884" y="204"/>
                    </a:lnTo>
                    <a:lnTo>
                      <a:pt x="1901" y="208"/>
                    </a:lnTo>
                    <a:close/>
                    <a:moveTo>
                      <a:pt x="2086" y="453"/>
                    </a:moveTo>
                    <a:lnTo>
                      <a:pt x="2086" y="453"/>
                    </a:lnTo>
                    <a:lnTo>
                      <a:pt x="2092" y="442"/>
                    </a:lnTo>
                    <a:lnTo>
                      <a:pt x="2092" y="442"/>
                    </a:lnTo>
                    <a:lnTo>
                      <a:pt x="2119" y="467"/>
                    </a:lnTo>
                    <a:lnTo>
                      <a:pt x="2143" y="493"/>
                    </a:lnTo>
                    <a:lnTo>
                      <a:pt x="2168" y="520"/>
                    </a:lnTo>
                    <a:lnTo>
                      <a:pt x="2190" y="548"/>
                    </a:lnTo>
                    <a:lnTo>
                      <a:pt x="2190" y="548"/>
                    </a:lnTo>
                    <a:lnTo>
                      <a:pt x="2209" y="573"/>
                    </a:lnTo>
                    <a:lnTo>
                      <a:pt x="2226" y="600"/>
                    </a:lnTo>
                    <a:lnTo>
                      <a:pt x="2242" y="625"/>
                    </a:lnTo>
                    <a:lnTo>
                      <a:pt x="2256" y="652"/>
                    </a:lnTo>
                    <a:lnTo>
                      <a:pt x="2256" y="652"/>
                    </a:lnTo>
                    <a:lnTo>
                      <a:pt x="2273" y="691"/>
                    </a:lnTo>
                    <a:lnTo>
                      <a:pt x="2287" y="731"/>
                    </a:lnTo>
                    <a:lnTo>
                      <a:pt x="2287" y="731"/>
                    </a:lnTo>
                    <a:lnTo>
                      <a:pt x="2289" y="735"/>
                    </a:lnTo>
                    <a:lnTo>
                      <a:pt x="2289" y="745"/>
                    </a:lnTo>
                    <a:lnTo>
                      <a:pt x="2289" y="759"/>
                    </a:lnTo>
                    <a:lnTo>
                      <a:pt x="2284" y="779"/>
                    </a:lnTo>
                    <a:lnTo>
                      <a:pt x="2281" y="791"/>
                    </a:lnTo>
                    <a:lnTo>
                      <a:pt x="2277" y="802"/>
                    </a:lnTo>
                    <a:lnTo>
                      <a:pt x="2271" y="815"/>
                    </a:lnTo>
                    <a:lnTo>
                      <a:pt x="2263" y="831"/>
                    </a:lnTo>
                    <a:lnTo>
                      <a:pt x="2253" y="845"/>
                    </a:lnTo>
                    <a:lnTo>
                      <a:pt x="2242" y="862"/>
                    </a:lnTo>
                    <a:lnTo>
                      <a:pt x="2227" y="878"/>
                    </a:lnTo>
                    <a:lnTo>
                      <a:pt x="2212" y="896"/>
                    </a:lnTo>
                    <a:lnTo>
                      <a:pt x="2212" y="896"/>
                    </a:lnTo>
                    <a:lnTo>
                      <a:pt x="2197" y="856"/>
                    </a:lnTo>
                    <a:lnTo>
                      <a:pt x="2182" y="816"/>
                    </a:lnTo>
                    <a:lnTo>
                      <a:pt x="2182" y="816"/>
                    </a:lnTo>
                    <a:lnTo>
                      <a:pt x="2165" y="781"/>
                    </a:lnTo>
                    <a:lnTo>
                      <a:pt x="2148" y="745"/>
                    </a:lnTo>
                    <a:lnTo>
                      <a:pt x="2128" y="709"/>
                    </a:lnTo>
                    <a:lnTo>
                      <a:pt x="2108" y="674"/>
                    </a:lnTo>
                    <a:lnTo>
                      <a:pt x="2086" y="640"/>
                    </a:lnTo>
                    <a:lnTo>
                      <a:pt x="2062" y="605"/>
                    </a:lnTo>
                    <a:lnTo>
                      <a:pt x="2038" y="573"/>
                    </a:lnTo>
                    <a:lnTo>
                      <a:pt x="2012" y="540"/>
                    </a:lnTo>
                    <a:lnTo>
                      <a:pt x="2012" y="540"/>
                    </a:lnTo>
                    <a:lnTo>
                      <a:pt x="2034" y="520"/>
                    </a:lnTo>
                    <a:lnTo>
                      <a:pt x="2054" y="499"/>
                    </a:lnTo>
                    <a:lnTo>
                      <a:pt x="2072" y="477"/>
                    </a:lnTo>
                    <a:lnTo>
                      <a:pt x="2086" y="453"/>
                    </a:lnTo>
                    <a:close/>
                    <a:moveTo>
                      <a:pt x="2112" y="360"/>
                    </a:moveTo>
                    <a:lnTo>
                      <a:pt x="2112" y="360"/>
                    </a:lnTo>
                    <a:lnTo>
                      <a:pt x="2122" y="375"/>
                    </a:lnTo>
                    <a:lnTo>
                      <a:pt x="2131" y="389"/>
                    </a:lnTo>
                    <a:lnTo>
                      <a:pt x="2148" y="419"/>
                    </a:lnTo>
                    <a:lnTo>
                      <a:pt x="2148" y="419"/>
                    </a:lnTo>
                    <a:lnTo>
                      <a:pt x="2129" y="402"/>
                    </a:lnTo>
                    <a:lnTo>
                      <a:pt x="2109" y="385"/>
                    </a:lnTo>
                    <a:lnTo>
                      <a:pt x="2109" y="385"/>
                    </a:lnTo>
                    <a:lnTo>
                      <a:pt x="2111" y="373"/>
                    </a:lnTo>
                    <a:lnTo>
                      <a:pt x="2112" y="360"/>
                    </a:lnTo>
                    <a:close/>
                    <a:moveTo>
                      <a:pt x="1916" y="1066"/>
                    </a:moveTo>
                    <a:lnTo>
                      <a:pt x="1916" y="1066"/>
                    </a:lnTo>
                    <a:lnTo>
                      <a:pt x="1909" y="1026"/>
                    </a:lnTo>
                    <a:lnTo>
                      <a:pt x="1900" y="986"/>
                    </a:lnTo>
                    <a:lnTo>
                      <a:pt x="1890" y="946"/>
                    </a:lnTo>
                    <a:lnTo>
                      <a:pt x="1879" y="905"/>
                    </a:lnTo>
                    <a:lnTo>
                      <a:pt x="1879" y="905"/>
                    </a:lnTo>
                    <a:lnTo>
                      <a:pt x="1864" y="852"/>
                    </a:lnTo>
                    <a:lnTo>
                      <a:pt x="1849" y="799"/>
                    </a:lnTo>
                    <a:lnTo>
                      <a:pt x="1849" y="799"/>
                    </a:lnTo>
                    <a:lnTo>
                      <a:pt x="1843" y="785"/>
                    </a:lnTo>
                    <a:lnTo>
                      <a:pt x="1843" y="785"/>
                    </a:lnTo>
                    <a:lnTo>
                      <a:pt x="1820" y="717"/>
                    </a:lnTo>
                    <a:lnTo>
                      <a:pt x="1795" y="651"/>
                    </a:lnTo>
                    <a:lnTo>
                      <a:pt x="1795" y="651"/>
                    </a:lnTo>
                    <a:lnTo>
                      <a:pt x="1840" y="634"/>
                    </a:lnTo>
                    <a:lnTo>
                      <a:pt x="1884" y="617"/>
                    </a:lnTo>
                    <a:lnTo>
                      <a:pt x="1927" y="595"/>
                    </a:lnTo>
                    <a:lnTo>
                      <a:pt x="1947" y="584"/>
                    </a:lnTo>
                    <a:lnTo>
                      <a:pt x="1967" y="573"/>
                    </a:lnTo>
                    <a:lnTo>
                      <a:pt x="1967" y="573"/>
                    </a:lnTo>
                    <a:lnTo>
                      <a:pt x="1998" y="611"/>
                    </a:lnTo>
                    <a:lnTo>
                      <a:pt x="2027" y="651"/>
                    </a:lnTo>
                    <a:lnTo>
                      <a:pt x="2054" y="692"/>
                    </a:lnTo>
                    <a:lnTo>
                      <a:pt x="2078" y="734"/>
                    </a:lnTo>
                    <a:lnTo>
                      <a:pt x="2101" y="775"/>
                    </a:lnTo>
                    <a:lnTo>
                      <a:pt x="2122" y="818"/>
                    </a:lnTo>
                    <a:lnTo>
                      <a:pt x="2139" y="860"/>
                    </a:lnTo>
                    <a:lnTo>
                      <a:pt x="2156" y="905"/>
                    </a:lnTo>
                    <a:lnTo>
                      <a:pt x="2156" y="905"/>
                    </a:lnTo>
                    <a:lnTo>
                      <a:pt x="2166" y="937"/>
                    </a:lnTo>
                    <a:lnTo>
                      <a:pt x="2166" y="937"/>
                    </a:lnTo>
                    <a:lnTo>
                      <a:pt x="2141" y="956"/>
                    </a:lnTo>
                    <a:lnTo>
                      <a:pt x="2112" y="974"/>
                    </a:lnTo>
                    <a:lnTo>
                      <a:pt x="2084" y="992"/>
                    </a:lnTo>
                    <a:lnTo>
                      <a:pt x="2052" y="1009"/>
                    </a:lnTo>
                    <a:lnTo>
                      <a:pt x="2020" y="1024"/>
                    </a:lnTo>
                    <a:lnTo>
                      <a:pt x="1987" y="1039"/>
                    </a:lnTo>
                    <a:lnTo>
                      <a:pt x="1951" y="1053"/>
                    </a:lnTo>
                    <a:lnTo>
                      <a:pt x="1916" y="1066"/>
                    </a:lnTo>
                    <a:close/>
                    <a:moveTo>
                      <a:pt x="1715" y="605"/>
                    </a:moveTo>
                    <a:lnTo>
                      <a:pt x="1715" y="605"/>
                    </a:lnTo>
                    <a:lnTo>
                      <a:pt x="1665" y="617"/>
                    </a:lnTo>
                    <a:lnTo>
                      <a:pt x="1615" y="625"/>
                    </a:lnTo>
                    <a:lnTo>
                      <a:pt x="1567" y="631"/>
                    </a:lnTo>
                    <a:lnTo>
                      <a:pt x="1519" y="634"/>
                    </a:lnTo>
                    <a:lnTo>
                      <a:pt x="1519" y="271"/>
                    </a:lnTo>
                    <a:lnTo>
                      <a:pt x="1519" y="271"/>
                    </a:lnTo>
                    <a:lnTo>
                      <a:pt x="1523" y="276"/>
                    </a:lnTo>
                    <a:lnTo>
                      <a:pt x="1527" y="282"/>
                    </a:lnTo>
                    <a:lnTo>
                      <a:pt x="1530" y="289"/>
                    </a:lnTo>
                    <a:lnTo>
                      <a:pt x="1534" y="296"/>
                    </a:lnTo>
                    <a:lnTo>
                      <a:pt x="1534" y="296"/>
                    </a:lnTo>
                    <a:lnTo>
                      <a:pt x="1558" y="329"/>
                    </a:lnTo>
                    <a:lnTo>
                      <a:pt x="1583" y="363"/>
                    </a:lnTo>
                    <a:lnTo>
                      <a:pt x="1607" y="400"/>
                    </a:lnTo>
                    <a:lnTo>
                      <a:pt x="1630" y="437"/>
                    </a:lnTo>
                    <a:lnTo>
                      <a:pt x="1652" y="477"/>
                    </a:lnTo>
                    <a:lnTo>
                      <a:pt x="1674" y="519"/>
                    </a:lnTo>
                    <a:lnTo>
                      <a:pt x="1695" y="561"/>
                    </a:lnTo>
                    <a:lnTo>
                      <a:pt x="1715" y="605"/>
                    </a:lnTo>
                    <a:close/>
                    <a:moveTo>
                      <a:pt x="1649" y="239"/>
                    </a:moveTo>
                    <a:lnTo>
                      <a:pt x="1649" y="239"/>
                    </a:lnTo>
                    <a:lnTo>
                      <a:pt x="1679" y="244"/>
                    </a:lnTo>
                    <a:lnTo>
                      <a:pt x="1708" y="251"/>
                    </a:lnTo>
                    <a:lnTo>
                      <a:pt x="1736" y="258"/>
                    </a:lnTo>
                    <a:lnTo>
                      <a:pt x="1763" y="265"/>
                    </a:lnTo>
                    <a:lnTo>
                      <a:pt x="1792" y="274"/>
                    </a:lnTo>
                    <a:lnTo>
                      <a:pt x="1819" y="284"/>
                    </a:lnTo>
                    <a:lnTo>
                      <a:pt x="1844" y="293"/>
                    </a:lnTo>
                    <a:lnTo>
                      <a:pt x="1870" y="305"/>
                    </a:lnTo>
                    <a:lnTo>
                      <a:pt x="1870" y="305"/>
                    </a:lnTo>
                    <a:lnTo>
                      <a:pt x="1901" y="318"/>
                    </a:lnTo>
                    <a:lnTo>
                      <a:pt x="1931" y="333"/>
                    </a:lnTo>
                    <a:lnTo>
                      <a:pt x="1931" y="333"/>
                    </a:lnTo>
                    <a:lnTo>
                      <a:pt x="1960" y="348"/>
                    </a:lnTo>
                    <a:lnTo>
                      <a:pt x="1987" y="365"/>
                    </a:lnTo>
                    <a:lnTo>
                      <a:pt x="2012" y="382"/>
                    </a:lnTo>
                    <a:lnTo>
                      <a:pt x="2038" y="399"/>
                    </a:lnTo>
                    <a:lnTo>
                      <a:pt x="2038" y="399"/>
                    </a:lnTo>
                    <a:lnTo>
                      <a:pt x="2029" y="422"/>
                    </a:lnTo>
                    <a:lnTo>
                      <a:pt x="2029" y="422"/>
                    </a:lnTo>
                    <a:lnTo>
                      <a:pt x="2017" y="439"/>
                    </a:lnTo>
                    <a:lnTo>
                      <a:pt x="2002" y="456"/>
                    </a:lnTo>
                    <a:lnTo>
                      <a:pt x="1987" y="473"/>
                    </a:lnTo>
                    <a:lnTo>
                      <a:pt x="1968" y="490"/>
                    </a:lnTo>
                    <a:lnTo>
                      <a:pt x="1968" y="490"/>
                    </a:lnTo>
                    <a:lnTo>
                      <a:pt x="1955" y="474"/>
                    </a:lnTo>
                    <a:lnTo>
                      <a:pt x="1941" y="460"/>
                    </a:lnTo>
                    <a:lnTo>
                      <a:pt x="1941" y="460"/>
                    </a:lnTo>
                    <a:lnTo>
                      <a:pt x="1934" y="453"/>
                    </a:lnTo>
                    <a:lnTo>
                      <a:pt x="1934" y="453"/>
                    </a:lnTo>
                    <a:lnTo>
                      <a:pt x="1910" y="429"/>
                    </a:lnTo>
                    <a:lnTo>
                      <a:pt x="1884" y="405"/>
                    </a:lnTo>
                    <a:lnTo>
                      <a:pt x="1884" y="405"/>
                    </a:lnTo>
                    <a:lnTo>
                      <a:pt x="1856" y="380"/>
                    </a:lnTo>
                    <a:lnTo>
                      <a:pt x="1827" y="358"/>
                    </a:lnTo>
                    <a:lnTo>
                      <a:pt x="1799" y="335"/>
                    </a:lnTo>
                    <a:lnTo>
                      <a:pt x="1770" y="313"/>
                    </a:lnTo>
                    <a:lnTo>
                      <a:pt x="1741" y="293"/>
                    </a:lnTo>
                    <a:lnTo>
                      <a:pt x="1711" y="275"/>
                    </a:lnTo>
                    <a:lnTo>
                      <a:pt x="1681" y="256"/>
                    </a:lnTo>
                    <a:lnTo>
                      <a:pt x="1649" y="239"/>
                    </a:lnTo>
                    <a:close/>
                    <a:moveTo>
                      <a:pt x="1886" y="483"/>
                    </a:moveTo>
                    <a:lnTo>
                      <a:pt x="1886" y="483"/>
                    </a:lnTo>
                    <a:lnTo>
                      <a:pt x="1894" y="492"/>
                    </a:lnTo>
                    <a:lnTo>
                      <a:pt x="1894" y="492"/>
                    </a:lnTo>
                    <a:lnTo>
                      <a:pt x="1909" y="507"/>
                    </a:lnTo>
                    <a:lnTo>
                      <a:pt x="1923" y="521"/>
                    </a:lnTo>
                    <a:lnTo>
                      <a:pt x="1923" y="521"/>
                    </a:lnTo>
                    <a:lnTo>
                      <a:pt x="1887" y="541"/>
                    </a:lnTo>
                    <a:lnTo>
                      <a:pt x="1850" y="558"/>
                    </a:lnTo>
                    <a:lnTo>
                      <a:pt x="1810" y="576"/>
                    </a:lnTo>
                    <a:lnTo>
                      <a:pt x="1769" y="590"/>
                    </a:lnTo>
                    <a:lnTo>
                      <a:pt x="1769" y="590"/>
                    </a:lnTo>
                    <a:lnTo>
                      <a:pt x="1748" y="543"/>
                    </a:lnTo>
                    <a:lnTo>
                      <a:pt x="1726" y="499"/>
                    </a:lnTo>
                    <a:lnTo>
                      <a:pt x="1704" y="456"/>
                    </a:lnTo>
                    <a:lnTo>
                      <a:pt x="1681" y="415"/>
                    </a:lnTo>
                    <a:lnTo>
                      <a:pt x="1657" y="375"/>
                    </a:lnTo>
                    <a:lnTo>
                      <a:pt x="1632" y="336"/>
                    </a:lnTo>
                    <a:lnTo>
                      <a:pt x="1608" y="301"/>
                    </a:lnTo>
                    <a:lnTo>
                      <a:pt x="1583" y="268"/>
                    </a:lnTo>
                    <a:lnTo>
                      <a:pt x="1583" y="268"/>
                    </a:lnTo>
                    <a:lnTo>
                      <a:pt x="1622" y="288"/>
                    </a:lnTo>
                    <a:lnTo>
                      <a:pt x="1662" y="311"/>
                    </a:lnTo>
                    <a:lnTo>
                      <a:pt x="1702" y="335"/>
                    </a:lnTo>
                    <a:lnTo>
                      <a:pt x="1741" y="360"/>
                    </a:lnTo>
                    <a:lnTo>
                      <a:pt x="1778" y="389"/>
                    </a:lnTo>
                    <a:lnTo>
                      <a:pt x="1815" y="419"/>
                    </a:lnTo>
                    <a:lnTo>
                      <a:pt x="1852" y="450"/>
                    </a:lnTo>
                    <a:lnTo>
                      <a:pt x="1886" y="483"/>
                    </a:lnTo>
                    <a:close/>
                    <a:moveTo>
                      <a:pt x="1519" y="1138"/>
                    </a:moveTo>
                    <a:lnTo>
                      <a:pt x="1519" y="699"/>
                    </a:lnTo>
                    <a:lnTo>
                      <a:pt x="1519" y="699"/>
                    </a:lnTo>
                    <a:lnTo>
                      <a:pt x="1571" y="697"/>
                    </a:lnTo>
                    <a:lnTo>
                      <a:pt x="1625" y="691"/>
                    </a:lnTo>
                    <a:lnTo>
                      <a:pt x="1654" y="685"/>
                    </a:lnTo>
                    <a:lnTo>
                      <a:pt x="1682" y="680"/>
                    </a:lnTo>
                    <a:lnTo>
                      <a:pt x="1711" y="674"/>
                    </a:lnTo>
                    <a:lnTo>
                      <a:pt x="1741" y="665"/>
                    </a:lnTo>
                    <a:lnTo>
                      <a:pt x="1741" y="665"/>
                    </a:lnTo>
                    <a:lnTo>
                      <a:pt x="1768" y="734"/>
                    </a:lnTo>
                    <a:lnTo>
                      <a:pt x="1790" y="802"/>
                    </a:lnTo>
                    <a:lnTo>
                      <a:pt x="1790" y="802"/>
                    </a:lnTo>
                    <a:lnTo>
                      <a:pt x="1799" y="828"/>
                    </a:lnTo>
                    <a:lnTo>
                      <a:pt x="1807" y="853"/>
                    </a:lnTo>
                    <a:lnTo>
                      <a:pt x="1822" y="905"/>
                    </a:lnTo>
                    <a:lnTo>
                      <a:pt x="1822" y="905"/>
                    </a:lnTo>
                    <a:lnTo>
                      <a:pt x="1836" y="959"/>
                    </a:lnTo>
                    <a:lnTo>
                      <a:pt x="1849" y="1011"/>
                    </a:lnTo>
                    <a:lnTo>
                      <a:pt x="1849" y="1011"/>
                    </a:lnTo>
                    <a:lnTo>
                      <a:pt x="1856" y="1047"/>
                    </a:lnTo>
                    <a:lnTo>
                      <a:pt x="1863" y="1083"/>
                    </a:lnTo>
                    <a:lnTo>
                      <a:pt x="1863" y="1083"/>
                    </a:lnTo>
                    <a:lnTo>
                      <a:pt x="1819" y="1096"/>
                    </a:lnTo>
                    <a:lnTo>
                      <a:pt x="1775" y="1106"/>
                    </a:lnTo>
                    <a:lnTo>
                      <a:pt x="1731" y="1115"/>
                    </a:lnTo>
                    <a:lnTo>
                      <a:pt x="1688" y="1123"/>
                    </a:lnTo>
                    <a:lnTo>
                      <a:pt x="1644" y="1130"/>
                    </a:lnTo>
                    <a:lnTo>
                      <a:pt x="1602" y="1134"/>
                    </a:lnTo>
                    <a:lnTo>
                      <a:pt x="1560" y="1137"/>
                    </a:lnTo>
                    <a:lnTo>
                      <a:pt x="1519" y="1138"/>
                    </a:lnTo>
                    <a:close/>
                    <a:moveTo>
                      <a:pt x="656" y="836"/>
                    </a:moveTo>
                    <a:lnTo>
                      <a:pt x="656" y="836"/>
                    </a:lnTo>
                    <a:lnTo>
                      <a:pt x="672" y="859"/>
                    </a:lnTo>
                    <a:lnTo>
                      <a:pt x="687" y="880"/>
                    </a:lnTo>
                    <a:lnTo>
                      <a:pt x="704" y="900"/>
                    </a:lnTo>
                    <a:lnTo>
                      <a:pt x="721" y="922"/>
                    </a:lnTo>
                    <a:lnTo>
                      <a:pt x="740" y="940"/>
                    </a:lnTo>
                    <a:lnTo>
                      <a:pt x="758" y="959"/>
                    </a:lnTo>
                    <a:lnTo>
                      <a:pt x="778" y="977"/>
                    </a:lnTo>
                    <a:lnTo>
                      <a:pt x="798" y="994"/>
                    </a:lnTo>
                    <a:lnTo>
                      <a:pt x="820" y="1010"/>
                    </a:lnTo>
                    <a:lnTo>
                      <a:pt x="841" y="1027"/>
                    </a:lnTo>
                    <a:lnTo>
                      <a:pt x="864" y="1041"/>
                    </a:lnTo>
                    <a:lnTo>
                      <a:pt x="887" y="1056"/>
                    </a:lnTo>
                    <a:lnTo>
                      <a:pt x="909" y="1070"/>
                    </a:lnTo>
                    <a:lnTo>
                      <a:pt x="934" y="1083"/>
                    </a:lnTo>
                    <a:lnTo>
                      <a:pt x="983" y="1106"/>
                    </a:lnTo>
                    <a:lnTo>
                      <a:pt x="983" y="1106"/>
                    </a:lnTo>
                    <a:lnTo>
                      <a:pt x="1018" y="1120"/>
                    </a:lnTo>
                    <a:lnTo>
                      <a:pt x="1053" y="1133"/>
                    </a:lnTo>
                    <a:lnTo>
                      <a:pt x="1053" y="1135"/>
                    </a:lnTo>
                    <a:lnTo>
                      <a:pt x="1053" y="1135"/>
                    </a:lnTo>
                    <a:lnTo>
                      <a:pt x="1107" y="1153"/>
                    </a:lnTo>
                    <a:lnTo>
                      <a:pt x="1107" y="1150"/>
                    </a:lnTo>
                    <a:lnTo>
                      <a:pt x="1107" y="1150"/>
                    </a:lnTo>
                    <a:lnTo>
                      <a:pt x="1148" y="1161"/>
                    </a:lnTo>
                    <a:lnTo>
                      <a:pt x="1190" y="1171"/>
                    </a:lnTo>
                    <a:lnTo>
                      <a:pt x="1232" y="1180"/>
                    </a:lnTo>
                    <a:lnTo>
                      <a:pt x="1274" y="1188"/>
                    </a:lnTo>
                    <a:lnTo>
                      <a:pt x="1274" y="1188"/>
                    </a:lnTo>
                    <a:lnTo>
                      <a:pt x="1326" y="1194"/>
                    </a:lnTo>
                    <a:lnTo>
                      <a:pt x="1380" y="1198"/>
                    </a:lnTo>
                    <a:lnTo>
                      <a:pt x="1435" y="1201"/>
                    </a:lnTo>
                    <a:lnTo>
                      <a:pt x="1490" y="1202"/>
                    </a:lnTo>
                    <a:lnTo>
                      <a:pt x="1490" y="1202"/>
                    </a:lnTo>
                    <a:lnTo>
                      <a:pt x="1544" y="1201"/>
                    </a:lnTo>
                    <a:lnTo>
                      <a:pt x="1598" y="1198"/>
                    </a:lnTo>
                    <a:lnTo>
                      <a:pt x="1651" y="1194"/>
                    </a:lnTo>
                    <a:lnTo>
                      <a:pt x="1704" y="1188"/>
                    </a:lnTo>
                    <a:lnTo>
                      <a:pt x="1704" y="1188"/>
                    </a:lnTo>
                    <a:lnTo>
                      <a:pt x="1746" y="1180"/>
                    </a:lnTo>
                    <a:lnTo>
                      <a:pt x="1788" y="1171"/>
                    </a:lnTo>
                    <a:lnTo>
                      <a:pt x="1830" y="1161"/>
                    </a:lnTo>
                    <a:lnTo>
                      <a:pt x="1873" y="1150"/>
                    </a:lnTo>
                    <a:lnTo>
                      <a:pt x="1873" y="1153"/>
                    </a:lnTo>
                    <a:lnTo>
                      <a:pt x="1873" y="1153"/>
                    </a:lnTo>
                    <a:lnTo>
                      <a:pt x="1926" y="1135"/>
                    </a:lnTo>
                    <a:lnTo>
                      <a:pt x="1926" y="1131"/>
                    </a:lnTo>
                    <a:lnTo>
                      <a:pt x="1926" y="1131"/>
                    </a:lnTo>
                    <a:lnTo>
                      <a:pt x="1965" y="1118"/>
                    </a:lnTo>
                    <a:lnTo>
                      <a:pt x="2002" y="1104"/>
                    </a:lnTo>
                    <a:lnTo>
                      <a:pt x="2002" y="1104"/>
                    </a:lnTo>
                    <a:lnTo>
                      <a:pt x="2049" y="1081"/>
                    </a:lnTo>
                    <a:lnTo>
                      <a:pt x="2095" y="1056"/>
                    </a:lnTo>
                    <a:lnTo>
                      <a:pt x="2138" y="1027"/>
                    </a:lnTo>
                    <a:lnTo>
                      <a:pt x="2159" y="1011"/>
                    </a:lnTo>
                    <a:lnTo>
                      <a:pt x="2179" y="996"/>
                    </a:lnTo>
                    <a:lnTo>
                      <a:pt x="2199" y="979"/>
                    </a:lnTo>
                    <a:lnTo>
                      <a:pt x="2217" y="962"/>
                    </a:lnTo>
                    <a:lnTo>
                      <a:pt x="2236" y="945"/>
                    </a:lnTo>
                    <a:lnTo>
                      <a:pt x="2253" y="926"/>
                    </a:lnTo>
                    <a:lnTo>
                      <a:pt x="2270" y="906"/>
                    </a:lnTo>
                    <a:lnTo>
                      <a:pt x="2287" y="886"/>
                    </a:lnTo>
                    <a:lnTo>
                      <a:pt x="2303" y="866"/>
                    </a:lnTo>
                    <a:lnTo>
                      <a:pt x="2317" y="845"/>
                    </a:lnTo>
                    <a:lnTo>
                      <a:pt x="2317" y="845"/>
                    </a:lnTo>
                    <a:lnTo>
                      <a:pt x="2318" y="842"/>
                    </a:lnTo>
                    <a:lnTo>
                      <a:pt x="2320" y="841"/>
                    </a:lnTo>
                    <a:lnTo>
                      <a:pt x="2320" y="841"/>
                    </a:lnTo>
                    <a:lnTo>
                      <a:pt x="2326" y="825"/>
                    </a:lnTo>
                    <a:lnTo>
                      <a:pt x="2331" y="811"/>
                    </a:lnTo>
                    <a:lnTo>
                      <a:pt x="2348" y="764"/>
                    </a:lnTo>
                    <a:lnTo>
                      <a:pt x="2348" y="764"/>
                    </a:lnTo>
                    <a:lnTo>
                      <a:pt x="2341" y="719"/>
                    </a:lnTo>
                    <a:lnTo>
                      <a:pt x="2341" y="719"/>
                    </a:lnTo>
                    <a:lnTo>
                      <a:pt x="2335" y="691"/>
                    </a:lnTo>
                    <a:lnTo>
                      <a:pt x="2328" y="662"/>
                    </a:lnTo>
                    <a:lnTo>
                      <a:pt x="2320" y="635"/>
                    </a:lnTo>
                    <a:lnTo>
                      <a:pt x="2311" y="608"/>
                    </a:lnTo>
                    <a:lnTo>
                      <a:pt x="2303" y="581"/>
                    </a:lnTo>
                    <a:lnTo>
                      <a:pt x="2291" y="554"/>
                    </a:lnTo>
                    <a:lnTo>
                      <a:pt x="2281" y="529"/>
                    </a:lnTo>
                    <a:lnTo>
                      <a:pt x="2269" y="503"/>
                    </a:lnTo>
                    <a:lnTo>
                      <a:pt x="2256" y="477"/>
                    </a:lnTo>
                    <a:lnTo>
                      <a:pt x="2243" y="453"/>
                    </a:lnTo>
                    <a:lnTo>
                      <a:pt x="2229" y="429"/>
                    </a:lnTo>
                    <a:lnTo>
                      <a:pt x="2215" y="405"/>
                    </a:lnTo>
                    <a:lnTo>
                      <a:pt x="2199" y="382"/>
                    </a:lnTo>
                    <a:lnTo>
                      <a:pt x="2183" y="359"/>
                    </a:lnTo>
                    <a:lnTo>
                      <a:pt x="2166" y="338"/>
                    </a:lnTo>
                    <a:lnTo>
                      <a:pt x="2148" y="316"/>
                    </a:lnTo>
                    <a:lnTo>
                      <a:pt x="2148" y="316"/>
                    </a:lnTo>
                    <a:lnTo>
                      <a:pt x="2129" y="293"/>
                    </a:lnTo>
                    <a:lnTo>
                      <a:pt x="2111" y="274"/>
                    </a:lnTo>
                    <a:lnTo>
                      <a:pt x="2111" y="274"/>
                    </a:lnTo>
                    <a:lnTo>
                      <a:pt x="2064" y="228"/>
                    </a:lnTo>
                    <a:lnTo>
                      <a:pt x="2064" y="228"/>
                    </a:lnTo>
                    <a:lnTo>
                      <a:pt x="2034" y="202"/>
                    </a:lnTo>
                    <a:lnTo>
                      <a:pt x="2004" y="178"/>
                    </a:lnTo>
                    <a:lnTo>
                      <a:pt x="1973" y="155"/>
                    </a:lnTo>
                    <a:lnTo>
                      <a:pt x="1941" y="134"/>
                    </a:lnTo>
                    <a:lnTo>
                      <a:pt x="1907" y="114"/>
                    </a:lnTo>
                    <a:lnTo>
                      <a:pt x="1873" y="95"/>
                    </a:lnTo>
                    <a:lnTo>
                      <a:pt x="1839" y="78"/>
                    </a:lnTo>
                    <a:lnTo>
                      <a:pt x="1802" y="64"/>
                    </a:lnTo>
                    <a:lnTo>
                      <a:pt x="1765" y="50"/>
                    </a:lnTo>
                    <a:lnTo>
                      <a:pt x="1728" y="37"/>
                    </a:lnTo>
                    <a:lnTo>
                      <a:pt x="1689" y="27"/>
                    </a:lnTo>
                    <a:lnTo>
                      <a:pt x="1651" y="17"/>
                    </a:lnTo>
                    <a:lnTo>
                      <a:pt x="1611" y="10"/>
                    </a:lnTo>
                    <a:lnTo>
                      <a:pt x="1571" y="6"/>
                    </a:lnTo>
                    <a:lnTo>
                      <a:pt x="1531" y="1"/>
                    </a:lnTo>
                    <a:lnTo>
                      <a:pt x="1490" y="0"/>
                    </a:lnTo>
                    <a:lnTo>
                      <a:pt x="1490" y="0"/>
                    </a:lnTo>
                    <a:lnTo>
                      <a:pt x="1449" y="1"/>
                    </a:lnTo>
                    <a:lnTo>
                      <a:pt x="1409" y="6"/>
                    </a:lnTo>
                    <a:lnTo>
                      <a:pt x="1368" y="10"/>
                    </a:lnTo>
                    <a:lnTo>
                      <a:pt x="1329" y="17"/>
                    </a:lnTo>
                    <a:lnTo>
                      <a:pt x="1289" y="27"/>
                    </a:lnTo>
                    <a:lnTo>
                      <a:pt x="1252" y="37"/>
                    </a:lnTo>
                    <a:lnTo>
                      <a:pt x="1214" y="50"/>
                    </a:lnTo>
                    <a:lnTo>
                      <a:pt x="1178" y="64"/>
                    </a:lnTo>
                    <a:lnTo>
                      <a:pt x="1141" y="78"/>
                    </a:lnTo>
                    <a:lnTo>
                      <a:pt x="1107" y="95"/>
                    </a:lnTo>
                    <a:lnTo>
                      <a:pt x="1073" y="114"/>
                    </a:lnTo>
                    <a:lnTo>
                      <a:pt x="1039" y="134"/>
                    </a:lnTo>
                    <a:lnTo>
                      <a:pt x="1008" y="155"/>
                    </a:lnTo>
                    <a:lnTo>
                      <a:pt x="976" y="178"/>
                    </a:lnTo>
                    <a:lnTo>
                      <a:pt x="945" y="202"/>
                    </a:lnTo>
                    <a:lnTo>
                      <a:pt x="916" y="228"/>
                    </a:lnTo>
                    <a:lnTo>
                      <a:pt x="916" y="228"/>
                    </a:lnTo>
                    <a:lnTo>
                      <a:pt x="888" y="255"/>
                    </a:lnTo>
                    <a:lnTo>
                      <a:pt x="861" y="282"/>
                    </a:lnTo>
                    <a:lnTo>
                      <a:pt x="847" y="299"/>
                    </a:lnTo>
                    <a:lnTo>
                      <a:pt x="832" y="316"/>
                    </a:lnTo>
                    <a:lnTo>
                      <a:pt x="832" y="316"/>
                    </a:lnTo>
                    <a:lnTo>
                      <a:pt x="815" y="338"/>
                    </a:lnTo>
                    <a:lnTo>
                      <a:pt x="798" y="359"/>
                    </a:lnTo>
                    <a:lnTo>
                      <a:pt x="781" y="382"/>
                    </a:lnTo>
                    <a:lnTo>
                      <a:pt x="766" y="405"/>
                    </a:lnTo>
                    <a:lnTo>
                      <a:pt x="751" y="429"/>
                    </a:lnTo>
                    <a:lnTo>
                      <a:pt x="737" y="453"/>
                    </a:lnTo>
                    <a:lnTo>
                      <a:pt x="724" y="477"/>
                    </a:lnTo>
                    <a:lnTo>
                      <a:pt x="711" y="503"/>
                    </a:lnTo>
                    <a:lnTo>
                      <a:pt x="699" y="529"/>
                    </a:lnTo>
                    <a:lnTo>
                      <a:pt x="689" y="554"/>
                    </a:lnTo>
                    <a:lnTo>
                      <a:pt x="677" y="581"/>
                    </a:lnTo>
                    <a:lnTo>
                      <a:pt x="669" y="608"/>
                    </a:lnTo>
                    <a:lnTo>
                      <a:pt x="660" y="635"/>
                    </a:lnTo>
                    <a:lnTo>
                      <a:pt x="653" y="662"/>
                    </a:lnTo>
                    <a:lnTo>
                      <a:pt x="646" y="691"/>
                    </a:lnTo>
                    <a:lnTo>
                      <a:pt x="640" y="719"/>
                    </a:lnTo>
                    <a:lnTo>
                      <a:pt x="640" y="719"/>
                    </a:lnTo>
                    <a:lnTo>
                      <a:pt x="632" y="766"/>
                    </a:lnTo>
                    <a:lnTo>
                      <a:pt x="647" y="812"/>
                    </a:lnTo>
                    <a:lnTo>
                      <a:pt x="647" y="812"/>
                    </a:lnTo>
                    <a:lnTo>
                      <a:pt x="656" y="836"/>
                    </a:lnTo>
                    <a:close/>
                    <a:moveTo>
                      <a:pt x="1948" y="1805"/>
                    </a:moveTo>
                    <a:lnTo>
                      <a:pt x="1948" y="1805"/>
                    </a:lnTo>
                    <a:lnTo>
                      <a:pt x="1931" y="1811"/>
                    </a:lnTo>
                    <a:lnTo>
                      <a:pt x="1914" y="1818"/>
                    </a:lnTo>
                    <a:lnTo>
                      <a:pt x="1914" y="1818"/>
                    </a:lnTo>
                    <a:lnTo>
                      <a:pt x="1917" y="1809"/>
                    </a:lnTo>
                    <a:lnTo>
                      <a:pt x="1921" y="1801"/>
                    </a:lnTo>
                    <a:lnTo>
                      <a:pt x="1921" y="1801"/>
                    </a:lnTo>
                    <a:lnTo>
                      <a:pt x="1958" y="1785"/>
                    </a:lnTo>
                    <a:lnTo>
                      <a:pt x="1995" y="1769"/>
                    </a:lnTo>
                    <a:lnTo>
                      <a:pt x="1995" y="1769"/>
                    </a:lnTo>
                    <a:lnTo>
                      <a:pt x="1973" y="1788"/>
                    </a:lnTo>
                    <a:lnTo>
                      <a:pt x="1948" y="1805"/>
                    </a:lnTo>
                    <a:close/>
                    <a:moveTo>
                      <a:pt x="1844" y="1835"/>
                    </a:moveTo>
                    <a:lnTo>
                      <a:pt x="1844" y="1835"/>
                    </a:lnTo>
                    <a:lnTo>
                      <a:pt x="1830" y="1858"/>
                    </a:lnTo>
                    <a:lnTo>
                      <a:pt x="1823" y="1869"/>
                    </a:lnTo>
                    <a:lnTo>
                      <a:pt x="1815" y="1879"/>
                    </a:lnTo>
                    <a:lnTo>
                      <a:pt x="1815" y="1879"/>
                    </a:lnTo>
                    <a:lnTo>
                      <a:pt x="1788" y="1890"/>
                    </a:lnTo>
                    <a:lnTo>
                      <a:pt x="1760" y="1900"/>
                    </a:lnTo>
                    <a:lnTo>
                      <a:pt x="1760" y="1900"/>
                    </a:lnTo>
                    <a:lnTo>
                      <a:pt x="1726" y="1912"/>
                    </a:lnTo>
                    <a:lnTo>
                      <a:pt x="1691" y="1922"/>
                    </a:lnTo>
                    <a:lnTo>
                      <a:pt x="1691" y="1922"/>
                    </a:lnTo>
                    <a:lnTo>
                      <a:pt x="1639" y="1933"/>
                    </a:lnTo>
                    <a:lnTo>
                      <a:pt x="1588" y="1942"/>
                    </a:lnTo>
                    <a:lnTo>
                      <a:pt x="1588" y="1942"/>
                    </a:lnTo>
                    <a:lnTo>
                      <a:pt x="1556" y="1946"/>
                    </a:lnTo>
                    <a:lnTo>
                      <a:pt x="1523" y="1949"/>
                    </a:lnTo>
                    <a:lnTo>
                      <a:pt x="1523" y="1876"/>
                    </a:lnTo>
                    <a:lnTo>
                      <a:pt x="1523" y="1876"/>
                    </a:lnTo>
                    <a:lnTo>
                      <a:pt x="1561" y="1875"/>
                    </a:lnTo>
                    <a:lnTo>
                      <a:pt x="1601" y="1872"/>
                    </a:lnTo>
                    <a:lnTo>
                      <a:pt x="1641" y="1868"/>
                    </a:lnTo>
                    <a:lnTo>
                      <a:pt x="1682" y="1862"/>
                    </a:lnTo>
                    <a:lnTo>
                      <a:pt x="1723" y="1855"/>
                    </a:lnTo>
                    <a:lnTo>
                      <a:pt x="1766" y="1845"/>
                    </a:lnTo>
                    <a:lnTo>
                      <a:pt x="1807" y="1835"/>
                    </a:lnTo>
                    <a:lnTo>
                      <a:pt x="1850" y="1824"/>
                    </a:lnTo>
                    <a:lnTo>
                      <a:pt x="1850" y="1824"/>
                    </a:lnTo>
                    <a:lnTo>
                      <a:pt x="1844" y="1835"/>
                    </a:lnTo>
                    <a:close/>
                    <a:moveTo>
                      <a:pt x="1463" y="1949"/>
                    </a:moveTo>
                    <a:lnTo>
                      <a:pt x="1463" y="1949"/>
                    </a:lnTo>
                    <a:lnTo>
                      <a:pt x="1432" y="1946"/>
                    </a:lnTo>
                    <a:lnTo>
                      <a:pt x="1399" y="1942"/>
                    </a:lnTo>
                    <a:lnTo>
                      <a:pt x="1399" y="1942"/>
                    </a:lnTo>
                    <a:lnTo>
                      <a:pt x="1346" y="1933"/>
                    </a:lnTo>
                    <a:lnTo>
                      <a:pt x="1295" y="1922"/>
                    </a:lnTo>
                    <a:lnTo>
                      <a:pt x="1295" y="1922"/>
                    </a:lnTo>
                    <a:lnTo>
                      <a:pt x="1259" y="1912"/>
                    </a:lnTo>
                    <a:lnTo>
                      <a:pt x="1225" y="1900"/>
                    </a:lnTo>
                    <a:lnTo>
                      <a:pt x="1225" y="1900"/>
                    </a:lnTo>
                    <a:lnTo>
                      <a:pt x="1198" y="1890"/>
                    </a:lnTo>
                    <a:lnTo>
                      <a:pt x="1173" y="1879"/>
                    </a:lnTo>
                    <a:lnTo>
                      <a:pt x="1173" y="1879"/>
                    </a:lnTo>
                    <a:lnTo>
                      <a:pt x="1164" y="1869"/>
                    </a:lnTo>
                    <a:lnTo>
                      <a:pt x="1156" y="1858"/>
                    </a:lnTo>
                    <a:lnTo>
                      <a:pt x="1148" y="1848"/>
                    </a:lnTo>
                    <a:lnTo>
                      <a:pt x="1141" y="1835"/>
                    </a:lnTo>
                    <a:lnTo>
                      <a:pt x="1141" y="1835"/>
                    </a:lnTo>
                    <a:lnTo>
                      <a:pt x="1136" y="1824"/>
                    </a:lnTo>
                    <a:lnTo>
                      <a:pt x="1136" y="1824"/>
                    </a:lnTo>
                    <a:lnTo>
                      <a:pt x="1178" y="1835"/>
                    </a:lnTo>
                    <a:lnTo>
                      <a:pt x="1221" y="1845"/>
                    </a:lnTo>
                    <a:lnTo>
                      <a:pt x="1262" y="1855"/>
                    </a:lnTo>
                    <a:lnTo>
                      <a:pt x="1304" y="1862"/>
                    </a:lnTo>
                    <a:lnTo>
                      <a:pt x="1345" y="1868"/>
                    </a:lnTo>
                    <a:lnTo>
                      <a:pt x="1386" y="1872"/>
                    </a:lnTo>
                    <a:lnTo>
                      <a:pt x="1425" y="1875"/>
                    </a:lnTo>
                    <a:lnTo>
                      <a:pt x="1463" y="1876"/>
                    </a:lnTo>
                    <a:lnTo>
                      <a:pt x="1463" y="1949"/>
                    </a:lnTo>
                    <a:close/>
                    <a:moveTo>
                      <a:pt x="1037" y="1805"/>
                    </a:moveTo>
                    <a:lnTo>
                      <a:pt x="1037" y="1805"/>
                    </a:lnTo>
                    <a:lnTo>
                      <a:pt x="1015" y="1788"/>
                    </a:lnTo>
                    <a:lnTo>
                      <a:pt x="990" y="1769"/>
                    </a:lnTo>
                    <a:lnTo>
                      <a:pt x="990" y="1769"/>
                    </a:lnTo>
                    <a:lnTo>
                      <a:pt x="1027" y="1786"/>
                    </a:lnTo>
                    <a:lnTo>
                      <a:pt x="1066" y="1801"/>
                    </a:lnTo>
                    <a:lnTo>
                      <a:pt x="1066" y="1801"/>
                    </a:lnTo>
                    <a:lnTo>
                      <a:pt x="1069" y="1809"/>
                    </a:lnTo>
                    <a:lnTo>
                      <a:pt x="1073" y="1818"/>
                    </a:lnTo>
                    <a:lnTo>
                      <a:pt x="1073" y="1818"/>
                    </a:lnTo>
                    <a:lnTo>
                      <a:pt x="1055" y="1811"/>
                    </a:lnTo>
                    <a:lnTo>
                      <a:pt x="1037" y="1805"/>
                    </a:lnTo>
                    <a:close/>
                    <a:moveTo>
                      <a:pt x="1490" y="1809"/>
                    </a:moveTo>
                    <a:lnTo>
                      <a:pt x="1490" y="1809"/>
                    </a:lnTo>
                    <a:lnTo>
                      <a:pt x="1419" y="1808"/>
                    </a:lnTo>
                    <a:lnTo>
                      <a:pt x="1348" y="1804"/>
                    </a:lnTo>
                    <a:lnTo>
                      <a:pt x="1278" y="1795"/>
                    </a:lnTo>
                    <a:lnTo>
                      <a:pt x="1210" y="1785"/>
                    </a:lnTo>
                    <a:lnTo>
                      <a:pt x="1143" y="1771"/>
                    </a:lnTo>
                    <a:lnTo>
                      <a:pt x="1077" y="1755"/>
                    </a:lnTo>
                    <a:lnTo>
                      <a:pt x="1013" y="1735"/>
                    </a:lnTo>
                    <a:lnTo>
                      <a:pt x="951" y="1714"/>
                    </a:lnTo>
                    <a:lnTo>
                      <a:pt x="951" y="1714"/>
                    </a:lnTo>
                    <a:lnTo>
                      <a:pt x="905" y="1695"/>
                    </a:lnTo>
                    <a:lnTo>
                      <a:pt x="861" y="1674"/>
                    </a:lnTo>
                    <a:lnTo>
                      <a:pt x="818" y="1653"/>
                    </a:lnTo>
                    <a:lnTo>
                      <a:pt x="778" y="1630"/>
                    </a:lnTo>
                    <a:lnTo>
                      <a:pt x="778" y="1630"/>
                    </a:lnTo>
                    <a:lnTo>
                      <a:pt x="803" y="1663"/>
                    </a:lnTo>
                    <a:lnTo>
                      <a:pt x="828" y="1694"/>
                    </a:lnTo>
                    <a:lnTo>
                      <a:pt x="857" y="1724"/>
                    </a:lnTo>
                    <a:lnTo>
                      <a:pt x="885" y="1754"/>
                    </a:lnTo>
                    <a:lnTo>
                      <a:pt x="915" y="1781"/>
                    </a:lnTo>
                    <a:lnTo>
                      <a:pt x="946" y="1808"/>
                    </a:lnTo>
                    <a:lnTo>
                      <a:pt x="979" y="1832"/>
                    </a:lnTo>
                    <a:lnTo>
                      <a:pt x="1012" y="1856"/>
                    </a:lnTo>
                    <a:lnTo>
                      <a:pt x="1012" y="1856"/>
                    </a:lnTo>
                    <a:lnTo>
                      <a:pt x="1043" y="1875"/>
                    </a:lnTo>
                    <a:lnTo>
                      <a:pt x="1074" y="1893"/>
                    </a:lnTo>
                    <a:lnTo>
                      <a:pt x="1106" y="1910"/>
                    </a:lnTo>
                    <a:lnTo>
                      <a:pt x="1138" y="1928"/>
                    </a:lnTo>
                    <a:lnTo>
                      <a:pt x="1138" y="1928"/>
                    </a:lnTo>
                    <a:lnTo>
                      <a:pt x="1175" y="1943"/>
                    </a:lnTo>
                    <a:lnTo>
                      <a:pt x="1214" y="1957"/>
                    </a:lnTo>
                    <a:lnTo>
                      <a:pt x="1252" y="1969"/>
                    </a:lnTo>
                    <a:lnTo>
                      <a:pt x="1292" y="1980"/>
                    </a:lnTo>
                    <a:lnTo>
                      <a:pt x="1292" y="1980"/>
                    </a:lnTo>
                    <a:lnTo>
                      <a:pt x="1341" y="1992"/>
                    </a:lnTo>
                    <a:lnTo>
                      <a:pt x="1390" y="1999"/>
                    </a:lnTo>
                    <a:lnTo>
                      <a:pt x="1442" y="2004"/>
                    </a:lnTo>
                    <a:lnTo>
                      <a:pt x="1493" y="2007"/>
                    </a:lnTo>
                    <a:lnTo>
                      <a:pt x="1493" y="2007"/>
                    </a:lnTo>
                    <a:lnTo>
                      <a:pt x="1544" y="2004"/>
                    </a:lnTo>
                    <a:lnTo>
                      <a:pt x="1595" y="1999"/>
                    </a:lnTo>
                    <a:lnTo>
                      <a:pt x="1645" y="1992"/>
                    </a:lnTo>
                    <a:lnTo>
                      <a:pt x="1694" y="1980"/>
                    </a:lnTo>
                    <a:lnTo>
                      <a:pt x="1694" y="1980"/>
                    </a:lnTo>
                    <a:lnTo>
                      <a:pt x="1733" y="1969"/>
                    </a:lnTo>
                    <a:lnTo>
                      <a:pt x="1772" y="1957"/>
                    </a:lnTo>
                    <a:lnTo>
                      <a:pt x="1810" y="1943"/>
                    </a:lnTo>
                    <a:lnTo>
                      <a:pt x="1847" y="1928"/>
                    </a:lnTo>
                    <a:lnTo>
                      <a:pt x="1847" y="1928"/>
                    </a:lnTo>
                    <a:lnTo>
                      <a:pt x="1880" y="1910"/>
                    </a:lnTo>
                    <a:lnTo>
                      <a:pt x="1913" y="1893"/>
                    </a:lnTo>
                    <a:lnTo>
                      <a:pt x="1944" y="1875"/>
                    </a:lnTo>
                    <a:lnTo>
                      <a:pt x="1974" y="1856"/>
                    </a:lnTo>
                    <a:lnTo>
                      <a:pt x="1974" y="1856"/>
                    </a:lnTo>
                    <a:lnTo>
                      <a:pt x="2008" y="1832"/>
                    </a:lnTo>
                    <a:lnTo>
                      <a:pt x="2042" y="1806"/>
                    </a:lnTo>
                    <a:lnTo>
                      <a:pt x="2074" y="1779"/>
                    </a:lnTo>
                    <a:lnTo>
                      <a:pt x="2105" y="1751"/>
                    </a:lnTo>
                    <a:lnTo>
                      <a:pt x="2133" y="1720"/>
                    </a:lnTo>
                    <a:lnTo>
                      <a:pt x="2162" y="1688"/>
                    </a:lnTo>
                    <a:lnTo>
                      <a:pt x="2187" y="1657"/>
                    </a:lnTo>
                    <a:lnTo>
                      <a:pt x="2213" y="1623"/>
                    </a:lnTo>
                    <a:lnTo>
                      <a:pt x="2213" y="1623"/>
                    </a:lnTo>
                    <a:lnTo>
                      <a:pt x="2180" y="1641"/>
                    </a:lnTo>
                    <a:lnTo>
                      <a:pt x="2148" y="1660"/>
                    </a:lnTo>
                    <a:lnTo>
                      <a:pt x="2112" y="1677"/>
                    </a:lnTo>
                    <a:lnTo>
                      <a:pt x="2076" y="1694"/>
                    </a:lnTo>
                    <a:lnTo>
                      <a:pt x="2039" y="1710"/>
                    </a:lnTo>
                    <a:lnTo>
                      <a:pt x="2001" y="1724"/>
                    </a:lnTo>
                    <a:lnTo>
                      <a:pt x="1963" y="1737"/>
                    </a:lnTo>
                    <a:lnTo>
                      <a:pt x="1923" y="1749"/>
                    </a:lnTo>
                    <a:lnTo>
                      <a:pt x="1923" y="1749"/>
                    </a:lnTo>
                    <a:lnTo>
                      <a:pt x="1870" y="1764"/>
                    </a:lnTo>
                    <a:lnTo>
                      <a:pt x="1817" y="1775"/>
                    </a:lnTo>
                    <a:lnTo>
                      <a:pt x="1765" y="1785"/>
                    </a:lnTo>
                    <a:lnTo>
                      <a:pt x="1711" y="1794"/>
                    </a:lnTo>
                    <a:lnTo>
                      <a:pt x="1657" y="1801"/>
                    </a:lnTo>
                    <a:lnTo>
                      <a:pt x="1601" y="1805"/>
                    </a:lnTo>
                    <a:lnTo>
                      <a:pt x="1546" y="1808"/>
                    </a:lnTo>
                    <a:lnTo>
                      <a:pt x="1490" y="18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 name="Freeform 65"/>
              <p:cNvSpPr>
                <a:spLocks/>
              </p:cNvSpPr>
              <p:nvPr/>
            </p:nvSpPr>
            <p:spPr bwMode="auto">
              <a:xfrm>
                <a:off x="6732240" y="3265104"/>
                <a:ext cx="801688" cy="803275"/>
              </a:xfrm>
              <a:custGeom>
                <a:avLst/>
                <a:gdLst>
                  <a:gd name="T0" fmla="*/ 29 w 1011"/>
                  <a:gd name="T1" fmla="*/ 673 h 1011"/>
                  <a:gd name="T2" fmla="*/ 60 w 1011"/>
                  <a:gd name="T3" fmla="*/ 743 h 1011"/>
                  <a:gd name="T4" fmla="*/ 100 w 1011"/>
                  <a:gd name="T5" fmla="*/ 806 h 1011"/>
                  <a:gd name="T6" fmla="*/ 148 w 1011"/>
                  <a:gd name="T7" fmla="*/ 863 h 1011"/>
                  <a:gd name="T8" fmla="*/ 202 w 1011"/>
                  <a:gd name="T9" fmla="*/ 910 h 1011"/>
                  <a:gd name="T10" fmla="*/ 264 w 1011"/>
                  <a:gd name="T11" fmla="*/ 950 h 1011"/>
                  <a:gd name="T12" fmla="*/ 331 w 1011"/>
                  <a:gd name="T13" fmla="*/ 980 h 1011"/>
                  <a:gd name="T14" fmla="*/ 400 w 1011"/>
                  <a:gd name="T15" fmla="*/ 1000 h 1011"/>
                  <a:gd name="T16" fmla="*/ 473 w 1011"/>
                  <a:gd name="T17" fmla="*/ 1010 h 1011"/>
                  <a:gd name="T18" fmla="*/ 548 w 1011"/>
                  <a:gd name="T19" fmla="*/ 1008 h 1011"/>
                  <a:gd name="T20" fmla="*/ 624 w 1011"/>
                  <a:gd name="T21" fmla="*/ 997 h 1011"/>
                  <a:gd name="T22" fmla="*/ 674 w 1011"/>
                  <a:gd name="T23" fmla="*/ 981 h 1011"/>
                  <a:gd name="T24" fmla="*/ 743 w 1011"/>
                  <a:gd name="T25" fmla="*/ 951 h 1011"/>
                  <a:gd name="T26" fmla="*/ 806 w 1011"/>
                  <a:gd name="T27" fmla="*/ 911 h 1011"/>
                  <a:gd name="T28" fmla="*/ 861 w 1011"/>
                  <a:gd name="T29" fmla="*/ 863 h 1011"/>
                  <a:gd name="T30" fmla="*/ 910 w 1011"/>
                  <a:gd name="T31" fmla="*/ 807 h 1011"/>
                  <a:gd name="T32" fmla="*/ 950 w 1011"/>
                  <a:gd name="T33" fmla="*/ 746 h 1011"/>
                  <a:gd name="T34" fmla="*/ 980 w 1011"/>
                  <a:gd name="T35" fmla="*/ 681 h 1011"/>
                  <a:gd name="T36" fmla="*/ 999 w 1011"/>
                  <a:gd name="T37" fmla="*/ 609 h 1011"/>
                  <a:gd name="T38" fmla="*/ 1009 w 1011"/>
                  <a:gd name="T39" fmla="*/ 537 h 1011"/>
                  <a:gd name="T40" fmla="*/ 1008 w 1011"/>
                  <a:gd name="T41" fmla="*/ 463 h 1011"/>
                  <a:gd name="T42" fmla="*/ 997 w 1011"/>
                  <a:gd name="T43" fmla="*/ 387 h 1011"/>
                  <a:gd name="T44" fmla="*/ 981 w 1011"/>
                  <a:gd name="T45" fmla="*/ 337 h 1011"/>
                  <a:gd name="T46" fmla="*/ 951 w 1011"/>
                  <a:gd name="T47" fmla="*/ 267 h 1011"/>
                  <a:gd name="T48" fmla="*/ 911 w 1011"/>
                  <a:gd name="T49" fmla="*/ 203 h 1011"/>
                  <a:gd name="T50" fmla="*/ 863 w 1011"/>
                  <a:gd name="T51" fmla="*/ 148 h 1011"/>
                  <a:gd name="T52" fmla="*/ 807 w 1011"/>
                  <a:gd name="T53" fmla="*/ 101 h 1011"/>
                  <a:gd name="T54" fmla="*/ 746 w 1011"/>
                  <a:gd name="T55" fmla="*/ 61 h 1011"/>
                  <a:gd name="T56" fmla="*/ 681 w 1011"/>
                  <a:gd name="T57" fmla="*/ 31 h 1011"/>
                  <a:gd name="T58" fmla="*/ 610 w 1011"/>
                  <a:gd name="T59" fmla="*/ 11 h 1011"/>
                  <a:gd name="T60" fmla="*/ 537 w 1011"/>
                  <a:gd name="T61" fmla="*/ 1 h 1011"/>
                  <a:gd name="T62" fmla="*/ 463 w 1011"/>
                  <a:gd name="T63" fmla="*/ 1 h 1011"/>
                  <a:gd name="T64" fmla="*/ 387 w 1011"/>
                  <a:gd name="T65" fmla="*/ 14 h 1011"/>
                  <a:gd name="T66" fmla="*/ 338 w 1011"/>
                  <a:gd name="T67" fmla="*/ 28 h 1011"/>
                  <a:gd name="T68" fmla="*/ 266 w 1011"/>
                  <a:gd name="T69" fmla="*/ 59 h 1011"/>
                  <a:gd name="T70" fmla="*/ 204 w 1011"/>
                  <a:gd name="T71" fmla="*/ 99 h 1011"/>
                  <a:gd name="T72" fmla="*/ 148 w 1011"/>
                  <a:gd name="T73" fmla="*/ 148 h 1011"/>
                  <a:gd name="T74" fmla="*/ 101 w 1011"/>
                  <a:gd name="T75" fmla="*/ 203 h 1011"/>
                  <a:gd name="T76" fmla="*/ 62 w 1011"/>
                  <a:gd name="T77" fmla="*/ 265 h 1011"/>
                  <a:gd name="T78" fmla="*/ 32 w 1011"/>
                  <a:gd name="T79" fmla="*/ 330 h 1011"/>
                  <a:gd name="T80" fmla="*/ 12 w 1011"/>
                  <a:gd name="T81" fmla="*/ 400 h 1011"/>
                  <a:gd name="T82" fmla="*/ 2 w 1011"/>
                  <a:gd name="T83" fmla="*/ 474 h 1011"/>
                  <a:gd name="T84" fmla="*/ 2 w 1011"/>
                  <a:gd name="T85" fmla="*/ 548 h 1011"/>
                  <a:gd name="T86" fmla="*/ 15 w 1011"/>
                  <a:gd name="T87" fmla="*/ 624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1" h="1011">
                    <a:moveTo>
                      <a:pt x="22" y="649"/>
                    </a:moveTo>
                    <a:lnTo>
                      <a:pt x="22" y="649"/>
                    </a:lnTo>
                    <a:lnTo>
                      <a:pt x="29" y="673"/>
                    </a:lnTo>
                    <a:lnTo>
                      <a:pt x="39" y="698"/>
                    </a:lnTo>
                    <a:lnTo>
                      <a:pt x="49" y="720"/>
                    </a:lnTo>
                    <a:lnTo>
                      <a:pt x="60" y="743"/>
                    </a:lnTo>
                    <a:lnTo>
                      <a:pt x="73" y="765"/>
                    </a:lnTo>
                    <a:lnTo>
                      <a:pt x="86" y="786"/>
                    </a:lnTo>
                    <a:lnTo>
                      <a:pt x="100" y="806"/>
                    </a:lnTo>
                    <a:lnTo>
                      <a:pt x="116" y="826"/>
                    </a:lnTo>
                    <a:lnTo>
                      <a:pt x="131" y="844"/>
                    </a:lnTo>
                    <a:lnTo>
                      <a:pt x="148" y="863"/>
                    </a:lnTo>
                    <a:lnTo>
                      <a:pt x="165" y="879"/>
                    </a:lnTo>
                    <a:lnTo>
                      <a:pt x="184" y="896"/>
                    </a:lnTo>
                    <a:lnTo>
                      <a:pt x="202" y="910"/>
                    </a:lnTo>
                    <a:lnTo>
                      <a:pt x="222" y="924"/>
                    </a:lnTo>
                    <a:lnTo>
                      <a:pt x="244" y="937"/>
                    </a:lnTo>
                    <a:lnTo>
                      <a:pt x="264" y="950"/>
                    </a:lnTo>
                    <a:lnTo>
                      <a:pt x="286" y="960"/>
                    </a:lnTo>
                    <a:lnTo>
                      <a:pt x="308" y="970"/>
                    </a:lnTo>
                    <a:lnTo>
                      <a:pt x="331" y="980"/>
                    </a:lnTo>
                    <a:lnTo>
                      <a:pt x="353" y="987"/>
                    </a:lnTo>
                    <a:lnTo>
                      <a:pt x="378" y="994"/>
                    </a:lnTo>
                    <a:lnTo>
                      <a:pt x="400" y="1000"/>
                    </a:lnTo>
                    <a:lnTo>
                      <a:pt x="424" y="1004"/>
                    </a:lnTo>
                    <a:lnTo>
                      <a:pt x="449" y="1007"/>
                    </a:lnTo>
                    <a:lnTo>
                      <a:pt x="473" y="1010"/>
                    </a:lnTo>
                    <a:lnTo>
                      <a:pt x="498" y="1011"/>
                    </a:lnTo>
                    <a:lnTo>
                      <a:pt x="523" y="1010"/>
                    </a:lnTo>
                    <a:lnTo>
                      <a:pt x="548" y="1008"/>
                    </a:lnTo>
                    <a:lnTo>
                      <a:pt x="574" y="1005"/>
                    </a:lnTo>
                    <a:lnTo>
                      <a:pt x="598" y="1003"/>
                    </a:lnTo>
                    <a:lnTo>
                      <a:pt x="624" y="997"/>
                    </a:lnTo>
                    <a:lnTo>
                      <a:pt x="649" y="990"/>
                    </a:lnTo>
                    <a:lnTo>
                      <a:pt x="649" y="990"/>
                    </a:lnTo>
                    <a:lnTo>
                      <a:pt x="674" y="981"/>
                    </a:lnTo>
                    <a:lnTo>
                      <a:pt x="698" y="973"/>
                    </a:lnTo>
                    <a:lnTo>
                      <a:pt x="721" y="963"/>
                    </a:lnTo>
                    <a:lnTo>
                      <a:pt x="743" y="951"/>
                    </a:lnTo>
                    <a:lnTo>
                      <a:pt x="765" y="938"/>
                    </a:lnTo>
                    <a:lnTo>
                      <a:pt x="786" y="926"/>
                    </a:lnTo>
                    <a:lnTo>
                      <a:pt x="806" y="911"/>
                    </a:lnTo>
                    <a:lnTo>
                      <a:pt x="826" y="896"/>
                    </a:lnTo>
                    <a:lnTo>
                      <a:pt x="844" y="880"/>
                    </a:lnTo>
                    <a:lnTo>
                      <a:pt x="861" y="863"/>
                    </a:lnTo>
                    <a:lnTo>
                      <a:pt x="879" y="844"/>
                    </a:lnTo>
                    <a:lnTo>
                      <a:pt x="894" y="827"/>
                    </a:lnTo>
                    <a:lnTo>
                      <a:pt x="910" y="807"/>
                    </a:lnTo>
                    <a:lnTo>
                      <a:pt x="924" y="787"/>
                    </a:lnTo>
                    <a:lnTo>
                      <a:pt x="937" y="768"/>
                    </a:lnTo>
                    <a:lnTo>
                      <a:pt x="950" y="746"/>
                    </a:lnTo>
                    <a:lnTo>
                      <a:pt x="960" y="725"/>
                    </a:lnTo>
                    <a:lnTo>
                      <a:pt x="970" y="702"/>
                    </a:lnTo>
                    <a:lnTo>
                      <a:pt x="980" y="681"/>
                    </a:lnTo>
                    <a:lnTo>
                      <a:pt x="987" y="656"/>
                    </a:lnTo>
                    <a:lnTo>
                      <a:pt x="994" y="634"/>
                    </a:lnTo>
                    <a:lnTo>
                      <a:pt x="999" y="609"/>
                    </a:lnTo>
                    <a:lnTo>
                      <a:pt x="1004" y="585"/>
                    </a:lnTo>
                    <a:lnTo>
                      <a:pt x="1007" y="561"/>
                    </a:lnTo>
                    <a:lnTo>
                      <a:pt x="1009" y="537"/>
                    </a:lnTo>
                    <a:lnTo>
                      <a:pt x="1011" y="512"/>
                    </a:lnTo>
                    <a:lnTo>
                      <a:pt x="1009" y="487"/>
                    </a:lnTo>
                    <a:lnTo>
                      <a:pt x="1008" y="463"/>
                    </a:lnTo>
                    <a:lnTo>
                      <a:pt x="1005" y="437"/>
                    </a:lnTo>
                    <a:lnTo>
                      <a:pt x="1001" y="411"/>
                    </a:lnTo>
                    <a:lnTo>
                      <a:pt x="997" y="387"/>
                    </a:lnTo>
                    <a:lnTo>
                      <a:pt x="990" y="361"/>
                    </a:lnTo>
                    <a:lnTo>
                      <a:pt x="990" y="361"/>
                    </a:lnTo>
                    <a:lnTo>
                      <a:pt x="981" y="337"/>
                    </a:lnTo>
                    <a:lnTo>
                      <a:pt x="972" y="313"/>
                    </a:lnTo>
                    <a:lnTo>
                      <a:pt x="962" y="289"/>
                    </a:lnTo>
                    <a:lnTo>
                      <a:pt x="951" y="267"/>
                    </a:lnTo>
                    <a:lnTo>
                      <a:pt x="938" y="245"/>
                    </a:lnTo>
                    <a:lnTo>
                      <a:pt x="925" y="223"/>
                    </a:lnTo>
                    <a:lnTo>
                      <a:pt x="911" y="203"/>
                    </a:lnTo>
                    <a:lnTo>
                      <a:pt x="896" y="185"/>
                    </a:lnTo>
                    <a:lnTo>
                      <a:pt x="880" y="166"/>
                    </a:lnTo>
                    <a:lnTo>
                      <a:pt x="863" y="148"/>
                    </a:lnTo>
                    <a:lnTo>
                      <a:pt x="844" y="131"/>
                    </a:lnTo>
                    <a:lnTo>
                      <a:pt x="826" y="115"/>
                    </a:lnTo>
                    <a:lnTo>
                      <a:pt x="807" y="101"/>
                    </a:lnTo>
                    <a:lnTo>
                      <a:pt x="787" y="87"/>
                    </a:lnTo>
                    <a:lnTo>
                      <a:pt x="767" y="74"/>
                    </a:lnTo>
                    <a:lnTo>
                      <a:pt x="746" y="61"/>
                    </a:lnTo>
                    <a:lnTo>
                      <a:pt x="725" y="49"/>
                    </a:lnTo>
                    <a:lnTo>
                      <a:pt x="702" y="40"/>
                    </a:lnTo>
                    <a:lnTo>
                      <a:pt x="681" y="31"/>
                    </a:lnTo>
                    <a:lnTo>
                      <a:pt x="656" y="22"/>
                    </a:lnTo>
                    <a:lnTo>
                      <a:pt x="634" y="17"/>
                    </a:lnTo>
                    <a:lnTo>
                      <a:pt x="610" y="11"/>
                    </a:lnTo>
                    <a:lnTo>
                      <a:pt x="585" y="7"/>
                    </a:lnTo>
                    <a:lnTo>
                      <a:pt x="561" y="2"/>
                    </a:lnTo>
                    <a:lnTo>
                      <a:pt x="537" y="1"/>
                    </a:lnTo>
                    <a:lnTo>
                      <a:pt x="513" y="0"/>
                    </a:lnTo>
                    <a:lnTo>
                      <a:pt x="487" y="0"/>
                    </a:lnTo>
                    <a:lnTo>
                      <a:pt x="463" y="1"/>
                    </a:lnTo>
                    <a:lnTo>
                      <a:pt x="437" y="4"/>
                    </a:lnTo>
                    <a:lnTo>
                      <a:pt x="412" y="8"/>
                    </a:lnTo>
                    <a:lnTo>
                      <a:pt x="387" y="14"/>
                    </a:lnTo>
                    <a:lnTo>
                      <a:pt x="362" y="21"/>
                    </a:lnTo>
                    <a:lnTo>
                      <a:pt x="362" y="21"/>
                    </a:lnTo>
                    <a:lnTo>
                      <a:pt x="338" y="28"/>
                    </a:lnTo>
                    <a:lnTo>
                      <a:pt x="313" y="38"/>
                    </a:lnTo>
                    <a:lnTo>
                      <a:pt x="289" y="48"/>
                    </a:lnTo>
                    <a:lnTo>
                      <a:pt x="266" y="59"/>
                    </a:lnTo>
                    <a:lnTo>
                      <a:pt x="245" y="72"/>
                    </a:lnTo>
                    <a:lnTo>
                      <a:pt x="224" y="85"/>
                    </a:lnTo>
                    <a:lnTo>
                      <a:pt x="204" y="99"/>
                    </a:lnTo>
                    <a:lnTo>
                      <a:pt x="185" y="115"/>
                    </a:lnTo>
                    <a:lnTo>
                      <a:pt x="165" y="131"/>
                    </a:lnTo>
                    <a:lnTo>
                      <a:pt x="148" y="148"/>
                    </a:lnTo>
                    <a:lnTo>
                      <a:pt x="131" y="165"/>
                    </a:lnTo>
                    <a:lnTo>
                      <a:pt x="116" y="183"/>
                    </a:lnTo>
                    <a:lnTo>
                      <a:pt x="101" y="203"/>
                    </a:lnTo>
                    <a:lnTo>
                      <a:pt x="87" y="222"/>
                    </a:lnTo>
                    <a:lnTo>
                      <a:pt x="73" y="243"/>
                    </a:lnTo>
                    <a:lnTo>
                      <a:pt x="62" y="265"/>
                    </a:lnTo>
                    <a:lnTo>
                      <a:pt x="50" y="286"/>
                    </a:lnTo>
                    <a:lnTo>
                      <a:pt x="40" y="307"/>
                    </a:lnTo>
                    <a:lnTo>
                      <a:pt x="32" y="330"/>
                    </a:lnTo>
                    <a:lnTo>
                      <a:pt x="23" y="353"/>
                    </a:lnTo>
                    <a:lnTo>
                      <a:pt x="17" y="377"/>
                    </a:lnTo>
                    <a:lnTo>
                      <a:pt x="12" y="400"/>
                    </a:lnTo>
                    <a:lnTo>
                      <a:pt x="6" y="424"/>
                    </a:lnTo>
                    <a:lnTo>
                      <a:pt x="3" y="448"/>
                    </a:lnTo>
                    <a:lnTo>
                      <a:pt x="2" y="474"/>
                    </a:lnTo>
                    <a:lnTo>
                      <a:pt x="0" y="498"/>
                    </a:lnTo>
                    <a:lnTo>
                      <a:pt x="0" y="522"/>
                    </a:lnTo>
                    <a:lnTo>
                      <a:pt x="2" y="548"/>
                    </a:lnTo>
                    <a:lnTo>
                      <a:pt x="5" y="574"/>
                    </a:lnTo>
                    <a:lnTo>
                      <a:pt x="9" y="598"/>
                    </a:lnTo>
                    <a:lnTo>
                      <a:pt x="15" y="624"/>
                    </a:lnTo>
                    <a:lnTo>
                      <a:pt x="22" y="649"/>
                    </a:lnTo>
                    <a:lnTo>
                      <a:pt x="22" y="649"/>
                    </a:lnTo>
                    <a:close/>
                  </a:path>
                </a:pathLst>
              </a:custGeom>
              <a:noFill/>
              <a:ln w="57150">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5" name="Line 66"/>
              <p:cNvSpPr>
                <a:spLocks noChangeShapeType="1"/>
              </p:cNvSpPr>
              <p:nvPr/>
            </p:nvSpPr>
            <p:spPr bwMode="auto">
              <a:xfrm flipV="1">
                <a:off x="6357590" y="3987416"/>
                <a:ext cx="487363" cy="476250"/>
              </a:xfrm>
              <a:prstGeom prst="line">
                <a:avLst/>
              </a:prstGeom>
              <a:noFill/>
              <a:ln w="76200">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grpSp>
      <p:grpSp>
        <p:nvGrpSpPr>
          <p:cNvPr id="11" name="Groupe 10"/>
          <p:cNvGrpSpPr/>
          <p:nvPr/>
        </p:nvGrpSpPr>
        <p:grpSpPr>
          <a:xfrm>
            <a:off x="2706039" y="3694444"/>
            <a:ext cx="961389" cy="872188"/>
            <a:chOff x="2571435" y="4131108"/>
            <a:chExt cx="961389" cy="872188"/>
          </a:xfrm>
        </p:grpSpPr>
        <p:sp>
          <p:nvSpPr>
            <p:cNvPr id="137" name="Rectangle 136"/>
            <p:cNvSpPr/>
            <p:nvPr/>
          </p:nvSpPr>
          <p:spPr>
            <a:xfrm>
              <a:off x="2661004" y="4131108"/>
              <a:ext cx="732893" cy="313932"/>
            </a:xfrm>
            <a:prstGeom prst="rect">
              <a:avLst/>
            </a:prstGeom>
          </p:spPr>
          <p:txBody>
            <a:bodyPr wrap="none">
              <a:spAutoFit/>
            </a:bodyPr>
            <a:lstStyle/>
            <a:p>
              <a:pPr lvl="0" algn="ctr">
                <a:lnSpc>
                  <a:spcPct val="80000"/>
                </a:lnSpc>
              </a:pPr>
              <a:r>
                <a:rPr lang="fr-FR" b="1" dirty="0" smtClean="0">
                  <a:solidFill>
                    <a:schemeClr val="accent5"/>
                  </a:solidFill>
                </a:rPr>
                <a:t>Cloud</a:t>
              </a:r>
              <a:endParaRPr lang="fr-FR" b="1" dirty="0">
                <a:solidFill>
                  <a:schemeClr val="accent5"/>
                </a:solidFill>
              </a:endParaRPr>
            </a:p>
          </p:txBody>
        </p:sp>
        <p:grpSp>
          <p:nvGrpSpPr>
            <p:cNvPr id="138" name="Groupe 362"/>
            <p:cNvGrpSpPr/>
            <p:nvPr/>
          </p:nvGrpSpPr>
          <p:grpSpPr>
            <a:xfrm>
              <a:off x="2571435" y="4499106"/>
              <a:ext cx="961389" cy="504190"/>
              <a:chOff x="7029450" y="4003675"/>
              <a:chExt cx="1201737" cy="630238"/>
            </a:xfrm>
          </p:grpSpPr>
          <p:sp>
            <p:nvSpPr>
              <p:cNvPr id="139" name="Freeform 72"/>
              <p:cNvSpPr>
                <a:spLocks/>
              </p:cNvSpPr>
              <p:nvPr/>
            </p:nvSpPr>
            <p:spPr bwMode="auto">
              <a:xfrm>
                <a:off x="7029450" y="4003675"/>
                <a:ext cx="671512" cy="493713"/>
              </a:xfrm>
              <a:custGeom>
                <a:avLst/>
                <a:gdLst>
                  <a:gd name="T0" fmla="*/ 1686 w 1693"/>
                  <a:gd name="T1" fmla="*/ 439 h 1246"/>
                  <a:gd name="T2" fmla="*/ 1675 w 1693"/>
                  <a:gd name="T3" fmla="*/ 385 h 1246"/>
                  <a:gd name="T4" fmla="*/ 1652 w 1693"/>
                  <a:gd name="T5" fmla="*/ 332 h 1246"/>
                  <a:gd name="T6" fmla="*/ 1621 w 1693"/>
                  <a:gd name="T7" fmla="*/ 280 h 1246"/>
                  <a:gd name="T8" fmla="*/ 1581 w 1693"/>
                  <a:gd name="T9" fmla="*/ 230 h 1246"/>
                  <a:gd name="T10" fmla="*/ 1534 w 1693"/>
                  <a:gd name="T11" fmla="*/ 183 h 1246"/>
                  <a:gd name="T12" fmla="*/ 1483 w 1693"/>
                  <a:gd name="T13" fmla="*/ 140 h 1246"/>
                  <a:gd name="T14" fmla="*/ 1427 w 1693"/>
                  <a:gd name="T15" fmla="*/ 101 h 1246"/>
                  <a:gd name="T16" fmla="*/ 1369 w 1693"/>
                  <a:gd name="T17" fmla="*/ 68 h 1246"/>
                  <a:gd name="T18" fmla="*/ 1308 w 1693"/>
                  <a:gd name="T19" fmla="*/ 41 h 1246"/>
                  <a:gd name="T20" fmla="*/ 1248 w 1693"/>
                  <a:gd name="T21" fmla="*/ 21 h 1246"/>
                  <a:gd name="T22" fmla="*/ 1194 w 1693"/>
                  <a:gd name="T23" fmla="*/ 8 h 1246"/>
                  <a:gd name="T24" fmla="*/ 1136 w 1693"/>
                  <a:gd name="T25" fmla="*/ 1 h 1246"/>
                  <a:gd name="T26" fmla="*/ 1074 w 1693"/>
                  <a:gd name="T27" fmla="*/ 0 h 1246"/>
                  <a:gd name="T28" fmla="*/ 1005 w 1693"/>
                  <a:gd name="T29" fmla="*/ 7 h 1246"/>
                  <a:gd name="T30" fmla="*/ 932 w 1693"/>
                  <a:gd name="T31" fmla="*/ 24 h 1246"/>
                  <a:gd name="T32" fmla="*/ 857 w 1693"/>
                  <a:gd name="T33" fmla="*/ 53 h 1246"/>
                  <a:gd name="T34" fmla="*/ 779 w 1693"/>
                  <a:gd name="T35" fmla="*/ 97 h 1246"/>
                  <a:gd name="T36" fmla="*/ 701 w 1693"/>
                  <a:gd name="T37" fmla="*/ 157 h 1246"/>
                  <a:gd name="T38" fmla="*/ 623 w 1693"/>
                  <a:gd name="T39" fmla="*/ 236 h 1246"/>
                  <a:gd name="T40" fmla="*/ 546 w 1693"/>
                  <a:gd name="T41" fmla="*/ 335 h 1246"/>
                  <a:gd name="T42" fmla="*/ 472 w 1693"/>
                  <a:gd name="T43" fmla="*/ 458 h 1246"/>
                  <a:gd name="T44" fmla="*/ 423 w 1693"/>
                  <a:gd name="T45" fmla="*/ 486 h 1246"/>
                  <a:gd name="T46" fmla="*/ 355 w 1693"/>
                  <a:gd name="T47" fmla="*/ 490 h 1246"/>
                  <a:gd name="T48" fmla="*/ 292 w 1693"/>
                  <a:gd name="T49" fmla="*/ 503 h 1246"/>
                  <a:gd name="T50" fmla="*/ 234 w 1693"/>
                  <a:gd name="T51" fmla="*/ 525 h 1246"/>
                  <a:gd name="T52" fmla="*/ 182 w 1693"/>
                  <a:gd name="T53" fmla="*/ 554 h 1246"/>
                  <a:gd name="T54" fmla="*/ 136 w 1693"/>
                  <a:gd name="T55" fmla="*/ 590 h 1246"/>
                  <a:gd name="T56" fmla="*/ 96 w 1693"/>
                  <a:gd name="T57" fmla="*/ 632 h 1246"/>
                  <a:gd name="T58" fmla="*/ 63 w 1693"/>
                  <a:gd name="T59" fmla="*/ 678 h 1246"/>
                  <a:gd name="T60" fmla="*/ 36 w 1693"/>
                  <a:gd name="T61" fmla="*/ 727 h 1246"/>
                  <a:gd name="T62" fmla="*/ 17 w 1693"/>
                  <a:gd name="T63" fmla="*/ 780 h 1246"/>
                  <a:gd name="T64" fmla="*/ 4 w 1693"/>
                  <a:gd name="T65" fmla="*/ 833 h 1246"/>
                  <a:gd name="T66" fmla="*/ 1 w 1693"/>
                  <a:gd name="T67" fmla="*/ 869 h 1246"/>
                  <a:gd name="T68" fmla="*/ 2 w 1693"/>
                  <a:gd name="T69" fmla="*/ 921 h 1246"/>
                  <a:gd name="T70" fmla="*/ 11 w 1693"/>
                  <a:gd name="T71" fmla="*/ 971 h 1246"/>
                  <a:gd name="T72" fmla="*/ 26 w 1693"/>
                  <a:gd name="T73" fmla="*/ 1018 h 1246"/>
                  <a:gd name="T74" fmla="*/ 49 w 1693"/>
                  <a:gd name="T75" fmla="*/ 1062 h 1246"/>
                  <a:gd name="T76" fmla="*/ 78 w 1693"/>
                  <a:gd name="T77" fmla="*/ 1103 h 1246"/>
                  <a:gd name="T78" fmla="*/ 107 w 1693"/>
                  <a:gd name="T79" fmla="*/ 1131 h 1246"/>
                  <a:gd name="T80" fmla="*/ 167 w 1693"/>
                  <a:gd name="T81" fmla="*/ 1174 h 1246"/>
                  <a:gd name="T82" fmla="*/ 239 w 1693"/>
                  <a:gd name="T83" fmla="*/ 1208 h 1246"/>
                  <a:gd name="T84" fmla="*/ 322 w 1693"/>
                  <a:gd name="T85" fmla="*/ 1231 h 1246"/>
                  <a:gd name="T86" fmla="*/ 415 w 1693"/>
                  <a:gd name="T87" fmla="*/ 1243 h 1246"/>
                  <a:gd name="T88" fmla="*/ 518 w 1693"/>
                  <a:gd name="T89" fmla="*/ 1245 h 1246"/>
                  <a:gd name="T90" fmla="*/ 520 w 1693"/>
                  <a:gd name="T91" fmla="*/ 1245 h 1246"/>
                  <a:gd name="T92" fmla="*/ 807 w 1693"/>
                  <a:gd name="T93" fmla="*/ 1237 h 1246"/>
                  <a:gd name="T94" fmla="*/ 1015 w 1693"/>
                  <a:gd name="T95" fmla="*/ 1217 h 1246"/>
                  <a:gd name="T96" fmla="*/ 1125 w 1693"/>
                  <a:gd name="T97" fmla="*/ 1198 h 1246"/>
                  <a:gd name="T98" fmla="*/ 1226 w 1693"/>
                  <a:gd name="T99" fmla="*/ 1177 h 1246"/>
                  <a:gd name="T100" fmla="*/ 1316 w 1693"/>
                  <a:gd name="T101" fmla="*/ 1149 h 1246"/>
                  <a:gd name="T102" fmla="*/ 1396 w 1693"/>
                  <a:gd name="T103" fmla="*/ 1118 h 1246"/>
                  <a:gd name="T104" fmla="*/ 1465 w 1693"/>
                  <a:gd name="T105" fmla="*/ 1083 h 1246"/>
                  <a:gd name="T106" fmla="*/ 1525 w 1693"/>
                  <a:gd name="T107" fmla="*/ 1042 h 1246"/>
                  <a:gd name="T108" fmla="*/ 1575 w 1693"/>
                  <a:gd name="T109" fmla="*/ 997 h 1246"/>
                  <a:gd name="T110" fmla="*/ 1598 w 1693"/>
                  <a:gd name="T111" fmla="*/ 972 h 1246"/>
                  <a:gd name="T112" fmla="*/ 1626 w 1693"/>
                  <a:gd name="T113" fmla="*/ 932 h 1246"/>
                  <a:gd name="T114" fmla="*/ 1648 w 1693"/>
                  <a:gd name="T115" fmla="*/ 889 h 1246"/>
                  <a:gd name="T116" fmla="*/ 1677 w 1693"/>
                  <a:gd name="T117" fmla="*/ 801 h 1246"/>
                  <a:gd name="T118" fmla="*/ 1691 w 1693"/>
                  <a:gd name="T119" fmla="*/ 707 h 1246"/>
                  <a:gd name="T120" fmla="*/ 1693 w 1693"/>
                  <a:gd name="T121" fmla="*/ 611 h 1246"/>
                  <a:gd name="T122" fmla="*/ 1689 w 1693"/>
                  <a:gd name="T123" fmla="*/ 51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93" h="1246">
                    <a:moveTo>
                      <a:pt x="1687" y="457"/>
                    </a:moveTo>
                    <a:lnTo>
                      <a:pt x="1687" y="457"/>
                    </a:lnTo>
                    <a:lnTo>
                      <a:pt x="1686" y="439"/>
                    </a:lnTo>
                    <a:lnTo>
                      <a:pt x="1683" y="422"/>
                    </a:lnTo>
                    <a:lnTo>
                      <a:pt x="1680" y="403"/>
                    </a:lnTo>
                    <a:lnTo>
                      <a:pt x="1675" y="385"/>
                    </a:lnTo>
                    <a:lnTo>
                      <a:pt x="1669" y="368"/>
                    </a:lnTo>
                    <a:lnTo>
                      <a:pt x="1661" y="350"/>
                    </a:lnTo>
                    <a:lnTo>
                      <a:pt x="1652" y="332"/>
                    </a:lnTo>
                    <a:lnTo>
                      <a:pt x="1643" y="315"/>
                    </a:lnTo>
                    <a:lnTo>
                      <a:pt x="1632" y="297"/>
                    </a:lnTo>
                    <a:lnTo>
                      <a:pt x="1621" y="280"/>
                    </a:lnTo>
                    <a:lnTo>
                      <a:pt x="1608" y="262"/>
                    </a:lnTo>
                    <a:lnTo>
                      <a:pt x="1595" y="246"/>
                    </a:lnTo>
                    <a:lnTo>
                      <a:pt x="1581" y="230"/>
                    </a:lnTo>
                    <a:lnTo>
                      <a:pt x="1567" y="214"/>
                    </a:lnTo>
                    <a:lnTo>
                      <a:pt x="1551" y="198"/>
                    </a:lnTo>
                    <a:lnTo>
                      <a:pt x="1534" y="183"/>
                    </a:lnTo>
                    <a:lnTo>
                      <a:pt x="1518" y="169"/>
                    </a:lnTo>
                    <a:lnTo>
                      <a:pt x="1501" y="154"/>
                    </a:lnTo>
                    <a:lnTo>
                      <a:pt x="1483" y="140"/>
                    </a:lnTo>
                    <a:lnTo>
                      <a:pt x="1465" y="127"/>
                    </a:lnTo>
                    <a:lnTo>
                      <a:pt x="1446" y="114"/>
                    </a:lnTo>
                    <a:lnTo>
                      <a:pt x="1427" y="101"/>
                    </a:lnTo>
                    <a:lnTo>
                      <a:pt x="1407" y="90"/>
                    </a:lnTo>
                    <a:lnTo>
                      <a:pt x="1388" y="78"/>
                    </a:lnTo>
                    <a:lnTo>
                      <a:pt x="1369" y="68"/>
                    </a:lnTo>
                    <a:lnTo>
                      <a:pt x="1348" y="58"/>
                    </a:lnTo>
                    <a:lnTo>
                      <a:pt x="1328" y="49"/>
                    </a:lnTo>
                    <a:lnTo>
                      <a:pt x="1308" y="41"/>
                    </a:lnTo>
                    <a:lnTo>
                      <a:pt x="1287" y="33"/>
                    </a:lnTo>
                    <a:lnTo>
                      <a:pt x="1268" y="26"/>
                    </a:lnTo>
                    <a:lnTo>
                      <a:pt x="1248" y="21"/>
                    </a:lnTo>
                    <a:lnTo>
                      <a:pt x="1227" y="16"/>
                    </a:lnTo>
                    <a:lnTo>
                      <a:pt x="1227" y="16"/>
                    </a:lnTo>
                    <a:lnTo>
                      <a:pt x="1194" y="8"/>
                    </a:lnTo>
                    <a:lnTo>
                      <a:pt x="1176" y="5"/>
                    </a:lnTo>
                    <a:lnTo>
                      <a:pt x="1156" y="3"/>
                    </a:lnTo>
                    <a:lnTo>
                      <a:pt x="1136" y="1"/>
                    </a:lnTo>
                    <a:lnTo>
                      <a:pt x="1117" y="0"/>
                    </a:lnTo>
                    <a:lnTo>
                      <a:pt x="1095" y="0"/>
                    </a:lnTo>
                    <a:lnTo>
                      <a:pt x="1074" y="0"/>
                    </a:lnTo>
                    <a:lnTo>
                      <a:pt x="1051" y="1"/>
                    </a:lnTo>
                    <a:lnTo>
                      <a:pt x="1028" y="3"/>
                    </a:lnTo>
                    <a:lnTo>
                      <a:pt x="1005" y="7"/>
                    </a:lnTo>
                    <a:lnTo>
                      <a:pt x="981" y="12"/>
                    </a:lnTo>
                    <a:lnTo>
                      <a:pt x="957" y="17"/>
                    </a:lnTo>
                    <a:lnTo>
                      <a:pt x="932" y="24"/>
                    </a:lnTo>
                    <a:lnTo>
                      <a:pt x="907" y="32"/>
                    </a:lnTo>
                    <a:lnTo>
                      <a:pt x="882" y="42"/>
                    </a:lnTo>
                    <a:lnTo>
                      <a:pt x="857" y="53"/>
                    </a:lnTo>
                    <a:lnTo>
                      <a:pt x="831" y="66"/>
                    </a:lnTo>
                    <a:lnTo>
                      <a:pt x="805" y="80"/>
                    </a:lnTo>
                    <a:lnTo>
                      <a:pt x="779" y="97"/>
                    </a:lnTo>
                    <a:lnTo>
                      <a:pt x="753" y="115"/>
                    </a:lnTo>
                    <a:lnTo>
                      <a:pt x="727" y="135"/>
                    </a:lnTo>
                    <a:lnTo>
                      <a:pt x="701" y="157"/>
                    </a:lnTo>
                    <a:lnTo>
                      <a:pt x="675" y="181"/>
                    </a:lnTo>
                    <a:lnTo>
                      <a:pt x="649" y="207"/>
                    </a:lnTo>
                    <a:lnTo>
                      <a:pt x="623" y="236"/>
                    </a:lnTo>
                    <a:lnTo>
                      <a:pt x="597" y="267"/>
                    </a:lnTo>
                    <a:lnTo>
                      <a:pt x="571" y="300"/>
                    </a:lnTo>
                    <a:lnTo>
                      <a:pt x="546" y="335"/>
                    </a:lnTo>
                    <a:lnTo>
                      <a:pt x="521" y="374"/>
                    </a:lnTo>
                    <a:lnTo>
                      <a:pt x="496" y="414"/>
                    </a:lnTo>
                    <a:lnTo>
                      <a:pt x="472" y="458"/>
                    </a:lnTo>
                    <a:lnTo>
                      <a:pt x="456" y="487"/>
                    </a:lnTo>
                    <a:lnTo>
                      <a:pt x="423" y="486"/>
                    </a:lnTo>
                    <a:lnTo>
                      <a:pt x="423" y="486"/>
                    </a:lnTo>
                    <a:lnTo>
                      <a:pt x="400" y="486"/>
                    </a:lnTo>
                    <a:lnTo>
                      <a:pt x="377" y="487"/>
                    </a:lnTo>
                    <a:lnTo>
                      <a:pt x="355" y="490"/>
                    </a:lnTo>
                    <a:lnTo>
                      <a:pt x="333" y="494"/>
                    </a:lnTo>
                    <a:lnTo>
                      <a:pt x="313" y="498"/>
                    </a:lnTo>
                    <a:lnTo>
                      <a:pt x="292" y="503"/>
                    </a:lnTo>
                    <a:lnTo>
                      <a:pt x="272" y="509"/>
                    </a:lnTo>
                    <a:lnTo>
                      <a:pt x="253" y="517"/>
                    </a:lnTo>
                    <a:lnTo>
                      <a:pt x="234" y="525"/>
                    </a:lnTo>
                    <a:lnTo>
                      <a:pt x="216" y="534"/>
                    </a:lnTo>
                    <a:lnTo>
                      <a:pt x="199" y="544"/>
                    </a:lnTo>
                    <a:lnTo>
                      <a:pt x="182" y="554"/>
                    </a:lnTo>
                    <a:lnTo>
                      <a:pt x="166" y="565"/>
                    </a:lnTo>
                    <a:lnTo>
                      <a:pt x="150" y="577"/>
                    </a:lnTo>
                    <a:lnTo>
                      <a:pt x="136" y="590"/>
                    </a:lnTo>
                    <a:lnTo>
                      <a:pt x="122" y="603"/>
                    </a:lnTo>
                    <a:lnTo>
                      <a:pt x="108" y="617"/>
                    </a:lnTo>
                    <a:lnTo>
                      <a:pt x="96" y="632"/>
                    </a:lnTo>
                    <a:lnTo>
                      <a:pt x="84" y="647"/>
                    </a:lnTo>
                    <a:lnTo>
                      <a:pt x="73" y="662"/>
                    </a:lnTo>
                    <a:lnTo>
                      <a:pt x="63" y="678"/>
                    </a:lnTo>
                    <a:lnTo>
                      <a:pt x="53" y="693"/>
                    </a:lnTo>
                    <a:lnTo>
                      <a:pt x="44" y="710"/>
                    </a:lnTo>
                    <a:lnTo>
                      <a:pt x="36" y="727"/>
                    </a:lnTo>
                    <a:lnTo>
                      <a:pt x="28" y="744"/>
                    </a:lnTo>
                    <a:lnTo>
                      <a:pt x="22" y="762"/>
                    </a:lnTo>
                    <a:lnTo>
                      <a:pt x="17" y="780"/>
                    </a:lnTo>
                    <a:lnTo>
                      <a:pt x="12" y="798"/>
                    </a:lnTo>
                    <a:lnTo>
                      <a:pt x="7" y="815"/>
                    </a:lnTo>
                    <a:lnTo>
                      <a:pt x="4" y="833"/>
                    </a:lnTo>
                    <a:lnTo>
                      <a:pt x="2" y="851"/>
                    </a:lnTo>
                    <a:lnTo>
                      <a:pt x="1" y="869"/>
                    </a:lnTo>
                    <a:lnTo>
                      <a:pt x="1" y="869"/>
                    </a:lnTo>
                    <a:lnTo>
                      <a:pt x="0" y="887"/>
                    </a:lnTo>
                    <a:lnTo>
                      <a:pt x="0" y="904"/>
                    </a:lnTo>
                    <a:lnTo>
                      <a:pt x="2" y="921"/>
                    </a:lnTo>
                    <a:lnTo>
                      <a:pt x="3" y="938"/>
                    </a:lnTo>
                    <a:lnTo>
                      <a:pt x="6" y="955"/>
                    </a:lnTo>
                    <a:lnTo>
                      <a:pt x="11" y="971"/>
                    </a:lnTo>
                    <a:lnTo>
                      <a:pt x="15" y="987"/>
                    </a:lnTo>
                    <a:lnTo>
                      <a:pt x="20" y="1003"/>
                    </a:lnTo>
                    <a:lnTo>
                      <a:pt x="26" y="1018"/>
                    </a:lnTo>
                    <a:lnTo>
                      <a:pt x="32" y="1034"/>
                    </a:lnTo>
                    <a:lnTo>
                      <a:pt x="41" y="1048"/>
                    </a:lnTo>
                    <a:lnTo>
                      <a:pt x="49" y="1062"/>
                    </a:lnTo>
                    <a:lnTo>
                      <a:pt x="57" y="1076"/>
                    </a:lnTo>
                    <a:lnTo>
                      <a:pt x="68" y="1089"/>
                    </a:lnTo>
                    <a:lnTo>
                      <a:pt x="78" y="1103"/>
                    </a:lnTo>
                    <a:lnTo>
                      <a:pt x="90" y="1114"/>
                    </a:lnTo>
                    <a:lnTo>
                      <a:pt x="90" y="1114"/>
                    </a:lnTo>
                    <a:lnTo>
                      <a:pt x="107" y="1131"/>
                    </a:lnTo>
                    <a:lnTo>
                      <a:pt x="126" y="1146"/>
                    </a:lnTo>
                    <a:lnTo>
                      <a:pt x="146" y="1161"/>
                    </a:lnTo>
                    <a:lnTo>
                      <a:pt x="167" y="1174"/>
                    </a:lnTo>
                    <a:lnTo>
                      <a:pt x="190" y="1187"/>
                    </a:lnTo>
                    <a:lnTo>
                      <a:pt x="214" y="1197"/>
                    </a:lnTo>
                    <a:lnTo>
                      <a:pt x="239" y="1208"/>
                    </a:lnTo>
                    <a:lnTo>
                      <a:pt x="266" y="1216"/>
                    </a:lnTo>
                    <a:lnTo>
                      <a:pt x="293" y="1224"/>
                    </a:lnTo>
                    <a:lnTo>
                      <a:pt x="322" y="1231"/>
                    </a:lnTo>
                    <a:lnTo>
                      <a:pt x="352" y="1236"/>
                    </a:lnTo>
                    <a:lnTo>
                      <a:pt x="383" y="1240"/>
                    </a:lnTo>
                    <a:lnTo>
                      <a:pt x="415" y="1243"/>
                    </a:lnTo>
                    <a:lnTo>
                      <a:pt x="448" y="1245"/>
                    </a:lnTo>
                    <a:lnTo>
                      <a:pt x="482" y="1246"/>
                    </a:lnTo>
                    <a:lnTo>
                      <a:pt x="518" y="1245"/>
                    </a:lnTo>
                    <a:lnTo>
                      <a:pt x="519" y="1245"/>
                    </a:lnTo>
                    <a:lnTo>
                      <a:pt x="520" y="1245"/>
                    </a:lnTo>
                    <a:lnTo>
                      <a:pt x="520" y="1245"/>
                    </a:lnTo>
                    <a:lnTo>
                      <a:pt x="620" y="1245"/>
                    </a:lnTo>
                    <a:lnTo>
                      <a:pt x="717" y="1242"/>
                    </a:lnTo>
                    <a:lnTo>
                      <a:pt x="807" y="1237"/>
                    </a:lnTo>
                    <a:lnTo>
                      <a:pt x="894" y="1231"/>
                    </a:lnTo>
                    <a:lnTo>
                      <a:pt x="976" y="1222"/>
                    </a:lnTo>
                    <a:lnTo>
                      <a:pt x="1015" y="1217"/>
                    </a:lnTo>
                    <a:lnTo>
                      <a:pt x="1053" y="1211"/>
                    </a:lnTo>
                    <a:lnTo>
                      <a:pt x="1090" y="1206"/>
                    </a:lnTo>
                    <a:lnTo>
                      <a:pt x="1125" y="1198"/>
                    </a:lnTo>
                    <a:lnTo>
                      <a:pt x="1160" y="1192"/>
                    </a:lnTo>
                    <a:lnTo>
                      <a:pt x="1194" y="1184"/>
                    </a:lnTo>
                    <a:lnTo>
                      <a:pt x="1226" y="1177"/>
                    </a:lnTo>
                    <a:lnTo>
                      <a:pt x="1256" y="1168"/>
                    </a:lnTo>
                    <a:lnTo>
                      <a:pt x="1286" y="1159"/>
                    </a:lnTo>
                    <a:lnTo>
                      <a:pt x="1316" y="1149"/>
                    </a:lnTo>
                    <a:lnTo>
                      <a:pt x="1344" y="1140"/>
                    </a:lnTo>
                    <a:lnTo>
                      <a:pt x="1370" y="1130"/>
                    </a:lnTo>
                    <a:lnTo>
                      <a:pt x="1396" y="1118"/>
                    </a:lnTo>
                    <a:lnTo>
                      <a:pt x="1420" y="1107"/>
                    </a:lnTo>
                    <a:lnTo>
                      <a:pt x="1443" y="1095"/>
                    </a:lnTo>
                    <a:lnTo>
                      <a:pt x="1465" y="1083"/>
                    </a:lnTo>
                    <a:lnTo>
                      <a:pt x="1486" y="1069"/>
                    </a:lnTo>
                    <a:lnTo>
                      <a:pt x="1506" y="1057"/>
                    </a:lnTo>
                    <a:lnTo>
                      <a:pt x="1525" y="1042"/>
                    </a:lnTo>
                    <a:lnTo>
                      <a:pt x="1543" y="1028"/>
                    </a:lnTo>
                    <a:lnTo>
                      <a:pt x="1559" y="1013"/>
                    </a:lnTo>
                    <a:lnTo>
                      <a:pt x="1575" y="997"/>
                    </a:lnTo>
                    <a:lnTo>
                      <a:pt x="1575" y="997"/>
                    </a:lnTo>
                    <a:lnTo>
                      <a:pt x="1586" y="985"/>
                    </a:lnTo>
                    <a:lnTo>
                      <a:pt x="1598" y="972"/>
                    </a:lnTo>
                    <a:lnTo>
                      <a:pt x="1607" y="959"/>
                    </a:lnTo>
                    <a:lnTo>
                      <a:pt x="1617" y="945"/>
                    </a:lnTo>
                    <a:lnTo>
                      <a:pt x="1626" y="932"/>
                    </a:lnTo>
                    <a:lnTo>
                      <a:pt x="1634" y="918"/>
                    </a:lnTo>
                    <a:lnTo>
                      <a:pt x="1642" y="904"/>
                    </a:lnTo>
                    <a:lnTo>
                      <a:pt x="1648" y="889"/>
                    </a:lnTo>
                    <a:lnTo>
                      <a:pt x="1660" y="861"/>
                    </a:lnTo>
                    <a:lnTo>
                      <a:pt x="1670" y="831"/>
                    </a:lnTo>
                    <a:lnTo>
                      <a:pt x="1677" y="801"/>
                    </a:lnTo>
                    <a:lnTo>
                      <a:pt x="1683" y="769"/>
                    </a:lnTo>
                    <a:lnTo>
                      <a:pt x="1687" y="738"/>
                    </a:lnTo>
                    <a:lnTo>
                      <a:pt x="1691" y="707"/>
                    </a:lnTo>
                    <a:lnTo>
                      <a:pt x="1692" y="676"/>
                    </a:lnTo>
                    <a:lnTo>
                      <a:pt x="1693" y="644"/>
                    </a:lnTo>
                    <a:lnTo>
                      <a:pt x="1693" y="611"/>
                    </a:lnTo>
                    <a:lnTo>
                      <a:pt x="1692" y="579"/>
                    </a:lnTo>
                    <a:lnTo>
                      <a:pt x="1689" y="514"/>
                    </a:lnTo>
                    <a:lnTo>
                      <a:pt x="1689" y="514"/>
                    </a:lnTo>
                    <a:lnTo>
                      <a:pt x="1687" y="457"/>
                    </a:lnTo>
                    <a:lnTo>
                      <a:pt x="1687" y="457"/>
                    </a:lnTo>
                    <a:close/>
                  </a:path>
                </a:pathLst>
              </a:custGeom>
              <a:noFill/>
              <a:ln w="42863">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0" name="Freeform 70"/>
              <p:cNvSpPr>
                <a:spLocks/>
              </p:cNvSpPr>
              <p:nvPr/>
            </p:nvSpPr>
            <p:spPr bwMode="auto">
              <a:xfrm>
                <a:off x="7207250" y="4097338"/>
                <a:ext cx="1023937" cy="536575"/>
              </a:xfrm>
              <a:custGeom>
                <a:avLst/>
                <a:gdLst>
                  <a:gd name="T0" fmla="*/ 2164 w 2583"/>
                  <a:gd name="T1" fmla="*/ 1353 h 1353"/>
                  <a:gd name="T2" fmla="*/ 2259 w 2583"/>
                  <a:gd name="T3" fmla="*/ 1340 h 1353"/>
                  <a:gd name="T4" fmla="*/ 2342 w 2583"/>
                  <a:gd name="T5" fmla="*/ 1308 h 1353"/>
                  <a:gd name="T6" fmla="*/ 2415 w 2583"/>
                  <a:gd name="T7" fmla="*/ 1257 h 1353"/>
                  <a:gd name="T8" fmla="*/ 2476 w 2583"/>
                  <a:gd name="T9" fmla="*/ 1193 h 1353"/>
                  <a:gd name="T10" fmla="*/ 2524 w 2583"/>
                  <a:gd name="T11" fmla="*/ 1117 h 1353"/>
                  <a:gd name="T12" fmla="*/ 2558 w 2583"/>
                  <a:gd name="T13" fmla="*/ 1031 h 1353"/>
                  <a:gd name="T14" fmla="*/ 2578 w 2583"/>
                  <a:gd name="T15" fmla="*/ 942 h 1353"/>
                  <a:gd name="T16" fmla="*/ 2582 w 2583"/>
                  <a:gd name="T17" fmla="*/ 848 h 1353"/>
                  <a:gd name="T18" fmla="*/ 2571 w 2583"/>
                  <a:gd name="T19" fmla="*/ 756 h 1353"/>
                  <a:gd name="T20" fmla="*/ 2544 w 2583"/>
                  <a:gd name="T21" fmla="*/ 667 h 1353"/>
                  <a:gd name="T22" fmla="*/ 2501 w 2583"/>
                  <a:gd name="T23" fmla="*/ 585 h 1353"/>
                  <a:gd name="T24" fmla="*/ 2438 w 2583"/>
                  <a:gd name="T25" fmla="*/ 511 h 1353"/>
                  <a:gd name="T26" fmla="*/ 2357 w 2583"/>
                  <a:gd name="T27" fmla="*/ 450 h 1353"/>
                  <a:gd name="T28" fmla="*/ 2257 w 2583"/>
                  <a:gd name="T29" fmla="*/ 406 h 1353"/>
                  <a:gd name="T30" fmla="*/ 2137 w 2583"/>
                  <a:gd name="T31" fmla="*/ 378 h 1353"/>
                  <a:gd name="T32" fmla="*/ 2033 w 2583"/>
                  <a:gd name="T33" fmla="*/ 371 h 1353"/>
                  <a:gd name="T34" fmla="*/ 1960 w 2583"/>
                  <a:gd name="T35" fmla="*/ 255 h 1353"/>
                  <a:gd name="T36" fmla="*/ 1878 w 2583"/>
                  <a:gd name="T37" fmla="*/ 161 h 1353"/>
                  <a:gd name="T38" fmla="*/ 1787 w 2583"/>
                  <a:gd name="T39" fmla="*/ 91 h 1353"/>
                  <a:gd name="T40" fmla="*/ 1691 w 2583"/>
                  <a:gd name="T41" fmla="*/ 41 h 1353"/>
                  <a:gd name="T42" fmla="*/ 1592 w 2583"/>
                  <a:gd name="T43" fmla="*/ 11 h 1353"/>
                  <a:gd name="T44" fmla="*/ 1491 w 2583"/>
                  <a:gd name="T45" fmla="*/ 0 h 1353"/>
                  <a:gd name="T46" fmla="*/ 1390 w 2583"/>
                  <a:gd name="T47" fmla="*/ 4 h 1353"/>
                  <a:gd name="T48" fmla="*/ 1292 w 2583"/>
                  <a:gd name="T49" fmla="*/ 23 h 1353"/>
                  <a:gd name="T50" fmla="*/ 1198 w 2583"/>
                  <a:gd name="T51" fmla="*/ 57 h 1353"/>
                  <a:gd name="T52" fmla="*/ 1109 w 2583"/>
                  <a:gd name="T53" fmla="*/ 101 h 1353"/>
                  <a:gd name="T54" fmla="*/ 1030 w 2583"/>
                  <a:gd name="T55" fmla="*/ 156 h 1353"/>
                  <a:gd name="T56" fmla="*/ 960 w 2583"/>
                  <a:gd name="T57" fmla="*/ 219 h 1353"/>
                  <a:gd name="T58" fmla="*/ 902 w 2583"/>
                  <a:gd name="T59" fmla="*/ 290 h 1353"/>
                  <a:gd name="T60" fmla="*/ 858 w 2583"/>
                  <a:gd name="T61" fmla="*/ 367 h 1353"/>
                  <a:gd name="T62" fmla="*/ 831 w 2583"/>
                  <a:gd name="T63" fmla="*/ 447 h 1353"/>
                  <a:gd name="T64" fmla="*/ 822 w 2583"/>
                  <a:gd name="T65" fmla="*/ 530 h 1353"/>
                  <a:gd name="T66" fmla="*/ 780 w 2583"/>
                  <a:gd name="T67" fmla="*/ 486 h 1353"/>
                  <a:gd name="T68" fmla="*/ 726 w 2583"/>
                  <a:gd name="T69" fmla="*/ 439 h 1353"/>
                  <a:gd name="T70" fmla="*/ 670 w 2583"/>
                  <a:gd name="T71" fmla="*/ 403 h 1353"/>
                  <a:gd name="T72" fmla="*/ 601 w 2583"/>
                  <a:gd name="T73" fmla="*/ 377 h 1353"/>
                  <a:gd name="T74" fmla="*/ 494 w 2583"/>
                  <a:gd name="T75" fmla="*/ 367 h 1353"/>
                  <a:gd name="T76" fmla="*/ 390 w 2583"/>
                  <a:gd name="T77" fmla="*/ 388 h 1353"/>
                  <a:gd name="T78" fmla="*/ 297 w 2583"/>
                  <a:gd name="T79" fmla="*/ 432 h 1353"/>
                  <a:gd name="T80" fmla="*/ 215 w 2583"/>
                  <a:gd name="T81" fmla="*/ 488 h 1353"/>
                  <a:gd name="T82" fmla="*/ 148 w 2583"/>
                  <a:gd name="T83" fmla="*/ 548 h 1353"/>
                  <a:gd name="T84" fmla="*/ 89 w 2583"/>
                  <a:gd name="T85" fmla="*/ 616 h 1353"/>
                  <a:gd name="T86" fmla="*/ 50 w 2583"/>
                  <a:gd name="T87" fmla="*/ 694 h 1353"/>
                  <a:gd name="T88" fmla="*/ 16 w 2583"/>
                  <a:gd name="T89" fmla="*/ 801 h 1353"/>
                  <a:gd name="T90" fmla="*/ 0 w 2583"/>
                  <a:gd name="T91" fmla="*/ 924 h 1353"/>
                  <a:gd name="T92" fmla="*/ 12 w 2583"/>
                  <a:gd name="T93" fmla="*/ 1051 h 1353"/>
                  <a:gd name="T94" fmla="*/ 33 w 2583"/>
                  <a:gd name="T95" fmla="*/ 1112 h 1353"/>
                  <a:gd name="T96" fmla="*/ 64 w 2583"/>
                  <a:gd name="T97" fmla="*/ 1170 h 1353"/>
                  <a:gd name="T98" fmla="*/ 109 w 2583"/>
                  <a:gd name="T99" fmla="*/ 1223 h 1353"/>
                  <a:gd name="T100" fmla="*/ 168 w 2583"/>
                  <a:gd name="T101" fmla="*/ 1269 h 1353"/>
                  <a:gd name="T102" fmla="*/ 242 w 2583"/>
                  <a:gd name="T103" fmla="*/ 1306 h 1353"/>
                  <a:gd name="T104" fmla="*/ 333 w 2583"/>
                  <a:gd name="T105" fmla="*/ 1333 h 1353"/>
                  <a:gd name="T106" fmla="*/ 442 w 2583"/>
                  <a:gd name="T107" fmla="*/ 1349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83" h="1353">
                    <a:moveTo>
                      <a:pt x="504" y="1353"/>
                    </a:moveTo>
                    <a:lnTo>
                      <a:pt x="2139" y="1353"/>
                    </a:lnTo>
                    <a:lnTo>
                      <a:pt x="2139" y="1353"/>
                    </a:lnTo>
                    <a:lnTo>
                      <a:pt x="2164" y="1353"/>
                    </a:lnTo>
                    <a:lnTo>
                      <a:pt x="2189" y="1352"/>
                    </a:lnTo>
                    <a:lnTo>
                      <a:pt x="2213" y="1350"/>
                    </a:lnTo>
                    <a:lnTo>
                      <a:pt x="2236" y="1346"/>
                    </a:lnTo>
                    <a:lnTo>
                      <a:pt x="2259" y="1340"/>
                    </a:lnTo>
                    <a:lnTo>
                      <a:pt x="2281" y="1334"/>
                    </a:lnTo>
                    <a:lnTo>
                      <a:pt x="2302" y="1327"/>
                    </a:lnTo>
                    <a:lnTo>
                      <a:pt x="2323" y="1318"/>
                    </a:lnTo>
                    <a:lnTo>
                      <a:pt x="2342" y="1308"/>
                    </a:lnTo>
                    <a:lnTo>
                      <a:pt x="2362" y="1297"/>
                    </a:lnTo>
                    <a:lnTo>
                      <a:pt x="2381" y="1284"/>
                    </a:lnTo>
                    <a:lnTo>
                      <a:pt x="2399" y="1272"/>
                    </a:lnTo>
                    <a:lnTo>
                      <a:pt x="2415" y="1257"/>
                    </a:lnTo>
                    <a:lnTo>
                      <a:pt x="2432" y="1243"/>
                    </a:lnTo>
                    <a:lnTo>
                      <a:pt x="2448" y="1227"/>
                    </a:lnTo>
                    <a:lnTo>
                      <a:pt x="2462" y="1210"/>
                    </a:lnTo>
                    <a:lnTo>
                      <a:pt x="2476" y="1193"/>
                    </a:lnTo>
                    <a:lnTo>
                      <a:pt x="2489" y="1175"/>
                    </a:lnTo>
                    <a:lnTo>
                      <a:pt x="2501" y="1156"/>
                    </a:lnTo>
                    <a:lnTo>
                      <a:pt x="2513" y="1136"/>
                    </a:lnTo>
                    <a:lnTo>
                      <a:pt x="2524" y="1117"/>
                    </a:lnTo>
                    <a:lnTo>
                      <a:pt x="2533" y="1096"/>
                    </a:lnTo>
                    <a:lnTo>
                      <a:pt x="2542" y="1075"/>
                    </a:lnTo>
                    <a:lnTo>
                      <a:pt x="2551" y="1053"/>
                    </a:lnTo>
                    <a:lnTo>
                      <a:pt x="2558" y="1031"/>
                    </a:lnTo>
                    <a:lnTo>
                      <a:pt x="2564" y="1009"/>
                    </a:lnTo>
                    <a:lnTo>
                      <a:pt x="2569" y="986"/>
                    </a:lnTo>
                    <a:lnTo>
                      <a:pt x="2574" y="965"/>
                    </a:lnTo>
                    <a:lnTo>
                      <a:pt x="2578" y="942"/>
                    </a:lnTo>
                    <a:lnTo>
                      <a:pt x="2580" y="918"/>
                    </a:lnTo>
                    <a:lnTo>
                      <a:pt x="2582" y="895"/>
                    </a:lnTo>
                    <a:lnTo>
                      <a:pt x="2583" y="872"/>
                    </a:lnTo>
                    <a:lnTo>
                      <a:pt x="2582" y="848"/>
                    </a:lnTo>
                    <a:lnTo>
                      <a:pt x="2581" y="825"/>
                    </a:lnTo>
                    <a:lnTo>
                      <a:pt x="2579" y="802"/>
                    </a:lnTo>
                    <a:lnTo>
                      <a:pt x="2576" y="779"/>
                    </a:lnTo>
                    <a:lnTo>
                      <a:pt x="2571" y="756"/>
                    </a:lnTo>
                    <a:lnTo>
                      <a:pt x="2566" y="733"/>
                    </a:lnTo>
                    <a:lnTo>
                      <a:pt x="2560" y="711"/>
                    </a:lnTo>
                    <a:lnTo>
                      <a:pt x="2553" y="689"/>
                    </a:lnTo>
                    <a:lnTo>
                      <a:pt x="2544" y="667"/>
                    </a:lnTo>
                    <a:lnTo>
                      <a:pt x="2535" y="646"/>
                    </a:lnTo>
                    <a:lnTo>
                      <a:pt x="2525" y="624"/>
                    </a:lnTo>
                    <a:lnTo>
                      <a:pt x="2513" y="604"/>
                    </a:lnTo>
                    <a:lnTo>
                      <a:pt x="2501" y="585"/>
                    </a:lnTo>
                    <a:lnTo>
                      <a:pt x="2486" y="565"/>
                    </a:lnTo>
                    <a:lnTo>
                      <a:pt x="2471" y="546"/>
                    </a:lnTo>
                    <a:lnTo>
                      <a:pt x="2455" y="528"/>
                    </a:lnTo>
                    <a:lnTo>
                      <a:pt x="2438" y="511"/>
                    </a:lnTo>
                    <a:lnTo>
                      <a:pt x="2419" y="495"/>
                    </a:lnTo>
                    <a:lnTo>
                      <a:pt x="2400" y="479"/>
                    </a:lnTo>
                    <a:lnTo>
                      <a:pt x="2379" y="464"/>
                    </a:lnTo>
                    <a:lnTo>
                      <a:pt x="2357" y="450"/>
                    </a:lnTo>
                    <a:lnTo>
                      <a:pt x="2334" y="438"/>
                    </a:lnTo>
                    <a:lnTo>
                      <a:pt x="2310" y="425"/>
                    </a:lnTo>
                    <a:lnTo>
                      <a:pt x="2284" y="415"/>
                    </a:lnTo>
                    <a:lnTo>
                      <a:pt x="2257" y="406"/>
                    </a:lnTo>
                    <a:lnTo>
                      <a:pt x="2229" y="396"/>
                    </a:lnTo>
                    <a:lnTo>
                      <a:pt x="2200" y="389"/>
                    </a:lnTo>
                    <a:lnTo>
                      <a:pt x="2169" y="383"/>
                    </a:lnTo>
                    <a:lnTo>
                      <a:pt x="2137" y="378"/>
                    </a:lnTo>
                    <a:lnTo>
                      <a:pt x="2104" y="374"/>
                    </a:lnTo>
                    <a:lnTo>
                      <a:pt x="2069" y="372"/>
                    </a:lnTo>
                    <a:lnTo>
                      <a:pt x="2033" y="371"/>
                    </a:lnTo>
                    <a:lnTo>
                      <a:pt x="2033" y="371"/>
                    </a:lnTo>
                    <a:lnTo>
                      <a:pt x="2016" y="340"/>
                    </a:lnTo>
                    <a:lnTo>
                      <a:pt x="1999" y="310"/>
                    </a:lnTo>
                    <a:lnTo>
                      <a:pt x="1980" y="282"/>
                    </a:lnTo>
                    <a:lnTo>
                      <a:pt x="1960" y="255"/>
                    </a:lnTo>
                    <a:lnTo>
                      <a:pt x="1940" y="229"/>
                    </a:lnTo>
                    <a:lnTo>
                      <a:pt x="1920" y="205"/>
                    </a:lnTo>
                    <a:lnTo>
                      <a:pt x="1900" y="183"/>
                    </a:lnTo>
                    <a:lnTo>
                      <a:pt x="1878" y="161"/>
                    </a:lnTo>
                    <a:lnTo>
                      <a:pt x="1856" y="141"/>
                    </a:lnTo>
                    <a:lnTo>
                      <a:pt x="1834" y="123"/>
                    </a:lnTo>
                    <a:lnTo>
                      <a:pt x="1811" y="107"/>
                    </a:lnTo>
                    <a:lnTo>
                      <a:pt x="1787" y="91"/>
                    </a:lnTo>
                    <a:lnTo>
                      <a:pt x="1764" y="77"/>
                    </a:lnTo>
                    <a:lnTo>
                      <a:pt x="1740" y="63"/>
                    </a:lnTo>
                    <a:lnTo>
                      <a:pt x="1716" y="52"/>
                    </a:lnTo>
                    <a:lnTo>
                      <a:pt x="1691" y="41"/>
                    </a:lnTo>
                    <a:lnTo>
                      <a:pt x="1667" y="32"/>
                    </a:lnTo>
                    <a:lnTo>
                      <a:pt x="1642" y="25"/>
                    </a:lnTo>
                    <a:lnTo>
                      <a:pt x="1617" y="17"/>
                    </a:lnTo>
                    <a:lnTo>
                      <a:pt x="1592" y="11"/>
                    </a:lnTo>
                    <a:lnTo>
                      <a:pt x="1567" y="7"/>
                    </a:lnTo>
                    <a:lnTo>
                      <a:pt x="1542" y="4"/>
                    </a:lnTo>
                    <a:lnTo>
                      <a:pt x="1516" y="1"/>
                    </a:lnTo>
                    <a:lnTo>
                      <a:pt x="1491" y="0"/>
                    </a:lnTo>
                    <a:lnTo>
                      <a:pt x="1466" y="0"/>
                    </a:lnTo>
                    <a:lnTo>
                      <a:pt x="1440" y="0"/>
                    </a:lnTo>
                    <a:lnTo>
                      <a:pt x="1415" y="2"/>
                    </a:lnTo>
                    <a:lnTo>
                      <a:pt x="1390" y="4"/>
                    </a:lnTo>
                    <a:lnTo>
                      <a:pt x="1365" y="8"/>
                    </a:lnTo>
                    <a:lnTo>
                      <a:pt x="1341" y="12"/>
                    </a:lnTo>
                    <a:lnTo>
                      <a:pt x="1316" y="17"/>
                    </a:lnTo>
                    <a:lnTo>
                      <a:pt x="1292" y="23"/>
                    </a:lnTo>
                    <a:lnTo>
                      <a:pt x="1268" y="31"/>
                    </a:lnTo>
                    <a:lnTo>
                      <a:pt x="1245" y="38"/>
                    </a:lnTo>
                    <a:lnTo>
                      <a:pt x="1221" y="47"/>
                    </a:lnTo>
                    <a:lnTo>
                      <a:pt x="1198" y="57"/>
                    </a:lnTo>
                    <a:lnTo>
                      <a:pt x="1175" y="66"/>
                    </a:lnTo>
                    <a:lnTo>
                      <a:pt x="1153" y="78"/>
                    </a:lnTo>
                    <a:lnTo>
                      <a:pt x="1131" y="89"/>
                    </a:lnTo>
                    <a:lnTo>
                      <a:pt x="1109" y="101"/>
                    </a:lnTo>
                    <a:lnTo>
                      <a:pt x="1088" y="114"/>
                    </a:lnTo>
                    <a:lnTo>
                      <a:pt x="1069" y="128"/>
                    </a:lnTo>
                    <a:lnTo>
                      <a:pt x="1049" y="141"/>
                    </a:lnTo>
                    <a:lnTo>
                      <a:pt x="1030" y="156"/>
                    </a:lnTo>
                    <a:lnTo>
                      <a:pt x="1011" y="171"/>
                    </a:lnTo>
                    <a:lnTo>
                      <a:pt x="994" y="187"/>
                    </a:lnTo>
                    <a:lnTo>
                      <a:pt x="976" y="203"/>
                    </a:lnTo>
                    <a:lnTo>
                      <a:pt x="960" y="219"/>
                    </a:lnTo>
                    <a:lnTo>
                      <a:pt x="945" y="237"/>
                    </a:lnTo>
                    <a:lnTo>
                      <a:pt x="929" y="254"/>
                    </a:lnTo>
                    <a:lnTo>
                      <a:pt x="915" y="272"/>
                    </a:lnTo>
                    <a:lnTo>
                      <a:pt x="902" y="290"/>
                    </a:lnTo>
                    <a:lnTo>
                      <a:pt x="889" y="309"/>
                    </a:lnTo>
                    <a:lnTo>
                      <a:pt x="878" y="327"/>
                    </a:lnTo>
                    <a:lnTo>
                      <a:pt x="868" y="347"/>
                    </a:lnTo>
                    <a:lnTo>
                      <a:pt x="858" y="367"/>
                    </a:lnTo>
                    <a:lnTo>
                      <a:pt x="850" y="387"/>
                    </a:lnTo>
                    <a:lnTo>
                      <a:pt x="843" y="407"/>
                    </a:lnTo>
                    <a:lnTo>
                      <a:pt x="836" y="426"/>
                    </a:lnTo>
                    <a:lnTo>
                      <a:pt x="831" y="447"/>
                    </a:lnTo>
                    <a:lnTo>
                      <a:pt x="827" y="468"/>
                    </a:lnTo>
                    <a:lnTo>
                      <a:pt x="824" y="489"/>
                    </a:lnTo>
                    <a:lnTo>
                      <a:pt x="822" y="510"/>
                    </a:lnTo>
                    <a:lnTo>
                      <a:pt x="822" y="530"/>
                    </a:lnTo>
                    <a:lnTo>
                      <a:pt x="822" y="530"/>
                    </a:lnTo>
                    <a:lnTo>
                      <a:pt x="808" y="515"/>
                    </a:lnTo>
                    <a:lnTo>
                      <a:pt x="794" y="499"/>
                    </a:lnTo>
                    <a:lnTo>
                      <a:pt x="780" y="486"/>
                    </a:lnTo>
                    <a:lnTo>
                      <a:pt x="766" y="472"/>
                    </a:lnTo>
                    <a:lnTo>
                      <a:pt x="753" y="461"/>
                    </a:lnTo>
                    <a:lnTo>
                      <a:pt x="739" y="449"/>
                    </a:lnTo>
                    <a:lnTo>
                      <a:pt x="726" y="439"/>
                    </a:lnTo>
                    <a:lnTo>
                      <a:pt x="711" y="428"/>
                    </a:lnTo>
                    <a:lnTo>
                      <a:pt x="698" y="420"/>
                    </a:lnTo>
                    <a:lnTo>
                      <a:pt x="684" y="412"/>
                    </a:lnTo>
                    <a:lnTo>
                      <a:pt x="670" y="403"/>
                    </a:lnTo>
                    <a:lnTo>
                      <a:pt x="656" y="397"/>
                    </a:lnTo>
                    <a:lnTo>
                      <a:pt x="643" y="391"/>
                    </a:lnTo>
                    <a:lnTo>
                      <a:pt x="629" y="386"/>
                    </a:lnTo>
                    <a:lnTo>
                      <a:pt x="601" y="377"/>
                    </a:lnTo>
                    <a:lnTo>
                      <a:pt x="574" y="371"/>
                    </a:lnTo>
                    <a:lnTo>
                      <a:pt x="547" y="367"/>
                    </a:lnTo>
                    <a:lnTo>
                      <a:pt x="520" y="366"/>
                    </a:lnTo>
                    <a:lnTo>
                      <a:pt x="494" y="367"/>
                    </a:lnTo>
                    <a:lnTo>
                      <a:pt x="467" y="369"/>
                    </a:lnTo>
                    <a:lnTo>
                      <a:pt x="440" y="374"/>
                    </a:lnTo>
                    <a:lnTo>
                      <a:pt x="415" y="381"/>
                    </a:lnTo>
                    <a:lnTo>
                      <a:pt x="390" y="388"/>
                    </a:lnTo>
                    <a:lnTo>
                      <a:pt x="367" y="397"/>
                    </a:lnTo>
                    <a:lnTo>
                      <a:pt x="343" y="408"/>
                    </a:lnTo>
                    <a:lnTo>
                      <a:pt x="320" y="419"/>
                    </a:lnTo>
                    <a:lnTo>
                      <a:pt x="297" y="432"/>
                    </a:lnTo>
                    <a:lnTo>
                      <a:pt x="275" y="444"/>
                    </a:lnTo>
                    <a:lnTo>
                      <a:pt x="254" y="459"/>
                    </a:lnTo>
                    <a:lnTo>
                      <a:pt x="234" y="473"/>
                    </a:lnTo>
                    <a:lnTo>
                      <a:pt x="215" y="488"/>
                    </a:lnTo>
                    <a:lnTo>
                      <a:pt x="197" y="502"/>
                    </a:lnTo>
                    <a:lnTo>
                      <a:pt x="179" y="518"/>
                    </a:lnTo>
                    <a:lnTo>
                      <a:pt x="163" y="533"/>
                    </a:lnTo>
                    <a:lnTo>
                      <a:pt x="148" y="548"/>
                    </a:lnTo>
                    <a:lnTo>
                      <a:pt x="122" y="576"/>
                    </a:lnTo>
                    <a:lnTo>
                      <a:pt x="100" y="602"/>
                    </a:lnTo>
                    <a:lnTo>
                      <a:pt x="100" y="602"/>
                    </a:lnTo>
                    <a:lnTo>
                      <a:pt x="89" y="616"/>
                    </a:lnTo>
                    <a:lnTo>
                      <a:pt x="80" y="633"/>
                    </a:lnTo>
                    <a:lnTo>
                      <a:pt x="70" y="650"/>
                    </a:lnTo>
                    <a:lnTo>
                      <a:pt x="59" y="671"/>
                    </a:lnTo>
                    <a:lnTo>
                      <a:pt x="50" y="694"/>
                    </a:lnTo>
                    <a:lnTo>
                      <a:pt x="39" y="718"/>
                    </a:lnTo>
                    <a:lnTo>
                      <a:pt x="31" y="745"/>
                    </a:lnTo>
                    <a:lnTo>
                      <a:pt x="23" y="772"/>
                    </a:lnTo>
                    <a:lnTo>
                      <a:pt x="16" y="801"/>
                    </a:lnTo>
                    <a:lnTo>
                      <a:pt x="9" y="830"/>
                    </a:lnTo>
                    <a:lnTo>
                      <a:pt x="5" y="860"/>
                    </a:lnTo>
                    <a:lnTo>
                      <a:pt x="1" y="892"/>
                    </a:lnTo>
                    <a:lnTo>
                      <a:pt x="0" y="924"/>
                    </a:lnTo>
                    <a:lnTo>
                      <a:pt x="0" y="956"/>
                    </a:lnTo>
                    <a:lnTo>
                      <a:pt x="2" y="988"/>
                    </a:lnTo>
                    <a:lnTo>
                      <a:pt x="6" y="1020"/>
                    </a:lnTo>
                    <a:lnTo>
                      <a:pt x="12" y="1051"/>
                    </a:lnTo>
                    <a:lnTo>
                      <a:pt x="17" y="1067"/>
                    </a:lnTo>
                    <a:lnTo>
                      <a:pt x="21" y="1082"/>
                    </a:lnTo>
                    <a:lnTo>
                      <a:pt x="27" y="1098"/>
                    </a:lnTo>
                    <a:lnTo>
                      <a:pt x="33" y="1112"/>
                    </a:lnTo>
                    <a:lnTo>
                      <a:pt x="39" y="1127"/>
                    </a:lnTo>
                    <a:lnTo>
                      <a:pt x="47" y="1142"/>
                    </a:lnTo>
                    <a:lnTo>
                      <a:pt x="55" y="1156"/>
                    </a:lnTo>
                    <a:lnTo>
                      <a:pt x="64" y="1170"/>
                    </a:lnTo>
                    <a:lnTo>
                      <a:pt x="75" y="1183"/>
                    </a:lnTo>
                    <a:lnTo>
                      <a:pt x="85" y="1197"/>
                    </a:lnTo>
                    <a:lnTo>
                      <a:pt x="97" y="1210"/>
                    </a:lnTo>
                    <a:lnTo>
                      <a:pt x="109" y="1223"/>
                    </a:lnTo>
                    <a:lnTo>
                      <a:pt x="123" y="1234"/>
                    </a:lnTo>
                    <a:lnTo>
                      <a:pt x="136" y="1247"/>
                    </a:lnTo>
                    <a:lnTo>
                      <a:pt x="152" y="1257"/>
                    </a:lnTo>
                    <a:lnTo>
                      <a:pt x="168" y="1269"/>
                    </a:lnTo>
                    <a:lnTo>
                      <a:pt x="184" y="1278"/>
                    </a:lnTo>
                    <a:lnTo>
                      <a:pt x="203" y="1288"/>
                    </a:lnTo>
                    <a:lnTo>
                      <a:pt x="222" y="1297"/>
                    </a:lnTo>
                    <a:lnTo>
                      <a:pt x="242" y="1306"/>
                    </a:lnTo>
                    <a:lnTo>
                      <a:pt x="262" y="1313"/>
                    </a:lnTo>
                    <a:lnTo>
                      <a:pt x="285" y="1321"/>
                    </a:lnTo>
                    <a:lnTo>
                      <a:pt x="308" y="1327"/>
                    </a:lnTo>
                    <a:lnTo>
                      <a:pt x="333" y="1333"/>
                    </a:lnTo>
                    <a:lnTo>
                      <a:pt x="358" y="1338"/>
                    </a:lnTo>
                    <a:lnTo>
                      <a:pt x="385" y="1343"/>
                    </a:lnTo>
                    <a:lnTo>
                      <a:pt x="412" y="1347"/>
                    </a:lnTo>
                    <a:lnTo>
                      <a:pt x="442" y="1349"/>
                    </a:lnTo>
                    <a:lnTo>
                      <a:pt x="472" y="1351"/>
                    </a:lnTo>
                    <a:lnTo>
                      <a:pt x="504" y="135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grpSp>
      </p:grpSp>
      <p:grpSp>
        <p:nvGrpSpPr>
          <p:cNvPr id="6" name="Groupe 5"/>
          <p:cNvGrpSpPr/>
          <p:nvPr/>
        </p:nvGrpSpPr>
        <p:grpSpPr>
          <a:xfrm>
            <a:off x="539552" y="1746736"/>
            <a:ext cx="3822464" cy="396000"/>
            <a:chOff x="539552" y="1367394"/>
            <a:chExt cx="3822464" cy="396000"/>
          </a:xfrm>
        </p:grpSpPr>
        <p:sp>
          <p:nvSpPr>
            <p:cNvPr id="34" name="Rectangle 33"/>
            <p:cNvSpPr/>
            <p:nvPr/>
          </p:nvSpPr>
          <p:spPr>
            <a:xfrm>
              <a:off x="539552" y="1367394"/>
              <a:ext cx="3528000" cy="39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Révolution numérique</a:t>
              </a:r>
            </a:p>
          </p:txBody>
        </p:sp>
        <p:sp>
          <p:nvSpPr>
            <p:cNvPr id="35" name="Flèche droite 34"/>
            <p:cNvSpPr/>
            <p:nvPr/>
          </p:nvSpPr>
          <p:spPr>
            <a:xfrm>
              <a:off x="3929968" y="1399128"/>
              <a:ext cx="432048" cy="3600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grpSp>
        <p:nvGrpSpPr>
          <p:cNvPr id="12" name="Groupe 11"/>
          <p:cNvGrpSpPr/>
          <p:nvPr/>
        </p:nvGrpSpPr>
        <p:grpSpPr>
          <a:xfrm>
            <a:off x="2664196" y="2373590"/>
            <a:ext cx="1047494" cy="911516"/>
            <a:chOff x="2490770" y="2627620"/>
            <a:chExt cx="1047494" cy="911516"/>
          </a:xfrm>
        </p:grpSpPr>
        <p:grpSp>
          <p:nvGrpSpPr>
            <p:cNvPr id="48" name="Groupe 47"/>
            <p:cNvGrpSpPr/>
            <p:nvPr/>
          </p:nvGrpSpPr>
          <p:grpSpPr>
            <a:xfrm>
              <a:off x="2490770" y="3036388"/>
              <a:ext cx="1047494" cy="502748"/>
              <a:chOff x="2490770" y="3036388"/>
              <a:chExt cx="1047494" cy="502748"/>
            </a:xfrm>
          </p:grpSpPr>
          <p:sp>
            <p:nvSpPr>
              <p:cNvPr id="50" name="Rectangle 9"/>
              <p:cNvSpPr>
                <a:spLocks noChangeArrowheads="1"/>
              </p:cNvSpPr>
              <p:nvPr/>
            </p:nvSpPr>
            <p:spPr bwMode="auto">
              <a:xfrm>
                <a:off x="2882039" y="3137178"/>
                <a:ext cx="172183" cy="301169"/>
              </a:xfrm>
              <a:prstGeom prst="rect">
                <a:avLst/>
              </a:prstGeom>
              <a:noFill/>
              <a:ln w="28575">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1" name="Freeform 10"/>
              <p:cNvSpPr>
                <a:spLocks noEditPoints="1"/>
              </p:cNvSpPr>
              <p:nvPr/>
            </p:nvSpPr>
            <p:spPr bwMode="auto">
              <a:xfrm>
                <a:off x="2879530" y="3369354"/>
                <a:ext cx="167383" cy="62394"/>
              </a:xfrm>
              <a:custGeom>
                <a:avLst/>
                <a:gdLst>
                  <a:gd name="T0" fmla="*/ 0 w 558"/>
                  <a:gd name="T1" fmla="*/ 0 h 207"/>
                  <a:gd name="T2" fmla="*/ 0 w 558"/>
                  <a:gd name="T3" fmla="*/ 207 h 207"/>
                  <a:gd name="T4" fmla="*/ 558 w 558"/>
                  <a:gd name="T5" fmla="*/ 207 h 207"/>
                  <a:gd name="T6" fmla="*/ 558 w 558"/>
                  <a:gd name="T7" fmla="*/ 0 h 207"/>
                  <a:gd name="T8" fmla="*/ 0 w 558"/>
                  <a:gd name="T9" fmla="*/ 0 h 207"/>
                  <a:gd name="T10" fmla="*/ 280 w 558"/>
                  <a:gd name="T11" fmla="*/ 187 h 207"/>
                  <a:gd name="T12" fmla="*/ 280 w 558"/>
                  <a:gd name="T13" fmla="*/ 187 h 207"/>
                  <a:gd name="T14" fmla="*/ 267 w 558"/>
                  <a:gd name="T15" fmla="*/ 185 h 207"/>
                  <a:gd name="T16" fmla="*/ 256 w 558"/>
                  <a:gd name="T17" fmla="*/ 182 h 207"/>
                  <a:gd name="T18" fmla="*/ 244 w 558"/>
                  <a:gd name="T19" fmla="*/ 176 h 207"/>
                  <a:gd name="T20" fmla="*/ 235 w 558"/>
                  <a:gd name="T21" fmla="*/ 168 h 207"/>
                  <a:gd name="T22" fmla="*/ 228 w 558"/>
                  <a:gd name="T23" fmla="*/ 159 h 207"/>
                  <a:gd name="T24" fmla="*/ 223 w 558"/>
                  <a:gd name="T25" fmla="*/ 149 h 207"/>
                  <a:gd name="T26" fmla="*/ 218 w 558"/>
                  <a:gd name="T27" fmla="*/ 137 h 207"/>
                  <a:gd name="T28" fmla="*/ 217 w 558"/>
                  <a:gd name="T29" fmla="*/ 125 h 207"/>
                  <a:gd name="T30" fmla="*/ 217 w 558"/>
                  <a:gd name="T31" fmla="*/ 125 h 207"/>
                  <a:gd name="T32" fmla="*/ 218 w 558"/>
                  <a:gd name="T33" fmla="*/ 112 h 207"/>
                  <a:gd name="T34" fmla="*/ 223 w 558"/>
                  <a:gd name="T35" fmla="*/ 101 h 207"/>
                  <a:gd name="T36" fmla="*/ 228 w 558"/>
                  <a:gd name="T37" fmla="*/ 90 h 207"/>
                  <a:gd name="T38" fmla="*/ 235 w 558"/>
                  <a:gd name="T39" fmla="*/ 80 h 207"/>
                  <a:gd name="T40" fmla="*/ 244 w 558"/>
                  <a:gd name="T41" fmla="*/ 73 h 207"/>
                  <a:gd name="T42" fmla="*/ 256 w 558"/>
                  <a:gd name="T43" fmla="*/ 67 h 207"/>
                  <a:gd name="T44" fmla="*/ 267 w 558"/>
                  <a:gd name="T45" fmla="*/ 64 h 207"/>
                  <a:gd name="T46" fmla="*/ 280 w 558"/>
                  <a:gd name="T47" fmla="*/ 63 h 207"/>
                  <a:gd name="T48" fmla="*/ 280 w 558"/>
                  <a:gd name="T49" fmla="*/ 63 h 207"/>
                  <a:gd name="T50" fmla="*/ 292 w 558"/>
                  <a:gd name="T51" fmla="*/ 64 h 207"/>
                  <a:gd name="T52" fmla="*/ 304 w 558"/>
                  <a:gd name="T53" fmla="*/ 67 h 207"/>
                  <a:gd name="T54" fmla="*/ 314 w 558"/>
                  <a:gd name="T55" fmla="*/ 73 h 207"/>
                  <a:gd name="T56" fmla="*/ 323 w 558"/>
                  <a:gd name="T57" fmla="*/ 80 h 207"/>
                  <a:gd name="T58" fmla="*/ 331 w 558"/>
                  <a:gd name="T59" fmla="*/ 90 h 207"/>
                  <a:gd name="T60" fmla="*/ 337 w 558"/>
                  <a:gd name="T61" fmla="*/ 101 h 207"/>
                  <a:gd name="T62" fmla="*/ 341 w 558"/>
                  <a:gd name="T63" fmla="*/ 112 h 207"/>
                  <a:gd name="T64" fmla="*/ 342 w 558"/>
                  <a:gd name="T65" fmla="*/ 125 h 207"/>
                  <a:gd name="T66" fmla="*/ 342 w 558"/>
                  <a:gd name="T67" fmla="*/ 125 h 207"/>
                  <a:gd name="T68" fmla="*/ 341 w 558"/>
                  <a:gd name="T69" fmla="*/ 137 h 207"/>
                  <a:gd name="T70" fmla="*/ 337 w 558"/>
                  <a:gd name="T71" fmla="*/ 149 h 207"/>
                  <a:gd name="T72" fmla="*/ 331 w 558"/>
                  <a:gd name="T73" fmla="*/ 159 h 207"/>
                  <a:gd name="T74" fmla="*/ 323 w 558"/>
                  <a:gd name="T75" fmla="*/ 168 h 207"/>
                  <a:gd name="T76" fmla="*/ 314 w 558"/>
                  <a:gd name="T77" fmla="*/ 176 h 207"/>
                  <a:gd name="T78" fmla="*/ 304 w 558"/>
                  <a:gd name="T79" fmla="*/ 182 h 207"/>
                  <a:gd name="T80" fmla="*/ 292 w 558"/>
                  <a:gd name="T81" fmla="*/ 185 h 207"/>
                  <a:gd name="T82" fmla="*/ 280 w 558"/>
                  <a:gd name="T83" fmla="*/ 187 h 207"/>
                  <a:gd name="T84" fmla="*/ 280 w 558"/>
                  <a:gd name="T85"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8" h="207">
                    <a:moveTo>
                      <a:pt x="0" y="0"/>
                    </a:moveTo>
                    <a:lnTo>
                      <a:pt x="0" y="207"/>
                    </a:lnTo>
                    <a:lnTo>
                      <a:pt x="558" y="207"/>
                    </a:lnTo>
                    <a:lnTo>
                      <a:pt x="558" y="0"/>
                    </a:lnTo>
                    <a:lnTo>
                      <a:pt x="0" y="0"/>
                    </a:lnTo>
                    <a:close/>
                    <a:moveTo>
                      <a:pt x="280" y="187"/>
                    </a:moveTo>
                    <a:lnTo>
                      <a:pt x="280" y="187"/>
                    </a:lnTo>
                    <a:lnTo>
                      <a:pt x="267" y="185"/>
                    </a:lnTo>
                    <a:lnTo>
                      <a:pt x="256" y="182"/>
                    </a:lnTo>
                    <a:lnTo>
                      <a:pt x="244" y="176"/>
                    </a:lnTo>
                    <a:lnTo>
                      <a:pt x="235" y="168"/>
                    </a:lnTo>
                    <a:lnTo>
                      <a:pt x="228" y="159"/>
                    </a:lnTo>
                    <a:lnTo>
                      <a:pt x="223" y="149"/>
                    </a:lnTo>
                    <a:lnTo>
                      <a:pt x="218" y="137"/>
                    </a:lnTo>
                    <a:lnTo>
                      <a:pt x="217" y="125"/>
                    </a:lnTo>
                    <a:lnTo>
                      <a:pt x="217" y="125"/>
                    </a:lnTo>
                    <a:lnTo>
                      <a:pt x="218" y="112"/>
                    </a:lnTo>
                    <a:lnTo>
                      <a:pt x="223" y="101"/>
                    </a:lnTo>
                    <a:lnTo>
                      <a:pt x="228" y="90"/>
                    </a:lnTo>
                    <a:lnTo>
                      <a:pt x="235" y="80"/>
                    </a:lnTo>
                    <a:lnTo>
                      <a:pt x="244" y="73"/>
                    </a:lnTo>
                    <a:lnTo>
                      <a:pt x="256" y="67"/>
                    </a:lnTo>
                    <a:lnTo>
                      <a:pt x="267" y="64"/>
                    </a:lnTo>
                    <a:lnTo>
                      <a:pt x="280" y="63"/>
                    </a:lnTo>
                    <a:lnTo>
                      <a:pt x="280" y="63"/>
                    </a:lnTo>
                    <a:lnTo>
                      <a:pt x="292" y="64"/>
                    </a:lnTo>
                    <a:lnTo>
                      <a:pt x="304" y="67"/>
                    </a:lnTo>
                    <a:lnTo>
                      <a:pt x="314" y="73"/>
                    </a:lnTo>
                    <a:lnTo>
                      <a:pt x="323" y="80"/>
                    </a:lnTo>
                    <a:lnTo>
                      <a:pt x="331" y="90"/>
                    </a:lnTo>
                    <a:lnTo>
                      <a:pt x="337" y="101"/>
                    </a:lnTo>
                    <a:lnTo>
                      <a:pt x="341" y="112"/>
                    </a:lnTo>
                    <a:lnTo>
                      <a:pt x="342" y="125"/>
                    </a:lnTo>
                    <a:lnTo>
                      <a:pt x="342" y="125"/>
                    </a:lnTo>
                    <a:lnTo>
                      <a:pt x="341" y="137"/>
                    </a:lnTo>
                    <a:lnTo>
                      <a:pt x="337" y="149"/>
                    </a:lnTo>
                    <a:lnTo>
                      <a:pt x="331" y="159"/>
                    </a:lnTo>
                    <a:lnTo>
                      <a:pt x="323" y="168"/>
                    </a:lnTo>
                    <a:lnTo>
                      <a:pt x="314" y="176"/>
                    </a:lnTo>
                    <a:lnTo>
                      <a:pt x="304" y="182"/>
                    </a:lnTo>
                    <a:lnTo>
                      <a:pt x="292" y="185"/>
                    </a:lnTo>
                    <a:lnTo>
                      <a:pt x="280" y="187"/>
                    </a:lnTo>
                    <a:lnTo>
                      <a:pt x="280" y="18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2" name="Freeform 11"/>
              <p:cNvSpPr>
                <a:spLocks/>
              </p:cNvSpPr>
              <p:nvPr/>
            </p:nvSpPr>
            <p:spPr bwMode="auto">
              <a:xfrm>
                <a:off x="3094909" y="3036388"/>
                <a:ext cx="380961" cy="502748"/>
              </a:xfrm>
              <a:custGeom>
                <a:avLst/>
                <a:gdLst>
                  <a:gd name="T0" fmla="*/ 1150 w 1270"/>
                  <a:gd name="T1" fmla="*/ 1525 h 1676"/>
                  <a:gd name="T2" fmla="*/ 1147 w 1270"/>
                  <a:gd name="T3" fmla="*/ 1540 h 1676"/>
                  <a:gd name="T4" fmla="*/ 1139 w 1270"/>
                  <a:gd name="T5" fmla="*/ 1552 h 1676"/>
                  <a:gd name="T6" fmla="*/ 1126 w 1270"/>
                  <a:gd name="T7" fmla="*/ 1560 h 1676"/>
                  <a:gd name="T8" fmla="*/ 1114 w 1270"/>
                  <a:gd name="T9" fmla="*/ 1563 h 1676"/>
                  <a:gd name="T10" fmla="*/ 157 w 1270"/>
                  <a:gd name="T11" fmla="*/ 1563 h 1676"/>
                  <a:gd name="T12" fmla="*/ 143 w 1270"/>
                  <a:gd name="T13" fmla="*/ 1560 h 1676"/>
                  <a:gd name="T14" fmla="*/ 132 w 1270"/>
                  <a:gd name="T15" fmla="*/ 1552 h 1676"/>
                  <a:gd name="T16" fmla="*/ 122 w 1270"/>
                  <a:gd name="T17" fmla="*/ 1540 h 1676"/>
                  <a:gd name="T18" fmla="*/ 120 w 1270"/>
                  <a:gd name="T19" fmla="*/ 1525 h 1676"/>
                  <a:gd name="T20" fmla="*/ 120 w 1270"/>
                  <a:gd name="T21" fmla="*/ 151 h 1676"/>
                  <a:gd name="T22" fmla="*/ 122 w 1270"/>
                  <a:gd name="T23" fmla="*/ 139 h 1676"/>
                  <a:gd name="T24" fmla="*/ 132 w 1270"/>
                  <a:gd name="T25" fmla="*/ 128 h 1676"/>
                  <a:gd name="T26" fmla="*/ 143 w 1270"/>
                  <a:gd name="T27" fmla="*/ 120 h 1676"/>
                  <a:gd name="T28" fmla="*/ 157 w 1270"/>
                  <a:gd name="T29" fmla="*/ 118 h 1676"/>
                  <a:gd name="T30" fmla="*/ 1114 w 1270"/>
                  <a:gd name="T31" fmla="*/ 118 h 1676"/>
                  <a:gd name="T32" fmla="*/ 1126 w 1270"/>
                  <a:gd name="T33" fmla="*/ 120 h 1676"/>
                  <a:gd name="T34" fmla="*/ 1139 w 1270"/>
                  <a:gd name="T35" fmla="*/ 128 h 1676"/>
                  <a:gd name="T36" fmla="*/ 1147 w 1270"/>
                  <a:gd name="T37" fmla="*/ 139 h 1676"/>
                  <a:gd name="T38" fmla="*/ 1150 w 1270"/>
                  <a:gd name="T39" fmla="*/ 151 h 1676"/>
                  <a:gd name="T40" fmla="*/ 1270 w 1270"/>
                  <a:gd name="T41" fmla="*/ 357 h 1676"/>
                  <a:gd name="T42" fmla="*/ 1270 w 1270"/>
                  <a:gd name="T43" fmla="*/ 46 h 1676"/>
                  <a:gd name="T44" fmla="*/ 1266 w 1270"/>
                  <a:gd name="T45" fmla="*/ 29 h 1676"/>
                  <a:gd name="T46" fmla="*/ 1257 w 1270"/>
                  <a:gd name="T47" fmla="*/ 14 h 1676"/>
                  <a:gd name="T48" fmla="*/ 1242 w 1270"/>
                  <a:gd name="T49" fmla="*/ 3 h 1676"/>
                  <a:gd name="T50" fmla="*/ 1224 w 1270"/>
                  <a:gd name="T51" fmla="*/ 0 h 1676"/>
                  <a:gd name="T52" fmla="*/ 46 w 1270"/>
                  <a:gd name="T53" fmla="*/ 0 h 1676"/>
                  <a:gd name="T54" fmla="*/ 27 w 1270"/>
                  <a:gd name="T55" fmla="*/ 3 h 1676"/>
                  <a:gd name="T56" fmla="*/ 12 w 1270"/>
                  <a:gd name="T57" fmla="*/ 14 h 1676"/>
                  <a:gd name="T58" fmla="*/ 3 w 1270"/>
                  <a:gd name="T59" fmla="*/ 29 h 1676"/>
                  <a:gd name="T60" fmla="*/ 0 w 1270"/>
                  <a:gd name="T61" fmla="*/ 46 h 1676"/>
                  <a:gd name="T62" fmla="*/ 0 w 1270"/>
                  <a:gd name="T63" fmla="*/ 1634 h 1676"/>
                  <a:gd name="T64" fmla="*/ 3 w 1270"/>
                  <a:gd name="T65" fmla="*/ 1651 h 1676"/>
                  <a:gd name="T66" fmla="*/ 12 w 1270"/>
                  <a:gd name="T67" fmla="*/ 1665 h 1676"/>
                  <a:gd name="T68" fmla="*/ 27 w 1270"/>
                  <a:gd name="T69" fmla="*/ 1673 h 1676"/>
                  <a:gd name="T70" fmla="*/ 46 w 1270"/>
                  <a:gd name="T71" fmla="*/ 1676 h 1676"/>
                  <a:gd name="T72" fmla="*/ 1224 w 1270"/>
                  <a:gd name="T73" fmla="*/ 1676 h 1676"/>
                  <a:gd name="T74" fmla="*/ 1242 w 1270"/>
                  <a:gd name="T75" fmla="*/ 1673 h 1676"/>
                  <a:gd name="T76" fmla="*/ 1257 w 1270"/>
                  <a:gd name="T77" fmla="*/ 1665 h 1676"/>
                  <a:gd name="T78" fmla="*/ 1266 w 1270"/>
                  <a:gd name="T79" fmla="*/ 1651 h 1676"/>
                  <a:gd name="T80" fmla="*/ 1270 w 1270"/>
                  <a:gd name="T81" fmla="*/ 1634 h 1676"/>
                  <a:gd name="T82" fmla="*/ 1150 w 1270"/>
                  <a:gd name="T83" fmla="*/ 805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70" h="1676">
                    <a:moveTo>
                      <a:pt x="1150" y="1525"/>
                    </a:moveTo>
                    <a:lnTo>
                      <a:pt x="1150" y="1525"/>
                    </a:lnTo>
                    <a:lnTo>
                      <a:pt x="1149" y="1533"/>
                    </a:lnTo>
                    <a:lnTo>
                      <a:pt x="1147" y="1540"/>
                    </a:lnTo>
                    <a:lnTo>
                      <a:pt x="1144" y="1546"/>
                    </a:lnTo>
                    <a:lnTo>
                      <a:pt x="1139" y="1552"/>
                    </a:lnTo>
                    <a:lnTo>
                      <a:pt x="1133" y="1557"/>
                    </a:lnTo>
                    <a:lnTo>
                      <a:pt x="1126" y="1560"/>
                    </a:lnTo>
                    <a:lnTo>
                      <a:pt x="1121" y="1561"/>
                    </a:lnTo>
                    <a:lnTo>
                      <a:pt x="1114" y="1563"/>
                    </a:lnTo>
                    <a:lnTo>
                      <a:pt x="157" y="1563"/>
                    </a:lnTo>
                    <a:lnTo>
                      <a:pt x="157" y="1563"/>
                    </a:lnTo>
                    <a:lnTo>
                      <a:pt x="150" y="1561"/>
                    </a:lnTo>
                    <a:lnTo>
                      <a:pt x="143" y="1560"/>
                    </a:lnTo>
                    <a:lnTo>
                      <a:pt x="136" y="1557"/>
                    </a:lnTo>
                    <a:lnTo>
                      <a:pt x="132" y="1552"/>
                    </a:lnTo>
                    <a:lnTo>
                      <a:pt x="126" y="1546"/>
                    </a:lnTo>
                    <a:lnTo>
                      <a:pt x="122" y="1540"/>
                    </a:lnTo>
                    <a:lnTo>
                      <a:pt x="120" y="1533"/>
                    </a:lnTo>
                    <a:lnTo>
                      <a:pt x="120" y="1525"/>
                    </a:lnTo>
                    <a:lnTo>
                      <a:pt x="120" y="151"/>
                    </a:lnTo>
                    <a:lnTo>
                      <a:pt x="120" y="151"/>
                    </a:lnTo>
                    <a:lnTo>
                      <a:pt x="120" y="144"/>
                    </a:lnTo>
                    <a:lnTo>
                      <a:pt x="122" y="139"/>
                    </a:lnTo>
                    <a:lnTo>
                      <a:pt x="126" y="133"/>
                    </a:lnTo>
                    <a:lnTo>
                      <a:pt x="132" y="128"/>
                    </a:lnTo>
                    <a:lnTo>
                      <a:pt x="136" y="124"/>
                    </a:lnTo>
                    <a:lnTo>
                      <a:pt x="143" y="120"/>
                    </a:lnTo>
                    <a:lnTo>
                      <a:pt x="150" y="118"/>
                    </a:lnTo>
                    <a:lnTo>
                      <a:pt x="157" y="118"/>
                    </a:lnTo>
                    <a:lnTo>
                      <a:pt x="1114" y="118"/>
                    </a:lnTo>
                    <a:lnTo>
                      <a:pt x="1114" y="118"/>
                    </a:lnTo>
                    <a:lnTo>
                      <a:pt x="1121" y="118"/>
                    </a:lnTo>
                    <a:lnTo>
                      <a:pt x="1126" y="120"/>
                    </a:lnTo>
                    <a:lnTo>
                      <a:pt x="1133" y="124"/>
                    </a:lnTo>
                    <a:lnTo>
                      <a:pt x="1139" y="128"/>
                    </a:lnTo>
                    <a:lnTo>
                      <a:pt x="1144" y="133"/>
                    </a:lnTo>
                    <a:lnTo>
                      <a:pt x="1147" y="139"/>
                    </a:lnTo>
                    <a:lnTo>
                      <a:pt x="1149" y="144"/>
                    </a:lnTo>
                    <a:lnTo>
                      <a:pt x="1150" y="151"/>
                    </a:lnTo>
                    <a:lnTo>
                      <a:pt x="1150" y="453"/>
                    </a:lnTo>
                    <a:lnTo>
                      <a:pt x="1270" y="357"/>
                    </a:lnTo>
                    <a:lnTo>
                      <a:pt x="1270" y="46"/>
                    </a:lnTo>
                    <a:lnTo>
                      <a:pt x="1270" y="46"/>
                    </a:lnTo>
                    <a:lnTo>
                      <a:pt x="1268" y="37"/>
                    </a:lnTo>
                    <a:lnTo>
                      <a:pt x="1266" y="29"/>
                    </a:lnTo>
                    <a:lnTo>
                      <a:pt x="1263" y="21"/>
                    </a:lnTo>
                    <a:lnTo>
                      <a:pt x="1257" y="14"/>
                    </a:lnTo>
                    <a:lnTo>
                      <a:pt x="1250" y="8"/>
                    </a:lnTo>
                    <a:lnTo>
                      <a:pt x="1242" y="3"/>
                    </a:lnTo>
                    <a:lnTo>
                      <a:pt x="1234" y="1"/>
                    </a:lnTo>
                    <a:lnTo>
                      <a:pt x="1224" y="0"/>
                    </a:lnTo>
                    <a:lnTo>
                      <a:pt x="46" y="0"/>
                    </a:lnTo>
                    <a:lnTo>
                      <a:pt x="46" y="0"/>
                    </a:lnTo>
                    <a:lnTo>
                      <a:pt x="36" y="1"/>
                    </a:lnTo>
                    <a:lnTo>
                      <a:pt x="27" y="3"/>
                    </a:lnTo>
                    <a:lnTo>
                      <a:pt x="19" y="8"/>
                    </a:lnTo>
                    <a:lnTo>
                      <a:pt x="12" y="14"/>
                    </a:lnTo>
                    <a:lnTo>
                      <a:pt x="7" y="21"/>
                    </a:lnTo>
                    <a:lnTo>
                      <a:pt x="3" y="29"/>
                    </a:lnTo>
                    <a:lnTo>
                      <a:pt x="1" y="37"/>
                    </a:lnTo>
                    <a:lnTo>
                      <a:pt x="0" y="46"/>
                    </a:lnTo>
                    <a:lnTo>
                      <a:pt x="0" y="1634"/>
                    </a:lnTo>
                    <a:lnTo>
                      <a:pt x="0" y="1634"/>
                    </a:lnTo>
                    <a:lnTo>
                      <a:pt x="1" y="1643"/>
                    </a:lnTo>
                    <a:lnTo>
                      <a:pt x="3" y="1651"/>
                    </a:lnTo>
                    <a:lnTo>
                      <a:pt x="7" y="1658"/>
                    </a:lnTo>
                    <a:lnTo>
                      <a:pt x="12" y="1665"/>
                    </a:lnTo>
                    <a:lnTo>
                      <a:pt x="19" y="1669"/>
                    </a:lnTo>
                    <a:lnTo>
                      <a:pt x="27" y="1673"/>
                    </a:lnTo>
                    <a:lnTo>
                      <a:pt x="36" y="1675"/>
                    </a:lnTo>
                    <a:lnTo>
                      <a:pt x="46" y="1676"/>
                    </a:lnTo>
                    <a:lnTo>
                      <a:pt x="1224" y="1676"/>
                    </a:lnTo>
                    <a:lnTo>
                      <a:pt x="1224" y="1676"/>
                    </a:lnTo>
                    <a:lnTo>
                      <a:pt x="1234" y="1675"/>
                    </a:lnTo>
                    <a:lnTo>
                      <a:pt x="1242" y="1673"/>
                    </a:lnTo>
                    <a:lnTo>
                      <a:pt x="1250" y="1669"/>
                    </a:lnTo>
                    <a:lnTo>
                      <a:pt x="1257" y="1665"/>
                    </a:lnTo>
                    <a:lnTo>
                      <a:pt x="1263" y="1658"/>
                    </a:lnTo>
                    <a:lnTo>
                      <a:pt x="1266" y="1651"/>
                    </a:lnTo>
                    <a:lnTo>
                      <a:pt x="1268" y="1643"/>
                    </a:lnTo>
                    <a:lnTo>
                      <a:pt x="1270" y="1634"/>
                    </a:lnTo>
                    <a:lnTo>
                      <a:pt x="1270" y="708"/>
                    </a:lnTo>
                    <a:lnTo>
                      <a:pt x="1150" y="805"/>
                    </a:lnTo>
                    <a:lnTo>
                      <a:pt x="1150" y="15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3" name="Freeform 12"/>
              <p:cNvSpPr>
                <a:spLocks/>
              </p:cNvSpPr>
              <p:nvPr/>
            </p:nvSpPr>
            <p:spPr bwMode="auto">
              <a:xfrm>
                <a:off x="3301288" y="3134179"/>
                <a:ext cx="236976" cy="190181"/>
              </a:xfrm>
              <a:custGeom>
                <a:avLst/>
                <a:gdLst>
                  <a:gd name="T0" fmla="*/ 57 w 790"/>
                  <a:gd name="T1" fmla="*/ 537 h 634"/>
                  <a:gd name="T2" fmla="*/ 719 w 790"/>
                  <a:gd name="T3" fmla="*/ 1 h 634"/>
                  <a:gd name="T4" fmla="*/ 719 w 790"/>
                  <a:gd name="T5" fmla="*/ 1 h 634"/>
                  <a:gd name="T6" fmla="*/ 724 w 790"/>
                  <a:gd name="T7" fmla="*/ 0 h 634"/>
                  <a:gd name="T8" fmla="*/ 729 w 790"/>
                  <a:gd name="T9" fmla="*/ 0 h 634"/>
                  <a:gd name="T10" fmla="*/ 736 w 790"/>
                  <a:gd name="T11" fmla="*/ 1 h 634"/>
                  <a:gd name="T12" fmla="*/ 744 w 790"/>
                  <a:gd name="T13" fmla="*/ 2 h 634"/>
                  <a:gd name="T14" fmla="*/ 752 w 790"/>
                  <a:gd name="T15" fmla="*/ 6 h 634"/>
                  <a:gd name="T16" fmla="*/ 761 w 790"/>
                  <a:gd name="T17" fmla="*/ 12 h 634"/>
                  <a:gd name="T18" fmla="*/ 771 w 790"/>
                  <a:gd name="T19" fmla="*/ 21 h 634"/>
                  <a:gd name="T20" fmla="*/ 771 w 790"/>
                  <a:gd name="T21" fmla="*/ 21 h 634"/>
                  <a:gd name="T22" fmla="*/ 779 w 790"/>
                  <a:gd name="T23" fmla="*/ 33 h 634"/>
                  <a:gd name="T24" fmla="*/ 785 w 790"/>
                  <a:gd name="T25" fmla="*/ 42 h 634"/>
                  <a:gd name="T26" fmla="*/ 789 w 790"/>
                  <a:gd name="T27" fmla="*/ 51 h 634"/>
                  <a:gd name="T28" fmla="*/ 790 w 790"/>
                  <a:gd name="T29" fmla="*/ 58 h 634"/>
                  <a:gd name="T30" fmla="*/ 790 w 790"/>
                  <a:gd name="T31" fmla="*/ 64 h 634"/>
                  <a:gd name="T32" fmla="*/ 790 w 790"/>
                  <a:gd name="T33" fmla="*/ 68 h 634"/>
                  <a:gd name="T34" fmla="*/ 789 w 790"/>
                  <a:gd name="T35" fmla="*/ 72 h 634"/>
                  <a:gd name="T36" fmla="*/ 125 w 790"/>
                  <a:gd name="T37" fmla="*/ 596 h 634"/>
                  <a:gd name="T38" fmla="*/ 0 w 790"/>
                  <a:gd name="T39" fmla="*/ 634 h 634"/>
                  <a:gd name="T40" fmla="*/ 57 w 790"/>
                  <a:gd name="T41" fmla="*/ 537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0" h="634">
                    <a:moveTo>
                      <a:pt x="57" y="537"/>
                    </a:moveTo>
                    <a:lnTo>
                      <a:pt x="719" y="1"/>
                    </a:lnTo>
                    <a:lnTo>
                      <a:pt x="719" y="1"/>
                    </a:lnTo>
                    <a:lnTo>
                      <a:pt x="724" y="0"/>
                    </a:lnTo>
                    <a:lnTo>
                      <a:pt x="729" y="0"/>
                    </a:lnTo>
                    <a:lnTo>
                      <a:pt x="736" y="1"/>
                    </a:lnTo>
                    <a:lnTo>
                      <a:pt x="744" y="2"/>
                    </a:lnTo>
                    <a:lnTo>
                      <a:pt x="752" y="6"/>
                    </a:lnTo>
                    <a:lnTo>
                      <a:pt x="761" y="12"/>
                    </a:lnTo>
                    <a:lnTo>
                      <a:pt x="771" y="21"/>
                    </a:lnTo>
                    <a:lnTo>
                      <a:pt x="771" y="21"/>
                    </a:lnTo>
                    <a:lnTo>
                      <a:pt x="779" y="33"/>
                    </a:lnTo>
                    <a:lnTo>
                      <a:pt x="785" y="42"/>
                    </a:lnTo>
                    <a:lnTo>
                      <a:pt x="789" y="51"/>
                    </a:lnTo>
                    <a:lnTo>
                      <a:pt x="790" y="58"/>
                    </a:lnTo>
                    <a:lnTo>
                      <a:pt x="790" y="64"/>
                    </a:lnTo>
                    <a:lnTo>
                      <a:pt x="790" y="68"/>
                    </a:lnTo>
                    <a:lnTo>
                      <a:pt x="789" y="72"/>
                    </a:lnTo>
                    <a:lnTo>
                      <a:pt x="125" y="596"/>
                    </a:lnTo>
                    <a:lnTo>
                      <a:pt x="0" y="634"/>
                    </a:lnTo>
                    <a:lnTo>
                      <a:pt x="57" y="5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4" name="Freeform 13"/>
              <p:cNvSpPr>
                <a:spLocks noEditPoints="1"/>
              </p:cNvSpPr>
              <p:nvPr/>
            </p:nvSpPr>
            <p:spPr bwMode="auto">
              <a:xfrm>
                <a:off x="2490770" y="3062786"/>
                <a:ext cx="341965" cy="449953"/>
              </a:xfrm>
              <a:custGeom>
                <a:avLst/>
                <a:gdLst>
                  <a:gd name="T0" fmla="*/ 1081 w 1139"/>
                  <a:gd name="T1" fmla="*/ 0 h 1502"/>
                  <a:gd name="T2" fmla="*/ 1092 w 1139"/>
                  <a:gd name="T3" fmla="*/ 1 h 1502"/>
                  <a:gd name="T4" fmla="*/ 1113 w 1139"/>
                  <a:gd name="T5" fmla="*/ 9 h 1502"/>
                  <a:gd name="T6" fmla="*/ 1129 w 1139"/>
                  <a:gd name="T7" fmla="*/ 25 h 1502"/>
                  <a:gd name="T8" fmla="*/ 1138 w 1139"/>
                  <a:gd name="T9" fmla="*/ 46 h 1502"/>
                  <a:gd name="T10" fmla="*/ 1139 w 1139"/>
                  <a:gd name="T11" fmla="*/ 1445 h 1502"/>
                  <a:gd name="T12" fmla="*/ 1138 w 1139"/>
                  <a:gd name="T13" fmla="*/ 1456 h 1502"/>
                  <a:gd name="T14" fmla="*/ 1129 w 1139"/>
                  <a:gd name="T15" fmla="*/ 1477 h 1502"/>
                  <a:gd name="T16" fmla="*/ 1113 w 1139"/>
                  <a:gd name="T17" fmla="*/ 1492 h 1502"/>
                  <a:gd name="T18" fmla="*/ 1092 w 1139"/>
                  <a:gd name="T19" fmla="*/ 1501 h 1502"/>
                  <a:gd name="T20" fmla="*/ 58 w 1139"/>
                  <a:gd name="T21" fmla="*/ 1502 h 1502"/>
                  <a:gd name="T22" fmla="*/ 47 w 1139"/>
                  <a:gd name="T23" fmla="*/ 1501 h 1502"/>
                  <a:gd name="T24" fmla="*/ 26 w 1139"/>
                  <a:gd name="T25" fmla="*/ 1492 h 1502"/>
                  <a:gd name="T26" fmla="*/ 10 w 1139"/>
                  <a:gd name="T27" fmla="*/ 1477 h 1502"/>
                  <a:gd name="T28" fmla="*/ 1 w 1139"/>
                  <a:gd name="T29" fmla="*/ 1456 h 1502"/>
                  <a:gd name="T30" fmla="*/ 0 w 1139"/>
                  <a:gd name="T31" fmla="*/ 57 h 1502"/>
                  <a:gd name="T32" fmla="*/ 1 w 1139"/>
                  <a:gd name="T33" fmla="*/ 46 h 1502"/>
                  <a:gd name="T34" fmla="*/ 10 w 1139"/>
                  <a:gd name="T35" fmla="*/ 25 h 1502"/>
                  <a:gd name="T36" fmla="*/ 26 w 1139"/>
                  <a:gd name="T37" fmla="*/ 9 h 1502"/>
                  <a:gd name="T38" fmla="*/ 47 w 1139"/>
                  <a:gd name="T39" fmla="*/ 1 h 1502"/>
                  <a:gd name="T40" fmla="*/ 146 w 1139"/>
                  <a:gd name="T41" fmla="*/ 1339 h 1502"/>
                  <a:gd name="T42" fmla="*/ 1002 w 1139"/>
                  <a:gd name="T43" fmla="*/ 118 h 1502"/>
                  <a:gd name="T44" fmla="*/ 146 w 1139"/>
                  <a:gd name="T45" fmla="*/ 1339 h 1502"/>
                  <a:gd name="T46" fmla="*/ 564 w 1139"/>
                  <a:gd name="T47" fmla="*/ 1383 h 1502"/>
                  <a:gd name="T48" fmla="*/ 547 w 1139"/>
                  <a:gd name="T49" fmla="*/ 1386 h 1502"/>
                  <a:gd name="T50" fmla="*/ 532 w 1139"/>
                  <a:gd name="T51" fmla="*/ 1395 h 1502"/>
                  <a:gd name="T52" fmla="*/ 523 w 1139"/>
                  <a:gd name="T53" fmla="*/ 1409 h 1502"/>
                  <a:gd name="T54" fmla="*/ 519 w 1139"/>
                  <a:gd name="T55" fmla="*/ 1426 h 1502"/>
                  <a:gd name="T56" fmla="*/ 520 w 1139"/>
                  <a:gd name="T57" fmla="*/ 1435 h 1502"/>
                  <a:gd name="T58" fmla="*/ 526 w 1139"/>
                  <a:gd name="T59" fmla="*/ 1450 h 1502"/>
                  <a:gd name="T60" fmla="*/ 539 w 1139"/>
                  <a:gd name="T61" fmla="*/ 1462 h 1502"/>
                  <a:gd name="T62" fmla="*/ 555 w 1139"/>
                  <a:gd name="T63" fmla="*/ 1469 h 1502"/>
                  <a:gd name="T64" fmla="*/ 564 w 1139"/>
                  <a:gd name="T65" fmla="*/ 1470 h 1502"/>
                  <a:gd name="T66" fmla="*/ 581 w 1139"/>
                  <a:gd name="T67" fmla="*/ 1466 h 1502"/>
                  <a:gd name="T68" fmla="*/ 595 w 1139"/>
                  <a:gd name="T69" fmla="*/ 1457 h 1502"/>
                  <a:gd name="T70" fmla="*/ 605 w 1139"/>
                  <a:gd name="T71" fmla="*/ 1443 h 1502"/>
                  <a:gd name="T72" fmla="*/ 609 w 1139"/>
                  <a:gd name="T73" fmla="*/ 1426 h 1502"/>
                  <a:gd name="T74" fmla="*/ 607 w 1139"/>
                  <a:gd name="T75" fmla="*/ 1417 h 1502"/>
                  <a:gd name="T76" fmla="*/ 601 w 1139"/>
                  <a:gd name="T77" fmla="*/ 1402 h 1502"/>
                  <a:gd name="T78" fmla="*/ 589 w 1139"/>
                  <a:gd name="T79" fmla="*/ 1390 h 1502"/>
                  <a:gd name="T80" fmla="*/ 573 w 1139"/>
                  <a:gd name="T81" fmla="*/ 1384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9" h="1502">
                    <a:moveTo>
                      <a:pt x="58" y="0"/>
                    </a:moveTo>
                    <a:lnTo>
                      <a:pt x="1081" y="0"/>
                    </a:lnTo>
                    <a:lnTo>
                      <a:pt x="1081" y="0"/>
                    </a:lnTo>
                    <a:lnTo>
                      <a:pt x="1092" y="1"/>
                    </a:lnTo>
                    <a:lnTo>
                      <a:pt x="1104" y="5"/>
                    </a:lnTo>
                    <a:lnTo>
                      <a:pt x="1113" y="9"/>
                    </a:lnTo>
                    <a:lnTo>
                      <a:pt x="1122" y="16"/>
                    </a:lnTo>
                    <a:lnTo>
                      <a:pt x="1129" y="25"/>
                    </a:lnTo>
                    <a:lnTo>
                      <a:pt x="1135" y="35"/>
                    </a:lnTo>
                    <a:lnTo>
                      <a:pt x="1138" y="46"/>
                    </a:lnTo>
                    <a:lnTo>
                      <a:pt x="1139" y="57"/>
                    </a:lnTo>
                    <a:lnTo>
                      <a:pt x="1139" y="1445"/>
                    </a:lnTo>
                    <a:lnTo>
                      <a:pt x="1139" y="1445"/>
                    </a:lnTo>
                    <a:lnTo>
                      <a:pt x="1138" y="1456"/>
                    </a:lnTo>
                    <a:lnTo>
                      <a:pt x="1135" y="1466"/>
                    </a:lnTo>
                    <a:lnTo>
                      <a:pt x="1129" y="1477"/>
                    </a:lnTo>
                    <a:lnTo>
                      <a:pt x="1122" y="1485"/>
                    </a:lnTo>
                    <a:lnTo>
                      <a:pt x="1113" y="1492"/>
                    </a:lnTo>
                    <a:lnTo>
                      <a:pt x="1104" y="1497"/>
                    </a:lnTo>
                    <a:lnTo>
                      <a:pt x="1092" y="1501"/>
                    </a:lnTo>
                    <a:lnTo>
                      <a:pt x="1081" y="1502"/>
                    </a:lnTo>
                    <a:lnTo>
                      <a:pt x="58" y="1502"/>
                    </a:lnTo>
                    <a:lnTo>
                      <a:pt x="58" y="1502"/>
                    </a:lnTo>
                    <a:lnTo>
                      <a:pt x="47" y="1501"/>
                    </a:lnTo>
                    <a:lnTo>
                      <a:pt x="37" y="1497"/>
                    </a:lnTo>
                    <a:lnTo>
                      <a:pt x="26" y="1492"/>
                    </a:lnTo>
                    <a:lnTo>
                      <a:pt x="17" y="1485"/>
                    </a:lnTo>
                    <a:lnTo>
                      <a:pt x="10" y="1477"/>
                    </a:lnTo>
                    <a:lnTo>
                      <a:pt x="5" y="1466"/>
                    </a:lnTo>
                    <a:lnTo>
                      <a:pt x="1" y="1456"/>
                    </a:lnTo>
                    <a:lnTo>
                      <a:pt x="0" y="1445"/>
                    </a:lnTo>
                    <a:lnTo>
                      <a:pt x="0" y="57"/>
                    </a:lnTo>
                    <a:lnTo>
                      <a:pt x="0" y="57"/>
                    </a:lnTo>
                    <a:lnTo>
                      <a:pt x="1" y="46"/>
                    </a:lnTo>
                    <a:lnTo>
                      <a:pt x="5" y="35"/>
                    </a:lnTo>
                    <a:lnTo>
                      <a:pt x="10" y="25"/>
                    </a:lnTo>
                    <a:lnTo>
                      <a:pt x="17" y="16"/>
                    </a:lnTo>
                    <a:lnTo>
                      <a:pt x="26" y="9"/>
                    </a:lnTo>
                    <a:lnTo>
                      <a:pt x="37" y="5"/>
                    </a:lnTo>
                    <a:lnTo>
                      <a:pt x="47" y="1"/>
                    </a:lnTo>
                    <a:lnTo>
                      <a:pt x="58" y="0"/>
                    </a:lnTo>
                    <a:close/>
                    <a:moveTo>
                      <a:pt x="146" y="1339"/>
                    </a:moveTo>
                    <a:lnTo>
                      <a:pt x="1002" y="1339"/>
                    </a:lnTo>
                    <a:lnTo>
                      <a:pt x="1002" y="118"/>
                    </a:lnTo>
                    <a:lnTo>
                      <a:pt x="146" y="118"/>
                    </a:lnTo>
                    <a:lnTo>
                      <a:pt x="146" y="1339"/>
                    </a:lnTo>
                    <a:close/>
                    <a:moveTo>
                      <a:pt x="564" y="1383"/>
                    </a:moveTo>
                    <a:lnTo>
                      <a:pt x="564" y="1383"/>
                    </a:lnTo>
                    <a:lnTo>
                      <a:pt x="555" y="1384"/>
                    </a:lnTo>
                    <a:lnTo>
                      <a:pt x="547" y="1386"/>
                    </a:lnTo>
                    <a:lnTo>
                      <a:pt x="539" y="1390"/>
                    </a:lnTo>
                    <a:lnTo>
                      <a:pt x="532" y="1395"/>
                    </a:lnTo>
                    <a:lnTo>
                      <a:pt x="526" y="1402"/>
                    </a:lnTo>
                    <a:lnTo>
                      <a:pt x="523" y="1409"/>
                    </a:lnTo>
                    <a:lnTo>
                      <a:pt x="520" y="1417"/>
                    </a:lnTo>
                    <a:lnTo>
                      <a:pt x="519" y="1426"/>
                    </a:lnTo>
                    <a:lnTo>
                      <a:pt x="519" y="1426"/>
                    </a:lnTo>
                    <a:lnTo>
                      <a:pt x="520" y="1435"/>
                    </a:lnTo>
                    <a:lnTo>
                      <a:pt x="523" y="1443"/>
                    </a:lnTo>
                    <a:lnTo>
                      <a:pt x="526" y="1450"/>
                    </a:lnTo>
                    <a:lnTo>
                      <a:pt x="532" y="1457"/>
                    </a:lnTo>
                    <a:lnTo>
                      <a:pt x="539" y="1462"/>
                    </a:lnTo>
                    <a:lnTo>
                      <a:pt x="547" y="1466"/>
                    </a:lnTo>
                    <a:lnTo>
                      <a:pt x="555" y="1469"/>
                    </a:lnTo>
                    <a:lnTo>
                      <a:pt x="564" y="1470"/>
                    </a:lnTo>
                    <a:lnTo>
                      <a:pt x="564" y="1470"/>
                    </a:lnTo>
                    <a:lnTo>
                      <a:pt x="573" y="1469"/>
                    </a:lnTo>
                    <a:lnTo>
                      <a:pt x="581" y="1466"/>
                    </a:lnTo>
                    <a:lnTo>
                      <a:pt x="589" y="1462"/>
                    </a:lnTo>
                    <a:lnTo>
                      <a:pt x="595" y="1457"/>
                    </a:lnTo>
                    <a:lnTo>
                      <a:pt x="601" y="1450"/>
                    </a:lnTo>
                    <a:lnTo>
                      <a:pt x="605" y="1443"/>
                    </a:lnTo>
                    <a:lnTo>
                      <a:pt x="607" y="1435"/>
                    </a:lnTo>
                    <a:lnTo>
                      <a:pt x="609" y="1426"/>
                    </a:lnTo>
                    <a:lnTo>
                      <a:pt x="609" y="1426"/>
                    </a:lnTo>
                    <a:lnTo>
                      <a:pt x="607" y="1417"/>
                    </a:lnTo>
                    <a:lnTo>
                      <a:pt x="605" y="1409"/>
                    </a:lnTo>
                    <a:lnTo>
                      <a:pt x="601" y="1402"/>
                    </a:lnTo>
                    <a:lnTo>
                      <a:pt x="595" y="1395"/>
                    </a:lnTo>
                    <a:lnTo>
                      <a:pt x="589" y="1390"/>
                    </a:lnTo>
                    <a:lnTo>
                      <a:pt x="581" y="1386"/>
                    </a:lnTo>
                    <a:lnTo>
                      <a:pt x="573" y="1384"/>
                    </a:lnTo>
                    <a:lnTo>
                      <a:pt x="564" y="138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5" name="Freeform 14"/>
              <p:cNvSpPr>
                <a:spLocks/>
              </p:cNvSpPr>
              <p:nvPr/>
            </p:nvSpPr>
            <p:spPr bwMode="auto">
              <a:xfrm>
                <a:off x="2490770" y="3062786"/>
                <a:ext cx="341965" cy="449953"/>
              </a:xfrm>
              <a:custGeom>
                <a:avLst/>
                <a:gdLst>
                  <a:gd name="T0" fmla="*/ 58 w 1139"/>
                  <a:gd name="T1" fmla="*/ 0 h 1502"/>
                  <a:gd name="T2" fmla="*/ 1081 w 1139"/>
                  <a:gd name="T3" fmla="*/ 0 h 1502"/>
                  <a:gd name="T4" fmla="*/ 1081 w 1139"/>
                  <a:gd name="T5" fmla="*/ 0 h 1502"/>
                  <a:gd name="T6" fmla="*/ 1092 w 1139"/>
                  <a:gd name="T7" fmla="*/ 1 h 1502"/>
                  <a:gd name="T8" fmla="*/ 1104 w 1139"/>
                  <a:gd name="T9" fmla="*/ 5 h 1502"/>
                  <a:gd name="T10" fmla="*/ 1113 w 1139"/>
                  <a:gd name="T11" fmla="*/ 9 h 1502"/>
                  <a:gd name="T12" fmla="*/ 1122 w 1139"/>
                  <a:gd name="T13" fmla="*/ 16 h 1502"/>
                  <a:gd name="T14" fmla="*/ 1129 w 1139"/>
                  <a:gd name="T15" fmla="*/ 25 h 1502"/>
                  <a:gd name="T16" fmla="*/ 1135 w 1139"/>
                  <a:gd name="T17" fmla="*/ 35 h 1502"/>
                  <a:gd name="T18" fmla="*/ 1138 w 1139"/>
                  <a:gd name="T19" fmla="*/ 46 h 1502"/>
                  <a:gd name="T20" fmla="*/ 1139 w 1139"/>
                  <a:gd name="T21" fmla="*/ 57 h 1502"/>
                  <a:gd name="T22" fmla="*/ 1139 w 1139"/>
                  <a:gd name="T23" fmla="*/ 1445 h 1502"/>
                  <a:gd name="T24" fmla="*/ 1139 w 1139"/>
                  <a:gd name="T25" fmla="*/ 1445 h 1502"/>
                  <a:gd name="T26" fmla="*/ 1138 w 1139"/>
                  <a:gd name="T27" fmla="*/ 1456 h 1502"/>
                  <a:gd name="T28" fmla="*/ 1135 w 1139"/>
                  <a:gd name="T29" fmla="*/ 1466 h 1502"/>
                  <a:gd name="T30" fmla="*/ 1129 w 1139"/>
                  <a:gd name="T31" fmla="*/ 1477 h 1502"/>
                  <a:gd name="T32" fmla="*/ 1122 w 1139"/>
                  <a:gd name="T33" fmla="*/ 1485 h 1502"/>
                  <a:gd name="T34" fmla="*/ 1113 w 1139"/>
                  <a:gd name="T35" fmla="*/ 1492 h 1502"/>
                  <a:gd name="T36" fmla="*/ 1104 w 1139"/>
                  <a:gd name="T37" fmla="*/ 1497 h 1502"/>
                  <a:gd name="T38" fmla="*/ 1092 w 1139"/>
                  <a:gd name="T39" fmla="*/ 1501 h 1502"/>
                  <a:gd name="T40" fmla="*/ 1081 w 1139"/>
                  <a:gd name="T41" fmla="*/ 1502 h 1502"/>
                  <a:gd name="T42" fmla="*/ 58 w 1139"/>
                  <a:gd name="T43" fmla="*/ 1502 h 1502"/>
                  <a:gd name="T44" fmla="*/ 58 w 1139"/>
                  <a:gd name="T45" fmla="*/ 1502 h 1502"/>
                  <a:gd name="T46" fmla="*/ 47 w 1139"/>
                  <a:gd name="T47" fmla="*/ 1501 h 1502"/>
                  <a:gd name="T48" fmla="*/ 37 w 1139"/>
                  <a:gd name="T49" fmla="*/ 1497 h 1502"/>
                  <a:gd name="T50" fmla="*/ 26 w 1139"/>
                  <a:gd name="T51" fmla="*/ 1492 h 1502"/>
                  <a:gd name="T52" fmla="*/ 17 w 1139"/>
                  <a:gd name="T53" fmla="*/ 1485 h 1502"/>
                  <a:gd name="T54" fmla="*/ 10 w 1139"/>
                  <a:gd name="T55" fmla="*/ 1477 h 1502"/>
                  <a:gd name="T56" fmla="*/ 5 w 1139"/>
                  <a:gd name="T57" fmla="*/ 1466 h 1502"/>
                  <a:gd name="T58" fmla="*/ 1 w 1139"/>
                  <a:gd name="T59" fmla="*/ 1456 h 1502"/>
                  <a:gd name="T60" fmla="*/ 0 w 1139"/>
                  <a:gd name="T61" fmla="*/ 1445 h 1502"/>
                  <a:gd name="T62" fmla="*/ 0 w 1139"/>
                  <a:gd name="T63" fmla="*/ 57 h 1502"/>
                  <a:gd name="T64" fmla="*/ 0 w 1139"/>
                  <a:gd name="T65" fmla="*/ 57 h 1502"/>
                  <a:gd name="T66" fmla="*/ 1 w 1139"/>
                  <a:gd name="T67" fmla="*/ 46 h 1502"/>
                  <a:gd name="T68" fmla="*/ 5 w 1139"/>
                  <a:gd name="T69" fmla="*/ 35 h 1502"/>
                  <a:gd name="T70" fmla="*/ 10 w 1139"/>
                  <a:gd name="T71" fmla="*/ 25 h 1502"/>
                  <a:gd name="T72" fmla="*/ 17 w 1139"/>
                  <a:gd name="T73" fmla="*/ 16 h 1502"/>
                  <a:gd name="T74" fmla="*/ 26 w 1139"/>
                  <a:gd name="T75" fmla="*/ 9 h 1502"/>
                  <a:gd name="T76" fmla="*/ 37 w 1139"/>
                  <a:gd name="T77" fmla="*/ 5 h 1502"/>
                  <a:gd name="T78" fmla="*/ 47 w 1139"/>
                  <a:gd name="T79" fmla="*/ 1 h 1502"/>
                  <a:gd name="T80" fmla="*/ 58 w 1139"/>
                  <a:gd name="T81" fmla="*/ 0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9" h="1502">
                    <a:moveTo>
                      <a:pt x="58" y="0"/>
                    </a:moveTo>
                    <a:lnTo>
                      <a:pt x="1081" y="0"/>
                    </a:lnTo>
                    <a:lnTo>
                      <a:pt x="1081" y="0"/>
                    </a:lnTo>
                    <a:lnTo>
                      <a:pt x="1092" y="1"/>
                    </a:lnTo>
                    <a:lnTo>
                      <a:pt x="1104" y="5"/>
                    </a:lnTo>
                    <a:lnTo>
                      <a:pt x="1113" y="9"/>
                    </a:lnTo>
                    <a:lnTo>
                      <a:pt x="1122" y="16"/>
                    </a:lnTo>
                    <a:lnTo>
                      <a:pt x="1129" y="25"/>
                    </a:lnTo>
                    <a:lnTo>
                      <a:pt x="1135" y="35"/>
                    </a:lnTo>
                    <a:lnTo>
                      <a:pt x="1138" y="46"/>
                    </a:lnTo>
                    <a:lnTo>
                      <a:pt x="1139" y="57"/>
                    </a:lnTo>
                    <a:lnTo>
                      <a:pt x="1139" y="1445"/>
                    </a:lnTo>
                    <a:lnTo>
                      <a:pt x="1139" y="1445"/>
                    </a:lnTo>
                    <a:lnTo>
                      <a:pt x="1138" y="1456"/>
                    </a:lnTo>
                    <a:lnTo>
                      <a:pt x="1135" y="1466"/>
                    </a:lnTo>
                    <a:lnTo>
                      <a:pt x="1129" y="1477"/>
                    </a:lnTo>
                    <a:lnTo>
                      <a:pt x="1122" y="1485"/>
                    </a:lnTo>
                    <a:lnTo>
                      <a:pt x="1113" y="1492"/>
                    </a:lnTo>
                    <a:lnTo>
                      <a:pt x="1104" y="1497"/>
                    </a:lnTo>
                    <a:lnTo>
                      <a:pt x="1092" y="1501"/>
                    </a:lnTo>
                    <a:lnTo>
                      <a:pt x="1081" y="1502"/>
                    </a:lnTo>
                    <a:lnTo>
                      <a:pt x="58" y="1502"/>
                    </a:lnTo>
                    <a:lnTo>
                      <a:pt x="58" y="1502"/>
                    </a:lnTo>
                    <a:lnTo>
                      <a:pt x="47" y="1501"/>
                    </a:lnTo>
                    <a:lnTo>
                      <a:pt x="37" y="1497"/>
                    </a:lnTo>
                    <a:lnTo>
                      <a:pt x="26" y="1492"/>
                    </a:lnTo>
                    <a:lnTo>
                      <a:pt x="17" y="1485"/>
                    </a:lnTo>
                    <a:lnTo>
                      <a:pt x="10" y="1477"/>
                    </a:lnTo>
                    <a:lnTo>
                      <a:pt x="5" y="1466"/>
                    </a:lnTo>
                    <a:lnTo>
                      <a:pt x="1" y="1456"/>
                    </a:lnTo>
                    <a:lnTo>
                      <a:pt x="0" y="1445"/>
                    </a:lnTo>
                    <a:lnTo>
                      <a:pt x="0" y="57"/>
                    </a:lnTo>
                    <a:lnTo>
                      <a:pt x="0" y="57"/>
                    </a:lnTo>
                    <a:lnTo>
                      <a:pt x="1" y="46"/>
                    </a:lnTo>
                    <a:lnTo>
                      <a:pt x="5" y="35"/>
                    </a:lnTo>
                    <a:lnTo>
                      <a:pt x="10" y="25"/>
                    </a:lnTo>
                    <a:lnTo>
                      <a:pt x="17" y="16"/>
                    </a:lnTo>
                    <a:lnTo>
                      <a:pt x="26" y="9"/>
                    </a:lnTo>
                    <a:lnTo>
                      <a:pt x="37" y="5"/>
                    </a:lnTo>
                    <a:lnTo>
                      <a:pt x="47" y="1"/>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6" name="Rectangle 15"/>
              <p:cNvSpPr>
                <a:spLocks noChangeArrowheads="1"/>
              </p:cNvSpPr>
              <p:nvPr/>
            </p:nvSpPr>
            <p:spPr bwMode="auto">
              <a:xfrm>
                <a:off x="2534566" y="3098182"/>
                <a:ext cx="256774" cy="36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sp>
            <p:nvSpPr>
              <p:cNvPr id="57" name="Freeform 16"/>
              <p:cNvSpPr>
                <a:spLocks/>
              </p:cNvSpPr>
              <p:nvPr/>
            </p:nvSpPr>
            <p:spPr bwMode="auto">
              <a:xfrm>
                <a:off x="2646754" y="3477342"/>
                <a:ext cx="26398" cy="25798"/>
              </a:xfrm>
              <a:custGeom>
                <a:avLst/>
                <a:gdLst>
                  <a:gd name="T0" fmla="*/ 45 w 90"/>
                  <a:gd name="T1" fmla="*/ 0 h 87"/>
                  <a:gd name="T2" fmla="*/ 45 w 90"/>
                  <a:gd name="T3" fmla="*/ 0 h 87"/>
                  <a:gd name="T4" fmla="*/ 36 w 90"/>
                  <a:gd name="T5" fmla="*/ 1 h 87"/>
                  <a:gd name="T6" fmla="*/ 28 w 90"/>
                  <a:gd name="T7" fmla="*/ 3 h 87"/>
                  <a:gd name="T8" fmla="*/ 20 w 90"/>
                  <a:gd name="T9" fmla="*/ 7 h 87"/>
                  <a:gd name="T10" fmla="*/ 13 w 90"/>
                  <a:gd name="T11" fmla="*/ 12 h 87"/>
                  <a:gd name="T12" fmla="*/ 7 w 90"/>
                  <a:gd name="T13" fmla="*/ 19 h 87"/>
                  <a:gd name="T14" fmla="*/ 4 w 90"/>
                  <a:gd name="T15" fmla="*/ 26 h 87"/>
                  <a:gd name="T16" fmla="*/ 1 w 90"/>
                  <a:gd name="T17" fmla="*/ 34 h 87"/>
                  <a:gd name="T18" fmla="*/ 0 w 90"/>
                  <a:gd name="T19" fmla="*/ 43 h 87"/>
                  <a:gd name="T20" fmla="*/ 0 w 90"/>
                  <a:gd name="T21" fmla="*/ 43 h 87"/>
                  <a:gd name="T22" fmla="*/ 1 w 90"/>
                  <a:gd name="T23" fmla="*/ 52 h 87"/>
                  <a:gd name="T24" fmla="*/ 4 w 90"/>
                  <a:gd name="T25" fmla="*/ 60 h 87"/>
                  <a:gd name="T26" fmla="*/ 7 w 90"/>
                  <a:gd name="T27" fmla="*/ 67 h 87"/>
                  <a:gd name="T28" fmla="*/ 13 w 90"/>
                  <a:gd name="T29" fmla="*/ 74 h 87"/>
                  <a:gd name="T30" fmla="*/ 20 w 90"/>
                  <a:gd name="T31" fmla="*/ 79 h 87"/>
                  <a:gd name="T32" fmla="*/ 28 w 90"/>
                  <a:gd name="T33" fmla="*/ 83 h 87"/>
                  <a:gd name="T34" fmla="*/ 36 w 90"/>
                  <a:gd name="T35" fmla="*/ 86 h 87"/>
                  <a:gd name="T36" fmla="*/ 45 w 90"/>
                  <a:gd name="T37" fmla="*/ 87 h 87"/>
                  <a:gd name="T38" fmla="*/ 45 w 90"/>
                  <a:gd name="T39" fmla="*/ 87 h 87"/>
                  <a:gd name="T40" fmla="*/ 54 w 90"/>
                  <a:gd name="T41" fmla="*/ 86 h 87"/>
                  <a:gd name="T42" fmla="*/ 62 w 90"/>
                  <a:gd name="T43" fmla="*/ 83 h 87"/>
                  <a:gd name="T44" fmla="*/ 70 w 90"/>
                  <a:gd name="T45" fmla="*/ 79 h 87"/>
                  <a:gd name="T46" fmla="*/ 76 w 90"/>
                  <a:gd name="T47" fmla="*/ 74 h 87"/>
                  <a:gd name="T48" fmla="*/ 82 w 90"/>
                  <a:gd name="T49" fmla="*/ 67 h 87"/>
                  <a:gd name="T50" fmla="*/ 86 w 90"/>
                  <a:gd name="T51" fmla="*/ 60 h 87"/>
                  <a:gd name="T52" fmla="*/ 88 w 90"/>
                  <a:gd name="T53" fmla="*/ 52 h 87"/>
                  <a:gd name="T54" fmla="*/ 90 w 90"/>
                  <a:gd name="T55" fmla="*/ 43 h 87"/>
                  <a:gd name="T56" fmla="*/ 90 w 90"/>
                  <a:gd name="T57" fmla="*/ 43 h 87"/>
                  <a:gd name="T58" fmla="*/ 88 w 90"/>
                  <a:gd name="T59" fmla="*/ 34 h 87"/>
                  <a:gd name="T60" fmla="*/ 86 w 90"/>
                  <a:gd name="T61" fmla="*/ 26 h 87"/>
                  <a:gd name="T62" fmla="*/ 82 w 90"/>
                  <a:gd name="T63" fmla="*/ 19 h 87"/>
                  <a:gd name="T64" fmla="*/ 76 w 90"/>
                  <a:gd name="T65" fmla="*/ 12 h 87"/>
                  <a:gd name="T66" fmla="*/ 70 w 90"/>
                  <a:gd name="T67" fmla="*/ 7 h 87"/>
                  <a:gd name="T68" fmla="*/ 62 w 90"/>
                  <a:gd name="T69" fmla="*/ 3 h 87"/>
                  <a:gd name="T70" fmla="*/ 54 w 90"/>
                  <a:gd name="T71" fmla="*/ 1 h 87"/>
                  <a:gd name="T72" fmla="*/ 45 w 90"/>
                  <a:gd name="T7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87">
                    <a:moveTo>
                      <a:pt x="45" y="0"/>
                    </a:moveTo>
                    <a:lnTo>
                      <a:pt x="45" y="0"/>
                    </a:lnTo>
                    <a:lnTo>
                      <a:pt x="36" y="1"/>
                    </a:lnTo>
                    <a:lnTo>
                      <a:pt x="28" y="3"/>
                    </a:lnTo>
                    <a:lnTo>
                      <a:pt x="20" y="7"/>
                    </a:lnTo>
                    <a:lnTo>
                      <a:pt x="13" y="12"/>
                    </a:lnTo>
                    <a:lnTo>
                      <a:pt x="7" y="19"/>
                    </a:lnTo>
                    <a:lnTo>
                      <a:pt x="4" y="26"/>
                    </a:lnTo>
                    <a:lnTo>
                      <a:pt x="1" y="34"/>
                    </a:lnTo>
                    <a:lnTo>
                      <a:pt x="0" y="43"/>
                    </a:lnTo>
                    <a:lnTo>
                      <a:pt x="0" y="43"/>
                    </a:lnTo>
                    <a:lnTo>
                      <a:pt x="1" y="52"/>
                    </a:lnTo>
                    <a:lnTo>
                      <a:pt x="4" y="60"/>
                    </a:lnTo>
                    <a:lnTo>
                      <a:pt x="7" y="67"/>
                    </a:lnTo>
                    <a:lnTo>
                      <a:pt x="13" y="74"/>
                    </a:lnTo>
                    <a:lnTo>
                      <a:pt x="20" y="79"/>
                    </a:lnTo>
                    <a:lnTo>
                      <a:pt x="28" y="83"/>
                    </a:lnTo>
                    <a:lnTo>
                      <a:pt x="36" y="86"/>
                    </a:lnTo>
                    <a:lnTo>
                      <a:pt x="45" y="87"/>
                    </a:lnTo>
                    <a:lnTo>
                      <a:pt x="45" y="87"/>
                    </a:lnTo>
                    <a:lnTo>
                      <a:pt x="54" y="86"/>
                    </a:lnTo>
                    <a:lnTo>
                      <a:pt x="62" y="83"/>
                    </a:lnTo>
                    <a:lnTo>
                      <a:pt x="70" y="79"/>
                    </a:lnTo>
                    <a:lnTo>
                      <a:pt x="76" y="74"/>
                    </a:lnTo>
                    <a:lnTo>
                      <a:pt x="82" y="67"/>
                    </a:lnTo>
                    <a:lnTo>
                      <a:pt x="86" y="60"/>
                    </a:lnTo>
                    <a:lnTo>
                      <a:pt x="88" y="52"/>
                    </a:lnTo>
                    <a:lnTo>
                      <a:pt x="90" y="43"/>
                    </a:lnTo>
                    <a:lnTo>
                      <a:pt x="90" y="43"/>
                    </a:lnTo>
                    <a:lnTo>
                      <a:pt x="88" y="34"/>
                    </a:lnTo>
                    <a:lnTo>
                      <a:pt x="86" y="26"/>
                    </a:lnTo>
                    <a:lnTo>
                      <a:pt x="82" y="19"/>
                    </a:lnTo>
                    <a:lnTo>
                      <a:pt x="76" y="12"/>
                    </a:lnTo>
                    <a:lnTo>
                      <a:pt x="70" y="7"/>
                    </a:lnTo>
                    <a:lnTo>
                      <a:pt x="62" y="3"/>
                    </a:lnTo>
                    <a:lnTo>
                      <a:pt x="54" y="1"/>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solidFill>
                      <a:schemeClr val="accent4"/>
                    </a:solidFill>
                  </a:ln>
                  <a:solidFill>
                    <a:sysClr val="windowText" lastClr="000000"/>
                  </a:solidFill>
                  <a:effectLst/>
                  <a:uLnTx/>
                  <a:uFillTx/>
                </a:endParaRPr>
              </a:p>
            </p:txBody>
          </p:sp>
        </p:grpSp>
        <p:sp>
          <p:nvSpPr>
            <p:cNvPr id="49" name="Rectangle 48"/>
            <p:cNvSpPr/>
            <p:nvPr/>
          </p:nvSpPr>
          <p:spPr>
            <a:xfrm>
              <a:off x="2564690" y="2627620"/>
              <a:ext cx="861133" cy="369332"/>
            </a:xfrm>
            <a:prstGeom prst="rect">
              <a:avLst/>
            </a:prstGeom>
          </p:spPr>
          <p:txBody>
            <a:bodyPr wrap="none">
              <a:spAutoFit/>
            </a:bodyPr>
            <a:lstStyle/>
            <a:p>
              <a:pPr lvl="0" algn="ctr"/>
              <a:r>
                <a:rPr lang="fr-FR" b="1" dirty="0" smtClean="0">
                  <a:solidFill>
                    <a:schemeClr val="accent4"/>
                  </a:solidFill>
                </a:rPr>
                <a:t>Mobile</a:t>
              </a:r>
              <a:endParaRPr lang="fr-FR" b="1" dirty="0">
                <a:solidFill>
                  <a:schemeClr val="accent4"/>
                </a:solidFill>
              </a:endParaRPr>
            </a:p>
          </p:txBody>
        </p:sp>
      </p:grpSp>
      <p:grpSp>
        <p:nvGrpSpPr>
          <p:cNvPr id="14" name="Groupe 13"/>
          <p:cNvGrpSpPr/>
          <p:nvPr/>
        </p:nvGrpSpPr>
        <p:grpSpPr>
          <a:xfrm>
            <a:off x="2437239" y="4847040"/>
            <a:ext cx="1486689" cy="1057059"/>
            <a:chOff x="1429127" y="4806096"/>
            <a:chExt cx="1486689" cy="1057059"/>
          </a:xfrm>
        </p:grpSpPr>
        <p:grpSp>
          <p:nvGrpSpPr>
            <p:cNvPr id="3" name="Groupe 2"/>
            <p:cNvGrpSpPr/>
            <p:nvPr/>
          </p:nvGrpSpPr>
          <p:grpSpPr>
            <a:xfrm>
              <a:off x="1753645" y="5199579"/>
              <a:ext cx="787240" cy="663576"/>
              <a:chOff x="1753645" y="5199579"/>
              <a:chExt cx="787240" cy="663576"/>
            </a:xfrm>
          </p:grpSpPr>
          <p:sp>
            <p:nvSpPr>
              <p:cNvPr id="37" name="Freeform 7"/>
              <p:cNvSpPr>
                <a:spLocks noEditPoints="1"/>
              </p:cNvSpPr>
              <p:nvPr/>
            </p:nvSpPr>
            <p:spPr bwMode="auto">
              <a:xfrm>
                <a:off x="1780791" y="5199579"/>
                <a:ext cx="732948" cy="530860"/>
              </a:xfrm>
              <a:custGeom>
                <a:avLst/>
                <a:gdLst>
                  <a:gd name="T0" fmla="*/ 211 w 1943"/>
                  <a:gd name="T1" fmla="*/ 177 h 1407"/>
                  <a:gd name="T2" fmla="*/ 191 w 1943"/>
                  <a:gd name="T3" fmla="*/ 188 h 1407"/>
                  <a:gd name="T4" fmla="*/ 178 w 1943"/>
                  <a:gd name="T5" fmla="*/ 208 h 1407"/>
                  <a:gd name="T6" fmla="*/ 177 w 1943"/>
                  <a:gd name="T7" fmla="*/ 1186 h 1407"/>
                  <a:gd name="T8" fmla="*/ 184 w 1943"/>
                  <a:gd name="T9" fmla="*/ 1208 h 1407"/>
                  <a:gd name="T10" fmla="*/ 200 w 1943"/>
                  <a:gd name="T11" fmla="*/ 1224 h 1407"/>
                  <a:gd name="T12" fmla="*/ 222 w 1943"/>
                  <a:gd name="T13" fmla="*/ 1231 h 1407"/>
                  <a:gd name="T14" fmla="*/ 1734 w 1943"/>
                  <a:gd name="T15" fmla="*/ 1228 h 1407"/>
                  <a:gd name="T16" fmla="*/ 1754 w 1943"/>
                  <a:gd name="T17" fmla="*/ 1217 h 1407"/>
                  <a:gd name="T18" fmla="*/ 1765 w 1943"/>
                  <a:gd name="T19" fmla="*/ 1197 h 1407"/>
                  <a:gd name="T20" fmla="*/ 1766 w 1943"/>
                  <a:gd name="T21" fmla="*/ 219 h 1407"/>
                  <a:gd name="T22" fmla="*/ 1761 w 1943"/>
                  <a:gd name="T23" fmla="*/ 198 h 1407"/>
                  <a:gd name="T24" fmla="*/ 1745 w 1943"/>
                  <a:gd name="T25" fmla="*/ 182 h 1407"/>
                  <a:gd name="T26" fmla="*/ 1723 w 1943"/>
                  <a:gd name="T27" fmla="*/ 176 h 1407"/>
                  <a:gd name="T28" fmla="*/ 222 w 1943"/>
                  <a:gd name="T29" fmla="*/ 0 h 1407"/>
                  <a:gd name="T30" fmla="*/ 1758 w 1943"/>
                  <a:gd name="T31" fmla="*/ 3 h 1407"/>
                  <a:gd name="T32" fmla="*/ 1823 w 1943"/>
                  <a:gd name="T33" fmla="*/ 24 h 1407"/>
                  <a:gd name="T34" fmla="*/ 1879 w 1943"/>
                  <a:gd name="T35" fmla="*/ 64 h 1407"/>
                  <a:gd name="T36" fmla="*/ 1920 w 1943"/>
                  <a:gd name="T37" fmla="*/ 120 h 1407"/>
                  <a:gd name="T38" fmla="*/ 1941 w 1943"/>
                  <a:gd name="T39" fmla="*/ 184 h 1407"/>
                  <a:gd name="T40" fmla="*/ 1943 w 1943"/>
                  <a:gd name="T41" fmla="*/ 1186 h 1407"/>
                  <a:gd name="T42" fmla="*/ 1933 w 1943"/>
                  <a:gd name="T43" fmla="*/ 1254 h 1407"/>
                  <a:gd name="T44" fmla="*/ 1902 w 1943"/>
                  <a:gd name="T45" fmla="*/ 1314 h 1407"/>
                  <a:gd name="T46" fmla="*/ 1852 w 1943"/>
                  <a:gd name="T47" fmla="*/ 1365 h 1407"/>
                  <a:gd name="T48" fmla="*/ 1791 w 1943"/>
                  <a:gd name="T49" fmla="*/ 1396 h 1407"/>
                  <a:gd name="T50" fmla="*/ 1723 w 1943"/>
                  <a:gd name="T51" fmla="*/ 1407 h 1407"/>
                  <a:gd name="T52" fmla="*/ 187 w 1943"/>
                  <a:gd name="T53" fmla="*/ 1403 h 1407"/>
                  <a:gd name="T54" fmla="*/ 122 w 1943"/>
                  <a:gd name="T55" fmla="*/ 1383 h 1407"/>
                  <a:gd name="T56" fmla="*/ 66 w 1943"/>
                  <a:gd name="T57" fmla="*/ 1341 h 1407"/>
                  <a:gd name="T58" fmla="*/ 24 w 1943"/>
                  <a:gd name="T59" fmla="*/ 1285 h 1407"/>
                  <a:gd name="T60" fmla="*/ 4 w 1943"/>
                  <a:gd name="T61" fmla="*/ 1221 h 1407"/>
                  <a:gd name="T62" fmla="*/ 0 w 1943"/>
                  <a:gd name="T63" fmla="*/ 219 h 1407"/>
                  <a:gd name="T64" fmla="*/ 11 w 1943"/>
                  <a:gd name="T65" fmla="*/ 151 h 1407"/>
                  <a:gd name="T66" fmla="*/ 42 w 1943"/>
                  <a:gd name="T67" fmla="*/ 91 h 1407"/>
                  <a:gd name="T68" fmla="*/ 93 w 1943"/>
                  <a:gd name="T69" fmla="*/ 41 h 1407"/>
                  <a:gd name="T70" fmla="*/ 153 w 1943"/>
                  <a:gd name="T71" fmla="*/ 10 h 1407"/>
                  <a:gd name="T72" fmla="*/ 222 w 1943"/>
                  <a:gd name="T73" fmla="*/ 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3" h="1407">
                    <a:moveTo>
                      <a:pt x="222" y="176"/>
                    </a:moveTo>
                    <a:lnTo>
                      <a:pt x="211" y="177"/>
                    </a:lnTo>
                    <a:lnTo>
                      <a:pt x="200" y="182"/>
                    </a:lnTo>
                    <a:lnTo>
                      <a:pt x="191" y="188"/>
                    </a:lnTo>
                    <a:lnTo>
                      <a:pt x="184" y="198"/>
                    </a:lnTo>
                    <a:lnTo>
                      <a:pt x="178" y="208"/>
                    </a:lnTo>
                    <a:lnTo>
                      <a:pt x="177" y="219"/>
                    </a:lnTo>
                    <a:lnTo>
                      <a:pt x="177" y="1186"/>
                    </a:lnTo>
                    <a:lnTo>
                      <a:pt x="178" y="1197"/>
                    </a:lnTo>
                    <a:lnTo>
                      <a:pt x="184" y="1208"/>
                    </a:lnTo>
                    <a:lnTo>
                      <a:pt x="191" y="1217"/>
                    </a:lnTo>
                    <a:lnTo>
                      <a:pt x="200" y="1224"/>
                    </a:lnTo>
                    <a:lnTo>
                      <a:pt x="211" y="1228"/>
                    </a:lnTo>
                    <a:lnTo>
                      <a:pt x="222" y="1231"/>
                    </a:lnTo>
                    <a:lnTo>
                      <a:pt x="1723" y="1231"/>
                    </a:lnTo>
                    <a:lnTo>
                      <a:pt x="1734" y="1228"/>
                    </a:lnTo>
                    <a:lnTo>
                      <a:pt x="1745" y="1224"/>
                    </a:lnTo>
                    <a:lnTo>
                      <a:pt x="1754" y="1217"/>
                    </a:lnTo>
                    <a:lnTo>
                      <a:pt x="1761" y="1208"/>
                    </a:lnTo>
                    <a:lnTo>
                      <a:pt x="1765" y="1197"/>
                    </a:lnTo>
                    <a:lnTo>
                      <a:pt x="1766" y="1186"/>
                    </a:lnTo>
                    <a:lnTo>
                      <a:pt x="1766" y="219"/>
                    </a:lnTo>
                    <a:lnTo>
                      <a:pt x="1765" y="208"/>
                    </a:lnTo>
                    <a:lnTo>
                      <a:pt x="1761" y="198"/>
                    </a:lnTo>
                    <a:lnTo>
                      <a:pt x="1754" y="188"/>
                    </a:lnTo>
                    <a:lnTo>
                      <a:pt x="1745" y="182"/>
                    </a:lnTo>
                    <a:lnTo>
                      <a:pt x="1734" y="177"/>
                    </a:lnTo>
                    <a:lnTo>
                      <a:pt x="1723" y="176"/>
                    </a:lnTo>
                    <a:lnTo>
                      <a:pt x="222" y="176"/>
                    </a:lnTo>
                    <a:close/>
                    <a:moveTo>
                      <a:pt x="222" y="0"/>
                    </a:moveTo>
                    <a:lnTo>
                      <a:pt x="1723" y="0"/>
                    </a:lnTo>
                    <a:lnTo>
                      <a:pt x="1758" y="3"/>
                    </a:lnTo>
                    <a:lnTo>
                      <a:pt x="1791" y="10"/>
                    </a:lnTo>
                    <a:lnTo>
                      <a:pt x="1823" y="24"/>
                    </a:lnTo>
                    <a:lnTo>
                      <a:pt x="1852" y="41"/>
                    </a:lnTo>
                    <a:lnTo>
                      <a:pt x="1879" y="64"/>
                    </a:lnTo>
                    <a:lnTo>
                      <a:pt x="1902" y="91"/>
                    </a:lnTo>
                    <a:lnTo>
                      <a:pt x="1920" y="120"/>
                    </a:lnTo>
                    <a:lnTo>
                      <a:pt x="1933" y="151"/>
                    </a:lnTo>
                    <a:lnTo>
                      <a:pt x="1941" y="184"/>
                    </a:lnTo>
                    <a:lnTo>
                      <a:pt x="1943" y="219"/>
                    </a:lnTo>
                    <a:lnTo>
                      <a:pt x="1943" y="1186"/>
                    </a:lnTo>
                    <a:lnTo>
                      <a:pt x="1941" y="1221"/>
                    </a:lnTo>
                    <a:lnTo>
                      <a:pt x="1933" y="1254"/>
                    </a:lnTo>
                    <a:lnTo>
                      <a:pt x="1920" y="1285"/>
                    </a:lnTo>
                    <a:lnTo>
                      <a:pt x="1902" y="1314"/>
                    </a:lnTo>
                    <a:lnTo>
                      <a:pt x="1879" y="1341"/>
                    </a:lnTo>
                    <a:lnTo>
                      <a:pt x="1852" y="1365"/>
                    </a:lnTo>
                    <a:lnTo>
                      <a:pt x="1823" y="1383"/>
                    </a:lnTo>
                    <a:lnTo>
                      <a:pt x="1791" y="1396"/>
                    </a:lnTo>
                    <a:lnTo>
                      <a:pt x="1758" y="1403"/>
                    </a:lnTo>
                    <a:lnTo>
                      <a:pt x="1723" y="1407"/>
                    </a:lnTo>
                    <a:lnTo>
                      <a:pt x="222" y="1407"/>
                    </a:lnTo>
                    <a:lnTo>
                      <a:pt x="187" y="1403"/>
                    </a:lnTo>
                    <a:lnTo>
                      <a:pt x="153" y="1396"/>
                    </a:lnTo>
                    <a:lnTo>
                      <a:pt x="122" y="1383"/>
                    </a:lnTo>
                    <a:lnTo>
                      <a:pt x="93" y="1365"/>
                    </a:lnTo>
                    <a:lnTo>
                      <a:pt x="66" y="1341"/>
                    </a:lnTo>
                    <a:lnTo>
                      <a:pt x="42" y="1314"/>
                    </a:lnTo>
                    <a:lnTo>
                      <a:pt x="24" y="1285"/>
                    </a:lnTo>
                    <a:lnTo>
                      <a:pt x="11" y="1254"/>
                    </a:lnTo>
                    <a:lnTo>
                      <a:pt x="4" y="1221"/>
                    </a:lnTo>
                    <a:lnTo>
                      <a:pt x="0" y="1186"/>
                    </a:lnTo>
                    <a:lnTo>
                      <a:pt x="0" y="219"/>
                    </a:lnTo>
                    <a:lnTo>
                      <a:pt x="4" y="184"/>
                    </a:lnTo>
                    <a:lnTo>
                      <a:pt x="11" y="151"/>
                    </a:lnTo>
                    <a:lnTo>
                      <a:pt x="24" y="120"/>
                    </a:lnTo>
                    <a:lnTo>
                      <a:pt x="42" y="91"/>
                    </a:lnTo>
                    <a:lnTo>
                      <a:pt x="66" y="64"/>
                    </a:lnTo>
                    <a:lnTo>
                      <a:pt x="93" y="41"/>
                    </a:lnTo>
                    <a:lnTo>
                      <a:pt x="122" y="24"/>
                    </a:lnTo>
                    <a:lnTo>
                      <a:pt x="153" y="10"/>
                    </a:lnTo>
                    <a:lnTo>
                      <a:pt x="187" y="3"/>
                    </a:lnTo>
                    <a:lnTo>
                      <a:pt x="222"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8" name="Freeform 8"/>
              <p:cNvSpPr>
                <a:spLocks noEditPoints="1"/>
              </p:cNvSpPr>
              <p:nvPr/>
            </p:nvSpPr>
            <p:spPr bwMode="auto">
              <a:xfrm>
                <a:off x="1753645" y="5780208"/>
                <a:ext cx="787240" cy="82947"/>
              </a:xfrm>
              <a:custGeom>
                <a:avLst/>
                <a:gdLst>
                  <a:gd name="T0" fmla="*/ 1784 w 2089"/>
                  <a:gd name="T1" fmla="*/ 64 h 217"/>
                  <a:gd name="T2" fmla="*/ 1769 w 2089"/>
                  <a:gd name="T3" fmla="*/ 66 h 217"/>
                  <a:gd name="T4" fmla="*/ 1756 w 2089"/>
                  <a:gd name="T5" fmla="*/ 71 h 217"/>
                  <a:gd name="T6" fmla="*/ 1747 w 2089"/>
                  <a:gd name="T7" fmla="*/ 80 h 217"/>
                  <a:gd name="T8" fmla="*/ 1742 w 2089"/>
                  <a:gd name="T9" fmla="*/ 91 h 217"/>
                  <a:gd name="T10" fmla="*/ 1740 w 2089"/>
                  <a:gd name="T11" fmla="*/ 107 h 217"/>
                  <a:gd name="T12" fmla="*/ 1742 w 2089"/>
                  <a:gd name="T13" fmla="*/ 121 h 217"/>
                  <a:gd name="T14" fmla="*/ 1747 w 2089"/>
                  <a:gd name="T15" fmla="*/ 133 h 217"/>
                  <a:gd name="T16" fmla="*/ 1756 w 2089"/>
                  <a:gd name="T17" fmla="*/ 141 h 217"/>
                  <a:gd name="T18" fmla="*/ 1769 w 2089"/>
                  <a:gd name="T19" fmla="*/ 146 h 217"/>
                  <a:gd name="T20" fmla="*/ 1784 w 2089"/>
                  <a:gd name="T21" fmla="*/ 148 h 217"/>
                  <a:gd name="T22" fmla="*/ 1860 w 2089"/>
                  <a:gd name="T23" fmla="*/ 148 h 217"/>
                  <a:gd name="T24" fmla="*/ 1876 w 2089"/>
                  <a:gd name="T25" fmla="*/ 146 h 217"/>
                  <a:gd name="T26" fmla="*/ 1888 w 2089"/>
                  <a:gd name="T27" fmla="*/ 141 h 217"/>
                  <a:gd name="T28" fmla="*/ 1898 w 2089"/>
                  <a:gd name="T29" fmla="*/ 133 h 217"/>
                  <a:gd name="T30" fmla="*/ 1903 w 2089"/>
                  <a:gd name="T31" fmla="*/ 121 h 217"/>
                  <a:gd name="T32" fmla="*/ 1905 w 2089"/>
                  <a:gd name="T33" fmla="*/ 107 h 217"/>
                  <a:gd name="T34" fmla="*/ 1903 w 2089"/>
                  <a:gd name="T35" fmla="*/ 91 h 217"/>
                  <a:gd name="T36" fmla="*/ 1898 w 2089"/>
                  <a:gd name="T37" fmla="*/ 80 h 217"/>
                  <a:gd name="T38" fmla="*/ 1888 w 2089"/>
                  <a:gd name="T39" fmla="*/ 71 h 217"/>
                  <a:gd name="T40" fmla="*/ 1876 w 2089"/>
                  <a:gd name="T41" fmla="*/ 66 h 217"/>
                  <a:gd name="T42" fmla="*/ 1860 w 2089"/>
                  <a:gd name="T43" fmla="*/ 64 h 217"/>
                  <a:gd name="T44" fmla="*/ 1784 w 2089"/>
                  <a:gd name="T45" fmla="*/ 64 h 217"/>
                  <a:gd name="T46" fmla="*/ 0 w 2089"/>
                  <a:gd name="T47" fmla="*/ 0 h 217"/>
                  <a:gd name="T48" fmla="*/ 2089 w 2089"/>
                  <a:gd name="T49" fmla="*/ 0 h 217"/>
                  <a:gd name="T50" fmla="*/ 2089 w 2089"/>
                  <a:gd name="T51" fmla="*/ 86 h 217"/>
                  <a:gd name="T52" fmla="*/ 2086 w 2089"/>
                  <a:gd name="T53" fmla="*/ 107 h 217"/>
                  <a:gd name="T54" fmla="*/ 2079 w 2089"/>
                  <a:gd name="T55" fmla="*/ 127 h 217"/>
                  <a:gd name="T56" fmla="*/ 2065 w 2089"/>
                  <a:gd name="T57" fmla="*/ 146 h 217"/>
                  <a:gd name="T58" fmla="*/ 2047 w 2089"/>
                  <a:gd name="T59" fmla="*/ 164 h 217"/>
                  <a:gd name="T60" fmla="*/ 2024 w 2089"/>
                  <a:gd name="T61" fmla="*/ 179 h 217"/>
                  <a:gd name="T62" fmla="*/ 1990 w 2089"/>
                  <a:gd name="T63" fmla="*/ 196 h 217"/>
                  <a:gd name="T64" fmla="*/ 1953 w 2089"/>
                  <a:gd name="T65" fmla="*/ 208 h 217"/>
                  <a:gd name="T66" fmla="*/ 1912 w 2089"/>
                  <a:gd name="T67" fmla="*/ 215 h 217"/>
                  <a:gd name="T68" fmla="*/ 1868 w 2089"/>
                  <a:gd name="T69" fmla="*/ 217 h 217"/>
                  <a:gd name="T70" fmla="*/ 220 w 2089"/>
                  <a:gd name="T71" fmla="*/ 217 h 217"/>
                  <a:gd name="T72" fmla="*/ 176 w 2089"/>
                  <a:gd name="T73" fmla="*/ 215 h 217"/>
                  <a:gd name="T74" fmla="*/ 136 w 2089"/>
                  <a:gd name="T75" fmla="*/ 208 h 217"/>
                  <a:gd name="T76" fmla="*/ 98 w 2089"/>
                  <a:gd name="T77" fmla="*/ 196 h 217"/>
                  <a:gd name="T78" fmla="*/ 64 w 2089"/>
                  <a:gd name="T79" fmla="*/ 179 h 217"/>
                  <a:gd name="T80" fmla="*/ 41 w 2089"/>
                  <a:gd name="T81" fmla="*/ 164 h 217"/>
                  <a:gd name="T82" fmla="*/ 23 w 2089"/>
                  <a:gd name="T83" fmla="*/ 146 h 217"/>
                  <a:gd name="T84" fmla="*/ 10 w 2089"/>
                  <a:gd name="T85" fmla="*/ 127 h 217"/>
                  <a:gd name="T86" fmla="*/ 2 w 2089"/>
                  <a:gd name="T87" fmla="*/ 107 h 217"/>
                  <a:gd name="T88" fmla="*/ 0 w 2089"/>
                  <a:gd name="T89" fmla="*/ 86 h 217"/>
                  <a:gd name="T90" fmla="*/ 0 w 2089"/>
                  <a:gd name="T9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9" h="217">
                    <a:moveTo>
                      <a:pt x="1784" y="64"/>
                    </a:moveTo>
                    <a:lnTo>
                      <a:pt x="1769" y="66"/>
                    </a:lnTo>
                    <a:lnTo>
                      <a:pt x="1756" y="71"/>
                    </a:lnTo>
                    <a:lnTo>
                      <a:pt x="1747" y="80"/>
                    </a:lnTo>
                    <a:lnTo>
                      <a:pt x="1742" y="91"/>
                    </a:lnTo>
                    <a:lnTo>
                      <a:pt x="1740" y="107"/>
                    </a:lnTo>
                    <a:lnTo>
                      <a:pt x="1742" y="121"/>
                    </a:lnTo>
                    <a:lnTo>
                      <a:pt x="1747" y="133"/>
                    </a:lnTo>
                    <a:lnTo>
                      <a:pt x="1756" y="141"/>
                    </a:lnTo>
                    <a:lnTo>
                      <a:pt x="1769" y="146"/>
                    </a:lnTo>
                    <a:lnTo>
                      <a:pt x="1784" y="148"/>
                    </a:lnTo>
                    <a:lnTo>
                      <a:pt x="1860" y="148"/>
                    </a:lnTo>
                    <a:lnTo>
                      <a:pt x="1876" y="146"/>
                    </a:lnTo>
                    <a:lnTo>
                      <a:pt x="1888" y="141"/>
                    </a:lnTo>
                    <a:lnTo>
                      <a:pt x="1898" y="133"/>
                    </a:lnTo>
                    <a:lnTo>
                      <a:pt x="1903" y="121"/>
                    </a:lnTo>
                    <a:lnTo>
                      <a:pt x="1905" y="107"/>
                    </a:lnTo>
                    <a:lnTo>
                      <a:pt x="1903" y="91"/>
                    </a:lnTo>
                    <a:lnTo>
                      <a:pt x="1898" y="80"/>
                    </a:lnTo>
                    <a:lnTo>
                      <a:pt x="1888" y="71"/>
                    </a:lnTo>
                    <a:lnTo>
                      <a:pt x="1876" y="66"/>
                    </a:lnTo>
                    <a:lnTo>
                      <a:pt x="1860" y="64"/>
                    </a:lnTo>
                    <a:lnTo>
                      <a:pt x="1784" y="64"/>
                    </a:lnTo>
                    <a:close/>
                    <a:moveTo>
                      <a:pt x="0" y="0"/>
                    </a:moveTo>
                    <a:lnTo>
                      <a:pt x="2089" y="0"/>
                    </a:lnTo>
                    <a:lnTo>
                      <a:pt x="2089" y="86"/>
                    </a:lnTo>
                    <a:lnTo>
                      <a:pt x="2086" y="107"/>
                    </a:lnTo>
                    <a:lnTo>
                      <a:pt x="2079" y="127"/>
                    </a:lnTo>
                    <a:lnTo>
                      <a:pt x="2065" y="146"/>
                    </a:lnTo>
                    <a:lnTo>
                      <a:pt x="2047" y="164"/>
                    </a:lnTo>
                    <a:lnTo>
                      <a:pt x="2024" y="179"/>
                    </a:lnTo>
                    <a:lnTo>
                      <a:pt x="1990" y="196"/>
                    </a:lnTo>
                    <a:lnTo>
                      <a:pt x="1953" y="208"/>
                    </a:lnTo>
                    <a:lnTo>
                      <a:pt x="1912" y="215"/>
                    </a:lnTo>
                    <a:lnTo>
                      <a:pt x="1868" y="217"/>
                    </a:lnTo>
                    <a:lnTo>
                      <a:pt x="220" y="217"/>
                    </a:lnTo>
                    <a:lnTo>
                      <a:pt x="176" y="215"/>
                    </a:lnTo>
                    <a:lnTo>
                      <a:pt x="136" y="208"/>
                    </a:lnTo>
                    <a:lnTo>
                      <a:pt x="98" y="196"/>
                    </a:lnTo>
                    <a:lnTo>
                      <a:pt x="64" y="179"/>
                    </a:lnTo>
                    <a:lnTo>
                      <a:pt x="41" y="164"/>
                    </a:lnTo>
                    <a:lnTo>
                      <a:pt x="23" y="146"/>
                    </a:lnTo>
                    <a:lnTo>
                      <a:pt x="10" y="127"/>
                    </a:lnTo>
                    <a:lnTo>
                      <a:pt x="2" y="107"/>
                    </a:lnTo>
                    <a:lnTo>
                      <a:pt x="0" y="86"/>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9" name="Freeform 9"/>
              <p:cNvSpPr>
                <a:spLocks noEditPoints="1"/>
              </p:cNvSpPr>
              <p:nvPr/>
            </p:nvSpPr>
            <p:spPr bwMode="auto">
              <a:xfrm>
                <a:off x="2031140" y="5321738"/>
                <a:ext cx="232251" cy="301625"/>
              </a:xfrm>
              <a:custGeom>
                <a:avLst/>
                <a:gdLst>
                  <a:gd name="T0" fmla="*/ 296 w 618"/>
                  <a:gd name="T1" fmla="*/ 429 h 800"/>
                  <a:gd name="T2" fmla="*/ 276 w 618"/>
                  <a:gd name="T3" fmla="*/ 445 h 800"/>
                  <a:gd name="T4" fmla="*/ 267 w 618"/>
                  <a:gd name="T5" fmla="*/ 469 h 800"/>
                  <a:gd name="T6" fmla="*/ 250 w 618"/>
                  <a:gd name="T7" fmla="*/ 577 h 800"/>
                  <a:gd name="T8" fmla="*/ 228 w 618"/>
                  <a:gd name="T9" fmla="*/ 615 h 800"/>
                  <a:gd name="T10" fmla="*/ 228 w 618"/>
                  <a:gd name="T11" fmla="*/ 659 h 800"/>
                  <a:gd name="T12" fmla="*/ 250 w 618"/>
                  <a:gd name="T13" fmla="*/ 696 h 800"/>
                  <a:gd name="T14" fmla="*/ 287 w 618"/>
                  <a:gd name="T15" fmla="*/ 718 h 800"/>
                  <a:gd name="T16" fmla="*/ 332 w 618"/>
                  <a:gd name="T17" fmla="*/ 718 h 800"/>
                  <a:gd name="T18" fmla="*/ 369 w 618"/>
                  <a:gd name="T19" fmla="*/ 696 h 800"/>
                  <a:gd name="T20" fmla="*/ 390 w 618"/>
                  <a:gd name="T21" fmla="*/ 659 h 800"/>
                  <a:gd name="T22" fmla="*/ 390 w 618"/>
                  <a:gd name="T23" fmla="*/ 615 h 800"/>
                  <a:gd name="T24" fmla="*/ 368 w 618"/>
                  <a:gd name="T25" fmla="*/ 577 h 800"/>
                  <a:gd name="T26" fmla="*/ 351 w 618"/>
                  <a:gd name="T27" fmla="*/ 469 h 800"/>
                  <a:gd name="T28" fmla="*/ 343 w 618"/>
                  <a:gd name="T29" fmla="*/ 445 h 800"/>
                  <a:gd name="T30" fmla="*/ 322 w 618"/>
                  <a:gd name="T31" fmla="*/ 429 h 800"/>
                  <a:gd name="T32" fmla="*/ 309 w 618"/>
                  <a:gd name="T33" fmla="*/ 102 h 800"/>
                  <a:gd name="T34" fmla="*/ 257 w 618"/>
                  <a:gd name="T35" fmla="*/ 112 h 800"/>
                  <a:gd name="T36" fmla="*/ 212 w 618"/>
                  <a:gd name="T37" fmla="*/ 142 h 800"/>
                  <a:gd name="T38" fmla="*/ 182 w 618"/>
                  <a:gd name="T39" fmla="*/ 186 h 800"/>
                  <a:gd name="T40" fmla="*/ 172 w 618"/>
                  <a:gd name="T41" fmla="*/ 239 h 800"/>
                  <a:gd name="T42" fmla="*/ 446 w 618"/>
                  <a:gd name="T43" fmla="*/ 341 h 800"/>
                  <a:gd name="T44" fmla="*/ 444 w 618"/>
                  <a:gd name="T45" fmla="*/ 211 h 800"/>
                  <a:gd name="T46" fmla="*/ 424 w 618"/>
                  <a:gd name="T47" fmla="*/ 163 h 800"/>
                  <a:gd name="T48" fmla="*/ 385 w 618"/>
                  <a:gd name="T49" fmla="*/ 124 h 800"/>
                  <a:gd name="T50" fmla="*/ 337 w 618"/>
                  <a:gd name="T51" fmla="*/ 104 h 800"/>
                  <a:gd name="T52" fmla="*/ 309 w 618"/>
                  <a:gd name="T53" fmla="*/ 0 h 800"/>
                  <a:gd name="T54" fmla="*/ 384 w 618"/>
                  <a:gd name="T55" fmla="*/ 10 h 800"/>
                  <a:gd name="T56" fmla="*/ 449 w 618"/>
                  <a:gd name="T57" fmla="*/ 44 h 800"/>
                  <a:gd name="T58" fmla="*/ 504 w 618"/>
                  <a:gd name="T59" fmla="*/ 99 h 800"/>
                  <a:gd name="T60" fmla="*/ 538 w 618"/>
                  <a:gd name="T61" fmla="*/ 164 h 800"/>
                  <a:gd name="T62" fmla="*/ 549 w 618"/>
                  <a:gd name="T63" fmla="*/ 239 h 800"/>
                  <a:gd name="T64" fmla="*/ 567 w 618"/>
                  <a:gd name="T65" fmla="*/ 341 h 800"/>
                  <a:gd name="T66" fmla="*/ 593 w 618"/>
                  <a:gd name="T67" fmla="*/ 348 h 800"/>
                  <a:gd name="T68" fmla="*/ 611 w 618"/>
                  <a:gd name="T69" fmla="*/ 366 h 800"/>
                  <a:gd name="T70" fmla="*/ 618 w 618"/>
                  <a:gd name="T71" fmla="*/ 392 h 800"/>
                  <a:gd name="T72" fmla="*/ 617 w 618"/>
                  <a:gd name="T73" fmla="*/ 762 h 800"/>
                  <a:gd name="T74" fmla="*/ 603 w 618"/>
                  <a:gd name="T75" fmla="*/ 784 h 800"/>
                  <a:gd name="T76" fmla="*/ 580 w 618"/>
                  <a:gd name="T77" fmla="*/ 798 h 800"/>
                  <a:gd name="T78" fmla="*/ 52 w 618"/>
                  <a:gd name="T79" fmla="*/ 800 h 800"/>
                  <a:gd name="T80" fmla="*/ 26 w 618"/>
                  <a:gd name="T81" fmla="*/ 793 h 800"/>
                  <a:gd name="T82" fmla="*/ 7 w 618"/>
                  <a:gd name="T83" fmla="*/ 774 h 800"/>
                  <a:gd name="T84" fmla="*/ 0 w 618"/>
                  <a:gd name="T85" fmla="*/ 748 h 800"/>
                  <a:gd name="T86" fmla="*/ 2 w 618"/>
                  <a:gd name="T87" fmla="*/ 379 h 800"/>
                  <a:gd name="T88" fmla="*/ 16 w 618"/>
                  <a:gd name="T89" fmla="*/ 356 h 800"/>
                  <a:gd name="T90" fmla="*/ 38 w 618"/>
                  <a:gd name="T91" fmla="*/ 342 h 800"/>
                  <a:gd name="T92" fmla="*/ 69 w 618"/>
                  <a:gd name="T93" fmla="*/ 341 h 800"/>
                  <a:gd name="T94" fmla="*/ 72 w 618"/>
                  <a:gd name="T95" fmla="*/ 201 h 800"/>
                  <a:gd name="T96" fmla="*/ 95 w 618"/>
                  <a:gd name="T97" fmla="*/ 130 h 800"/>
                  <a:gd name="T98" fmla="*/ 139 w 618"/>
                  <a:gd name="T99" fmla="*/ 70 h 800"/>
                  <a:gd name="T100" fmla="*/ 201 w 618"/>
                  <a:gd name="T101" fmla="*/ 25 h 800"/>
                  <a:gd name="T102" fmla="*/ 270 w 618"/>
                  <a:gd name="T103" fmla="*/ 2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8" h="800">
                    <a:moveTo>
                      <a:pt x="309" y="427"/>
                    </a:moveTo>
                    <a:lnTo>
                      <a:pt x="296" y="429"/>
                    </a:lnTo>
                    <a:lnTo>
                      <a:pt x="284" y="436"/>
                    </a:lnTo>
                    <a:lnTo>
                      <a:pt x="276" y="445"/>
                    </a:lnTo>
                    <a:lnTo>
                      <a:pt x="269" y="456"/>
                    </a:lnTo>
                    <a:lnTo>
                      <a:pt x="267" y="469"/>
                    </a:lnTo>
                    <a:lnTo>
                      <a:pt x="267" y="565"/>
                    </a:lnTo>
                    <a:lnTo>
                      <a:pt x="250" y="577"/>
                    </a:lnTo>
                    <a:lnTo>
                      <a:pt x="237" y="595"/>
                    </a:lnTo>
                    <a:lnTo>
                      <a:pt x="228" y="615"/>
                    </a:lnTo>
                    <a:lnTo>
                      <a:pt x="225" y="637"/>
                    </a:lnTo>
                    <a:lnTo>
                      <a:pt x="228" y="659"/>
                    </a:lnTo>
                    <a:lnTo>
                      <a:pt x="236" y="679"/>
                    </a:lnTo>
                    <a:lnTo>
                      <a:pt x="250" y="696"/>
                    </a:lnTo>
                    <a:lnTo>
                      <a:pt x="266" y="709"/>
                    </a:lnTo>
                    <a:lnTo>
                      <a:pt x="287" y="718"/>
                    </a:lnTo>
                    <a:lnTo>
                      <a:pt x="309" y="721"/>
                    </a:lnTo>
                    <a:lnTo>
                      <a:pt x="332" y="718"/>
                    </a:lnTo>
                    <a:lnTo>
                      <a:pt x="351" y="709"/>
                    </a:lnTo>
                    <a:lnTo>
                      <a:pt x="369" y="696"/>
                    </a:lnTo>
                    <a:lnTo>
                      <a:pt x="382" y="679"/>
                    </a:lnTo>
                    <a:lnTo>
                      <a:pt x="390" y="659"/>
                    </a:lnTo>
                    <a:lnTo>
                      <a:pt x="393" y="637"/>
                    </a:lnTo>
                    <a:lnTo>
                      <a:pt x="390" y="615"/>
                    </a:lnTo>
                    <a:lnTo>
                      <a:pt x="382" y="595"/>
                    </a:lnTo>
                    <a:lnTo>
                      <a:pt x="368" y="577"/>
                    </a:lnTo>
                    <a:lnTo>
                      <a:pt x="351" y="565"/>
                    </a:lnTo>
                    <a:lnTo>
                      <a:pt x="351" y="469"/>
                    </a:lnTo>
                    <a:lnTo>
                      <a:pt x="349" y="456"/>
                    </a:lnTo>
                    <a:lnTo>
                      <a:pt x="343" y="445"/>
                    </a:lnTo>
                    <a:lnTo>
                      <a:pt x="334" y="436"/>
                    </a:lnTo>
                    <a:lnTo>
                      <a:pt x="322" y="429"/>
                    </a:lnTo>
                    <a:lnTo>
                      <a:pt x="309" y="427"/>
                    </a:lnTo>
                    <a:close/>
                    <a:moveTo>
                      <a:pt x="309" y="102"/>
                    </a:moveTo>
                    <a:lnTo>
                      <a:pt x="282" y="104"/>
                    </a:lnTo>
                    <a:lnTo>
                      <a:pt x="257" y="112"/>
                    </a:lnTo>
                    <a:lnTo>
                      <a:pt x="233" y="124"/>
                    </a:lnTo>
                    <a:lnTo>
                      <a:pt x="212" y="142"/>
                    </a:lnTo>
                    <a:lnTo>
                      <a:pt x="194" y="163"/>
                    </a:lnTo>
                    <a:lnTo>
                      <a:pt x="182" y="186"/>
                    </a:lnTo>
                    <a:lnTo>
                      <a:pt x="175" y="211"/>
                    </a:lnTo>
                    <a:lnTo>
                      <a:pt x="172" y="239"/>
                    </a:lnTo>
                    <a:lnTo>
                      <a:pt x="172" y="341"/>
                    </a:lnTo>
                    <a:lnTo>
                      <a:pt x="446" y="341"/>
                    </a:lnTo>
                    <a:lnTo>
                      <a:pt x="446" y="239"/>
                    </a:lnTo>
                    <a:lnTo>
                      <a:pt x="444" y="211"/>
                    </a:lnTo>
                    <a:lnTo>
                      <a:pt x="437" y="186"/>
                    </a:lnTo>
                    <a:lnTo>
                      <a:pt x="424" y="163"/>
                    </a:lnTo>
                    <a:lnTo>
                      <a:pt x="407" y="142"/>
                    </a:lnTo>
                    <a:lnTo>
                      <a:pt x="385" y="124"/>
                    </a:lnTo>
                    <a:lnTo>
                      <a:pt x="362" y="112"/>
                    </a:lnTo>
                    <a:lnTo>
                      <a:pt x="337" y="104"/>
                    </a:lnTo>
                    <a:lnTo>
                      <a:pt x="309" y="102"/>
                    </a:lnTo>
                    <a:close/>
                    <a:moveTo>
                      <a:pt x="309" y="0"/>
                    </a:moveTo>
                    <a:lnTo>
                      <a:pt x="347" y="2"/>
                    </a:lnTo>
                    <a:lnTo>
                      <a:pt x="384" y="10"/>
                    </a:lnTo>
                    <a:lnTo>
                      <a:pt x="418" y="25"/>
                    </a:lnTo>
                    <a:lnTo>
                      <a:pt x="449" y="44"/>
                    </a:lnTo>
                    <a:lnTo>
                      <a:pt x="478" y="70"/>
                    </a:lnTo>
                    <a:lnTo>
                      <a:pt x="504" y="99"/>
                    </a:lnTo>
                    <a:lnTo>
                      <a:pt x="524" y="130"/>
                    </a:lnTo>
                    <a:lnTo>
                      <a:pt x="538" y="164"/>
                    </a:lnTo>
                    <a:lnTo>
                      <a:pt x="547" y="201"/>
                    </a:lnTo>
                    <a:lnTo>
                      <a:pt x="549" y="239"/>
                    </a:lnTo>
                    <a:lnTo>
                      <a:pt x="549" y="341"/>
                    </a:lnTo>
                    <a:lnTo>
                      <a:pt x="567" y="341"/>
                    </a:lnTo>
                    <a:lnTo>
                      <a:pt x="580" y="342"/>
                    </a:lnTo>
                    <a:lnTo>
                      <a:pt x="593" y="348"/>
                    </a:lnTo>
                    <a:lnTo>
                      <a:pt x="603" y="356"/>
                    </a:lnTo>
                    <a:lnTo>
                      <a:pt x="611" y="366"/>
                    </a:lnTo>
                    <a:lnTo>
                      <a:pt x="617" y="379"/>
                    </a:lnTo>
                    <a:lnTo>
                      <a:pt x="618" y="392"/>
                    </a:lnTo>
                    <a:lnTo>
                      <a:pt x="618" y="748"/>
                    </a:lnTo>
                    <a:lnTo>
                      <a:pt x="617" y="762"/>
                    </a:lnTo>
                    <a:lnTo>
                      <a:pt x="611" y="774"/>
                    </a:lnTo>
                    <a:lnTo>
                      <a:pt x="603" y="784"/>
                    </a:lnTo>
                    <a:lnTo>
                      <a:pt x="593" y="793"/>
                    </a:lnTo>
                    <a:lnTo>
                      <a:pt x="580" y="798"/>
                    </a:lnTo>
                    <a:lnTo>
                      <a:pt x="567" y="800"/>
                    </a:lnTo>
                    <a:lnTo>
                      <a:pt x="52" y="800"/>
                    </a:lnTo>
                    <a:lnTo>
                      <a:pt x="38" y="798"/>
                    </a:lnTo>
                    <a:lnTo>
                      <a:pt x="26" y="793"/>
                    </a:lnTo>
                    <a:lnTo>
                      <a:pt x="16" y="784"/>
                    </a:lnTo>
                    <a:lnTo>
                      <a:pt x="7" y="774"/>
                    </a:lnTo>
                    <a:lnTo>
                      <a:pt x="2" y="762"/>
                    </a:lnTo>
                    <a:lnTo>
                      <a:pt x="0" y="748"/>
                    </a:lnTo>
                    <a:lnTo>
                      <a:pt x="0" y="392"/>
                    </a:lnTo>
                    <a:lnTo>
                      <a:pt x="2" y="379"/>
                    </a:lnTo>
                    <a:lnTo>
                      <a:pt x="7" y="366"/>
                    </a:lnTo>
                    <a:lnTo>
                      <a:pt x="16" y="356"/>
                    </a:lnTo>
                    <a:lnTo>
                      <a:pt x="26" y="348"/>
                    </a:lnTo>
                    <a:lnTo>
                      <a:pt x="38" y="342"/>
                    </a:lnTo>
                    <a:lnTo>
                      <a:pt x="52" y="341"/>
                    </a:lnTo>
                    <a:lnTo>
                      <a:pt x="69" y="341"/>
                    </a:lnTo>
                    <a:lnTo>
                      <a:pt x="69" y="239"/>
                    </a:lnTo>
                    <a:lnTo>
                      <a:pt x="72" y="201"/>
                    </a:lnTo>
                    <a:lnTo>
                      <a:pt x="80" y="164"/>
                    </a:lnTo>
                    <a:lnTo>
                      <a:pt x="95" y="130"/>
                    </a:lnTo>
                    <a:lnTo>
                      <a:pt x="114" y="99"/>
                    </a:lnTo>
                    <a:lnTo>
                      <a:pt x="139" y="70"/>
                    </a:lnTo>
                    <a:lnTo>
                      <a:pt x="169" y="44"/>
                    </a:lnTo>
                    <a:lnTo>
                      <a:pt x="201" y="25"/>
                    </a:lnTo>
                    <a:lnTo>
                      <a:pt x="235" y="10"/>
                    </a:lnTo>
                    <a:lnTo>
                      <a:pt x="270" y="2"/>
                    </a:lnTo>
                    <a:lnTo>
                      <a:pt x="30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41" name="Rectangle 40"/>
            <p:cNvSpPr/>
            <p:nvPr/>
          </p:nvSpPr>
          <p:spPr>
            <a:xfrm>
              <a:off x="1429127" y="4806096"/>
              <a:ext cx="1486689" cy="369332"/>
            </a:xfrm>
            <a:prstGeom prst="rect">
              <a:avLst/>
            </a:prstGeom>
          </p:spPr>
          <p:txBody>
            <a:bodyPr wrap="none">
              <a:spAutoFit/>
            </a:bodyPr>
            <a:lstStyle/>
            <a:p>
              <a:pPr lvl="0"/>
              <a:r>
                <a:rPr lang="fr-FR" b="1" dirty="0" err="1" smtClean="0">
                  <a:solidFill>
                    <a:schemeClr val="accent2"/>
                  </a:solidFill>
                </a:rPr>
                <a:t>Cybersecurity</a:t>
              </a:r>
              <a:endParaRPr lang="fr-FR" b="1" dirty="0">
                <a:solidFill>
                  <a:schemeClr val="accent2"/>
                </a:solidFill>
              </a:endParaRPr>
            </a:p>
          </p:txBody>
        </p:sp>
      </p:grpSp>
      <p:grpSp>
        <p:nvGrpSpPr>
          <p:cNvPr id="63" name="Groupe 62"/>
          <p:cNvGrpSpPr/>
          <p:nvPr/>
        </p:nvGrpSpPr>
        <p:grpSpPr>
          <a:xfrm>
            <a:off x="899592" y="4893350"/>
            <a:ext cx="794820" cy="1070678"/>
            <a:chOff x="6801519" y="3037596"/>
            <a:chExt cx="794820" cy="1070678"/>
          </a:xfrm>
        </p:grpSpPr>
        <p:sp>
          <p:nvSpPr>
            <p:cNvPr id="64" name="Rectangle 63"/>
            <p:cNvSpPr>
              <a:spLocks noChangeAspect="1"/>
            </p:cNvSpPr>
            <p:nvPr/>
          </p:nvSpPr>
          <p:spPr>
            <a:xfrm>
              <a:off x="6972964" y="3037596"/>
              <a:ext cx="482824" cy="319446"/>
            </a:xfrm>
            <a:prstGeom prst="rect">
              <a:avLst/>
            </a:prstGeom>
          </p:spPr>
          <p:txBody>
            <a:bodyPr wrap="none">
              <a:spAutoFit/>
            </a:bodyPr>
            <a:lstStyle/>
            <a:p>
              <a:pPr lvl="0" algn="ctr">
                <a:lnSpc>
                  <a:spcPct val="80000"/>
                </a:lnSpc>
              </a:pPr>
              <a:r>
                <a:rPr lang="fr-FR" b="1" dirty="0" err="1" smtClean="0">
                  <a:solidFill>
                    <a:srgbClr val="2DAA64"/>
                  </a:solidFill>
                </a:rPr>
                <a:t>IoT</a:t>
              </a:r>
              <a:endParaRPr lang="fr-FR" b="1" dirty="0">
                <a:solidFill>
                  <a:srgbClr val="2DAA64"/>
                </a:solidFill>
              </a:endParaRPr>
            </a:p>
          </p:txBody>
        </p:sp>
        <p:grpSp>
          <p:nvGrpSpPr>
            <p:cNvPr id="65" name="Group 5"/>
            <p:cNvGrpSpPr>
              <a:grpSpLocks noChangeAspect="1"/>
            </p:cNvGrpSpPr>
            <p:nvPr/>
          </p:nvGrpSpPr>
          <p:grpSpPr bwMode="auto">
            <a:xfrm>
              <a:off x="6801519" y="3282148"/>
              <a:ext cx="794820" cy="826126"/>
              <a:chOff x="1429" y="890"/>
              <a:chExt cx="3402" cy="3536"/>
            </a:xfrm>
            <a:noFill/>
          </p:grpSpPr>
          <p:sp>
            <p:nvSpPr>
              <p:cNvPr id="66" name="AutoShape 4"/>
              <p:cNvSpPr>
                <a:spLocks noChangeAspect="1" noChangeArrowheads="1" noTextEdit="1"/>
              </p:cNvSpPr>
              <p:nvPr/>
            </p:nvSpPr>
            <p:spPr bwMode="auto">
              <a:xfrm>
                <a:off x="1429" y="890"/>
                <a:ext cx="3402" cy="353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67" name="Freeform 6"/>
              <p:cNvSpPr>
                <a:spLocks noEditPoints="1"/>
              </p:cNvSpPr>
              <p:nvPr/>
            </p:nvSpPr>
            <p:spPr bwMode="auto">
              <a:xfrm>
                <a:off x="1429" y="890"/>
                <a:ext cx="3402" cy="3536"/>
              </a:xfrm>
              <a:custGeom>
                <a:avLst/>
                <a:gdLst/>
                <a:ahLst/>
                <a:cxnLst>
                  <a:cxn ang="0">
                    <a:pos x="430" y="334"/>
                  </a:cxn>
                  <a:cxn ang="0">
                    <a:pos x="406" y="340"/>
                  </a:cxn>
                  <a:cxn ang="0">
                    <a:pos x="346" y="266"/>
                  </a:cxn>
                  <a:cxn ang="0">
                    <a:pos x="374" y="200"/>
                  </a:cxn>
                  <a:cxn ang="0">
                    <a:pos x="283" y="109"/>
                  </a:cxn>
                  <a:cxn ang="0">
                    <a:pos x="262" y="112"/>
                  </a:cxn>
                  <a:cxn ang="0">
                    <a:pos x="241" y="63"/>
                  </a:cxn>
                  <a:cxn ang="0">
                    <a:pos x="255" y="35"/>
                  </a:cxn>
                  <a:cxn ang="0">
                    <a:pos x="220" y="0"/>
                  </a:cxn>
                  <a:cxn ang="0">
                    <a:pos x="186" y="35"/>
                  </a:cxn>
                  <a:cxn ang="0">
                    <a:pos x="220" y="70"/>
                  </a:cxn>
                  <a:cxn ang="0">
                    <a:pos x="228" y="69"/>
                  </a:cxn>
                  <a:cxn ang="0">
                    <a:pos x="249" y="116"/>
                  </a:cxn>
                  <a:cxn ang="0">
                    <a:pos x="192" y="200"/>
                  </a:cxn>
                  <a:cxn ang="0">
                    <a:pos x="219" y="265"/>
                  </a:cxn>
                  <a:cxn ang="0">
                    <a:pos x="79" y="409"/>
                  </a:cxn>
                  <a:cxn ang="0">
                    <a:pos x="50" y="400"/>
                  </a:cxn>
                  <a:cxn ang="0">
                    <a:pos x="0" y="450"/>
                  </a:cxn>
                  <a:cxn ang="0">
                    <a:pos x="50" y="499"/>
                  </a:cxn>
                  <a:cxn ang="0">
                    <a:pos x="100" y="450"/>
                  </a:cxn>
                  <a:cxn ang="0">
                    <a:pos x="89" y="419"/>
                  </a:cxn>
                  <a:cxn ang="0">
                    <a:pos x="229" y="273"/>
                  </a:cxn>
                  <a:cxn ang="0">
                    <a:pos x="283" y="291"/>
                  </a:cxn>
                  <a:cxn ang="0">
                    <a:pos x="335" y="274"/>
                  </a:cxn>
                  <a:cxn ang="0">
                    <a:pos x="395" y="348"/>
                  </a:cxn>
                  <a:cxn ang="0">
                    <a:pos x="380" y="384"/>
                  </a:cxn>
                  <a:cxn ang="0">
                    <a:pos x="430" y="434"/>
                  </a:cxn>
                  <a:cxn ang="0">
                    <a:pos x="480" y="384"/>
                  </a:cxn>
                  <a:cxn ang="0">
                    <a:pos x="430" y="334"/>
                  </a:cxn>
                  <a:cxn ang="0">
                    <a:pos x="283" y="267"/>
                  </a:cxn>
                  <a:cxn ang="0">
                    <a:pos x="216" y="200"/>
                  </a:cxn>
                  <a:cxn ang="0">
                    <a:pos x="283" y="133"/>
                  </a:cxn>
                  <a:cxn ang="0">
                    <a:pos x="350" y="200"/>
                  </a:cxn>
                  <a:cxn ang="0">
                    <a:pos x="283" y="267"/>
                  </a:cxn>
                </a:cxnLst>
                <a:rect l="0" t="0" r="r" b="b"/>
                <a:pathLst>
                  <a:path w="480" h="499">
                    <a:moveTo>
                      <a:pt x="430" y="334"/>
                    </a:moveTo>
                    <a:cubicBezTo>
                      <a:pt x="422" y="334"/>
                      <a:pt x="413" y="336"/>
                      <a:pt x="406" y="340"/>
                    </a:cubicBezTo>
                    <a:cubicBezTo>
                      <a:pt x="346" y="266"/>
                      <a:pt x="346" y="266"/>
                      <a:pt x="346" y="266"/>
                    </a:cubicBezTo>
                    <a:cubicBezTo>
                      <a:pt x="363" y="249"/>
                      <a:pt x="374" y="226"/>
                      <a:pt x="374" y="200"/>
                    </a:cubicBezTo>
                    <a:cubicBezTo>
                      <a:pt x="374" y="150"/>
                      <a:pt x="333" y="109"/>
                      <a:pt x="283" y="109"/>
                    </a:cubicBezTo>
                    <a:cubicBezTo>
                      <a:pt x="276" y="109"/>
                      <a:pt x="269" y="110"/>
                      <a:pt x="262" y="112"/>
                    </a:cubicBezTo>
                    <a:cubicBezTo>
                      <a:pt x="241" y="63"/>
                      <a:pt x="241" y="63"/>
                      <a:pt x="241" y="63"/>
                    </a:cubicBezTo>
                    <a:cubicBezTo>
                      <a:pt x="250" y="57"/>
                      <a:pt x="255" y="47"/>
                      <a:pt x="255" y="35"/>
                    </a:cubicBezTo>
                    <a:cubicBezTo>
                      <a:pt x="255" y="16"/>
                      <a:pt x="240" y="0"/>
                      <a:pt x="220" y="0"/>
                    </a:cubicBezTo>
                    <a:cubicBezTo>
                      <a:pt x="201" y="0"/>
                      <a:pt x="186" y="16"/>
                      <a:pt x="186" y="35"/>
                    </a:cubicBezTo>
                    <a:cubicBezTo>
                      <a:pt x="186" y="54"/>
                      <a:pt x="201" y="70"/>
                      <a:pt x="220" y="70"/>
                    </a:cubicBezTo>
                    <a:cubicBezTo>
                      <a:pt x="223" y="70"/>
                      <a:pt x="226" y="70"/>
                      <a:pt x="228" y="69"/>
                    </a:cubicBezTo>
                    <a:cubicBezTo>
                      <a:pt x="249" y="116"/>
                      <a:pt x="249" y="116"/>
                      <a:pt x="249" y="116"/>
                    </a:cubicBezTo>
                    <a:cubicBezTo>
                      <a:pt x="216" y="129"/>
                      <a:pt x="192" y="162"/>
                      <a:pt x="192" y="200"/>
                    </a:cubicBezTo>
                    <a:cubicBezTo>
                      <a:pt x="192" y="225"/>
                      <a:pt x="203" y="248"/>
                      <a:pt x="219" y="265"/>
                    </a:cubicBezTo>
                    <a:cubicBezTo>
                      <a:pt x="79" y="409"/>
                      <a:pt x="79" y="409"/>
                      <a:pt x="79" y="409"/>
                    </a:cubicBezTo>
                    <a:cubicBezTo>
                      <a:pt x="71" y="403"/>
                      <a:pt x="61" y="400"/>
                      <a:pt x="50" y="400"/>
                    </a:cubicBezTo>
                    <a:cubicBezTo>
                      <a:pt x="22" y="400"/>
                      <a:pt x="0" y="422"/>
                      <a:pt x="0" y="450"/>
                    </a:cubicBezTo>
                    <a:cubicBezTo>
                      <a:pt x="0" y="477"/>
                      <a:pt x="22" y="499"/>
                      <a:pt x="50" y="499"/>
                    </a:cubicBezTo>
                    <a:cubicBezTo>
                      <a:pt x="77" y="499"/>
                      <a:pt x="100" y="477"/>
                      <a:pt x="100" y="450"/>
                    </a:cubicBezTo>
                    <a:cubicBezTo>
                      <a:pt x="100" y="438"/>
                      <a:pt x="96" y="427"/>
                      <a:pt x="89" y="419"/>
                    </a:cubicBezTo>
                    <a:cubicBezTo>
                      <a:pt x="229" y="273"/>
                      <a:pt x="229" y="273"/>
                      <a:pt x="229" y="273"/>
                    </a:cubicBezTo>
                    <a:cubicBezTo>
                      <a:pt x="244" y="284"/>
                      <a:pt x="263" y="291"/>
                      <a:pt x="283" y="291"/>
                    </a:cubicBezTo>
                    <a:cubicBezTo>
                      <a:pt x="303" y="291"/>
                      <a:pt x="321" y="285"/>
                      <a:pt x="335" y="274"/>
                    </a:cubicBezTo>
                    <a:cubicBezTo>
                      <a:pt x="395" y="348"/>
                      <a:pt x="395" y="348"/>
                      <a:pt x="395" y="348"/>
                    </a:cubicBezTo>
                    <a:cubicBezTo>
                      <a:pt x="386" y="357"/>
                      <a:pt x="380" y="370"/>
                      <a:pt x="380" y="384"/>
                    </a:cubicBezTo>
                    <a:cubicBezTo>
                      <a:pt x="380" y="412"/>
                      <a:pt x="403" y="434"/>
                      <a:pt x="430" y="434"/>
                    </a:cubicBezTo>
                    <a:cubicBezTo>
                      <a:pt x="458" y="434"/>
                      <a:pt x="480" y="412"/>
                      <a:pt x="480" y="384"/>
                    </a:cubicBezTo>
                    <a:cubicBezTo>
                      <a:pt x="480" y="356"/>
                      <a:pt x="458" y="334"/>
                      <a:pt x="430" y="334"/>
                    </a:cubicBezTo>
                    <a:close/>
                    <a:moveTo>
                      <a:pt x="283" y="267"/>
                    </a:moveTo>
                    <a:cubicBezTo>
                      <a:pt x="246" y="267"/>
                      <a:pt x="216" y="237"/>
                      <a:pt x="216" y="200"/>
                    </a:cubicBezTo>
                    <a:cubicBezTo>
                      <a:pt x="216" y="163"/>
                      <a:pt x="246" y="133"/>
                      <a:pt x="283" y="133"/>
                    </a:cubicBezTo>
                    <a:cubicBezTo>
                      <a:pt x="320" y="133"/>
                      <a:pt x="350" y="163"/>
                      <a:pt x="350" y="200"/>
                    </a:cubicBezTo>
                    <a:cubicBezTo>
                      <a:pt x="350" y="237"/>
                      <a:pt x="320" y="267"/>
                      <a:pt x="283" y="267"/>
                    </a:cubicBezTo>
                    <a:close/>
                  </a:path>
                </a:pathLst>
              </a:custGeom>
              <a:solidFill>
                <a:srgbClr val="2DAA6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68" name="Freeform 7"/>
              <p:cNvSpPr>
                <a:spLocks noEditPoints="1"/>
              </p:cNvSpPr>
              <p:nvPr/>
            </p:nvSpPr>
            <p:spPr bwMode="auto">
              <a:xfrm>
                <a:off x="3059" y="1995"/>
                <a:ext cx="766" cy="624"/>
              </a:xfrm>
              <a:custGeom>
                <a:avLst/>
                <a:gdLst/>
                <a:ahLst/>
                <a:cxnLst>
                  <a:cxn ang="0">
                    <a:pos x="73" y="58"/>
                  </a:cxn>
                  <a:cxn ang="0">
                    <a:pos x="34" y="58"/>
                  </a:cxn>
                  <a:cxn ang="0">
                    <a:pos x="38" y="68"/>
                  </a:cxn>
                  <a:cxn ang="0">
                    <a:pos x="69" y="68"/>
                  </a:cxn>
                  <a:cxn ang="0">
                    <a:pos x="73" y="58"/>
                  </a:cxn>
                  <a:cxn ang="0">
                    <a:pos x="99" y="25"/>
                  </a:cxn>
                  <a:cxn ang="0">
                    <a:pos x="6" y="25"/>
                  </a:cxn>
                  <a:cxn ang="0">
                    <a:pos x="15" y="32"/>
                  </a:cxn>
                  <a:cxn ang="0">
                    <a:pos x="90" y="32"/>
                  </a:cxn>
                  <a:cxn ang="0">
                    <a:pos x="99" y="25"/>
                  </a:cxn>
                  <a:cxn ang="0">
                    <a:pos x="87" y="41"/>
                  </a:cxn>
                  <a:cxn ang="0">
                    <a:pos x="22" y="41"/>
                  </a:cxn>
                  <a:cxn ang="0">
                    <a:pos x="29" y="49"/>
                  </a:cxn>
                  <a:cxn ang="0">
                    <a:pos x="79" y="49"/>
                  </a:cxn>
                  <a:cxn ang="0">
                    <a:pos x="87" y="41"/>
                  </a:cxn>
                  <a:cxn ang="0">
                    <a:pos x="54" y="71"/>
                  </a:cxn>
                  <a:cxn ang="0">
                    <a:pos x="46" y="80"/>
                  </a:cxn>
                  <a:cxn ang="0">
                    <a:pos x="54" y="88"/>
                  </a:cxn>
                  <a:cxn ang="0">
                    <a:pos x="62" y="80"/>
                  </a:cxn>
                  <a:cxn ang="0">
                    <a:pos x="54" y="71"/>
                  </a:cxn>
                </a:cxnLst>
                <a:rect l="0" t="0" r="r" b="b"/>
                <a:pathLst>
                  <a:path w="108" h="88">
                    <a:moveTo>
                      <a:pt x="73" y="58"/>
                    </a:moveTo>
                    <a:cubicBezTo>
                      <a:pt x="64" y="48"/>
                      <a:pt x="45" y="48"/>
                      <a:pt x="34" y="58"/>
                    </a:cubicBezTo>
                    <a:cubicBezTo>
                      <a:pt x="27" y="64"/>
                      <a:pt x="35" y="71"/>
                      <a:pt x="38" y="68"/>
                    </a:cubicBezTo>
                    <a:cubicBezTo>
                      <a:pt x="47" y="59"/>
                      <a:pt x="60" y="59"/>
                      <a:pt x="69" y="68"/>
                    </a:cubicBezTo>
                    <a:cubicBezTo>
                      <a:pt x="73" y="71"/>
                      <a:pt x="80" y="64"/>
                      <a:pt x="73" y="58"/>
                    </a:cubicBezTo>
                    <a:close/>
                    <a:moveTo>
                      <a:pt x="99" y="25"/>
                    </a:moveTo>
                    <a:cubicBezTo>
                      <a:pt x="74" y="0"/>
                      <a:pt x="32" y="0"/>
                      <a:pt x="6" y="25"/>
                    </a:cubicBezTo>
                    <a:cubicBezTo>
                      <a:pt x="0" y="30"/>
                      <a:pt x="7" y="37"/>
                      <a:pt x="15" y="32"/>
                    </a:cubicBezTo>
                    <a:cubicBezTo>
                      <a:pt x="36" y="12"/>
                      <a:pt x="69" y="12"/>
                      <a:pt x="90" y="32"/>
                    </a:cubicBezTo>
                    <a:cubicBezTo>
                      <a:pt x="99" y="41"/>
                      <a:pt x="108" y="32"/>
                      <a:pt x="99" y="25"/>
                    </a:cubicBezTo>
                    <a:close/>
                    <a:moveTo>
                      <a:pt x="87" y="41"/>
                    </a:moveTo>
                    <a:cubicBezTo>
                      <a:pt x="66" y="24"/>
                      <a:pt x="41" y="24"/>
                      <a:pt x="22" y="41"/>
                    </a:cubicBezTo>
                    <a:cubicBezTo>
                      <a:pt x="12" y="49"/>
                      <a:pt x="22" y="56"/>
                      <a:pt x="29" y="49"/>
                    </a:cubicBezTo>
                    <a:cubicBezTo>
                      <a:pt x="43" y="36"/>
                      <a:pt x="65" y="36"/>
                      <a:pt x="79" y="49"/>
                    </a:cubicBezTo>
                    <a:cubicBezTo>
                      <a:pt x="86" y="56"/>
                      <a:pt x="95" y="49"/>
                      <a:pt x="87" y="41"/>
                    </a:cubicBezTo>
                    <a:close/>
                    <a:moveTo>
                      <a:pt x="54" y="71"/>
                    </a:moveTo>
                    <a:cubicBezTo>
                      <a:pt x="49" y="71"/>
                      <a:pt x="46" y="75"/>
                      <a:pt x="46" y="80"/>
                    </a:cubicBezTo>
                    <a:cubicBezTo>
                      <a:pt x="46" y="84"/>
                      <a:pt x="49" y="88"/>
                      <a:pt x="54" y="88"/>
                    </a:cubicBezTo>
                    <a:cubicBezTo>
                      <a:pt x="58" y="88"/>
                      <a:pt x="62" y="84"/>
                      <a:pt x="62" y="80"/>
                    </a:cubicBezTo>
                    <a:cubicBezTo>
                      <a:pt x="62" y="75"/>
                      <a:pt x="58" y="71"/>
                      <a:pt x="54" y="71"/>
                    </a:cubicBezTo>
                    <a:close/>
                  </a:path>
                </a:pathLst>
              </a:custGeom>
              <a:solidFill>
                <a:srgbClr val="2DAA64"/>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grpSp>
      </p:grpSp>
    </p:spTree>
    <p:extLst>
      <p:ext uri="{BB962C8B-B14F-4D97-AF65-F5344CB8AC3E}">
        <p14:creationId xmlns:p14="http://schemas.microsoft.com/office/powerpoint/2010/main" val="1897616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positionnement au cœur de la transformation </a:t>
            </a:r>
            <a:br>
              <a:rPr lang="fr-FR" dirty="0"/>
            </a:br>
            <a:r>
              <a:rPr lang="fr-FR" dirty="0"/>
              <a:t>de nos </a:t>
            </a:r>
            <a:r>
              <a:rPr lang="fr-FR" dirty="0" smtClean="0"/>
              <a:t>clients</a:t>
            </a:r>
            <a:endParaRPr lang="fr-FR" dirty="0"/>
          </a:p>
        </p:txBody>
      </p:sp>
      <p:sp>
        <p:nvSpPr>
          <p:cNvPr id="3" name="Espace réservé du pied de page 2"/>
          <p:cNvSpPr>
            <a:spLocks noGrp="1"/>
          </p:cNvSpPr>
          <p:nvPr>
            <p:ph type="ftr" sz="quarter" idx="11"/>
          </p:nvPr>
        </p:nvSpPr>
        <p:spPr/>
        <p:txBody>
          <a:bodyPr/>
          <a:lstStyle/>
          <a:p>
            <a:r>
              <a:rPr lang="fr-FR" smtClean="0"/>
              <a:t>Carte d'identité Sopra Steria</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a:t>
            </a:fld>
            <a:endParaRPr lang="fr-FR" dirty="0"/>
          </a:p>
        </p:txBody>
      </p:sp>
      <p:sp>
        <p:nvSpPr>
          <p:cNvPr id="6" name="Espace réservé du contenu 7"/>
          <p:cNvSpPr txBox="1">
            <a:spLocks/>
          </p:cNvSpPr>
          <p:nvPr/>
        </p:nvSpPr>
        <p:spPr bwMode="gray">
          <a:xfrm>
            <a:off x="2051896" y="4365104"/>
            <a:ext cx="4680322" cy="1080000"/>
          </a:xfrm>
          <a:prstGeom prst="roundRect">
            <a:avLst/>
          </a:prstGeom>
        </p:spPr>
        <p:txBody>
          <a:bodyPr vert="horz" lIns="0" tIns="0" rIns="0" bIns="0" rtlCol="0">
            <a:noAutofit/>
          </a:bodyPr>
          <a:lstStyle/>
          <a:p>
            <a:pPr marR="0" lvl="0" algn="ctr" defTabSz="914199" rtl="0" eaLnBrk="1" fontAlgn="auto" latinLnBrk="0" hangingPunct="1">
              <a:lnSpc>
                <a:spcPct val="100000"/>
              </a:lnSpc>
              <a:spcBef>
                <a:spcPts val="1800"/>
              </a:spcBef>
              <a:spcAft>
                <a:spcPts val="0"/>
              </a:spcAft>
              <a:buClr>
                <a:srgbClr val="CF022B"/>
              </a:buClr>
              <a:buSzPct val="90000"/>
              <a:tabLst/>
              <a:defRPr/>
            </a:pPr>
            <a:endParaRPr kumimoji="0" lang="fr-FR" sz="2000" b="0" i="0" u="none" strike="noStrike" kern="1200" cap="none" spc="0" normalizeH="0" baseline="0" noProof="0" dirty="0">
              <a:ln>
                <a:noFill/>
              </a:ln>
              <a:solidFill>
                <a:schemeClr val="tx1"/>
              </a:solidFill>
              <a:uLnTx/>
              <a:uFillTx/>
              <a:latin typeface="+mn-lt"/>
              <a:ea typeface="+mn-ea"/>
              <a:cs typeface="+mn-cs"/>
            </a:endParaRPr>
          </a:p>
        </p:txBody>
      </p:sp>
      <p:sp>
        <p:nvSpPr>
          <p:cNvPr id="8" name="Rectangle à coins arrondis 7"/>
          <p:cNvSpPr/>
          <p:nvPr/>
        </p:nvSpPr>
        <p:spPr>
          <a:xfrm>
            <a:off x="1043608" y="1700808"/>
            <a:ext cx="4104000" cy="4032448"/>
          </a:xfrm>
          <a:prstGeom prst="roundRect">
            <a:avLst>
              <a:gd name="adj" fmla="val 5729"/>
            </a:avLst>
          </a:prstGeom>
          <a:noFill/>
          <a:ln w="19050">
            <a:solidFill>
              <a:schemeClr val="tx2"/>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9" name="Rectangle 8"/>
          <p:cNvSpPr/>
          <p:nvPr/>
        </p:nvSpPr>
        <p:spPr>
          <a:xfrm>
            <a:off x="1161482" y="2505713"/>
            <a:ext cx="3869486" cy="828000"/>
          </a:xfrm>
          <a:prstGeom prst="rect">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Fournisseur de solutions et</a:t>
            </a:r>
            <a:br>
              <a:rPr lang="fr-FR" b="1" dirty="0" smtClean="0">
                <a:solidFill>
                  <a:schemeClr val="bg1"/>
                </a:solidFill>
              </a:rPr>
            </a:br>
            <a:r>
              <a:rPr lang="fr-FR" b="1" dirty="0" smtClean="0">
                <a:solidFill>
                  <a:schemeClr val="bg1"/>
                </a:solidFill>
              </a:rPr>
              <a:t>Opérateur de services </a:t>
            </a:r>
            <a:r>
              <a:rPr lang="fr-FR" dirty="0" smtClean="0">
                <a:solidFill>
                  <a:schemeClr val="bg1"/>
                </a:solidFill>
              </a:rPr>
              <a:t>pour les métiers</a:t>
            </a:r>
          </a:p>
        </p:txBody>
      </p:sp>
      <p:sp>
        <p:nvSpPr>
          <p:cNvPr id="10" name="Rectangle 9"/>
          <p:cNvSpPr/>
          <p:nvPr/>
        </p:nvSpPr>
        <p:spPr>
          <a:xfrm>
            <a:off x="1161482" y="3666086"/>
            <a:ext cx="3869486" cy="8280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Architecte-Intégrateur </a:t>
            </a:r>
            <a:br>
              <a:rPr lang="fr-FR" b="1" dirty="0">
                <a:solidFill>
                  <a:schemeClr val="bg1"/>
                </a:solidFill>
              </a:rPr>
            </a:br>
            <a:r>
              <a:rPr lang="fr-FR" dirty="0">
                <a:solidFill>
                  <a:schemeClr val="bg1"/>
                </a:solidFill>
              </a:rPr>
              <a:t>du monde Numérique</a:t>
            </a:r>
          </a:p>
        </p:txBody>
      </p:sp>
      <p:sp>
        <p:nvSpPr>
          <p:cNvPr id="11" name="Rectangle 10"/>
          <p:cNvSpPr/>
          <p:nvPr/>
        </p:nvSpPr>
        <p:spPr>
          <a:xfrm>
            <a:off x="1161482" y="4773873"/>
            <a:ext cx="3869486" cy="828000"/>
          </a:xfrm>
          <a:prstGeom prst="rect">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Moteur de la </a:t>
            </a:r>
            <a:br>
              <a:rPr lang="fr-FR" dirty="0">
                <a:solidFill>
                  <a:schemeClr val="bg1"/>
                </a:solidFill>
              </a:rPr>
            </a:br>
            <a:r>
              <a:rPr lang="fr-FR" b="1" dirty="0" smtClean="0">
                <a:solidFill>
                  <a:schemeClr val="bg1"/>
                </a:solidFill>
              </a:rPr>
              <a:t>valorisation </a:t>
            </a:r>
            <a:r>
              <a:rPr lang="fr-FR" b="1" dirty="0">
                <a:solidFill>
                  <a:schemeClr val="bg1"/>
                </a:solidFill>
              </a:rPr>
              <a:t>du patrimoine SI</a:t>
            </a:r>
          </a:p>
        </p:txBody>
      </p:sp>
      <p:sp>
        <p:nvSpPr>
          <p:cNvPr id="12" name="Rectangle 11"/>
          <p:cNvSpPr/>
          <p:nvPr/>
        </p:nvSpPr>
        <p:spPr>
          <a:xfrm>
            <a:off x="1043769" y="1858166"/>
            <a:ext cx="4103839" cy="333168"/>
          </a:xfrm>
          <a:prstGeom prst="rect">
            <a:avLst/>
          </a:prstGeom>
          <a:ln w="19050">
            <a:noFill/>
          </a:ln>
        </p:spPr>
        <p:txBody>
          <a:bodyPr wrap="square">
            <a:spAutoFit/>
          </a:bodyPr>
          <a:lstStyle/>
          <a:p>
            <a:pPr algn="ctr">
              <a:lnSpc>
                <a:spcPts val="1800"/>
              </a:lnSpc>
            </a:pPr>
            <a:r>
              <a:rPr lang="fr-FR" sz="2000" b="1" dirty="0" smtClean="0"/>
              <a:t>Partenaire de la transformation </a:t>
            </a:r>
            <a:endParaRPr lang="fr-FR" altLang="fr-FR" sz="2000" b="1" cap="small" noProof="1" smtClean="0">
              <a:ea typeface="Tahoma" panose="020B0604030504040204" pitchFamily="34" charset="0"/>
              <a:cs typeface="Tahoma" panose="020B0604030504040204" pitchFamily="34" charset="0"/>
            </a:endParaRPr>
          </a:p>
        </p:txBody>
      </p:sp>
      <p:sp>
        <p:nvSpPr>
          <p:cNvPr id="17" name="Triangle isocèle 16"/>
          <p:cNvSpPr>
            <a:spLocks noChangeAspect="1"/>
          </p:cNvSpPr>
          <p:nvPr/>
        </p:nvSpPr>
        <p:spPr>
          <a:xfrm rot="5400000">
            <a:off x="5316717" y="3512419"/>
            <a:ext cx="792000" cy="40922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grpSp>
        <p:nvGrpSpPr>
          <p:cNvPr id="18" name="Groupe 17"/>
          <p:cNvGrpSpPr/>
          <p:nvPr/>
        </p:nvGrpSpPr>
        <p:grpSpPr>
          <a:xfrm>
            <a:off x="6239250" y="2475032"/>
            <a:ext cx="1584176" cy="2484000"/>
            <a:chOff x="6732240" y="2204864"/>
            <a:chExt cx="1584176" cy="2484000"/>
          </a:xfrm>
        </p:grpSpPr>
        <p:pic>
          <p:nvPicPr>
            <p:cNvPr id="21" name="Picture 2"/>
            <p:cNvPicPr>
              <a:picLocks noChangeArrowheads="1"/>
            </p:cNvPicPr>
            <p:nvPr/>
          </p:nvPicPr>
          <p:blipFill>
            <a:blip r:embed="rId3"/>
            <a:srcRect t="19143" b="13156"/>
            <a:stretch>
              <a:fillRect/>
            </a:stretch>
          </p:blipFill>
          <p:spPr bwMode="auto">
            <a:xfrm>
              <a:off x="6732416" y="2204864"/>
              <a:ext cx="1584000" cy="2484000"/>
            </a:xfrm>
            <a:prstGeom prst="rect">
              <a:avLst/>
            </a:prstGeom>
            <a:noFill/>
            <a:ln w="9525">
              <a:noFill/>
              <a:miter lim="800000"/>
              <a:headEnd/>
              <a:tailEnd/>
            </a:ln>
            <a:effectLst/>
          </p:spPr>
        </p:pic>
        <p:sp>
          <p:nvSpPr>
            <p:cNvPr id="22" name="ZoneTexte 21"/>
            <p:cNvSpPr txBox="1"/>
            <p:nvPr/>
          </p:nvSpPr>
          <p:spPr>
            <a:xfrm>
              <a:off x="6732416" y="2204864"/>
              <a:ext cx="1584000" cy="646331"/>
            </a:xfrm>
            <a:prstGeom prst="rect">
              <a:avLst/>
            </a:prstGeom>
            <a:noFill/>
          </p:spPr>
          <p:txBody>
            <a:bodyPr wrap="square" rtlCol="0">
              <a:spAutoFit/>
            </a:bodyPr>
            <a:lstStyle/>
            <a:p>
              <a:pPr algn="r"/>
              <a:r>
                <a:rPr lang="fr-FR" b="1" dirty="0" smtClean="0">
                  <a:solidFill>
                    <a:schemeClr val="bg1"/>
                  </a:solidFill>
                </a:rPr>
                <a:t>Business </a:t>
              </a:r>
            </a:p>
            <a:p>
              <a:pPr algn="r"/>
              <a:r>
                <a:rPr lang="fr-FR" b="1" dirty="0" smtClean="0">
                  <a:solidFill>
                    <a:schemeClr val="bg1"/>
                  </a:solidFill>
                </a:rPr>
                <a:t>Value</a:t>
              </a:r>
              <a:endParaRPr lang="fr-FR" b="1" dirty="0">
                <a:solidFill>
                  <a:schemeClr val="bg1"/>
                </a:solidFill>
              </a:endParaRPr>
            </a:p>
          </p:txBody>
        </p:sp>
        <p:sp>
          <p:nvSpPr>
            <p:cNvPr id="23" name="ZoneTexte 22"/>
            <p:cNvSpPr txBox="1"/>
            <p:nvPr/>
          </p:nvSpPr>
          <p:spPr>
            <a:xfrm>
              <a:off x="6732240" y="4040792"/>
              <a:ext cx="1080120" cy="646331"/>
            </a:xfrm>
            <a:prstGeom prst="rect">
              <a:avLst/>
            </a:prstGeom>
            <a:noFill/>
          </p:spPr>
          <p:txBody>
            <a:bodyPr wrap="square" rtlCol="0">
              <a:spAutoFit/>
            </a:bodyPr>
            <a:lstStyle/>
            <a:p>
              <a:r>
                <a:rPr lang="fr-FR" b="1" dirty="0" smtClean="0">
                  <a:solidFill>
                    <a:schemeClr val="bg1"/>
                  </a:solidFill>
                </a:rPr>
                <a:t>IT </a:t>
              </a:r>
              <a:br>
                <a:rPr lang="fr-FR" b="1" dirty="0" smtClean="0">
                  <a:solidFill>
                    <a:schemeClr val="bg1"/>
                  </a:solidFill>
                </a:rPr>
              </a:br>
              <a:r>
                <a:rPr lang="fr-FR" b="1" dirty="0" smtClean="0">
                  <a:solidFill>
                    <a:schemeClr val="bg1"/>
                  </a:solidFill>
                </a:rPr>
                <a:t>Value</a:t>
              </a:r>
              <a:endParaRPr lang="fr-FR" b="1" dirty="0">
                <a:solidFill>
                  <a:schemeClr val="bg1"/>
                </a:solidFill>
              </a:endParaRPr>
            </a:p>
          </p:txBody>
        </p:sp>
      </p:grpSp>
    </p:spTree>
    <p:extLst>
      <p:ext uri="{BB962C8B-B14F-4D97-AF65-F5344CB8AC3E}">
        <p14:creationId xmlns:p14="http://schemas.microsoft.com/office/powerpoint/2010/main" val="3072274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it-IT" smtClean="0"/>
              <a:t>Carte d'identité Sopra Steria</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6</a:t>
            </a:fld>
            <a:endParaRPr lang="fr-FR" dirty="0"/>
          </a:p>
        </p:txBody>
      </p:sp>
      <p:sp>
        <p:nvSpPr>
          <p:cNvPr id="5" name="Titre 4"/>
          <p:cNvSpPr>
            <a:spLocks noGrp="1"/>
          </p:cNvSpPr>
          <p:nvPr>
            <p:ph type="title"/>
          </p:nvPr>
        </p:nvSpPr>
        <p:spPr/>
        <p:txBody>
          <a:bodyPr/>
          <a:lstStyle/>
          <a:p>
            <a:r>
              <a:rPr lang="fr-FR" dirty="0"/>
              <a:t>Une </a:t>
            </a:r>
            <a:r>
              <a:rPr lang="fr-FR" dirty="0" smtClean="0"/>
              <a:t>chaine continue de valeur ajoutée</a:t>
            </a:r>
            <a:endParaRPr lang="fr-FR" dirty="0"/>
          </a:p>
        </p:txBody>
      </p:sp>
      <p:sp>
        <p:nvSpPr>
          <p:cNvPr id="32" name="ZoneTexte 31"/>
          <p:cNvSpPr txBox="1"/>
          <p:nvPr/>
        </p:nvSpPr>
        <p:spPr>
          <a:xfrm>
            <a:off x="771808" y="2261077"/>
            <a:ext cx="3312368" cy="400110"/>
          </a:xfrm>
          <a:prstGeom prst="rect">
            <a:avLst/>
          </a:prstGeom>
          <a:noFill/>
          <a:ln>
            <a:noFill/>
          </a:ln>
        </p:spPr>
        <p:txBody>
          <a:bodyPr wrap="square" rtlCol="0">
            <a:spAutoFit/>
          </a:bodyPr>
          <a:lstStyle/>
          <a:p>
            <a:r>
              <a:rPr lang="en-GB" sz="2000" dirty="0" err="1" smtClean="0"/>
              <a:t>Conseil</a:t>
            </a:r>
            <a:r>
              <a:rPr lang="en-GB" sz="2000" dirty="0" smtClean="0"/>
              <a:t> &amp; </a:t>
            </a:r>
            <a:r>
              <a:rPr lang="en-GB" sz="2000" dirty="0" err="1" smtClean="0"/>
              <a:t>Intégration</a:t>
            </a:r>
            <a:endParaRPr lang="en-GB" sz="2000" dirty="0"/>
          </a:p>
        </p:txBody>
      </p:sp>
      <p:sp>
        <p:nvSpPr>
          <p:cNvPr id="33" name="Rectangle 32"/>
          <p:cNvSpPr/>
          <p:nvPr/>
        </p:nvSpPr>
        <p:spPr>
          <a:xfrm>
            <a:off x="591800" y="2175714"/>
            <a:ext cx="108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smtClean="0"/>
          </a:p>
        </p:txBody>
      </p:sp>
      <p:grpSp>
        <p:nvGrpSpPr>
          <p:cNvPr id="37" name="Groupe 36"/>
          <p:cNvGrpSpPr/>
          <p:nvPr/>
        </p:nvGrpSpPr>
        <p:grpSpPr>
          <a:xfrm>
            <a:off x="591800" y="4888260"/>
            <a:ext cx="3523440" cy="468000"/>
            <a:chOff x="791592" y="4124711"/>
            <a:chExt cx="3523440" cy="468000"/>
          </a:xfrm>
        </p:grpSpPr>
        <p:sp>
          <p:nvSpPr>
            <p:cNvPr id="38" name="ZoneTexte 8"/>
            <p:cNvSpPr txBox="1"/>
            <p:nvPr/>
          </p:nvSpPr>
          <p:spPr>
            <a:xfrm>
              <a:off x="971600" y="4150241"/>
              <a:ext cx="3343432" cy="400110"/>
            </a:xfrm>
            <a:prstGeom prst="rect">
              <a:avLst/>
            </a:prstGeom>
            <a:no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000" dirty="0" smtClean="0"/>
                <a:t>Business Process Services</a:t>
              </a:r>
              <a:endParaRPr lang="en-GB" sz="2000" dirty="0">
                <a:solidFill>
                  <a:schemeClr val="tx1"/>
                </a:solidFill>
              </a:endParaRPr>
            </a:p>
          </p:txBody>
        </p:sp>
        <p:sp>
          <p:nvSpPr>
            <p:cNvPr id="39" name="Rectangle 38"/>
            <p:cNvSpPr/>
            <p:nvPr/>
          </p:nvSpPr>
          <p:spPr>
            <a:xfrm>
              <a:off x="791592" y="4124711"/>
              <a:ext cx="10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smtClean="0"/>
            </a:p>
          </p:txBody>
        </p:sp>
      </p:grpSp>
      <p:grpSp>
        <p:nvGrpSpPr>
          <p:cNvPr id="40" name="Groupe 39"/>
          <p:cNvGrpSpPr/>
          <p:nvPr/>
        </p:nvGrpSpPr>
        <p:grpSpPr>
          <a:xfrm>
            <a:off x="591800" y="3115887"/>
            <a:ext cx="3564384" cy="468000"/>
            <a:chOff x="791592" y="2677267"/>
            <a:chExt cx="3564384" cy="468000"/>
          </a:xfrm>
        </p:grpSpPr>
        <p:sp>
          <p:nvSpPr>
            <p:cNvPr id="41" name="ZoneTexte 10"/>
            <p:cNvSpPr txBox="1"/>
            <p:nvPr/>
          </p:nvSpPr>
          <p:spPr>
            <a:xfrm>
              <a:off x="971600" y="2695209"/>
              <a:ext cx="3384376" cy="400110"/>
            </a:xfrm>
            <a:prstGeom prst="rect">
              <a:avLst/>
            </a:prstGeom>
            <a:no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000" dirty="0"/>
                <a:t>Infrastructure Management</a:t>
              </a:r>
            </a:p>
          </p:txBody>
        </p:sp>
        <p:sp>
          <p:nvSpPr>
            <p:cNvPr id="42" name="Rectangle 41"/>
            <p:cNvSpPr/>
            <p:nvPr/>
          </p:nvSpPr>
          <p:spPr>
            <a:xfrm>
              <a:off x="791592" y="2677267"/>
              <a:ext cx="10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smtClean="0"/>
            </a:p>
          </p:txBody>
        </p:sp>
      </p:grpSp>
      <p:grpSp>
        <p:nvGrpSpPr>
          <p:cNvPr id="43" name="Groupe 42"/>
          <p:cNvGrpSpPr/>
          <p:nvPr/>
        </p:nvGrpSpPr>
        <p:grpSpPr>
          <a:xfrm>
            <a:off x="591800" y="4061340"/>
            <a:ext cx="3636392" cy="468000"/>
            <a:chOff x="791592" y="3414156"/>
            <a:chExt cx="3636392" cy="468000"/>
          </a:xfrm>
        </p:grpSpPr>
        <p:sp>
          <p:nvSpPr>
            <p:cNvPr id="44" name="ZoneTexte 8"/>
            <p:cNvSpPr txBox="1"/>
            <p:nvPr/>
          </p:nvSpPr>
          <p:spPr>
            <a:xfrm>
              <a:off x="971600" y="3440515"/>
              <a:ext cx="3456384" cy="400110"/>
            </a:xfrm>
            <a:prstGeom prst="rect">
              <a:avLst/>
            </a:prstGeom>
            <a:noFill/>
            <a:ln>
              <a:no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2000" dirty="0" smtClean="0"/>
                <a:t>Solutions</a:t>
              </a:r>
              <a:endParaRPr lang="en-GB" sz="2000" dirty="0">
                <a:solidFill>
                  <a:schemeClr val="tx1"/>
                </a:solidFill>
              </a:endParaRPr>
            </a:p>
          </p:txBody>
        </p:sp>
        <p:sp>
          <p:nvSpPr>
            <p:cNvPr id="45" name="Rectangle 44"/>
            <p:cNvSpPr/>
            <p:nvPr/>
          </p:nvSpPr>
          <p:spPr>
            <a:xfrm>
              <a:off x="791592" y="3414156"/>
              <a:ext cx="10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smtClean="0"/>
            </a:p>
          </p:txBody>
        </p:sp>
      </p:grpSp>
      <p:graphicFrame>
        <p:nvGraphicFramePr>
          <p:cNvPr id="48" name="Espace réservé du contenu 12"/>
          <p:cNvGraphicFramePr>
            <a:graphicFrameLocks noGrp="1"/>
          </p:cNvGraphicFramePr>
          <p:nvPr>
            <p:ph idx="1"/>
            <p:extLst>
              <p:ext uri="{D42A27DB-BD31-4B8C-83A1-F6EECF244321}">
                <p14:modId xmlns:p14="http://schemas.microsoft.com/office/powerpoint/2010/main" val="1760545236"/>
              </p:ext>
            </p:extLst>
          </p:nvPr>
        </p:nvGraphicFramePr>
        <p:xfrm>
          <a:off x="4252912" y="1546250"/>
          <a:ext cx="4891088" cy="4691062"/>
        </p:xfrm>
        <a:graphic>
          <a:graphicData uri="http://schemas.openxmlformats.org/drawingml/2006/chart">
            <c:chart xmlns:c="http://schemas.openxmlformats.org/drawingml/2006/chart" xmlns:r="http://schemas.openxmlformats.org/officeDocument/2006/relationships" r:id="rId3"/>
          </a:graphicData>
        </a:graphic>
      </p:graphicFrame>
      <p:sp>
        <p:nvSpPr>
          <p:cNvPr id="52" name="ZoneTexte 51"/>
          <p:cNvSpPr txBox="1"/>
          <p:nvPr/>
        </p:nvSpPr>
        <p:spPr>
          <a:xfrm>
            <a:off x="381888" y="1412776"/>
            <a:ext cx="8316924" cy="461665"/>
          </a:xfrm>
          <a:prstGeom prst="rect">
            <a:avLst/>
          </a:prstGeom>
          <a:noFill/>
        </p:spPr>
        <p:txBody>
          <a:bodyPr wrap="square" rtlCol="0">
            <a:spAutoFit/>
          </a:bodyPr>
          <a:lstStyle/>
          <a:p>
            <a:pPr algn="ctr"/>
            <a:r>
              <a:rPr lang="fr-FR" sz="2400" dirty="0" smtClean="0"/>
              <a:t>Une forte complémentarité métier</a:t>
            </a:r>
            <a:endParaRPr lang="it-IT" sz="2400" dirty="0"/>
          </a:p>
        </p:txBody>
      </p:sp>
      <p:grpSp>
        <p:nvGrpSpPr>
          <p:cNvPr id="7" name="Groupe 6"/>
          <p:cNvGrpSpPr/>
          <p:nvPr/>
        </p:nvGrpSpPr>
        <p:grpSpPr>
          <a:xfrm>
            <a:off x="3835018" y="2385377"/>
            <a:ext cx="5088994" cy="2963129"/>
            <a:chOff x="3835018" y="2385377"/>
            <a:chExt cx="5088994" cy="2963129"/>
          </a:xfrm>
        </p:grpSpPr>
        <p:sp>
          <p:nvSpPr>
            <p:cNvPr id="2" name="ZoneTexte 1"/>
            <p:cNvSpPr txBox="1"/>
            <p:nvPr/>
          </p:nvSpPr>
          <p:spPr>
            <a:xfrm>
              <a:off x="6115232" y="3700076"/>
              <a:ext cx="1152128" cy="369332"/>
            </a:xfrm>
            <a:prstGeom prst="rect">
              <a:avLst/>
            </a:prstGeom>
            <a:noFill/>
          </p:spPr>
          <p:txBody>
            <a:bodyPr wrap="square" rtlCol="0">
              <a:spAutoFit/>
            </a:bodyPr>
            <a:lstStyle/>
            <a:p>
              <a:pPr algn="ctr"/>
              <a:r>
                <a:rPr lang="fr-FR" b="1" dirty="0" smtClean="0"/>
                <a:t>MÉTIERS</a:t>
              </a:r>
              <a:endParaRPr lang="fr-FR" b="1" dirty="0"/>
            </a:p>
          </p:txBody>
        </p:sp>
        <p:sp>
          <p:nvSpPr>
            <p:cNvPr id="6" name="ZoneTexte 5"/>
            <p:cNvSpPr txBox="1"/>
            <p:nvPr/>
          </p:nvSpPr>
          <p:spPr>
            <a:xfrm>
              <a:off x="4161386" y="4599040"/>
              <a:ext cx="1440160" cy="523220"/>
            </a:xfrm>
            <a:prstGeom prst="rect">
              <a:avLst/>
            </a:prstGeom>
            <a:noFill/>
          </p:spPr>
          <p:txBody>
            <a:bodyPr wrap="square" rtlCol="0">
              <a:spAutoFit/>
            </a:bodyPr>
            <a:lstStyle/>
            <a:p>
              <a:pPr algn="r"/>
              <a:r>
                <a:rPr lang="fr-FR" sz="1400" dirty="0" smtClean="0"/>
                <a:t>Infrastructure Management</a:t>
              </a:r>
              <a:endParaRPr lang="fr-FR" sz="1400" dirty="0"/>
            </a:p>
          </p:txBody>
        </p:sp>
        <p:sp>
          <p:nvSpPr>
            <p:cNvPr id="20" name="ZoneTexte 19"/>
            <p:cNvSpPr txBox="1"/>
            <p:nvPr/>
          </p:nvSpPr>
          <p:spPr>
            <a:xfrm>
              <a:off x="3835018" y="3579303"/>
              <a:ext cx="1440160" cy="307777"/>
            </a:xfrm>
            <a:prstGeom prst="rect">
              <a:avLst/>
            </a:prstGeom>
            <a:noFill/>
          </p:spPr>
          <p:txBody>
            <a:bodyPr wrap="square" rtlCol="0">
              <a:spAutoFit/>
            </a:bodyPr>
            <a:lstStyle/>
            <a:p>
              <a:pPr algn="r"/>
              <a:r>
                <a:rPr lang="fr-FR" sz="1400" dirty="0" smtClean="0"/>
                <a:t>Solutions</a:t>
              </a:r>
              <a:endParaRPr lang="fr-FR" sz="1400" dirty="0"/>
            </a:p>
          </p:txBody>
        </p:sp>
        <p:sp>
          <p:nvSpPr>
            <p:cNvPr id="21" name="ZoneTexte 20"/>
            <p:cNvSpPr txBox="1"/>
            <p:nvPr/>
          </p:nvSpPr>
          <p:spPr>
            <a:xfrm>
              <a:off x="7483852" y="4825286"/>
              <a:ext cx="1440160" cy="523220"/>
            </a:xfrm>
            <a:prstGeom prst="rect">
              <a:avLst/>
            </a:prstGeom>
            <a:noFill/>
          </p:spPr>
          <p:txBody>
            <a:bodyPr wrap="square" rtlCol="0">
              <a:spAutoFit/>
            </a:bodyPr>
            <a:lstStyle/>
            <a:p>
              <a:r>
                <a:rPr lang="fr-FR" sz="1400" dirty="0" smtClean="0">
                  <a:solidFill>
                    <a:schemeClr val="tx2"/>
                  </a:solidFill>
                </a:rPr>
                <a:t>Conseil &amp; </a:t>
              </a:r>
              <a:r>
                <a:rPr lang="fr-FR" sz="1400" dirty="0">
                  <a:solidFill>
                    <a:schemeClr val="tx2"/>
                  </a:solidFill>
                </a:rPr>
                <a:t>Intégration</a:t>
              </a:r>
              <a:endParaRPr lang="en-GB" sz="1400" dirty="0">
                <a:solidFill>
                  <a:schemeClr val="tx2"/>
                </a:solidFill>
              </a:endParaRPr>
            </a:p>
          </p:txBody>
        </p:sp>
        <p:sp>
          <p:nvSpPr>
            <p:cNvPr id="22" name="ZoneTexte 21"/>
            <p:cNvSpPr txBox="1"/>
            <p:nvPr/>
          </p:nvSpPr>
          <p:spPr>
            <a:xfrm>
              <a:off x="4644008" y="2385377"/>
              <a:ext cx="1440160" cy="307777"/>
            </a:xfrm>
            <a:prstGeom prst="rect">
              <a:avLst/>
            </a:prstGeom>
            <a:noFill/>
          </p:spPr>
          <p:txBody>
            <a:bodyPr wrap="square" rtlCol="0">
              <a:spAutoFit/>
            </a:bodyPr>
            <a:lstStyle/>
            <a:p>
              <a:pPr algn="r"/>
              <a:r>
                <a:rPr lang="fr-FR" sz="1400" dirty="0" smtClean="0">
                  <a:solidFill>
                    <a:schemeClr val="tx2"/>
                  </a:solidFill>
                </a:rPr>
                <a:t>BPS</a:t>
              </a:r>
              <a:endParaRPr lang="en-GB" sz="1400" dirty="0">
                <a:solidFill>
                  <a:schemeClr val="tx2"/>
                </a:solidFill>
              </a:endParaRPr>
            </a:p>
          </p:txBody>
        </p:sp>
      </p:grpSp>
    </p:spTree>
    <p:extLst>
      <p:ext uri="{BB962C8B-B14F-4D97-AF65-F5344CB8AC3E}">
        <p14:creationId xmlns:p14="http://schemas.microsoft.com/office/powerpoint/2010/main" val="1468952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Espace réservé du contenu 12"/>
          <p:cNvGraphicFramePr>
            <a:graphicFrameLocks/>
          </p:cNvGraphicFramePr>
          <p:nvPr>
            <p:extLst>
              <p:ext uri="{D42A27DB-BD31-4B8C-83A1-F6EECF244321}">
                <p14:modId xmlns:p14="http://schemas.microsoft.com/office/powerpoint/2010/main" val="2638747173"/>
              </p:ext>
            </p:extLst>
          </p:nvPr>
        </p:nvGraphicFramePr>
        <p:xfrm>
          <a:off x="1777037" y="1026868"/>
          <a:ext cx="5472608" cy="5195118"/>
        </p:xfrm>
        <a:graphic>
          <a:graphicData uri="http://schemas.openxmlformats.org/drawingml/2006/chart">
            <c:chart xmlns:c="http://schemas.openxmlformats.org/drawingml/2006/chart" xmlns:r="http://schemas.openxmlformats.org/officeDocument/2006/relationships" r:id="rId3"/>
          </a:graphicData>
        </a:graphic>
      </p:graphicFrame>
      <p:sp>
        <p:nvSpPr>
          <p:cNvPr id="3" name="Espace réservé du pied de page 2"/>
          <p:cNvSpPr>
            <a:spLocks noGrp="1"/>
          </p:cNvSpPr>
          <p:nvPr>
            <p:ph type="ftr" sz="quarter" idx="11"/>
          </p:nvPr>
        </p:nvSpPr>
        <p:spPr/>
        <p:txBody>
          <a:bodyPr/>
          <a:lstStyle/>
          <a:p>
            <a:r>
              <a:rPr lang="it-IT" smtClean="0"/>
              <a:t>Carte d'identité Sopra Steria</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7</a:t>
            </a:fld>
            <a:endParaRPr lang="fr-FR" dirty="0"/>
          </a:p>
        </p:txBody>
      </p:sp>
      <p:sp>
        <p:nvSpPr>
          <p:cNvPr id="5" name="Titre 4"/>
          <p:cNvSpPr>
            <a:spLocks noGrp="1"/>
          </p:cNvSpPr>
          <p:nvPr>
            <p:ph type="title"/>
          </p:nvPr>
        </p:nvSpPr>
        <p:spPr>
          <a:xfrm>
            <a:off x="544438" y="190697"/>
            <a:ext cx="8276033" cy="790031"/>
          </a:xfrm>
        </p:spPr>
        <p:txBody>
          <a:bodyPr/>
          <a:lstStyle/>
          <a:p>
            <a:r>
              <a:rPr lang="fr-FR" dirty="0" smtClean="0"/>
              <a:t>Une position de leader sur des verticaux stratégiques</a:t>
            </a:r>
            <a:endParaRPr lang="fr-FR" dirty="0"/>
          </a:p>
        </p:txBody>
      </p:sp>
      <p:grpSp>
        <p:nvGrpSpPr>
          <p:cNvPr id="8" name="Groupe 7"/>
          <p:cNvGrpSpPr/>
          <p:nvPr/>
        </p:nvGrpSpPr>
        <p:grpSpPr>
          <a:xfrm>
            <a:off x="771243" y="1801913"/>
            <a:ext cx="6969109" cy="3631448"/>
            <a:chOff x="771243" y="1801913"/>
            <a:chExt cx="6969109" cy="3631448"/>
          </a:xfrm>
        </p:grpSpPr>
        <p:sp>
          <p:nvSpPr>
            <p:cNvPr id="7" name="ZoneTexte 6"/>
            <p:cNvSpPr txBox="1"/>
            <p:nvPr/>
          </p:nvSpPr>
          <p:spPr>
            <a:xfrm>
              <a:off x="5441001" y="2168546"/>
              <a:ext cx="1272592" cy="369332"/>
            </a:xfrm>
            <a:prstGeom prst="rect">
              <a:avLst/>
            </a:prstGeom>
            <a:noFill/>
          </p:spPr>
          <p:txBody>
            <a:bodyPr wrap="square" rtlCol="0">
              <a:spAutoFit/>
            </a:bodyPr>
            <a:lstStyle/>
            <a:p>
              <a:r>
                <a:rPr lang="fr-FR" dirty="0" smtClean="0"/>
                <a:t>Banque</a:t>
              </a:r>
              <a:endParaRPr lang="fr-FR" i="1" dirty="0"/>
            </a:p>
          </p:txBody>
        </p:sp>
        <p:sp>
          <p:nvSpPr>
            <p:cNvPr id="10" name="ZoneTexte 10"/>
            <p:cNvSpPr txBox="1"/>
            <p:nvPr/>
          </p:nvSpPr>
          <p:spPr>
            <a:xfrm>
              <a:off x="1869365" y="2562791"/>
              <a:ext cx="1221531"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fr-FR" sz="1800" dirty="0" smtClean="0">
                  <a:solidFill>
                    <a:schemeClr val="tx1"/>
                  </a:solidFill>
                </a:rPr>
                <a:t>Transport</a:t>
              </a:r>
              <a:endParaRPr lang="fr-FR" sz="1800" dirty="0">
                <a:solidFill>
                  <a:schemeClr val="tx1"/>
                </a:solidFill>
              </a:endParaRPr>
            </a:p>
          </p:txBody>
        </p:sp>
        <p:sp>
          <p:nvSpPr>
            <p:cNvPr id="11" name="ZoneTexte 8"/>
            <p:cNvSpPr txBox="1"/>
            <p:nvPr/>
          </p:nvSpPr>
          <p:spPr>
            <a:xfrm>
              <a:off x="1502648" y="4787030"/>
              <a:ext cx="2347284"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fr-FR" sz="1800" dirty="0" smtClean="0">
                  <a:solidFill>
                    <a:schemeClr val="tx1"/>
                  </a:solidFill>
                </a:rPr>
                <a:t>Aerospace, Défense, Homeland </a:t>
              </a:r>
              <a:r>
                <a:rPr lang="fr-FR" sz="1800" dirty="0" err="1" smtClean="0">
                  <a:solidFill>
                    <a:schemeClr val="tx1"/>
                  </a:solidFill>
                </a:rPr>
                <a:t>security</a:t>
              </a:r>
              <a:endParaRPr lang="fr-FR" sz="1800" dirty="0">
                <a:solidFill>
                  <a:schemeClr val="tx1"/>
                </a:solidFill>
              </a:endParaRPr>
            </a:p>
          </p:txBody>
        </p:sp>
        <p:sp>
          <p:nvSpPr>
            <p:cNvPr id="12" name="ZoneTexte 8"/>
            <p:cNvSpPr txBox="1"/>
            <p:nvPr/>
          </p:nvSpPr>
          <p:spPr>
            <a:xfrm>
              <a:off x="5542936" y="4635720"/>
              <a:ext cx="2197416"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fr-FR" sz="1800" dirty="0" smtClean="0"/>
                <a:t>Secteur Public</a:t>
              </a:r>
              <a:endParaRPr lang="fr-FR" sz="1800" dirty="0">
                <a:solidFill>
                  <a:schemeClr val="tx1"/>
                </a:solidFill>
              </a:endParaRPr>
            </a:p>
          </p:txBody>
        </p:sp>
        <p:sp>
          <p:nvSpPr>
            <p:cNvPr id="13" name="ZoneTexte 10"/>
            <p:cNvSpPr txBox="1"/>
            <p:nvPr/>
          </p:nvSpPr>
          <p:spPr>
            <a:xfrm>
              <a:off x="3090896" y="1801913"/>
              <a:ext cx="1073397"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fr-FR" sz="1800" dirty="0" smtClean="0"/>
                <a:t>Autres</a:t>
              </a:r>
              <a:endParaRPr lang="fr-FR" sz="1800" dirty="0">
                <a:solidFill>
                  <a:schemeClr val="tx1"/>
                </a:solidFill>
              </a:endParaRPr>
            </a:p>
          </p:txBody>
        </p:sp>
        <p:sp>
          <p:nvSpPr>
            <p:cNvPr id="16" name="ZoneTexte 15"/>
            <p:cNvSpPr txBox="1"/>
            <p:nvPr/>
          </p:nvSpPr>
          <p:spPr>
            <a:xfrm>
              <a:off x="3695113" y="3395104"/>
              <a:ext cx="1556880" cy="369332"/>
            </a:xfrm>
            <a:prstGeom prst="rect">
              <a:avLst/>
            </a:prstGeom>
            <a:noFill/>
          </p:spPr>
          <p:txBody>
            <a:bodyPr wrap="square" rtlCol="0">
              <a:spAutoFit/>
            </a:bodyPr>
            <a:lstStyle/>
            <a:p>
              <a:pPr algn="ctr"/>
              <a:r>
                <a:rPr lang="fr-FR" b="1" dirty="0" smtClean="0"/>
                <a:t>VERTICAUX</a:t>
              </a:r>
              <a:endParaRPr lang="fr-FR" b="1" dirty="0"/>
            </a:p>
          </p:txBody>
        </p:sp>
        <p:sp>
          <p:nvSpPr>
            <p:cNvPr id="17" name="ZoneTexte 10"/>
            <p:cNvSpPr txBox="1"/>
            <p:nvPr/>
          </p:nvSpPr>
          <p:spPr>
            <a:xfrm>
              <a:off x="771243" y="3877528"/>
              <a:ext cx="2196244"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fr-FR" sz="1800" dirty="0" smtClean="0">
                  <a:solidFill>
                    <a:schemeClr val="tx1"/>
                  </a:solidFill>
                </a:rPr>
                <a:t>Énergie, Utilities</a:t>
              </a:r>
              <a:endParaRPr lang="fr-FR" sz="1800" dirty="0">
                <a:solidFill>
                  <a:schemeClr val="tx1"/>
                </a:solidFill>
              </a:endParaRPr>
            </a:p>
          </p:txBody>
        </p:sp>
        <p:sp>
          <p:nvSpPr>
            <p:cNvPr id="18" name="ZoneTexte 10"/>
            <p:cNvSpPr txBox="1"/>
            <p:nvPr/>
          </p:nvSpPr>
          <p:spPr>
            <a:xfrm>
              <a:off x="786911" y="3149888"/>
              <a:ext cx="2196244"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fr-FR" sz="1800" dirty="0" smtClean="0">
                  <a:solidFill>
                    <a:schemeClr val="tx1"/>
                  </a:solidFill>
                </a:rPr>
                <a:t>Télécoms &amp; Médias</a:t>
              </a:r>
              <a:endParaRPr lang="fr-FR" sz="1800" dirty="0">
                <a:solidFill>
                  <a:schemeClr val="tx1"/>
                </a:solidFill>
              </a:endParaRPr>
            </a:p>
          </p:txBody>
        </p:sp>
      </p:grpSp>
      <p:sp>
        <p:nvSpPr>
          <p:cNvPr id="20" name="ZoneTexte 19"/>
          <p:cNvSpPr txBox="1"/>
          <p:nvPr/>
        </p:nvSpPr>
        <p:spPr>
          <a:xfrm>
            <a:off x="6077296" y="3296017"/>
            <a:ext cx="1519039" cy="369332"/>
          </a:xfrm>
          <a:prstGeom prst="rect">
            <a:avLst/>
          </a:prstGeom>
          <a:noFill/>
        </p:spPr>
        <p:txBody>
          <a:bodyPr wrap="square" rtlCol="0">
            <a:spAutoFit/>
          </a:bodyPr>
          <a:lstStyle/>
          <a:p>
            <a:r>
              <a:rPr lang="fr-FR" dirty="0" smtClean="0"/>
              <a:t>Assurance</a:t>
            </a:r>
            <a:endParaRPr lang="fr-FR" dirty="0"/>
          </a:p>
        </p:txBody>
      </p:sp>
      <p:sp>
        <p:nvSpPr>
          <p:cNvPr id="21" name="ZoneTexte 10"/>
          <p:cNvSpPr txBox="1"/>
          <p:nvPr/>
        </p:nvSpPr>
        <p:spPr>
          <a:xfrm>
            <a:off x="1913609" y="2132856"/>
            <a:ext cx="1507995"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fr-FR" sz="1800" dirty="0" smtClean="0">
                <a:solidFill>
                  <a:schemeClr val="tx1"/>
                </a:solidFill>
              </a:rPr>
              <a:t>Distribution</a:t>
            </a:r>
            <a:endParaRPr lang="fr-FR" sz="1800" dirty="0">
              <a:solidFill>
                <a:schemeClr val="tx1"/>
              </a:solidFill>
            </a:endParaRPr>
          </a:p>
        </p:txBody>
      </p:sp>
    </p:spTree>
    <p:extLst>
      <p:ext uri="{BB962C8B-B14F-4D97-AF65-F5344CB8AC3E}">
        <p14:creationId xmlns:p14="http://schemas.microsoft.com/office/powerpoint/2010/main" val="113706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Projets emblématiques</a:t>
            </a:r>
          </a:p>
        </p:txBody>
      </p:sp>
      <p:sp>
        <p:nvSpPr>
          <p:cNvPr id="5" name="Espace réservé du pied de page 4"/>
          <p:cNvSpPr>
            <a:spLocks noGrp="1"/>
          </p:cNvSpPr>
          <p:nvPr>
            <p:ph type="ftr" sz="quarter" idx="11"/>
          </p:nvPr>
        </p:nvSpPr>
        <p:spPr/>
        <p:txBody>
          <a:bodyPr/>
          <a:lstStyle/>
          <a:p>
            <a:r>
              <a:rPr lang="fr-FR" smtClean="0"/>
              <a:t>Carte d'identité Sopra Steria</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8</a:t>
            </a:fld>
            <a:endParaRPr lang="fr-FR" dirty="0"/>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2740" y="2767694"/>
            <a:ext cx="466232" cy="466232"/>
          </a:xfrm>
          <a:prstGeom prst="rect">
            <a:avLst/>
          </a:prstGeom>
          <a:noFill/>
        </p:spPr>
      </p:pic>
      <p:pic>
        <p:nvPicPr>
          <p:cNvPr id="50" name="Picture 3" descr="Y:\_Elements clients\SNCF\Logo\_SNCF\Le+logoty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468" y="3725242"/>
            <a:ext cx="551831" cy="289594"/>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e 57"/>
          <p:cNvGrpSpPr>
            <a:grpSpLocks noChangeAspect="1"/>
          </p:cNvGrpSpPr>
          <p:nvPr/>
        </p:nvGrpSpPr>
        <p:grpSpPr>
          <a:xfrm>
            <a:off x="1519039" y="4026624"/>
            <a:ext cx="346834" cy="450964"/>
            <a:chOff x="5439313" y="3140968"/>
            <a:chExt cx="356823" cy="463954"/>
          </a:xfrm>
        </p:grpSpPr>
        <p:pic>
          <p:nvPicPr>
            <p:cNvPr id="45058" name="Picture 2" descr="Liberté –  Égalité – Fraternité – République Française">
              <a:hlinkClick r:id="rId5" tooltip="Retour à la page d’accueil du ministère de la Défense"/>
            </p:cNvPr>
            <p:cNvPicPr preferRelativeResize="0">
              <a:picLocks noChangeArrowheads="1"/>
            </p:cNvPicPr>
            <p:nvPr/>
          </p:nvPicPr>
          <p:blipFill>
            <a:blip r:embed="rId6"/>
            <a:srcRect/>
            <a:stretch>
              <a:fillRect/>
            </a:stretch>
          </p:blipFill>
          <p:spPr bwMode="auto">
            <a:xfrm>
              <a:off x="5439313" y="3140968"/>
              <a:ext cx="349200" cy="240749"/>
            </a:xfrm>
            <a:prstGeom prst="rect">
              <a:avLst/>
            </a:prstGeom>
            <a:noFill/>
            <a:ln w="3175">
              <a:solidFill>
                <a:schemeClr val="bg1">
                  <a:lumMod val="75000"/>
                </a:schemeClr>
              </a:solidFill>
            </a:ln>
          </p:spPr>
        </p:pic>
        <p:pic>
          <p:nvPicPr>
            <p:cNvPr id="45060" name="Picture 4" descr="Ministère de la Défense"/>
            <p:cNvPicPr>
              <a:picLocks noChangeAspect="1" noChangeArrowheads="1"/>
            </p:cNvPicPr>
            <p:nvPr/>
          </p:nvPicPr>
          <p:blipFill>
            <a:blip r:embed="rId7"/>
            <a:srcRect/>
            <a:stretch>
              <a:fillRect/>
            </a:stretch>
          </p:blipFill>
          <p:spPr bwMode="auto">
            <a:xfrm>
              <a:off x="5439313" y="3368472"/>
              <a:ext cx="356823" cy="236450"/>
            </a:xfrm>
            <a:prstGeom prst="rect">
              <a:avLst/>
            </a:prstGeom>
            <a:noFill/>
          </p:spPr>
        </p:pic>
      </p:grpSp>
      <p:pic>
        <p:nvPicPr>
          <p:cNvPr id="41" name="Picture 8" descr="http://www.ci-portal.de/wp-content/uploads/airbus-1100x481.jpg"/>
          <p:cNvPicPr>
            <a:picLocks noChangeAspect="1" noChangeArrowheads="1"/>
          </p:cNvPicPr>
          <p:nvPr/>
        </p:nvPicPr>
        <p:blipFill rotWithShape="1">
          <a:blip r:embed="rId8">
            <a:extLst>
              <a:ext uri="{28A0092B-C50C-407E-A947-70E740481C1C}">
                <a14:useLocalDpi xmlns:a14="http://schemas.microsoft.com/office/drawing/2010/main" val="0"/>
              </a:ext>
            </a:extLst>
          </a:blip>
          <a:srcRect l="11723" t="19847" r="12727" b="21171"/>
          <a:stretch/>
        </p:blipFill>
        <p:spPr bwMode="auto">
          <a:xfrm>
            <a:off x="1150608" y="1675715"/>
            <a:ext cx="712418" cy="24320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ois.nl/portals/0/icons/Credit%20Agricole%20Consumer%20Financ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793" y="5129429"/>
            <a:ext cx="1469612" cy="26431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7" descr="D:\Users\ljackel\Documents\Lea\visuels\clients\transport\EasyJe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32229" y="4697377"/>
            <a:ext cx="777240" cy="18288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921021" y="1585819"/>
            <a:ext cx="2484000" cy="4462760"/>
          </a:xfrm>
          <a:prstGeom prst="rect">
            <a:avLst/>
          </a:prstGeom>
          <a:solidFill>
            <a:schemeClr val="bg1"/>
          </a:solidFill>
        </p:spPr>
        <p:txBody>
          <a:bodyPr wrap="square" rtlCol="0">
            <a:spAutoFit/>
          </a:bodyPr>
          <a:lstStyle/>
          <a:p>
            <a:pPr fontAlgn="ctr">
              <a:spcBef>
                <a:spcPts val="2400"/>
              </a:spcBef>
            </a:pPr>
            <a:r>
              <a:rPr lang="fr-FR" sz="1400" dirty="0"/>
              <a:t>Manager de nombreux bundles en France, Allemagne, Royaume-Uni et Espagne pour Airbus Group</a:t>
            </a:r>
          </a:p>
          <a:p>
            <a:pPr>
              <a:spcBef>
                <a:spcPts val="2400"/>
              </a:spcBef>
            </a:pPr>
            <a:r>
              <a:rPr lang="fr-FR" sz="1400" dirty="0" smtClean="0"/>
              <a:t>Rationaliser </a:t>
            </a:r>
            <a:r>
              <a:rPr lang="fr-FR" sz="1400" dirty="0"/>
              <a:t>et moderniser le SI grâce à un partenariat </a:t>
            </a:r>
            <a:r>
              <a:rPr lang="fr-FR" sz="1400" dirty="0" smtClean="0"/>
              <a:t>industriel avec </a:t>
            </a:r>
            <a:r>
              <a:rPr lang="fr-FR" sz="1400" dirty="0"/>
              <a:t>Sopra Banking Software</a:t>
            </a:r>
          </a:p>
          <a:p>
            <a:pPr>
              <a:spcBef>
                <a:spcPts val="2400"/>
              </a:spcBef>
            </a:pPr>
            <a:r>
              <a:rPr lang="fr-FR" sz="1400" dirty="0"/>
              <a:t>Programme SIA - Réaliser l’architecture et l’intégration du Système d’Information des Armées </a:t>
            </a:r>
            <a:endParaRPr lang="fr-FR" sz="1400" dirty="0" smtClean="0"/>
          </a:p>
          <a:p>
            <a:pPr>
              <a:spcBef>
                <a:spcPts val="2400"/>
              </a:spcBef>
            </a:pPr>
            <a:r>
              <a:rPr lang="fr-FR" sz="1400" dirty="0"/>
              <a:t>Accompagner la transformation de la relation client avec la refonte des centres de contacts </a:t>
            </a:r>
            <a:r>
              <a:rPr lang="fr-FR" sz="1400" dirty="0" smtClean="0"/>
              <a:t>consommateurs</a:t>
            </a:r>
            <a:endParaRPr lang="fr-FR" sz="1400" dirty="0"/>
          </a:p>
        </p:txBody>
      </p:sp>
      <p:sp>
        <p:nvSpPr>
          <p:cNvPr id="18" name="ZoneTexte 17"/>
          <p:cNvSpPr txBox="1"/>
          <p:nvPr/>
        </p:nvSpPr>
        <p:spPr>
          <a:xfrm>
            <a:off x="6074288" y="1542061"/>
            <a:ext cx="2484000" cy="3816429"/>
          </a:xfrm>
          <a:prstGeom prst="rect">
            <a:avLst/>
          </a:prstGeom>
          <a:solidFill>
            <a:schemeClr val="bg1"/>
          </a:solidFill>
          <a:ln>
            <a:noFill/>
          </a:ln>
        </p:spPr>
        <p:txBody>
          <a:bodyPr wrap="square" rtlCol="0">
            <a:spAutoFit/>
          </a:bodyPr>
          <a:lstStyle/>
          <a:p>
            <a:pPr>
              <a:spcBef>
                <a:spcPts val="2400"/>
              </a:spcBef>
            </a:pPr>
            <a:r>
              <a:rPr lang="fr-FR" sz="1400" dirty="0"/>
              <a:t>Transformer les activités de support des administrations centrales et des agences nationales britanniques</a:t>
            </a:r>
          </a:p>
          <a:p>
            <a:pPr>
              <a:spcBef>
                <a:spcPts val="2400"/>
              </a:spcBef>
            </a:pPr>
            <a:r>
              <a:rPr lang="fr-FR" sz="1400" dirty="0" smtClean="0"/>
              <a:t>Participer </a:t>
            </a:r>
            <a:r>
              <a:rPr lang="fr-FR" sz="1400" dirty="0"/>
              <a:t>à la création et construction du nouveau </a:t>
            </a:r>
            <a:r>
              <a:rPr lang="fr-FR" sz="1400" dirty="0" smtClean="0"/>
              <a:t>SI de </a:t>
            </a:r>
            <a:r>
              <a:rPr lang="fr-FR" sz="1400" dirty="0"/>
              <a:t>la branche </a:t>
            </a:r>
            <a:r>
              <a:rPr lang="fr-FR" sz="1400" dirty="0" smtClean="0"/>
              <a:t>Commerce</a:t>
            </a:r>
          </a:p>
          <a:p>
            <a:pPr>
              <a:spcBef>
                <a:spcPts val="2400"/>
              </a:spcBef>
            </a:pPr>
            <a:r>
              <a:rPr lang="fr-FR" sz="1400" dirty="0" smtClean="0"/>
              <a:t>Refondre </a:t>
            </a:r>
            <a:r>
              <a:rPr lang="fr-FR" sz="1400" dirty="0"/>
              <a:t>tout le système de production des horaires des </a:t>
            </a:r>
            <a:r>
              <a:rPr lang="fr-FR" sz="1400" dirty="0" smtClean="0"/>
              <a:t>trains</a:t>
            </a:r>
          </a:p>
          <a:p>
            <a:pPr>
              <a:spcBef>
                <a:spcPts val="2400"/>
              </a:spcBef>
            </a:pPr>
            <a:r>
              <a:rPr lang="fr-FR" sz="1400" dirty="0"/>
              <a:t>Optimiser les systèmes stratégiques d’exploitation et de </a:t>
            </a:r>
            <a:r>
              <a:rPr lang="fr-FR" sz="1400" dirty="0" smtClean="0"/>
              <a:t>B2B</a:t>
            </a:r>
            <a:endParaRPr lang="fr-FR" sz="1400" dirty="0"/>
          </a:p>
        </p:txBody>
      </p:sp>
      <p:cxnSp>
        <p:nvCxnSpPr>
          <p:cNvPr id="19" name="Connecteur droit 18"/>
          <p:cNvCxnSpPr/>
          <p:nvPr/>
        </p:nvCxnSpPr>
        <p:spPr>
          <a:xfrm>
            <a:off x="4682362" y="1672560"/>
            <a:ext cx="0" cy="42480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http://upload.wikimedia.org/wikipedia/en/thumb/8/81/Cabinet_Office_logo.svg/800px-Cabinet_Office_logo.svg.png"/>
          <p:cNvPicPr>
            <a:picLocks noChangeAspect="1" noChangeArrowheads="1"/>
          </p:cNvPicPr>
          <p:nvPr/>
        </p:nvPicPr>
        <p:blipFill rotWithShape="1">
          <a:blip r:embed="rId11">
            <a:extLst>
              <a:ext uri="{28A0092B-C50C-407E-A947-70E740481C1C}">
                <a14:useLocalDpi xmlns:a14="http://schemas.microsoft.com/office/drawing/2010/main" val="0"/>
              </a:ext>
            </a:extLst>
          </a:blip>
          <a:srcRect l="5391"/>
          <a:stretch/>
        </p:blipFill>
        <p:spPr bwMode="auto">
          <a:xfrm>
            <a:off x="5000180" y="1606055"/>
            <a:ext cx="1009289" cy="4040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eur droit 21"/>
          <p:cNvCxnSpPr/>
          <p:nvPr/>
        </p:nvCxnSpPr>
        <p:spPr>
          <a:xfrm>
            <a:off x="2010970" y="2636912"/>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2010970" y="3789040"/>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6153118" y="2589614"/>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6153118" y="3573016"/>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6153118" y="4496064"/>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2011611" y="4956647"/>
            <a:ext cx="569516"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pic>
        <p:nvPicPr>
          <p:cNvPr id="29" name="Picture 16" descr="La Banque Postale"/>
          <p:cNvPicPr>
            <a:picLocks noChangeAspect="1" noChangeArrowheads="1"/>
          </p:cNvPicPr>
          <p:nvPr/>
        </p:nvPicPr>
        <p:blipFill>
          <a:blip r:embed="rId12" cstate="print"/>
          <a:srcRect/>
          <a:stretch>
            <a:fillRect/>
          </a:stretch>
        </p:blipFill>
        <p:spPr bwMode="auto">
          <a:xfrm>
            <a:off x="1368380" y="2852936"/>
            <a:ext cx="468630" cy="468630"/>
          </a:xfrm>
          <a:prstGeom prst="rect">
            <a:avLst/>
          </a:prstGeom>
          <a:noFill/>
          <a:ln w="9525">
            <a:noFill/>
            <a:miter lim="800000"/>
            <a:headEnd/>
            <a:tailEnd/>
          </a:ln>
        </p:spPr>
      </p:pic>
    </p:spTree>
    <p:extLst>
      <p:ext uri="{BB962C8B-B14F-4D97-AF65-F5344CB8AC3E}">
        <p14:creationId xmlns:p14="http://schemas.microsoft.com/office/powerpoint/2010/main" val="401612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fr-FR" smtClean="0"/>
              <a:t>Carte d'identité Sopra Steria</a:t>
            </a:r>
            <a:endParaRPr lang="fr-FR"/>
          </a:p>
        </p:txBody>
      </p:sp>
      <p:sp>
        <p:nvSpPr>
          <p:cNvPr id="3" name="Espace réservé du numéro de diapositive 2"/>
          <p:cNvSpPr>
            <a:spLocks noGrp="1"/>
          </p:cNvSpPr>
          <p:nvPr>
            <p:ph type="sldNum" sz="quarter" idx="12"/>
          </p:nvPr>
        </p:nvSpPr>
        <p:spPr/>
        <p:txBody>
          <a:bodyPr/>
          <a:lstStyle/>
          <a:p>
            <a:fld id="{AF43E6FD-AB27-4108-A2FC-346BB5F75E3F}" type="slidenum">
              <a:rPr lang="fr-FR" smtClean="0"/>
              <a:pPr/>
              <a:t>9</a:t>
            </a:fld>
            <a:endParaRPr lang="fr-FR"/>
          </a:p>
        </p:txBody>
      </p:sp>
      <p:pic>
        <p:nvPicPr>
          <p:cNvPr id="4" name="Imag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bwMode="gray">
          <a:xfrm>
            <a:off x="1308667" y="3068960"/>
            <a:ext cx="6503693" cy="1235996"/>
          </a:xfrm>
          <a:prstGeom prst="rect">
            <a:avLst/>
          </a:prstGeom>
        </p:spPr>
      </p:pic>
      <p:pic>
        <p:nvPicPr>
          <p:cNvPr id="5" name="Picture 2" descr="Z:\Sopra group - Evolution du masque Sopra Steria\2. Recu\Logo\SOPRASTERIA_soprasteriaconsulting_RVB.pn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8517" r="9694"/>
          <a:stretch/>
        </p:blipFill>
        <p:spPr bwMode="auto">
          <a:xfrm>
            <a:off x="0" y="4452919"/>
            <a:ext cx="2425148" cy="6182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11090" r="11207"/>
          <a:stretch/>
        </p:blipFill>
        <p:spPr bwMode="auto">
          <a:xfrm>
            <a:off x="2536465" y="4484616"/>
            <a:ext cx="1963973" cy="55527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4416253"/>
            <a:ext cx="2708118" cy="656874"/>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0312" y="4484818"/>
            <a:ext cx="1531803" cy="675924"/>
          </a:xfrm>
          <a:prstGeom prst="rect">
            <a:avLst/>
          </a:prstGeom>
        </p:spPr>
      </p:pic>
    </p:spTree>
    <p:extLst>
      <p:ext uri="{BB962C8B-B14F-4D97-AF65-F5344CB8AC3E}">
        <p14:creationId xmlns:p14="http://schemas.microsoft.com/office/powerpoint/2010/main" val="429311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Override1.xml><?xml version="1.0" encoding="utf-8"?>
<a:themeOverride xmlns:a="http://schemas.openxmlformats.org/drawingml/2006/main">
  <a:clrScheme name="Sopra">
    <a:dk1>
      <a:srgbClr val="505050"/>
    </a:dk1>
    <a:lt1>
      <a:sysClr val="window" lastClr="FFFFFF"/>
    </a:lt1>
    <a:dk2>
      <a:srgbClr val="505050"/>
    </a:dk2>
    <a:lt2>
      <a:srgbClr val="E8E8E8"/>
    </a:lt2>
    <a:accent1>
      <a:srgbClr val="860000"/>
    </a:accent1>
    <a:accent2>
      <a:srgbClr val="C50000"/>
    </a:accent2>
    <a:accent3>
      <a:srgbClr val="EE1D23"/>
    </a:accent3>
    <a:accent4>
      <a:srgbClr val="F15929"/>
    </a:accent4>
    <a:accent5>
      <a:srgbClr val="FD8B1D"/>
    </a:accent5>
    <a:accent6>
      <a:srgbClr val="FAAA0A"/>
    </a:accent6>
    <a:hlink>
      <a:srgbClr val="0000FF"/>
    </a:hlink>
    <a:folHlink>
      <a:srgbClr val="800080"/>
    </a:folHlink>
  </a:clrScheme>
  <a:fontScheme name="Sopra">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opra">
    <a:dk1>
      <a:srgbClr val="505050"/>
    </a:dk1>
    <a:lt1>
      <a:sysClr val="window" lastClr="FFFFFF"/>
    </a:lt1>
    <a:dk2>
      <a:srgbClr val="505050"/>
    </a:dk2>
    <a:lt2>
      <a:srgbClr val="E8E8E8"/>
    </a:lt2>
    <a:accent1>
      <a:srgbClr val="860000"/>
    </a:accent1>
    <a:accent2>
      <a:srgbClr val="C50000"/>
    </a:accent2>
    <a:accent3>
      <a:srgbClr val="EE1D23"/>
    </a:accent3>
    <a:accent4>
      <a:srgbClr val="F15929"/>
    </a:accent4>
    <a:accent5>
      <a:srgbClr val="FD8B1D"/>
    </a:accent5>
    <a:accent6>
      <a:srgbClr val="FAAA0A"/>
    </a:accent6>
    <a:hlink>
      <a:srgbClr val="0000FF"/>
    </a:hlink>
    <a:folHlink>
      <a:srgbClr val="800080"/>
    </a:folHlink>
  </a:clrScheme>
  <a:fontScheme name="Sopra">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57FAF08E8969954593024542078734140078740F005006334B8F5EDE920111A172" ma:contentTypeVersion="80" ma:contentTypeDescription="Crée un document." ma:contentTypeScope="" ma:versionID="57db336c1c6a5d955c0fe068f64b7b9b">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5d04bb52-f274-443f-91a6-0e6352dc29dc" ContentTypeId="0x010100FA65E1551B3AF94588C793437B8F95EB" PreviousValue="false"/>
</file>

<file path=customXml/item3.xml><?xml version="1.0" encoding="utf-8"?>
<p:properties xmlns:p="http://schemas.microsoft.com/office/2006/metadata/properties" xmlns:xsi="http://www.w3.org/2001/XMLSchema-instance" xmlns:pc="http://schemas.microsoft.com/office/infopath/2007/PartnerControls">
  <documentManagement>
    <PublishingContact xmlns="http://schemas.microsoft.com/sharepoint/v3">
      <UserInfo>
        <DisplayName/>
        <AccountId xsi:nil="true"/>
        <AccountType/>
      </UserInfo>
    </PublishingContact>
    <ff8351bcb69c40babea7ee5d404032da xmlns="491f76ce-9ed4-4a43-87be-05c30ef516ef">
      <Terms xmlns="http://schemas.microsoft.com/office/infopath/2007/PartnerControls"/>
    </ff8351bcb69c40babea7ee5d404032da>
    <SOP-DureeDeVie xmlns="491f76ce-9ed4-4a43-87be-05c30ef516ef" xsi:nil="true"/>
    <PublishingContactEmail xmlns="http://schemas.microsoft.com/sharepoint/v3" xsi:nil="true"/>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Français</TermName>
          <TermId xmlns="http://schemas.microsoft.com/office/infopath/2007/PartnerControls">f71b14fe-611e-4ebf-bec1-4609cf218aa5</TermId>
        </TermInfo>
      </Terms>
    </p8c30f6a651c427d9bd424c122c23a9d>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Corp / Présentation du Groupe</TermName>
          <TermId xmlns="http://schemas.microsoft.com/office/infopath/2007/PartnerControls">5aa2a77e-8b90-4336-ac65-70719b2c6f47</TermId>
        </TermInfo>
      </Terms>
    </f7554b9f094a4ad0908889f9c76704aa>
    <Management xmlns="491f76ce-9ed4-4a43-87be-05c30ef516ef">false</Management>
    <TaxCatchAll xmlns="491f76ce-9ed4-4a43-87be-05c30ef516ef">
      <Value>61</Value>
      <Value>3</Value>
    </TaxCatchAll>
    <SOP-DescriptionLongue xmlns="491f76ce-9ed4-4a43-87be-05c30ef516ef" xsi:nil="true"/>
    <k8417183ee6b4a6a8df6f66f611a68b2 xmlns="491f76ce-9ed4-4a43-87be-05c30ef516ef">
      <Terms xmlns="http://schemas.microsoft.com/office/infopath/2007/PartnerControls"/>
    </k8417183ee6b4a6a8df6f66f611a68b2>
    <SOP-Confidentiel xmlns="491f76ce-9ed4-4a43-87be-05c30ef516ef">false</SOP-Confidentiel>
    <SOP-Fondamentaux xmlns="491f76ce-9ed4-4a43-87be-05c30ef516ef">false</SOP-Fondamentaux>
    <SOP-SolutionsEditeurs xmlns="491f76ce-9ed4-4a43-87be-05c30ef516ef" xsi:nil="true"/>
    <Audience xmlns="http://schemas.microsoft.com/sharepoint/v3" xsi:nil="true"/>
    <SOP-DateDeMiseAJour xmlns="491f76ce-9ed4-4a43-87be-05c30ef516ef">2015-04-01T22:00:00+00:00</SOP-DateDeMiseAJour>
    <n47d7eb6b5ec46129d728ddb6183814b xmlns="491f76ce-9ed4-4a43-87be-05c30ef516ef">
      <Terms xmlns="http://schemas.microsoft.com/office/infopath/2007/PartnerControls"/>
    </n47d7eb6b5ec46129d728ddb6183814b>
    <k5ddb160d8854ab381ee98b565489d51 xmlns="491f76ce-9ed4-4a43-87be-05c30ef516ef">
      <Terms xmlns="http://schemas.microsoft.com/office/infopath/2007/PartnerControls"/>
    </k5ddb160d8854ab381ee98b565489d51>
    <PublishingContactPicture xmlns="http://schemas.microsoft.com/sharepoint/v3">
      <Url xsi:nil="true"/>
      <Description xsi:nil="true"/>
    </PublishingContactPicture>
    <PublishingContactName xmlns="http://schemas.microsoft.com/sharepoint/v3" xsi:nil="true"/>
    <SOP-Origine xmlns="491f76ce-9ed4-4a43-87be-05c30ef516ef"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F780F3-4703-4E14-8CFE-86A2B2882916}"/>
</file>

<file path=customXml/itemProps2.xml><?xml version="1.0" encoding="utf-8"?>
<ds:datastoreItem xmlns:ds="http://schemas.openxmlformats.org/officeDocument/2006/customXml" ds:itemID="{A22FFDA7-3440-46D9-BFE4-820AF0C07C28}"/>
</file>

<file path=customXml/itemProps3.xml><?xml version="1.0" encoding="utf-8"?>
<ds:datastoreItem xmlns:ds="http://schemas.openxmlformats.org/officeDocument/2006/customXml" ds:itemID="{0AB7D2F3-AA55-4F01-A1AA-030702E6AE33}"/>
</file>

<file path=customXml/itemProps4.xml><?xml version="1.0" encoding="utf-8"?>
<ds:datastoreItem xmlns:ds="http://schemas.openxmlformats.org/officeDocument/2006/customXml" ds:itemID="{0F62F73B-3FD8-492E-862D-2479CD2ABC46}"/>
</file>

<file path=docProps/app.xml><?xml version="1.0" encoding="utf-8"?>
<Properties xmlns="http://schemas.openxmlformats.org/officeDocument/2006/extended-properties" xmlns:vt="http://schemas.openxmlformats.org/officeDocument/2006/docPropsVTypes">
  <Template>FR_Template_SopraSteria_Consulting_SopraHR</Template>
  <TotalTime>140</TotalTime>
  <Words>758</Words>
  <Application>Microsoft Office PowerPoint</Application>
  <PresentationFormat>Affichage à l'écran (4:3)</PresentationFormat>
  <Paragraphs>174</Paragraphs>
  <Slides>12</Slides>
  <Notes>10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12</vt:i4>
      </vt:variant>
    </vt:vector>
  </HeadingPairs>
  <TitlesOfParts>
    <vt:vector size="14" baseType="lpstr">
      <vt:lpstr>FR_Template_SopraSteria_Consulting_SopraHR</vt:lpstr>
      <vt:lpstr>Image bitmap</vt:lpstr>
      <vt:lpstr>Sopra Steria</vt:lpstr>
      <vt:lpstr>Sopra steria 2016</vt:lpstr>
      <vt:lpstr>Une large présence européenne</vt:lpstr>
      <vt:lpstr>Transformer les mutations en opportunités POUR NOS CLIENTS</vt:lpstr>
      <vt:lpstr>Un positionnement au cœur de la transformation  de nos clients</vt:lpstr>
      <vt:lpstr>Une chaine continue de valeur ajoutée</vt:lpstr>
      <vt:lpstr>Une position de leader sur des verticaux stratégiques</vt:lpstr>
      <vt:lpstr>Projets emblématiques</vt:lpstr>
      <vt:lpstr>Présentation PowerPoint</vt:lpstr>
      <vt:lpstr>Présentation PowerPoint</vt:lpstr>
      <vt:lpstr>Annexe</vt:lpstr>
      <vt:lpstr>Nos principales références</vt:lpstr>
    </vt:vector>
  </TitlesOfParts>
  <Company>Sopra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Sopra Steria Carte d'Identité</dc:title>
  <dc:creator>Corporate Communications</dc:creator>
  <cp:lastModifiedBy>jlansman</cp:lastModifiedBy>
  <cp:revision>42</cp:revision>
  <cp:lastPrinted>2015-03-19T14:38:57Z</cp:lastPrinted>
  <dcterms:created xsi:type="dcterms:W3CDTF">2014-11-25T07:49:06Z</dcterms:created>
  <dcterms:modified xsi:type="dcterms:W3CDTF">2017-03-03T12:36:23Z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ype_x0020_d_x0027_application">
    <vt:lpwstr/>
  </property>
  <property fmtid="{D5CDD505-2E9C-101B-9397-08002B2CF9AE}" pid="3" name="Source F2F">
    <vt:lpwstr>61;#Corp / Présentation du Groupe|5aa2a77e-8b90-4336-ac65-70719b2c6f47</vt:lpwstr>
  </property>
  <property fmtid="{D5CDD505-2E9C-101B-9397-08002B2CF9AE}" pid="5" name="jc82b7512bbf4ac681d1c9d7dd17faba">
    <vt:lpwstr/>
  </property>
  <property fmtid="{D5CDD505-2E9C-101B-9397-08002B2CF9AE}" pid="6" name="Type d'application">
    <vt:lpwstr/>
  </property>
  <property fmtid="{D5CDD505-2E9C-101B-9397-08002B2CF9AE}" pid="8" name="ContentTypeId">
    <vt:lpwstr>0x010100FA65E1551B3AF94588C793437B8F95EB00098E305B37E62B42AC94710489992EDD0057FAF08E8969954593024542078734140078740F005006334B8F5EDE920111A172</vt:lpwstr>
  </property>
  <property fmtid="{D5CDD505-2E9C-101B-9397-08002B2CF9AE}" pid="9" name="SOP-LangueDuContenu">
    <vt:lpwstr>3;#Français|f71b14fe-611e-4ebf-bec1-4609cf218aa5</vt:lpwstr>
  </property>
  <property fmtid="{D5CDD505-2E9C-101B-9397-08002B2CF9AE}" pid="10" name="Métier">
    <vt:lpwstr/>
  </property>
  <property fmtid="{D5CDD505-2E9C-101B-9397-08002B2CF9AE}" pid="11" name="SOP_x002d_TypeDeDocument">
    <vt:lpwstr/>
  </property>
  <property fmtid="{D5CDD505-2E9C-101B-9397-08002B2CF9AE}" pid="12" name="SOP-SecteurDActivite">
    <vt:lpwstr/>
  </property>
  <property fmtid="{D5CDD505-2E9C-101B-9397-08002B2CF9AE}" pid="13" name="SOP_x002d_PerimetreEntite">
    <vt:lpwstr/>
  </property>
  <property fmtid="{D5CDD505-2E9C-101B-9397-08002B2CF9AE}" pid="14" name="SOP-PerimetreEntite">
    <vt:lpwstr/>
  </property>
  <property fmtid="{D5CDD505-2E9C-101B-9397-08002B2CF9AE}" pid="15" name="SOP-TypeDeDocument">
    <vt:lpwstr/>
  </property>
</Properties>
</file>