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2" r:id="rId5"/>
    <p:sldId id="258" r:id="rId6"/>
    <p:sldId id="259" r:id="rId7"/>
    <p:sldId id="260" r:id="rId8"/>
    <p:sldId id="265" r:id="rId9"/>
    <p:sldId id="266" r:id="rId10"/>
    <p:sldId id="263" r:id="rId11"/>
    <p:sldId id="264"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0"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fr-FR"/>
              <a:t>Modifiez le style du titre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fr-FR"/>
              <a:t>Modifiez le style du titre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46C117F-5CCF-4837-BE5F-2B92066CAFAF}" type="datetimeFigureOut">
              <a:rPr lang="en-US" dirty="0"/>
              <a:t>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4EB90BD-B6CE-46B7-997F-7313B992CCDC}" type="datetimeFigureOut">
              <a:rPr lang="en-US" dirty="0"/>
              <a:t>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DB9D11F-B188-461D-B23F-39381795C052}" type="datetimeFigureOut">
              <a:rPr lang="en-US" dirty="0"/>
              <a:t>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2E6D8D9-55A2-4063-B0F3-121F44549695}" type="datetimeFigureOut">
              <a:rPr lang="en-US" dirty="0"/>
              <a:t>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fr-FR"/>
              <a:t>Modifiez le style du titre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D4B24536-994D-4021-A283-9F449C0DB509}" type="datetimeFigureOut">
              <a:rPr lang="en-US" dirty="0"/>
              <a:t>2/27/2021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fr-FR"/>
              <a:t>Modifiez le style du titre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3CBBBB78-C96F-47B7-AB17-D852CA960AC9}" type="datetimeFigureOut">
              <a:rPr lang="en-US" dirty="0"/>
              <a:t>2/27/2021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2/27/2021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fr-FR"/>
              <a:t>Modifiez le style du titre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0578ACC-22D6-47C1-A373-4FD133E34F3C}" type="datetimeFigureOut">
              <a:rPr lang="en-US" dirty="0"/>
              <a:t>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fr-FR"/>
              <a:t>Modifiez le style du titre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0322" y="3030008"/>
            <a:ext cx="4698355" cy="290617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594123" y="3030008"/>
            <a:ext cx="4700059" cy="290617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2/27/2021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2/27/2021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2/27/2021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331444B-B92B-4E27-8C94-BB93EAF5CB18}" type="datetimeFigureOut">
              <a:rPr lang="en-US" dirty="0"/>
              <a:t>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fr-FR"/>
              <a:t>Modifiez le style du titre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63EFA5E-FA76-400D-B3DC-F0BA90E6D107}" type="datetimeFigureOut">
              <a:rPr lang="en-US" dirty="0"/>
              <a:t>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2/27/2021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0BD8ACDC-21B1-4162-ADB8-D354789D2D23}"/>
              </a:ext>
            </a:extLst>
          </p:cNvPr>
          <p:cNvSpPr>
            <a:spLocks noGrp="1"/>
          </p:cNvSpPr>
          <p:nvPr>
            <p:ph type="ctrTitle"/>
          </p:nvPr>
        </p:nvSpPr>
        <p:spPr>
          <a:xfrm>
            <a:off x="415636" y="3079865"/>
            <a:ext cx="8144134" cy="1529514"/>
          </a:xfrm>
        </p:spPr>
        <p:txBody>
          <a:bodyPr/>
          <a:lstStyle/>
          <a:p>
            <a:pPr algn="ctr"/>
            <a:r>
              <a:rPr lang="fr-FR" sz="3600" dirty="0"/>
              <a:t>Application de gestion d’une agence</a:t>
            </a:r>
            <a:br>
              <a:rPr lang="fr-FR" sz="3600" dirty="0"/>
            </a:br>
            <a:r>
              <a:rPr lang="fr-FR" sz="3600" dirty="0"/>
              <a:t> de location de voiture</a:t>
            </a:r>
            <a:r>
              <a:rPr lang="fr-FR" sz="4800" dirty="0"/>
              <a:t/>
            </a:r>
            <a:br>
              <a:rPr lang="fr-FR" sz="4800" dirty="0"/>
            </a:br>
            <a:endParaRPr lang="fr-FR" sz="4800" dirty="0"/>
          </a:p>
        </p:txBody>
      </p:sp>
      <p:sp>
        <p:nvSpPr>
          <p:cNvPr id="3" name="Sous-titre 2">
            <a:extLst>
              <a:ext uri="{FF2B5EF4-FFF2-40B4-BE49-F238E27FC236}">
                <a16:creationId xmlns:a16="http://schemas.microsoft.com/office/drawing/2014/main" xmlns="" id="{CA5A5B87-137B-4A31-BAD0-4B2E9349B003}"/>
              </a:ext>
            </a:extLst>
          </p:cNvPr>
          <p:cNvSpPr>
            <a:spLocks noGrp="1"/>
          </p:cNvSpPr>
          <p:nvPr>
            <p:ph type="subTitle" idx="1"/>
          </p:nvPr>
        </p:nvSpPr>
        <p:spPr>
          <a:xfrm>
            <a:off x="0" y="5547966"/>
            <a:ext cx="4784471" cy="1117687"/>
          </a:xfrm>
        </p:spPr>
        <p:txBody>
          <a:bodyPr/>
          <a:lstStyle/>
          <a:p>
            <a:pPr algn="ctr"/>
            <a:r>
              <a:rPr kumimoji="0" lang="fr-FR" sz="2400" b="1" i="0" u="sng" strike="noStrike" kern="1200" cap="all" spc="0" normalizeH="0" baseline="0" noProof="0" dirty="0" err="1">
                <a:ln w="3175" cmpd="sng">
                  <a:noFill/>
                </a:ln>
                <a:solidFill>
                  <a:srgbClr val="FFFFFF"/>
                </a:solidFill>
                <a:effectLst/>
                <a:uLnTx/>
                <a:uFillTx/>
                <a:latin typeface="Andalus" panose="02020603050405020304" pitchFamily="18" charset="-78"/>
                <a:ea typeface="+mj-ea"/>
                <a:cs typeface="Andalus" panose="02020603050405020304" pitchFamily="18" charset="-78"/>
              </a:rPr>
              <a:t>ENCADRé</a:t>
            </a:r>
            <a:r>
              <a:rPr kumimoji="0" lang="fr-FR" sz="2400" b="1" i="0" u="sng" strike="noStrike" kern="1200" cap="all" spc="0" normalizeH="0" baseline="0" noProof="0" dirty="0">
                <a:ln w="3175" cmpd="sng">
                  <a:noFill/>
                </a:ln>
                <a:solidFill>
                  <a:srgbClr val="FFFFFF"/>
                </a:solidFill>
                <a:effectLst/>
                <a:uLnTx/>
                <a:uFillTx/>
                <a:latin typeface="Andalus" panose="02020603050405020304" pitchFamily="18" charset="-78"/>
                <a:ea typeface="+mj-ea"/>
                <a:cs typeface="Andalus" panose="02020603050405020304" pitchFamily="18" charset="-78"/>
              </a:rPr>
              <a:t> PAR :</a:t>
            </a:r>
            <a:r>
              <a:rPr kumimoji="0" lang="fr-FR" sz="2000" b="1" i="0" u="none" strike="noStrike" kern="1200" cap="all" spc="0" normalizeH="0" baseline="0" noProof="0" dirty="0">
                <a:ln w="3175" cmpd="sng">
                  <a:noFill/>
                </a:ln>
                <a:solidFill>
                  <a:srgbClr val="FFFFFF"/>
                </a:solidFill>
                <a:effectLst/>
                <a:uLnTx/>
                <a:uFillTx/>
                <a:latin typeface="Century Gothic" panose="020B0502020202020204"/>
                <a:ea typeface="+mj-ea"/>
                <a:cs typeface="+mj-cs"/>
              </a:rPr>
              <a:t/>
            </a:r>
            <a:br>
              <a:rPr kumimoji="0" lang="fr-FR" sz="2000" b="1" i="0" u="none" strike="noStrike" kern="1200" cap="all" spc="0" normalizeH="0" baseline="0" noProof="0" dirty="0">
                <a:ln w="3175" cmpd="sng">
                  <a:noFill/>
                </a:ln>
                <a:solidFill>
                  <a:srgbClr val="FFFFFF"/>
                </a:solidFill>
                <a:effectLst/>
                <a:uLnTx/>
                <a:uFillTx/>
                <a:latin typeface="Century Gothic" panose="020B0502020202020204"/>
                <a:ea typeface="+mj-ea"/>
                <a:cs typeface="+mj-cs"/>
              </a:rPr>
            </a:br>
            <a:r>
              <a:rPr kumimoji="0" lang="fr-FR" sz="2400" b="1" i="0" u="none" strike="noStrike" kern="1200" cap="all" spc="0" normalizeH="0" baseline="0" noProof="0" dirty="0">
                <a:ln w="3175" cmpd="sng">
                  <a:noFill/>
                </a:ln>
                <a:solidFill>
                  <a:srgbClr val="FFFFFF"/>
                </a:solidFill>
                <a:effectLst/>
                <a:uLnTx/>
                <a:uFillTx/>
                <a:latin typeface="Century Gothic" panose="020B0502020202020204"/>
                <a:ea typeface="+mj-ea"/>
                <a:cs typeface="+mj-cs"/>
              </a:rPr>
              <a:t>MR </a:t>
            </a:r>
            <a:r>
              <a:rPr kumimoji="0" lang="fr-FR" sz="2400" b="1" i="0" u="none" strike="noStrike" kern="1200" cap="all" spc="0" normalizeH="0" baseline="0" noProof="0" dirty="0" err="1">
                <a:ln w="3175" cmpd="sng">
                  <a:noFill/>
                </a:ln>
                <a:solidFill>
                  <a:srgbClr val="FFFFFF"/>
                </a:solidFill>
                <a:effectLst/>
                <a:uLnTx/>
                <a:uFillTx/>
                <a:latin typeface="Times New Roman" panose="02020603050405020304" pitchFamily="18" charset="0"/>
                <a:ea typeface="+mj-ea"/>
                <a:cs typeface="+mj-cs"/>
              </a:rPr>
              <a:t>Ab</a:t>
            </a:r>
            <a:r>
              <a:rPr kumimoji="0" lang="fr-FR" sz="2400" b="1" i="0" u="none" strike="noStrike" kern="1200" cap="all" spc="0" normalizeH="0" baseline="0" noProof="0" dirty="0" err="1">
                <a:ln w="3175" cmpd="sng">
                  <a:noFill/>
                </a:ln>
                <a:solidFill>
                  <a:prstClr val="white"/>
                </a:solidFill>
                <a:effectLst/>
                <a:uLnTx/>
                <a:uFillTx/>
                <a:latin typeface="Times New Roman" panose="02020603050405020304" pitchFamily="18" charset="0"/>
                <a:ea typeface="+mj-ea"/>
                <a:cs typeface="+mj-cs"/>
              </a:rPr>
              <a:t>derrazzak</a:t>
            </a:r>
            <a:r>
              <a:rPr kumimoji="0" lang="fr-FR" sz="2400" b="1" i="0" u="none" strike="noStrike" kern="1200" cap="all" spc="0" normalizeH="0" baseline="0" noProof="0" dirty="0">
                <a:ln w="3175" cmpd="sng">
                  <a:noFill/>
                </a:ln>
                <a:solidFill>
                  <a:prstClr val="white"/>
                </a:solidFill>
                <a:effectLst/>
                <a:uLnTx/>
                <a:uFillTx/>
                <a:latin typeface="Times New Roman" panose="02020603050405020304" pitchFamily="18" charset="0"/>
                <a:ea typeface="+mj-ea"/>
                <a:cs typeface="+mj-cs"/>
              </a:rPr>
              <a:t> </a:t>
            </a:r>
            <a:r>
              <a:rPr kumimoji="0" lang="fr-FR" sz="2400" b="1" i="0" u="none" strike="noStrike" kern="1200" cap="all" spc="0" normalizeH="0" baseline="0" noProof="0" dirty="0" err="1">
                <a:ln w="3175" cmpd="sng">
                  <a:noFill/>
                </a:ln>
                <a:solidFill>
                  <a:prstClr val="white"/>
                </a:solidFill>
                <a:effectLst/>
                <a:uLnTx/>
                <a:uFillTx/>
                <a:latin typeface="Times New Roman" panose="02020603050405020304" pitchFamily="18" charset="0"/>
                <a:ea typeface="+mj-ea"/>
                <a:cs typeface="+mj-cs"/>
              </a:rPr>
              <a:t>Nejeoui</a:t>
            </a:r>
            <a:endParaRPr lang="fr-FR" b="1" dirty="0"/>
          </a:p>
        </p:txBody>
      </p:sp>
      <p:sp>
        <p:nvSpPr>
          <p:cNvPr id="6" name="ZoneTexte 5">
            <a:extLst>
              <a:ext uri="{FF2B5EF4-FFF2-40B4-BE49-F238E27FC236}">
                <a16:creationId xmlns:a16="http://schemas.microsoft.com/office/drawing/2014/main" xmlns="" id="{61E2A453-969F-4780-8F63-EE7799B4B732}"/>
              </a:ext>
            </a:extLst>
          </p:cNvPr>
          <p:cNvSpPr txBox="1"/>
          <p:nvPr/>
        </p:nvSpPr>
        <p:spPr>
          <a:xfrm>
            <a:off x="7644511" y="4463535"/>
            <a:ext cx="4222961" cy="2168863"/>
          </a:xfrm>
          <a:prstGeom prst="rect">
            <a:avLst/>
          </a:prstGeom>
          <a:noFill/>
        </p:spPr>
        <p:txBody>
          <a:bodyPr wrap="square" rtlCol="0">
            <a:spAutoFit/>
          </a:bodyPr>
          <a:lstStyle/>
          <a:p>
            <a:pPr>
              <a:lnSpc>
                <a:spcPct val="107000"/>
              </a:lnSpc>
              <a:spcAft>
                <a:spcPts val="800"/>
              </a:spcAft>
              <a:tabLst>
                <a:tab pos="1605915" algn="l"/>
              </a:tabLst>
            </a:pPr>
            <a:r>
              <a:rPr lang="fr-FR" sz="1600" b="1" i="1" u="sng" dirty="0">
                <a:effectLst/>
                <a:latin typeface="Century Gothic" panose="020B0502020202020204" pitchFamily="34" charset="0"/>
                <a:ea typeface="Calibri" panose="020F0502020204030204" pitchFamily="34" charset="0"/>
                <a:cs typeface="Times New Roman" panose="02020603050405020304" pitchFamily="18" charset="0"/>
              </a:rPr>
              <a:t>Réalise par:</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605915" algn="l"/>
              </a:tabLst>
            </a:pPr>
            <a:r>
              <a:rPr lang="fr-FR" sz="1600" dirty="0">
                <a:effectLst/>
                <a:latin typeface="Century Gothic" panose="020B0502020202020204" pitchFamily="34" charset="0"/>
                <a:ea typeface="Calibri" panose="020F0502020204030204" pitchFamily="34" charset="0"/>
                <a:cs typeface="Times New Roman" panose="02020603050405020304" pitchFamily="18" charset="0"/>
              </a:rPr>
              <a:t>	</a:t>
            </a:r>
            <a:r>
              <a:rPr lang="fr-FR" sz="1600" b="1" dirty="0">
                <a:effectLst/>
                <a:latin typeface="Century Gothic" panose="020B0502020202020204" pitchFamily="34" charset="0"/>
                <a:ea typeface="Calibri" panose="020F0502020204030204" pitchFamily="34" charset="0"/>
                <a:cs typeface="Times New Roman" panose="02020603050405020304" pitchFamily="18" charset="0"/>
              </a:rPr>
              <a:t>	</a:t>
            </a:r>
            <a:r>
              <a:rPr lang="en-US" sz="1600" b="1" dirty="0" err="1">
                <a:effectLst/>
                <a:latin typeface="Century Gothic" panose="020B0502020202020204" pitchFamily="34" charset="0"/>
                <a:ea typeface="Calibri" panose="020F0502020204030204" pitchFamily="34" charset="0"/>
                <a:cs typeface="Times New Roman" panose="02020603050405020304" pitchFamily="18" charset="0"/>
              </a:rPr>
              <a:t>Essaoudi</a:t>
            </a:r>
            <a:r>
              <a:rPr lang="en-US" sz="1600" b="1" dirty="0">
                <a:effectLst/>
                <a:latin typeface="Century Gothic" panose="020B0502020202020204" pitchFamily="34" charset="0"/>
                <a:ea typeface="Calibri" panose="020F0502020204030204" pitchFamily="34" charset="0"/>
                <a:cs typeface="Times New Roman" panose="02020603050405020304" pitchFamily="18" charset="0"/>
              </a:rPr>
              <a:t> Imad</a:t>
            </a:r>
            <a:endParaRPr lang="fr-FR" sz="16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605915" algn="l"/>
              </a:tabLst>
            </a:pPr>
            <a:r>
              <a:rPr lang="en-US" sz="1600" b="1" dirty="0">
                <a:effectLst/>
                <a:latin typeface="Century Gothic" panose="020B0502020202020204" pitchFamily="34" charset="0"/>
                <a:ea typeface="Calibri" panose="020F0502020204030204" pitchFamily="34" charset="0"/>
                <a:cs typeface="Times New Roman" panose="02020603050405020304" pitchFamily="18" charset="0"/>
              </a:rPr>
              <a:t>		</a:t>
            </a:r>
            <a:r>
              <a:rPr lang="en-US" sz="1600" b="1" dirty="0" err="1">
                <a:effectLst/>
                <a:latin typeface="Century Gothic" panose="020B0502020202020204" pitchFamily="34" charset="0"/>
                <a:ea typeface="Calibri" panose="020F0502020204030204" pitchFamily="34" charset="0"/>
                <a:cs typeface="Times New Roman" panose="02020603050405020304" pitchFamily="18" charset="0"/>
              </a:rPr>
              <a:t>Rhiti</a:t>
            </a:r>
            <a:r>
              <a:rPr lang="en-US" sz="1600" b="1" dirty="0">
                <a:effectLst/>
                <a:latin typeface="Century Gothic" panose="020B0502020202020204" pitchFamily="34" charset="0"/>
                <a:ea typeface="Calibri" panose="020F0502020204030204" pitchFamily="34" charset="0"/>
                <a:cs typeface="Times New Roman" panose="02020603050405020304" pitchFamily="18" charset="0"/>
              </a:rPr>
              <a:t> Ayoub</a:t>
            </a:r>
            <a:endParaRPr lang="fr-FR" sz="16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605915" algn="l"/>
              </a:tabLst>
            </a:pPr>
            <a:r>
              <a:rPr lang="en-US" sz="1600" b="1" dirty="0">
                <a:effectLst/>
                <a:latin typeface="Century Gothic" panose="020B0502020202020204" pitchFamily="34" charset="0"/>
                <a:ea typeface="Calibri" panose="020F0502020204030204" pitchFamily="34" charset="0"/>
                <a:cs typeface="Times New Roman" panose="02020603050405020304" pitchFamily="18" charset="0"/>
              </a:rPr>
              <a:t>		Mohamed </a:t>
            </a:r>
            <a:r>
              <a:rPr lang="en-US" sz="1600" b="1" dirty="0" err="1">
                <a:effectLst/>
                <a:latin typeface="Century Gothic" panose="020B0502020202020204" pitchFamily="34" charset="0"/>
                <a:ea typeface="Calibri" panose="020F0502020204030204" pitchFamily="34" charset="0"/>
                <a:cs typeface="Times New Roman" panose="02020603050405020304" pitchFamily="18" charset="0"/>
              </a:rPr>
              <a:t>Mamoun</a:t>
            </a:r>
            <a:endParaRPr lang="fr-FR" sz="16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605915" algn="l"/>
              </a:tabLst>
            </a:pPr>
            <a:r>
              <a:rPr lang="en-US" sz="1600" b="1" dirty="0">
                <a:effectLst/>
                <a:latin typeface="Century Gothic" panose="020B0502020202020204" pitchFamily="34" charset="0"/>
                <a:ea typeface="Calibri" panose="020F0502020204030204" pitchFamily="34" charset="0"/>
                <a:cs typeface="Times New Roman" panose="02020603050405020304" pitchFamily="18" charset="0"/>
              </a:rPr>
              <a:t>		</a:t>
            </a:r>
            <a:r>
              <a:rPr lang="fr-FR" sz="1600" b="1" dirty="0" err="1">
                <a:effectLst/>
                <a:latin typeface="Century Gothic" panose="020B0502020202020204" pitchFamily="34" charset="0"/>
                <a:ea typeface="Calibri" panose="020F0502020204030204" pitchFamily="34" charset="0"/>
                <a:cs typeface="Times New Roman" panose="02020603050405020304" pitchFamily="18" charset="0"/>
              </a:rPr>
              <a:t>Lakbir</a:t>
            </a:r>
            <a:r>
              <a:rPr lang="fr-FR" sz="1600" b="1" dirty="0">
                <a:effectLst/>
                <a:latin typeface="Century Gothic" panose="020B0502020202020204" pitchFamily="34" charset="0"/>
                <a:ea typeface="Calibri" panose="020F0502020204030204" pitchFamily="34" charset="0"/>
                <a:cs typeface="Times New Roman" panose="02020603050405020304" pitchFamily="18" charset="0"/>
              </a:rPr>
              <a:t> Yassine</a:t>
            </a:r>
            <a:endParaRPr lang="fr-FR" sz="1600" b="1" dirty="0">
              <a:effectLst/>
              <a:latin typeface="Calibri" panose="020F0502020204030204" pitchFamily="34" charset="0"/>
              <a:ea typeface="Calibri" panose="020F0502020204030204" pitchFamily="34" charset="0"/>
              <a:cs typeface="Times New Roman" panose="02020603050405020304" pitchFamily="18" charset="0"/>
            </a:endParaRPr>
          </a:p>
          <a:p>
            <a:r>
              <a:rPr lang="fr-FR" sz="1600" b="1" dirty="0">
                <a:effectLst/>
                <a:latin typeface="Century Gothic" panose="020B0502020202020204" pitchFamily="34" charset="0"/>
                <a:ea typeface="Calibri" panose="020F0502020204030204" pitchFamily="34" charset="0"/>
                <a:cs typeface="Times New Roman" panose="02020603050405020304" pitchFamily="18" charset="0"/>
              </a:rPr>
              <a:t>				</a:t>
            </a:r>
            <a:r>
              <a:rPr lang="fr-FR" sz="1600" b="1" dirty="0" err="1">
                <a:effectLst/>
                <a:latin typeface="Century Gothic" panose="020B0502020202020204" pitchFamily="34" charset="0"/>
                <a:ea typeface="Calibri" panose="020F0502020204030204" pitchFamily="34" charset="0"/>
                <a:cs typeface="Times New Roman" panose="02020603050405020304" pitchFamily="18" charset="0"/>
              </a:rPr>
              <a:t>Bennis</a:t>
            </a:r>
            <a:r>
              <a:rPr lang="fr-FR" sz="1600" b="1" dirty="0">
                <a:effectLst/>
                <a:latin typeface="Century Gothic" panose="020B0502020202020204" pitchFamily="34" charset="0"/>
                <a:ea typeface="Calibri" panose="020F0502020204030204" pitchFamily="34" charset="0"/>
                <a:cs typeface="Times New Roman" panose="02020603050405020304" pitchFamily="18" charset="0"/>
              </a:rPr>
              <a:t> Mehdi</a:t>
            </a:r>
            <a:endParaRPr lang="fr-FR" sz="1600" b="1" dirty="0"/>
          </a:p>
        </p:txBody>
      </p:sp>
    </p:spTree>
    <p:extLst>
      <p:ext uri="{BB962C8B-B14F-4D97-AF65-F5344CB8AC3E}">
        <p14:creationId xmlns:p14="http://schemas.microsoft.com/office/powerpoint/2010/main" val="1358007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BA360EE-A642-4286-A198-9BF160E0C1E2}"/>
              </a:ext>
            </a:extLst>
          </p:cNvPr>
          <p:cNvSpPr>
            <a:spLocks noGrp="1"/>
          </p:cNvSpPr>
          <p:nvPr>
            <p:ph type="title"/>
          </p:nvPr>
        </p:nvSpPr>
        <p:spPr/>
        <p:txBody>
          <a:bodyPr/>
          <a:lstStyle/>
          <a:p>
            <a:pPr algn="ctr"/>
            <a:r>
              <a:rPr lang="fr-FR" b="1" dirty="0"/>
              <a:t>Application </a:t>
            </a:r>
            <a:r>
              <a:rPr lang="fr-FR" sz="1600" b="1" dirty="0"/>
              <a:t>( Vue sur l’application)</a:t>
            </a:r>
            <a:r>
              <a:rPr lang="fr-FR" sz="1600" dirty="0"/>
              <a:t> </a:t>
            </a:r>
            <a:endParaRPr lang="fr-FR" sz="4000" dirty="0"/>
          </a:p>
        </p:txBody>
      </p:sp>
      <p:sp>
        <p:nvSpPr>
          <p:cNvPr id="3" name="Espace réservé du contenu 2">
            <a:extLst>
              <a:ext uri="{FF2B5EF4-FFF2-40B4-BE49-F238E27FC236}">
                <a16:creationId xmlns:a16="http://schemas.microsoft.com/office/drawing/2014/main" xmlns="" id="{97B92418-0C9B-4BCC-90F6-C22987647EED}"/>
              </a:ext>
            </a:extLst>
          </p:cNvPr>
          <p:cNvSpPr>
            <a:spLocks noGrp="1"/>
          </p:cNvSpPr>
          <p:nvPr>
            <p:ph idx="1"/>
          </p:nvPr>
        </p:nvSpPr>
        <p:spPr>
          <a:xfrm>
            <a:off x="214808" y="2070866"/>
            <a:ext cx="9613861" cy="1080938"/>
          </a:xfrm>
        </p:spPr>
        <p:txBody>
          <a:bodyPr/>
          <a:lstStyle/>
          <a:p>
            <a:pPr marL="0" indent="0">
              <a:buNone/>
            </a:pPr>
            <a:r>
              <a:rPr lang="fr-FR" dirty="0"/>
              <a:t>Cette fenêtre permet de voir la table qui contient les informations sur les clients </a:t>
            </a:r>
          </a:p>
          <a:p>
            <a:pPr marL="0" indent="0">
              <a:buNone/>
            </a:pPr>
            <a:endParaRPr lang="fr-FR" dirty="0"/>
          </a:p>
        </p:txBody>
      </p:sp>
      <p:pic>
        <p:nvPicPr>
          <p:cNvPr id="4" name="Image 3">
            <a:extLst>
              <a:ext uri="{FF2B5EF4-FFF2-40B4-BE49-F238E27FC236}">
                <a16:creationId xmlns:a16="http://schemas.microsoft.com/office/drawing/2014/main" xmlns="" id="{75497EE7-9ED0-4680-BD23-DDAF21208E08}"/>
              </a:ext>
            </a:extLst>
          </p:cNvPr>
          <p:cNvPicPr>
            <a:picLocks noChangeAspect="1"/>
          </p:cNvPicPr>
          <p:nvPr/>
        </p:nvPicPr>
        <p:blipFill>
          <a:blip r:embed="rId2"/>
          <a:stretch>
            <a:fillRect/>
          </a:stretch>
        </p:blipFill>
        <p:spPr>
          <a:xfrm>
            <a:off x="3325091" y="2820076"/>
            <a:ext cx="6267796" cy="3697102"/>
          </a:xfrm>
          <a:prstGeom prst="rect">
            <a:avLst/>
          </a:prstGeom>
        </p:spPr>
      </p:pic>
    </p:spTree>
    <p:extLst>
      <p:ext uri="{BB962C8B-B14F-4D97-AF65-F5344CB8AC3E}">
        <p14:creationId xmlns:p14="http://schemas.microsoft.com/office/powerpoint/2010/main" val="8202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3BA0DBD6-9A5D-436F-9EA5-51646887117F}"/>
              </a:ext>
            </a:extLst>
          </p:cNvPr>
          <p:cNvSpPr>
            <a:spLocks noGrp="1"/>
          </p:cNvSpPr>
          <p:nvPr>
            <p:ph type="title"/>
          </p:nvPr>
        </p:nvSpPr>
        <p:spPr/>
        <p:txBody>
          <a:bodyPr/>
          <a:lstStyle/>
          <a:p>
            <a:pPr algn="ctr"/>
            <a:r>
              <a:rPr lang="fr-FR" b="1" dirty="0"/>
              <a:t>Application </a:t>
            </a:r>
            <a:r>
              <a:rPr lang="fr-FR" sz="1600" b="1" dirty="0"/>
              <a:t>( Vue sur l’application)</a:t>
            </a:r>
            <a:r>
              <a:rPr lang="fr-FR" sz="1600" dirty="0"/>
              <a:t> </a:t>
            </a:r>
            <a:endParaRPr lang="fr-FR" dirty="0"/>
          </a:p>
        </p:txBody>
      </p:sp>
      <p:sp>
        <p:nvSpPr>
          <p:cNvPr id="3" name="Espace réservé du contenu 2">
            <a:extLst>
              <a:ext uri="{FF2B5EF4-FFF2-40B4-BE49-F238E27FC236}">
                <a16:creationId xmlns:a16="http://schemas.microsoft.com/office/drawing/2014/main" xmlns="" id="{809FD66E-7A50-43BA-BD5D-A0E7ACD91923}"/>
              </a:ext>
            </a:extLst>
          </p:cNvPr>
          <p:cNvSpPr>
            <a:spLocks noGrp="1"/>
          </p:cNvSpPr>
          <p:nvPr>
            <p:ph idx="1"/>
          </p:nvPr>
        </p:nvSpPr>
        <p:spPr>
          <a:xfrm>
            <a:off x="94211" y="2087491"/>
            <a:ext cx="9613861" cy="622458"/>
          </a:xfrm>
        </p:spPr>
        <p:txBody>
          <a:bodyPr>
            <a:normAutofit lnSpcReduction="10000"/>
          </a:bodyPr>
          <a:lstStyle/>
          <a:p>
            <a:pPr marL="0" indent="0">
              <a:buNone/>
            </a:pPr>
            <a:r>
              <a:rPr lang="fr-FR" sz="2000" dirty="0"/>
              <a:t>Et cela s’apparait après qu’on clique sur la bouton ajouter, elle  permet d’ajouter un client</a:t>
            </a:r>
          </a:p>
        </p:txBody>
      </p:sp>
      <p:pic>
        <p:nvPicPr>
          <p:cNvPr id="4" name="Image 3">
            <a:extLst>
              <a:ext uri="{FF2B5EF4-FFF2-40B4-BE49-F238E27FC236}">
                <a16:creationId xmlns:a16="http://schemas.microsoft.com/office/drawing/2014/main" xmlns="" id="{85D9B3B2-DF37-4D8D-AED2-0665D278B299}"/>
              </a:ext>
            </a:extLst>
          </p:cNvPr>
          <p:cNvPicPr>
            <a:picLocks noChangeAspect="1"/>
          </p:cNvPicPr>
          <p:nvPr/>
        </p:nvPicPr>
        <p:blipFill>
          <a:blip r:embed="rId2"/>
          <a:stretch>
            <a:fillRect/>
          </a:stretch>
        </p:blipFill>
        <p:spPr>
          <a:xfrm>
            <a:off x="2294313" y="2593571"/>
            <a:ext cx="6882938" cy="4031673"/>
          </a:xfrm>
          <a:prstGeom prst="rect">
            <a:avLst/>
          </a:prstGeom>
        </p:spPr>
      </p:pic>
    </p:spTree>
    <p:extLst>
      <p:ext uri="{BB962C8B-B14F-4D97-AF65-F5344CB8AC3E}">
        <p14:creationId xmlns:p14="http://schemas.microsoft.com/office/powerpoint/2010/main" val="2314642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B7DD7150-20EB-4AFA-BC15-AAABE5256920}"/>
              </a:ext>
            </a:extLst>
          </p:cNvPr>
          <p:cNvSpPr>
            <a:spLocks noGrp="1"/>
          </p:cNvSpPr>
          <p:nvPr>
            <p:ph type="title"/>
          </p:nvPr>
        </p:nvSpPr>
        <p:spPr/>
        <p:txBody>
          <a:bodyPr/>
          <a:lstStyle/>
          <a:p>
            <a:pPr algn="ctr"/>
            <a:r>
              <a:rPr lang="fr-FR" b="1" dirty="0"/>
              <a:t>Application </a:t>
            </a:r>
            <a:r>
              <a:rPr lang="fr-FR" sz="1600" b="1" dirty="0"/>
              <a:t>( Vue sur l’application)</a:t>
            </a:r>
            <a:r>
              <a:rPr lang="fr-FR" sz="1600" dirty="0"/>
              <a:t> </a:t>
            </a:r>
            <a:endParaRPr lang="fr-FR" dirty="0"/>
          </a:p>
        </p:txBody>
      </p:sp>
      <p:sp>
        <p:nvSpPr>
          <p:cNvPr id="3" name="Espace réservé du contenu 2">
            <a:extLst>
              <a:ext uri="{FF2B5EF4-FFF2-40B4-BE49-F238E27FC236}">
                <a16:creationId xmlns:a16="http://schemas.microsoft.com/office/drawing/2014/main" xmlns="" id="{60ED8DC1-41D3-4D45-81E7-BD0FCC0E11AB}"/>
              </a:ext>
            </a:extLst>
          </p:cNvPr>
          <p:cNvSpPr>
            <a:spLocks noGrp="1"/>
          </p:cNvSpPr>
          <p:nvPr>
            <p:ph idx="1"/>
          </p:nvPr>
        </p:nvSpPr>
        <p:spPr>
          <a:xfrm>
            <a:off x="231434" y="2054240"/>
            <a:ext cx="9613861" cy="506080"/>
          </a:xfrm>
        </p:spPr>
        <p:txBody>
          <a:bodyPr/>
          <a:lstStyle/>
          <a:p>
            <a:pPr marL="0" indent="0">
              <a:buNone/>
            </a:pPr>
            <a:r>
              <a:rPr lang="fr-FR" dirty="0"/>
              <a:t>Cette fenêtre permet de voir la table qui contient les réservations </a:t>
            </a:r>
          </a:p>
        </p:txBody>
      </p:sp>
      <p:pic>
        <p:nvPicPr>
          <p:cNvPr id="4" name="Image 3">
            <a:extLst>
              <a:ext uri="{FF2B5EF4-FFF2-40B4-BE49-F238E27FC236}">
                <a16:creationId xmlns:a16="http://schemas.microsoft.com/office/drawing/2014/main" xmlns="" id="{6EF1A5E7-5851-44D7-AD7D-DAC245E23CC2}"/>
              </a:ext>
            </a:extLst>
          </p:cNvPr>
          <p:cNvPicPr>
            <a:picLocks noChangeAspect="1"/>
          </p:cNvPicPr>
          <p:nvPr/>
        </p:nvPicPr>
        <p:blipFill>
          <a:blip r:embed="rId2"/>
          <a:stretch>
            <a:fillRect/>
          </a:stretch>
        </p:blipFill>
        <p:spPr>
          <a:xfrm>
            <a:off x="2939935" y="2780394"/>
            <a:ext cx="6312130" cy="3906982"/>
          </a:xfrm>
          <a:prstGeom prst="rect">
            <a:avLst/>
          </a:prstGeom>
        </p:spPr>
      </p:pic>
    </p:spTree>
    <p:extLst>
      <p:ext uri="{BB962C8B-B14F-4D97-AF65-F5344CB8AC3E}">
        <p14:creationId xmlns:p14="http://schemas.microsoft.com/office/powerpoint/2010/main" val="2546124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961B7A7B-B53A-46D4-ADA6-9D28FAAE5715}"/>
              </a:ext>
            </a:extLst>
          </p:cNvPr>
          <p:cNvSpPr>
            <a:spLocks noGrp="1"/>
          </p:cNvSpPr>
          <p:nvPr>
            <p:ph type="title"/>
          </p:nvPr>
        </p:nvSpPr>
        <p:spPr/>
        <p:txBody>
          <a:bodyPr/>
          <a:lstStyle/>
          <a:p>
            <a:pPr algn="ctr"/>
            <a:r>
              <a:rPr lang="fr-FR" b="1" dirty="0"/>
              <a:t>Application </a:t>
            </a:r>
            <a:r>
              <a:rPr lang="fr-FR" sz="1600" b="1" dirty="0"/>
              <a:t>( Vue sur l’application)</a:t>
            </a:r>
            <a:r>
              <a:rPr lang="fr-FR" sz="1600" dirty="0"/>
              <a:t> </a:t>
            </a:r>
            <a:endParaRPr lang="fr-FR" dirty="0"/>
          </a:p>
        </p:txBody>
      </p:sp>
      <p:sp>
        <p:nvSpPr>
          <p:cNvPr id="3" name="Espace réservé du contenu 2">
            <a:extLst>
              <a:ext uri="{FF2B5EF4-FFF2-40B4-BE49-F238E27FC236}">
                <a16:creationId xmlns:a16="http://schemas.microsoft.com/office/drawing/2014/main" xmlns="" id="{3B3034E0-975C-4F05-A054-5A45792C57BC}"/>
              </a:ext>
            </a:extLst>
          </p:cNvPr>
          <p:cNvSpPr>
            <a:spLocks noGrp="1"/>
          </p:cNvSpPr>
          <p:nvPr>
            <p:ph idx="1"/>
          </p:nvPr>
        </p:nvSpPr>
        <p:spPr>
          <a:xfrm>
            <a:off x="331186" y="2170618"/>
            <a:ext cx="9613861" cy="738836"/>
          </a:xfrm>
        </p:spPr>
        <p:txBody>
          <a:bodyPr>
            <a:normAutofit fontScale="85000" lnSpcReduction="20000"/>
          </a:bodyPr>
          <a:lstStyle/>
          <a:p>
            <a:pPr marL="0" indent="0">
              <a:buNone/>
            </a:pPr>
            <a:r>
              <a:rPr lang="fr-FR" sz="2400" dirty="0"/>
              <a:t>Et cela s’apparait après qu’on clique sur la bouton Nouveau, elle  permet d’ajouter une </a:t>
            </a:r>
            <a:r>
              <a:rPr lang="fr-FR" sz="2400" dirty="0" smtClean="0"/>
              <a:t>réservation Apres le remplissage la disponibilité du véhicule réservé est changé à 0 dans la table Véhicule.</a:t>
            </a:r>
            <a:endParaRPr lang="fr-FR" sz="2400" dirty="0"/>
          </a:p>
          <a:p>
            <a:endParaRPr lang="fr-FR" dirty="0"/>
          </a:p>
        </p:txBody>
      </p:sp>
      <p:pic>
        <p:nvPicPr>
          <p:cNvPr id="4" name="Image 3">
            <a:extLst>
              <a:ext uri="{FF2B5EF4-FFF2-40B4-BE49-F238E27FC236}">
                <a16:creationId xmlns:a16="http://schemas.microsoft.com/office/drawing/2014/main" xmlns="" id="{9C9F5D91-A1CA-4934-B50D-271496049B97}"/>
              </a:ext>
            </a:extLst>
          </p:cNvPr>
          <p:cNvPicPr>
            <a:picLocks noChangeAspect="1"/>
          </p:cNvPicPr>
          <p:nvPr/>
        </p:nvPicPr>
        <p:blipFill>
          <a:blip r:embed="rId2"/>
          <a:stretch>
            <a:fillRect/>
          </a:stretch>
        </p:blipFill>
        <p:spPr>
          <a:xfrm>
            <a:off x="2295164" y="2909454"/>
            <a:ext cx="6384174" cy="3798917"/>
          </a:xfrm>
          <a:prstGeom prst="rect">
            <a:avLst/>
          </a:prstGeom>
        </p:spPr>
      </p:pic>
    </p:spTree>
    <p:extLst>
      <p:ext uri="{BB962C8B-B14F-4D97-AF65-F5344CB8AC3E}">
        <p14:creationId xmlns:p14="http://schemas.microsoft.com/office/powerpoint/2010/main" val="1215719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31F564D6-E1E6-43A6-A6C1-5998AE8A093F}"/>
              </a:ext>
            </a:extLst>
          </p:cNvPr>
          <p:cNvSpPr>
            <a:spLocks noGrp="1"/>
          </p:cNvSpPr>
          <p:nvPr>
            <p:ph type="title"/>
          </p:nvPr>
        </p:nvSpPr>
        <p:spPr/>
        <p:txBody>
          <a:bodyPr/>
          <a:lstStyle/>
          <a:p>
            <a:pPr algn="ctr"/>
            <a:r>
              <a:rPr lang="fr-FR" b="1" dirty="0"/>
              <a:t>Application </a:t>
            </a:r>
            <a:r>
              <a:rPr lang="fr-FR" sz="1600" b="1" dirty="0"/>
              <a:t>( Vue sur l’application)</a:t>
            </a:r>
            <a:r>
              <a:rPr lang="fr-FR" sz="1600" dirty="0"/>
              <a:t> </a:t>
            </a:r>
            <a:endParaRPr lang="fr-FR" dirty="0"/>
          </a:p>
        </p:txBody>
      </p:sp>
      <p:sp>
        <p:nvSpPr>
          <p:cNvPr id="3" name="Espace réservé du contenu 2">
            <a:extLst>
              <a:ext uri="{FF2B5EF4-FFF2-40B4-BE49-F238E27FC236}">
                <a16:creationId xmlns:a16="http://schemas.microsoft.com/office/drawing/2014/main" xmlns="" id="{2DE9EE17-3156-4E4A-8785-0F1E44D11D3C}"/>
              </a:ext>
            </a:extLst>
          </p:cNvPr>
          <p:cNvSpPr>
            <a:spLocks noGrp="1"/>
          </p:cNvSpPr>
          <p:nvPr>
            <p:ph idx="1"/>
          </p:nvPr>
        </p:nvSpPr>
        <p:spPr>
          <a:xfrm>
            <a:off x="148307" y="2104117"/>
            <a:ext cx="9613861" cy="572582"/>
          </a:xfrm>
        </p:spPr>
        <p:txBody>
          <a:bodyPr/>
          <a:lstStyle/>
          <a:p>
            <a:pPr marL="0" indent="0">
              <a:buNone/>
            </a:pPr>
            <a:r>
              <a:rPr lang="fr-FR" dirty="0"/>
              <a:t>Cette fenêtre permet de voir la table qui contient les contrats  </a:t>
            </a:r>
          </a:p>
          <a:p>
            <a:pPr marL="0" indent="0">
              <a:buNone/>
            </a:pPr>
            <a:endParaRPr lang="fr-FR" dirty="0"/>
          </a:p>
        </p:txBody>
      </p:sp>
      <p:pic>
        <p:nvPicPr>
          <p:cNvPr id="4" name="Image 3">
            <a:extLst>
              <a:ext uri="{FF2B5EF4-FFF2-40B4-BE49-F238E27FC236}">
                <a16:creationId xmlns:a16="http://schemas.microsoft.com/office/drawing/2014/main" xmlns="" id="{3CBC1117-B83B-4065-99D2-3970BA176248}"/>
              </a:ext>
            </a:extLst>
          </p:cNvPr>
          <p:cNvPicPr>
            <a:picLocks noChangeAspect="1"/>
          </p:cNvPicPr>
          <p:nvPr/>
        </p:nvPicPr>
        <p:blipFill>
          <a:blip r:embed="rId2"/>
          <a:stretch>
            <a:fillRect/>
          </a:stretch>
        </p:blipFill>
        <p:spPr>
          <a:xfrm>
            <a:off x="2952403" y="2676699"/>
            <a:ext cx="6287193" cy="4005478"/>
          </a:xfrm>
          <a:prstGeom prst="rect">
            <a:avLst/>
          </a:prstGeom>
        </p:spPr>
      </p:pic>
    </p:spTree>
    <p:extLst>
      <p:ext uri="{BB962C8B-B14F-4D97-AF65-F5344CB8AC3E}">
        <p14:creationId xmlns:p14="http://schemas.microsoft.com/office/powerpoint/2010/main" val="3794626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05FCDE94-7920-47CC-B2DC-1BA2C04BF849}"/>
              </a:ext>
            </a:extLst>
          </p:cNvPr>
          <p:cNvSpPr>
            <a:spLocks noGrp="1"/>
          </p:cNvSpPr>
          <p:nvPr>
            <p:ph type="title"/>
          </p:nvPr>
        </p:nvSpPr>
        <p:spPr/>
        <p:txBody>
          <a:bodyPr/>
          <a:lstStyle/>
          <a:p>
            <a:pPr algn="ctr"/>
            <a:r>
              <a:rPr lang="fr-FR" b="1" dirty="0"/>
              <a:t>Application </a:t>
            </a:r>
            <a:r>
              <a:rPr lang="fr-FR" sz="1600" b="1" dirty="0"/>
              <a:t>( Vue sur l’application)</a:t>
            </a:r>
            <a:r>
              <a:rPr lang="fr-FR" sz="1600" dirty="0"/>
              <a:t> </a:t>
            </a:r>
            <a:endParaRPr lang="fr-FR" dirty="0"/>
          </a:p>
        </p:txBody>
      </p:sp>
      <p:sp>
        <p:nvSpPr>
          <p:cNvPr id="3" name="Espace réservé du contenu 2">
            <a:extLst>
              <a:ext uri="{FF2B5EF4-FFF2-40B4-BE49-F238E27FC236}">
                <a16:creationId xmlns:a16="http://schemas.microsoft.com/office/drawing/2014/main" xmlns="" id="{F7408FBA-C00B-4AD7-9595-3E2396301EC1}"/>
              </a:ext>
            </a:extLst>
          </p:cNvPr>
          <p:cNvSpPr>
            <a:spLocks noGrp="1"/>
          </p:cNvSpPr>
          <p:nvPr>
            <p:ph idx="1"/>
          </p:nvPr>
        </p:nvSpPr>
        <p:spPr>
          <a:xfrm>
            <a:off x="181557" y="2054240"/>
            <a:ext cx="9613861" cy="1080938"/>
          </a:xfrm>
        </p:spPr>
        <p:txBody>
          <a:bodyPr>
            <a:normAutofit/>
          </a:bodyPr>
          <a:lstStyle/>
          <a:p>
            <a:pPr marL="0" indent="0">
              <a:buNone/>
            </a:pPr>
            <a:r>
              <a:rPr lang="fr-FR" sz="2000" dirty="0"/>
              <a:t>Et cela s’apparait après qu’on clique sur la bouton crée Contrat, elle  permet d’ajouter un contrat </a:t>
            </a:r>
            <a:r>
              <a:rPr lang="fr-FR" sz="2000" dirty="0" smtClean="0"/>
              <a:t>Apres le remplissage du formulaire , le Client qui a signé ce contrat est ajouté automatiquement à la table client si il n’existe pas .</a:t>
            </a:r>
            <a:endParaRPr lang="fr-FR" sz="2000" dirty="0"/>
          </a:p>
          <a:p>
            <a:pPr marL="0" indent="0">
              <a:buNone/>
            </a:pPr>
            <a:endParaRPr lang="fr-FR" sz="2000" dirty="0"/>
          </a:p>
        </p:txBody>
      </p:sp>
      <p:pic>
        <p:nvPicPr>
          <p:cNvPr id="4" name="Image 3">
            <a:extLst>
              <a:ext uri="{FF2B5EF4-FFF2-40B4-BE49-F238E27FC236}">
                <a16:creationId xmlns:a16="http://schemas.microsoft.com/office/drawing/2014/main" xmlns="" id="{645DE6E4-6AA9-4C83-9BEE-593A1BEB35EA}"/>
              </a:ext>
            </a:extLst>
          </p:cNvPr>
          <p:cNvPicPr>
            <a:picLocks noChangeAspect="1"/>
          </p:cNvPicPr>
          <p:nvPr/>
        </p:nvPicPr>
        <p:blipFill>
          <a:blip r:embed="rId2"/>
          <a:stretch>
            <a:fillRect/>
          </a:stretch>
        </p:blipFill>
        <p:spPr>
          <a:xfrm>
            <a:off x="2741093" y="3000894"/>
            <a:ext cx="6120937" cy="3857106"/>
          </a:xfrm>
          <a:prstGeom prst="rect">
            <a:avLst/>
          </a:prstGeom>
        </p:spPr>
      </p:pic>
    </p:spTree>
    <p:extLst>
      <p:ext uri="{BB962C8B-B14F-4D97-AF65-F5344CB8AC3E}">
        <p14:creationId xmlns:p14="http://schemas.microsoft.com/office/powerpoint/2010/main" val="668428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AACC399D-5544-42F6-B649-BCA68C973E04}"/>
              </a:ext>
            </a:extLst>
          </p:cNvPr>
          <p:cNvSpPr>
            <a:spLocks noGrp="1"/>
          </p:cNvSpPr>
          <p:nvPr>
            <p:ph type="title"/>
          </p:nvPr>
        </p:nvSpPr>
        <p:spPr/>
        <p:txBody>
          <a:bodyPr/>
          <a:lstStyle/>
          <a:p>
            <a:pPr algn="ctr"/>
            <a:r>
              <a:rPr lang="fr-FR" b="1" dirty="0"/>
              <a:t>Conclusion</a:t>
            </a:r>
          </a:p>
        </p:txBody>
      </p:sp>
      <p:sp>
        <p:nvSpPr>
          <p:cNvPr id="3" name="Espace réservé du contenu 2">
            <a:extLst>
              <a:ext uri="{FF2B5EF4-FFF2-40B4-BE49-F238E27FC236}">
                <a16:creationId xmlns:a16="http://schemas.microsoft.com/office/drawing/2014/main" xmlns="" id="{B6887DBE-4B34-4F4A-BC76-83B8546B34C4}"/>
              </a:ext>
            </a:extLst>
          </p:cNvPr>
          <p:cNvSpPr>
            <a:spLocks noGrp="1"/>
          </p:cNvSpPr>
          <p:nvPr>
            <p:ph idx="1"/>
          </p:nvPr>
        </p:nvSpPr>
        <p:spPr>
          <a:xfrm>
            <a:off x="846576" y="3087966"/>
            <a:ext cx="9613861" cy="1935869"/>
          </a:xfrm>
        </p:spPr>
        <p:txBody>
          <a:bodyPr/>
          <a:lstStyle/>
          <a:p>
            <a:pPr marL="0" indent="0">
              <a:buNone/>
            </a:pPr>
            <a:r>
              <a:rPr lang="fr-FR" dirty="0"/>
              <a:t>Grace à ce système :</a:t>
            </a:r>
          </a:p>
          <a:p>
            <a:pPr lvl="1">
              <a:buFont typeface="Wingdings" panose="05000000000000000000" pitchFamily="2" charset="2"/>
              <a:buChar char="ü"/>
            </a:pPr>
            <a:r>
              <a:rPr lang="fr-FR" dirty="0"/>
              <a:t> On aura plus besoin de stocker les données sur papier</a:t>
            </a:r>
          </a:p>
          <a:p>
            <a:pPr lvl="1">
              <a:buFont typeface="Wingdings" panose="05000000000000000000" pitchFamily="2" charset="2"/>
              <a:buChar char="ü"/>
            </a:pPr>
            <a:r>
              <a:rPr lang="fr-FR" dirty="0"/>
              <a:t>  La recherche d'une information ne prendra qu'une fraction de seconde </a:t>
            </a:r>
          </a:p>
          <a:p>
            <a:pPr lvl="1">
              <a:buFont typeface="Wingdings" panose="05000000000000000000" pitchFamily="2" charset="2"/>
              <a:buChar char="ü"/>
            </a:pPr>
            <a:r>
              <a:rPr lang="fr-FR" dirty="0"/>
              <a:t>  L'accès de données est très facile et intuitive</a:t>
            </a:r>
          </a:p>
        </p:txBody>
      </p:sp>
    </p:spTree>
    <p:extLst>
      <p:ext uri="{BB962C8B-B14F-4D97-AF65-F5344CB8AC3E}">
        <p14:creationId xmlns:p14="http://schemas.microsoft.com/office/powerpoint/2010/main" val="261951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D6F95D7A-BF52-4178-97FE-44B5AB8E4AA3}"/>
              </a:ext>
            </a:extLst>
          </p:cNvPr>
          <p:cNvSpPr>
            <a:spLocks noGrp="1"/>
          </p:cNvSpPr>
          <p:nvPr>
            <p:ph type="title"/>
          </p:nvPr>
        </p:nvSpPr>
        <p:spPr/>
        <p:txBody>
          <a:bodyPr/>
          <a:lstStyle/>
          <a:p>
            <a:pPr algn="ctr"/>
            <a:r>
              <a:rPr lang="fr-FR" b="1" dirty="0"/>
              <a:t>PLAN : </a:t>
            </a:r>
          </a:p>
        </p:txBody>
      </p:sp>
      <p:sp>
        <p:nvSpPr>
          <p:cNvPr id="3" name="Espace réservé du contenu 2">
            <a:extLst>
              <a:ext uri="{FF2B5EF4-FFF2-40B4-BE49-F238E27FC236}">
                <a16:creationId xmlns:a16="http://schemas.microsoft.com/office/drawing/2014/main" xmlns="" id="{B4FA1FCB-9911-45AC-970F-E04DA0EA9B7D}"/>
              </a:ext>
            </a:extLst>
          </p:cNvPr>
          <p:cNvSpPr>
            <a:spLocks noGrp="1"/>
          </p:cNvSpPr>
          <p:nvPr>
            <p:ph idx="1"/>
          </p:nvPr>
        </p:nvSpPr>
        <p:spPr>
          <a:xfrm>
            <a:off x="1977107" y="2270371"/>
            <a:ext cx="9613861" cy="3599316"/>
          </a:xfrm>
        </p:spPr>
        <p:txBody>
          <a:bodyPr>
            <a:normAutofit/>
          </a:bodyPr>
          <a:lstStyle/>
          <a:p>
            <a:pPr>
              <a:buFont typeface="Wingdings" panose="05000000000000000000" pitchFamily="2" charset="2"/>
              <a:buChar char="Ø"/>
            </a:pPr>
            <a:r>
              <a:rPr lang="fr-FR" sz="3600" b="1" dirty="0"/>
              <a:t>Introduction</a:t>
            </a:r>
          </a:p>
          <a:p>
            <a:pPr>
              <a:buFont typeface="Wingdings" panose="05000000000000000000" pitchFamily="2" charset="2"/>
              <a:buChar char="Ø"/>
            </a:pPr>
            <a:r>
              <a:rPr lang="fr-FR" sz="3600" b="1" dirty="0"/>
              <a:t>Application</a:t>
            </a:r>
          </a:p>
          <a:p>
            <a:pPr>
              <a:buFont typeface="Wingdings" panose="05000000000000000000" pitchFamily="2" charset="2"/>
              <a:buChar char="Ø"/>
            </a:pPr>
            <a:r>
              <a:rPr lang="fr-FR" sz="3600" b="1" dirty="0"/>
              <a:t>Conclusion</a:t>
            </a:r>
          </a:p>
        </p:txBody>
      </p:sp>
    </p:spTree>
    <p:extLst>
      <p:ext uri="{BB962C8B-B14F-4D97-AF65-F5344CB8AC3E}">
        <p14:creationId xmlns:p14="http://schemas.microsoft.com/office/powerpoint/2010/main" val="300124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D0B60568-382D-463E-990C-9EFFF4A10286}"/>
              </a:ext>
            </a:extLst>
          </p:cNvPr>
          <p:cNvSpPr>
            <a:spLocks noGrp="1"/>
          </p:cNvSpPr>
          <p:nvPr>
            <p:ph type="title"/>
          </p:nvPr>
        </p:nvSpPr>
        <p:spPr/>
        <p:txBody>
          <a:bodyPr/>
          <a:lstStyle/>
          <a:p>
            <a:pPr algn="ctr"/>
            <a:r>
              <a:rPr lang="fr-FR" dirty="0"/>
              <a:t>Introduction </a:t>
            </a:r>
          </a:p>
        </p:txBody>
      </p:sp>
      <p:sp>
        <p:nvSpPr>
          <p:cNvPr id="3" name="Espace réservé du contenu 2">
            <a:extLst>
              <a:ext uri="{FF2B5EF4-FFF2-40B4-BE49-F238E27FC236}">
                <a16:creationId xmlns:a16="http://schemas.microsoft.com/office/drawing/2014/main" xmlns="" id="{7F281819-ABAA-44FE-954E-F0F67FF1CFC7}"/>
              </a:ext>
            </a:extLst>
          </p:cNvPr>
          <p:cNvSpPr>
            <a:spLocks noGrp="1"/>
          </p:cNvSpPr>
          <p:nvPr>
            <p:ph idx="1"/>
          </p:nvPr>
        </p:nvSpPr>
        <p:spPr>
          <a:xfrm>
            <a:off x="1289069" y="2505456"/>
            <a:ext cx="9613861" cy="3599316"/>
          </a:xfrm>
        </p:spPr>
        <p:txBody>
          <a:bodyPr/>
          <a:lstStyle/>
          <a:p>
            <a:pPr>
              <a:buFont typeface="Wingdings" panose="05000000000000000000" pitchFamily="2" charset="2"/>
              <a:buChar char="v"/>
            </a:pPr>
            <a:r>
              <a:rPr lang="fr-FR" dirty="0">
                <a:latin typeface="RalewayRegular"/>
              </a:rPr>
              <a:t>L</a:t>
            </a:r>
            <a:r>
              <a:rPr lang="fr-FR" b="0" i="0" dirty="0">
                <a:effectLst/>
                <a:latin typeface="RalewayRegular"/>
              </a:rPr>
              <a:t>'informatique fait aujourd'hui la partie intégrante de la majorité des entreprises. Elle fait la révolution la plus important dans la vie de l'être humaine.</a:t>
            </a:r>
          </a:p>
          <a:p>
            <a:pPr>
              <a:buFont typeface="Wingdings" panose="05000000000000000000" pitchFamily="2" charset="2"/>
              <a:buChar char="v"/>
            </a:pPr>
            <a:r>
              <a:rPr lang="fr-FR" dirty="0"/>
              <a:t>Ce projet consiste à faciliter  la gestion de la  location de voitures, à travers une interface simple et utile, où vous pourrez  gérer  vos clients, véhicules, et créer facilement cos  contrats et </a:t>
            </a:r>
            <a:r>
              <a:rPr lang="fr-FR" dirty="0" err="1"/>
              <a:t>réservations.L’application</a:t>
            </a:r>
            <a:r>
              <a:rPr lang="fr-FR" dirty="0"/>
              <a:t> permet de gérer aussi le planning des réservations.</a:t>
            </a:r>
          </a:p>
          <a:p>
            <a:pPr>
              <a:buFont typeface="Wingdings" panose="05000000000000000000" pitchFamily="2" charset="2"/>
              <a:buChar char="v"/>
            </a:pPr>
            <a:endParaRPr lang="fr-FR" b="0" i="0" dirty="0">
              <a:solidFill>
                <a:schemeClr val="bg1"/>
              </a:solidFill>
              <a:effectLst/>
              <a:latin typeface="RalewayRegular"/>
            </a:endParaRPr>
          </a:p>
          <a:p>
            <a:pPr>
              <a:buFont typeface="Wingdings" panose="05000000000000000000" pitchFamily="2" charset="2"/>
              <a:buChar char="q"/>
            </a:pPr>
            <a:endParaRPr lang="fr-FR" b="0" i="0" dirty="0">
              <a:solidFill>
                <a:srgbClr val="475262"/>
              </a:solidFill>
              <a:effectLst/>
              <a:latin typeface="RalewayRegular"/>
            </a:endParaRPr>
          </a:p>
          <a:p>
            <a:pPr>
              <a:buFont typeface="Wingdings" panose="05000000000000000000" pitchFamily="2" charset="2"/>
              <a:buChar char="q"/>
            </a:pPr>
            <a:endParaRPr lang="fr-FR" dirty="0"/>
          </a:p>
        </p:txBody>
      </p:sp>
    </p:spTree>
    <p:extLst>
      <p:ext uri="{BB962C8B-B14F-4D97-AF65-F5344CB8AC3E}">
        <p14:creationId xmlns:p14="http://schemas.microsoft.com/office/powerpoint/2010/main" val="318573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6508D88-9B92-4857-974D-0584B7F817EA}"/>
              </a:ext>
            </a:extLst>
          </p:cNvPr>
          <p:cNvSpPr>
            <a:spLocks noGrp="1"/>
          </p:cNvSpPr>
          <p:nvPr>
            <p:ph type="title"/>
          </p:nvPr>
        </p:nvSpPr>
        <p:spPr/>
        <p:txBody>
          <a:bodyPr/>
          <a:lstStyle/>
          <a:p>
            <a:pPr algn="ctr"/>
            <a:r>
              <a:rPr lang="fr-FR" b="1" dirty="0"/>
              <a:t>Application</a:t>
            </a:r>
            <a:r>
              <a:rPr lang="fr-FR" dirty="0"/>
              <a:t> </a:t>
            </a:r>
          </a:p>
        </p:txBody>
      </p:sp>
      <p:sp>
        <p:nvSpPr>
          <p:cNvPr id="3" name="Espace réservé du contenu 2">
            <a:extLst>
              <a:ext uri="{FF2B5EF4-FFF2-40B4-BE49-F238E27FC236}">
                <a16:creationId xmlns:a16="http://schemas.microsoft.com/office/drawing/2014/main" xmlns="" id="{4AA2607A-0583-49E8-A0C4-2AA5950E1BF0}"/>
              </a:ext>
            </a:extLst>
          </p:cNvPr>
          <p:cNvSpPr>
            <a:spLocks noGrp="1"/>
          </p:cNvSpPr>
          <p:nvPr>
            <p:ph idx="1"/>
          </p:nvPr>
        </p:nvSpPr>
        <p:spPr>
          <a:xfrm>
            <a:off x="946328" y="2505456"/>
            <a:ext cx="9613861" cy="3599316"/>
          </a:xfrm>
        </p:spPr>
        <p:txBody>
          <a:bodyPr/>
          <a:lstStyle/>
          <a:p>
            <a:pPr marL="0" indent="0">
              <a:buNone/>
            </a:pPr>
            <a:r>
              <a:rPr lang="fr-FR" sz="3200" b="0" i="0" dirty="0">
                <a:effectLst/>
                <a:latin typeface="RalewayRegular"/>
              </a:rPr>
              <a:t>L’application de gestion de location de voiture est un logiciel permettant De gérer tous les taches effectuer dans une agence de location du Voiture en allant de la réservation jusqu’au le contrat ainsi que la gestion d’agence.</a:t>
            </a:r>
          </a:p>
          <a:p>
            <a:endParaRPr lang="fr-FR" dirty="0"/>
          </a:p>
        </p:txBody>
      </p:sp>
    </p:spTree>
    <p:extLst>
      <p:ext uri="{BB962C8B-B14F-4D97-AF65-F5344CB8AC3E}">
        <p14:creationId xmlns:p14="http://schemas.microsoft.com/office/powerpoint/2010/main" val="2078001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5BA44CDE-DBD5-44C4-A27F-89DF834BCD13}"/>
              </a:ext>
            </a:extLst>
          </p:cNvPr>
          <p:cNvSpPr>
            <a:spLocks noGrp="1"/>
          </p:cNvSpPr>
          <p:nvPr>
            <p:ph type="title"/>
          </p:nvPr>
        </p:nvSpPr>
        <p:spPr/>
        <p:txBody>
          <a:bodyPr/>
          <a:lstStyle/>
          <a:p>
            <a:pPr algn="ctr"/>
            <a:r>
              <a:rPr lang="fr-FR" b="1" dirty="0"/>
              <a:t>Application</a:t>
            </a:r>
          </a:p>
        </p:txBody>
      </p:sp>
      <p:sp>
        <p:nvSpPr>
          <p:cNvPr id="3" name="Espace réservé du contenu 2">
            <a:extLst>
              <a:ext uri="{FF2B5EF4-FFF2-40B4-BE49-F238E27FC236}">
                <a16:creationId xmlns:a16="http://schemas.microsoft.com/office/drawing/2014/main" xmlns="" id="{64F2144F-F349-4B9C-9E30-ED5254CBBA0D}"/>
              </a:ext>
            </a:extLst>
          </p:cNvPr>
          <p:cNvSpPr>
            <a:spLocks noGrp="1"/>
          </p:cNvSpPr>
          <p:nvPr>
            <p:ph idx="1"/>
          </p:nvPr>
        </p:nvSpPr>
        <p:spPr>
          <a:xfrm>
            <a:off x="314563" y="2039943"/>
            <a:ext cx="3858428" cy="537002"/>
          </a:xfrm>
        </p:spPr>
        <p:txBody>
          <a:bodyPr/>
          <a:lstStyle/>
          <a:p>
            <a:pPr marL="0" indent="0">
              <a:buNone/>
            </a:pPr>
            <a:r>
              <a:rPr lang="fr-FR" dirty="0"/>
              <a:t>Les classes principales : </a:t>
            </a:r>
          </a:p>
        </p:txBody>
      </p:sp>
      <p:pic>
        <p:nvPicPr>
          <p:cNvPr id="4" name="Image 3">
            <a:extLst>
              <a:ext uri="{FF2B5EF4-FFF2-40B4-BE49-F238E27FC236}">
                <a16:creationId xmlns:a16="http://schemas.microsoft.com/office/drawing/2014/main" xmlns="" id="{16177CD9-F00C-4625-91CA-F33CE84D2AB1}"/>
              </a:ext>
            </a:extLst>
          </p:cNvPr>
          <p:cNvPicPr>
            <a:picLocks noChangeAspect="1"/>
          </p:cNvPicPr>
          <p:nvPr/>
        </p:nvPicPr>
        <p:blipFill>
          <a:blip r:embed="rId2"/>
          <a:stretch>
            <a:fillRect/>
          </a:stretch>
        </p:blipFill>
        <p:spPr>
          <a:xfrm>
            <a:off x="1645920" y="2576945"/>
            <a:ext cx="8262851" cy="4060288"/>
          </a:xfrm>
          <a:prstGeom prst="rect">
            <a:avLst/>
          </a:prstGeom>
        </p:spPr>
      </p:pic>
    </p:spTree>
    <p:extLst>
      <p:ext uri="{BB962C8B-B14F-4D97-AF65-F5344CB8AC3E}">
        <p14:creationId xmlns:p14="http://schemas.microsoft.com/office/powerpoint/2010/main" val="3596827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50B4EA11-FC2D-4812-9645-740A242273E4}"/>
              </a:ext>
            </a:extLst>
          </p:cNvPr>
          <p:cNvSpPr>
            <a:spLocks noGrp="1"/>
          </p:cNvSpPr>
          <p:nvPr>
            <p:ph type="title"/>
          </p:nvPr>
        </p:nvSpPr>
        <p:spPr/>
        <p:txBody>
          <a:bodyPr/>
          <a:lstStyle/>
          <a:p>
            <a:pPr algn="ctr"/>
            <a:r>
              <a:rPr lang="fr-FR" b="1" dirty="0"/>
              <a:t>Application </a:t>
            </a:r>
            <a:r>
              <a:rPr lang="fr-FR" sz="1600" b="1" dirty="0"/>
              <a:t>( Vue sur l’application)</a:t>
            </a:r>
            <a:r>
              <a:rPr lang="fr-FR" sz="1600" dirty="0"/>
              <a:t> </a:t>
            </a:r>
            <a:endParaRPr lang="fr-FR" dirty="0"/>
          </a:p>
        </p:txBody>
      </p:sp>
      <p:sp>
        <p:nvSpPr>
          <p:cNvPr id="3" name="Espace réservé du contenu 2">
            <a:extLst>
              <a:ext uri="{FF2B5EF4-FFF2-40B4-BE49-F238E27FC236}">
                <a16:creationId xmlns:a16="http://schemas.microsoft.com/office/drawing/2014/main" xmlns="" id="{7B989973-D2A9-425D-9D3D-6F1D409BC646}"/>
              </a:ext>
            </a:extLst>
          </p:cNvPr>
          <p:cNvSpPr>
            <a:spLocks noGrp="1"/>
          </p:cNvSpPr>
          <p:nvPr>
            <p:ph idx="1"/>
          </p:nvPr>
        </p:nvSpPr>
        <p:spPr>
          <a:xfrm>
            <a:off x="0" y="2004365"/>
            <a:ext cx="9613861" cy="1092127"/>
          </a:xfrm>
        </p:spPr>
        <p:txBody>
          <a:bodyPr/>
          <a:lstStyle/>
          <a:p>
            <a:pPr marL="0" indent="0" eaLnBrk="1" fontAlgn="auto" hangingPunct="1">
              <a:spcBef>
                <a:spcPts val="0"/>
              </a:spcBef>
              <a:spcAft>
                <a:spcPts val="0"/>
              </a:spcAft>
              <a:buNone/>
              <a:defRPr/>
            </a:pPr>
            <a:r>
              <a:rPr lang="fr-FR" dirty="0"/>
              <a:t>A </a:t>
            </a:r>
            <a:r>
              <a:rPr lang="fr-FR" sz="1800" dirty="0"/>
              <a:t>l’exécution de l’application, une d’authentification parait en premier </a:t>
            </a:r>
            <a:r>
              <a:rPr lang="fr-FR" sz="1800" dirty="0" smtClean="0"/>
              <a:t>lieu </a:t>
            </a:r>
            <a:endParaRPr lang="fr-FR" dirty="0"/>
          </a:p>
        </p:txBody>
      </p:sp>
      <p:pic>
        <p:nvPicPr>
          <p:cNvPr id="4" name="Image 3">
            <a:extLst>
              <a:ext uri="{FF2B5EF4-FFF2-40B4-BE49-F238E27FC236}">
                <a16:creationId xmlns:a16="http://schemas.microsoft.com/office/drawing/2014/main" xmlns="" id="{32E71BCD-C329-4467-90A9-6B79009ECBBE}"/>
              </a:ext>
            </a:extLst>
          </p:cNvPr>
          <p:cNvPicPr>
            <a:picLocks noChangeAspect="1"/>
          </p:cNvPicPr>
          <p:nvPr/>
        </p:nvPicPr>
        <p:blipFill>
          <a:blip r:embed="rId2"/>
          <a:stretch>
            <a:fillRect/>
          </a:stretch>
        </p:blipFill>
        <p:spPr>
          <a:xfrm>
            <a:off x="3458094" y="2667740"/>
            <a:ext cx="7764087" cy="3901891"/>
          </a:xfrm>
          <a:prstGeom prst="rect">
            <a:avLst/>
          </a:prstGeom>
        </p:spPr>
      </p:pic>
      <p:sp>
        <p:nvSpPr>
          <p:cNvPr id="5" name="ZoneTexte 4">
            <a:extLst>
              <a:ext uri="{FF2B5EF4-FFF2-40B4-BE49-F238E27FC236}">
                <a16:creationId xmlns:a16="http://schemas.microsoft.com/office/drawing/2014/main" xmlns="" id="{8CD82D7A-44DA-4AAA-BC1A-47F50BBDF411}"/>
              </a:ext>
            </a:extLst>
          </p:cNvPr>
          <p:cNvSpPr txBox="1"/>
          <p:nvPr/>
        </p:nvSpPr>
        <p:spPr>
          <a:xfrm>
            <a:off x="338051" y="2838179"/>
            <a:ext cx="1999265" cy="923330"/>
          </a:xfrm>
          <a:prstGeom prst="rect">
            <a:avLst/>
          </a:prstGeom>
          <a:noFill/>
          <a:ln>
            <a:prstDash val="lgDashDot"/>
          </a:ln>
        </p:spPr>
        <p:style>
          <a:lnRef idx="2">
            <a:schemeClr val="dk1"/>
          </a:lnRef>
          <a:fillRef idx="1">
            <a:schemeClr val="lt1"/>
          </a:fillRef>
          <a:effectRef idx="0">
            <a:schemeClr val="dk1"/>
          </a:effectRef>
          <a:fontRef idx="minor">
            <a:schemeClr val="dk1"/>
          </a:fontRef>
        </p:style>
        <p:txBody>
          <a:bodyPr wrap="none" rtlCol="0">
            <a:spAutoFit/>
          </a:bodyPr>
          <a:lstStyle/>
          <a:p>
            <a:r>
              <a:rPr lang="fr-FR" dirty="0">
                <a:solidFill>
                  <a:schemeClr val="tx1"/>
                </a:solidFill>
              </a:rPr>
              <a:t>Pour y accéder : </a:t>
            </a:r>
          </a:p>
          <a:p>
            <a:r>
              <a:rPr lang="fr-FR" dirty="0" err="1">
                <a:solidFill>
                  <a:schemeClr val="tx1"/>
                </a:solidFill>
              </a:rPr>
              <a:t>Username</a:t>
            </a:r>
            <a:r>
              <a:rPr lang="fr-FR" dirty="0">
                <a:solidFill>
                  <a:schemeClr val="tx1"/>
                </a:solidFill>
              </a:rPr>
              <a:t>: admin</a:t>
            </a:r>
          </a:p>
          <a:p>
            <a:r>
              <a:rPr lang="fr-FR" dirty="0" err="1">
                <a:solidFill>
                  <a:schemeClr val="tx1"/>
                </a:solidFill>
              </a:rPr>
              <a:t>Password</a:t>
            </a:r>
            <a:r>
              <a:rPr lang="fr-FR" dirty="0">
                <a:solidFill>
                  <a:schemeClr val="tx1"/>
                </a:solidFill>
              </a:rPr>
              <a:t>: admin </a:t>
            </a:r>
          </a:p>
        </p:txBody>
      </p:sp>
    </p:spTree>
    <p:extLst>
      <p:ext uri="{BB962C8B-B14F-4D97-AF65-F5344CB8AC3E}">
        <p14:creationId xmlns:p14="http://schemas.microsoft.com/office/powerpoint/2010/main" val="2655272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A2B89B04-0E6F-412E-9E1B-3243D4554599}"/>
              </a:ext>
            </a:extLst>
          </p:cNvPr>
          <p:cNvSpPr>
            <a:spLocks noGrp="1"/>
          </p:cNvSpPr>
          <p:nvPr>
            <p:ph type="title"/>
          </p:nvPr>
        </p:nvSpPr>
        <p:spPr/>
        <p:txBody>
          <a:bodyPr/>
          <a:lstStyle/>
          <a:p>
            <a:pPr algn="ctr">
              <a:lnSpc>
                <a:spcPct val="107000"/>
              </a:lnSpc>
              <a:spcAft>
                <a:spcPts val="800"/>
              </a:spcAft>
              <a:tabLst>
                <a:tab pos="1605915" algn="l"/>
              </a:tabLst>
            </a:pPr>
            <a:r>
              <a:rPr lang="fr-FR" b="1" dirty="0"/>
              <a:t>Application </a:t>
            </a:r>
            <a:r>
              <a:rPr lang="fr-FR" sz="1800" b="1" dirty="0"/>
              <a:t>( Vue sur l’application)</a:t>
            </a:r>
            <a:r>
              <a:rPr lang="fr-FR" sz="1800" dirty="0"/>
              <a:t> </a:t>
            </a:r>
            <a:endParaRPr lang="fr-FR" b="1" dirty="0"/>
          </a:p>
        </p:txBody>
      </p:sp>
      <p:sp>
        <p:nvSpPr>
          <p:cNvPr id="3" name="Espace réservé du contenu 2">
            <a:extLst>
              <a:ext uri="{FF2B5EF4-FFF2-40B4-BE49-F238E27FC236}">
                <a16:creationId xmlns:a16="http://schemas.microsoft.com/office/drawing/2014/main" xmlns="" id="{9A846DF7-F335-45FC-BCFB-5BA4CF73055A}"/>
              </a:ext>
            </a:extLst>
          </p:cNvPr>
          <p:cNvSpPr>
            <a:spLocks noGrp="1"/>
          </p:cNvSpPr>
          <p:nvPr>
            <p:ph idx="1"/>
          </p:nvPr>
        </p:nvSpPr>
        <p:spPr>
          <a:xfrm>
            <a:off x="198183" y="2087492"/>
            <a:ext cx="9613861" cy="555956"/>
          </a:xfrm>
        </p:spPr>
        <p:txBody>
          <a:bodyPr/>
          <a:lstStyle/>
          <a:p>
            <a:pPr marL="0" indent="0">
              <a:buNone/>
            </a:pPr>
            <a:r>
              <a:rPr lang="fr-FR" dirty="0"/>
              <a:t>Apres l’authentification, vous rencontrez la page d’accueil : </a:t>
            </a:r>
          </a:p>
        </p:txBody>
      </p:sp>
      <p:pic>
        <p:nvPicPr>
          <p:cNvPr id="4" name="Image 3">
            <a:extLst>
              <a:ext uri="{FF2B5EF4-FFF2-40B4-BE49-F238E27FC236}">
                <a16:creationId xmlns:a16="http://schemas.microsoft.com/office/drawing/2014/main" xmlns="" id="{331CDD8F-6841-40E7-8DE2-504F5145F5D7}"/>
              </a:ext>
            </a:extLst>
          </p:cNvPr>
          <p:cNvPicPr>
            <a:picLocks noChangeAspect="1"/>
          </p:cNvPicPr>
          <p:nvPr/>
        </p:nvPicPr>
        <p:blipFill>
          <a:blip r:embed="rId2"/>
          <a:stretch>
            <a:fillRect/>
          </a:stretch>
        </p:blipFill>
        <p:spPr>
          <a:xfrm>
            <a:off x="1895301" y="2643448"/>
            <a:ext cx="7697586" cy="4056610"/>
          </a:xfrm>
          <a:prstGeom prst="rect">
            <a:avLst/>
          </a:prstGeom>
        </p:spPr>
      </p:pic>
    </p:spTree>
    <p:extLst>
      <p:ext uri="{BB962C8B-B14F-4D97-AF65-F5344CB8AC3E}">
        <p14:creationId xmlns:p14="http://schemas.microsoft.com/office/powerpoint/2010/main" val="209300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24D93061-5573-43BB-A8D1-6A1A0AA82FB6}"/>
              </a:ext>
            </a:extLst>
          </p:cNvPr>
          <p:cNvSpPr>
            <a:spLocks noGrp="1"/>
          </p:cNvSpPr>
          <p:nvPr>
            <p:ph type="title"/>
          </p:nvPr>
        </p:nvSpPr>
        <p:spPr/>
        <p:txBody>
          <a:bodyPr/>
          <a:lstStyle/>
          <a:p>
            <a:pPr algn="ctr"/>
            <a:r>
              <a:rPr lang="fr-FR" b="1" dirty="0"/>
              <a:t>Application </a:t>
            </a:r>
            <a:r>
              <a:rPr lang="fr-FR" sz="1600" b="1" dirty="0"/>
              <a:t>( Vue sur l’application)</a:t>
            </a:r>
            <a:r>
              <a:rPr lang="fr-FR" sz="1600" dirty="0"/>
              <a:t> </a:t>
            </a:r>
            <a:endParaRPr lang="fr-FR" dirty="0"/>
          </a:p>
        </p:txBody>
      </p:sp>
      <p:sp>
        <p:nvSpPr>
          <p:cNvPr id="3" name="Espace réservé du contenu 2">
            <a:extLst>
              <a:ext uri="{FF2B5EF4-FFF2-40B4-BE49-F238E27FC236}">
                <a16:creationId xmlns:a16="http://schemas.microsoft.com/office/drawing/2014/main" xmlns="" id="{CE6643EB-8951-4FE9-985B-6FDF316FD132}"/>
              </a:ext>
            </a:extLst>
          </p:cNvPr>
          <p:cNvSpPr>
            <a:spLocks noGrp="1"/>
          </p:cNvSpPr>
          <p:nvPr>
            <p:ph idx="1"/>
          </p:nvPr>
        </p:nvSpPr>
        <p:spPr>
          <a:xfrm>
            <a:off x="314561" y="2087491"/>
            <a:ext cx="9613861" cy="589207"/>
          </a:xfrm>
        </p:spPr>
        <p:txBody>
          <a:bodyPr>
            <a:normAutofit fontScale="92500" lnSpcReduction="20000"/>
          </a:bodyPr>
          <a:lstStyle/>
          <a:p>
            <a:pPr marL="0" indent="0">
              <a:buNone/>
            </a:pPr>
            <a:r>
              <a:rPr lang="fr-FR" dirty="0"/>
              <a:t>Cette fenêtre permet de voir la table qui contient les informations sur les véhicule </a:t>
            </a:r>
            <a:r>
              <a:rPr lang="fr-FR" dirty="0" smtClean="0"/>
              <a:t>posséder disponible(1) et non disponible (0).</a:t>
            </a:r>
            <a:endParaRPr lang="fr-FR" dirty="0"/>
          </a:p>
          <a:p>
            <a:pPr marL="0" indent="0">
              <a:buNone/>
            </a:pPr>
            <a:endParaRPr lang="fr-FR" dirty="0"/>
          </a:p>
        </p:txBody>
      </p:sp>
      <p:pic>
        <p:nvPicPr>
          <p:cNvPr id="4" name="Image 3">
            <a:extLst>
              <a:ext uri="{FF2B5EF4-FFF2-40B4-BE49-F238E27FC236}">
                <a16:creationId xmlns:a16="http://schemas.microsoft.com/office/drawing/2014/main" xmlns="" id="{C2627D5B-BB20-4939-BA04-FBA2B267B8E3}"/>
              </a:ext>
            </a:extLst>
          </p:cNvPr>
          <p:cNvPicPr>
            <a:picLocks noChangeAspect="1"/>
          </p:cNvPicPr>
          <p:nvPr/>
        </p:nvPicPr>
        <p:blipFill>
          <a:blip r:embed="rId2"/>
          <a:stretch>
            <a:fillRect/>
          </a:stretch>
        </p:blipFill>
        <p:spPr>
          <a:xfrm>
            <a:off x="2261061" y="2676698"/>
            <a:ext cx="7209905" cy="3640975"/>
          </a:xfrm>
          <a:prstGeom prst="rect">
            <a:avLst/>
          </a:prstGeom>
        </p:spPr>
      </p:pic>
    </p:spTree>
    <p:extLst>
      <p:ext uri="{BB962C8B-B14F-4D97-AF65-F5344CB8AC3E}">
        <p14:creationId xmlns:p14="http://schemas.microsoft.com/office/powerpoint/2010/main" val="1786907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5B23ACB3-C12D-4480-85AB-8E511CD57890}"/>
              </a:ext>
            </a:extLst>
          </p:cNvPr>
          <p:cNvSpPr>
            <a:spLocks noGrp="1"/>
          </p:cNvSpPr>
          <p:nvPr>
            <p:ph type="title"/>
          </p:nvPr>
        </p:nvSpPr>
        <p:spPr/>
        <p:txBody>
          <a:bodyPr/>
          <a:lstStyle/>
          <a:p>
            <a:pPr algn="ctr"/>
            <a:r>
              <a:rPr lang="fr-FR" b="1" dirty="0"/>
              <a:t>Application </a:t>
            </a:r>
            <a:r>
              <a:rPr lang="fr-FR" sz="1600" b="1" dirty="0"/>
              <a:t>( Vue sur l’application)</a:t>
            </a:r>
            <a:r>
              <a:rPr lang="fr-FR" sz="1600" dirty="0"/>
              <a:t> </a:t>
            </a:r>
            <a:endParaRPr lang="fr-FR" dirty="0"/>
          </a:p>
        </p:txBody>
      </p:sp>
      <p:sp>
        <p:nvSpPr>
          <p:cNvPr id="3" name="Espace réservé du contenu 2">
            <a:extLst>
              <a:ext uri="{FF2B5EF4-FFF2-40B4-BE49-F238E27FC236}">
                <a16:creationId xmlns:a16="http://schemas.microsoft.com/office/drawing/2014/main" xmlns="" id="{3409E9B9-6B9E-4DD0-8FA4-FD021702369A}"/>
              </a:ext>
            </a:extLst>
          </p:cNvPr>
          <p:cNvSpPr>
            <a:spLocks noGrp="1"/>
          </p:cNvSpPr>
          <p:nvPr>
            <p:ph idx="1"/>
          </p:nvPr>
        </p:nvSpPr>
        <p:spPr>
          <a:xfrm>
            <a:off x="314561" y="2137368"/>
            <a:ext cx="9613861" cy="705585"/>
          </a:xfrm>
        </p:spPr>
        <p:txBody>
          <a:bodyPr>
            <a:normAutofit lnSpcReduction="10000"/>
          </a:bodyPr>
          <a:lstStyle/>
          <a:p>
            <a:pPr marL="0" indent="0">
              <a:buNone/>
            </a:pPr>
            <a:r>
              <a:rPr lang="fr-FR" sz="2400" dirty="0"/>
              <a:t>Et cela s’apparait après qu’on clique sur la bouton ajouter, elle  permet d’ajouter une véhicule</a:t>
            </a:r>
          </a:p>
          <a:p>
            <a:pPr marL="0" indent="0">
              <a:buNone/>
            </a:pPr>
            <a:endParaRPr lang="fr-FR" dirty="0"/>
          </a:p>
        </p:txBody>
      </p:sp>
      <p:pic>
        <p:nvPicPr>
          <p:cNvPr id="4" name="Image 3">
            <a:extLst>
              <a:ext uri="{FF2B5EF4-FFF2-40B4-BE49-F238E27FC236}">
                <a16:creationId xmlns:a16="http://schemas.microsoft.com/office/drawing/2014/main" xmlns="" id="{C7846DB5-BE35-457C-9967-6B814CDAE13B}"/>
              </a:ext>
            </a:extLst>
          </p:cNvPr>
          <p:cNvPicPr>
            <a:picLocks noChangeAspect="1"/>
          </p:cNvPicPr>
          <p:nvPr/>
        </p:nvPicPr>
        <p:blipFill>
          <a:blip r:embed="rId2"/>
          <a:stretch>
            <a:fillRect/>
          </a:stretch>
        </p:blipFill>
        <p:spPr>
          <a:xfrm>
            <a:off x="2128058" y="2979900"/>
            <a:ext cx="7281949" cy="3429000"/>
          </a:xfrm>
          <a:prstGeom prst="rect">
            <a:avLst/>
          </a:prstGeom>
        </p:spPr>
      </p:pic>
    </p:spTree>
    <p:extLst>
      <p:ext uri="{BB962C8B-B14F-4D97-AF65-F5344CB8AC3E}">
        <p14:creationId xmlns:p14="http://schemas.microsoft.com/office/powerpoint/2010/main" val="372109928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106</TotalTime>
  <Words>364</Words>
  <Application>Microsoft Office PowerPoint</Application>
  <PresentationFormat>Grand écran</PresentationFormat>
  <Paragraphs>48</Paragraphs>
  <Slides>16</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16</vt:i4>
      </vt:variant>
    </vt:vector>
  </HeadingPairs>
  <TitlesOfParts>
    <vt:vector size="25" baseType="lpstr">
      <vt:lpstr>Andalus</vt:lpstr>
      <vt:lpstr>Arial</vt:lpstr>
      <vt:lpstr>Calibri</vt:lpstr>
      <vt:lpstr>Century Gothic</vt:lpstr>
      <vt:lpstr>RalewayRegular</vt:lpstr>
      <vt:lpstr>Times New Roman</vt:lpstr>
      <vt:lpstr>Trebuchet MS</vt:lpstr>
      <vt:lpstr>Wingdings</vt:lpstr>
      <vt:lpstr>Berlin</vt:lpstr>
      <vt:lpstr>Application de gestion d’une agence  de location de voiture </vt:lpstr>
      <vt:lpstr>PLAN : </vt:lpstr>
      <vt:lpstr>Introduction </vt:lpstr>
      <vt:lpstr>Application </vt:lpstr>
      <vt:lpstr>Application</vt:lpstr>
      <vt:lpstr>Application ( Vue sur l’application) </vt:lpstr>
      <vt:lpstr>Application ( Vue sur l’application) </vt:lpstr>
      <vt:lpstr>Application ( Vue sur l’application) </vt:lpstr>
      <vt:lpstr>Application ( Vue sur l’application) </vt:lpstr>
      <vt:lpstr>Application ( Vue sur l’application) </vt:lpstr>
      <vt:lpstr>Application ( Vue sur l’application) </vt:lpstr>
      <vt:lpstr>Application ( Vue sur l’application) </vt:lpstr>
      <vt:lpstr>Application ( Vue sur l’application) </vt:lpstr>
      <vt:lpstr>Application ( Vue sur l’application) </vt:lpstr>
      <vt:lpstr>Application ( Vue sur l’application) </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de gestion d’une agence  de location de voiture</dc:title>
  <dc:creator>Destock</dc:creator>
  <cp:lastModifiedBy>asus</cp:lastModifiedBy>
  <cp:revision>14</cp:revision>
  <dcterms:created xsi:type="dcterms:W3CDTF">2021-02-26T22:16:33Z</dcterms:created>
  <dcterms:modified xsi:type="dcterms:W3CDTF">2021-02-27T04:09:12Z</dcterms:modified>
</cp:coreProperties>
</file>