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3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0" r:id="rId29"/>
    <p:sldId id="292" r:id="rId30"/>
    <p:sldId id="284" r:id="rId31"/>
    <p:sldId id="291" r:id="rId32"/>
    <p:sldId id="285" r:id="rId33"/>
    <p:sldId id="286" r:id="rId34"/>
    <p:sldId id="287" r:id="rId35"/>
    <p:sldId id="289" r:id="rId3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41" autoAdjust="0"/>
  </p:normalViewPr>
  <p:slideViewPr>
    <p:cSldViewPr snapToGrid="0">
      <p:cViewPr>
        <p:scale>
          <a:sx n="52" d="100"/>
          <a:sy n="52" d="100"/>
        </p:scale>
        <p:origin x="122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CC0D6-4CA8-3F0C-CBFD-0F26A8188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C1F972-A03D-A60A-263B-39FC3FE19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7E879B-D72F-3D2F-68FF-AEBA601D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DDA-7401-47E5-82F2-03FFABB510B2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45F519-FEDA-4DEA-29B8-C1CCA9B2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92B149-DA1B-5D71-E147-0F623374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A3E3-7929-4A1C-BF49-7E67776E2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13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CC3D6-6021-7746-A1C0-C358ACF51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57914D-D25B-3CBA-F121-D5BBD63B4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62CBE2-D607-F66A-4F0F-02252F0B4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DDA-7401-47E5-82F2-03FFABB510B2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2AE48C-DB5C-E9D3-628E-1C78EE1A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0630E8-6D86-3088-9B84-C549FEAC1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A3E3-7929-4A1C-BF49-7E67776E2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722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39FB37E-B6FF-D06E-CFA2-3734FF19E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1B5BD5-0A8A-A7F1-FE73-34557A0BD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DE529C-B89D-6A7B-B237-C746E40ED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DDA-7401-47E5-82F2-03FFABB510B2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CBE17D-ED92-8486-7724-5CBECAAE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6A0DB6-C33F-D620-A4DE-82AF1F0F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A3E3-7929-4A1C-BF49-7E67776E2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2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63F65B-C887-66CC-9347-7386106C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AA9A1D-9E44-00A6-4A7D-9C8EE50A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BD1FED-F90C-D203-D921-D160433DC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DDA-7401-47E5-82F2-03FFABB510B2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DEB955-A0CE-771C-46F3-75F0F6AC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7E1802-6421-97C3-1BD4-BEF1114F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A3E3-7929-4A1C-BF49-7E67776E2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2475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21A7F-DDCF-D310-4FFA-7C143500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736C470-9EC3-EE9A-6032-1A1641C4B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72367E-3439-DCC9-B208-7594123F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DDA-7401-47E5-82F2-03FFABB510B2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0F2E06-7BDD-6243-528D-4EAE2702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796F32-50BF-15B7-E5DA-4BCD61CD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A3E3-7929-4A1C-BF49-7E67776E2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333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CC253-FDA0-CA6F-D623-DBE2763D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3F78D2-6BF8-2752-64FD-0C3F2411A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343F12-2B8A-6904-FEF5-E1DF832C3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3099ED-5618-705C-160F-CB6DC5FA3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DDA-7401-47E5-82F2-03FFABB510B2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EE1574-8941-12BB-847E-3E27FB89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E0AEC4-84A9-4835-560E-655C8E67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A3E3-7929-4A1C-BF49-7E67776E2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0656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303B7C-32AD-BB5E-6FBF-19E3727CF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CACCB7-5D7B-5DE7-2A27-D2ADD1A9A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4432CD-9630-DA1C-2E81-284EE8385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215BAE-184B-CD68-080D-9AF1D9511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5F199A-08A2-5C27-1BA7-89B944AC8B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1F441F4-338B-E084-25C5-97B357EB3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DDA-7401-47E5-82F2-03FFABB510B2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2CD7BC-BB18-60B6-CFD4-18B1642F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5160FB-A3BB-4677-E024-DF253FB9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A3E3-7929-4A1C-BF49-7E67776E2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50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1E3E21-00ED-2A4F-EAC0-BA432B83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B93BD0D-7FE3-1F7D-77FC-43DFB95AF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DDA-7401-47E5-82F2-03FFABB510B2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D0D7DA8-01EC-6BB8-471C-2CDB58A1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F5E7AB-2F27-AA7E-D767-CB7FD4E9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A3E3-7929-4A1C-BF49-7E67776E2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4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82E4C1-0011-481A-D9B2-42941165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DDA-7401-47E5-82F2-03FFABB510B2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FBA26A-BA91-F828-6A13-2F64A34A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403A9A-F36A-5344-F731-BB8D8229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A3E3-7929-4A1C-BF49-7E67776E2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27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E866E-A038-A330-3B56-F60C668EE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93C897-E4D4-A577-C4B6-FF636F303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5667FE8-B306-7C51-DFA3-E8DF3668B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4A4F80A-BAC0-565B-E987-2D34CCF9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DDA-7401-47E5-82F2-03FFABB510B2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36606A-51A4-BCDA-D338-CFDD2D8B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78D035-7FD8-9FCB-DC6A-080276F1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A3E3-7929-4A1C-BF49-7E67776E2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29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1B27B6-CC2F-45DA-78E2-B8BBF75C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2BBC950-D950-C994-BEE8-98E8167E3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9E6298-B0C9-3465-3905-DA7793C16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00F91C-A616-5EB4-6586-1561120A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DDA-7401-47E5-82F2-03FFABB510B2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0A401F-014A-FA8F-98D9-51CDDEC7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C47562-C08F-A25B-98A7-81A3C795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DA3E3-7929-4A1C-BF49-7E67776E2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66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81F197-2537-B959-CED5-73AEE4CBE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30764-E1B9-B178-6576-E1D618D0E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6DF666-DEC7-060F-2838-C87780537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5CDDA-7401-47E5-82F2-03FFABB510B2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25FE62-73F4-F3E9-2D00-7F082DE47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C984B3-421E-1B28-31F8-1B3337B1F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DA3E3-7929-4A1C-BF49-7E67776E27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14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tmp"/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1423C-062F-98E9-9BAD-45DD5CE4F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864" y="1990772"/>
            <a:ext cx="9144000" cy="920767"/>
          </a:xfrm>
        </p:spPr>
        <p:txBody>
          <a:bodyPr/>
          <a:lstStyle/>
          <a:p>
            <a:r>
              <a:rPr lang="fr-FR" dirty="0"/>
              <a:t>Projet théorie de compilation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E8D5573-B6D0-092E-ACA4-6E8B4A99DBDD}"/>
              </a:ext>
            </a:extLst>
          </p:cNvPr>
          <p:cNvSpPr txBox="1"/>
          <p:nvPr/>
        </p:nvSpPr>
        <p:spPr>
          <a:xfrm>
            <a:off x="1120964" y="4053944"/>
            <a:ext cx="549159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/>
              <a:t>Réalisé par : </a:t>
            </a:r>
          </a:p>
          <a:p>
            <a:endParaRPr lang="fr-FR" sz="2200" dirty="0"/>
          </a:p>
          <a:p>
            <a:r>
              <a:rPr lang="fr-FR" sz="2200" dirty="0"/>
              <a:t>	BOURRICH Yassine</a:t>
            </a:r>
          </a:p>
          <a:p>
            <a:endParaRPr lang="fr-FR" sz="2200" dirty="0"/>
          </a:p>
          <a:p>
            <a:r>
              <a:rPr lang="fr-FR" sz="2200" dirty="0"/>
              <a:t>	HANKACH Mouatamid</a:t>
            </a:r>
          </a:p>
          <a:p>
            <a:endParaRPr lang="fr-FR" sz="2200" dirty="0"/>
          </a:p>
          <a:p>
            <a:r>
              <a:rPr lang="fr-FR" sz="2200" dirty="0"/>
              <a:t>	SAMI Ayoub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5A3915D-93F4-B02D-7A06-AB772CFCD1B3}"/>
              </a:ext>
            </a:extLst>
          </p:cNvPr>
          <p:cNvSpPr txBox="1"/>
          <p:nvPr/>
        </p:nvSpPr>
        <p:spPr>
          <a:xfrm>
            <a:off x="8233897" y="4215470"/>
            <a:ext cx="359984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/>
              <a:t>Encadre par :</a:t>
            </a:r>
          </a:p>
          <a:p>
            <a:endParaRPr lang="fr-FR" sz="2200" dirty="0"/>
          </a:p>
          <a:p>
            <a:r>
              <a:rPr lang="fr-FR" sz="2200" dirty="0"/>
              <a:t>	EL GHAZI Sohail </a:t>
            </a:r>
          </a:p>
          <a:p>
            <a:endParaRPr lang="fr-FR" dirty="0"/>
          </a:p>
          <a:p>
            <a:r>
              <a:rPr lang="fr-FR" dirty="0"/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945159-41DC-A730-EE1C-737522B65159}"/>
              </a:ext>
            </a:extLst>
          </p:cNvPr>
          <p:cNvSpPr/>
          <p:nvPr/>
        </p:nvSpPr>
        <p:spPr>
          <a:xfrm>
            <a:off x="1059925" y="1768387"/>
            <a:ext cx="10072149" cy="136553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F10C70A-7F28-9EC0-E3C5-16483C042CE1}"/>
              </a:ext>
            </a:extLst>
          </p:cNvPr>
          <p:cNvSpPr txBox="1"/>
          <p:nvPr/>
        </p:nvSpPr>
        <p:spPr>
          <a:xfrm>
            <a:off x="4455951" y="3311575"/>
            <a:ext cx="3280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C00000"/>
                </a:solidFill>
              </a:rPr>
              <a:t>Compilateur C--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EF94DFF-280E-9A16-586F-AA7590CEE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951" y="245254"/>
            <a:ext cx="2895656" cy="138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0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E00F5-EC2C-5F2B-EF58-E122D0D9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88" y="91357"/>
            <a:ext cx="5812857" cy="934285"/>
          </a:xfrm>
        </p:spPr>
        <p:txBody>
          <a:bodyPr/>
          <a:lstStyle/>
          <a:p>
            <a:pPr algn="ctr"/>
            <a:r>
              <a:rPr lang="fr-FR" sz="4500" b="1" dirty="0">
                <a:solidFill>
                  <a:srgbClr val="0070C0"/>
                </a:solidFill>
              </a:rPr>
              <a:t>Analyse Syntaxique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FB2323-AFC9-1708-EB33-DE7E706F0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602" y="3621379"/>
            <a:ext cx="10515600" cy="218493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&lt;Programme&gt; :</a:t>
            </a:r>
            <a:r>
              <a:rPr lang="fr-FR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fr-FR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identificateur</a:t>
            </a:r>
            <a:r>
              <a:rPr lang="fr-F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&lt;Programme'&gt; | </a:t>
            </a:r>
            <a:r>
              <a:rPr lang="fr-FR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car identificateur </a:t>
            </a:r>
            <a:r>
              <a:rPr lang="fr-F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&lt;Programme'&gt; </a:t>
            </a:r>
            <a:r>
              <a:rPr lang="fr-FR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| </a:t>
            </a:r>
            <a:r>
              <a:rPr lang="fr-FR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fr-FR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identificateur</a:t>
            </a:r>
            <a:r>
              <a:rPr lang="fr-F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(&lt;liste-</a:t>
            </a:r>
            <a:r>
              <a:rPr lang="fr-FR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parms</a:t>
            </a:r>
            <a:r>
              <a:rPr lang="fr-F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&gt;){ &lt;liste-</a:t>
            </a:r>
            <a:r>
              <a:rPr lang="fr-FR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fr-F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&lt;liste-instructions&gt; } &lt;liste-fonctions&gt; | </a:t>
            </a:r>
            <a:r>
              <a:rPr lang="fr-FR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epsilon</a:t>
            </a:r>
            <a:endParaRPr lang="fr-F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&lt;Programme'&gt; : &lt;</a:t>
            </a:r>
            <a:r>
              <a:rPr lang="fr-FR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declarateur</a:t>
            </a:r>
            <a:r>
              <a:rPr lang="fr-F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'&gt; &lt;liste-</a:t>
            </a:r>
            <a:r>
              <a:rPr lang="fr-FR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declarateurs</a:t>
            </a:r>
            <a:r>
              <a:rPr lang="fr-F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'&gt; ; &lt;Programme&gt; | (&lt;liste-</a:t>
            </a:r>
            <a:r>
              <a:rPr lang="fr-FR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parms</a:t>
            </a:r>
            <a:r>
              <a:rPr lang="fr-F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&gt;){ &lt;liste-</a:t>
            </a:r>
            <a:r>
              <a:rPr lang="fr-FR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fr-F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&lt;liste-instructions&gt;} &lt;liste-fonctions&gt;</a:t>
            </a:r>
            <a:endParaRPr lang="fr-F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3E8D225-67CE-619E-0688-C1C1DDCF5AE4}"/>
              </a:ext>
            </a:extLst>
          </p:cNvPr>
          <p:cNvSpPr txBox="1"/>
          <p:nvPr/>
        </p:nvSpPr>
        <p:spPr>
          <a:xfrm>
            <a:off x="1997240" y="867320"/>
            <a:ext cx="6015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Grammaire améliorée LL (1)</a:t>
            </a:r>
            <a:endParaRPr lang="fr-F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F9BE56-86F0-0AF1-9E71-CB4E39B4384C}"/>
              </a:ext>
            </a:extLst>
          </p:cNvPr>
          <p:cNvSpPr txBox="1"/>
          <p:nvPr/>
        </p:nvSpPr>
        <p:spPr>
          <a:xfrm>
            <a:off x="5070054" y="2998094"/>
            <a:ext cx="2550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rgbClr val="FF0000"/>
                </a:solidFill>
              </a:rPr>
              <a:t>Factorisation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F6142FA-6209-6E7F-4B93-373E87C89C44}"/>
              </a:ext>
            </a:extLst>
          </p:cNvPr>
          <p:cNvSpPr txBox="1"/>
          <p:nvPr/>
        </p:nvSpPr>
        <p:spPr>
          <a:xfrm>
            <a:off x="1087602" y="2011784"/>
            <a:ext cx="9086248" cy="46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&lt;Programme&gt; : &lt;liste-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&lt;liste-fonctions&gt; 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31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FDD5402-0A60-8BC9-B168-F6162CD3A1FD}"/>
              </a:ext>
            </a:extLst>
          </p:cNvPr>
          <p:cNvSpPr txBox="1"/>
          <p:nvPr/>
        </p:nvSpPr>
        <p:spPr>
          <a:xfrm>
            <a:off x="1561147" y="711932"/>
            <a:ext cx="6015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Grammaire améliorée LL (1)</a:t>
            </a:r>
            <a:endParaRPr lang="fr-F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E5137CDC-284F-ECB6-708A-85C38BAB1E5F}"/>
              </a:ext>
            </a:extLst>
          </p:cNvPr>
          <p:cNvSpPr txBox="1">
            <a:spLocks/>
          </p:cNvSpPr>
          <p:nvPr/>
        </p:nvSpPr>
        <p:spPr>
          <a:xfrm>
            <a:off x="1561147" y="4020106"/>
            <a:ext cx="10515600" cy="238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&lt;liste-</a:t>
            </a:r>
            <a:r>
              <a:rPr lang="fr-FR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: &lt;</a:t>
            </a:r>
            <a:r>
              <a:rPr lang="fr-FR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declaration</a:t>
            </a: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&lt;liste-</a:t>
            </a:r>
            <a:r>
              <a:rPr lang="fr-FR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| </a:t>
            </a:r>
            <a:r>
              <a:rPr lang="fr-FR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epsilon</a:t>
            </a:r>
            <a:endParaRPr lang="fr-FR" sz="1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&lt;liste-fonctions&gt;  : &lt;fonction&gt; &lt;liste-fonctions&gt; | </a:t>
            </a:r>
            <a:r>
              <a:rPr lang="fr-FR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epsilon</a:t>
            </a: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&lt;liste-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declarateurs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: 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declarateur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 &lt;liste-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declarateurs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'&gt;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&lt;liste-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declarateurs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'&gt; : , 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declarateur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&lt;liste-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declarateurs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'&gt; |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epsilon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49274D-3C96-EDE6-A23B-75412C1EFEFE}"/>
              </a:ext>
            </a:extLst>
          </p:cNvPr>
          <p:cNvSpPr txBox="1"/>
          <p:nvPr/>
        </p:nvSpPr>
        <p:spPr>
          <a:xfrm>
            <a:off x="3957587" y="3228945"/>
            <a:ext cx="53458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rgbClr val="FF0000"/>
                </a:solidFill>
              </a:rPr>
              <a:t>Elimination de la récursivité a gauche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D65C99A-16D4-E37B-B032-3B47CDF24C67}"/>
              </a:ext>
            </a:extLst>
          </p:cNvPr>
          <p:cNvSpPr txBox="1"/>
          <p:nvPr/>
        </p:nvSpPr>
        <p:spPr>
          <a:xfrm>
            <a:off x="1561147" y="1646564"/>
            <a:ext cx="8730113" cy="112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&lt;liste-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: &lt;liste-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declarations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declaration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&gt;|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epsilon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&lt;liste-fonctions&gt;  : &lt;liste-fonctions&gt; &lt;fonction&gt;|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epsilon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&lt;liste-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declarateurs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: &lt;liste-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declarateurs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&gt;, 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declarateur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|&lt;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declarateur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15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54E61B-999B-FFC3-AFA1-DA2D6516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101" y="1803789"/>
            <a:ext cx="5013960" cy="9849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declarateur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: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identificateur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declarateur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'&gt;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declarateur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'&gt; :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[&lt;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constante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&gt;]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|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epsilon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C67FCE5-5F3D-6DA3-65C7-2F40A3A6B68E}"/>
              </a:ext>
            </a:extLst>
          </p:cNvPr>
          <p:cNvSpPr txBox="1"/>
          <p:nvPr/>
        </p:nvSpPr>
        <p:spPr>
          <a:xfrm>
            <a:off x="413887" y="347733"/>
            <a:ext cx="6015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Grammaire améliorée LL (1)</a:t>
            </a:r>
            <a:endParaRPr lang="fr-F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D4B2EA-8A12-919C-FAED-562212B4A6A4}"/>
              </a:ext>
            </a:extLst>
          </p:cNvPr>
          <p:cNvSpPr txBox="1"/>
          <p:nvPr/>
        </p:nvSpPr>
        <p:spPr>
          <a:xfrm>
            <a:off x="1718111" y="937261"/>
            <a:ext cx="601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declarateur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 :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identificateur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|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identificateur [constante]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41CE8AD-0967-E1D5-9D9E-1754D6B0AD08}"/>
              </a:ext>
            </a:extLst>
          </p:cNvPr>
          <p:cNvSpPr txBox="1"/>
          <p:nvPr/>
        </p:nvSpPr>
        <p:spPr>
          <a:xfrm>
            <a:off x="3450658" y="1401704"/>
            <a:ext cx="2550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rgbClr val="FF0000"/>
                </a:solidFill>
              </a:rPr>
              <a:t>Factorisation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DFFC5EC-9BDA-77F3-7C95-4CCECCA06E25}"/>
              </a:ext>
            </a:extLst>
          </p:cNvPr>
          <p:cNvSpPr txBox="1"/>
          <p:nvPr/>
        </p:nvSpPr>
        <p:spPr>
          <a:xfrm>
            <a:off x="1714101" y="5011300"/>
            <a:ext cx="88263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&lt;liste-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parms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: 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parm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 &lt;liste-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parms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'&gt; |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epsilon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&lt;liste-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parms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'&gt; :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,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parm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&lt;liste-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parms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'&gt; |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epsilon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parm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: </a:t>
            </a:r>
            <a:r>
              <a:rPr lang="fr-FR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identificateur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|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car identificateur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&lt;liste-instructions&gt; : &lt;instruction&gt; &lt;liste-instructions&gt; |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epsilon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AD10FF8-1D32-2FA1-FC50-3020B50ADD68}"/>
              </a:ext>
            </a:extLst>
          </p:cNvPr>
          <p:cNvSpPr txBox="1"/>
          <p:nvPr/>
        </p:nvSpPr>
        <p:spPr>
          <a:xfrm>
            <a:off x="3532791" y="4614089"/>
            <a:ext cx="528475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rgbClr val="FF0000"/>
                </a:solidFill>
              </a:rPr>
              <a:t>Elimination de la récursivité a gauche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6F52915-4729-AB8F-2C4F-B0C552251000}"/>
              </a:ext>
            </a:extLst>
          </p:cNvPr>
          <p:cNvSpPr txBox="1"/>
          <p:nvPr/>
        </p:nvSpPr>
        <p:spPr>
          <a:xfrm>
            <a:off x="1714101" y="3041741"/>
            <a:ext cx="7103444" cy="149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&lt;liste-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parms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 : &lt;liste-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parms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 ,&lt;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parm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|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epsilon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parm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 : </a:t>
            </a:r>
            <a:r>
              <a:rPr lang="fr-FR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identificateur | car identificateur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&lt;liste-instructions&gt; : &lt;liste-instructions&gt; &lt;instruction&gt; |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epsilon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4E40840-EB74-D702-C547-F5CFEE301A42}"/>
              </a:ext>
            </a:extLst>
          </p:cNvPr>
          <p:cNvCxnSpPr>
            <a:cxnSpLocks/>
          </p:cNvCxnSpPr>
          <p:nvPr/>
        </p:nvCxnSpPr>
        <p:spPr>
          <a:xfrm flipH="1">
            <a:off x="683394" y="3031957"/>
            <a:ext cx="100583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547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06FF53B-7208-E600-A2D2-562299DAC95E}"/>
              </a:ext>
            </a:extLst>
          </p:cNvPr>
          <p:cNvSpPr txBox="1"/>
          <p:nvPr/>
        </p:nvSpPr>
        <p:spPr>
          <a:xfrm>
            <a:off x="413887" y="347733"/>
            <a:ext cx="6015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Grammaire améliorée LL (1)</a:t>
            </a:r>
            <a:endParaRPr lang="fr-F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E8549F-44E6-3D39-3FB7-09CE0D2A2076}"/>
              </a:ext>
            </a:extLst>
          </p:cNvPr>
          <p:cNvSpPr txBox="1"/>
          <p:nvPr/>
        </p:nvSpPr>
        <p:spPr>
          <a:xfrm>
            <a:off x="1250484" y="1024569"/>
            <a:ext cx="9738360" cy="1959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&lt;instruction&gt; : &lt; 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iteration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| 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selection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|  &lt;saut&gt; | &lt;affectation&gt; | &lt;bloc&gt; | &lt;appel&gt;</a:t>
            </a:r>
          </a:p>
          <a:p>
            <a:endParaRPr lang="fr-FR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selection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 :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if( 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&lt;condition&gt;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&lt;instruction&gt; |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if( 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&lt;condition&gt;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&lt;instruction&gt; </a:t>
            </a:r>
            <a:r>
              <a:rPr lang="fr-FR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&lt;instruction&gt;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&lt;saut&gt; :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; | return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&lt;expression&gt;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BFC8FBBB-7A90-21F6-0BB4-F0BF9DD20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484" y="3209147"/>
            <a:ext cx="10184329" cy="36488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&lt;instruction&gt; : 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iteration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| 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selection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|  &lt;saut&gt; | &lt;bloc&gt; |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identificateur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&lt;appel/affectation&gt;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&lt;appel/affectation&gt; :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&lt;expression&gt;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] = 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&lt;expression&gt;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|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&lt;expression&gt;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|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&lt;liste-expressions&gt;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selection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: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if(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&lt;condition&gt;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{ 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&lt;instruction&gt;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'&gt;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'&gt; : </a:t>
            </a:r>
            <a:r>
              <a:rPr lang="fr-FR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else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{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&lt;instruction&gt;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|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epsilon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&lt;saut&gt; :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return 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&lt;saut'&gt;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&lt;saut'&gt; : &lt;expression&gt;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|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; 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601F0AD-246B-787D-612B-15D8E70228B2}"/>
              </a:ext>
            </a:extLst>
          </p:cNvPr>
          <p:cNvSpPr txBox="1"/>
          <p:nvPr/>
        </p:nvSpPr>
        <p:spPr>
          <a:xfrm>
            <a:off x="4992119" y="2507026"/>
            <a:ext cx="220776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rgbClr val="FF0000"/>
                </a:solidFill>
              </a:rPr>
              <a:t>Factorisation</a:t>
            </a:r>
          </a:p>
        </p:txBody>
      </p:sp>
    </p:spTree>
    <p:extLst>
      <p:ext uri="{BB962C8B-B14F-4D97-AF65-F5344CB8AC3E}">
        <p14:creationId xmlns:p14="http://schemas.microsoft.com/office/powerpoint/2010/main" val="2720429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15547-F20E-13D4-911B-D279393E0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68D1F-5AC9-6BD0-C37D-FE5067883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0418" y="2133126"/>
            <a:ext cx="5013960" cy="98495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&lt;variable&gt; :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identificateur 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&lt;variable'&gt;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&lt;variable'&gt; :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&lt;expression&gt;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] 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|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epsilon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F257C6F-E948-FAD1-5F1E-2ABEFA111924}"/>
              </a:ext>
            </a:extLst>
          </p:cNvPr>
          <p:cNvSpPr txBox="1"/>
          <p:nvPr/>
        </p:nvSpPr>
        <p:spPr>
          <a:xfrm>
            <a:off x="413887" y="347733"/>
            <a:ext cx="6015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Grammaire améliorée LL (1)</a:t>
            </a:r>
            <a:endParaRPr lang="fr-F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36F8173-5D40-A713-C542-F69DE6FFB344}"/>
              </a:ext>
            </a:extLst>
          </p:cNvPr>
          <p:cNvSpPr txBox="1"/>
          <p:nvPr/>
        </p:nvSpPr>
        <p:spPr>
          <a:xfrm>
            <a:off x="1530418" y="874311"/>
            <a:ext cx="6015790" cy="46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&lt;variable&gt; :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identificateur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|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identificateur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&lt;expression&gt;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DD262A-B766-E88D-E828-74E7AC2C8765}"/>
              </a:ext>
            </a:extLst>
          </p:cNvPr>
          <p:cNvSpPr txBox="1"/>
          <p:nvPr/>
        </p:nvSpPr>
        <p:spPr>
          <a:xfrm>
            <a:off x="4538313" y="1424560"/>
            <a:ext cx="2550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</a:rPr>
              <a:t> </a:t>
            </a:r>
            <a:r>
              <a:rPr lang="fr-FR" sz="2500" b="1" dirty="0">
                <a:solidFill>
                  <a:srgbClr val="FF0000"/>
                </a:solidFill>
              </a:rPr>
              <a:t>Factorisation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ADB0283-C182-51EE-B5B2-2DA93D6CF24D}"/>
              </a:ext>
            </a:extLst>
          </p:cNvPr>
          <p:cNvSpPr txBox="1"/>
          <p:nvPr/>
        </p:nvSpPr>
        <p:spPr>
          <a:xfrm>
            <a:off x="1530418" y="5109252"/>
            <a:ext cx="8826367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&lt;liste-expressions&gt; : &lt;expression&gt; &lt;liste-expressions'&gt; |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epsilon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&lt;liste-expressions'&gt; :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&lt;expression&gt; &lt;liste-expressions'&gt; |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epsilon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C0273DF-2872-C299-AF3A-2845166AFC57}"/>
              </a:ext>
            </a:extLst>
          </p:cNvPr>
          <p:cNvSpPr txBox="1"/>
          <p:nvPr/>
        </p:nvSpPr>
        <p:spPr>
          <a:xfrm>
            <a:off x="3348142" y="4484253"/>
            <a:ext cx="54957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rgbClr val="FF0000"/>
                </a:solidFill>
              </a:rPr>
              <a:t>Elimination de la récursivité a gauche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4493D4A-1FF1-D3AB-DBE6-6238D4A03249}"/>
              </a:ext>
            </a:extLst>
          </p:cNvPr>
          <p:cNvSpPr txBox="1"/>
          <p:nvPr/>
        </p:nvSpPr>
        <p:spPr>
          <a:xfrm>
            <a:off x="1530418" y="3779041"/>
            <a:ext cx="7103444" cy="46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&lt;liste-expressions&gt; : &lt;liste-expressions&gt;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&lt;expression&gt; |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epsilon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C01CF84-ECDF-0BBD-EB7C-1BF38B411CC1}"/>
              </a:ext>
            </a:extLst>
          </p:cNvPr>
          <p:cNvCxnSpPr>
            <a:cxnSpLocks/>
          </p:cNvCxnSpPr>
          <p:nvPr/>
        </p:nvCxnSpPr>
        <p:spPr>
          <a:xfrm flipH="1">
            <a:off x="606394" y="3349590"/>
            <a:ext cx="1005839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651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2DF4F4D-B5EF-FC41-62DE-F03A0F4555B8}"/>
              </a:ext>
            </a:extLst>
          </p:cNvPr>
          <p:cNvSpPr txBox="1"/>
          <p:nvPr/>
        </p:nvSpPr>
        <p:spPr>
          <a:xfrm>
            <a:off x="413887" y="347733"/>
            <a:ext cx="6015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Grammaire améliorée LL (1)</a:t>
            </a:r>
            <a:endParaRPr lang="fr-F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9C9206B-C8E3-2DBD-A188-C2A5280FF350}"/>
              </a:ext>
            </a:extLst>
          </p:cNvPr>
          <p:cNvSpPr txBox="1"/>
          <p:nvPr/>
        </p:nvSpPr>
        <p:spPr>
          <a:xfrm>
            <a:off x="1187920" y="1174946"/>
            <a:ext cx="9477675" cy="87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&lt;expression&gt; :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&lt;expression&gt;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| &lt;expression&gt; 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binary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-op&gt; &lt;expression&gt; |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&lt;expression&gt;| 		&lt;variable&gt; |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identificateur (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&lt;liste-expressions&gt;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constante 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&lt;char&gt;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6766433-5F90-2FB1-2D14-08E75861B928}"/>
              </a:ext>
            </a:extLst>
          </p:cNvPr>
          <p:cNvSpPr txBox="1"/>
          <p:nvPr/>
        </p:nvSpPr>
        <p:spPr>
          <a:xfrm>
            <a:off x="3889409" y="2353335"/>
            <a:ext cx="44131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rgbClr val="FF0000"/>
                </a:solidFill>
              </a:rPr>
              <a:t>Elimination d’</a:t>
            </a:r>
            <a:r>
              <a:rPr lang="fr-FR" sz="2500" b="1" dirty="0" err="1">
                <a:solidFill>
                  <a:srgbClr val="FF0000"/>
                </a:solidFill>
              </a:rPr>
              <a:t>ambiguite</a:t>
            </a:r>
            <a:endParaRPr lang="fr-FR" sz="2500" b="1" dirty="0">
              <a:solidFill>
                <a:srgbClr val="FF0000"/>
              </a:solidFill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F0F96699-F30A-9F06-F7DD-CC810A035004}"/>
              </a:ext>
            </a:extLst>
          </p:cNvPr>
          <p:cNvSpPr txBox="1">
            <a:spLocks/>
          </p:cNvSpPr>
          <p:nvPr/>
        </p:nvSpPr>
        <p:spPr>
          <a:xfrm>
            <a:off x="1187920" y="2830389"/>
            <a:ext cx="8600973" cy="3316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&lt;expression&gt; : &lt;terme&gt; &lt;</a:t>
            </a:r>
            <a:r>
              <a:rPr lang="fr-FR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expression_prime</a:t>
            </a: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|  </a:t>
            </a:r>
            <a:r>
              <a:rPr lang="fr-FR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&lt;expression&gt; </a:t>
            </a:r>
            <a:endParaRPr lang="fr-FR" sz="1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fr-FR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expression_prime</a:t>
            </a: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: </a:t>
            </a:r>
            <a:r>
              <a:rPr lang="fr-FR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+</a:t>
            </a: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&lt;terme&gt; &lt;</a:t>
            </a:r>
            <a:r>
              <a:rPr lang="fr-FR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expression_prime</a:t>
            </a: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| </a:t>
            </a:r>
            <a:r>
              <a:rPr lang="fr-FR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&lt;terme&gt; &lt;</a:t>
            </a:r>
            <a:r>
              <a:rPr lang="fr-FR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expression_prime</a:t>
            </a: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| </a:t>
            </a:r>
            <a:r>
              <a:rPr lang="fr-FR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epsilon</a:t>
            </a:r>
            <a:endParaRPr lang="fr-FR" sz="1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&lt;terme&gt; : &lt;facteur&gt; &lt;</a:t>
            </a:r>
            <a:r>
              <a:rPr lang="fr-FR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terme_prime</a:t>
            </a: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endParaRPr lang="fr-FR" sz="1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fr-FR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terme_prime</a:t>
            </a: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: </a:t>
            </a:r>
            <a:r>
              <a:rPr lang="fr-FR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* </a:t>
            </a: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&lt;facteur&gt; &lt;</a:t>
            </a:r>
            <a:r>
              <a:rPr lang="fr-FR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terme_prime</a:t>
            </a: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| </a:t>
            </a:r>
            <a:r>
              <a:rPr lang="fr-FR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/ </a:t>
            </a: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&lt;facteur&gt; &lt;</a:t>
            </a:r>
            <a:r>
              <a:rPr lang="fr-FR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terme_prime</a:t>
            </a: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| </a:t>
            </a:r>
            <a:r>
              <a:rPr lang="fr-FR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epsilon</a:t>
            </a:r>
            <a:endParaRPr lang="fr-FR" sz="1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&lt;facteur&gt; :</a:t>
            </a:r>
            <a:r>
              <a:rPr lang="fr-FR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identificateur </a:t>
            </a: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&lt;appel/variable&gt; | </a:t>
            </a:r>
            <a:r>
              <a:rPr lang="fr-FR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constante</a:t>
            </a:r>
            <a:r>
              <a:rPr lang="fr-FR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| &lt;</a:t>
            </a:r>
            <a:r>
              <a:rPr lang="fr-FR" sz="18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caractere</a:t>
            </a: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| </a:t>
            </a:r>
            <a:r>
              <a:rPr lang="fr-FR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&lt;expression&gt;</a:t>
            </a:r>
            <a:r>
              <a:rPr lang="fr-FR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10000"/>
              </a:lnSpc>
              <a:spcAft>
                <a:spcPts val="800"/>
              </a:spcAft>
            </a:pP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&lt;appel/variable&gt; : </a:t>
            </a:r>
            <a:r>
              <a:rPr lang="fr-FR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&lt;liste-expressions&gt;</a:t>
            </a:r>
            <a:r>
              <a:rPr lang="fr-FR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fr-FR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| &lt;variable'&gt;</a:t>
            </a:r>
            <a:endParaRPr lang="fr-FR" sz="1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205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B823E-D5F0-6D34-70FD-2193FAA0A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9A67355-EF44-58B8-6FB7-CDC0D7A5F1A9}"/>
              </a:ext>
            </a:extLst>
          </p:cNvPr>
          <p:cNvSpPr txBox="1"/>
          <p:nvPr/>
        </p:nvSpPr>
        <p:spPr>
          <a:xfrm>
            <a:off x="413887" y="347733"/>
            <a:ext cx="6015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Grammaire améliorée LL (1)</a:t>
            </a:r>
            <a:endParaRPr lang="fr-FR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8B06FBB-1E79-92E0-D2B9-B21E1237A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3" y="3169708"/>
            <a:ext cx="8600973" cy="22330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&lt;condition&gt; :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!(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&lt;condition&gt;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suite_condition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| &lt;expression&gt; &lt;condition'&gt;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&lt;condition'&gt; : 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binary-comp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&lt;expression&gt; 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suite_condition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|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epsilon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suite_condition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 : &lt;</a:t>
            </a:r>
            <a:r>
              <a:rPr lang="fr-FR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binary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-rel&gt; &lt;condition&gt; | </a:t>
            </a:r>
            <a:r>
              <a:rPr lang="fr-FR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epsilon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526890-28F3-9871-109B-0AC685DD3709}"/>
              </a:ext>
            </a:extLst>
          </p:cNvPr>
          <p:cNvSpPr txBox="1"/>
          <p:nvPr/>
        </p:nvSpPr>
        <p:spPr>
          <a:xfrm>
            <a:off x="1447802" y="1201688"/>
            <a:ext cx="9477675" cy="878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&lt;condition&gt; :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&lt;condition&gt;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| &lt;condition&gt; &lt;binary-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 &lt;condition&gt; |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&lt;condition&gt;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| &lt;expression&gt; &lt;binary-comp&gt; &lt;expression&gt;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33853A9-0E73-EE7F-A32B-2AA8D9111A75}"/>
              </a:ext>
            </a:extLst>
          </p:cNvPr>
          <p:cNvSpPr txBox="1"/>
          <p:nvPr/>
        </p:nvSpPr>
        <p:spPr>
          <a:xfrm>
            <a:off x="4978513" y="2472873"/>
            <a:ext cx="25506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>
                <a:solidFill>
                  <a:srgbClr val="FF0000"/>
                </a:solidFill>
              </a:rPr>
              <a:t>Factorisation</a:t>
            </a:r>
          </a:p>
        </p:txBody>
      </p:sp>
    </p:spTree>
    <p:extLst>
      <p:ext uri="{BB962C8B-B14F-4D97-AF65-F5344CB8AC3E}">
        <p14:creationId xmlns:p14="http://schemas.microsoft.com/office/powerpoint/2010/main" val="969212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CECCCC-9628-239E-0B67-3E4EAE4B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471" y="627780"/>
            <a:ext cx="1394861" cy="684029"/>
          </a:xfrm>
        </p:spPr>
        <p:txBody>
          <a:bodyPr/>
          <a:lstStyle/>
          <a:p>
            <a:r>
              <a:rPr lang="fr-FR" sz="24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Codage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6C14F3-C6F0-01CF-A4AB-E80D9E7D9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450" y="1613869"/>
            <a:ext cx="9277952" cy="1908977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lang="fr-FR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carCourant</a:t>
            </a:r>
            <a:r>
              <a:rPr lang="fr-F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: qui contient le caractère courant, et il est utilisé par la fonction</a:t>
            </a:r>
            <a:endParaRPr lang="fr-F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"/>
            </a:pPr>
            <a:r>
              <a:rPr lang="fr-FR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uniteSuivante</a:t>
            </a:r>
            <a:r>
              <a:rPr lang="fr-FR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()</a:t>
            </a:r>
            <a:r>
              <a:rPr lang="fr-F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et initialisé par le syntaxique.</a:t>
            </a:r>
            <a:endParaRPr lang="fr-F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fr-FR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motCourant</a:t>
            </a:r>
            <a:r>
              <a:rPr lang="fr-FR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: contenant le mot courant et utilisé par les fonctions du syntaxique. </a:t>
            </a:r>
            <a:endParaRPr lang="fr-FR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705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C04A9-9D84-02A8-4A62-0A65D0CD1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FBFA6-8D3F-6EA1-DA37-617B53E4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471" y="627780"/>
            <a:ext cx="1394861" cy="684029"/>
          </a:xfrm>
        </p:spPr>
        <p:txBody>
          <a:bodyPr/>
          <a:lstStyle/>
          <a:p>
            <a:r>
              <a:rPr lang="fr-FR" sz="2400" b="1" kern="1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Codage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02B548-70C4-427C-9EEF-0BC1367ED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71" y="1415946"/>
            <a:ext cx="9018070" cy="441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65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96377-B4B8-296C-FA66-5152C0D87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1E884-CF4F-A924-D06F-6866389E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202" y="444900"/>
            <a:ext cx="1394861" cy="684029"/>
          </a:xfrm>
        </p:spPr>
        <p:txBody>
          <a:bodyPr>
            <a:normAutofit fontScale="90000"/>
          </a:bodyPr>
          <a:lstStyle/>
          <a:p>
            <a:r>
              <a:rPr lang="fr-FR" sz="24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Teste</a:t>
            </a:r>
            <a:br>
              <a:rPr lang="fr-F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fr-FR" sz="2400" b="1" kern="100" dirty="0">
              <a:solidFill>
                <a:srgbClr val="00B050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63841E8-5728-891E-FC59-C0A535D808EE}"/>
              </a:ext>
            </a:extLst>
          </p:cNvPr>
          <p:cNvSpPr txBox="1"/>
          <p:nvPr/>
        </p:nvSpPr>
        <p:spPr>
          <a:xfrm>
            <a:off x="915202" y="897230"/>
            <a:ext cx="6097604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fr-FR" sz="18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 cas d’un code source sans erreurs syntaxiques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21690FE-8469-DC28-3EEC-55843E0A7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89" y="1657605"/>
            <a:ext cx="4254366" cy="205774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A50FDC2-8E0A-54B8-D134-279B15115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69" y="1657605"/>
            <a:ext cx="4906715" cy="2057747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165E26A-7FEC-D113-49D0-4C8342FC4EF6}"/>
              </a:ext>
            </a:extLst>
          </p:cNvPr>
          <p:cNvSpPr txBox="1"/>
          <p:nvPr/>
        </p:nvSpPr>
        <p:spPr>
          <a:xfrm>
            <a:off x="915202" y="3997200"/>
            <a:ext cx="6097604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fr-FR" sz="18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 cas d’un code source avec erreurs syntaxiques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4C6961A5-0B12-0D13-C930-22E48A609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789" y="4572000"/>
            <a:ext cx="4254366" cy="211755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7023604-91AD-C03B-3711-45C54ACC4D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85" y="4572000"/>
            <a:ext cx="4845299" cy="211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53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6B13E-FBEA-62D4-98B6-7F1268E1B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5673C6B-9597-F19A-A587-2A63AC8C7026}"/>
              </a:ext>
            </a:extLst>
          </p:cNvPr>
          <p:cNvSpPr txBox="1"/>
          <p:nvPr/>
        </p:nvSpPr>
        <p:spPr>
          <a:xfrm>
            <a:off x="1026983" y="439053"/>
            <a:ext cx="15308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500" b="1" dirty="0">
                <a:solidFill>
                  <a:srgbClr val="0070C0"/>
                </a:solidFill>
              </a:rPr>
              <a:t>Plan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D891A4C-EA71-9E91-F508-65D44F4389B3}"/>
              </a:ext>
            </a:extLst>
          </p:cNvPr>
          <p:cNvSpPr txBox="1"/>
          <p:nvPr/>
        </p:nvSpPr>
        <p:spPr>
          <a:xfrm>
            <a:off x="4004110" y="1254233"/>
            <a:ext cx="600616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600" b="1" dirty="0">
                <a:solidFill>
                  <a:srgbClr val="0070C0"/>
                </a:solidFill>
              </a:rPr>
              <a:t>Introduction </a:t>
            </a:r>
          </a:p>
          <a:p>
            <a:pPr marL="514350" indent="-514350">
              <a:buFont typeface="+mj-lt"/>
              <a:buAutoNum type="arabicPeriod"/>
            </a:pPr>
            <a:endParaRPr lang="fr-FR" sz="26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600" b="1" dirty="0">
                <a:solidFill>
                  <a:srgbClr val="0070C0"/>
                </a:solidFill>
              </a:rPr>
              <a:t>Langage source</a:t>
            </a:r>
          </a:p>
          <a:p>
            <a:pPr marL="514350" indent="-514350">
              <a:buFont typeface="+mj-lt"/>
              <a:buAutoNum type="arabicPeriod"/>
            </a:pPr>
            <a:endParaRPr lang="fr-FR" sz="26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600" b="1" dirty="0">
                <a:solidFill>
                  <a:srgbClr val="0070C0"/>
                </a:solidFill>
              </a:rPr>
              <a:t>Grammaire améliorée</a:t>
            </a:r>
          </a:p>
          <a:p>
            <a:pPr marL="514350" indent="-514350">
              <a:buFont typeface="+mj-lt"/>
              <a:buAutoNum type="arabicPeriod"/>
            </a:pPr>
            <a:endParaRPr lang="fr-FR" sz="26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600" b="1" dirty="0">
                <a:solidFill>
                  <a:srgbClr val="0070C0"/>
                </a:solidFill>
              </a:rPr>
              <a:t>Analyse lexicale</a:t>
            </a:r>
          </a:p>
          <a:p>
            <a:pPr marL="514350" indent="-514350">
              <a:buFont typeface="+mj-lt"/>
              <a:buAutoNum type="arabicPeriod"/>
            </a:pPr>
            <a:endParaRPr lang="fr-FR" sz="26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600" b="1" dirty="0">
                <a:solidFill>
                  <a:srgbClr val="0070C0"/>
                </a:solidFill>
              </a:rPr>
              <a:t>Analyse syntaxique</a:t>
            </a:r>
          </a:p>
          <a:p>
            <a:pPr marL="514350" indent="-514350">
              <a:buFont typeface="+mj-lt"/>
              <a:buAutoNum type="arabicPeriod"/>
            </a:pPr>
            <a:endParaRPr lang="fr-FR" sz="26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600" b="1" dirty="0">
                <a:solidFill>
                  <a:srgbClr val="0070C0"/>
                </a:solidFill>
              </a:rPr>
              <a:t>Analyse sémantique</a:t>
            </a:r>
          </a:p>
          <a:p>
            <a:pPr marL="514350" indent="-514350">
              <a:buFont typeface="+mj-lt"/>
              <a:buAutoNum type="arabicPeriod"/>
            </a:pPr>
            <a:endParaRPr lang="fr-FR" sz="26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600" b="1" dirty="0">
                <a:solidFill>
                  <a:srgbClr val="0070C0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889727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A570B-F64E-049A-C427-56BED057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341E2E6-7C9E-7D5E-FC08-A20574BAD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12" y="494028"/>
            <a:ext cx="5812857" cy="934285"/>
          </a:xfrm>
        </p:spPr>
        <p:txBody>
          <a:bodyPr/>
          <a:lstStyle/>
          <a:p>
            <a:pPr algn="ctr"/>
            <a:r>
              <a:rPr lang="fr-FR" sz="4500" b="1" dirty="0">
                <a:solidFill>
                  <a:srgbClr val="0070C0"/>
                </a:solidFill>
              </a:rPr>
              <a:t>Analyse Sémantique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EDAE38C-0613-2DED-6AF5-A07DC14B52C5}"/>
              </a:ext>
            </a:extLst>
          </p:cNvPr>
          <p:cNvSpPr txBox="1"/>
          <p:nvPr/>
        </p:nvSpPr>
        <p:spPr>
          <a:xfrm>
            <a:off x="1539513" y="1660598"/>
            <a:ext cx="9567512" cy="3898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lnSpc>
                <a:spcPct val="200000"/>
              </a:lnSpc>
              <a:spcAft>
                <a:spcPts val="800"/>
              </a:spcAft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Dans cette partie, nous allons contrôler : 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 non déclaration d’une variable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 double déclaration d’une variable 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 contrôle de type entre déclaration et utilisation d’une variable.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buFont typeface="Calibri" panose="020F0502020204030204" pitchFamily="34" charset="0"/>
              <a:buChar char="-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Contrôle d’appel à une fonction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200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 contrôle d’affectation type de retour d’une fonction à une variable.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9732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175E2-820F-AA91-A0F1-5C706BFCA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5A887F8-7309-B4E2-D423-9F7CBEF9B821}"/>
              </a:ext>
            </a:extLst>
          </p:cNvPr>
          <p:cNvSpPr txBox="1"/>
          <p:nvPr/>
        </p:nvSpPr>
        <p:spPr>
          <a:xfrm>
            <a:off x="874728" y="287883"/>
            <a:ext cx="609760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  <a:buClr>
                <a:srgbClr val="00B050"/>
              </a:buClr>
              <a:buSzPts val="1300"/>
            </a:pPr>
            <a:r>
              <a:rPr lang="fr-FR" sz="18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choix techniques</a:t>
            </a:r>
            <a:endParaRPr lang="fr-FR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90F3264-F21F-99D1-9B4C-F8996DACD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43" y="930516"/>
            <a:ext cx="10188547" cy="513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33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5D32C-ECCA-A1CF-2DF2-A0A82F318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31D05DD-DEE9-4857-E9C8-7DB7317E819A}"/>
              </a:ext>
            </a:extLst>
          </p:cNvPr>
          <p:cNvSpPr txBox="1"/>
          <p:nvPr/>
        </p:nvSpPr>
        <p:spPr>
          <a:xfrm>
            <a:off x="883117" y="894431"/>
            <a:ext cx="9675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Nous avons assez créé une table des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symbles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qui contiendra les symboles et données de code source :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D61589-EA91-5114-D85A-42BE9CFB7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16" y="1594424"/>
            <a:ext cx="8095571" cy="26985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4F904E6-09EF-DAEA-BFBB-87528D7E9DC2}"/>
              </a:ext>
            </a:extLst>
          </p:cNvPr>
          <p:cNvSpPr txBox="1"/>
          <p:nvPr/>
        </p:nvSpPr>
        <p:spPr>
          <a:xfrm>
            <a:off x="883117" y="2539632"/>
            <a:ext cx="7430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 méthode existe qui vérifie si un symbole existe dans la liste des symboles :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97BEA49-C184-3C98-9058-23A407140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049" y="3185963"/>
            <a:ext cx="7700210" cy="262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58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81AAA-5626-B0FD-4D6C-86C46F6EA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F5536D3-2040-8D04-259E-12F442361244}"/>
              </a:ext>
            </a:extLst>
          </p:cNvPr>
          <p:cNvSpPr txBox="1"/>
          <p:nvPr/>
        </p:nvSpPr>
        <p:spPr>
          <a:xfrm>
            <a:off x="1046746" y="508272"/>
            <a:ext cx="718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fonction qui retourne le symbole qui existe dans la table des symboles :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1471B9-E3A1-B321-86E1-4A510208C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38" y="1211828"/>
            <a:ext cx="6362299" cy="195921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ADA0562-B60C-EABC-2830-6D14E1CBE9D5}"/>
              </a:ext>
            </a:extLst>
          </p:cNvPr>
          <p:cNvSpPr txBox="1"/>
          <p:nvPr/>
        </p:nvSpPr>
        <p:spPr>
          <a:xfrm>
            <a:off x="1046746" y="3536512"/>
            <a:ext cx="7972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 fonction qui teste si les 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</a:rPr>
              <a:t>paramètres respecte la déclaration de la fonction</a:t>
            </a:r>
            <a:r>
              <a:rPr lang="fr-FR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: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48F6455-3547-9290-6434-6590DBCA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0438" y="4090401"/>
            <a:ext cx="6718434" cy="181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14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3FDBF-7BE0-3A80-32D1-D3E8D970B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C9E5424-71AF-002B-8EBE-335DC08CE267}"/>
              </a:ext>
            </a:extLst>
          </p:cNvPr>
          <p:cNvSpPr txBox="1"/>
          <p:nvPr/>
        </p:nvSpPr>
        <p:spPr>
          <a:xfrm>
            <a:off x="1027497" y="548368"/>
            <a:ext cx="609760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  <a:buClr>
                <a:srgbClr val="00B050"/>
              </a:buClr>
              <a:buSzPts val="1300"/>
            </a:pPr>
            <a:r>
              <a:rPr lang="fr-FR" sz="1800" b="1" kern="1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tests</a:t>
            </a:r>
            <a:endParaRPr lang="fr-FR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C17ADAD-83AC-7BEA-3884-780749E97006}"/>
              </a:ext>
            </a:extLst>
          </p:cNvPr>
          <p:cNvSpPr txBox="1"/>
          <p:nvPr/>
        </p:nvSpPr>
        <p:spPr>
          <a:xfrm>
            <a:off x="1413480" y="1147320"/>
            <a:ext cx="6097604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Utilisation d’une variable non déclarée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7F743B0-A8AF-BA34-703E-C6CB9CCC8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37" y="2020043"/>
            <a:ext cx="3715352" cy="39418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08D580B-0E87-D475-BB0A-C0AE99244F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50"/>
          <a:stretch/>
        </p:blipFill>
        <p:spPr bwMode="auto">
          <a:xfrm>
            <a:off x="5555116" y="2020043"/>
            <a:ext cx="5939790" cy="39418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544059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C31AF-F992-BE54-FBD4-B26FCEB99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7879483-76B3-7B71-CD42-EB9336580750}"/>
              </a:ext>
            </a:extLst>
          </p:cNvPr>
          <p:cNvSpPr txBox="1"/>
          <p:nvPr/>
        </p:nvSpPr>
        <p:spPr>
          <a:xfrm>
            <a:off x="1056372" y="574672"/>
            <a:ext cx="6097604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Redéfinition d’une variable</a:t>
            </a:r>
            <a:r>
              <a:rPr lang="fr-FR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2CB5CB0-9BDD-069C-6925-0CB3B867F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74" y="1690286"/>
            <a:ext cx="3936732" cy="32763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DD8988A-0886-CC80-343B-AFE10F47D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048" y="1574332"/>
            <a:ext cx="5939790" cy="1197744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0148876-24C4-C952-F75C-1551C3997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048" y="2954254"/>
            <a:ext cx="5939790" cy="15599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6DA5F12-09E0-4D90-77A1-39991135C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048" y="4679577"/>
            <a:ext cx="5939790" cy="209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66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F507D-6B04-31C4-D18E-E11304031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A6995D5-B6C6-FC83-BA49-E4ABA09513DB}"/>
              </a:ext>
            </a:extLst>
          </p:cNvPr>
          <p:cNvSpPr txBox="1"/>
          <p:nvPr/>
        </p:nvSpPr>
        <p:spPr>
          <a:xfrm>
            <a:off x="1123750" y="649013"/>
            <a:ext cx="6097604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Affectation des variables à type non compatibles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90F348E-0FCA-BB2F-BE74-2A2EEB42E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32" y="2637322"/>
            <a:ext cx="3869356" cy="26484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F4559BA-F8EE-3391-4442-2F5374B29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8586"/>
            <a:ext cx="5800725" cy="14933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3D3950F-AE99-538A-3459-A75BD167C4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214838"/>
            <a:ext cx="5800725" cy="14933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F6071D2-1801-9580-6271-AAFDB66D46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976261"/>
            <a:ext cx="5800725" cy="123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750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3BF86-143D-854B-C8EB-C96AEBC08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8EABAC5-A4D8-C0B3-A243-0EE1D543AF88}"/>
              </a:ext>
            </a:extLst>
          </p:cNvPr>
          <p:cNvSpPr txBox="1"/>
          <p:nvPr/>
        </p:nvSpPr>
        <p:spPr>
          <a:xfrm>
            <a:off x="1133374" y="572011"/>
            <a:ext cx="6097604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Appel à une variable comme tableau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E5613E-948F-3775-2A8A-828478AA3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28" y="1934678"/>
            <a:ext cx="3946357" cy="3243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 descr="&quot;C:\Users\hp\Desktop\Analyse semantique\bin\Debug\Project Compilation.exe&quot; ">
            <a:extLst>
              <a:ext uri="{FF2B5EF4-FFF2-40B4-BE49-F238E27FC236}">
                <a16:creationId xmlns:a16="http://schemas.microsoft.com/office/drawing/2014/main" id="{735CC161-1113-8CDE-6A7C-1ADFCFCE77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50" r="19660"/>
          <a:stretch/>
        </p:blipFill>
        <p:spPr bwMode="auto">
          <a:xfrm>
            <a:off x="5736807" y="1934678"/>
            <a:ext cx="5819775" cy="32437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80612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22161-E346-2D16-BEDE-A40A5BC16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A8EA264-CD97-E64E-25B5-3E61066C5A44}"/>
              </a:ext>
            </a:extLst>
          </p:cNvPr>
          <p:cNvSpPr txBox="1"/>
          <p:nvPr/>
        </p:nvSpPr>
        <p:spPr>
          <a:xfrm>
            <a:off x="1133374" y="572011"/>
            <a:ext cx="6097604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Appel à une </a:t>
            </a:r>
            <a:r>
              <a:rPr lang="fr-FR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tableau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comme </a:t>
            </a:r>
            <a:r>
              <a:rPr lang="fr-FR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variable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855AEB0-329E-1A5B-DC64-1ED241DA5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22" y="2122872"/>
            <a:ext cx="3473935" cy="26122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71F319B-36CB-1D5D-D477-2CC5A2AF2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11999"/>
            <a:ext cx="5454316" cy="415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729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C4621-4E9C-C0A3-F9C6-EC5721FAD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FCE67EC-0D17-8795-2BBD-4E728749C9EA}"/>
              </a:ext>
            </a:extLst>
          </p:cNvPr>
          <p:cNvSpPr txBox="1"/>
          <p:nvPr/>
        </p:nvSpPr>
        <p:spPr>
          <a:xfrm>
            <a:off x="1133374" y="572011"/>
            <a:ext cx="6097604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Vérification de l’indice du tableau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816D6AF-18F0-17A9-0BC9-85D413832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74" y="2231592"/>
            <a:ext cx="3696101" cy="26580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6FF0F38-1EBA-C6A8-E8E0-5072FD68A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582" y="1674796"/>
            <a:ext cx="6097603" cy="4292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15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DF873-4507-65FD-CDDB-75F1DFDDC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59EC9-5046-ACFA-7D44-E91B44A13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781" y="441207"/>
            <a:ext cx="2987040" cy="843765"/>
          </a:xfrm>
        </p:spPr>
        <p:txBody>
          <a:bodyPr>
            <a:normAutofit/>
          </a:bodyPr>
          <a:lstStyle/>
          <a:p>
            <a:r>
              <a:rPr lang="fr-FR" sz="4500" b="1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465508-9CB5-4F77-A39F-EEDCE9CE8DB6}"/>
              </a:ext>
            </a:extLst>
          </p:cNvPr>
          <p:cNvSpPr txBox="1"/>
          <p:nvPr/>
        </p:nvSpPr>
        <p:spPr>
          <a:xfrm>
            <a:off x="808522" y="1636295"/>
            <a:ext cx="10549289" cy="3936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DF2765-EBD1-23CA-7107-A446D1D1CB1A}"/>
              </a:ext>
            </a:extLst>
          </p:cNvPr>
          <p:cNvSpPr txBox="1"/>
          <p:nvPr/>
        </p:nvSpPr>
        <p:spPr>
          <a:xfrm>
            <a:off x="1135781" y="1873554"/>
            <a:ext cx="9516176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sz="2000" b="0" i="0" dirty="0">
                <a:solidFill>
                  <a:srgbClr val="0D0D0D"/>
                </a:solidFill>
                <a:effectLst/>
                <a:latin typeface="Söhne"/>
              </a:rPr>
              <a:t>Dans le cadre du module "Théorie de compilation", nous concevons un compilateur pour transformer un sous-ensemble du langage C, nommé </a:t>
            </a:r>
            <a:r>
              <a:rPr lang="fr-FR" sz="2000" b="1" i="0" dirty="0">
                <a:solidFill>
                  <a:srgbClr val="0D0D0D"/>
                </a:solidFill>
                <a:effectLst/>
                <a:latin typeface="Söhne"/>
              </a:rPr>
              <a:t>'C—</a:t>
            </a:r>
            <a:r>
              <a:rPr lang="fr-FR" sz="2000" b="1" dirty="0">
                <a:solidFill>
                  <a:srgbClr val="0D0D0D"/>
                </a:solidFill>
                <a:latin typeface="Söhne"/>
              </a:rPr>
              <a:t>’</a:t>
            </a:r>
            <a:r>
              <a:rPr lang="fr-FR" sz="2000" b="0" i="0" dirty="0">
                <a:solidFill>
                  <a:srgbClr val="0D0D0D"/>
                </a:solidFill>
                <a:effectLst/>
                <a:latin typeface="Söhne"/>
              </a:rPr>
              <a:t>, en un langage intermédiaire </a:t>
            </a:r>
            <a:r>
              <a:rPr lang="fr-FR" sz="2000" b="1" i="0" dirty="0">
                <a:solidFill>
                  <a:srgbClr val="0D0D0D"/>
                </a:solidFill>
                <a:effectLst/>
                <a:latin typeface="Söhne"/>
              </a:rPr>
              <a:t>'</a:t>
            </a:r>
            <a:r>
              <a:rPr lang="fr-FR" sz="2000" b="1" i="0" dirty="0" err="1">
                <a:solidFill>
                  <a:srgbClr val="0D0D0D"/>
                </a:solidFill>
                <a:effectLst/>
                <a:latin typeface="Söhne"/>
              </a:rPr>
              <a:t>intC</a:t>
            </a:r>
            <a:r>
              <a:rPr lang="fr-FR" sz="2000" b="1" i="0" dirty="0">
                <a:solidFill>
                  <a:srgbClr val="0D0D0D"/>
                </a:solidFill>
                <a:effectLst/>
                <a:latin typeface="Söhne"/>
              </a:rPr>
              <a:t>' </a:t>
            </a:r>
            <a:r>
              <a:rPr lang="fr-FR" sz="2000" b="0" i="0" dirty="0">
                <a:solidFill>
                  <a:srgbClr val="0D0D0D"/>
                </a:solidFill>
                <a:effectLst/>
                <a:latin typeface="Söhne"/>
              </a:rPr>
              <a:t>avec des optimisations. Ce projet implique la spécification des langages source et objet, ainsi que du processus de traduction entre les deux. Utilisant le langage C++, choisi pour sa proximité avec le langage machine et sa capacité à interagir efficacement avec le matériel, nous développons un compilateur rapide et performant.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64366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1E496-293D-8846-D686-8BCE66D11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3854192-D2BB-8BA5-0E37-341294480D1D}"/>
              </a:ext>
            </a:extLst>
          </p:cNvPr>
          <p:cNvSpPr txBox="1"/>
          <p:nvPr/>
        </p:nvSpPr>
        <p:spPr>
          <a:xfrm>
            <a:off x="1239252" y="562386"/>
            <a:ext cx="6097604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Appel à une variable comme fonction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F5E292D-4DA4-0154-D63A-8B1DDE0F1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86" y="2187120"/>
            <a:ext cx="3927107" cy="30105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0022FF9-235E-6E58-A8C4-A55E7CBEE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425" y="2187119"/>
            <a:ext cx="5939790" cy="301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15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197A7-DEF1-CAA9-7BE2-EE781CBF2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0E24BE9-6542-9B33-4B6D-D0D2AAF7479A}"/>
              </a:ext>
            </a:extLst>
          </p:cNvPr>
          <p:cNvSpPr txBox="1"/>
          <p:nvPr/>
        </p:nvSpPr>
        <p:spPr>
          <a:xfrm>
            <a:off x="1239252" y="562386"/>
            <a:ext cx="6097604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Appel à une fonction comme un variable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FB1F2FF-452A-B715-6217-C574117D4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253" y="2079838"/>
            <a:ext cx="3053614" cy="33584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D52B714-E272-F7AB-9245-F76A4845B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903" y="1386038"/>
            <a:ext cx="5659655" cy="477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04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92700-B0A1-7A97-7CE2-AF0F67510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E0855E8-EE0C-D8BF-5FB7-7BD9BC8E426A}"/>
              </a:ext>
            </a:extLst>
          </p:cNvPr>
          <p:cNvSpPr txBox="1"/>
          <p:nvPr/>
        </p:nvSpPr>
        <p:spPr>
          <a:xfrm>
            <a:off x="1046747" y="672270"/>
            <a:ext cx="706735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Appel d’une fonction avec un nombre de paramètres incorrect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683E25-1A4C-9A0F-8D49-658D1DD25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287" y="1992430"/>
            <a:ext cx="3647975" cy="3676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0DAD2A2-AF75-25AC-8F24-B2932772D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74" y="1992430"/>
            <a:ext cx="5939790" cy="367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42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1C128-593A-D38B-5C03-BCD2401AB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1D66591-7863-DF83-3FA5-BA4486176958}"/>
              </a:ext>
            </a:extLst>
          </p:cNvPr>
          <p:cNvSpPr txBox="1"/>
          <p:nvPr/>
        </p:nvSpPr>
        <p:spPr>
          <a:xfrm>
            <a:off x="1123750" y="812643"/>
            <a:ext cx="6097604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Appel à une fonction avec types de paramètres non corrects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3167A9-03F5-8DA4-5FB4-88BBA1FE8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06" y="1915427"/>
            <a:ext cx="3840480" cy="34843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5B71A43-A02D-7FB5-77B8-E9C5B3A37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305" y="1915427"/>
            <a:ext cx="5939790" cy="348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84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EFDDC-840C-C31B-26DD-F8F80FC63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FB049DF-69E8-7D15-2CA5-CDC21992A719}"/>
              </a:ext>
            </a:extLst>
          </p:cNvPr>
          <p:cNvSpPr txBox="1"/>
          <p:nvPr/>
        </p:nvSpPr>
        <p:spPr>
          <a:xfrm>
            <a:off x="1123750" y="812643"/>
            <a:ext cx="6097604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Vérification de type de retour d’une fonction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D98FBC5-BDB7-CDD8-7A4B-183B56D1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65" y="2533603"/>
            <a:ext cx="2829827" cy="21827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A9776E0-A13B-BBC2-8990-517331523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520" y="1778051"/>
            <a:ext cx="6169794" cy="369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25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7E2D5-1D6D-4516-6DD9-2FCF6D773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BBF048B-1F18-2479-FE71-5D380CB77C36}"/>
              </a:ext>
            </a:extLst>
          </p:cNvPr>
          <p:cNvSpPr txBox="1"/>
          <p:nvPr/>
        </p:nvSpPr>
        <p:spPr>
          <a:xfrm>
            <a:off x="3984860" y="2921168"/>
            <a:ext cx="77579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2825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11F44-2B95-18BD-406E-942F78C7E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2CB216AD-107A-B082-15AF-7137BCD1B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780" y="441207"/>
            <a:ext cx="3484345" cy="843765"/>
          </a:xfrm>
        </p:spPr>
        <p:txBody>
          <a:bodyPr>
            <a:normAutofit fontScale="90000"/>
          </a:bodyPr>
          <a:lstStyle/>
          <a:p>
            <a:r>
              <a:rPr lang="fr-FR" sz="4500" b="1" dirty="0">
                <a:solidFill>
                  <a:srgbClr val="0070C0"/>
                </a:solidFill>
              </a:rPr>
              <a:t>Langage source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130CB89-EE0E-87D5-4D9D-14D69BADB3E4}"/>
              </a:ext>
            </a:extLst>
          </p:cNvPr>
          <p:cNvSpPr txBox="1"/>
          <p:nvPr/>
        </p:nvSpPr>
        <p:spPr>
          <a:xfrm>
            <a:off x="1135780" y="1698860"/>
            <a:ext cx="107321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langage source adopté est le langage C– qui s’agit d’un sous-ensemble de C , il est caractérise par :</a:t>
            </a:r>
          </a:p>
          <a:p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Structure du programme </a:t>
            </a:r>
            <a:r>
              <a:rPr lang="fr-FR" dirty="0"/>
              <a:t>: &lt;déclarations&gt;&lt;fonctions&gt;</a:t>
            </a:r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Les identificateurs </a:t>
            </a:r>
            <a:r>
              <a:rPr lang="fr-FR" dirty="0"/>
              <a:t>:  - pas de distinction entre </a:t>
            </a:r>
            <a:r>
              <a:rPr lang="fr-FR" b="1" dirty="0"/>
              <a:t>les minuscules </a:t>
            </a:r>
            <a:r>
              <a:rPr lang="fr-FR" dirty="0"/>
              <a:t>et </a:t>
            </a:r>
            <a:r>
              <a:rPr lang="fr-FR" b="1" dirty="0"/>
              <a:t>les majuscules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lvl="2"/>
            <a:r>
              <a:rPr lang="fr-FR" dirty="0"/>
              <a:t>		</a:t>
            </a:r>
          </a:p>
          <a:p>
            <a:pPr lvl="2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Les variables </a:t>
            </a:r>
            <a:r>
              <a:rPr lang="fr-FR" dirty="0"/>
              <a:t>:       - Les variables peuvent êtres </a:t>
            </a:r>
            <a:r>
              <a:rPr lang="fr-FR" b="1" dirty="0"/>
              <a:t>globales</a:t>
            </a:r>
            <a:r>
              <a:rPr lang="fr-FR" dirty="0"/>
              <a:t> ou </a:t>
            </a:r>
            <a:r>
              <a:rPr lang="fr-FR" b="1" dirty="0"/>
              <a:t>locales</a:t>
            </a:r>
            <a:r>
              <a:rPr lang="fr-FR" dirty="0"/>
              <a:t> 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lvl="1"/>
            <a:r>
              <a:rPr lang="fr-FR" dirty="0"/>
              <a:t>		</a:t>
            </a:r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Structure du fonction </a:t>
            </a:r>
            <a:r>
              <a:rPr lang="fr-FR" dirty="0"/>
              <a:t>:       - &lt;type&gt; identificateur(&lt;</a:t>
            </a:r>
            <a:r>
              <a:rPr lang="fr-FR" dirty="0" err="1"/>
              <a:t>liste_paramtres</a:t>
            </a:r>
            <a:r>
              <a:rPr lang="fr-FR" dirty="0"/>
              <a:t>&gt;){&lt;déclarations&gt;&lt;instructions&gt;}</a:t>
            </a:r>
          </a:p>
          <a:p>
            <a:pPr lvl="1"/>
            <a:r>
              <a:rPr lang="fr-FR" dirty="0"/>
              <a:t>			          </a:t>
            </a:r>
          </a:p>
        </p:txBody>
      </p:sp>
    </p:spTree>
    <p:extLst>
      <p:ext uri="{BB962C8B-B14F-4D97-AF65-F5344CB8AC3E}">
        <p14:creationId xmlns:p14="http://schemas.microsoft.com/office/powerpoint/2010/main" val="105799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2E0EC-1CBF-713D-C660-97A79C8A6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8681C76-7751-B8CC-39FE-90B452CE4853}"/>
              </a:ext>
            </a:extLst>
          </p:cNvPr>
          <p:cNvSpPr txBox="1"/>
          <p:nvPr/>
        </p:nvSpPr>
        <p:spPr>
          <a:xfrm>
            <a:off x="1135780" y="1525605"/>
            <a:ext cx="1073216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Les instructions considérées :     - </a:t>
            </a:r>
            <a:r>
              <a:rPr lang="fr-FR" dirty="0"/>
              <a:t>l’affectation</a:t>
            </a:r>
          </a:p>
          <a:p>
            <a:pPr lvl="1"/>
            <a:r>
              <a:rPr lang="fr-FR" dirty="0"/>
              <a:t>				  - les structures de contrôles</a:t>
            </a:r>
          </a:p>
          <a:p>
            <a:pPr lvl="1"/>
            <a:r>
              <a:rPr lang="fr-FR" dirty="0"/>
              <a:t>				  - saut</a:t>
            </a:r>
          </a:p>
          <a:p>
            <a:pPr lvl="1"/>
            <a:r>
              <a:rPr lang="fr-FR" dirty="0"/>
              <a:t>				  - lire(variable)</a:t>
            </a:r>
          </a:p>
          <a:p>
            <a:pPr lvl="1"/>
            <a:r>
              <a:rPr lang="fr-FR" dirty="0"/>
              <a:t>				  - écrire(liste expression)</a:t>
            </a:r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Les conditions :      - </a:t>
            </a:r>
            <a:r>
              <a:rPr lang="fr-FR" dirty="0"/>
              <a:t>ils sont toujours entre parenthèses </a:t>
            </a:r>
          </a:p>
          <a:p>
            <a:pPr lvl="1"/>
            <a:r>
              <a:rPr lang="fr-FR" dirty="0"/>
              <a:t>		             - les operateurs de comparaison sont : &lt; , &gt; , &lt;= , &gt;= , == , !=</a:t>
            </a:r>
          </a:p>
          <a:p>
            <a:pPr lvl="1"/>
            <a:r>
              <a:rPr lang="fr-FR" dirty="0"/>
              <a:t>		             - les operateurs booléens sont ! , &amp;&amp; , ||</a:t>
            </a:r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Les expressions </a:t>
            </a:r>
            <a:r>
              <a:rPr lang="fr-FR" dirty="0"/>
              <a:t>:    - une expressions est compose de valeurs numérique et/ou variables et </a:t>
            </a:r>
          </a:p>
          <a:p>
            <a:pPr lvl="1"/>
            <a:r>
              <a:rPr lang="fr-FR" dirty="0"/>
              <a:t>			d’operateurs binaires ( + , - , * , /)</a:t>
            </a:r>
          </a:p>
          <a:p>
            <a:pPr lvl="1"/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Les commentaires </a:t>
            </a:r>
            <a:r>
              <a:rPr lang="fr-FR" dirty="0"/>
              <a:t>:    - débutent par /*  et se terminent */</a:t>
            </a:r>
          </a:p>
          <a:p>
            <a:pPr lvl="1"/>
            <a:r>
              <a:rPr lang="fr-FR" dirty="0"/>
              <a:t>			- ils peuvent être sur plusieurs lignes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CA2F02F-15BE-9D9B-5C8B-A40444026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780" y="441207"/>
            <a:ext cx="3484345" cy="843765"/>
          </a:xfrm>
        </p:spPr>
        <p:txBody>
          <a:bodyPr>
            <a:normAutofit fontScale="90000"/>
          </a:bodyPr>
          <a:lstStyle/>
          <a:p>
            <a:r>
              <a:rPr lang="fr-FR" sz="4500" b="1" dirty="0">
                <a:solidFill>
                  <a:srgbClr val="0070C0"/>
                </a:solidFill>
              </a:rPr>
              <a:t>Langage source</a:t>
            </a:r>
          </a:p>
        </p:txBody>
      </p:sp>
    </p:spTree>
    <p:extLst>
      <p:ext uri="{BB962C8B-B14F-4D97-AF65-F5344CB8AC3E}">
        <p14:creationId xmlns:p14="http://schemas.microsoft.com/office/powerpoint/2010/main" val="55528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D050E-871A-EED2-6D69-41766752E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93E1587C-2D1F-67DE-2D03-6298983DE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9739" y="548640"/>
            <a:ext cx="4803007" cy="843765"/>
          </a:xfrm>
        </p:spPr>
        <p:txBody>
          <a:bodyPr>
            <a:normAutofit fontScale="90000"/>
          </a:bodyPr>
          <a:lstStyle/>
          <a:p>
            <a:r>
              <a:rPr lang="fr-FR" sz="4500" b="1" dirty="0">
                <a:solidFill>
                  <a:srgbClr val="0070C0"/>
                </a:solidFill>
              </a:rPr>
              <a:t>Grammaire améliorée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4F096B-D7EC-0AEA-54A7-9A204CF76C3D}"/>
              </a:ext>
            </a:extLst>
          </p:cNvPr>
          <p:cNvSpPr txBox="1"/>
          <p:nvPr/>
        </p:nvSpPr>
        <p:spPr>
          <a:xfrm>
            <a:off x="1119739" y="1902075"/>
            <a:ext cx="9952523" cy="3053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fr-FR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Les </a:t>
            </a:r>
            <a:r>
              <a:rPr lang="fr-FR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regles</a:t>
            </a:r>
            <a:r>
              <a:rPr lang="fr-FR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 productions qu’on a modifiée sont :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fr-FR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declaration</a:t>
            </a:r>
            <a:r>
              <a:rPr lang="fr-FR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 : </a:t>
            </a:r>
            <a:r>
              <a:rPr lang="fr-FR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fr-FR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 liste-</a:t>
            </a:r>
            <a:r>
              <a:rPr lang="fr-FR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declarateurs</a:t>
            </a:r>
            <a:r>
              <a:rPr lang="fr-FR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 </a:t>
            </a:r>
            <a:r>
              <a:rPr lang="fr-FR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r>
              <a:rPr lang="fr-FR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| </a:t>
            </a:r>
            <a:r>
              <a:rPr lang="fr-FR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car </a:t>
            </a:r>
            <a:r>
              <a:rPr lang="fr-FR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 liste-</a:t>
            </a:r>
            <a:r>
              <a:rPr lang="fr-FR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declarateurs</a:t>
            </a:r>
            <a:r>
              <a:rPr lang="fr-FR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 </a:t>
            </a:r>
            <a:r>
              <a:rPr lang="fr-FR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;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&lt;type&gt; : </a:t>
            </a:r>
            <a:r>
              <a:rPr lang="fr-FR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void</a:t>
            </a:r>
            <a:r>
              <a:rPr lang="fr-FR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| </a:t>
            </a:r>
            <a:r>
              <a:rPr lang="fr-FR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fr-FR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| </a:t>
            </a:r>
            <a:r>
              <a:rPr lang="fr-FR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car</a:t>
            </a:r>
            <a:endParaRPr lang="fr-FR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fr-FR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fr-FR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parm</a:t>
            </a:r>
            <a:r>
              <a:rPr lang="fr-FR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 : </a:t>
            </a:r>
            <a:r>
              <a:rPr lang="fr-FR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fr-FR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identificateur | car identificateur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&lt;char&gt; : 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‘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caractere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’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&lt;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caractere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&gt; : a|…|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z|A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|…|Z|+|-|*| ?|…| </a:t>
            </a:r>
            <a:r>
              <a:rPr lang="fr-FR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!</a:t>
            </a: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748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A05C9-5C9D-7F67-78C9-6934D8D69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6A97467F-09D0-F51B-1C4D-38BF7DD52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5780" y="441207"/>
            <a:ext cx="4803007" cy="843765"/>
          </a:xfrm>
        </p:spPr>
        <p:txBody>
          <a:bodyPr>
            <a:normAutofit/>
          </a:bodyPr>
          <a:lstStyle/>
          <a:p>
            <a:r>
              <a:rPr lang="fr-FR" sz="4500" b="1" dirty="0">
                <a:solidFill>
                  <a:srgbClr val="0070C0"/>
                </a:solidFill>
              </a:rPr>
              <a:t>Analyse lexicale</a:t>
            </a:r>
          </a:p>
        </p:txBody>
      </p:sp>
      <p:pic>
        <p:nvPicPr>
          <p:cNvPr id="2053" name="Image 2">
            <a:extLst>
              <a:ext uri="{FF2B5EF4-FFF2-40B4-BE49-F238E27FC236}">
                <a16:creationId xmlns:a16="http://schemas.microsoft.com/office/drawing/2014/main" id="{2981EF20-43DA-FDA9-7825-3DE5A29F4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34" y="2327291"/>
            <a:ext cx="10005959" cy="139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6">
            <a:extLst>
              <a:ext uri="{FF2B5EF4-FFF2-40B4-BE49-F238E27FC236}">
                <a16:creationId xmlns:a16="http://schemas.microsoft.com/office/drawing/2014/main" id="{D44590DE-A760-B4BD-CC27-EDA5964D9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416" y="1461963"/>
            <a:ext cx="6997569" cy="74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25392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fr-FR" altLang="fr-FR" sz="2400" b="1" i="0" u="none" strike="noStrike" cap="none" normalizeH="0" baseline="0" dirty="0" bmk="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tructure de donn</a:t>
            </a:r>
            <a:r>
              <a:rPr kumimoji="0" lang="fr-FR" altLang="fr-FR" sz="2400" b="1" i="0" u="none" strike="noStrike" cap="none" normalizeH="0" baseline="0" dirty="0" bmk="">
                <a:ln>
                  <a:noFill/>
                </a:ln>
                <a:solidFill>
                  <a:srgbClr val="00B05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kumimoji="0" lang="fr-FR" altLang="fr-FR" sz="2400" b="1" i="0" u="none" strike="noStrike" cap="none" normalizeH="0" baseline="0" dirty="0" bmk="">
                <a:ln>
                  <a:noFill/>
                </a:ln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1F3763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•"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Nous avons les unit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lexicales par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052" name="Image 4">
            <a:extLst>
              <a:ext uri="{FF2B5EF4-FFF2-40B4-BE49-F238E27FC236}">
                <a16:creationId xmlns:a16="http://schemas.microsoft.com/office/drawing/2014/main" id="{80B79BC6-7CDE-46EB-1801-A65839DAC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639" y="4759633"/>
            <a:ext cx="5263857" cy="139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>
            <a:extLst>
              <a:ext uri="{FF2B5EF4-FFF2-40B4-BE49-F238E27FC236}">
                <a16:creationId xmlns:a16="http://schemas.microsoft.com/office/drawing/2014/main" id="{8F870171-F859-09A6-2F58-D63C03032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309" y="4022638"/>
            <a:ext cx="50725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 fonction </a:t>
            </a:r>
            <a:r>
              <a:rPr lang="fr-FR" altLang="fr-FR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uniteSuivante</a:t>
            </a:r>
            <a:r>
              <a:rPr lang="fr-FR" altLang="fr-F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() retourne :</a:t>
            </a:r>
          </a:p>
        </p:txBody>
      </p:sp>
    </p:spTree>
    <p:extLst>
      <p:ext uri="{BB962C8B-B14F-4D97-AF65-F5344CB8AC3E}">
        <p14:creationId xmlns:p14="http://schemas.microsoft.com/office/powerpoint/2010/main" val="3687397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Image 3">
            <a:extLst>
              <a:ext uri="{FF2B5EF4-FFF2-40B4-BE49-F238E27FC236}">
                <a16:creationId xmlns:a16="http://schemas.microsoft.com/office/drawing/2014/main" id="{FC8F668F-ACA9-2D84-13E1-A2B471AEB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28" y="885172"/>
            <a:ext cx="10102665" cy="11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 7">
            <a:extLst>
              <a:ext uri="{FF2B5EF4-FFF2-40B4-BE49-F238E27FC236}">
                <a16:creationId xmlns:a16="http://schemas.microsoft.com/office/drawing/2014/main" id="{2A378A36-A683-F6A1-62C7-D402ED483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62" y="2713298"/>
            <a:ext cx="6270355" cy="210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 6">
            <a:extLst>
              <a:ext uri="{FF2B5EF4-FFF2-40B4-BE49-F238E27FC236}">
                <a16:creationId xmlns:a16="http://schemas.microsoft.com/office/drawing/2014/main" id="{74AAF00E-7F2D-6CC7-9141-257564EB7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62" y="5093445"/>
            <a:ext cx="6270355" cy="153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B53B09CB-1BC0-9479-EE11-638C00420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72" y="2174174"/>
            <a:ext cx="17267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-34290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lang="fr-FR" altLang="fr-F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L’hachage :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2A596D02-9E8F-A3F8-D07D-66BDD48F6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72" y="485062"/>
            <a:ext cx="18101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fr-FR" altLang="fr-F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Les mots clés :</a:t>
            </a:r>
          </a:p>
        </p:txBody>
      </p:sp>
    </p:spTree>
    <p:extLst>
      <p:ext uri="{BB962C8B-B14F-4D97-AF65-F5344CB8AC3E}">
        <p14:creationId xmlns:p14="http://schemas.microsoft.com/office/powerpoint/2010/main" val="4122763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9904E2-6C4B-9611-1AAE-D069DB087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857" y="682759"/>
            <a:ext cx="1587366" cy="866909"/>
          </a:xfrm>
        </p:spPr>
        <p:txBody>
          <a:bodyPr>
            <a:normAutofit/>
          </a:bodyPr>
          <a:lstStyle/>
          <a:p>
            <a:pPr marL="457200" lvl="0" indent="-457200">
              <a:lnSpc>
                <a:spcPct val="107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fr-FR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endParaRPr lang="fr-FR" sz="6000" dirty="0"/>
          </a:p>
        </p:txBody>
      </p:sp>
      <p:pic>
        <p:nvPicPr>
          <p:cNvPr id="4" name="Image 3" descr="code - Bloc-notes">
            <a:extLst>
              <a:ext uri="{FF2B5EF4-FFF2-40B4-BE49-F238E27FC236}">
                <a16:creationId xmlns:a16="http://schemas.microsoft.com/office/drawing/2014/main" id="{FD4745B4-E659-64AD-C21B-D6EFD0F2B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15" y="2166302"/>
            <a:ext cx="4217787" cy="344226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DFA1450-0C6B-F668-8C51-F49DB1B25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170" y="194068"/>
            <a:ext cx="3726982" cy="646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225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1471</Words>
  <Application>Microsoft Office PowerPoint</Application>
  <PresentationFormat>Grand écran</PresentationFormat>
  <Paragraphs>175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Söhne</vt:lpstr>
      <vt:lpstr>Symbol</vt:lpstr>
      <vt:lpstr>Times New Roman</vt:lpstr>
      <vt:lpstr>Wingdings</vt:lpstr>
      <vt:lpstr>Thème Office</vt:lpstr>
      <vt:lpstr>Projet théorie de compilation</vt:lpstr>
      <vt:lpstr>Présentation PowerPoint</vt:lpstr>
      <vt:lpstr>Introduction</vt:lpstr>
      <vt:lpstr>Langage source</vt:lpstr>
      <vt:lpstr>Langage source</vt:lpstr>
      <vt:lpstr>Grammaire améliorée</vt:lpstr>
      <vt:lpstr>Analyse lexicale</vt:lpstr>
      <vt:lpstr>Présentation PowerPoint</vt:lpstr>
      <vt:lpstr>Test</vt:lpstr>
      <vt:lpstr>Analyse Syntaxique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Codage</vt:lpstr>
      <vt:lpstr>Codage</vt:lpstr>
      <vt:lpstr>Teste </vt:lpstr>
      <vt:lpstr>Analyse Sémantique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théorie de compilation</dc:title>
  <dc:creator>Mouatamid Hankach</dc:creator>
  <cp:lastModifiedBy>Mouatamid Hankach</cp:lastModifiedBy>
  <cp:revision>10</cp:revision>
  <dcterms:created xsi:type="dcterms:W3CDTF">2024-02-05T22:09:15Z</dcterms:created>
  <dcterms:modified xsi:type="dcterms:W3CDTF">2024-02-14T17:26:20Z</dcterms:modified>
</cp:coreProperties>
</file>