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6" r:id="rId23"/>
    <p:sldId id="288" r:id="rId24"/>
    <p:sldId id="287" r:id="rId25"/>
    <p:sldId id="279" r:id="rId26"/>
    <p:sldId id="281" r:id="rId27"/>
    <p:sldId id="280" r:id="rId28"/>
    <p:sldId id="285" r:id="rId29"/>
    <p:sldId id="276" r:id="rId30"/>
    <p:sldId id="277" r:id="rId31"/>
    <p:sldId id="278" r:id="rId32"/>
    <p:sldId id="289" r:id="rId33"/>
    <p:sldId id="290" r:id="rId34"/>
    <p:sldId id="291" r:id="rId35"/>
    <p:sldId id="282" r:id="rId36"/>
    <p:sldId id="283" r:id="rId37"/>
    <p:sldId id="284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49FDE-F24A-3BBE-FE2B-268867864144}" v="97" dt="2024-01-13T00:57:38.052"/>
    <p1510:client id="{53EB3249-6292-836B-B827-9BF63ABA1403}" v="8" dt="2024-01-12T20:39:12.131"/>
    <p1510:client id="{5D40289A-23BF-2E24-5D7A-6C575E760930}" v="901" dt="2024-01-12T23:32:51.5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9934" y="1041349"/>
            <a:ext cx="7152131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9414" y="1225296"/>
            <a:ext cx="176022" cy="25831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0107" y="1214755"/>
            <a:ext cx="1804415" cy="27127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6254" y="1276350"/>
            <a:ext cx="371602" cy="20967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5271" y="1273683"/>
            <a:ext cx="1540382" cy="21234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2527" y="1214755"/>
            <a:ext cx="999490" cy="26860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0276" y="2421635"/>
            <a:ext cx="2559147" cy="210007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41364" y="2421636"/>
            <a:ext cx="2697480" cy="2100072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4998720" y="2140838"/>
            <a:ext cx="5846445" cy="307975"/>
          </a:xfrm>
          <a:custGeom>
            <a:avLst/>
            <a:gdLst/>
            <a:ahLst/>
            <a:cxnLst/>
            <a:rect l="l" t="t" r="r" b="b"/>
            <a:pathLst>
              <a:path w="5846445" h="307975">
                <a:moveTo>
                  <a:pt x="2729230" y="204597"/>
                </a:moveTo>
                <a:lnTo>
                  <a:pt x="2699004" y="204597"/>
                </a:lnTo>
                <a:lnTo>
                  <a:pt x="2699004" y="60071"/>
                </a:lnTo>
                <a:lnTo>
                  <a:pt x="2699004" y="52197"/>
                </a:lnTo>
                <a:lnTo>
                  <a:pt x="2699004" y="47752"/>
                </a:lnTo>
                <a:lnTo>
                  <a:pt x="2695575" y="44323"/>
                </a:lnTo>
                <a:lnTo>
                  <a:pt x="666750" y="44323"/>
                </a:lnTo>
                <a:lnTo>
                  <a:pt x="663194" y="47752"/>
                </a:lnTo>
                <a:lnTo>
                  <a:pt x="663194" y="291973"/>
                </a:lnTo>
                <a:lnTo>
                  <a:pt x="0" y="291973"/>
                </a:lnTo>
                <a:lnTo>
                  <a:pt x="0" y="307721"/>
                </a:lnTo>
                <a:lnTo>
                  <a:pt x="675640" y="307721"/>
                </a:lnTo>
                <a:lnTo>
                  <a:pt x="679069" y="304292"/>
                </a:lnTo>
                <a:lnTo>
                  <a:pt x="679069" y="299847"/>
                </a:lnTo>
                <a:lnTo>
                  <a:pt x="679069" y="291973"/>
                </a:lnTo>
                <a:lnTo>
                  <a:pt x="679069" y="60071"/>
                </a:lnTo>
                <a:lnTo>
                  <a:pt x="2683129" y="60071"/>
                </a:lnTo>
                <a:lnTo>
                  <a:pt x="2683129" y="204597"/>
                </a:lnTo>
                <a:lnTo>
                  <a:pt x="2653030" y="204597"/>
                </a:lnTo>
                <a:lnTo>
                  <a:pt x="2691130" y="280797"/>
                </a:lnTo>
                <a:lnTo>
                  <a:pt x="2722880" y="217297"/>
                </a:lnTo>
                <a:lnTo>
                  <a:pt x="2729230" y="204597"/>
                </a:lnTo>
                <a:close/>
              </a:path>
              <a:path w="5846445" h="307975">
                <a:moveTo>
                  <a:pt x="5846191" y="160401"/>
                </a:moveTo>
                <a:lnTo>
                  <a:pt x="5815965" y="160401"/>
                </a:lnTo>
                <a:lnTo>
                  <a:pt x="5815965" y="15875"/>
                </a:lnTo>
                <a:lnTo>
                  <a:pt x="5815965" y="8001"/>
                </a:lnTo>
                <a:lnTo>
                  <a:pt x="5815965" y="3556"/>
                </a:lnTo>
                <a:lnTo>
                  <a:pt x="5812409" y="0"/>
                </a:lnTo>
                <a:lnTo>
                  <a:pt x="4050284" y="0"/>
                </a:lnTo>
                <a:lnTo>
                  <a:pt x="4046728" y="3556"/>
                </a:lnTo>
                <a:lnTo>
                  <a:pt x="4046728" y="266700"/>
                </a:lnTo>
                <a:lnTo>
                  <a:pt x="3596640" y="266700"/>
                </a:lnTo>
                <a:lnTo>
                  <a:pt x="3596640" y="282575"/>
                </a:lnTo>
                <a:lnTo>
                  <a:pt x="4059047" y="282575"/>
                </a:lnTo>
                <a:lnTo>
                  <a:pt x="4062603" y="279019"/>
                </a:lnTo>
                <a:lnTo>
                  <a:pt x="4062603" y="274701"/>
                </a:lnTo>
                <a:lnTo>
                  <a:pt x="4062603" y="266700"/>
                </a:lnTo>
                <a:lnTo>
                  <a:pt x="4062603" y="15875"/>
                </a:lnTo>
                <a:lnTo>
                  <a:pt x="5800090" y="15875"/>
                </a:lnTo>
                <a:lnTo>
                  <a:pt x="5800090" y="160401"/>
                </a:lnTo>
                <a:lnTo>
                  <a:pt x="5769991" y="160401"/>
                </a:lnTo>
                <a:lnTo>
                  <a:pt x="5808091" y="236601"/>
                </a:lnTo>
                <a:lnTo>
                  <a:pt x="5839841" y="173101"/>
                </a:lnTo>
                <a:lnTo>
                  <a:pt x="5846191" y="16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9934" y="1041349"/>
            <a:ext cx="7152131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6921" y="1915414"/>
            <a:ext cx="4876800" cy="1991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0644" y="2897123"/>
            <a:ext cx="10974705" cy="1441450"/>
          </a:xfrm>
          <a:prstGeom prst="rect">
            <a:avLst/>
          </a:prstGeom>
          <a:ln w="15875">
            <a:solidFill>
              <a:srgbClr val="BC572C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180590" marR="105410" indent="-2061210">
              <a:lnSpc>
                <a:spcPct val="106900"/>
              </a:lnSpc>
              <a:spcBef>
                <a:spcPts val="1800"/>
              </a:spcBef>
            </a:pPr>
            <a:r>
              <a:rPr sz="3500" b="1" spc="-50">
                <a:latin typeface="Times New Roman"/>
                <a:cs typeface="Times New Roman"/>
              </a:rPr>
              <a:t>Conception</a:t>
            </a:r>
            <a:r>
              <a:rPr sz="3500" b="1" spc="-170">
                <a:latin typeface="Times New Roman"/>
                <a:cs typeface="Times New Roman"/>
              </a:rPr>
              <a:t> </a:t>
            </a:r>
            <a:r>
              <a:rPr sz="3500" b="1">
                <a:latin typeface="Times New Roman"/>
                <a:cs typeface="Times New Roman"/>
              </a:rPr>
              <a:t>et</a:t>
            </a:r>
            <a:r>
              <a:rPr sz="3500" b="1" spc="-135">
                <a:latin typeface="Times New Roman"/>
                <a:cs typeface="Times New Roman"/>
              </a:rPr>
              <a:t> </a:t>
            </a:r>
            <a:r>
              <a:rPr sz="3500" b="1" spc="-50">
                <a:latin typeface="Times New Roman"/>
                <a:cs typeface="Times New Roman"/>
              </a:rPr>
              <a:t>Réalisation</a:t>
            </a:r>
            <a:r>
              <a:rPr sz="3500" b="1" spc="-155">
                <a:latin typeface="Times New Roman"/>
                <a:cs typeface="Times New Roman"/>
              </a:rPr>
              <a:t> </a:t>
            </a:r>
            <a:r>
              <a:rPr sz="3500" b="1" spc="-65">
                <a:latin typeface="Times New Roman"/>
                <a:cs typeface="Times New Roman"/>
              </a:rPr>
              <a:t>d'une</a:t>
            </a:r>
            <a:r>
              <a:rPr sz="3500" b="1" spc="-280">
                <a:latin typeface="Times New Roman"/>
                <a:cs typeface="Times New Roman"/>
              </a:rPr>
              <a:t> </a:t>
            </a:r>
            <a:r>
              <a:rPr sz="3500" b="1" spc="-55">
                <a:latin typeface="Times New Roman"/>
                <a:cs typeface="Times New Roman"/>
              </a:rPr>
              <a:t>Application</a:t>
            </a:r>
            <a:r>
              <a:rPr sz="3500" b="1" spc="-150">
                <a:latin typeface="Times New Roman"/>
                <a:cs typeface="Times New Roman"/>
              </a:rPr>
              <a:t> </a:t>
            </a:r>
            <a:r>
              <a:rPr sz="3500" b="1">
                <a:latin typeface="Times New Roman"/>
                <a:cs typeface="Times New Roman"/>
              </a:rPr>
              <a:t>de</a:t>
            </a:r>
            <a:r>
              <a:rPr sz="3500" b="1" spc="-120">
                <a:latin typeface="Times New Roman"/>
                <a:cs typeface="Times New Roman"/>
              </a:rPr>
              <a:t> </a:t>
            </a:r>
            <a:r>
              <a:rPr sz="3500" b="1" spc="-10">
                <a:latin typeface="Times New Roman"/>
                <a:cs typeface="Times New Roman"/>
              </a:rPr>
              <a:t>Commerce </a:t>
            </a:r>
            <a:r>
              <a:rPr sz="3500" b="1">
                <a:latin typeface="Times New Roman"/>
                <a:cs typeface="Times New Roman"/>
              </a:rPr>
              <a:t>en</a:t>
            </a:r>
            <a:r>
              <a:rPr sz="3500" b="1" spc="-190">
                <a:latin typeface="Times New Roman"/>
                <a:cs typeface="Times New Roman"/>
              </a:rPr>
              <a:t> </a:t>
            </a:r>
            <a:r>
              <a:rPr sz="3500" b="1" spc="-30">
                <a:latin typeface="Times New Roman"/>
                <a:cs typeface="Times New Roman"/>
              </a:rPr>
              <a:t>Ligne</a:t>
            </a:r>
            <a:r>
              <a:rPr sz="3500" b="1" spc="-145">
                <a:latin typeface="Times New Roman"/>
                <a:cs typeface="Times New Roman"/>
              </a:rPr>
              <a:t> </a:t>
            </a:r>
            <a:r>
              <a:rPr sz="3500" b="1" spc="-40">
                <a:latin typeface="Times New Roman"/>
                <a:cs typeface="Times New Roman"/>
              </a:rPr>
              <a:t>pour</a:t>
            </a:r>
            <a:r>
              <a:rPr sz="3500" b="1" spc="-180">
                <a:latin typeface="Times New Roman"/>
                <a:cs typeface="Times New Roman"/>
              </a:rPr>
              <a:t> </a:t>
            </a:r>
            <a:r>
              <a:rPr sz="3500" b="1" spc="-45">
                <a:latin typeface="Times New Roman"/>
                <a:cs typeface="Times New Roman"/>
              </a:rPr>
              <a:t>Matériels</a:t>
            </a:r>
            <a:r>
              <a:rPr sz="3500" b="1" spc="-170">
                <a:latin typeface="Times New Roman"/>
                <a:cs typeface="Times New Roman"/>
              </a:rPr>
              <a:t> </a:t>
            </a:r>
            <a:r>
              <a:rPr sz="3500" b="1" spc="-10">
                <a:latin typeface="Times New Roman"/>
                <a:cs typeface="Times New Roman"/>
              </a:rPr>
              <a:t>Électriques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705" y="4658995"/>
            <a:ext cx="1316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>
                <a:latin typeface="Calibri"/>
                <a:cs typeface="Calibri"/>
              </a:rPr>
              <a:t>P</a:t>
            </a:r>
            <a:r>
              <a:rPr sz="1400" b="1" spc="-12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r</a:t>
            </a:r>
            <a:r>
              <a:rPr sz="1400" b="1" spc="-125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é</a:t>
            </a:r>
            <a:r>
              <a:rPr sz="1400" b="1" spc="-11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s</a:t>
            </a:r>
            <a:r>
              <a:rPr sz="1400" b="1" spc="-11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e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n</a:t>
            </a:r>
            <a:r>
              <a:rPr sz="1400" b="1" spc="-13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t</a:t>
            </a:r>
            <a:r>
              <a:rPr sz="1400" b="1" spc="-135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é</a:t>
            </a:r>
            <a:r>
              <a:rPr sz="1400" b="1" spc="350">
                <a:latin typeface="Calibri"/>
                <a:cs typeface="Calibri"/>
              </a:rPr>
              <a:t> </a:t>
            </a:r>
            <a:r>
              <a:rPr sz="1400" b="1" spc="135">
                <a:latin typeface="Calibri"/>
                <a:cs typeface="Calibri"/>
              </a:rPr>
              <a:t>par</a:t>
            </a:r>
            <a:r>
              <a:rPr sz="1400" b="1" spc="-100">
                <a:latin typeface="Calibri"/>
                <a:cs typeface="Calibri"/>
              </a:rPr>
              <a:t> </a:t>
            </a:r>
            <a:r>
              <a:rPr sz="1400" b="1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1437" y="123230"/>
            <a:ext cx="1163286" cy="10949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81271" y="4347286"/>
            <a:ext cx="2744470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fr-FR" sz="1600" b="1" spc="-10">
                <a:latin typeface="Calibri"/>
                <a:cs typeface="Calibri"/>
              </a:rPr>
              <a:t>So</a:t>
            </a:r>
            <a:r>
              <a:rPr lang="fr-FR" sz="1600" b="1" spc="120">
                <a:latin typeface="Calibri"/>
                <a:cs typeface="Calibri"/>
              </a:rPr>
              <a:t>ute</a:t>
            </a:r>
            <a:r>
              <a:rPr lang="fr-FR" sz="1600" b="1" spc="85">
                <a:latin typeface="Calibri"/>
                <a:cs typeface="Calibri"/>
              </a:rPr>
              <a:t>nu</a:t>
            </a:r>
            <a:r>
              <a:rPr lang="fr-FR" sz="1600" b="1" spc="40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l</a:t>
            </a:r>
            <a:r>
              <a:rPr sz="1600" b="1" spc="-16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e</a:t>
            </a:r>
            <a:r>
              <a:rPr sz="1600" b="1" spc="39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:</a:t>
            </a:r>
            <a:r>
              <a:rPr sz="1600" b="1" spc="415">
                <a:latin typeface="Calibri"/>
                <a:cs typeface="Calibri"/>
              </a:rPr>
              <a:t> </a:t>
            </a:r>
            <a:r>
              <a:rPr lang="fr-FR" sz="1600" b="1" spc="-10">
                <a:latin typeface="Calibri"/>
                <a:cs typeface="Calibri"/>
              </a:rPr>
              <a:t> 15</a:t>
            </a:r>
            <a:r>
              <a:rPr sz="1600" b="1" spc="-10">
                <a:latin typeface="Calibri"/>
                <a:cs typeface="Calibri"/>
              </a:rPr>
              <a:t>/</a:t>
            </a:r>
            <a:r>
              <a:rPr sz="1600" b="1" spc="-160">
                <a:latin typeface="Calibri"/>
                <a:cs typeface="Calibri"/>
              </a:rPr>
              <a:t> </a:t>
            </a:r>
            <a:r>
              <a:rPr sz="1600" b="1" spc="85">
                <a:latin typeface="Calibri"/>
                <a:cs typeface="Calibri"/>
              </a:rPr>
              <a:t>12</a:t>
            </a:r>
            <a:r>
              <a:rPr sz="1600" b="1" spc="-165">
                <a:latin typeface="Calibri"/>
                <a:cs typeface="Calibri"/>
              </a:rPr>
              <a:t> </a:t>
            </a:r>
            <a:r>
              <a:rPr sz="1600" b="1" spc="-10">
                <a:latin typeface="Calibri"/>
                <a:cs typeface="Calibri"/>
              </a:rPr>
              <a:t>/</a:t>
            </a:r>
            <a:r>
              <a:rPr sz="1600" b="1" spc="-165">
                <a:latin typeface="Calibri"/>
                <a:cs typeface="Calibri"/>
              </a:rPr>
              <a:t> </a:t>
            </a:r>
            <a:r>
              <a:rPr lang="fr-FR" sz="1600" b="1" spc="114">
                <a:latin typeface="Calibri"/>
                <a:cs typeface="Calibri"/>
              </a:rPr>
              <a:t>2024</a:t>
            </a:r>
            <a:endParaRPr lang="fr-FR"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1860" y="5051297"/>
            <a:ext cx="5262880" cy="127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>
                <a:latin typeface="Calibri"/>
                <a:cs typeface="Calibri"/>
              </a:rPr>
              <a:t>L</a:t>
            </a:r>
            <a:r>
              <a:rPr sz="1400" b="1" spc="-12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A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D</a:t>
            </a:r>
            <a:r>
              <a:rPr sz="1400" b="1" spc="-11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N</a:t>
            </a:r>
            <a:r>
              <a:rPr sz="1400" b="1" spc="-11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A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N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Y</a:t>
            </a:r>
            <a:r>
              <a:rPr sz="1400" b="1" spc="36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A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L</a:t>
            </a:r>
            <a:r>
              <a:rPr sz="1400" b="1" spc="-120">
                <a:latin typeface="Calibri"/>
                <a:cs typeface="Calibri"/>
              </a:rPr>
              <a:t> </a:t>
            </a:r>
            <a:r>
              <a:rPr sz="1400" b="1" spc="-50"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 spc="-10">
                <a:latin typeface="Calibri"/>
                <a:cs typeface="Calibri"/>
              </a:rPr>
              <a:t>H</a:t>
            </a:r>
            <a:r>
              <a:rPr sz="1400" b="1" spc="-11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A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N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K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A</a:t>
            </a:r>
            <a:r>
              <a:rPr sz="1400" b="1" spc="-12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C</a:t>
            </a:r>
            <a:r>
              <a:rPr sz="1400" b="1" spc="-125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H</a:t>
            </a:r>
            <a:r>
              <a:rPr sz="1400" b="1" spc="365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M</a:t>
            </a:r>
            <a:r>
              <a:rPr sz="1400" b="1" spc="-12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O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 spc="85">
                <a:latin typeface="Calibri"/>
                <a:cs typeface="Calibri"/>
              </a:rPr>
              <a:t>UATA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M</a:t>
            </a:r>
            <a:r>
              <a:rPr sz="1400" b="1" spc="-125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I</a:t>
            </a:r>
            <a:r>
              <a:rPr sz="1400" b="1" spc="-120">
                <a:latin typeface="Calibri"/>
                <a:cs typeface="Calibri"/>
              </a:rPr>
              <a:t> </a:t>
            </a:r>
            <a:r>
              <a:rPr sz="1400" b="1" spc="-5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20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>
                <a:latin typeface="Calibri"/>
                <a:cs typeface="Calibri"/>
              </a:rPr>
              <a:t>S</a:t>
            </a:r>
            <a:r>
              <a:rPr sz="1400" b="1" spc="-13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A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M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I</a:t>
            </a:r>
            <a:r>
              <a:rPr sz="1400" b="1" spc="360">
                <a:latin typeface="Calibri"/>
                <a:cs typeface="Calibri"/>
              </a:rPr>
              <a:t> </a:t>
            </a:r>
            <a:r>
              <a:rPr sz="1400" b="1" spc="80">
                <a:latin typeface="Calibri"/>
                <a:cs typeface="Calibri"/>
              </a:rPr>
              <a:t>AYO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U</a:t>
            </a:r>
            <a:r>
              <a:rPr sz="1400" b="1" spc="-120">
                <a:latin typeface="Calibri"/>
                <a:cs typeface="Calibri"/>
              </a:rPr>
              <a:t> </a:t>
            </a:r>
            <a:r>
              <a:rPr sz="1400" b="1" spc="-5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  <a:p>
            <a:pPr marL="2120265">
              <a:lnSpc>
                <a:spcPct val="100000"/>
              </a:lnSpc>
              <a:spcBef>
                <a:spcPts val="525"/>
              </a:spcBef>
            </a:pPr>
            <a:r>
              <a:rPr sz="1500" b="0" spc="-10">
                <a:latin typeface="Calibri Light"/>
                <a:cs typeface="Calibri Light"/>
              </a:rPr>
              <a:t>A</a:t>
            </a:r>
            <a:r>
              <a:rPr sz="1500" b="0" spc="-145">
                <a:latin typeface="Calibri Light"/>
                <a:cs typeface="Calibri Light"/>
              </a:rPr>
              <a:t> </a:t>
            </a:r>
            <a:r>
              <a:rPr sz="1500" b="0" spc="100">
                <a:latin typeface="Calibri Light"/>
                <a:cs typeface="Calibri Light"/>
              </a:rPr>
              <a:t>nn</a:t>
            </a:r>
            <a:r>
              <a:rPr sz="1500" b="0" spc="-135">
                <a:latin typeface="Calibri Light"/>
                <a:cs typeface="Calibri Light"/>
              </a:rPr>
              <a:t> </a:t>
            </a:r>
            <a:r>
              <a:rPr sz="1500" b="0" spc="100">
                <a:latin typeface="Calibri Light"/>
                <a:cs typeface="Calibri Light"/>
              </a:rPr>
              <a:t>ée</a:t>
            </a:r>
            <a:r>
              <a:rPr sz="1500" b="0" spc="370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a</a:t>
            </a:r>
            <a:r>
              <a:rPr sz="1500" b="0" spc="-135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c</a:t>
            </a:r>
            <a:r>
              <a:rPr sz="1500" b="0" spc="-155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a</a:t>
            </a:r>
            <a:r>
              <a:rPr sz="1500" b="0" spc="-135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d</a:t>
            </a:r>
            <a:r>
              <a:rPr sz="1500" b="0" spc="-135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é</a:t>
            </a:r>
            <a:r>
              <a:rPr sz="1500" b="0" spc="-150">
                <a:latin typeface="Calibri Light"/>
                <a:cs typeface="Calibri Light"/>
              </a:rPr>
              <a:t> </a:t>
            </a:r>
            <a:r>
              <a:rPr sz="1500" b="0" spc="-20">
                <a:latin typeface="Calibri Light"/>
                <a:cs typeface="Calibri Light"/>
              </a:rPr>
              <a:t>m</a:t>
            </a:r>
            <a:r>
              <a:rPr sz="1500" b="0" spc="-150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i</a:t>
            </a:r>
            <a:r>
              <a:rPr sz="1500" b="0" spc="-145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q</a:t>
            </a:r>
            <a:r>
              <a:rPr sz="1500" b="0" spc="-140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u</a:t>
            </a:r>
            <a:r>
              <a:rPr sz="1500" b="0" spc="-145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e</a:t>
            </a:r>
            <a:r>
              <a:rPr sz="1500" b="0" spc="370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:</a:t>
            </a:r>
            <a:r>
              <a:rPr sz="1500" b="0" spc="400">
                <a:latin typeface="Calibri Light"/>
                <a:cs typeface="Calibri Light"/>
              </a:rPr>
              <a:t> </a:t>
            </a:r>
            <a:r>
              <a:rPr sz="1500" b="0" spc="-10">
                <a:latin typeface="Calibri Light"/>
                <a:cs typeface="Calibri Light"/>
              </a:rPr>
              <a:t>2</a:t>
            </a:r>
            <a:r>
              <a:rPr sz="1500" b="0" spc="-145">
                <a:latin typeface="Calibri Light"/>
                <a:cs typeface="Calibri Light"/>
              </a:rPr>
              <a:t> </a:t>
            </a:r>
            <a:r>
              <a:rPr sz="1500" b="0" spc="-10">
                <a:latin typeface="Calibri Light"/>
                <a:cs typeface="Calibri Light"/>
              </a:rPr>
              <a:t>0</a:t>
            </a:r>
            <a:r>
              <a:rPr sz="1500" b="0" spc="-140">
                <a:latin typeface="Calibri Light"/>
                <a:cs typeface="Calibri Light"/>
              </a:rPr>
              <a:t> </a:t>
            </a:r>
            <a:r>
              <a:rPr sz="1500" b="0" spc="-10">
                <a:latin typeface="Calibri Light"/>
                <a:cs typeface="Calibri Light"/>
              </a:rPr>
              <a:t>2</a:t>
            </a:r>
            <a:r>
              <a:rPr sz="1500" b="0" spc="-145">
                <a:latin typeface="Calibri Light"/>
                <a:cs typeface="Calibri Light"/>
              </a:rPr>
              <a:t> </a:t>
            </a:r>
            <a:r>
              <a:rPr sz="1500" b="0" spc="-10">
                <a:latin typeface="Calibri Light"/>
                <a:cs typeface="Calibri Light"/>
              </a:rPr>
              <a:t>3</a:t>
            </a:r>
            <a:r>
              <a:rPr sz="1500" b="0" spc="-145">
                <a:latin typeface="Calibri Light"/>
                <a:cs typeface="Calibri Light"/>
              </a:rPr>
              <a:t> </a:t>
            </a:r>
            <a:r>
              <a:rPr sz="1500" b="0">
                <a:latin typeface="Calibri Light"/>
                <a:cs typeface="Calibri Light"/>
              </a:rPr>
              <a:t>/</a:t>
            </a:r>
            <a:r>
              <a:rPr sz="1500" b="0" spc="-145">
                <a:latin typeface="Calibri Light"/>
                <a:cs typeface="Calibri Light"/>
              </a:rPr>
              <a:t> </a:t>
            </a:r>
            <a:r>
              <a:rPr sz="1500" b="0" spc="-10">
                <a:latin typeface="Calibri Light"/>
                <a:cs typeface="Calibri Light"/>
              </a:rPr>
              <a:t>2</a:t>
            </a:r>
            <a:r>
              <a:rPr sz="1500" b="0" spc="-145">
                <a:latin typeface="Calibri Light"/>
                <a:cs typeface="Calibri Light"/>
              </a:rPr>
              <a:t> </a:t>
            </a:r>
            <a:r>
              <a:rPr sz="1500" b="0" spc="-10">
                <a:latin typeface="Calibri Light"/>
                <a:cs typeface="Calibri Light"/>
              </a:rPr>
              <a:t>0</a:t>
            </a:r>
            <a:r>
              <a:rPr sz="1500" b="0" spc="-140">
                <a:latin typeface="Calibri Light"/>
                <a:cs typeface="Calibri Light"/>
              </a:rPr>
              <a:t> </a:t>
            </a:r>
            <a:r>
              <a:rPr sz="1500" b="0" spc="-10">
                <a:latin typeface="Calibri Light"/>
                <a:cs typeface="Calibri Light"/>
              </a:rPr>
              <a:t>2</a:t>
            </a:r>
            <a:r>
              <a:rPr sz="1500" b="0" spc="-145">
                <a:latin typeface="Calibri Light"/>
                <a:cs typeface="Calibri Light"/>
              </a:rPr>
              <a:t> </a:t>
            </a:r>
            <a:r>
              <a:rPr sz="1500" b="0" spc="-50">
                <a:latin typeface="Calibri Light"/>
                <a:cs typeface="Calibri Light"/>
              </a:rPr>
              <a:t>4</a:t>
            </a:r>
            <a:endParaRPr sz="15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39970" y="1522083"/>
            <a:ext cx="2486025" cy="113411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3600" spc="150">
                <a:latin typeface="Calibri"/>
                <a:cs typeface="Calibri"/>
              </a:rPr>
              <a:t>Soutenance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900" spc="140">
                <a:latin typeface="Calibri"/>
                <a:cs typeface="Calibri"/>
              </a:rPr>
              <a:t>Sous</a:t>
            </a:r>
            <a:r>
              <a:rPr sz="1900" spc="395">
                <a:latin typeface="Calibri"/>
                <a:cs typeface="Calibri"/>
              </a:rPr>
              <a:t> </a:t>
            </a:r>
            <a:r>
              <a:rPr sz="1900" spc="95">
                <a:latin typeface="Calibri"/>
                <a:cs typeface="Calibri"/>
              </a:rPr>
              <a:t>le</a:t>
            </a:r>
            <a:r>
              <a:rPr sz="1900" spc="390">
                <a:latin typeface="Calibri"/>
                <a:cs typeface="Calibri"/>
              </a:rPr>
              <a:t> </a:t>
            </a:r>
            <a:r>
              <a:rPr sz="1900" spc="150">
                <a:latin typeface="Calibri"/>
                <a:cs typeface="Calibri"/>
              </a:rPr>
              <a:t>thème</a:t>
            </a:r>
            <a:r>
              <a:rPr sz="1900" spc="405">
                <a:latin typeface="Calibri"/>
                <a:cs typeface="Calibri"/>
              </a:rPr>
              <a:t> </a:t>
            </a:r>
            <a:r>
              <a:rPr sz="1900" spc="-5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9048" y="1376172"/>
            <a:ext cx="7615555" cy="0"/>
          </a:xfrm>
          <a:custGeom>
            <a:avLst/>
            <a:gdLst/>
            <a:ahLst/>
            <a:cxnLst/>
            <a:rect l="l" t="t" r="r" b="b"/>
            <a:pathLst>
              <a:path w="7615555">
                <a:moveTo>
                  <a:pt x="0" y="0"/>
                </a:moveTo>
                <a:lnTo>
                  <a:pt x="7615428" y="0"/>
                </a:lnTo>
              </a:path>
            </a:pathLst>
          </a:custGeom>
          <a:ln w="15875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291" y="4695190"/>
            <a:ext cx="3417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>
                <a:latin typeface="Calibri"/>
                <a:cs typeface="Calibri"/>
              </a:rPr>
              <a:t>E</a:t>
            </a:r>
            <a:r>
              <a:rPr sz="1500" b="1" spc="-140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n</a:t>
            </a:r>
            <a:r>
              <a:rPr sz="1500" b="1" spc="-140">
                <a:latin typeface="Calibri"/>
                <a:cs typeface="Calibri"/>
              </a:rPr>
              <a:t> </a:t>
            </a:r>
            <a:r>
              <a:rPr sz="1500" b="1" spc="90">
                <a:latin typeface="Calibri"/>
                <a:cs typeface="Calibri"/>
              </a:rPr>
              <a:t>ca</a:t>
            </a:r>
            <a:r>
              <a:rPr sz="1500" b="1" spc="-130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d</a:t>
            </a:r>
            <a:r>
              <a:rPr sz="1500" b="1" spc="-140">
                <a:latin typeface="Calibri"/>
                <a:cs typeface="Calibri"/>
              </a:rPr>
              <a:t> </a:t>
            </a:r>
            <a:r>
              <a:rPr sz="1500" b="1" spc="85">
                <a:latin typeface="Calibri"/>
                <a:cs typeface="Calibri"/>
              </a:rPr>
              <a:t>ré</a:t>
            </a:r>
            <a:r>
              <a:rPr sz="1500" b="1" spc="375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p</a:t>
            </a:r>
            <a:r>
              <a:rPr sz="1500" b="1" spc="-135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a</a:t>
            </a:r>
            <a:r>
              <a:rPr sz="1500" b="1" spc="-135">
                <a:latin typeface="Calibri"/>
                <a:cs typeface="Calibri"/>
              </a:rPr>
              <a:t> </a:t>
            </a:r>
            <a:r>
              <a:rPr sz="1500" b="1" spc="-10">
                <a:latin typeface="Calibri"/>
                <a:cs typeface="Calibri"/>
              </a:rPr>
              <a:t>r</a:t>
            </a:r>
            <a:r>
              <a:rPr sz="1500" b="1" spc="-140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:</a:t>
            </a:r>
            <a:r>
              <a:rPr sz="1500" b="1" spc="390">
                <a:latin typeface="Calibri"/>
                <a:cs typeface="Calibri"/>
              </a:rPr>
              <a:t> </a:t>
            </a:r>
            <a:r>
              <a:rPr sz="1500" b="1" spc="-20">
                <a:latin typeface="Calibri"/>
                <a:cs typeface="Calibri"/>
              </a:rPr>
              <a:t>M</a:t>
            </a:r>
            <a:r>
              <a:rPr sz="1500" b="1" spc="-140">
                <a:latin typeface="Calibri"/>
                <a:cs typeface="Calibri"/>
              </a:rPr>
              <a:t> </a:t>
            </a:r>
            <a:r>
              <a:rPr sz="1500" b="1" spc="-20">
                <a:latin typeface="Calibri"/>
                <a:cs typeface="Calibri"/>
              </a:rPr>
              <a:t>m</a:t>
            </a:r>
            <a:r>
              <a:rPr sz="1500" b="1" spc="-130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e</a:t>
            </a:r>
            <a:r>
              <a:rPr sz="1500" b="1" spc="375">
                <a:latin typeface="Calibri"/>
                <a:cs typeface="Calibri"/>
              </a:rPr>
              <a:t> </a:t>
            </a:r>
            <a:r>
              <a:rPr sz="1500" b="1" spc="-20">
                <a:latin typeface="Calibri"/>
                <a:cs typeface="Calibri"/>
              </a:rPr>
              <a:t>M</a:t>
            </a:r>
            <a:r>
              <a:rPr sz="1500" b="1" spc="-140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a</a:t>
            </a:r>
            <a:r>
              <a:rPr sz="1500" b="1" spc="-130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l</a:t>
            </a:r>
            <a:r>
              <a:rPr sz="1500" b="1" spc="-135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i</a:t>
            </a:r>
            <a:r>
              <a:rPr sz="1500" b="1" spc="-130">
                <a:latin typeface="Calibri"/>
                <a:cs typeface="Calibri"/>
              </a:rPr>
              <a:t> </a:t>
            </a:r>
            <a:r>
              <a:rPr sz="1500" b="1" spc="80">
                <a:latin typeface="Calibri"/>
                <a:cs typeface="Calibri"/>
              </a:rPr>
              <a:t>ka</a:t>
            </a:r>
            <a:r>
              <a:rPr sz="1500" b="1" spc="370">
                <a:latin typeface="Calibri"/>
                <a:cs typeface="Calibri"/>
              </a:rPr>
              <a:t> </a:t>
            </a:r>
            <a:r>
              <a:rPr sz="1500" b="1" spc="-10">
                <a:latin typeface="Calibri"/>
                <a:cs typeface="Calibri"/>
              </a:rPr>
              <a:t>A</a:t>
            </a:r>
            <a:r>
              <a:rPr sz="1500" b="1" spc="-135">
                <a:latin typeface="Calibri"/>
                <a:cs typeface="Calibri"/>
              </a:rPr>
              <a:t> </a:t>
            </a:r>
            <a:r>
              <a:rPr sz="1500" b="1" spc="-10">
                <a:latin typeface="Calibri"/>
                <a:cs typeface="Calibri"/>
              </a:rPr>
              <a:t>D</a:t>
            </a:r>
            <a:r>
              <a:rPr sz="1500" b="1" spc="-130">
                <a:latin typeface="Calibri"/>
                <a:cs typeface="Calibri"/>
              </a:rPr>
              <a:t> </a:t>
            </a:r>
            <a:r>
              <a:rPr sz="1500" b="1" spc="-10">
                <a:latin typeface="Calibri"/>
                <a:cs typeface="Calibri"/>
              </a:rPr>
              <a:t>D</a:t>
            </a:r>
            <a:r>
              <a:rPr sz="1500" b="1" spc="-135">
                <a:latin typeface="Calibri"/>
                <a:cs typeface="Calibri"/>
              </a:rPr>
              <a:t> </a:t>
            </a:r>
            <a:r>
              <a:rPr sz="1500" b="1">
                <a:latin typeface="Calibri"/>
                <a:cs typeface="Calibri"/>
              </a:rPr>
              <a:t>O</a:t>
            </a:r>
            <a:r>
              <a:rPr sz="1500" b="1" spc="-130">
                <a:latin typeface="Calibri"/>
                <a:cs typeface="Calibri"/>
              </a:rPr>
              <a:t> </a:t>
            </a:r>
            <a:r>
              <a:rPr sz="1500" b="1" spc="-50">
                <a:latin typeface="Calibri"/>
                <a:cs typeface="Calibri"/>
              </a:rPr>
              <a:t>U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1860" y="4680584"/>
            <a:ext cx="19392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 spc="-10">
                <a:latin typeface="Calibri"/>
                <a:cs typeface="Calibri"/>
              </a:rPr>
              <a:t>E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L</a:t>
            </a:r>
            <a:r>
              <a:rPr sz="1400" b="1" spc="380">
                <a:latin typeface="Calibri"/>
                <a:cs typeface="Calibri"/>
              </a:rPr>
              <a:t> </a:t>
            </a:r>
            <a:r>
              <a:rPr sz="1400" b="1" spc="65">
                <a:latin typeface="Calibri"/>
                <a:cs typeface="Calibri"/>
              </a:rPr>
              <a:t>FA</a:t>
            </a:r>
            <a:r>
              <a:rPr sz="1400" b="1" spc="-11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H</a:t>
            </a:r>
            <a:r>
              <a:rPr sz="1400" b="1" spc="-11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I</a:t>
            </a:r>
            <a:r>
              <a:rPr sz="1400" b="1" spc="-12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M</a:t>
            </a:r>
            <a:r>
              <a:rPr sz="1400" b="1" spc="38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B</a:t>
            </a:r>
            <a:r>
              <a:rPr sz="1400" b="1" spc="-110">
                <a:latin typeface="Calibri"/>
                <a:cs typeface="Calibri"/>
              </a:rPr>
              <a:t> </a:t>
            </a:r>
            <a:r>
              <a:rPr sz="1400" b="1" spc="80">
                <a:latin typeface="Calibri"/>
                <a:cs typeface="Calibri"/>
              </a:rPr>
              <a:t>ra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h</a:t>
            </a:r>
            <a:r>
              <a:rPr sz="1400" b="1" spc="-110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i</a:t>
            </a:r>
            <a:r>
              <a:rPr sz="1400" b="1" spc="-114">
                <a:latin typeface="Calibri"/>
                <a:cs typeface="Calibri"/>
              </a:rPr>
              <a:t> </a:t>
            </a:r>
            <a:r>
              <a:rPr sz="1400" b="1" spc="-5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6F62F-E271-6A9E-BAAE-D1BCED12D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BAFBEEF-D24D-13D9-8DFA-C030297AC14E}"/>
              </a:ext>
            </a:extLst>
          </p:cNvPr>
          <p:cNvGrpSpPr/>
          <p:nvPr/>
        </p:nvGrpSpPr>
        <p:grpSpPr>
          <a:xfrm>
            <a:off x="1193291" y="833627"/>
            <a:ext cx="9966960" cy="1162050"/>
            <a:chOff x="1193291" y="833627"/>
            <a:chExt cx="9966960" cy="116205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2C27CF96-F9FF-E58D-E233-1F8889747CB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9312" y="833627"/>
              <a:ext cx="5348478" cy="1162050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CF34F20C-364F-7CB5-711B-9B909FA86C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2840" y="873251"/>
              <a:ext cx="5308854" cy="1122426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B8E4C72E-FB25-5AFB-B07E-A956D5CA8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7170">
              <a:lnSpc>
                <a:spcPct val="100000"/>
              </a:lnSpc>
              <a:spcBef>
                <a:spcPts val="95"/>
              </a:spcBef>
            </a:pPr>
            <a:r>
              <a:rPr sz="4000" spc="-20">
                <a:latin typeface="Calibri"/>
                <a:cs typeface="Calibri"/>
              </a:rPr>
              <a:t>Architecture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 spc="-10">
                <a:latin typeface="Calibri"/>
                <a:cs typeface="Calibri"/>
              </a:rPr>
              <a:t>existante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2EB05400-14BD-B185-32BE-61486AE824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13214" y="5960858"/>
            <a:ext cx="67417" cy="94660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F6C6D5A6-7762-1A77-D118-C6A5CE048EAD}"/>
              </a:ext>
            </a:extLst>
          </p:cNvPr>
          <p:cNvSpPr txBox="1"/>
          <p:nvPr/>
        </p:nvSpPr>
        <p:spPr>
          <a:xfrm>
            <a:off x="11102085" y="591169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2764D38-B5E2-AC0D-9964-3EF8E272D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283" y="1989988"/>
            <a:ext cx="7543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0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0963" y="5960858"/>
            <a:ext cx="123101" cy="946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12649" y="2585729"/>
            <a:ext cx="2332991" cy="223012"/>
            <a:chOff x="1569719" y="2478405"/>
            <a:chExt cx="2332991" cy="223012"/>
          </a:xfrm>
        </p:grpSpPr>
        <p:sp>
          <p:nvSpPr>
            <p:cNvPr id="8" name="object 8"/>
            <p:cNvSpPr/>
            <p:nvPr/>
          </p:nvSpPr>
          <p:spPr>
            <a:xfrm>
              <a:off x="1577213" y="2585084"/>
              <a:ext cx="63500" cy="22225"/>
            </a:xfrm>
            <a:custGeom>
              <a:avLst/>
              <a:gdLst/>
              <a:ahLst/>
              <a:cxnLst/>
              <a:rect l="l" t="t" r="r" b="b"/>
              <a:pathLst>
                <a:path w="63500" h="22225">
                  <a:moveTo>
                    <a:pt x="63500" y="10795"/>
                  </a:moveTo>
                  <a:lnTo>
                    <a:pt x="60198" y="1270"/>
                  </a:lnTo>
                  <a:lnTo>
                    <a:pt x="59817" y="889"/>
                  </a:lnTo>
                  <a:lnTo>
                    <a:pt x="59309" y="508"/>
                  </a:lnTo>
                  <a:lnTo>
                    <a:pt x="58674" y="381"/>
                  </a:lnTo>
                  <a:lnTo>
                    <a:pt x="57023" y="0"/>
                  </a:lnTo>
                  <a:lnTo>
                    <a:pt x="6731" y="0"/>
                  </a:lnTo>
                  <a:lnTo>
                    <a:pt x="6477" y="127"/>
                  </a:lnTo>
                  <a:lnTo>
                    <a:pt x="4572" y="508"/>
                  </a:lnTo>
                  <a:lnTo>
                    <a:pt x="4064" y="635"/>
                  </a:lnTo>
                  <a:lnTo>
                    <a:pt x="3302" y="1397"/>
                  </a:lnTo>
                  <a:lnTo>
                    <a:pt x="1905" y="2667"/>
                  </a:lnTo>
                  <a:lnTo>
                    <a:pt x="1524" y="3048"/>
                  </a:lnTo>
                  <a:lnTo>
                    <a:pt x="1270" y="3429"/>
                  </a:lnTo>
                  <a:lnTo>
                    <a:pt x="1143" y="3937"/>
                  </a:lnTo>
                  <a:lnTo>
                    <a:pt x="419" y="6096"/>
                  </a:lnTo>
                  <a:lnTo>
                    <a:pt x="317" y="6604"/>
                  </a:lnTo>
                  <a:lnTo>
                    <a:pt x="190" y="7874"/>
                  </a:lnTo>
                  <a:lnTo>
                    <a:pt x="0" y="10795"/>
                  </a:lnTo>
                  <a:lnTo>
                    <a:pt x="0" y="11303"/>
                  </a:lnTo>
                  <a:lnTo>
                    <a:pt x="190" y="14351"/>
                  </a:lnTo>
                  <a:lnTo>
                    <a:pt x="317" y="15367"/>
                  </a:lnTo>
                  <a:lnTo>
                    <a:pt x="381" y="15494"/>
                  </a:lnTo>
                  <a:lnTo>
                    <a:pt x="457" y="16002"/>
                  </a:lnTo>
                  <a:lnTo>
                    <a:pt x="1143" y="18161"/>
                  </a:lnTo>
                  <a:lnTo>
                    <a:pt x="1270" y="18669"/>
                  </a:lnTo>
                  <a:lnTo>
                    <a:pt x="1524" y="19050"/>
                  </a:lnTo>
                  <a:lnTo>
                    <a:pt x="3683" y="21209"/>
                  </a:lnTo>
                  <a:lnTo>
                    <a:pt x="4064" y="21463"/>
                  </a:lnTo>
                  <a:lnTo>
                    <a:pt x="6477" y="22098"/>
                  </a:lnTo>
                  <a:lnTo>
                    <a:pt x="57023" y="22098"/>
                  </a:lnTo>
                  <a:lnTo>
                    <a:pt x="59436" y="21590"/>
                  </a:lnTo>
                  <a:lnTo>
                    <a:pt x="60439" y="20828"/>
                  </a:lnTo>
                  <a:lnTo>
                    <a:pt x="61582" y="19431"/>
                  </a:lnTo>
                  <a:lnTo>
                    <a:pt x="61976" y="19177"/>
                  </a:lnTo>
                  <a:lnTo>
                    <a:pt x="63068" y="16002"/>
                  </a:lnTo>
                  <a:lnTo>
                    <a:pt x="63169" y="15748"/>
                  </a:lnTo>
                  <a:lnTo>
                    <a:pt x="63233" y="15367"/>
                  </a:lnTo>
                  <a:lnTo>
                    <a:pt x="63309" y="15240"/>
                  </a:lnTo>
                  <a:lnTo>
                    <a:pt x="63398" y="14224"/>
                  </a:lnTo>
                  <a:lnTo>
                    <a:pt x="63500" y="10795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719" y="2577719"/>
              <a:ext cx="57785" cy="16510"/>
            </a:xfrm>
            <a:custGeom>
              <a:avLst/>
              <a:gdLst/>
              <a:ahLst/>
              <a:cxnLst/>
              <a:rect l="l" t="t" r="r" b="b"/>
              <a:pathLst>
                <a:path w="57785" h="16510">
                  <a:moveTo>
                    <a:pt x="54102" y="0"/>
                  </a:moveTo>
                  <a:lnTo>
                    <a:pt x="4318" y="0"/>
                  </a:lnTo>
                  <a:lnTo>
                    <a:pt x="2921" y="0"/>
                  </a:lnTo>
                  <a:lnTo>
                    <a:pt x="1778" y="507"/>
                  </a:lnTo>
                  <a:lnTo>
                    <a:pt x="1143" y="1777"/>
                  </a:lnTo>
                  <a:lnTo>
                    <a:pt x="381" y="2920"/>
                  </a:lnTo>
                  <a:lnTo>
                    <a:pt x="0" y="4952"/>
                  </a:lnTo>
                  <a:lnTo>
                    <a:pt x="0" y="10921"/>
                  </a:lnTo>
                  <a:lnTo>
                    <a:pt x="381" y="13080"/>
                  </a:lnTo>
                  <a:lnTo>
                    <a:pt x="1143" y="14223"/>
                  </a:lnTo>
                  <a:lnTo>
                    <a:pt x="1778" y="15493"/>
                  </a:lnTo>
                  <a:lnTo>
                    <a:pt x="2921" y="16128"/>
                  </a:lnTo>
                  <a:lnTo>
                    <a:pt x="54737" y="16128"/>
                  </a:lnTo>
                  <a:lnTo>
                    <a:pt x="55753" y="15493"/>
                  </a:lnTo>
                  <a:lnTo>
                    <a:pt x="56515" y="14350"/>
                  </a:lnTo>
                  <a:lnTo>
                    <a:pt x="57150" y="13080"/>
                  </a:lnTo>
                  <a:lnTo>
                    <a:pt x="57531" y="11048"/>
                  </a:lnTo>
                  <a:lnTo>
                    <a:pt x="57531" y="6476"/>
                  </a:lnTo>
                  <a:lnTo>
                    <a:pt x="55118" y="380"/>
                  </a:lnTo>
                  <a:lnTo>
                    <a:pt x="54610" y="126"/>
                  </a:lnTo>
                  <a:lnTo>
                    <a:pt x="5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719" y="2577719"/>
              <a:ext cx="57785" cy="16510"/>
            </a:xfrm>
            <a:custGeom>
              <a:avLst/>
              <a:gdLst/>
              <a:ahLst/>
              <a:cxnLst/>
              <a:rect l="l" t="t" r="r" b="b"/>
              <a:pathLst>
                <a:path w="57785" h="16510">
                  <a:moveTo>
                    <a:pt x="4318" y="0"/>
                  </a:moveTo>
                  <a:lnTo>
                    <a:pt x="53467" y="0"/>
                  </a:lnTo>
                  <a:lnTo>
                    <a:pt x="54102" y="0"/>
                  </a:lnTo>
                  <a:lnTo>
                    <a:pt x="54610" y="126"/>
                  </a:lnTo>
                  <a:lnTo>
                    <a:pt x="55118" y="380"/>
                  </a:lnTo>
                  <a:lnTo>
                    <a:pt x="55626" y="507"/>
                  </a:lnTo>
                  <a:lnTo>
                    <a:pt x="56134" y="1015"/>
                  </a:lnTo>
                  <a:lnTo>
                    <a:pt x="56387" y="1650"/>
                  </a:lnTo>
                  <a:lnTo>
                    <a:pt x="56768" y="2285"/>
                  </a:lnTo>
                  <a:lnTo>
                    <a:pt x="57023" y="3175"/>
                  </a:lnTo>
                  <a:lnTo>
                    <a:pt x="57277" y="4190"/>
                  </a:lnTo>
                  <a:lnTo>
                    <a:pt x="57404" y="5206"/>
                  </a:lnTo>
                  <a:lnTo>
                    <a:pt x="57531" y="6476"/>
                  </a:lnTo>
                  <a:lnTo>
                    <a:pt x="57531" y="8000"/>
                  </a:lnTo>
                  <a:lnTo>
                    <a:pt x="57531" y="11048"/>
                  </a:lnTo>
                  <a:lnTo>
                    <a:pt x="57150" y="13080"/>
                  </a:lnTo>
                  <a:lnTo>
                    <a:pt x="56515" y="14350"/>
                  </a:lnTo>
                  <a:lnTo>
                    <a:pt x="55753" y="15493"/>
                  </a:lnTo>
                  <a:lnTo>
                    <a:pt x="54737" y="16128"/>
                  </a:lnTo>
                  <a:lnTo>
                    <a:pt x="53467" y="16128"/>
                  </a:lnTo>
                  <a:lnTo>
                    <a:pt x="4318" y="16128"/>
                  </a:lnTo>
                  <a:lnTo>
                    <a:pt x="2921" y="16128"/>
                  </a:lnTo>
                  <a:lnTo>
                    <a:pt x="1778" y="15493"/>
                  </a:lnTo>
                  <a:lnTo>
                    <a:pt x="1143" y="14223"/>
                  </a:lnTo>
                  <a:lnTo>
                    <a:pt x="381" y="13080"/>
                  </a:lnTo>
                  <a:lnTo>
                    <a:pt x="0" y="10921"/>
                  </a:lnTo>
                  <a:lnTo>
                    <a:pt x="0" y="8000"/>
                  </a:lnTo>
                  <a:lnTo>
                    <a:pt x="0" y="4952"/>
                  </a:lnTo>
                  <a:lnTo>
                    <a:pt x="381" y="2920"/>
                  </a:lnTo>
                  <a:lnTo>
                    <a:pt x="1143" y="1777"/>
                  </a:lnTo>
                  <a:lnTo>
                    <a:pt x="1778" y="507"/>
                  </a:lnTo>
                  <a:lnTo>
                    <a:pt x="2921" y="0"/>
                  </a:lnTo>
                  <a:lnTo>
                    <a:pt x="4318" y="0"/>
                  </a:lnTo>
                  <a:close/>
                </a:path>
              </a:pathLst>
            </a:custGeom>
            <a:ln w="6096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7977" y="2478405"/>
              <a:ext cx="2054733" cy="2230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94497" y="1948503"/>
            <a:ext cx="7658734" cy="1199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25">
                <a:solidFill>
                  <a:srgbClr val="00AF50"/>
                </a:solidFill>
                <a:latin typeface="Calibri"/>
                <a:cs typeface="Calibri"/>
              </a:rPr>
              <a:t>1.</a:t>
            </a: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60">
                <a:solidFill>
                  <a:srgbClr val="00AF50"/>
                </a:solidFill>
                <a:latin typeface="Calibri"/>
                <a:cs typeface="Calibri"/>
              </a:rPr>
              <a:t>CATALOGUE</a:t>
            </a:r>
            <a:r>
              <a:rPr sz="2800" spc="-9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00AF50"/>
                </a:solidFill>
                <a:latin typeface="Calibri"/>
                <a:cs typeface="Calibri"/>
              </a:rPr>
              <a:t>(PRODUITS)</a:t>
            </a:r>
            <a:r>
              <a:rPr sz="2800" spc="-7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800">
              <a:latin typeface="Calibri"/>
              <a:cs typeface="Calibri"/>
            </a:endParaRPr>
          </a:p>
          <a:p>
            <a:pPr marL="595630">
              <a:lnSpc>
                <a:spcPct val="100000"/>
              </a:lnSpc>
            </a:pPr>
            <a:r>
              <a:rPr sz="1900">
                <a:latin typeface="Calibri"/>
                <a:cs typeface="Calibri"/>
              </a:rPr>
              <a:t>La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page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 spc="-20">
                <a:latin typeface="Calibri"/>
                <a:cs typeface="Calibri"/>
              </a:rPr>
              <a:t>d’accueil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affiche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les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nouveautés,</a:t>
            </a:r>
            <a:r>
              <a:rPr sz="1900" spc="-1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et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les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produits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les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plus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achetés.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66672" y="3671951"/>
            <a:ext cx="74295" cy="33020"/>
            <a:chOff x="1566672" y="3671951"/>
            <a:chExt cx="74295" cy="33020"/>
          </a:xfrm>
        </p:grpSpPr>
        <p:sp>
          <p:nvSpPr>
            <p:cNvPr id="15" name="object 15"/>
            <p:cNvSpPr/>
            <p:nvPr/>
          </p:nvSpPr>
          <p:spPr>
            <a:xfrm>
              <a:off x="1577213" y="3682364"/>
              <a:ext cx="63500" cy="22225"/>
            </a:xfrm>
            <a:custGeom>
              <a:avLst/>
              <a:gdLst/>
              <a:ahLst/>
              <a:cxnLst/>
              <a:rect l="l" t="t" r="r" b="b"/>
              <a:pathLst>
                <a:path w="63500" h="22225">
                  <a:moveTo>
                    <a:pt x="63500" y="10795"/>
                  </a:moveTo>
                  <a:lnTo>
                    <a:pt x="60198" y="1270"/>
                  </a:lnTo>
                  <a:lnTo>
                    <a:pt x="59817" y="889"/>
                  </a:lnTo>
                  <a:lnTo>
                    <a:pt x="59309" y="508"/>
                  </a:lnTo>
                  <a:lnTo>
                    <a:pt x="58674" y="381"/>
                  </a:lnTo>
                  <a:lnTo>
                    <a:pt x="57023" y="0"/>
                  </a:lnTo>
                  <a:lnTo>
                    <a:pt x="6731" y="0"/>
                  </a:lnTo>
                  <a:lnTo>
                    <a:pt x="6477" y="127"/>
                  </a:lnTo>
                  <a:lnTo>
                    <a:pt x="4572" y="508"/>
                  </a:lnTo>
                  <a:lnTo>
                    <a:pt x="4064" y="635"/>
                  </a:lnTo>
                  <a:lnTo>
                    <a:pt x="3302" y="1397"/>
                  </a:lnTo>
                  <a:lnTo>
                    <a:pt x="1905" y="2667"/>
                  </a:lnTo>
                  <a:lnTo>
                    <a:pt x="1524" y="3048"/>
                  </a:lnTo>
                  <a:lnTo>
                    <a:pt x="1270" y="3429"/>
                  </a:lnTo>
                  <a:lnTo>
                    <a:pt x="1143" y="3937"/>
                  </a:lnTo>
                  <a:lnTo>
                    <a:pt x="419" y="6096"/>
                  </a:lnTo>
                  <a:lnTo>
                    <a:pt x="317" y="6604"/>
                  </a:lnTo>
                  <a:lnTo>
                    <a:pt x="190" y="7874"/>
                  </a:lnTo>
                  <a:lnTo>
                    <a:pt x="0" y="10795"/>
                  </a:lnTo>
                  <a:lnTo>
                    <a:pt x="0" y="11303"/>
                  </a:lnTo>
                  <a:lnTo>
                    <a:pt x="190" y="14351"/>
                  </a:lnTo>
                  <a:lnTo>
                    <a:pt x="317" y="15367"/>
                  </a:lnTo>
                  <a:lnTo>
                    <a:pt x="381" y="15494"/>
                  </a:lnTo>
                  <a:lnTo>
                    <a:pt x="457" y="16002"/>
                  </a:lnTo>
                  <a:lnTo>
                    <a:pt x="1143" y="18161"/>
                  </a:lnTo>
                  <a:lnTo>
                    <a:pt x="1270" y="18669"/>
                  </a:lnTo>
                  <a:lnTo>
                    <a:pt x="1524" y="19050"/>
                  </a:lnTo>
                  <a:lnTo>
                    <a:pt x="3683" y="21209"/>
                  </a:lnTo>
                  <a:lnTo>
                    <a:pt x="4064" y="21463"/>
                  </a:lnTo>
                  <a:lnTo>
                    <a:pt x="6477" y="22098"/>
                  </a:lnTo>
                  <a:lnTo>
                    <a:pt x="57023" y="22098"/>
                  </a:lnTo>
                  <a:lnTo>
                    <a:pt x="59436" y="21590"/>
                  </a:lnTo>
                  <a:lnTo>
                    <a:pt x="60439" y="20828"/>
                  </a:lnTo>
                  <a:lnTo>
                    <a:pt x="61582" y="19431"/>
                  </a:lnTo>
                  <a:lnTo>
                    <a:pt x="61976" y="19177"/>
                  </a:lnTo>
                  <a:lnTo>
                    <a:pt x="63068" y="16002"/>
                  </a:lnTo>
                  <a:lnTo>
                    <a:pt x="63169" y="15748"/>
                  </a:lnTo>
                  <a:lnTo>
                    <a:pt x="63296" y="15240"/>
                  </a:lnTo>
                  <a:lnTo>
                    <a:pt x="63398" y="14224"/>
                  </a:lnTo>
                  <a:lnTo>
                    <a:pt x="63500" y="10795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720" y="3674999"/>
              <a:ext cx="57785" cy="16510"/>
            </a:xfrm>
            <a:custGeom>
              <a:avLst/>
              <a:gdLst/>
              <a:ahLst/>
              <a:cxnLst/>
              <a:rect l="l" t="t" r="r" b="b"/>
              <a:pathLst>
                <a:path w="57785" h="16510">
                  <a:moveTo>
                    <a:pt x="54102" y="0"/>
                  </a:moveTo>
                  <a:lnTo>
                    <a:pt x="4318" y="0"/>
                  </a:lnTo>
                  <a:lnTo>
                    <a:pt x="2921" y="0"/>
                  </a:lnTo>
                  <a:lnTo>
                    <a:pt x="1778" y="507"/>
                  </a:lnTo>
                  <a:lnTo>
                    <a:pt x="1143" y="1777"/>
                  </a:lnTo>
                  <a:lnTo>
                    <a:pt x="381" y="2920"/>
                  </a:lnTo>
                  <a:lnTo>
                    <a:pt x="0" y="4952"/>
                  </a:lnTo>
                  <a:lnTo>
                    <a:pt x="0" y="10921"/>
                  </a:lnTo>
                  <a:lnTo>
                    <a:pt x="381" y="13081"/>
                  </a:lnTo>
                  <a:lnTo>
                    <a:pt x="1143" y="14224"/>
                  </a:lnTo>
                  <a:lnTo>
                    <a:pt x="1778" y="15493"/>
                  </a:lnTo>
                  <a:lnTo>
                    <a:pt x="2921" y="16128"/>
                  </a:lnTo>
                  <a:lnTo>
                    <a:pt x="54737" y="16128"/>
                  </a:lnTo>
                  <a:lnTo>
                    <a:pt x="55753" y="15493"/>
                  </a:lnTo>
                  <a:lnTo>
                    <a:pt x="56515" y="14350"/>
                  </a:lnTo>
                  <a:lnTo>
                    <a:pt x="57150" y="13081"/>
                  </a:lnTo>
                  <a:lnTo>
                    <a:pt x="57531" y="11049"/>
                  </a:lnTo>
                  <a:lnTo>
                    <a:pt x="57531" y="6476"/>
                  </a:lnTo>
                  <a:lnTo>
                    <a:pt x="55118" y="381"/>
                  </a:lnTo>
                  <a:lnTo>
                    <a:pt x="54610" y="126"/>
                  </a:lnTo>
                  <a:lnTo>
                    <a:pt x="5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720" y="3674999"/>
              <a:ext cx="57785" cy="16510"/>
            </a:xfrm>
            <a:custGeom>
              <a:avLst/>
              <a:gdLst/>
              <a:ahLst/>
              <a:cxnLst/>
              <a:rect l="l" t="t" r="r" b="b"/>
              <a:pathLst>
                <a:path w="57785" h="16510">
                  <a:moveTo>
                    <a:pt x="4318" y="0"/>
                  </a:moveTo>
                  <a:lnTo>
                    <a:pt x="53467" y="0"/>
                  </a:lnTo>
                  <a:lnTo>
                    <a:pt x="54102" y="0"/>
                  </a:lnTo>
                  <a:lnTo>
                    <a:pt x="54610" y="126"/>
                  </a:lnTo>
                  <a:lnTo>
                    <a:pt x="55118" y="381"/>
                  </a:lnTo>
                  <a:lnTo>
                    <a:pt x="55626" y="507"/>
                  </a:lnTo>
                  <a:lnTo>
                    <a:pt x="56134" y="1015"/>
                  </a:lnTo>
                  <a:lnTo>
                    <a:pt x="56387" y="1650"/>
                  </a:lnTo>
                  <a:lnTo>
                    <a:pt x="56768" y="2286"/>
                  </a:lnTo>
                  <a:lnTo>
                    <a:pt x="57023" y="3175"/>
                  </a:lnTo>
                  <a:lnTo>
                    <a:pt x="57277" y="4190"/>
                  </a:lnTo>
                  <a:lnTo>
                    <a:pt x="57404" y="5206"/>
                  </a:lnTo>
                  <a:lnTo>
                    <a:pt x="57531" y="6476"/>
                  </a:lnTo>
                  <a:lnTo>
                    <a:pt x="57531" y="8000"/>
                  </a:lnTo>
                  <a:lnTo>
                    <a:pt x="57531" y="11049"/>
                  </a:lnTo>
                  <a:lnTo>
                    <a:pt x="57150" y="13081"/>
                  </a:lnTo>
                  <a:lnTo>
                    <a:pt x="56515" y="14350"/>
                  </a:lnTo>
                  <a:lnTo>
                    <a:pt x="55753" y="15493"/>
                  </a:lnTo>
                  <a:lnTo>
                    <a:pt x="54737" y="16128"/>
                  </a:lnTo>
                  <a:lnTo>
                    <a:pt x="53467" y="16128"/>
                  </a:lnTo>
                  <a:lnTo>
                    <a:pt x="4318" y="16128"/>
                  </a:lnTo>
                  <a:lnTo>
                    <a:pt x="2921" y="16128"/>
                  </a:lnTo>
                  <a:lnTo>
                    <a:pt x="1778" y="15493"/>
                  </a:lnTo>
                  <a:lnTo>
                    <a:pt x="1143" y="14224"/>
                  </a:lnTo>
                  <a:lnTo>
                    <a:pt x="381" y="13081"/>
                  </a:lnTo>
                  <a:lnTo>
                    <a:pt x="0" y="10921"/>
                  </a:lnTo>
                  <a:lnTo>
                    <a:pt x="0" y="8000"/>
                  </a:lnTo>
                  <a:lnTo>
                    <a:pt x="0" y="4952"/>
                  </a:lnTo>
                  <a:lnTo>
                    <a:pt x="381" y="2920"/>
                  </a:lnTo>
                  <a:lnTo>
                    <a:pt x="1143" y="1777"/>
                  </a:lnTo>
                  <a:lnTo>
                    <a:pt x="1778" y="507"/>
                  </a:lnTo>
                  <a:lnTo>
                    <a:pt x="2921" y="0"/>
                  </a:lnTo>
                  <a:lnTo>
                    <a:pt x="4318" y="0"/>
                  </a:lnTo>
                  <a:close/>
                </a:path>
              </a:pathLst>
            </a:custGeom>
            <a:ln w="6096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1692" y="3575684"/>
            <a:ext cx="2825877" cy="22301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02808" y="3919859"/>
            <a:ext cx="8604885" cy="546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161290">
              <a:lnSpc>
                <a:spcPts val="1820"/>
              </a:lnSpc>
              <a:spcBef>
                <a:spcPts val="540"/>
              </a:spcBef>
            </a:pPr>
            <a:r>
              <a:t>Un visiteur peut écrire une requête et choisir des catégories pour trouver des produits spécifiques.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66672" y="5000878"/>
            <a:ext cx="74295" cy="33020"/>
            <a:chOff x="1566672" y="5000878"/>
            <a:chExt cx="74295" cy="33020"/>
          </a:xfrm>
        </p:grpSpPr>
        <p:sp>
          <p:nvSpPr>
            <p:cNvPr id="24" name="object 24"/>
            <p:cNvSpPr/>
            <p:nvPr/>
          </p:nvSpPr>
          <p:spPr>
            <a:xfrm>
              <a:off x="1577213" y="5011292"/>
              <a:ext cx="63500" cy="22225"/>
            </a:xfrm>
            <a:custGeom>
              <a:avLst/>
              <a:gdLst/>
              <a:ahLst/>
              <a:cxnLst/>
              <a:rect l="l" t="t" r="r" b="b"/>
              <a:pathLst>
                <a:path w="63500" h="22225">
                  <a:moveTo>
                    <a:pt x="63500" y="10795"/>
                  </a:moveTo>
                  <a:lnTo>
                    <a:pt x="60198" y="1270"/>
                  </a:lnTo>
                  <a:lnTo>
                    <a:pt x="59817" y="889"/>
                  </a:lnTo>
                  <a:lnTo>
                    <a:pt x="59309" y="508"/>
                  </a:lnTo>
                  <a:lnTo>
                    <a:pt x="58674" y="381"/>
                  </a:lnTo>
                  <a:lnTo>
                    <a:pt x="57023" y="0"/>
                  </a:lnTo>
                  <a:lnTo>
                    <a:pt x="6731" y="0"/>
                  </a:lnTo>
                  <a:lnTo>
                    <a:pt x="6477" y="127"/>
                  </a:lnTo>
                  <a:lnTo>
                    <a:pt x="4572" y="508"/>
                  </a:lnTo>
                  <a:lnTo>
                    <a:pt x="4064" y="635"/>
                  </a:lnTo>
                  <a:lnTo>
                    <a:pt x="3302" y="1397"/>
                  </a:lnTo>
                  <a:lnTo>
                    <a:pt x="1905" y="2667"/>
                  </a:lnTo>
                  <a:lnTo>
                    <a:pt x="1524" y="3048"/>
                  </a:lnTo>
                  <a:lnTo>
                    <a:pt x="1270" y="3429"/>
                  </a:lnTo>
                  <a:lnTo>
                    <a:pt x="1143" y="3937"/>
                  </a:lnTo>
                  <a:lnTo>
                    <a:pt x="419" y="6096"/>
                  </a:lnTo>
                  <a:lnTo>
                    <a:pt x="304" y="6604"/>
                  </a:lnTo>
                  <a:lnTo>
                    <a:pt x="190" y="7874"/>
                  </a:lnTo>
                  <a:lnTo>
                    <a:pt x="0" y="10795"/>
                  </a:lnTo>
                  <a:lnTo>
                    <a:pt x="0" y="11303"/>
                  </a:lnTo>
                  <a:lnTo>
                    <a:pt x="190" y="14351"/>
                  </a:lnTo>
                  <a:lnTo>
                    <a:pt x="317" y="15367"/>
                  </a:lnTo>
                  <a:lnTo>
                    <a:pt x="381" y="15494"/>
                  </a:lnTo>
                  <a:lnTo>
                    <a:pt x="457" y="16002"/>
                  </a:lnTo>
                  <a:lnTo>
                    <a:pt x="1143" y="18161"/>
                  </a:lnTo>
                  <a:lnTo>
                    <a:pt x="1270" y="18669"/>
                  </a:lnTo>
                  <a:lnTo>
                    <a:pt x="1524" y="19050"/>
                  </a:lnTo>
                  <a:lnTo>
                    <a:pt x="3683" y="21209"/>
                  </a:lnTo>
                  <a:lnTo>
                    <a:pt x="4064" y="21463"/>
                  </a:lnTo>
                  <a:lnTo>
                    <a:pt x="6477" y="22098"/>
                  </a:lnTo>
                  <a:lnTo>
                    <a:pt x="57023" y="22098"/>
                  </a:lnTo>
                  <a:lnTo>
                    <a:pt x="59436" y="21590"/>
                  </a:lnTo>
                  <a:lnTo>
                    <a:pt x="60439" y="20828"/>
                  </a:lnTo>
                  <a:lnTo>
                    <a:pt x="61582" y="19431"/>
                  </a:lnTo>
                  <a:lnTo>
                    <a:pt x="61976" y="19177"/>
                  </a:lnTo>
                  <a:lnTo>
                    <a:pt x="63068" y="16002"/>
                  </a:lnTo>
                  <a:lnTo>
                    <a:pt x="63169" y="15748"/>
                  </a:lnTo>
                  <a:lnTo>
                    <a:pt x="63233" y="15367"/>
                  </a:lnTo>
                  <a:lnTo>
                    <a:pt x="63309" y="15240"/>
                  </a:lnTo>
                  <a:lnTo>
                    <a:pt x="63398" y="14224"/>
                  </a:lnTo>
                  <a:lnTo>
                    <a:pt x="63500" y="10795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9720" y="5003926"/>
              <a:ext cx="57785" cy="16510"/>
            </a:xfrm>
            <a:custGeom>
              <a:avLst/>
              <a:gdLst/>
              <a:ahLst/>
              <a:cxnLst/>
              <a:rect l="l" t="t" r="r" b="b"/>
              <a:pathLst>
                <a:path w="57785" h="16510">
                  <a:moveTo>
                    <a:pt x="54102" y="0"/>
                  </a:moveTo>
                  <a:lnTo>
                    <a:pt x="4318" y="0"/>
                  </a:lnTo>
                  <a:lnTo>
                    <a:pt x="2921" y="0"/>
                  </a:lnTo>
                  <a:lnTo>
                    <a:pt x="1778" y="508"/>
                  </a:lnTo>
                  <a:lnTo>
                    <a:pt x="1143" y="1778"/>
                  </a:lnTo>
                  <a:lnTo>
                    <a:pt x="381" y="2921"/>
                  </a:lnTo>
                  <a:lnTo>
                    <a:pt x="0" y="4953"/>
                  </a:lnTo>
                  <a:lnTo>
                    <a:pt x="0" y="10922"/>
                  </a:lnTo>
                  <a:lnTo>
                    <a:pt x="381" y="13081"/>
                  </a:lnTo>
                  <a:lnTo>
                    <a:pt x="1143" y="14224"/>
                  </a:lnTo>
                  <a:lnTo>
                    <a:pt x="1778" y="15493"/>
                  </a:lnTo>
                  <a:lnTo>
                    <a:pt x="2921" y="16129"/>
                  </a:lnTo>
                  <a:lnTo>
                    <a:pt x="54737" y="16129"/>
                  </a:lnTo>
                  <a:lnTo>
                    <a:pt x="55753" y="15493"/>
                  </a:lnTo>
                  <a:lnTo>
                    <a:pt x="56515" y="14350"/>
                  </a:lnTo>
                  <a:lnTo>
                    <a:pt x="57150" y="13081"/>
                  </a:lnTo>
                  <a:lnTo>
                    <a:pt x="57531" y="11049"/>
                  </a:lnTo>
                  <a:lnTo>
                    <a:pt x="57531" y="6477"/>
                  </a:lnTo>
                  <a:lnTo>
                    <a:pt x="55118" y="381"/>
                  </a:lnTo>
                  <a:lnTo>
                    <a:pt x="54610" y="127"/>
                  </a:lnTo>
                  <a:lnTo>
                    <a:pt x="5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69720" y="5003926"/>
              <a:ext cx="57785" cy="16510"/>
            </a:xfrm>
            <a:custGeom>
              <a:avLst/>
              <a:gdLst/>
              <a:ahLst/>
              <a:cxnLst/>
              <a:rect l="l" t="t" r="r" b="b"/>
              <a:pathLst>
                <a:path w="57785" h="16510">
                  <a:moveTo>
                    <a:pt x="4318" y="0"/>
                  </a:moveTo>
                  <a:lnTo>
                    <a:pt x="53467" y="0"/>
                  </a:lnTo>
                  <a:lnTo>
                    <a:pt x="54102" y="0"/>
                  </a:lnTo>
                  <a:lnTo>
                    <a:pt x="54610" y="127"/>
                  </a:lnTo>
                  <a:lnTo>
                    <a:pt x="55118" y="381"/>
                  </a:lnTo>
                  <a:lnTo>
                    <a:pt x="55626" y="508"/>
                  </a:lnTo>
                  <a:lnTo>
                    <a:pt x="56134" y="1016"/>
                  </a:lnTo>
                  <a:lnTo>
                    <a:pt x="56387" y="1650"/>
                  </a:lnTo>
                  <a:lnTo>
                    <a:pt x="56768" y="2286"/>
                  </a:lnTo>
                  <a:lnTo>
                    <a:pt x="57023" y="3175"/>
                  </a:lnTo>
                  <a:lnTo>
                    <a:pt x="57277" y="4191"/>
                  </a:lnTo>
                  <a:lnTo>
                    <a:pt x="57404" y="5206"/>
                  </a:lnTo>
                  <a:lnTo>
                    <a:pt x="57531" y="6477"/>
                  </a:lnTo>
                  <a:lnTo>
                    <a:pt x="57531" y="8000"/>
                  </a:lnTo>
                  <a:lnTo>
                    <a:pt x="57531" y="11049"/>
                  </a:lnTo>
                  <a:lnTo>
                    <a:pt x="57150" y="13081"/>
                  </a:lnTo>
                  <a:lnTo>
                    <a:pt x="56515" y="14350"/>
                  </a:lnTo>
                  <a:lnTo>
                    <a:pt x="55753" y="15493"/>
                  </a:lnTo>
                  <a:lnTo>
                    <a:pt x="54737" y="16129"/>
                  </a:lnTo>
                  <a:lnTo>
                    <a:pt x="53467" y="16129"/>
                  </a:lnTo>
                  <a:lnTo>
                    <a:pt x="4318" y="16129"/>
                  </a:lnTo>
                  <a:lnTo>
                    <a:pt x="2921" y="16129"/>
                  </a:lnTo>
                  <a:lnTo>
                    <a:pt x="1778" y="15493"/>
                  </a:lnTo>
                  <a:lnTo>
                    <a:pt x="1143" y="14224"/>
                  </a:lnTo>
                  <a:lnTo>
                    <a:pt x="381" y="13081"/>
                  </a:lnTo>
                  <a:lnTo>
                    <a:pt x="0" y="10922"/>
                  </a:lnTo>
                  <a:lnTo>
                    <a:pt x="0" y="8000"/>
                  </a:lnTo>
                  <a:lnTo>
                    <a:pt x="0" y="4953"/>
                  </a:lnTo>
                  <a:lnTo>
                    <a:pt x="381" y="2921"/>
                  </a:lnTo>
                  <a:lnTo>
                    <a:pt x="1143" y="1778"/>
                  </a:lnTo>
                  <a:lnTo>
                    <a:pt x="1778" y="508"/>
                  </a:lnTo>
                  <a:lnTo>
                    <a:pt x="2921" y="0"/>
                  </a:lnTo>
                  <a:lnTo>
                    <a:pt x="4318" y="0"/>
                  </a:lnTo>
                  <a:close/>
                </a:path>
              </a:pathLst>
            </a:custGeom>
            <a:ln w="6096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1692" y="4900803"/>
            <a:ext cx="5454264" cy="22682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549146" y="5184775"/>
            <a:ext cx="7705725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t>Un responsable peut ajouter ou supprimer des produits, et même les modifier.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48188" y="6150864"/>
            <a:ext cx="278117" cy="26440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712957" y="5911697"/>
            <a:ext cx="47244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b="1" spc="-25"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900" b="1" spc="-25"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4025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Calibri"/>
                <a:cs typeface="Calibri"/>
              </a:rPr>
              <a:t>Périmètre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>
                <a:latin typeface="Calibri"/>
                <a:cs typeface="Calibri"/>
              </a:rPr>
              <a:t>du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 spc="-10">
                <a:latin typeface="Calibri"/>
                <a:cs typeface="Calibri"/>
              </a:rPr>
              <a:t>projet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0963" y="5960858"/>
            <a:ext cx="118541" cy="946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8368" y="1748027"/>
            <a:ext cx="2422525" cy="826769"/>
            <a:chOff x="658368" y="1748027"/>
            <a:chExt cx="2422525" cy="82676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660" y="1972942"/>
              <a:ext cx="268959" cy="2735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368" y="1770887"/>
              <a:ext cx="749045" cy="803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619" y="1748027"/>
              <a:ext cx="1930145" cy="820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6527" y="1778507"/>
              <a:ext cx="1899666" cy="79019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85545" y="1873376"/>
            <a:ext cx="19710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25">
                <a:solidFill>
                  <a:srgbClr val="00AF50"/>
                </a:solidFill>
                <a:latin typeface="Calibri"/>
                <a:cs typeface="Calibri"/>
              </a:rPr>
              <a:t>2.</a:t>
            </a: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	COMPTE</a:t>
            </a:r>
            <a:r>
              <a:rPr sz="2800" spc="-10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1472" y="2586608"/>
            <a:ext cx="3348481" cy="21348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95988" y="3028075"/>
            <a:ext cx="9667240" cy="13093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193040" indent="457200">
              <a:lnSpc>
                <a:spcPct val="80000"/>
              </a:lnSpc>
              <a:spcBef>
                <a:spcPts val="530"/>
              </a:spcBef>
            </a:pPr>
            <a:r>
              <a:rPr sz="1800">
                <a:latin typeface="Calibri"/>
                <a:cs typeface="Calibri"/>
              </a:rPr>
              <a:t>Un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visiteur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peut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s’inscrire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sur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l’application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Web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en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créant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son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compte.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Pour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faire,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il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accède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au </a:t>
            </a:r>
            <a:r>
              <a:rPr sz="1800" spc="-10">
                <a:latin typeface="Calibri"/>
                <a:cs typeface="Calibri"/>
              </a:rPr>
              <a:t>formulaire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d’inscription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et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remplit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avec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ses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informations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avec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lesquelles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il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utilise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pour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accéder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à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son </a:t>
            </a:r>
            <a:r>
              <a:rPr sz="1800" spc="-10">
                <a:latin typeface="Calibri"/>
                <a:cs typeface="Calibri"/>
              </a:rPr>
              <a:t>compte.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1945"/>
              </a:lnSpc>
              <a:spcBef>
                <a:spcPts val="600"/>
              </a:spcBef>
            </a:pPr>
            <a:r>
              <a:rPr sz="1800">
                <a:latin typeface="Calibri"/>
                <a:cs typeface="Calibri"/>
              </a:rPr>
              <a:t>Un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client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peut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accéder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à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une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interface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gestion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compte,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où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il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pourra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modifier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les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informations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>
                <a:latin typeface="Calibri"/>
                <a:cs typeface="Calibri"/>
              </a:rPr>
              <a:t>de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son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compte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ou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supprimer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son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compte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et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ses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données.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0838" y="4648708"/>
            <a:ext cx="2073528" cy="21183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392076" y="4936977"/>
            <a:ext cx="8096250" cy="10782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>
                <a:latin typeface="Calibri"/>
                <a:cs typeface="Calibri"/>
              </a:rPr>
              <a:t>Un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responsable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ou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administrateur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sera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équipé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d’une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interface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qui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lui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permettra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</a:tabLst>
            </a:pPr>
            <a:r>
              <a:rPr sz="1800">
                <a:latin typeface="Calibri"/>
                <a:cs typeface="Calibri"/>
              </a:rPr>
              <a:t>Chercher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un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compte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spécifique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pour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récupérer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leurs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informations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</a:tabLst>
            </a:pPr>
            <a:r>
              <a:rPr sz="1800">
                <a:latin typeface="Calibri"/>
                <a:cs typeface="Calibri"/>
              </a:rPr>
              <a:t>Supprimer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un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compte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32947" y="6150864"/>
            <a:ext cx="278117" cy="26440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697971" y="5911697"/>
            <a:ext cx="48768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b="1" spc="-25">
                <a:latin typeface="Calibri"/>
                <a:cs typeface="Calibri"/>
              </a:rPr>
              <a:t>11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900" b="1" spc="-25">
                <a:latin typeface="Calibri"/>
                <a:cs typeface="Calibri"/>
              </a:rPr>
              <a:t>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4025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Calibri"/>
                <a:cs typeface="Calibri"/>
              </a:rPr>
              <a:t>Périmètre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>
                <a:latin typeface="Calibri"/>
                <a:cs typeface="Calibri"/>
              </a:rPr>
              <a:t>du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 spc="-10">
                <a:latin typeface="Calibri"/>
                <a:cs typeface="Calibri"/>
              </a:rPr>
              <a:t>projet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062024" y="1811667"/>
            <a:ext cx="10025380" cy="296291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4"/>
              </a:spcBef>
              <a:tabLst>
                <a:tab pos="527685" algn="l"/>
              </a:tabLst>
            </a:pPr>
            <a:r>
              <a:rPr sz="2800" spc="-25">
                <a:solidFill>
                  <a:srgbClr val="00AF50"/>
                </a:solidFill>
                <a:latin typeface="Calibri"/>
                <a:cs typeface="Calibri"/>
              </a:rPr>
              <a:t>3.</a:t>
            </a: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0">
                <a:solidFill>
                  <a:srgbClr val="00AF50"/>
                </a:solidFill>
                <a:latin typeface="Calibri"/>
                <a:cs typeface="Calibri"/>
              </a:rPr>
              <a:t>PANIER</a:t>
            </a:r>
            <a:r>
              <a:rPr sz="2800" spc="-10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76884" marR="5080" indent="190500">
              <a:lnSpc>
                <a:spcPct val="100000"/>
              </a:lnSpc>
              <a:spcBef>
                <a:spcPts val="1230"/>
              </a:spcBef>
            </a:pPr>
            <a:r>
              <a:rPr sz="2200">
                <a:latin typeface="Calibri"/>
                <a:cs typeface="Calibri"/>
              </a:rPr>
              <a:t>Chaque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client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est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équipé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d’un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panier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unique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et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propre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à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lui,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il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peut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ajouter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25">
                <a:latin typeface="Calibri"/>
                <a:cs typeface="Calibri"/>
              </a:rPr>
              <a:t>des </a:t>
            </a:r>
            <a:r>
              <a:rPr sz="2200">
                <a:latin typeface="Calibri"/>
                <a:cs typeface="Calibri"/>
              </a:rPr>
              <a:t>produits,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les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u="sng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supprimer</a:t>
            </a:r>
            <a:r>
              <a:rPr sz="2200" spc="-25">
                <a:latin typeface="Calibri"/>
                <a:cs typeface="Calibri"/>
              </a:rPr>
              <a:t>,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ou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modifier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leurs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quantités.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Ces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modifications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pourront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être </a:t>
            </a:r>
            <a:r>
              <a:rPr sz="2200">
                <a:latin typeface="Calibri"/>
                <a:cs typeface="Calibri"/>
              </a:rPr>
              <a:t>appliquées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sur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la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page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</a:t>
            </a:r>
            <a:r>
              <a:rPr sz="2200" spc="-1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gestion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panier.</a:t>
            </a:r>
            <a:endParaRPr sz="2200">
              <a:latin typeface="Calibri"/>
              <a:cs typeface="Calibri"/>
            </a:endParaRPr>
          </a:p>
          <a:p>
            <a:pPr marL="476884" marR="17145" indent="190500" algn="just">
              <a:lnSpc>
                <a:spcPct val="100000"/>
              </a:lnSpc>
              <a:spcBef>
                <a:spcPts val="1130"/>
              </a:spcBef>
            </a:pPr>
            <a:r>
              <a:rPr sz="2200">
                <a:latin typeface="Calibri"/>
                <a:cs typeface="Calibri"/>
              </a:rPr>
              <a:t>Lorsque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le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client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est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satisfait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du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contenu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son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panier,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une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commande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sera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initiée </a:t>
            </a:r>
            <a:r>
              <a:rPr sz="2200">
                <a:latin typeface="Calibri"/>
                <a:cs typeface="Calibri"/>
              </a:rPr>
              <a:t>avec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ce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contenu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et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sera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attribué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au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client.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Lorsque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la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commande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est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créée,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le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panier </a:t>
            </a:r>
            <a:r>
              <a:rPr sz="2200">
                <a:latin typeface="Calibri"/>
                <a:cs typeface="Calibri"/>
              </a:rPr>
              <a:t>est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vidé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pour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être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réutilisé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pour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des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futurs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achats.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4025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Calibri"/>
                <a:cs typeface="Calibri"/>
              </a:rPr>
              <a:t>Périmètre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>
                <a:latin typeface="Calibri"/>
                <a:cs typeface="Calibri"/>
              </a:rPr>
              <a:t>du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 spc="-10">
                <a:latin typeface="Calibri"/>
                <a:cs typeface="Calibri"/>
              </a:rPr>
              <a:t>projet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081" y="2460883"/>
            <a:ext cx="3199413" cy="18389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25906" y="3181673"/>
            <a:ext cx="4314952" cy="750049"/>
            <a:chOff x="1504441" y="3256800"/>
            <a:chExt cx="4314952" cy="750049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7631" y="3256800"/>
              <a:ext cx="381762" cy="5387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441" y="3824224"/>
              <a:ext cx="2539394" cy="18262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70342" y="1823098"/>
            <a:ext cx="10235565" cy="422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25">
                <a:solidFill>
                  <a:srgbClr val="00AF50"/>
                </a:solidFill>
                <a:latin typeface="Calibri"/>
                <a:cs typeface="Calibri"/>
              </a:rPr>
              <a:t>4.</a:t>
            </a: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	COMMANDE</a:t>
            </a:r>
            <a:r>
              <a:rPr sz="2800" spc="-10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800">
              <a:latin typeface="Calibri"/>
              <a:cs typeface="Calibri"/>
            </a:endParaRPr>
          </a:p>
          <a:p>
            <a:pPr marL="994410">
              <a:lnSpc>
                <a:spcPct val="100000"/>
              </a:lnSpc>
              <a:spcBef>
                <a:spcPts val="5"/>
              </a:spcBef>
            </a:pPr>
            <a:r>
              <a:rPr sz="1900">
                <a:latin typeface="Calibri"/>
                <a:cs typeface="Calibri"/>
              </a:rPr>
              <a:t>Une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commande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est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créée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lorsque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le</a:t>
            </a:r>
            <a:r>
              <a:rPr sz="1900" b="1" spc="-55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client</a:t>
            </a:r>
            <a:r>
              <a:rPr sz="1900" b="1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valide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son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 spc="-25">
                <a:latin typeface="Calibri"/>
                <a:cs typeface="Calibri"/>
              </a:rPr>
              <a:t>panier.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La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commande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possédera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statut</a:t>
            </a:r>
            <a:endParaRPr sz="1900">
              <a:latin typeface="Calibri"/>
              <a:cs typeface="Calibri"/>
            </a:endParaRPr>
          </a:p>
          <a:p>
            <a:pPr marL="537210" marR="164465">
              <a:lnSpc>
                <a:spcPct val="100000"/>
              </a:lnSpc>
            </a:pPr>
            <a:r>
              <a:rPr sz="1900">
                <a:latin typeface="Calibri"/>
                <a:cs typeface="Calibri"/>
              </a:rPr>
              <a:t>«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En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attente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»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et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sera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affichée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sur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la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page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des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commandes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pour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client,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et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même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sur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la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page</a:t>
            </a:r>
            <a:r>
              <a:rPr sz="1900" spc="-25">
                <a:latin typeface="Calibri"/>
                <a:cs typeface="Calibri"/>
              </a:rPr>
              <a:t> des </a:t>
            </a:r>
            <a:r>
              <a:rPr sz="1900">
                <a:latin typeface="Calibri"/>
                <a:cs typeface="Calibri"/>
              </a:rPr>
              <a:t>commandes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totales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pour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les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responsables.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70"/>
              </a:spcBef>
            </a:pPr>
            <a:endParaRPr sz="1900">
              <a:latin typeface="Calibri"/>
              <a:cs typeface="Calibri"/>
            </a:endParaRPr>
          </a:p>
          <a:p>
            <a:pPr marL="537210" marR="243840" indent="457200">
              <a:lnSpc>
                <a:spcPct val="100000"/>
              </a:lnSpc>
              <a:spcBef>
                <a:spcPts val="5"/>
              </a:spcBef>
            </a:pPr>
            <a:r>
              <a:rPr sz="1900" b="1">
                <a:latin typeface="Calibri"/>
                <a:cs typeface="Calibri"/>
              </a:rPr>
              <a:t>Un</a:t>
            </a:r>
            <a:r>
              <a:rPr sz="1900" b="1" spc="-45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client</a:t>
            </a:r>
            <a:r>
              <a:rPr sz="1900" b="1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peut</a:t>
            </a:r>
            <a:r>
              <a:rPr sz="1900" spc="-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accéder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à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ses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commandes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sur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une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page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de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gestion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de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commandes,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où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il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 spc="-20">
                <a:latin typeface="Calibri"/>
                <a:cs typeface="Calibri"/>
              </a:rPr>
              <a:t>peut </a:t>
            </a:r>
            <a:r>
              <a:rPr sz="1900">
                <a:latin typeface="Calibri"/>
                <a:cs typeface="Calibri"/>
              </a:rPr>
              <a:t>faire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suivi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de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toutes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ses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commandes.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Il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peut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même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choisir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 spc="-20">
                <a:latin typeface="Calibri"/>
                <a:cs typeface="Calibri"/>
              </a:rPr>
              <a:t>d’annuler </a:t>
            </a:r>
            <a:r>
              <a:rPr sz="1900">
                <a:latin typeface="Calibri"/>
                <a:cs typeface="Calibri"/>
              </a:rPr>
              <a:t>une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ou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plusieurs commandes.</a:t>
            </a:r>
            <a:endParaRPr sz="1900">
              <a:latin typeface="Calibri"/>
              <a:cs typeface="Calibri"/>
            </a:endParaRPr>
          </a:p>
          <a:p>
            <a:pPr marL="537210" marR="156845" indent="457200" algn="just">
              <a:lnSpc>
                <a:spcPct val="100000"/>
              </a:lnSpc>
              <a:spcBef>
                <a:spcPts val="1055"/>
              </a:spcBef>
            </a:pPr>
            <a:r>
              <a:rPr sz="1900" b="1">
                <a:latin typeface="Calibri"/>
                <a:cs typeface="Calibri"/>
              </a:rPr>
              <a:t>Un</a:t>
            </a:r>
            <a:r>
              <a:rPr sz="1900" b="1" spc="-50">
                <a:latin typeface="Calibri"/>
                <a:cs typeface="Calibri"/>
              </a:rPr>
              <a:t> </a:t>
            </a:r>
            <a:r>
              <a:rPr sz="1900" b="1">
                <a:latin typeface="Calibri"/>
                <a:cs typeface="Calibri"/>
              </a:rPr>
              <a:t>responsable</a:t>
            </a:r>
            <a:r>
              <a:rPr sz="1900" b="1" spc="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aura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accès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à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une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interface</a:t>
            </a:r>
            <a:r>
              <a:rPr sz="1900" spc="-3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exclusive</a:t>
            </a:r>
            <a:r>
              <a:rPr sz="1900" spc="-1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à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lui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et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à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 spc="-20">
                <a:latin typeface="Calibri"/>
                <a:cs typeface="Calibri"/>
              </a:rPr>
              <a:t>l’administrateur </a:t>
            </a:r>
            <a:r>
              <a:rPr sz="1900">
                <a:latin typeface="Calibri"/>
                <a:cs typeface="Calibri"/>
              </a:rPr>
              <a:t>où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ils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peuvent </a:t>
            </a:r>
            <a:r>
              <a:rPr sz="1900">
                <a:latin typeface="Calibri"/>
                <a:cs typeface="Calibri"/>
              </a:rPr>
              <a:t>visualiser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toutes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les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commandes</a:t>
            </a:r>
            <a:r>
              <a:rPr sz="1900" spc="-7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non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terminées</a:t>
            </a:r>
            <a:r>
              <a:rPr sz="1900" spc="-4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pour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les</a:t>
            </a:r>
            <a:r>
              <a:rPr sz="1900" spc="-7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adresser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soit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en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modifiant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leur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statut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 spc="-25">
                <a:latin typeface="Calibri"/>
                <a:cs typeface="Calibri"/>
              </a:rPr>
              <a:t>(En </a:t>
            </a:r>
            <a:r>
              <a:rPr sz="1900" spc="-10">
                <a:latin typeface="Calibri"/>
                <a:cs typeface="Calibri"/>
              </a:rPr>
              <a:t>attente,</a:t>
            </a:r>
            <a:r>
              <a:rPr sz="1900" spc="-7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payé,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payé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et</a:t>
            </a:r>
            <a:r>
              <a:rPr sz="1900" spc="-6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livré),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soit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en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les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annulant.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4025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Calibri"/>
                <a:cs typeface="Calibri"/>
              </a:rPr>
              <a:t>Périmètre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>
                <a:latin typeface="Calibri"/>
                <a:cs typeface="Calibri"/>
              </a:rPr>
              <a:t>du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 spc="-10">
                <a:latin typeface="Calibri"/>
                <a:cs typeface="Calibri"/>
              </a:rPr>
              <a:t>projet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0">
              <a:lnSpc>
                <a:spcPct val="100000"/>
              </a:lnSpc>
              <a:spcBef>
                <a:spcPts val="95"/>
              </a:spcBef>
            </a:pPr>
            <a:r>
              <a:rPr sz="4000">
                <a:latin typeface="Calibri"/>
                <a:cs typeface="Calibri"/>
              </a:rPr>
              <a:t>Planning</a:t>
            </a:r>
            <a:r>
              <a:rPr sz="4000" spc="-95">
                <a:latin typeface="Calibri"/>
                <a:cs typeface="Calibri"/>
              </a:rPr>
              <a:t> </a:t>
            </a:r>
            <a:r>
              <a:rPr sz="4000">
                <a:latin typeface="Calibri"/>
                <a:cs typeface="Calibri"/>
              </a:rPr>
              <a:t>du</a:t>
            </a:r>
            <a:r>
              <a:rPr sz="4000" spc="-125">
                <a:latin typeface="Calibri"/>
                <a:cs typeface="Calibri"/>
              </a:rPr>
              <a:t> </a:t>
            </a:r>
            <a:r>
              <a:rPr sz="4000" spc="-10">
                <a:latin typeface="Calibri"/>
                <a:cs typeface="Calibri"/>
              </a:rPr>
              <a:t>projet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8" name="Image 7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49525CD5-8B1D-48EC-0566-DAEDF7B5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30" y="1826117"/>
            <a:ext cx="8684654" cy="43970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777" y="1036700"/>
            <a:ext cx="2353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Calibri"/>
                <a:cs typeface="Calibri"/>
              </a:rPr>
              <a:t>Ressources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7851" y="1212341"/>
            <a:ext cx="1905060" cy="4345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6467" y="2296667"/>
            <a:ext cx="296405" cy="400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2663" y="2735579"/>
            <a:ext cx="300977" cy="400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7395" y="2735579"/>
            <a:ext cx="296405" cy="40005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179066" y="3273552"/>
            <a:ext cx="408305" cy="158115"/>
            <a:chOff x="2179066" y="3273552"/>
            <a:chExt cx="408305" cy="1581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9066" y="3273552"/>
              <a:ext cx="407924" cy="1577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2538" y="3304286"/>
              <a:ext cx="291338" cy="10490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74113" y="3740277"/>
            <a:ext cx="231267" cy="10769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866900" y="4058399"/>
            <a:ext cx="991869" cy="375920"/>
            <a:chOff x="1866900" y="4058399"/>
            <a:chExt cx="991869" cy="3759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6900" y="4058399"/>
              <a:ext cx="293382" cy="3756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8172" y="4149877"/>
              <a:ext cx="95213" cy="1592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8016" y="4169638"/>
              <a:ext cx="297040" cy="1379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21128" y="4200905"/>
              <a:ext cx="221970" cy="844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20112" y="4148302"/>
              <a:ext cx="121157" cy="1608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0211" y="4169638"/>
              <a:ext cx="408038" cy="1379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27934" y="4199889"/>
              <a:ext cx="308101" cy="86487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1695" y="4489703"/>
            <a:ext cx="296405" cy="4000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68338" y="5699028"/>
            <a:ext cx="670818" cy="10548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71674" y="1665006"/>
            <a:ext cx="3924300" cy="4215898"/>
          </a:xfrm>
          <a:prstGeom prst="rect">
            <a:avLst/>
          </a:prstGeom>
        </p:spPr>
        <p:txBody>
          <a:bodyPr vert="horz" wrap="square" lIns="0" tIns="200025" rIns="0" bIns="0" rtlCol="0" anchor="t">
            <a:spAutoFit/>
          </a:bodyPr>
          <a:lstStyle/>
          <a:p>
            <a:pPr marL="527685" indent="-514350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527685" algn="l"/>
              </a:tabLst>
            </a:pPr>
            <a:r>
              <a:rPr lang="fr-FR" sz="2700" b="1">
                <a:solidFill>
                  <a:srgbClr val="00AF50"/>
                </a:solidFill>
                <a:latin typeface="Calibri"/>
                <a:cs typeface="Calibri"/>
              </a:rPr>
              <a:t>Ressources</a:t>
            </a:r>
            <a:r>
              <a:rPr sz="2700" b="1" spc="-1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fr-FR" sz="2700" b="1">
                <a:solidFill>
                  <a:srgbClr val="00AF50"/>
                </a:solidFill>
                <a:latin typeface="Calibri"/>
                <a:cs typeface="Calibri"/>
              </a:rPr>
              <a:t>techniques</a:t>
            </a:r>
            <a:r>
              <a:rPr sz="2700" b="1" spc="-9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b="1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566420" lvl="1" indent="-286385">
              <a:lnSpc>
                <a:spcPct val="100000"/>
              </a:lnSpc>
              <a:spcBef>
                <a:spcPts val="705"/>
              </a:spcBef>
              <a:buFont typeface="Wingdings"/>
              <a:buChar char=""/>
              <a:tabLst>
                <a:tab pos="566420" algn="l"/>
              </a:tabLst>
            </a:pPr>
            <a:r>
              <a:rPr sz="1300" b="1" spc="-10" err="1">
                <a:latin typeface="Calibri"/>
                <a:cs typeface="Calibri"/>
              </a:rPr>
              <a:t>Langages</a:t>
            </a:r>
            <a:r>
              <a:rPr sz="1300" b="1" spc="-25">
                <a:latin typeface="Calibri"/>
                <a:cs typeface="Calibri"/>
              </a:rPr>
              <a:t> </a:t>
            </a:r>
            <a:r>
              <a:rPr sz="1300" b="1">
                <a:latin typeface="Calibri"/>
                <a:cs typeface="Calibri"/>
              </a:rPr>
              <a:t>de</a:t>
            </a:r>
            <a:r>
              <a:rPr sz="1300" b="1" spc="-20">
                <a:latin typeface="Calibri"/>
                <a:cs typeface="Calibri"/>
              </a:rPr>
              <a:t> </a:t>
            </a:r>
            <a:r>
              <a:rPr sz="1300" b="1" spc="-10" err="1">
                <a:latin typeface="Calibri"/>
                <a:cs typeface="Calibri"/>
              </a:rPr>
              <a:t>Programmation</a:t>
            </a:r>
            <a:r>
              <a:rPr sz="1300" b="1" spc="20">
                <a:latin typeface="Calibri"/>
                <a:cs typeface="Calibri"/>
              </a:rPr>
              <a:t> </a:t>
            </a:r>
            <a:r>
              <a:rPr sz="1300" b="1">
                <a:latin typeface="Calibri"/>
                <a:cs typeface="Calibri"/>
              </a:rPr>
              <a:t>et</a:t>
            </a:r>
            <a:r>
              <a:rPr sz="1300" b="1" spc="-35">
                <a:latin typeface="Calibri"/>
                <a:cs typeface="Calibri"/>
              </a:rPr>
              <a:t> </a:t>
            </a:r>
            <a:r>
              <a:rPr sz="1300" b="1" spc="-10">
                <a:latin typeface="Calibri"/>
                <a:cs typeface="Calibri"/>
              </a:rPr>
              <a:t>Technologies</a:t>
            </a:r>
            <a:r>
              <a:rPr sz="1300" b="1" spc="5">
                <a:latin typeface="Calibri"/>
                <a:cs typeface="Calibri"/>
              </a:rPr>
              <a:t> </a:t>
            </a:r>
            <a:r>
              <a:rPr sz="1300" b="1" spc="-5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10"/>
              </a:spcBef>
              <a:buFont typeface="Wingdings"/>
              <a:buChar char=""/>
            </a:pPr>
            <a:endParaRPr sz="1300">
              <a:latin typeface="Calibri"/>
              <a:cs typeface="Calibri"/>
            </a:endParaRPr>
          </a:p>
          <a:p>
            <a:pPr marL="765810" lvl="2" indent="-127635">
              <a:lnSpc>
                <a:spcPct val="100000"/>
              </a:lnSpc>
              <a:buChar char="-"/>
              <a:tabLst>
                <a:tab pos="765810" algn="l"/>
              </a:tabLst>
            </a:pPr>
            <a:r>
              <a:rPr sz="1300" b="1" err="1">
                <a:solidFill>
                  <a:srgbClr val="6F2F9F"/>
                </a:solidFill>
                <a:latin typeface="Calibri"/>
                <a:cs typeface="Calibri"/>
              </a:rPr>
              <a:t>Partie</a:t>
            </a:r>
            <a:r>
              <a:rPr sz="130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300" b="1" spc="-20">
                <a:solidFill>
                  <a:srgbClr val="6F2F9F"/>
                </a:solidFill>
                <a:latin typeface="Calibri"/>
                <a:cs typeface="Calibri"/>
              </a:rPr>
              <a:t>Front-</a:t>
            </a:r>
            <a:r>
              <a:rPr sz="1300" b="1">
                <a:solidFill>
                  <a:srgbClr val="6F2F9F"/>
                </a:solidFill>
                <a:latin typeface="Calibri"/>
                <a:cs typeface="Calibri"/>
              </a:rPr>
              <a:t>end</a:t>
            </a:r>
            <a:r>
              <a:rPr sz="1300" b="1" spc="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300" b="1" spc="-5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10"/>
              </a:spcBef>
              <a:buFont typeface="Calibri"/>
              <a:buChar char="-"/>
            </a:pPr>
            <a:endParaRPr sz="1300">
              <a:latin typeface="Calibri"/>
              <a:cs typeface="Calibri"/>
            </a:endParaRPr>
          </a:p>
          <a:p>
            <a:pPr marL="996315">
              <a:lnSpc>
                <a:spcPct val="100000"/>
              </a:lnSpc>
            </a:pPr>
            <a:r>
              <a:rPr sz="1300" spc="-5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300">
              <a:latin typeface="Arial"/>
              <a:cs typeface="Arial"/>
            </a:endParaRPr>
          </a:p>
          <a:p>
            <a:pPr marL="996315">
              <a:lnSpc>
                <a:spcPct val="100000"/>
              </a:lnSpc>
            </a:pPr>
            <a:r>
              <a:rPr sz="1300" spc="-5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300">
              <a:latin typeface="Arial"/>
              <a:cs typeface="Arial"/>
            </a:endParaRPr>
          </a:p>
          <a:p>
            <a:pPr marL="996315">
              <a:lnSpc>
                <a:spcPct val="100000"/>
              </a:lnSpc>
            </a:pPr>
            <a:r>
              <a:rPr sz="1300" spc="-5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300">
              <a:latin typeface="Arial"/>
              <a:cs typeface="Arial"/>
            </a:endParaRPr>
          </a:p>
          <a:p>
            <a:pPr marL="923290" lvl="2" indent="-285115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pos="923290" algn="l"/>
              </a:tabLst>
            </a:pPr>
            <a:r>
              <a:rPr sz="1300" b="1" err="1">
                <a:solidFill>
                  <a:srgbClr val="6F2F9F"/>
                </a:solidFill>
                <a:latin typeface="Calibri"/>
                <a:cs typeface="Calibri"/>
              </a:rPr>
              <a:t>Partie</a:t>
            </a:r>
            <a:r>
              <a:rPr sz="1300" b="1" spc="-10">
                <a:solidFill>
                  <a:srgbClr val="6F2F9F"/>
                </a:solidFill>
                <a:latin typeface="Calibri"/>
                <a:cs typeface="Calibri"/>
              </a:rPr>
              <a:t> Back-</a:t>
            </a:r>
            <a:r>
              <a:rPr sz="1300" b="1">
                <a:solidFill>
                  <a:srgbClr val="6F2F9F"/>
                </a:solidFill>
                <a:latin typeface="Calibri"/>
                <a:cs typeface="Calibri"/>
              </a:rPr>
              <a:t>end</a:t>
            </a:r>
            <a:r>
              <a:rPr sz="1300" b="1" spc="-1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300" b="1" spc="-5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95"/>
              </a:spcBef>
              <a:buFont typeface="Calibri"/>
              <a:buChar char="-"/>
            </a:pPr>
            <a:endParaRPr sz="1300">
              <a:latin typeface="Calibri"/>
              <a:cs typeface="Calibri"/>
            </a:endParaRPr>
          </a:p>
          <a:p>
            <a:pPr marL="996315"/>
            <a:r>
              <a:rPr sz="1300" spc="-50">
                <a:latin typeface="Arial"/>
                <a:cs typeface="Arial"/>
              </a:rPr>
              <a:t>•</a:t>
            </a:r>
            <a:r>
              <a:rPr lang="fr-FR" sz="1300" spc="-50">
                <a:latin typeface="Arial"/>
                <a:cs typeface="Arial"/>
              </a:rPr>
              <a:t>   </a:t>
            </a:r>
            <a:r>
              <a:rPr lang="fr-FR" sz="1300" b="1" spc="-50">
                <a:latin typeface="Arial"/>
                <a:cs typeface="Arial"/>
              </a:rPr>
              <a:t>PHP</a:t>
            </a:r>
            <a:endParaRPr sz="1300" b="1">
              <a:latin typeface="Arial"/>
              <a:cs typeface="Arial"/>
            </a:endParaRPr>
          </a:p>
          <a:p>
            <a:pPr marL="923290" lvl="2" indent="-285115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pos="923290" algn="l"/>
              </a:tabLst>
            </a:pPr>
            <a:r>
              <a:rPr sz="1300" b="1" spc="-10">
                <a:solidFill>
                  <a:srgbClr val="6F2F9F"/>
                </a:solidFill>
                <a:latin typeface="Calibri"/>
                <a:cs typeface="Calibri"/>
              </a:rPr>
              <a:t>Frameworks</a:t>
            </a:r>
            <a:r>
              <a:rPr sz="1300" b="1" spc="-2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300" b="1" spc="-5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300">
              <a:latin typeface="Calibri"/>
              <a:cs typeface="Calibri"/>
            </a:endParaRPr>
          </a:p>
          <a:p>
            <a:pPr marL="1000760">
              <a:lnSpc>
                <a:spcPct val="100000"/>
              </a:lnSpc>
            </a:pPr>
            <a:r>
              <a:rPr sz="1300" spc="-5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017" y="1034872"/>
            <a:ext cx="429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>
                <a:latin typeface="Calibri"/>
                <a:cs typeface="Calibri"/>
              </a:rPr>
              <a:t>Ressources</a:t>
            </a:r>
            <a:r>
              <a:rPr sz="4000" spc="-160">
                <a:latin typeface="Calibri"/>
                <a:cs typeface="Calibri"/>
              </a:rPr>
              <a:t> </a:t>
            </a:r>
            <a:r>
              <a:rPr sz="400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4000" spc="-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25">
                <a:solidFill>
                  <a:srgbClr val="404040"/>
                </a:solidFill>
                <a:latin typeface="Calibri"/>
                <a:cs typeface="Calibri"/>
              </a:rPr>
              <a:t>projet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58923" y="3151632"/>
            <a:ext cx="2479040" cy="950594"/>
            <a:chOff x="2058923" y="3151632"/>
            <a:chExt cx="2479040" cy="95059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034" y="3345355"/>
              <a:ext cx="81828" cy="862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735" y="3185172"/>
              <a:ext cx="366534" cy="4792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6291" y="3151632"/>
              <a:ext cx="444258" cy="5448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6103" y="3172980"/>
              <a:ext cx="410705" cy="5112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8879" y="3209531"/>
              <a:ext cx="880109" cy="4488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8691" y="3230892"/>
              <a:ext cx="846582" cy="4152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6579" y="3209531"/>
              <a:ext cx="636269" cy="4488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36391" y="3230892"/>
              <a:ext cx="602742" cy="4152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3007" y="3151632"/>
              <a:ext cx="585977" cy="5448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2819" y="3172980"/>
              <a:ext cx="552450" cy="5112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67327" y="3209531"/>
              <a:ext cx="770381" cy="4488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87139" y="3230892"/>
              <a:ext cx="736853" cy="4152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58923" y="3569208"/>
              <a:ext cx="400050" cy="5128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735" y="3590556"/>
              <a:ext cx="366534" cy="4792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6291" y="3557016"/>
              <a:ext cx="444258" cy="5448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6103" y="3578364"/>
              <a:ext cx="410705" cy="5112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8879" y="3614915"/>
              <a:ext cx="880109" cy="44883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8691" y="3636276"/>
              <a:ext cx="846582" cy="4152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89147" y="3557016"/>
              <a:ext cx="966977" cy="54483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08959" y="3578364"/>
              <a:ext cx="933450" cy="51128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44467" y="3614915"/>
              <a:ext cx="371106" cy="44883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64279" y="3636276"/>
              <a:ext cx="337553" cy="4152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03903" y="3557016"/>
              <a:ext cx="694181" cy="54483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23716" y="3578364"/>
              <a:ext cx="660653" cy="51128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602994" y="1849373"/>
            <a:ext cx="7856855" cy="44411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fr-FR" sz="1800" b="1">
                <a:solidFill>
                  <a:schemeClr val="accent1"/>
                </a:solidFill>
                <a:latin typeface="Times New Roman"/>
                <a:cs typeface="Times New Roman"/>
              </a:rPr>
              <a:t>Méthode</a:t>
            </a:r>
            <a:r>
              <a:rPr lang="fr-FR" sz="1800" b="1" spc="-4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fr-FR" sz="1800" b="1">
                <a:solidFill>
                  <a:schemeClr val="accent1"/>
                </a:solidFill>
                <a:latin typeface="Times New Roman"/>
                <a:cs typeface="Times New Roman"/>
              </a:rPr>
              <a:t>de</a:t>
            </a:r>
            <a:r>
              <a:rPr lang="fr-FR" sz="1800" b="1" spc="-3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fr-FR" sz="1800" b="1">
                <a:solidFill>
                  <a:schemeClr val="accent1"/>
                </a:solidFill>
                <a:latin typeface="Times New Roman"/>
                <a:cs typeface="Times New Roman"/>
              </a:rPr>
              <a:t>développement</a:t>
            </a:r>
            <a:r>
              <a:rPr lang="fr-FR" sz="1800" b="1" spc="385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fr-FR" sz="1800" b="1" spc="-50">
                <a:solidFill>
                  <a:schemeClr val="accent1"/>
                </a:solidFill>
                <a:latin typeface="Times New Roman"/>
                <a:cs typeface="Times New Roman"/>
              </a:rPr>
              <a:t>:</a:t>
            </a:r>
            <a:endParaRPr lang="fr-FR" sz="180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870"/>
              </a:spcBef>
            </a:pPr>
            <a:r>
              <a:rPr sz="1800">
                <a:latin typeface="Times New Roman"/>
                <a:cs typeface="Times New Roman"/>
              </a:rPr>
              <a:t>Dans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ce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cadre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on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va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utiliser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la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méthode</a:t>
            </a:r>
            <a:r>
              <a:rPr sz="1800" spc="-105">
                <a:latin typeface="Times New Roman"/>
                <a:cs typeface="Times New Roman"/>
              </a:rPr>
              <a:t> </a:t>
            </a:r>
            <a:r>
              <a:rPr lang="fr-FR" sz="1800" b="1" spc="-10">
                <a:latin typeface="Times New Roman"/>
                <a:cs typeface="Times New Roman"/>
              </a:rPr>
              <a:t>Agile</a:t>
            </a:r>
            <a:r>
              <a:rPr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505"/>
              </a:spcBef>
              <a:buFont typeface="Wingdings"/>
              <a:buChar char=""/>
              <a:tabLst>
                <a:tab pos="469265" algn="l"/>
              </a:tabLst>
            </a:pPr>
            <a:r>
              <a:rPr lang="fr-FR" sz="1800" b="1" cap="small">
                <a:solidFill>
                  <a:schemeClr val="accent1"/>
                </a:solidFill>
                <a:latin typeface="Calibri"/>
                <a:cs typeface="Calibri"/>
              </a:rPr>
              <a:t>Infrastructure</a:t>
            </a:r>
            <a:r>
              <a:rPr lang="fr-FR" sz="1800" b="1" cap="small" spc="-65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fr-FR" sz="1800" b="1" cap="small" spc="-10">
                <a:solidFill>
                  <a:schemeClr val="accent1"/>
                </a:solidFill>
                <a:latin typeface="Calibri"/>
                <a:cs typeface="Calibri"/>
              </a:rPr>
              <a:t>informatique</a:t>
            </a:r>
            <a:r>
              <a:rPr lang="fr-FR" sz="1800" b="1" cap="small" spc="-4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fr-FR" sz="1800" b="1" cap="small" spc="-5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endParaRPr lang="fr-FR" sz="1800">
              <a:solidFill>
                <a:schemeClr val="accent1"/>
              </a:solidFill>
              <a:latin typeface="Calibri"/>
              <a:cs typeface="Calibri"/>
            </a:endParaRPr>
          </a:p>
          <a:p>
            <a:pPr marL="906780" lvl="1" indent="-286385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906780" algn="l"/>
              </a:tabLst>
            </a:pPr>
            <a:r>
              <a:rPr sz="1800" cap="small">
                <a:latin typeface="Calibri"/>
                <a:cs typeface="Calibri"/>
              </a:rPr>
              <a:t>Serveur</a:t>
            </a:r>
            <a:r>
              <a:rPr sz="1800" cap="small" spc="25">
                <a:latin typeface="Calibri"/>
                <a:cs typeface="Calibri"/>
              </a:rPr>
              <a:t> </a:t>
            </a:r>
            <a:r>
              <a:rPr sz="1800" cap="small">
                <a:latin typeface="Calibri"/>
                <a:cs typeface="Calibri"/>
              </a:rPr>
              <a:t>web</a:t>
            </a:r>
            <a:r>
              <a:rPr sz="1800" cap="small" spc="30">
                <a:latin typeface="Calibri"/>
                <a:cs typeface="Calibri"/>
              </a:rPr>
              <a:t> </a:t>
            </a:r>
            <a:r>
              <a:rPr sz="1800" cap="small">
                <a:latin typeface="Calibri"/>
                <a:cs typeface="Calibri"/>
              </a:rPr>
              <a:t>:</a:t>
            </a:r>
            <a:r>
              <a:rPr sz="1800" cap="small" spc="-35">
                <a:latin typeface="Calibri"/>
                <a:cs typeface="Calibri"/>
              </a:rPr>
              <a:t> </a:t>
            </a:r>
            <a:r>
              <a:rPr sz="1800" cap="small" spc="-10">
                <a:latin typeface="Calibri"/>
                <a:cs typeface="Calibri"/>
              </a:rPr>
              <a:t>Apache</a:t>
            </a:r>
            <a:endParaRPr sz="1800">
              <a:latin typeface="Calibri"/>
              <a:cs typeface="Calibri"/>
            </a:endParaRPr>
          </a:p>
          <a:p>
            <a:pPr marL="906780" lvl="1" indent="-28638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906780" algn="l"/>
              </a:tabLst>
            </a:pPr>
            <a:r>
              <a:rPr sz="1800">
                <a:latin typeface="Calibri"/>
                <a:cs typeface="Calibri"/>
              </a:rPr>
              <a:t>S</a:t>
            </a:r>
            <a:r>
              <a:rPr sz="1450">
                <a:latin typeface="Calibri"/>
                <a:cs typeface="Calibri"/>
              </a:rPr>
              <a:t>ERVEUR</a:t>
            </a:r>
            <a:r>
              <a:rPr sz="145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BD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: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</a:t>
            </a:r>
            <a:r>
              <a:rPr sz="1450" spc="-10">
                <a:latin typeface="Calibri"/>
                <a:cs typeface="Calibri"/>
              </a:rPr>
              <a:t>Y</a:t>
            </a:r>
            <a:r>
              <a:rPr sz="1800" spc="-10"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70"/>
              </a:spcBef>
              <a:buFont typeface="Wingdings"/>
              <a:buChar char=""/>
              <a:tabLst>
                <a:tab pos="354965" algn="l"/>
              </a:tabLst>
            </a:pPr>
            <a:r>
              <a:rPr lang="fr-FR" sz="1800" b="1" spc="-10">
                <a:solidFill>
                  <a:schemeClr val="accent1"/>
                </a:solidFill>
                <a:latin typeface="Calibri"/>
                <a:cs typeface="Calibri"/>
              </a:rPr>
              <a:t>Environnement</a:t>
            </a:r>
            <a:r>
              <a:rPr lang="fr-FR" sz="1800" b="1" spc="-15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fr-FR" sz="1800" b="1">
                <a:solidFill>
                  <a:schemeClr val="accent1"/>
                </a:solidFill>
                <a:latin typeface="Calibri"/>
                <a:cs typeface="Calibri"/>
              </a:rPr>
              <a:t>de</a:t>
            </a:r>
            <a:r>
              <a:rPr lang="fr-FR" sz="1800" b="1" spc="15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fr-FR" sz="1800" b="1" spc="-10">
                <a:solidFill>
                  <a:schemeClr val="accent1"/>
                </a:solidFill>
                <a:latin typeface="Calibri"/>
                <a:cs typeface="Calibri"/>
              </a:rPr>
              <a:t>développement</a:t>
            </a:r>
            <a:r>
              <a:rPr lang="fr-FR" sz="1800" b="1" spc="-2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fr-FR" sz="1800" spc="-5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endParaRPr lang="fr-FR" sz="1800">
              <a:solidFill>
                <a:schemeClr val="accent1"/>
              </a:solidFill>
              <a:latin typeface="Calibri"/>
              <a:cs typeface="Calibri"/>
            </a:endParaRPr>
          </a:p>
          <a:p>
            <a:pPr marL="906780" lvl="1" indent="-269875">
              <a:lnSpc>
                <a:spcPct val="100000"/>
              </a:lnSpc>
              <a:spcBef>
                <a:spcPts val="1875"/>
              </a:spcBef>
              <a:buFont typeface="Arial"/>
              <a:buChar char="•"/>
              <a:tabLst>
                <a:tab pos="906780" algn="l"/>
              </a:tabLst>
            </a:pPr>
            <a:r>
              <a:rPr sz="1800">
                <a:latin typeface="Calibri"/>
                <a:cs typeface="Calibri"/>
              </a:rPr>
              <a:t>Visual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Studio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906780" lvl="1" indent="-269875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906780" algn="l"/>
              </a:tabLst>
            </a:pPr>
            <a:r>
              <a:rPr sz="1800" spc="-10">
                <a:latin typeface="Calibri"/>
                <a:cs typeface="Calibri"/>
              </a:rPr>
              <a:t>XAMPP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4965" algn="l"/>
              </a:tabLst>
            </a:pPr>
            <a:r>
              <a:rPr lang="fr-FR" sz="1800" b="1" spc="-10">
                <a:solidFill>
                  <a:schemeClr val="accent1"/>
                </a:solidFill>
                <a:latin typeface="Calibri"/>
                <a:cs typeface="Calibri"/>
              </a:rPr>
              <a:t>Hébergement</a:t>
            </a:r>
            <a:r>
              <a:rPr lang="fr-FR" sz="1800" b="1" spc="-25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fr-FR" sz="1800" b="1" spc="-5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endParaRPr lang="fr-FR" sz="1800">
              <a:solidFill>
                <a:schemeClr val="accent1"/>
              </a:solidFill>
              <a:latin typeface="Calibri"/>
              <a:cs typeface="Calibri"/>
            </a:endParaRPr>
          </a:p>
          <a:p>
            <a:pPr marL="923925" lvl="1" indent="-287020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923925" algn="l"/>
              </a:tabLst>
            </a:pPr>
            <a:r>
              <a:rPr sz="1800">
                <a:latin typeface="Calibri"/>
                <a:cs typeface="Calibri"/>
              </a:rPr>
              <a:t>Services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d'hébergement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web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ou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cloud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(comme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AWS,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Azure,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Google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Cloud</a:t>
            </a:r>
            <a:r>
              <a:rPr sz="1800" spc="-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060" y="1804542"/>
            <a:ext cx="9776460" cy="4199226"/>
          </a:xfrm>
          <a:prstGeom prst="rect">
            <a:avLst/>
          </a:prstGeom>
        </p:spPr>
        <p:txBody>
          <a:bodyPr vert="horz" wrap="square" lIns="0" tIns="3175" rIns="0" bIns="0" rtlCol="0" anchor="t">
            <a:spAutoFit/>
          </a:bodyPr>
          <a:lstStyle/>
          <a:p>
            <a:pPr marL="506095" indent="-493395">
              <a:lnSpc>
                <a:spcPct val="100000"/>
              </a:lnSpc>
              <a:spcBef>
                <a:spcPts val="25"/>
              </a:spcBef>
              <a:buSzPct val="114285"/>
              <a:buFont typeface="Calibri"/>
              <a:buAutoNum type="arabicPeriod" startAt="2"/>
              <a:tabLst>
                <a:tab pos="506095" algn="l"/>
              </a:tabLst>
            </a:pPr>
            <a:r>
              <a:rPr sz="2800" b="1">
                <a:solidFill>
                  <a:srgbClr val="00AF50"/>
                </a:solidFill>
                <a:latin typeface="Calibri"/>
                <a:cs typeface="Calibri"/>
              </a:rPr>
              <a:t>RESSOURCES</a:t>
            </a:r>
            <a:r>
              <a:rPr sz="2800" b="1" spc="-11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00AF50"/>
                </a:solidFill>
                <a:latin typeface="Calibri"/>
                <a:cs typeface="Calibri"/>
              </a:rPr>
              <a:t>HUMAINES</a:t>
            </a:r>
            <a:r>
              <a:rPr sz="2800" b="1" spc="-9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824865">
              <a:spcBef>
                <a:spcPts val="245"/>
              </a:spcBef>
            </a:pPr>
            <a:r>
              <a:rPr sz="2800" cap="small">
                <a:latin typeface="Calibri"/>
                <a:cs typeface="Calibri"/>
              </a:rPr>
              <a:t>Les</a:t>
            </a:r>
            <a:r>
              <a:rPr sz="2800" cap="small" spc="25">
                <a:latin typeface="Calibri"/>
                <a:cs typeface="Calibri"/>
              </a:rPr>
              <a:t> </a:t>
            </a:r>
            <a:r>
              <a:rPr lang="fr-FR" sz="2800" cap="small" err="1">
                <a:latin typeface="Calibri"/>
                <a:cs typeface="Calibri"/>
              </a:rPr>
              <a:t>ressources</a:t>
            </a:r>
            <a:r>
              <a:rPr sz="2800" cap="small" spc="20">
                <a:latin typeface="Calibri"/>
                <a:cs typeface="Calibri"/>
              </a:rPr>
              <a:t> </a:t>
            </a:r>
            <a:r>
              <a:rPr lang="fr-FR" sz="2800" cap="small" err="1">
                <a:latin typeface="Calibri"/>
                <a:cs typeface="Calibri"/>
              </a:rPr>
              <a:t>humaines</a:t>
            </a:r>
            <a:r>
              <a:rPr sz="2800" cap="small" spc="30">
                <a:latin typeface="Calibri"/>
                <a:cs typeface="Calibri"/>
              </a:rPr>
              <a:t> </a:t>
            </a:r>
            <a:r>
              <a:rPr lang="fr-FR" sz="2800" cap="small" spc="-10" err="1">
                <a:latin typeface="Calibri"/>
                <a:cs typeface="Calibri"/>
              </a:rPr>
              <a:t>nécessaires</a:t>
            </a:r>
            <a:r>
              <a:rPr sz="2800" cap="small" spc="20">
                <a:latin typeface="Calibri"/>
                <a:cs typeface="Calibri"/>
              </a:rPr>
              <a:t> </a:t>
            </a:r>
            <a:r>
              <a:rPr sz="2800" cap="small">
                <a:latin typeface="Calibri"/>
                <a:cs typeface="Calibri"/>
              </a:rPr>
              <a:t>pour</a:t>
            </a:r>
            <a:r>
              <a:rPr sz="2800" cap="small" spc="30">
                <a:latin typeface="Calibri"/>
                <a:cs typeface="Calibri"/>
              </a:rPr>
              <a:t> </a:t>
            </a:r>
            <a:r>
              <a:rPr lang="fr-FR" sz="2800" cap="small" err="1">
                <a:latin typeface="Calibri"/>
                <a:cs typeface="Calibri"/>
              </a:rPr>
              <a:t>réussir</a:t>
            </a:r>
            <a:r>
              <a:rPr sz="2800" cap="small">
                <a:latin typeface="Calibri"/>
                <a:cs typeface="Calibri"/>
              </a:rPr>
              <a:t> le</a:t>
            </a:r>
            <a:r>
              <a:rPr sz="2800" cap="small" spc="25">
                <a:latin typeface="Calibri"/>
                <a:cs typeface="Calibri"/>
              </a:rPr>
              <a:t> </a:t>
            </a:r>
            <a:r>
              <a:rPr lang="fr-FR" sz="2800" cap="small">
                <a:latin typeface="Calibri"/>
                <a:cs typeface="Calibri"/>
              </a:rPr>
              <a:t>projet</a:t>
            </a:r>
            <a:r>
              <a:rPr lang="fr-FR" sz="2800" cap="small" spc="10">
                <a:latin typeface="Calibri"/>
                <a:cs typeface="Calibri"/>
              </a:rPr>
              <a:t> </a:t>
            </a:r>
            <a:r>
              <a:rPr lang="fr-FR" sz="2800" cap="small">
                <a:latin typeface="Calibri"/>
                <a:cs typeface="Calibri"/>
              </a:rPr>
              <a:t>sont</a:t>
            </a:r>
            <a:r>
              <a:rPr sz="2800" cap="small" spc="20">
                <a:latin typeface="Calibri"/>
                <a:cs typeface="Calibri"/>
              </a:rPr>
              <a:t> </a:t>
            </a:r>
            <a:r>
              <a:rPr sz="2800" cap="small" spc="-50">
                <a:latin typeface="Calibri"/>
                <a:cs typeface="Calibri"/>
              </a:rPr>
              <a:t>:</a:t>
            </a:r>
            <a:endParaRPr lang="fr-FR" sz="2800">
              <a:latin typeface="Calibri"/>
              <a:cs typeface="Calibri"/>
            </a:endParaRPr>
          </a:p>
          <a:p>
            <a:pPr marL="1711960" lvl="1" indent="-342900">
              <a:lnSpc>
                <a:spcPct val="100000"/>
              </a:lnSpc>
              <a:spcBef>
                <a:spcPts val="2110"/>
              </a:spcBef>
              <a:buSzPct val="50000"/>
              <a:buFont typeface="Wingdings"/>
              <a:buChar char=""/>
              <a:tabLst>
                <a:tab pos="1711960" algn="l"/>
              </a:tabLst>
            </a:pPr>
            <a:r>
              <a:rPr sz="2800">
                <a:latin typeface="Calibri"/>
                <a:cs typeface="Calibri"/>
              </a:rPr>
              <a:t>EL</a:t>
            </a:r>
            <a:r>
              <a:rPr sz="2800" spc="-7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FAHIM</a:t>
            </a:r>
            <a:r>
              <a:rPr sz="2800" spc="-5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B</a:t>
            </a:r>
            <a:r>
              <a:rPr sz="2250" spc="-10">
                <a:latin typeface="Calibri"/>
                <a:cs typeface="Calibri"/>
              </a:rPr>
              <a:t>RAHIM</a:t>
            </a:r>
            <a:endParaRPr sz="2250">
              <a:latin typeface="Calibri"/>
              <a:cs typeface="Calibri"/>
            </a:endParaRPr>
          </a:p>
          <a:p>
            <a:pPr marL="1711960" lvl="1" indent="-342900">
              <a:lnSpc>
                <a:spcPct val="100000"/>
              </a:lnSpc>
              <a:spcBef>
                <a:spcPts val="2285"/>
              </a:spcBef>
              <a:buSzPct val="50000"/>
              <a:buFont typeface="Wingdings"/>
              <a:buChar char=""/>
              <a:tabLst>
                <a:tab pos="1711960" algn="l"/>
              </a:tabLst>
            </a:pPr>
            <a:r>
              <a:rPr sz="2800">
                <a:latin typeface="Calibri"/>
                <a:cs typeface="Calibri"/>
              </a:rPr>
              <a:t>LADNANY</a:t>
            </a:r>
            <a:r>
              <a:rPr sz="2800" spc="-7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A</a:t>
            </a:r>
            <a:r>
              <a:rPr sz="2250" spc="-25">
                <a:latin typeface="Calibri"/>
                <a:cs typeface="Calibri"/>
              </a:rPr>
              <a:t>LI</a:t>
            </a:r>
            <a:endParaRPr sz="2250">
              <a:latin typeface="Calibri"/>
              <a:cs typeface="Calibri"/>
            </a:endParaRPr>
          </a:p>
          <a:p>
            <a:pPr marL="1711960" lvl="1" indent="-342900">
              <a:lnSpc>
                <a:spcPct val="100000"/>
              </a:lnSpc>
              <a:spcBef>
                <a:spcPts val="2280"/>
              </a:spcBef>
              <a:buSzPct val="50000"/>
              <a:buFont typeface="Wingdings"/>
              <a:buChar char=""/>
              <a:tabLst>
                <a:tab pos="1711960" algn="l"/>
              </a:tabLst>
            </a:pPr>
            <a:r>
              <a:rPr sz="2800">
                <a:latin typeface="Calibri"/>
                <a:cs typeface="Calibri"/>
              </a:rPr>
              <a:t>HANKACH</a:t>
            </a:r>
            <a:r>
              <a:rPr sz="2800" spc="-114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</a:t>
            </a:r>
            <a:r>
              <a:rPr sz="2250" spc="-10">
                <a:latin typeface="Calibri"/>
                <a:cs typeface="Calibri"/>
              </a:rPr>
              <a:t>OUATAMID</a:t>
            </a:r>
            <a:endParaRPr sz="2250">
              <a:latin typeface="Calibri"/>
              <a:cs typeface="Calibri"/>
            </a:endParaRPr>
          </a:p>
          <a:p>
            <a:pPr marL="1711960" lvl="1" indent="-342900">
              <a:lnSpc>
                <a:spcPct val="100000"/>
              </a:lnSpc>
              <a:spcBef>
                <a:spcPts val="2280"/>
              </a:spcBef>
              <a:buSzPct val="50000"/>
              <a:buFont typeface="Wingdings"/>
              <a:buChar char=""/>
              <a:tabLst>
                <a:tab pos="1711960" algn="l"/>
              </a:tabLst>
            </a:pPr>
            <a:r>
              <a:rPr sz="2800">
                <a:latin typeface="Calibri"/>
                <a:cs typeface="Calibri"/>
              </a:rPr>
              <a:t>SAMI</a:t>
            </a:r>
            <a:r>
              <a:rPr sz="2800" spc="-8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A</a:t>
            </a:r>
            <a:r>
              <a:rPr sz="2250" spc="-10">
                <a:latin typeface="Calibri"/>
                <a:cs typeface="Calibri"/>
              </a:rPr>
              <a:t>YOUB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3645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Calibri"/>
                <a:cs typeface="Calibri"/>
              </a:rPr>
              <a:t>Ressources</a:t>
            </a:r>
            <a:r>
              <a:rPr sz="4000" spc="-105">
                <a:latin typeface="Calibri"/>
                <a:cs typeface="Calibri"/>
              </a:rPr>
              <a:t> </a:t>
            </a:r>
            <a:r>
              <a:rPr sz="4000">
                <a:latin typeface="Calibri"/>
                <a:cs typeface="Calibri"/>
              </a:rPr>
              <a:t>du</a:t>
            </a:r>
            <a:r>
              <a:rPr sz="4000" spc="-135">
                <a:latin typeface="Calibri"/>
                <a:cs typeface="Calibri"/>
              </a:rPr>
              <a:t> </a:t>
            </a:r>
            <a:r>
              <a:rPr sz="4000" spc="-10">
                <a:latin typeface="Calibri"/>
                <a:cs typeface="Calibri"/>
              </a:rPr>
              <a:t>projet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8939" y="6027206"/>
            <a:ext cx="118541" cy="91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2150" y="597662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3226" y="1215897"/>
            <a:ext cx="4447794" cy="4345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391" y="2630551"/>
            <a:ext cx="9256522" cy="3387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1919" y="3055366"/>
            <a:ext cx="8591931" cy="3393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9694" y="3480561"/>
            <a:ext cx="8796147" cy="3393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1919" y="3905758"/>
            <a:ext cx="6848602" cy="3390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90763" y="3907535"/>
            <a:ext cx="1513458" cy="3230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51288" y="3988689"/>
            <a:ext cx="148843" cy="1874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46486" y="3988689"/>
            <a:ext cx="535051" cy="1898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0236" y="4330953"/>
            <a:ext cx="8845423" cy="3390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91919" y="4757928"/>
            <a:ext cx="1276604" cy="2710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26563" y="4982336"/>
            <a:ext cx="41275" cy="4470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57478" y="1876501"/>
            <a:ext cx="4423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1.</a:t>
            </a:r>
            <a:r>
              <a:rPr sz="2800" spc="-16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00AF50"/>
                </a:solidFill>
                <a:latin typeface="Calibri"/>
                <a:cs typeface="Calibri"/>
              </a:rPr>
              <a:t>Contraintes</a:t>
            </a:r>
            <a:r>
              <a:rPr sz="2800" spc="-14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fonctionnelles</a:t>
            </a:r>
            <a:r>
              <a:rPr sz="2800" spc="-9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686059" y="6093446"/>
            <a:ext cx="123101" cy="946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668127" y="604459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>
                <a:latin typeface="Calibri"/>
                <a:cs typeface="Calibri"/>
              </a:rPr>
              <a:t>16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1187" y="151638"/>
            <a:ext cx="963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latin typeface="Calibri"/>
                <a:cs typeface="Calibri"/>
              </a:rPr>
              <a:t>Plan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359" y="797815"/>
            <a:ext cx="8367149" cy="444416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91160" indent="-342900">
              <a:spcBef>
                <a:spcPts val="95"/>
              </a:spcBef>
              <a:buFont typeface="Wingdings"/>
              <a:buChar char="Ø"/>
              <a:tabLst>
                <a:tab pos="274955" algn="l"/>
              </a:tabLst>
            </a:pPr>
            <a:r>
              <a:rPr lang="fr-FR" sz="2400" spc="-10">
                <a:latin typeface="Calibri"/>
                <a:ea typeface="Calibri Light"/>
                <a:cs typeface="Calibri"/>
              </a:rPr>
              <a:t>Introduction</a:t>
            </a:r>
            <a:endParaRPr lang="fr-FR" sz="2400">
              <a:latin typeface="Calibri"/>
              <a:ea typeface="Calibri Light"/>
              <a:cs typeface="Calibri"/>
            </a:endParaRPr>
          </a:p>
          <a:p>
            <a:pPr marL="274320" indent="-226060">
              <a:buFont typeface="Wingdings"/>
              <a:buChar char="Ø"/>
              <a:tabLst>
                <a:tab pos="274320" algn="l"/>
              </a:tabLst>
            </a:pPr>
            <a:r>
              <a:rPr lang="fr-FR" sz="2400" spc="-10">
                <a:latin typeface="Calibri Light"/>
                <a:ea typeface="Calibri Light"/>
                <a:cs typeface="Calibri"/>
              </a:rPr>
              <a:t>  Présentation</a:t>
            </a:r>
            <a:r>
              <a:rPr lang="fr-FR" sz="2400" spc="-5">
                <a:latin typeface="Calibri Light"/>
                <a:ea typeface="Calibri Light"/>
                <a:cs typeface="Calibri"/>
              </a:rPr>
              <a:t> </a:t>
            </a:r>
            <a:r>
              <a:rPr lang="fr-FR" sz="2400">
                <a:latin typeface="Calibri Light"/>
                <a:ea typeface="Calibri Light"/>
                <a:cs typeface="Calibri"/>
              </a:rPr>
              <a:t>du </a:t>
            </a:r>
            <a:r>
              <a:rPr lang="fr-FR" sz="2400" spc="-20">
                <a:latin typeface="Calibri Light"/>
                <a:ea typeface="Calibri Light"/>
                <a:cs typeface="Calibri"/>
              </a:rPr>
              <a:t>sujet</a:t>
            </a:r>
            <a:endParaRPr lang="fr-FR" sz="2400">
              <a:latin typeface="Calibri Light"/>
              <a:ea typeface="Calibri Light"/>
              <a:cs typeface="Calibri"/>
            </a:endParaRPr>
          </a:p>
          <a:p>
            <a:pPr marL="274320" indent="-226060">
              <a:buFont typeface="Wingdings"/>
              <a:buChar char="Ø"/>
              <a:tabLst>
                <a:tab pos="274320" algn="l"/>
              </a:tabLst>
            </a:pPr>
            <a:r>
              <a:rPr lang="fr-FR" sz="2400">
                <a:latin typeface="Calibri Light"/>
                <a:ea typeface="Calibri Light"/>
                <a:cs typeface="Calibri"/>
              </a:rPr>
              <a:t>  Présentation</a:t>
            </a:r>
            <a:r>
              <a:rPr lang="fr-FR" sz="2400" spc="-80">
                <a:latin typeface="Calibri Light"/>
                <a:ea typeface="Calibri Light"/>
                <a:cs typeface="Calibri"/>
              </a:rPr>
              <a:t> </a:t>
            </a:r>
            <a:r>
              <a:rPr lang="fr-FR" sz="2400">
                <a:latin typeface="Calibri Light"/>
                <a:ea typeface="Calibri Light"/>
                <a:cs typeface="Calibri"/>
              </a:rPr>
              <a:t>du</a:t>
            </a:r>
            <a:r>
              <a:rPr lang="fr-FR" sz="2400" spc="-70">
                <a:latin typeface="Calibri Light"/>
                <a:ea typeface="Calibri Light"/>
                <a:cs typeface="Calibri"/>
              </a:rPr>
              <a:t> </a:t>
            </a:r>
            <a:r>
              <a:rPr lang="fr-FR" sz="2400">
                <a:latin typeface="Calibri Light"/>
                <a:ea typeface="Calibri Light"/>
                <a:cs typeface="Calibri"/>
              </a:rPr>
              <a:t>processus</a:t>
            </a:r>
            <a:r>
              <a:rPr lang="fr-FR" sz="2400" spc="-40">
                <a:latin typeface="Calibri Light"/>
                <a:ea typeface="Calibri Light"/>
                <a:cs typeface="Calibri"/>
              </a:rPr>
              <a:t> </a:t>
            </a:r>
            <a:r>
              <a:rPr lang="fr-FR" sz="2400" spc="-10">
                <a:latin typeface="Calibri Light"/>
                <a:ea typeface="Calibri Light"/>
                <a:cs typeface="Calibri"/>
              </a:rPr>
              <a:t>métier</a:t>
            </a:r>
            <a:endParaRPr lang="fr-FR" sz="2400">
              <a:latin typeface="Calibri Light"/>
              <a:ea typeface="Calibri Light"/>
              <a:cs typeface="Calibri"/>
            </a:endParaRPr>
          </a:p>
          <a:p>
            <a:pPr marL="274955" indent="-226695">
              <a:buFont typeface="Wingdings"/>
              <a:buChar char="Ø"/>
              <a:tabLst>
                <a:tab pos="274955" algn="l"/>
              </a:tabLst>
            </a:pPr>
            <a:r>
              <a:rPr lang="fr-FR" sz="2400" spc="-10">
                <a:latin typeface="Calibri Light"/>
                <a:ea typeface="Calibri Light"/>
                <a:cs typeface="Calibri"/>
              </a:rPr>
              <a:t>  Justification</a:t>
            </a:r>
            <a:r>
              <a:rPr lang="fr-FR" sz="2400" spc="-30">
                <a:latin typeface="Calibri Light"/>
                <a:ea typeface="Calibri Light"/>
                <a:cs typeface="Calibri"/>
              </a:rPr>
              <a:t> </a:t>
            </a:r>
            <a:r>
              <a:rPr lang="fr-FR" sz="2400">
                <a:latin typeface="Calibri Light"/>
                <a:ea typeface="Calibri Light"/>
                <a:cs typeface="Calibri"/>
              </a:rPr>
              <a:t>du</a:t>
            </a:r>
            <a:r>
              <a:rPr lang="fr-FR" sz="2400" spc="5">
                <a:latin typeface="Calibri Light"/>
                <a:ea typeface="Calibri Light"/>
                <a:cs typeface="Calibri"/>
              </a:rPr>
              <a:t> </a:t>
            </a:r>
            <a:r>
              <a:rPr lang="fr-FR" sz="2400">
                <a:latin typeface="Calibri Light"/>
                <a:ea typeface="Calibri Light"/>
                <a:cs typeface="Calibri"/>
              </a:rPr>
              <a:t>besoin</a:t>
            </a:r>
            <a:r>
              <a:rPr lang="fr-FR" sz="2400" spc="-5">
                <a:latin typeface="Calibri Light"/>
                <a:ea typeface="Calibri Light"/>
                <a:cs typeface="Calibri"/>
              </a:rPr>
              <a:t> </a:t>
            </a:r>
            <a:r>
              <a:rPr lang="fr-FR" sz="2400" spc="-10">
                <a:latin typeface="Calibri Light"/>
                <a:ea typeface="Calibri Light"/>
                <a:cs typeface="Calibri"/>
              </a:rPr>
              <a:t>d’automatisation</a:t>
            </a:r>
            <a:endParaRPr lang="fr-FR" sz="2400">
              <a:latin typeface="Calibri Light"/>
              <a:ea typeface="Calibri Light"/>
              <a:cs typeface="Calibri"/>
            </a:endParaRPr>
          </a:p>
          <a:p>
            <a:pPr marL="274955" indent="-226695">
              <a:buFont typeface="Wingdings"/>
              <a:buChar char="Ø"/>
              <a:tabLst>
                <a:tab pos="274955" algn="l"/>
              </a:tabLst>
            </a:pPr>
            <a:r>
              <a:rPr lang="fr-FR" sz="2400" spc="-10">
                <a:latin typeface="Calibri Light"/>
                <a:ea typeface="Calibri Light"/>
                <a:cs typeface="Calibri"/>
              </a:rPr>
              <a:t>  Périmètre</a:t>
            </a:r>
            <a:r>
              <a:rPr lang="fr-FR" sz="2400" spc="-20">
                <a:latin typeface="Calibri Light"/>
                <a:ea typeface="Calibri Light"/>
                <a:cs typeface="Calibri"/>
              </a:rPr>
              <a:t> </a:t>
            </a:r>
            <a:r>
              <a:rPr lang="fr-FR" sz="2400">
                <a:latin typeface="Calibri Light"/>
                <a:ea typeface="Calibri Light"/>
                <a:cs typeface="Calibri"/>
              </a:rPr>
              <a:t>du</a:t>
            </a:r>
            <a:r>
              <a:rPr lang="fr-FR" sz="2400" spc="-5">
                <a:latin typeface="Calibri Light"/>
                <a:ea typeface="Calibri Light"/>
                <a:cs typeface="Calibri"/>
              </a:rPr>
              <a:t> </a:t>
            </a:r>
            <a:r>
              <a:rPr lang="fr-FR" sz="2400" spc="-10">
                <a:latin typeface="Calibri Light"/>
                <a:ea typeface="Calibri Light"/>
                <a:cs typeface="Calibri"/>
              </a:rPr>
              <a:t>projet</a:t>
            </a:r>
            <a:endParaRPr lang="fr-FR" sz="2400">
              <a:latin typeface="Calibri Light"/>
              <a:ea typeface="Calibri Light"/>
              <a:cs typeface="Calibri"/>
            </a:endParaRPr>
          </a:p>
          <a:p>
            <a:pPr marL="274955" indent="-226695">
              <a:buFont typeface="Wingdings"/>
              <a:buChar char="Ø"/>
              <a:tabLst>
                <a:tab pos="274955" algn="l"/>
              </a:tabLst>
            </a:pPr>
            <a:r>
              <a:rPr lang="fr-FR" sz="2400">
                <a:latin typeface="Calibri Light"/>
                <a:ea typeface="Calibri Light"/>
                <a:cs typeface="Calibri"/>
              </a:rPr>
              <a:t>  Planning</a:t>
            </a:r>
            <a:r>
              <a:rPr lang="fr-FR" sz="2400" spc="-25">
                <a:latin typeface="Calibri Light"/>
                <a:ea typeface="Calibri Light"/>
                <a:cs typeface="Calibri"/>
              </a:rPr>
              <a:t> </a:t>
            </a:r>
            <a:r>
              <a:rPr lang="fr-FR" sz="2400">
                <a:latin typeface="Calibri Light"/>
                <a:ea typeface="Calibri Light"/>
                <a:cs typeface="Calibri"/>
              </a:rPr>
              <a:t>du</a:t>
            </a:r>
            <a:r>
              <a:rPr lang="fr-FR" sz="2400" spc="-25">
                <a:latin typeface="Calibri Light"/>
                <a:ea typeface="Calibri Light"/>
                <a:cs typeface="Calibri"/>
              </a:rPr>
              <a:t> </a:t>
            </a:r>
            <a:r>
              <a:rPr lang="fr-FR" sz="2400" spc="-10">
                <a:latin typeface="Calibri Light"/>
                <a:ea typeface="Calibri Light"/>
                <a:cs typeface="Calibri"/>
              </a:rPr>
              <a:t>projet</a:t>
            </a:r>
            <a:endParaRPr lang="fr-FR" sz="2400">
              <a:latin typeface="Calibri Light"/>
              <a:ea typeface="Calibri Light"/>
              <a:cs typeface="Calibri"/>
            </a:endParaRPr>
          </a:p>
          <a:p>
            <a:pPr marL="274955" indent="-226695">
              <a:buFont typeface="Wingdings"/>
              <a:buChar char="Ø"/>
              <a:tabLst>
                <a:tab pos="274955" algn="l"/>
              </a:tabLst>
            </a:pPr>
            <a:r>
              <a:rPr lang="fr-FR" sz="2400" spc="-10">
                <a:latin typeface="Calibri Light"/>
                <a:ea typeface="Calibri Light"/>
                <a:cs typeface="Calibri"/>
              </a:rPr>
              <a:t>  Ressources</a:t>
            </a:r>
            <a:r>
              <a:rPr lang="fr-FR" sz="2400" spc="-5">
                <a:latin typeface="Calibri Light"/>
                <a:ea typeface="Calibri Light"/>
                <a:cs typeface="Calibri"/>
              </a:rPr>
              <a:t> </a:t>
            </a:r>
            <a:r>
              <a:rPr lang="fr-FR" sz="2400">
                <a:latin typeface="Calibri Light"/>
                <a:ea typeface="Calibri Light"/>
                <a:cs typeface="Calibri"/>
              </a:rPr>
              <a:t>du</a:t>
            </a:r>
            <a:r>
              <a:rPr lang="fr-FR" sz="2400" spc="-10">
                <a:latin typeface="Calibri Light"/>
                <a:ea typeface="Calibri Light"/>
                <a:cs typeface="Calibri"/>
              </a:rPr>
              <a:t> projet</a:t>
            </a:r>
            <a:endParaRPr lang="fr-FR" sz="2400">
              <a:latin typeface="Calibri Light"/>
              <a:ea typeface="Calibri Light"/>
              <a:cs typeface="Calibri"/>
            </a:endParaRPr>
          </a:p>
          <a:p>
            <a:pPr marL="274955" indent="-226695">
              <a:buFont typeface="Wingdings"/>
              <a:buChar char="Ø"/>
              <a:tabLst>
                <a:tab pos="274955" algn="l"/>
              </a:tabLst>
            </a:pPr>
            <a:r>
              <a:rPr lang="fr-FR" sz="2400" spc="-10">
                <a:latin typeface="Calibri Light"/>
                <a:ea typeface="Calibri Light"/>
                <a:cs typeface="Calibri"/>
              </a:rPr>
              <a:t>  Contraintes</a:t>
            </a:r>
            <a:r>
              <a:rPr lang="fr-FR" sz="2400" spc="-15">
                <a:latin typeface="Calibri Light"/>
                <a:ea typeface="Calibri Light"/>
                <a:cs typeface="Calibri"/>
              </a:rPr>
              <a:t> </a:t>
            </a:r>
            <a:r>
              <a:rPr lang="fr-FR" sz="2400">
                <a:latin typeface="Calibri Light"/>
                <a:ea typeface="Calibri Light"/>
                <a:cs typeface="Calibri"/>
              </a:rPr>
              <a:t>du</a:t>
            </a:r>
            <a:r>
              <a:rPr lang="fr-FR" sz="2400" spc="-20">
                <a:latin typeface="Calibri Light"/>
                <a:ea typeface="Calibri Light"/>
                <a:cs typeface="Calibri"/>
              </a:rPr>
              <a:t> </a:t>
            </a:r>
            <a:r>
              <a:rPr lang="fr-FR" sz="2400" spc="-10">
                <a:latin typeface="Calibri Light"/>
                <a:ea typeface="Calibri Light"/>
                <a:cs typeface="Calibri"/>
              </a:rPr>
              <a:t>projet</a:t>
            </a:r>
            <a:endParaRPr lang="fr-FR" sz="2400">
              <a:latin typeface="Calibri Light"/>
              <a:ea typeface="Calibri Light"/>
              <a:cs typeface="Times New Roman"/>
            </a:endParaRPr>
          </a:p>
          <a:p>
            <a:pPr marL="274955" indent="-226695">
              <a:buFont typeface="Wingdings"/>
              <a:buChar char="Ø"/>
              <a:tabLst>
                <a:tab pos="274955" algn="l"/>
              </a:tabLst>
            </a:pPr>
            <a:r>
              <a:rPr lang="fr-FR" sz="2400">
                <a:latin typeface="Calibri Light"/>
                <a:ea typeface="Calibri Light"/>
                <a:cs typeface="Times New Roman"/>
              </a:rPr>
              <a:t>  Objectifs, a</a:t>
            </a:r>
            <a:r>
              <a:rPr lang="fr-FR" sz="2400">
                <a:latin typeface="Calibri Light"/>
                <a:ea typeface="Calibri Light"/>
                <a:cs typeface="Calibri Light"/>
              </a:rPr>
              <a:t>nalyse et conception</a:t>
            </a:r>
            <a:r>
              <a:rPr lang="fr-FR" sz="2400" spc="20">
                <a:latin typeface="Calibri Light"/>
                <a:ea typeface="Calibri Light"/>
                <a:cs typeface="Times New Roman"/>
              </a:rPr>
              <a:t> </a:t>
            </a:r>
            <a:r>
              <a:rPr lang="fr-FR" sz="2400">
                <a:latin typeface="Calibri Light"/>
                <a:ea typeface="Calibri Light"/>
                <a:cs typeface="Times New Roman"/>
              </a:rPr>
              <a:t>du</a:t>
            </a:r>
            <a:r>
              <a:rPr lang="fr-FR" sz="2400" spc="-30">
                <a:latin typeface="Calibri Light"/>
                <a:ea typeface="Calibri Light"/>
                <a:cs typeface="Times New Roman"/>
              </a:rPr>
              <a:t> </a:t>
            </a:r>
            <a:r>
              <a:rPr lang="fr-FR" sz="2400">
                <a:latin typeface="Calibri Light"/>
                <a:ea typeface="Calibri Light"/>
                <a:cs typeface="Times New Roman"/>
              </a:rPr>
              <a:t>1</a:t>
            </a:r>
            <a:r>
              <a:rPr lang="fr-FR" sz="2000" baseline="26455">
                <a:latin typeface="Calibri Light"/>
                <a:ea typeface="Calibri Light"/>
                <a:cs typeface="Times New Roman"/>
              </a:rPr>
              <a:t>er</a:t>
            </a:r>
            <a:r>
              <a:rPr lang="fr-FR" sz="2000" spc="135" baseline="26455">
                <a:latin typeface="Calibri Light"/>
                <a:ea typeface="Calibri Light"/>
                <a:cs typeface="Times New Roman"/>
              </a:rPr>
              <a:t> </a:t>
            </a:r>
            <a:r>
              <a:rPr lang="fr-FR" sz="2400" spc="-10">
                <a:latin typeface="Calibri Light"/>
                <a:ea typeface="Calibri Light"/>
                <a:cs typeface="Times New Roman"/>
              </a:rPr>
              <a:t>sprint</a:t>
            </a:r>
            <a:endParaRPr lang="fr-FR" sz="2400">
              <a:latin typeface="Calibri Light"/>
              <a:ea typeface="Calibri Light"/>
              <a:cs typeface="Times New Roman"/>
            </a:endParaRPr>
          </a:p>
          <a:p>
            <a:pPr marL="274955" indent="-226695">
              <a:buFont typeface="Wingdings"/>
              <a:buChar char="Ø"/>
              <a:tabLst>
                <a:tab pos="274955" algn="l"/>
              </a:tabLst>
            </a:pPr>
            <a:r>
              <a:rPr lang="fr-FR" sz="2400" spc="-10">
                <a:latin typeface="Calibri Light"/>
                <a:ea typeface="Calibri Light"/>
                <a:cs typeface="Calibri Light"/>
              </a:rPr>
              <a:t>  Objectifs, analyse et conception du</a:t>
            </a:r>
            <a:r>
              <a:rPr lang="fr-FR" sz="2400" spc="-10">
                <a:latin typeface="Calibri Light"/>
                <a:ea typeface="Calibri"/>
                <a:cs typeface="Times New Roman"/>
              </a:rPr>
              <a:t> 2</a:t>
            </a:r>
            <a:r>
              <a:rPr lang="fr-FR" sz="1200" spc="-10" baseline="30000">
                <a:latin typeface="Calibri Light"/>
                <a:ea typeface="Calibri"/>
                <a:cs typeface="Times New Roman"/>
              </a:rPr>
              <a:t>e  </a:t>
            </a:r>
            <a:r>
              <a:rPr lang="fr-FR" sz="2400" spc="-10">
                <a:latin typeface="Calibri Light"/>
                <a:ea typeface="Calibri"/>
                <a:cs typeface="Times New Roman"/>
              </a:rPr>
              <a:t>sprint</a:t>
            </a:r>
            <a:endParaRPr lang="fr-FR" sz="2400">
              <a:latin typeface="Calibri Light"/>
              <a:ea typeface="Calibri Light"/>
              <a:cs typeface="Calibri Light"/>
            </a:endParaRPr>
          </a:p>
          <a:p>
            <a:pPr marL="274955" indent="-226695">
              <a:buFont typeface="Wingdings"/>
              <a:buChar char="Ø"/>
              <a:tabLst>
                <a:tab pos="274955" algn="l"/>
              </a:tabLst>
            </a:pPr>
            <a:r>
              <a:rPr lang="fr-FR" sz="2400" spc="-10">
                <a:latin typeface="Calibri Light"/>
                <a:ea typeface="Calibri"/>
                <a:cs typeface="Calibri"/>
              </a:rPr>
              <a:t>  </a:t>
            </a:r>
            <a:r>
              <a:rPr lang="fr-FR" sz="2400" spc="-10">
                <a:latin typeface="Calibri Light"/>
                <a:ea typeface="Calibri Light"/>
                <a:cs typeface="Calibri Light"/>
              </a:rPr>
              <a:t>Démonstration</a:t>
            </a:r>
          </a:p>
          <a:p>
            <a:pPr marL="311785" indent="-272415">
              <a:buFont typeface="Wingdings"/>
              <a:buChar char="Ø"/>
              <a:tabLst>
                <a:tab pos="311785" algn="l"/>
              </a:tabLst>
            </a:pPr>
            <a:r>
              <a:rPr lang="fr-FR" sz="2400" spc="-10">
                <a:latin typeface="Calibri"/>
                <a:ea typeface="Calibri Light"/>
                <a:cs typeface="Calibri"/>
              </a:rPr>
              <a:t>  </a:t>
            </a:r>
            <a:r>
              <a:rPr lang="fr-FR" sz="2400" spc="-10">
                <a:latin typeface="Calibri Light"/>
                <a:ea typeface="Calibri Light"/>
                <a:cs typeface="Calibri Light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384" y="1216278"/>
            <a:ext cx="4447794" cy="4347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330" y="1888312"/>
            <a:ext cx="4117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25">
                <a:solidFill>
                  <a:srgbClr val="00AF50"/>
                </a:solidFill>
                <a:latin typeface="Calibri"/>
                <a:cs typeface="Calibri"/>
              </a:rPr>
              <a:t>2.</a:t>
            </a: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>
                <a:solidFill>
                  <a:srgbClr val="00AF50"/>
                </a:solidFill>
                <a:latin typeface="Calibri"/>
                <a:cs typeface="Calibri"/>
              </a:rPr>
              <a:t>Contraintes</a:t>
            </a:r>
            <a:r>
              <a:rPr sz="2800" spc="-13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techniques</a:t>
            </a:r>
            <a:r>
              <a:rPr sz="2800" spc="-13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DEC971-4620-46F1-91CC-A2CC3E2A972A}"/>
              </a:ext>
            </a:extLst>
          </p:cNvPr>
          <p:cNvSpPr txBox="1"/>
          <p:nvPr/>
        </p:nvSpPr>
        <p:spPr>
          <a:xfrm>
            <a:off x="1341549" y="2575774"/>
            <a:ext cx="101056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/>
              <a:t>  Actuellement il existe plusieurs technologies qui nous faciliteront significativement le développement du projet, comme </a:t>
            </a:r>
            <a:r>
              <a:rPr lang="fr-FR" sz="2400" b="1" err="1"/>
              <a:t>Laravel</a:t>
            </a:r>
            <a:r>
              <a:rPr lang="fr-FR" sz="2400"/>
              <a:t>, mais nous n’avions pas le temps de maîtriser ces outils. Par exemple, </a:t>
            </a:r>
            <a:r>
              <a:rPr lang="fr-FR" sz="2400" b="1" err="1"/>
              <a:t>Laravel</a:t>
            </a:r>
            <a:r>
              <a:rPr lang="fr-FR" sz="2400"/>
              <a:t> permet au site web de bénéficier d’une très bonne sécurité et des fonctionnalités utiles comme les emails automatiques.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690" y="962405"/>
            <a:ext cx="471424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spc="-50">
                <a:latin typeface="Calibri"/>
                <a:ea typeface="Calibri"/>
              </a:rPr>
              <a:t>Objectifs</a:t>
            </a:r>
            <a:r>
              <a:rPr sz="4000" spc="-195">
                <a:latin typeface="Calibri"/>
                <a:ea typeface="Calibri"/>
              </a:rPr>
              <a:t> </a:t>
            </a:r>
            <a:r>
              <a:rPr sz="4000">
                <a:latin typeface="Calibri"/>
                <a:ea typeface="Calibri"/>
              </a:rPr>
              <a:t>du</a:t>
            </a:r>
            <a:r>
              <a:rPr sz="4000" spc="-200">
                <a:latin typeface="Calibri"/>
                <a:ea typeface="Calibri"/>
              </a:rPr>
              <a:t> </a:t>
            </a:r>
            <a:r>
              <a:rPr lang="fr-FR" sz="4000" spc="-200">
                <a:latin typeface="Calibri"/>
                <a:ea typeface="Calibri"/>
              </a:rPr>
              <a:t>1</a:t>
            </a:r>
            <a:r>
              <a:rPr lang="fr-FR" sz="3950" baseline="25157">
                <a:latin typeface="Calibri"/>
                <a:ea typeface="Calibri"/>
              </a:rPr>
              <a:t>er</a:t>
            </a:r>
            <a:r>
              <a:rPr sz="3950" spc="172" baseline="25157">
                <a:latin typeface="Calibri"/>
                <a:ea typeface="Calibri"/>
              </a:rPr>
              <a:t> </a:t>
            </a:r>
            <a:r>
              <a:rPr sz="4000" spc="-10">
                <a:latin typeface="Calibri"/>
                <a:ea typeface="Calibri"/>
              </a:rPr>
              <a:t>sprint</a:t>
            </a:r>
            <a:endParaRPr lang="fr-FR" sz="4000">
              <a:latin typeface="Calibri"/>
              <a:ea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115" y="2014288"/>
            <a:ext cx="5440338" cy="218777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fr-FR" sz="1800">
                <a:latin typeface="Times New Roman"/>
                <a:cs typeface="Times New Roman"/>
              </a:rPr>
              <a:t>Achever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lang="fr-FR" sz="1800">
                <a:latin typeface="Times New Roman"/>
                <a:cs typeface="Times New Roman"/>
              </a:rPr>
              <a:t>une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lang="fr-MA" spc="-30">
                <a:latin typeface="Times New Roman"/>
                <a:cs typeface="Times New Roman"/>
              </a:rPr>
              <a:t>version utilisable du produit qui permet : </a:t>
            </a:r>
          </a:p>
          <a:p>
            <a:pPr marL="474980">
              <a:lnSpc>
                <a:spcPct val="100000"/>
              </a:lnSpc>
              <a:spcBef>
                <a:spcPts val="1410"/>
              </a:spcBef>
            </a:pP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À</a:t>
            </a:r>
            <a:r>
              <a:rPr sz="1800" b="1" spc="-3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un</a:t>
            </a:r>
            <a:r>
              <a:rPr sz="1800" b="1" spc="-3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err="1">
                <a:solidFill>
                  <a:srgbClr val="00AF50"/>
                </a:solidFill>
                <a:latin typeface="Times New Roman"/>
                <a:cs typeface="Times New Roman"/>
              </a:rPr>
              <a:t>internaute</a:t>
            </a:r>
            <a:r>
              <a:rPr sz="1800" b="1" spc="-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50">
                <a:solidFill>
                  <a:srgbClr val="00AF5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4445" indent="-342265">
              <a:lnSpc>
                <a:spcPct val="100000"/>
              </a:lnSpc>
              <a:spcBef>
                <a:spcPts val="960"/>
              </a:spcBef>
              <a:buFont typeface="Calibri"/>
              <a:buChar char="-"/>
              <a:tabLst>
                <a:tab pos="1274445" algn="l"/>
              </a:tabLst>
            </a:pPr>
            <a:r>
              <a:rPr sz="1800" err="1">
                <a:latin typeface="Times New Roman"/>
                <a:cs typeface="Times New Roman"/>
              </a:rPr>
              <a:t>S’inscrire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err="1">
                <a:latin typeface="Times New Roman"/>
                <a:cs typeface="Times New Roman"/>
              </a:rPr>
              <a:t>en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 err="1">
                <a:latin typeface="Times New Roman"/>
                <a:cs typeface="Times New Roman"/>
              </a:rPr>
              <a:t>créant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un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10" err="1">
                <a:latin typeface="Times New Roman"/>
                <a:cs typeface="Times New Roman"/>
              </a:rPr>
              <a:t>compte</a:t>
            </a:r>
            <a:endParaRPr sz="1800" err="1">
              <a:latin typeface="Times New Roman"/>
              <a:cs typeface="Times New Roman"/>
            </a:endParaRPr>
          </a:p>
          <a:p>
            <a:pPr marL="1274445" indent="-342265">
              <a:lnSpc>
                <a:spcPct val="100000"/>
              </a:lnSpc>
              <a:spcBef>
                <a:spcPts val="145"/>
              </a:spcBef>
              <a:buFont typeface="Calibri"/>
              <a:buChar char="-"/>
              <a:tabLst>
                <a:tab pos="1274445" algn="l"/>
              </a:tabLst>
            </a:pPr>
            <a:r>
              <a:rPr sz="1800">
                <a:latin typeface="Times New Roman"/>
                <a:cs typeface="Times New Roman"/>
              </a:rPr>
              <a:t>Consulter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catalogue</a:t>
            </a:r>
            <a:endParaRPr sz="1800">
              <a:latin typeface="Times New Roman"/>
              <a:cs typeface="Times New Roman"/>
            </a:endParaRPr>
          </a:p>
          <a:p>
            <a:pPr marL="1274445" indent="-342265">
              <a:lnSpc>
                <a:spcPct val="100000"/>
              </a:lnSpc>
              <a:spcBef>
                <a:spcPts val="155"/>
              </a:spcBef>
              <a:buFont typeface="Calibri"/>
              <a:buChar char="-"/>
              <a:tabLst>
                <a:tab pos="1274445" algn="l"/>
              </a:tabLst>
            </a:pPr>
            <a:r>
              <a:rPr sz="1800">
                <a:latin typeface="Times New Roman"/>
                <a:cs typeface="Times New Roman"/>
              </a:rPr>
              <a:t>Consulter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les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err="1">
                <a:latin typeface="Times New Roman"/>
                <a:cs typeface="Times New Roman"/>
              </a:rPr>
              <a:t>détails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d’un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10" err="1">
                <a:latin typeface="Times New Roman"/>
                <a:cs typeface="Times New Roman"/>
              </a:rPr>
              <a:t>produit</a:t>
            </a:r>
            <a:endParaRPr sz="1800" err="1">
              <a:latin typeface="Times New Roman"/>
              <a:cs typeface="Times New Roman"/>
            </a:endParaRPr>
          </a:p>
          <a:p>
            <a:pPr marL="474980">
              <a:spcBef>
                <a:spcPts val="1305"/>
              </a:spcBef>
            </a:pPr>
            <a:endParaRPr lang="fr-MA" sz="1800" b="1" spc="-50">
              <a:solidFill>
                <a:srgbClr val="00AF50"/>
              </a:solidFill>
              <a:latin typeface="Times New Roman"/>
              <a:cs typeface="Times New Roman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4F3BF9-2C6A-AEC7-A3CC-2265E6BD4257}"/>
              </a:ext>
            </a:extLst>
          </p:cNvPr>
          <p:cNvSpPr txBox="1"/>
          <p:nvPr/>
        </p:nvSpPr>
        <p:spPr>
          <a:xfrm>
            <a:off x="5929922" y="2331720"/>
            <a:ext cx="5761891" cy="46063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74980">
              <a:spcBef>
                <a:spcPts val="1305"/>
              </a:spcBef>
            </a:pPr>
            <a:r>
              <a:rPr lang="en-US" b="1">
                <a:solidFill>
                  <a:srgbClr val="00AF50"/>
                </a:solidFill>
                <a:latin typeface="Times New Roman"/>
                <a:cs typeface="Times New Roman"/>
              </a:rPr>
              <a:t>À un client :</a:t>
            </a:r>
            <a:endParaRPr lang="en-US">
              <a:solidFill>
                <a:srgbClr val="00AF50"/>
              </a:solidFill>
              <a:latin typeface="Times New Roman"/>
              <a:cs typeface="Times New Roman"/>
            </a:endParaRPr>
          </a:p>
          <a:p>
            <a:pPr marL="1274445" indent="-342265">
              <a:spcBef>
                <a:spcPts val="965"/>
              </a:spcBef>
              <a:buFont typeface="Calibri"/>
              <a:buChar char="-"/>
            </a:pPr>
            <a:r>
              <a:rPr lang="en-US" err="1">
                <a:latin typeface="Times New Roman"/>
                <a:cs typeface="Times New Roman"/>
              </a:rPr>
              <a:t>S’authentifier</a:t>
            </a:r>
            <a:r>
              <a:rPr lang="en-US">
                <a:latin typeface="Times New Roman"/>
                <a:cs typeface="Times New Roman"/>
              </a:rPr>
              <a:t> grâce à son </a:t>
            </a:r>
            <a:r>
              <a:rPr lang="en-US" err="1">
                <a:latin typeface="Times New Roman"/>
                <a:cs typeface="Times New Roman"/>
              </a:rPr>
              <a:t>compte</a:t>
            </a:r>
            <a:endParaRPr lang="en-US">
              <a:latin typeface="Times New Roman"/>
              <a:cs typeface="Times New Roman"/>
            </a:endParaRPr>
          </a:p>
          <a:p>
            <a:pPr marL="1274445" indent="-342265">
              <a:spcBef>
                <a:spcPts val="145"/>
              </a:spcBef>
              <a:buFont typeface="Calibri"/>
              <a:buChar char="-"/>
            </a:pPr>
            <a:r>
              <a:rPr lang="en-US">
                <a:latin typeface="Times New Roman"/>
                <a:cs typeface="Times New Roman"/>
              </a:rPr>
              <a:t>Consulter le catalogue</a:t>
            </a:r>
          </a:p>
          <a:p>
            <a:pPr marL="1274445" indent="-342265">
              <a:spcBef>
                <a:spcPts val="155"/>
              </a:spcBef>
              <a:buFont typeface="Calibri"/>
              <a:buChar char="-"/>
            </a:pPr>
            <a:r>
              <a:rPr lang="en-US">
                <a:latin typeface="Times New Roman"/>
                <a:cs typeface="Times New Roman"/>
              </a:rPr>
              <a:t>Consulter les </a:t>
            </a:r>
            <a:r>
              <a:rPr lang="en-US" err="1">
                <a:latin typeface="Times New Roman"/>
                <a:cs typeface="Times New Roman"/>
              </a:rPr>
              <a:t>détails</a:t>
            </a:r>
            <a:r>
              <a:rPr lang="en-US">
                <a:latin typeface="Times New Roman"/>
                <a:cs typeface="Times New Roman"/>
              </a:rPr>
              <a:t> d’un </a:t>
            </a:r>
            <a:r>
              <a:rPr lang="en-US" err="1">
                <a:latin typeface="Times New Roman"/>
                <a:cs typeface="Times New Roman"/>
              </a:rPr>
              <a:t>produit</a:t>
            </a:r>
            <a:endParaRPr lang="en-US">
              <a:latin typeface="Times New Roman"/>
              <a:cs typeface="Times New Roman"/>
            </a:endParaRPr>
          </a:p>
          <a:p>
            <a:pPr marL="1274445" indent="-342265">
              <a:spcBef>
                <a:spcPts val="145"/>
              </a:spcBef>
              <a:buFont typeface="Calibri"/>
              <a:buChar char="-"/>
            </a:pPr>
            <a:r>
              <a:rPr lang="en-US" err="1">
                <a:latin typeface="Times New Roman"/>
                <a:cs typeface="Times New Roman"/>
              </a:rPr>
              <a:t>Ajouter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une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certaine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quantité</a:t>
            </a:r>
            <a:r>
              <a:rPr lang="en-US">
                <a:latin typeface="Times New Roman"/>
                <a:cs typeface="Times New Roman"/>
              </a:rPr>
              <a:t> d’un </a:t>
            </a:r>
            <a:r>
              <a:rPr lang="en-US" err="1">
                <a:latin typeface="Times New Roman"/>
                <a:cs typeface="Times New Roman"/>
              </a:rPr>
              <a:t>produit</a:t>
            </a:r>
            <a:r>
              <a:rPr lang="en-US">
                <a:latin typeface="Times New Roman"/>
                <a:cs typeface="Times New Roman"/>
              </a:rPr>
              <a:t> dans son panier</a:t>
            </a:r>
          </a:p>
          <a:p>
            <a:pPr marL="1274445" indent="-342265">
              <a:spcBef>
                <a:spcPts val="155"/>
              </a:spcBef>
              <a:buFont typeface="Calibri"/>
              <a:buChar char="-"/>
            </a:pPr>
            <a:r>
              <a:rPr lang="en-US" err="1">
                <a:latin typeface="Times New Roman"/>
                <a:cs typeface="Times New Roman"/>
              </a:rPr>
              <a:t>Valider</a:t>
            </a:r>
            <a:r>
              <a:rPr lang="en-US">
                <a:latin typeface="Times New Roman"/>
                <a:cs typeface="Times New Roman"/>
              </a:rPr>
              <a:t> son panier </a:t>
            </a:r>
            <a:r>
              <a:rPr lang="en-US" err="1">
                <a:latin typeface="Times New Roman"/>
                <a:cs typeface="Times New Roman"/>
              </a:rPr>
              <a:t>en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une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commande</a:t>
            </a:r>
            <a:endParaRPr lang="en-US">
              <a:latin typeface="Times New Roman"/>
              <a:cs typeface="Times New Roman"/>
            </a:endParaRP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r>
              <a:rPr lang="en-US">
                <a:latin typeface="Times New Roman"/>
                <a:cs typeface="Times New Roman"/>
              </a:rPr>
              <a:t>Consulter </a:t>
            </a:r>
            <a:r>
              <a:rPr lang="en-US" err="1">
                <a:latin typeface="Times New Roman"/>
                <a:cs typeface="Times New Roman"/>
              </a:rPr>
              <a:t>ses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commandes</a:t>
            </a: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buFont typeface="Calibri"/>
              <a:buChar char="-"/>
            </a:pPr>
            <a:endParaRPr lang="fr-FR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algn="l">
              <a:spcBef>
                <a:spcPts val="160"/>
              </a:spcBef>
              <a:buFont typeface="Calibri"/>
              <a:buChar char="-"/>
            </a:pPr>
            <a:endParaRPr lang="fr-MA" i="1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algn="l">
              <a:spcBef>
                <a:spcPts val="160"/>
              </a:spcBef>
              <a:buFont typeface="Calibri"/>
              <a:buChar char="-"/>
            </a:pPr>
            <a:endParaRPr lang="fr-MA" i="1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algn="l">
              <a:spcBef>
                <a:spcPts val="160"/>
              </a:spcBef>
              <a:buFont typeface="Calibri"/>
              <a:buChar char="-"/>
            </a:pPr>
            <a:endParaRPr lang="fr-MA" i="1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algn="l">
              <a:buFont typeface="Calibri"/>
              <a:buChar char="-"/>
            </a:pPr>
            <a:endParaRPr lang="fr-MA" i="1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8759-BB48-FB80-5AA0-C97F8F716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C420B5-1B2B-6C1D-6E81-AB267D08F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6921" y="1915414"/>
            <a:ext cx="4876800" cy="2305759"/>
          </a:xfrm>
          <a:prstGeom prst="rect">
            <a:avLst/>
          </a:prstGeom>
        </p:spPr>
        <p:txBody>
          <a:bodyPr vert="horz" wrap="square" lIns="0" tIns="13462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t>À</a:t>
            </a:r>
            <a:r>
              <a:rPr spc="-35"/>
              <a:t> </a:t>
            </a:r>
            <a:r>
              <a:t>un</a:t>
            </a:r>
            <a:r>
              <a:rPr spc="-35"/>
              <a:t> </a:t>
            </a:r>
            <a:r>
              <a:rPr err="1"/>
              <a:t>responsable</a:t>
            </a:r>
            <a:r>
              <a:rPr spc="-15"/>
              <a:t> </a:t>
            </a:r>
            <a:r>
              <a:rPr spc="-50"/>
              <a:t>:</a:t>
            </a:r>
          </a:p>
          <a:p>
            <a:pPr marL="812800" indent="-342900">
              <a:lnSpc>
                <a:spcPct val="100000"/>
              </a:lnSpc>
              <a:spcBef>
                <a:spcPts val="960"/>
              </a:spcBef>
              <a:buFont typeface="Calibri"/>
              <a:buChar char="-"/>
              <a:tabLst>
                <a:tab pos="812800" algn="l"/>
              </a:tabLst>
            </a:pPr>
            <a:r>
              <a:rPr b="0" err="1">
                <a:solidFill>
                  <a:srgbClr val="000000"/>
                </a:solidFill>
                <a:latin typeface="Times New Roman"/>
                <a:cs typeface="Times New Roman"/>
              </a:rPr>
              <a:t>S’authentifier</a:t>
            </a:r>
            <a:r>
              <a:rPr b="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grâce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à</a:t>
            </a:r>
            <a:r>
              <a:rPr b="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son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err="1">
                <a:solidFill>
                  <a:srgbClr val="000000"/>
                </a:solidFill>
                <a:latin typeface="Times New Roman"/>
                <a:cs typeface="Times New Roman"/>
              </a:rPr>
              <a:t>compte</a:t>
            </a:r>
          </a:p>
          <a:p>
            <a:pPr marL="812800" indent="-342900">
              <a:lnSpc>
                <a:spcPct val="100000"/>
              </a:lnSpc>
              <a:spcBef>
                <a:spcPts val="140"/>
              </a:spcBef>
              <a:buFont typeface="Calibri"/>
              <a:buChar char="-"/>
              <a:tabLst>
                <a:tab pos="812800" algn="l"/>
              </a:tabLst>
            </a:pP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Consulter</a:t>
            </a:r>
            <a:r>
              <a:rPr b="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le</a:t>
            </a:r>
            <a:r>
              <a:rPr b="0" spc="-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>
                <a:solidFill>
                  <a:srgbClr val="000000"/>
                </a:solidFill>
                <a:latin typeface="Times New Roman"/>
                <a:cs typeface="Times New Roman"/>
              </a:rPr>
              <a:t>catalogue</a:t>
            </a:r>
          </a:p>
          <a:p>
            <a:pPr marL="812800" indent="-342900">
              <a:lnSpc>
                <a:spcPct val="100000"/>
              </a:lnSpc>
              <a:spcBef>
                <a:spcPts val="160"/>
              </a:spcBef>
              <a:buFont typeface="Calibri"/>
              <a:buChar char="-"/>
              <a:tabLst>
                <a:tab pos="812800" algn="l"/>
              </a:tabLst>
            </a:pP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Consulter</a:t>
            </a:r>
            <a:r>
              <a:rPr b="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les</a:t>
            </a:r>
            <a:r>
              <a:rPr b="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err="1">
                <a:solidFill>
                  <a:srgbClr val="000000"/>
                </a:solidFill>
                <a:latin typeface="Times New Roman"/>
                <a:cs typeface="Times New Roman"/>
              </a:rPr>
              <a:t>détails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d’un </a:t>
            </a:r>
            <a:r>
              <a:rPr b="0" spc="-10" err="1">
                <a:solidFill>
                  <a:srgbClr val="000000"/>
                </a:solidFill>
                <a:latin typeface="Times New Roman"/>
                <a:cs typeface="Times New Roman"/>
              </a:rPr>
              <a:t>produit</a:t>
            </a:r>
          </a:p>
          <a:p>
            <a:pPr marL="812800" indent="-342900">
              <a:lnSpc>
                <a:spcPct val="100000"/>
              </a:lnSpc>
              <a:spcBef>
                <a:spcPts val="145"/>
              </a:spcBef>
              <a:buFont typeface="Calibri"/>
              <a:buChar char="-"/>
              <a:tabLst>
                <a:tab pos="812800" algn="l"/>
              </a:tabLst>
            </a:pP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Consulter</a:t>
            </a:r>
            <a:r>
              <a:rPr b="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err="1">
                <a:solidFill>
                  <a:srgbClr val="000000"/>
                </a:solidFill>
                <a:latin typeface="Times New Roman"/>
                <a:cs typeface="Times New Roman"/>
              </a:rPr>
              <a:t>toutes</a:t>
            </a:r>
            <a:r>
              <a:rPr b="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les</a:t>
            </a:r>
            <a:r>
              <a:rPr b="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err="1">
                <a:solidFill>
                  <a:srgbClr val="000000"/>
                </a:solidFill>
                <a:latin typeface="Times New Roman"/>
                <a:cs typeface="Times New Roman"/>
              </a:rPr>
              <a:t>commandes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err="1">
                <a:solidFill>
                  <a:srgbClr val="000000"/>
                </a:solidFill>
                <a:latin typeface="Times New Roman"/>
                <a:cs typeface="Times New Roman"/>
              </a:rPr>
              <a:t>disponibles</a:t>
            </a:r>
          </a:p>
          <a:p>
            <a:pPr marL="812800" indent="-342900">
              <a:lnSpc>
                <a:spcPct val="100000"/>
              </a:lnSpc>
              <a:spcBef>
                <a:spcPts val="155"/>
              </a:spcBef>
              <a:buFont typeface="Calibri"/>
              <a:buChar char="-"/>
              <a:tabLst>
                <a:tab pos="812800" algn="l"/>
              </a:tabLst>
            </a:pPr>
            <a:r>
              <a:rPr b="0" err="1">
                <a:solidFill>
                  <a:srgbClr val="000000"/>
                </a:solidFill>
                <a:latin typeface="Times New Roman"/>
                <a:cs typeface="Times New Roman"/>
              </a:rPr>
              <a:t>Créer</a:t>
            </a:r>
            <a:r>
              <a:rPr b="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err="1">
                <a:solidFill>
                  <a:srgbClr val="000000"/>
                </a:solidFill>
                <a:latin typeface="Times New Roman"/>
                <a:cs typeface="Times New Roman"/>
              </a:rPr>
              <a:t>produit</a:t>
            </a:r>
          </a:p>
          <a:p>
            <a:pPr marL="812800" indent="-342900">
              <a:spcBef>
                <a:spcPts val="155"/>
              </a:spcBef>
              <a:buFont typeface="Calibri"/>
              <a:buChar char="-"/>
              <a:tabLst>
                <a:tab pos="812800" algn="l"/>
              </a:tabLst>
            </a:pPr>
            <a:endParaRPr lang="fr-FR" b="0" spc="-10">
              <a:solidFill>
                <a:srgbClr val="000000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A301CA-3B38-DE39-DCC3-44FB60FA9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4382" y="921766"/>
            <a:ext cx="5069840" cy="68072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300" spc="-50">
                <a:latin typeface="Calibri"/>
                <a:ea typeface="Calibri"/>
              </a:rPr>
              <a:t>Objectifs</a:t>
            </a:r>
            <a:r>
              <a:rPr sz="4300" spc="-165">
                <a:latin typeface="Calibri"/>
                <a:ea typeface="Calibri"/>
              </a:rPr>
              <a:t> </a:t>
            </a:r>
            <a:r>
              <a:rPr sz="4300">
                <a:latin typeface="Calibri"/>
                <a:ea typeface="Calibri"/>
              </a:rPr>
              <a:t>du</a:t>
            </a:r>
            <a:r>
              <a:rPr sz="4300" spc="-195">
                <a:latin typeface="Calibri"/>
                <a:ea typeface="Calibri"/>
              </a:rPr>
              <a:t> </a:t>
            </a:r>
            <a:r>
              <a:rPr lang="fr-FR" sz="4300">
                <a:latin typeface="Calibri"/>
                <a:ea typeface="Calibri"/>
              </a:rPr>
              <a:t>1</a:t>
            </a:r>
            <a:r>
              <a:rPr lang="fr-FR" sz="4250" baseline="25341">
                <a:latin typeface="Calibri"/>
                <a:ea typeface="Calibri"/>
              </a:rPr>
              <a:t>er</a:t>
            </a:r>
            <a:r>
              <a:rPr sz="4250" spc="217" baseline="25341">
                <a:latin typeface="Calibri"/>
                <a:ea typeface="Calibri"/>
              </a:rPr>
              <a:t> </a:t>
            </a:r>
            <a:r>
              <a:rPr sz="4300" spc="-10">
                <a:latin typeface="Calibri"/>
                <a:ea typeface="Calibri"/>
              </a:rPr>
              <a:t>sprint</a:t>
            </a:r>
            <a:endParaRPr lang="fr-FR" sz="4300"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477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5C65C-CAF9-9EEF-DD35-11EF929A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0435BA-4D35-D403-A8DB-D732A24BA8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lang="fr-FR" spc="-155">
                <a:latin typeface="Calibri"/>
                <a:ea typeface="Calibri"/>
              </a:rPr>
              <a:t>1</a:t>
            </a:r>
            <a:r>
              <a:rPr lang="fr-FR" spc="-52" baseline="24572">
                <a:latin typeface="Calibri"/>
                <a:ea typeface="Calibri"/>
              </a:rPr>
              <a:t>er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9FF55EB-9840-6059-8186-006CA81D168F}"/>
              </a:ext>
            </a:extLst>
          </p:cNvPr>
          <p:cNvSpPr txBox="1"/>
          <p:nvPr/>
        </p:nvSpPr>
        <p:spPr>
          <a:xfrm>
            <a:off x="840739" y="1909013"/>
            <a:ext cx="3542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b="1" spc="-25">
                <a:solidFill>
                  <a:srgbClr val="00AF50"/>
                </a:solidFill>
                <a:latin typeface="Times New Roman"/>
                <a:cs typeface="Times New Roman"/>
              </a:rPr>
              <a:t>1.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	Diagramme</a:t>
            </a:r>
            <a:r>
              <a:rPr sz="1800" b="1" spc="-3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de</a:t>
            </a:r>
            <a:r>
              <a:rPr sz="1800" b="1" spc="-2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cas</a:t>
            </a:r>
            <a:r>
              <a:rPr sz="1800" b="1" spc="-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d’utilisation</a:t>
            </a:r>
            <a:r>
              <a:rPr sz="1800" b="1" spc="-3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50">
                <a:solidFill>
                  <a:srgbClr val="00AF5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Image 3" descr="Une image contenant texte, diagramme, dessin, ligne&#10;&#10;Description générée automatiquement">
            <a:extLst>
              <a:ext uri="{FF2B5EF4-FFF2-40B4-BE49-F238E27FC236}">
                <a16:creationId xmlns:a16="http://schemas.microsoft.com/office/drawing/2014/main" id="{A0532BB6-DE67-B1FA-E255-0EF72387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39" y="1831416"/>
            <a:ext cx="5323134" cy="4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2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28B32-5C8B-4573-5D47-2CD60A72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514E573-631C-2863-51C6-3B22086C01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19934" y="1041349"/>
            <a:ext cx="7152131" cy="6129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lang="fr-FR" spc="-35">
                <a:latin typeface="Calibri"/>
                <a:ea typeface="Calibri"/>
              </a:rPr>
              <a:t>1</a:t>
            </a:r>
            <a:r>
              <a:rPr lang="fr-FR" spc="-52" baseline="24572">
                <a:latin typeface="Calibri"/>
                <a:ea typeface="Calibri"/>
              </a:rPr>
              <a:t>er</a:t>
            </a:r>
            <a:r>
              <a:rPr lang="fr-FR" spc="-195" baseline="24572">
                <a:latin typeface="Calibri"/>
                <a:ea typeface="Calibri"/>
              </a:rPr>
              <a:t> 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93211A6-24B4-477D-8C89-7F8ED46ABD99}"/>
              </a:ext>
            </a:extLst>
          </p:cNvPr>
          <p:cNvSpPr txBox="1"/>
          <p:nvPr/>
        </p:nvSpPr>
        <p:spPr>
          <a:xfrm>
            <a:off x="840739" y="1909013"/>
            <a:ext cx="2648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b="1" spc="-25">
                <a:solidFill>
                  <a:srgbClr val="00AF50"/>
                </a:solidFill>
                <a:latin typeface="Times New Roman"/>
                <a:cs typeface="Times New Roman"/>
              </a:rPr>
              <a:t>2.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	Diagramme</a:t>
            </a:r>
            <a:r>
              <a:rPr sz="1800" b="1" spc="-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de</a:t>
            </a:r>
            <a:r>
              <a:rPr sz="1800" b="1" spc="-1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classes</a:t>
            </a:r>
            <a:r>
              <a:rPr sz="1800" b="1" spc="-1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50">
                <a:solidFill>
                  <a:srgbClr val="00AF5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Image 3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05133C2E-27F4-27A2-1504-AC8B2311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51" y="2368795"/>
            <a:ext cx="9058141" cy="33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spc="-35">
                <a:latin typeface="Calibri"/>
                <a:ea typeface="Calibri"/>
              </a:rPr>
              <a:t>1</a:t>
            </a:r>
            <a:r>
              <a:rPr sz="3900" spc="-52" baseline="24572">
                <a:latin typeface="Calibri"/>
                <a:ea typeface="Calibri"/>
              </a:rPr>
              <a:t>er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909013"/>
            <a:ext cx="3010535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5600" algn="l"/>
              </a:tabLst>
            </a:pP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Diagrammes de</a:t>
            </a:r>
            <a:r>
              <a:rPr sz="1800" b="1" spc="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>
                <a:solidFill>
                  <a:srgbClr val="00AF50"/>
                </a:solidFill>
                <a:latin typeface="Times New Roman"/>
                <a:cs typeface="Times New Roman"/>
              </a:rPr>
              <a:t>séquences</a:t>
            </a:r>
            <a:r>
              <a:rPr sz="1800" b="1" spc="-1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Clr>
                <a:srgbClr val="00AF50"/>
              </a:buClr>
              <a:buFont typeface="Times New Roman"/>
              <a:buAutoNum type="arabicPeriod" startAt="3"/>
            </a:pPr>
            <a:endParaRPr sz="1800">
              <a:latin typeface="Calibri"/>
              <a:cs typeface="Calibri"/>
            </a:endParaRPr>
          </a:p>
          <a:p>
            <a:pPr marL="461645" lvl="1" indent="-286385">
              <a:lnSpc>
                <a:spcPct val="100000"/>
              </a:lnSpc>
              <a:buFont typeface="Arial"/>
              <a:buChar char="•"/>
              <a:tabLst>
                <a:tab pos="461645" algn="l"/>
              </a:tabLst>
            </a:pPr>
            <a:r>
              <a:rPr sz="1800">
                <a:solidFill>
                  <a:srgbClr val="6F2F9F"/>
                </a:solidFill>
                <a:latin typeface="Calibri"/>
                <a:cs typeface="Calibri"/>
              </a:rPr>
              <a:t>Créer</a:t>
            </a:r>
            <a:r>
              <a:rPr sz="1800" spc="-5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6F2F9F"/>
                </a:solidFill>
                <a:latin typeface="Calibri"/>
                <a:cs typeface="Calibri"/>
              </a:rPr>
              <a:t>un</a:t>
            </a:r>
            <a:r>
              <a:rPr sz="1800" spc="-5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6F2F9F"/>
                </a:solidFill>
                <a:latin typeface="Calibri"/>
                <a:cs typeface="Calibri"/>
              </a:rPr>
              <a:t>produit</a:t>
            </a:r>
            <a:r>
              <a:rPr sz="1800" spc="-3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1948" y="2342388"/>
            <a:ext cx="6626994" cy="392992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spc="-35">
                <a:latin typeface="Calibri"/>
                <a:ea typeface="Calibri"/>
              </a:rPr>
              <a:t>1</a:t>
            </a:r>
            <a:r>
              <a:rPr sz="3900" spc="-52" baseline="24572">
                <a:latin typeface="Calibri"/>
                <a:ea typeface="Calibri"/>
              </a:rPr>
              <a:t>er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0839" y="2465739"/>
            <a:ext cx="7216199" cy="389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1909013"/>
            <a:ext cx="3010535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5600" algn="l"/>
              </a:tabLst>
            </a:pP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Diagrammes de</a:t>
            </a:r>
            <a:r>
              <a:rPr sz="1800" b="1" spc="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>
                <a:solidFill>
                  <a:srgbClr val="00AF50"/>
                </a:solidFill>
                <a:latin typeface="Times New Roman"/>
                <a:cs typeface="Times New Roman"/>
              </a:rPr>
              <a:t>séquences</a:t>
            </a:r>
            <a:r>
              <a:rPr sz="1800" b="1" spc="-1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00AF50"/>
              </a:buClr>
              <a:buFont typeface="Times New Roman"/>
              <a:buAutoNum type="arabicPeriod" startAt="3"/>
            </a:pPr>
            <a:endParaRPr sz="1800">
              <a:latin typeface="Calibri"/>
              <a:cs typeface="Calibri"/>
            </a:endParaRPr>
          </a:p>
          <a:p>
            <a:pPr marL="639445" lvl="1" indent="-286385">
              <a:lnSpc>
                <a:spcPct val="100000"/>
              </a:lnSpc>
              <a:buFont typeface="Arial"/>
              <a:buChar char="•"/>
              <a:tabLst>
                <a:tab pos="639445" algn="l"/>
              </a:tabLst>
            </a:pPr>
            <a:r>
              <a:rPr sz="1800">
                <a:solidFill>
                  <a:srgbClr val="6F2F9F"/>
                </a:solidFill>
                <a:latin typeface="Calibri"/>
                <a:cs typeface="Calibri"/>
              </a:rPr>
              <a:t>Se</a:t>
            </a:r>
            <a:r>
              <a:rPr sz="1800" spc="-6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6F2F9F"/>
                </a:solidFill>
                <a:latin typeface="Calibri"/>
                <a:cs typeface="Calibri"/>
              </a:rPr>
              <a:t>connecter</a:t>
            </a:r>
            <a:r>
              <a:rPr sz="1800" spc="-5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spc="-35">
                <a:latin typeface="Calibri"/>
                <a:ea typeface="Calibri"/>
              </a:rPr>
              <a:t>1</a:t>
            </a:r>
            <a:r>
              <a:rPr sz="3900" spc="-52" baseline="24572">
                <a:latin typeface="Calibri"/>
                <a:ea typeface="Calibri"/>
              </a:rPr>
              <a:t>er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8226" y="2522220"/>
            <a:ext cx="7147774" cy="3658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1909013"/>
            <a:ext cx="3010535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5600" algn="l"/>
              </a:tabLst>
            </a:pP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Diagrammes de</a:t>
            </a:r>
            <a:r>
              <a:rPr sz="1800" b="1" spc="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>
                <a:solidFill>
                  <a:srgbClr val="00AF50"/>
                </a:solidFill>
                <a:latin typeface="Times New Roman"/>
                <a:cs typeface="Times New Roman"/>
              </a:rPr>
              <a:t>séquences</a:t>
            </a:r>
            <a:r>
              <a:rPr sz="1800" b="1" spc="-1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  <a:buClr>
                <a:srgbClr val="00AF50"/>
              </a:buClr>
              <a:buFont typeface="Times New Roman"/>
              <a:buAutoNum type="arabicPeriod" startAt="3"/>
            </a:pPr>
            <a:endParaRPr sz="1800">
              <a:latin typeface="Calibri"/>
              <a:cs typeface="Calibri"/>
            </a:endParaRPr>
          </a:p>
          <a:p>
            <a:pPr marL="685165" lvl="1" indent="-286385">
              <a:lnSpc>
                <a:spcPct val="100000"/>
              </a:lnSpc>
              <a:buFont typeface="Arial"/>
              <a:buChar char="•"/>
              <a:tabLst>
                <a:tab pos="685165" algn="l"/>
              </a:tabLst>
            </a:pPr>
            <a:r>
              <a:rPr sz="1800">
                <a:solidFill>
                  <a:srgbClr val="6F2F9F"/>
                </a:solidFill>
                <a:latin typeface="Calibri"/>
                <a:cs typeface="Calibri"/>
              </a:rPr>
              <a:t>S’inscrire</a:t>
            </a:r>
            <a:r>
              <a:rPr sz="1800" spc="-9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35AB3-7F03-E3AB-2B01-36320606D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DD2BB9-DD9B-6709-8C79-A455CFB045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2690" y="962405"/>
            <a:ext cx="471424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spc="-50">
                <a:latin typeface="Calibri"/>
                <a:ea typeface="Calibri"/>
              </a:rPr>
              <a:t>Objectifs</a:t>
            </a:r>
            <a:r>
              <a:rPr sz="4000" spc="-195">
                <a:latin typeface="Calibri"/>
                <a:ea typeface="Calibri"/>
              </a:rPr>
              <a:t> </a:t>
            </a:r>
            <a:r>
              <a:rPr sz="4000">
                <a:latin typeface="Calibri"/>
                <a:ea typeface="Calibri"/>
              </a:rPr>
              <a:t>du</a:t>
            </a:r>
            <a:r>
              <a:rPr sz="4000" spc="-200">
                <a:latin typeface="Calibri"/>
                <a:ea typeface="Calibri"/>
              </a:rPr>
              <a:t> </a:t>
            </a:r>
            <a:r>
              <a:rPr lang="fr-FR" sz="4000">
                <a:latin typeface="Calibri"/>
                <a:ea typeface="Calibri"/>
              </a:rPr>
              <a:t>2</a:t>
            </a:r>
            <a:r>
              <a:rPr lang="fr-FR" sz="3950" baseline="25157">
                <a:latin typeface="Calibri"/>
                <a:ea typeface="Calibri"/>
              </a:rPr>
              <a:t>e</a:t>
            </a:r>
            <a:r>
              <a:rPr sz="3950" spc="172" baseline="25157">
                <a:latin typeface="Calibri"/>
                <a:ea typeface="Calibri"/>
              </a:rPr>
              <a:t> </a:t>
            </a:r>
            <a:r>
              <a:rPr sz="4000" spc="-10">
                <a:latin typeface="Calibri"/>
                <a:ea typeface="Calibri"/>
              </a:rPr>
              <a:t>sprint</a:t>
            </a:r>
            <a:endParaRPr lang="fr-FR" sz="4000">
              <a:latin typeface="Calibri"/>
              <a:ea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86E037-B8A4-A983-BE4C-234B2FA18452}"/>
              </a:ext>
            </a:extLst>
          </p:cNvPr>
          <p:cNvSpPr txBox="1"/>
          <p:nvPr/>
        </p:nvSpPr>
        <p:spPr>
          <a:xfrm>
            <a:off x="293475" y="1790768"/>
            <a:ext cx="5440338" cy="24904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fr-FR" sz="1800">
                <a:latin typeface="Times New Roman"/>
                <a:cs typeface="Times New Roman"/>
              </a:rPr>
              <a:t>Achever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lang="fr-FR" sz="1800">
                <a:latin typeface="Times New Roman"/>
                <a:cs typeface="Times New Roman"/>
              </a:rPr>
              <a:t>une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lang="fr-MA" spc="-30">
                <a:latin typeface="Times New Roman"/>
                <a:cs typeface="Times New Roman"/>
              </a:rPr>
              <a:t>version du produit facile à utiliser qui permet : </a:t>
            </a:r>
          </a:p>
          <a:p>
            <a:pPr marL="474980">
              <a:lnSpc>
                <a:spcPct val="100000"/>
              </a:lnSpc>
              <a:spcBef>
                <a:spcPts val="1410"/>
              </a:spcBef>
            </a:pP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À</a:t>
            </a:r>
            <a:r>
              <a:rPr sz="1800" b="1" spc="-3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un</a:t>
            </a:r>
            <a:r>
              <a:rPr sz="1800" b="1" spc="-3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fr-FR" sz="1800" b="1" err="1">
                <a:solidFill>
                  <a:srgbClr val="00AF50"/>
                </a:solidFill>
                <a:latin typeface="Times New Roman"/>
                <a:cs typeface="Times New Roman"/>
              </a:rPr>
              <a:t>internaute</a:t>
            </a:r>
            <a:r>
              <a:rPr sz="1800" b="1" spc="-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50">
                <a:solidFill>
                  <a:srgbClr val="00AF5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4445" indent="-342265">
              <a:lnSpc>
                <a:spcPct val="100000"/>
              </a:lnSpc>
              <a:spcBef>
                <a:spcPts val="960"/>
              </a:spcBef>
              <a:buFont typeface="Calibri"/>
              <a:buChar char="-"/>
              <a:tabLst>
                <a:tab pos="1274445" algn="l"/>
              </a:tabLst>
            </a:pPr>
            <a:r>
              <a:rPr lang="fr-FR" sz="1800" err="1">
                <a:latin typeface="Times New Roman"/>
                <a:cs typeface="Times New Roman"/>
              </a:rPr>
              <a:t>S’inscrire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lang="fr-FR" sz="1800" err="1">
                <a:latin typeface="Times New Roman"/>
                <a:cs typeface="Times New Roman"/>
              </a:rPr>
              <a:t>en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lang="fr-FR" sz="1800" err="1">
                <a:latin typeface="Times New Roman"/>
                <a:cs typeface="Times New Roman"/>
              </a:rPr>
              <a:t>créant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un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lang="fr-FR" sz="1800" spc="-10" err="1">
                <a:latin typeface="Times New Roman"/>
                <a:cs typeface="Times New Roman"/>
              </a:rPr>
              <a:t>compte</a:t>
            </a:r>
            <a:endParaRPr lang="fr-FR" sz="1800" err="1">
              <a:latin typeface="Times New Roman"/>
              <a:cs typeface="Times New Roman"/>
            </a:endParaRPr>
          </a:p>
          <a:p>
            <a:pPr marL="1274445" indent="-342265">
              <a:lnSpc>
                <a:spcPct val="100000"/>
              </a:lnSpc>
              <a:spcBef>
                <a:spcPts val="145"/>
              </a:spcBef>
              <a:buFont typeface="Calibri"/>
              <a:buChar char="-"/>
              <a:tabLst>
                <a:tab pos="1274445" algn="l"/>
              </a:tabLst>
            </a:pPr>
            <a:r>
              <a:rPr sz="1800">
                <a:latin typeface="Times New Roman"/>
                <a:cs typeface="Times New Roman"/>
              </a:rPr>
              <a:t>Consulter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catalogue</a:t>
            </a:r>
            <a:endParaRPr sz="1800">
              <a:latin typeface="Times New Roman"/>
              <a:cs typeface="Times New Roman"/>
            </a:endParaRPr>
          </a:p>
          <a:p>
            <a:pPr marL="1274445" indent="-342265">
              <a:lnSpc>
                <a:spcPct val="100000"/>
              </a:lnSpc>
              <a:spcBef>
                <a:spcPts val="155"/>
              </a:spcBef>
              <a:buFont typeface="Calibri"/>
              <a:buChar char="-"/>
              <a:tabLst>
                <a:tab pos="1274445" algn="l"/>
              </a:tabLst>
            </a:pPr>
            <a:r>
              <a:rPr sz="1800">
                <a:latin typeface="Times New Roman"/>
                <a:cs typeface="Times New Roman"/>
              </a:rPr>
              <a:t>Consulter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les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lang="fr-FR" sz="1800" err="1">
                <a:latin typeface="Times New Roman"/>
                <a:cs typeface="Times New Roman"/>
              </a:rPr>
              <a:t>détails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d’un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lang="fr-FR" sz="1800" spc="-10" err="1">
                <a:latin typeface="Times New Roman"/>
                <a:cs typeface="Times New Roman"/>
              </a:rPr>
              <a:t>produit</a:t>
            </a:r>
            <a:endParaRPr lang="fr-FR" sz="1800" err="1">
              <a:latin typeface="Times New Roman"/>
              <a:cs typeface="Times New Roman"/>
            </a:endParaRPr>
          </a:p>
          <a:p>
            <a:pPr marL="1274445" indent="-342265">
              <a:spcBef>
                <a:spcPts val="155"/>
              </a:spcBef>
              <a:buFont typeface="Calibri"/>
              <a:buChar char="-"/>
            </a:pPr>
            <a:r>
              <a:rPr lang="fr-FR">
                <a:latin typeface="Times New Roman"/>
                <a:cs typeface="Times New Roman"/>
              </a:rPr>
              <a:t>Rechercher</a:t>
            </a:r>
            <a:r>
              <a:rPr lang="fr-FR" sz="1600" i="1" spc="-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fr-FR">
                <a:latin typeface="Times New Roman"/>
                <a:cs typeface="Times New Roman"/>
              </a:rPr>
              <a:t>un</a:t>
            </a:r>
            <a:r>
              <a:rPr lang="fr-FR" sz="1600" i="1" spc="-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fr-FR">
                <a:latin typeface="Times New Roman"/>
                <a:cs typeface="Times New Roman"/>
              </a:rPr>
              <a:t>produit</a:t>
            </a:r>
          </a:p>
          <a:p>
            <a:pPr marL="474980">
              <a:lnSpc>
                <a:spcPct val="100000"/>
              </a:lnSpc>
              <a:spcBef>
                <a:spcPts val="1305"/>
              </a:spcBef>
            </a:pPr>
            <a:endParaRPr lang="fr-MA" sz="1800" b="1" spc="-50">
              <a:solidFill>
                <a:srgbClr val="00AF50"/>
              </a:solidFill>
              <a:latin typeface="Times New Roman"/>
              <a:cs typeface="Times New Roman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EB3915-8230-A684-2868-A327F81D5759}"/>
              </a:ext>
            </a:extLst>
          </p:cNvPr>
          <p:cNvSpPr txBox="1"/>
          <p:nvPr/>
        </p:nvSpPr>
        <p:spPr>
          <a:xfrm>
            <a:off x="5929922" y="2159000"/>
            <a:ext cx="5761891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74980">
              <a:spcBef>
                <a:spcPts val="1305"/>
              </a:spcBef>
            </a:pPr>
            <a:r>
              <a:rPr lang="en-US" b="1">
                <a:solidFill>
                  <a:srgbClr val="00AF50"/>
                </a:solidFill>
                <a:latin typeface="Times New Roman"/>
                <a:cs typeface="Times New Roman"/>
              </a:rPr>
              <a:t>À un client :</a:t>
            </a:r>
            <a:endParaRPr lang="en-US">
              <a:solidFill>
                <a:srgbClr val="00AF50"/>
              </a:solidFill>
              <a:latin typeface="Times New Roman"/>
              <a:cs typeface="Times New Roman"/>
            </a:endParaRPr>
          </a:p>
          <a:p>
            <a:pPr marL="1274445" indent="-342265">
              <a:spcBef>
                <a:spcPts val="965"/>
              </a:spcBef>
              <a:buFont typeface="Calibri"/>
              <a:buChar char="-"/>
            </a:pPr>
            <a:r>
              <a:rPr lang="en-US" err="1">
                <a:latin typeface="Times New Roman"/>
                <a:cs typeface="Times New Roman"/>
              </a:rPr>
              <a:t>S’authentifier</a:t>
            </a:r>
            <a:r>
              <a:rPr lang="en-US">
                <a:latin typeface="Times New Roman"/>
                <a:cs typeface="Times New Roman"/>
              </a:rPr>
              <a:t> grâce à son </a:t>
            </a:r>
            <a:r>
              <a:rPr lang="en-US" err="1">
                <a:latin typeface="Times New Roman"/>
                <a:cs typeface="Times New Roman"/>
              </a:rPr>
              <a:t>compte</a:t>
            </a:r>
            <a:endParaRPr lang="en-US">
              <a:latin typeface="Times New Roman"/>
              <a:cs typeface="Times New Roman"/>
            </a:endParaRPr>
          </a:p>
          <a:p>
            <a:pPr marL="1274445" indent="-342265">
              <a:spcBef>
                <a:spcPts val="145"/>
              </a:spcBef>
              <a:buFont typeface="Calibri"/>
              <a:buChar char="-"/>
            </a:pPr>
            <a:r>
              <a:rPr lang="en-US">
                <a:latin typeface="Times New Roman"/>
                <a:cs typeface="Times New Roman"/>
              </a:rPr>
              <a:t>Consulter le catalogue</a:t>
            </a:r>
          </a:p>
          <a:p>
            <a:pPr marL="1274445" indent="-342265">
              <a:spcBef>
                <a:spcPts val="155"/>
              </a:spcBef>
              <a:buFont typeface="Calibri"/>
              <a:buChar char="-"/>
            </a:pPr>
            <a:r>
              <a:rPr lang="en-US">
                <a:latin typeface="Times New Roman"/>
                <a:cs typeface="Times New Roman"/>
              </a:rPr>
              <a:t>Consulter les </a:t>
            </a:r>
            <a:r>
              <a:rPr lang="en-US" err="1">
                <a:latin typeface="Times New Roman"/>
                <a:cs typeface="Times New Roman"/>
              </a:rPr>
              <a:t>détails</a:t>
            </a:r>
            <a:r>
              <a:rPr lang="en-US">
                <a:latin typeface="Times New Roman"/>
                <a:cs typeface="Times New Roman"/>
              </a:rPr>
              <a:t> d’un </a:t>
            </a:r>
            <a:r>
              <a:rPr lang="en-US" err="1">
                <a:latin typeface="Times New Roman"/>
                <a:cs typeface="Times New Roman"/>
              </a:rPr>
              <a:t>produit</a:t>
            </a:r>
            <a:endParaRPr lang="en-US">
              <a:latin typeface="Times New Roman"/>
              <a:cs typeface="Times New Roman"/>
            </a:endParaRPr>
          </a:p>
          <a:p>
            <a:pPr marL="1274445" indent="-342265">
              <a:spcBef>
                <a:spcPts val="145"/>
              </a:spcBef>
              <a:buFont typeface="Calibri"/>
              <a:buChar char="-"/>
            </a:pPr>
            <a:r>
              <a:rPr lang="en-US" err="1">
                <a:latin typeface="Times New Roman"/>
                <a:cs typeface="Times New Roman"/>
              </a:rPr>
              <a:t>Ajouter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une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certaine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quantité</a:t>
            </a:r>
            <a:r>
              <a:rPr lang="en-US">
                <a:latin typeface="Times New Roman"/>
                <a:cs typeface="Times New Roman"/>
              </a:rPr>
              <a:t> d’un </a:t>
            </a:r>
            <a:r>
              <a:rPr lang="en-US" err="1">
                <a:latin typeface="Times New Roman"/>
                <a:cs typeface="Times New Roman"/>
              </a:rPr>
              <a:t>produit</a:t>
            </a:r>
            <a:r>
              <a:rPr lang="en-US">
                <a:latin typeface="Times New Roman"/>
                <a:cs typeface="Times New Roman"/>
              </a:rPr>
              <a:t> dans son panier</a:t>
            </a:r>
          </a:p>
          <a:p>
            <a:pPr marL="1274445" indent="-342265">
              <a:spcBef>
                <a:spcPts val="155"/>
              </a:spcBef>
              <a:buFont typeface="Calibri"/>
              <a:buChar char="-"/>
            </a:pPr>
            <a:r>
              <a:rPr lang="en-US" err="1">
                <a:latin typeface="Times New Roman"/>
                <a:cs typeface="Times New Roman"/>
              </a:rPr>
              <a:t>Valider</a:t>
            </a:r>
            <a:r>
              <a:rPr lang="en-US">
                <a:latin typeface="Times New Roman"/>
                <a:cs typeface="Times New Roman"/>
              </a:rPr>
              <a:t> son panier </a:t>
            </a:r>
            <a:r>
              <a:rPr lang="en-US" err="1">
                <a:latin typeface="Times New Roman"/>
                <a:cs typeface="Times New Roman"/>
              </a:rPr>
              <a:t>en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une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commande</a:t>
            </a:r>
            <a:endParaRPr lang="en-US">
              <a:latin typeface="Times New Roman"/>
              <a:cs typeface="Times New Roman"/>
            </a:endParaRP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r>
              <a:rPr lang="en-US">
                <a:latin typeface="Times New Roman"/>
                <a:cs typeface="Times New Roman"/>
              </a:rPr>
              <a:t>Consulter </a:t>
            </a:r>
            <a:r>
              <a:rPr lang="en-US" err="1">
                <a:latin typeface="Times New Roman"/>
                <a:cs typeface="Times New Roman"/>
              </a:rPr>
              <a:t>ses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commandes</a:t>
            </a:r>
            <a:endParaRPr lang="en-US">
              <a:latin typeface="Times New Roman"/>
              <a:cs typeface="Times New Roman"/>
            </a:endParaRP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r>
              <a:rPr lang="fr-MA" i="1">
                <a:solidFill>
                  <a:schemeClr val="tx1"/>
                </a:solidFill>
                <a:latin typeface="Times New Roman"/>
                <a:cs typeface="Times New Roman"/>
              </a:rPr>
              <a:t>Modifier son compte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r>
              <a:rPr lang="fr-MA" i="1">
                <a:solidFill>
                  <a:schemeClr val="tx1"/>
                </a:solidFill>
                <a:latin typeface="Times New Roman"/>
                <a:cs typeface="Times New Roman"/>
              </a:rPr>
              <a:t>Supprimer son compte</a:t>
            </a: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r>
              <a:rPr lang="fr-MA" i="1">
                <a:solidFill>
                  <a:schemeClr val="tx1"/>
                </a:solidFill>
                <a:latin typeface="Times New Roman"/>
                <a:cs typeface="Times New Roman"/>
              </a:rPr>
              <a:t>Evaluer et commenter sur les produits</a:t>
            </a: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r>
              <a:rPr lang="fr-MA" i="1">
                <a:solidFill>
                  <a:schemeClr val="tx1"/>
                </a:solidFill>
                <a:latin typeface="Times New Roman"/>
                <a:cs typeface="Times New Roman"/>
              </a:rPr>
              <a:t>Supprimer ses commentaires</a:t>
            </a: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buFont typeface="Calibri"/>
              <a:buChar char="-"/>
            </a:pPr>
            <a:endParaRPr lang="fr-FR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algn="l">
              <a:spcBef>
                <a:spcPts val="160"/>
              </a:spcBef>
              <a:buFont typeface="Calibri"/>
              <a:buChar char="-"/>
            </a:pPr>
            <a:endParaRPr lang="fr-MA" i="1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algn="l">
              <a:spcBef>
                <a:spcPts val="160"/>
              </a:spcBef>
              <a:buFont typeface="Calibri"/>
              <a:buChar char="-"/>
            </a:pPr>
            <a:endParaRPr lang="fr-MA" i="1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algn="l">
              <a:spcBef>
                <a:spcPts val="160"/>
              </a:spcBef>
              <a:buFont typeface="Calibri"/>
              <a:buChar char="-"/>
            </a:pPr>
            <a:endParaRPr lang="fr-MA" i="1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algn="l">
              <a:buFont typeface="Calibri"/>
              <a:buChar char="-"/>
            </a:pPr>
            <a:endParaRPr lang="fr-MA" i="1">
              <a:solidFill>
                <a:srgbClr val="5B9BD5"/>
              </a:solidFill>
              <a:latin typeface="Times New Roman"/>
              <a:cs typeface="Times New Roman"/>
            </a:endParaRPr>
          </a:p>
          <a:p>
            <a:pPr marL="1274445" indent="-342265">
              <a:spcBef>
                <a:spcPts val="160"/>
              </a:spcBef>
              <a:buFont typeface="Calibri"/>
              <a:buChar char="-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294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26921" y="1915414"/>
            <a:ext cx="4876800" cy="2608406"/>
          </a:xfrm>
          <a:prstGeom prst="rect">
            <a:avLst/>
          </a:prstGeom>
        </p:spPr>
        <p:txBody>
          <a:bodyPr vert="horz" wrap="square" lIns="0" tIns="13462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t>À</a:t>
            </a:r>
            <a:r>
              <a:rPr spc="-35"/>
              <a:t> </a:t>
            </a:r>
            <a:r>
              <a:t>un</a:t>
            </a:r>
            <a:r>
              <a:rPr spc="-35"/>
              <a:t> </a:t>
            </a:r>
            <a:r>
              <a:rPr lang="fr-FR" err="1"/>
              <a:t>responsable</a:t>
            </a:r>
            <a:r>
              <a:rPr spc="-15"/>
              <a:t> </a:t>
            </a:r>
            <a:r>
              <a:rPr spc="-50"/>
              <a:t>:</a:t>
            </a:r>
          </a:p>
          <a:p>
            <a:pPr marL="812800" indent="-342900">
              <a:lnSpc>
                <a:spcPct val="100000"/>
              </a:lnSpc>
              <a:spcBef>
                <a:spcPts val="960"/>
              </a:spcBef>
              <a:buFont typeface="Calibri"/>
              <a:buChar char="-"/>
              <a:tabLst>
                <a:tab pos="812800" algn="l"/>
              </a:tabLst>
            </a:pPr>
            <a:r>
              <a:rPr lang="fr-FR" b="0" err="1">
                <a:solidFill>
                  <a:srgbClr val="000000"/>
                </a:solidFill>
                <a:latin typeface="Times New Roman"/>
                <a:cs typeface="Times New Roman"/>
              </a:rPr>
              <a:t>S’authentifier</a:t>
            </a:r>
            <a:r>
              <a:rPr b="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grâce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à</a:t>
            </a:r>
            <a:r>
              <a:rPr b="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son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b="0" spc="-10" err="1">
                <a:solidFill>
                  <a:srgbClr val="000000"/>
                </a:solidFill>
                <a:latin typeface="Times New Roman"/>
                <a:cs typeface="Times New Roman"/>
              </a:rPr>
              <a:t>compte</a:t>
            </a:r>
            <a:endParaRPr b="0" spc="-1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spcBef>
                <a:spcPts val="140"/>
              </a:spcBef>
              <a:buFont typeface="Calibri"/>
              <a:buChar char="-"/>
              <a:tabLst>
                <a:tab pos="812800" algn="l"/>
              </a:tabLst>
            </a:pP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Consulter</a:t>
            </a:r>
            <a:r>
              <a:rPr b="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le</a:t>
            </a:r>
            <a:r>
              <a:rPr b="0" spc="-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>
                <a:solidFill>
                  <a:srgbClr val="000000"/>
                </a:solidFill>
                <a:latin typeface="Times New Roman"/>
                <a:cs typeface="Times New Roman"/>
              </a:rPr>
              <a:t>catalogue</a:t>
            </a:r>
          </a:p>
          <a:p>
            <a:pPr marL="812800" indent="-342900">
              <a:lnSpc>
                <a:spcPct val="100000"/>
              </a:lnSpc>
              <a:spcBef>
                <a:spcPts val="160"/>
              </a:spcBef>
              <a:buFont typeface="Calibri"/>
              <a:buChar char="-"/>
              <a:tabLst>
                <a:tab pos="812800" algn="l"/>
              </a:tabLst>
            </a:pP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Consulter</a:t>
            </a:r>
            <a:r>
              <a:rPr b="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les</a:t>
            </a:r>
            <a:r>
              <a:rPr b="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b="0" err="1">
                <a:solidFill>
                  <a:srgbClr val="000000"/>
                </a:solidFill>
                <a:latin typeface="Times New Roman"/>
                <a:cs typeface="Times New Roman"/>
              </a:rPr>
              <a:t>détails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d’un </a:t>
            </a:r>
            <a:r>
              <a:rPr lang="fr-FR" b="0" spc="-10" err="1">
                <a:solidFill>
                  <a:srgbClr val="000000"/>
                </a:solidFill>
                <a:latin typeface="Times New Roman"/>
                <a:cs typeface="Times New Roman"/>
              </a:rPr>
              <a:t>produit</a:t>
            </a:r>
            <a:endParaRPr b="0" spc="-1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spcBef>
                <a:spcPts val="145"/>
              </a:spcBef>
              <a:buFont typeface="Calibri"/>
              <a:buChar char="-"/>
              <a:tabLst>
                <a:tab pos="812800" algn="l"/>
              </a:tabLst>
            </a:pP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Consulter</a:t>
            </a:r>
            <a:r>
              <a:rPr b="0" spc="-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b="0" err="1">
                <a:solidFill>
                  <a:srgbClr val="000000"/>
                </a:solidFill>
                <a:latin typeface="Times New Roman"/>
                <a:cs typeface="Times New Roman"/>
              </a:rPr>
              <a:t>toutes</a:t>
            </a:r>
            <a:r>
              <a:rPr b="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les</a:t>
            </a:r>
            <a:r>
              <a:rPr b="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b="0" err="1">
                <a:solidFill>
                  <a:srgbClr val="000000"/>
                </a:solidFill>
                <a:latin typeface="Times New Roman"/>
                <a:cs typeface="Times New Roman"/>
              </a:rPr>
              <a:t>commandes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b="0" spc="-10" err="1">
                <a:solidFill>
                  <a:srgbClr val="000000"/>
                </a:solidFill>
                <a:latin typeface="Times New Roman"/>
                <a:cs typeface="Times New Roman"/>
              </a:rPr>
              <a:t>disponibles</a:t>
            </a:r>
            <a:endParaRPr b="0" spc="-1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spcBef>
                <a:spcPts val="155"/>
              </a:spcBef>
              <a:buFont typeface="Calibri"/>
              <a:buChar char="-"/>
              <a:tabLst>
                <a:tab pos="812800" algn="l"/>
              </a:tabLst>
            </a:pPr>
            <a:r>
              <a:rPr lang="fr-FR" b="0" err="1">
                <a:solidFill>
                  <a:srgbClr val="000000"/>
                </a:solidFill>
                <a:latin typeface="Times New Roman"/>
                <a:cs typeface="Times New Roman"/>
              </a:rPr>
              <a:t>Créer</a:t>
            </a:r>
            <a:r>
              <a:rPr b="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b="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b="0" spc="-10" err="1">
                <a:solidFill>
                  <a:srgbClr val="000000"/>
                </a:solidFill>
                <a:latin typeface="Times New Roman"/>
                <a:cs typeface="Times New Roman"/>
              </a:rPr>
              <a:t>produit</a:t>
            </a:r>
            <a:endParaRPr b="0" spc="-1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12800" indent="-342900">
              <a:spcBef>
                <a:spcPts val="155"/>
              </a:spcBef>
              <a:buFont typeface="Calibri"/>
              <a:buChar char="-"/>
              <a:tabLst>
                <a:tab pos="812800" algn="l"/>
              </a:tabLst>
            </a:pPr>
            <a:r>
              <a:rPr lang="fr-MA" b="0">
                <a:solidFill>
                  <a:srgbClr val="000000"/>
                </a:solidFill>
              </a:rPr>
              <a:t>Modifier</a:t>
            </a:r>
            <a:r>
              <a:rPr lang="fr-MA" sz="1600" b="0" i="1" spc="-10">
                <a:solidFill>
                  <a:schemeClr val="tx1"/>
                </a:solidFill>
              </a:rPr>
              <a:t> </a:t>
            </a:r>
            <a:r>
              <a:rPr lang="fr-MA" b="0">
                <a:solidFill>
                  <a:srgbClr val="000000"/>
                </a:solidFill>
              </a:rPr>
              <a:t>un</a:t>
            </a:r>
            <a:r>
              <a:rPr lang="fr-MA" sz="1600" b="0" i="1" spc="-10">
                <a:solidFill>
                  <a:schemeClr val="tx1"/>
                </a:solidFill>
              </a:rPr>
              <a:t> </a:t>
            </a:r>
            <a:r>
              <a:rPr lang="fr-MA" b="0">
                <a:solidFill>
                  <a:srgbClr val="000000"/>
                </a:solidFill>
              </a:rPr>
              <a:t>produit</a:t>
            </a:r>
            <a:endParaRPr lang="fr-FR" b="0">
              <a:solidFill>
                <a:srgbClr val="000000"/>
              </a:solidFill>
            </a:endParaRPr>
          </a:p>
          <a:p>
            <a:pPr marL="812800" indent="-342900">
              <a:spcBef>
                <a:spcPts val="155"/>
              </a:spcBef>
              <a:buFont typeface="Calibri"/>
              <a:buChar char="-"/>
              <a:tabLst>
                <a:tab pos="812800" algn="l"/>
              </a:tabLst>
            </a:pPr>
            <a:endParaRPr lang="fr-FR" b="0" spc="-10">
              <a:solidFill>
                <a:srgbClr val="000000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66B47CC-0675-A3B7-C5BB-AB4B6DC5E3E8}"/>
              </a:ext>
            </a:extLst>
          </p:cNvPr>
          <p:cNvSpPr txBox="1">
            <a:spLocks/>
          </p:cNvSpPr>
          <p:nvPr/>
        </p:nvSpPr>
        <p:spPr>
          <a:xfrm>
            <a:off x="3742690" y="962405"/>
            <a:ext cx="4714240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39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38100">
              <a:spcBef>
                <a:spcPts val="95"/>
              </a:spcBef>
            </a:pPr>
            <a:r>
              <a:rPr lang="fr-FR" sz="4000" spc="-50">
                <a:latin typeface="Calibri"/>
                <a:ea typeface="Calibri"/>
              </a:rPr>
              <a:t>Objectifs</a:t>
            </a:r>
            <a:r>
              <a:rPr lang="fr-FR" sz="4000" spc="-195">
                <a:latin typeface="Calibri"/>
                <a:ea typeface="Calibri"/>
              </a:rPr>
              <a:t> </a:t>
            </a:r>
            <a:r>
              <a:rPr lang="fr-FR" sz="4000">
                <a:latin typeface="Calibri"/>
                <a:ea typeface="Calibri"/>
              </a:rPr>
              <a:t>du</a:t>
            </a:r>
            <a:r>
              <a:rPr lang="fr-FR" sz="4000" spc="-200">
                <a:latin typeface="Calibri"/>
                <a:ea typeface="Calibri"/>
              </a:rPr>
              <a:t> </a:t>
            </a:r>
            <a:r>
              <a:rPr lang="fr-FR" sz="4000">
                <a:latin typeface="Calibri"/>
                <a:ea typeface="Calibri"/>
              </a:rPr>
              <a:t>2</a:t>
            </a:r>
            <a:r>
              <a:rPr lang="fr-FR" sz="3950" baseline="25157">
                <a:latin typeface="Calibri"/>
                <a:ea typeface="Calibri"/>
              </a:rPr>
              <a:t>e</a:t>
            </a:r>
            <a:r>
              <a:rPr lang="fr-FR" sz="3950" spc="172" baseline="25157">
                <a:latin typeface="Calibri"/>
                <a:ea typeface="Calibri"/>
              </a:rPr>
              <a:t> </a:t>
            </a:r>
            <a:r>
              <a:rPr lang="fr-FR" sz="4000" spc="-10">
                <a:latin typeface="Calibri"/>
                <a:ea typeface="Calibri"/>
              </a:rPr>
              <a:t>sprint</a:t>
            </a:r>
            <a:endParaRPr lang="fr-FR" sz="4000"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897" y="2982544"/>
            <a:ext cx="62992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-120">
                <a:solidFill>
                  <a:srgbClr val="252525"/>
                </a:solidFill>
                <a:latin typeface="Calibri Light"/>
                <a:cs typeface="Calibri Light"/>
              </a:rPr>
              <a:t>INTRODUCTION</a:t>
            </a:r>
            <a:endParaRPr sz="8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lang="fr-FR" spc="-35">
                <a:latin typeface="Calibri"/>
                <a:ea typeface="Calibri"/>
              </a:rPr>
              <a:t>2</a:t>
            </a:r>
            <a:r>
              <a:rPr lang="fr-FR" spc="-52" baseline="24572">
                <a:latin typeface="Calibri"/>
                <a:ea typeface="Calibri"/>
              </a:rPr>
              <a:t>e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909013"/>
            <a:ext cx="3542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b="1" spc="-25">
                <a:solidFill>
                  <a:srgbClr val="00AF50"/>
                </a:solidFill>
                <a:latin typeface="Times New Roman"/>
                <a:cs typeface="Times New Roman"/>
              </a:rPr>
              <a:t>1.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	Diagramme</a:t>
            </a:r>
            <a:r>
              <a:rPr sz="1800" b="1" spc="-3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de</a:t>
            </a:r>
            <a:r>
              <a:rPr sz="1800" b="1" spc="-2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cas</a:t>
            </a:r>
            <a:r>
              <a:rPr sz="1800" b="1" spc="-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d’utilisation</a:t>
            </a:r>
            <a:r>
              <a:rPr sz="1800" b="1" spc="-3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50">
                <a:solidFill>
                  <a:srgbClr val="00AF5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Image 4" descr="Une image contenant texte, diagramme, Police, blanc&#10;&#10;Description générée automatiquement">
            <a:extLst>
              <a:ext uri="{FF2B5EF4-FFF2-40B4-BE49-F238E27FC236}">
                <a16:creationId xmlns:a16="http://schemas.microsoft.com/office/drawing/2014/main" id="{BC2E9707-8FEA-BC1B-B090-EBD260A3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729" y="1748691"/>
            <a:ext cx="4969928" cy="45817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lang="fr-FR" spc="-35">
                <a:latin typeface="Calibri"/>
                <a:ea typeface="Calibri"/>
              </a:rPr>
              <a:t>2</a:t>
            </a:r>
            <a:r>
              <a:rPr lang="fr-FR" spc="-52" baseline="24572">
                <a:latin typeface="Calibri"/>
                <a:ea typeface="Calibri"/>
              </a:rPr>
              <a:t>e</a:t>
            </a:r>
            <a:r>
              <a:rPr lang="fr-FR" spc="-195" baseline="24572">
                <a:latin typeface="Calibri"/>
                <a:ea typeface="Calibri"/>
              </a:rPr>
              <a:t> 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909013"/>
            <a:ext cx="2648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b="1" spc="-25">
                <a:solidFill>
                  <a:srgbClr val="00AF50"/>
                </a:solidFill>
                <a:latin typeface="Times New Roman"/>
                <a:cs typeface="Times New Roman"/>
              </a:rPr>
              <a:t>2.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	Diagramme</a:t>
            </a:r>
            <a:r>
              <a:rPr sz="1800" b="1" spc="-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de</a:t>
            </a:r>
            <a:r>
              <a:rPr sz="1800" b="1" spc="-1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classes</a:t>
            </a:r>
            <a:r>
              <a:rPr sz="1800" b="1" spc="-1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50">
                <a:solidFill>
                  <a:srgbClr val="00AF5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Image 4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157F1DC1-662A-74E7-AFBC-43FE8081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0" y="2305365"/>
            <a:ext cx="8274677" cy="390005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46A7-8C71-EA4F-205F-A24D42BD2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1CE471-CD49-FDC3-8EF5-35F5564C7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lang="fr-FR" spc="-35">
                <a:latin typeface="Calibri"/>
                <a:ea typeface="Calibri"/>
              </a:rPr>
              <a:t>2</a:t>
            </a:r>
            <a:r>
              <a:rPr lang="fr-FR" spc="-52" baseline="24572">
                <a:latin typeface="Calibri"/>
                <a:ea typeface="Calibri"/>
              </a:rPr>
              <a:t>e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063505-C4CB-E0E1-67C7-EE0E4C9EEBA8}"/>
              </a:ext>
            </a:extLst>
          </p:cNvPr>
          <p:cNvSpPr txBox="1"/>
          <p:nvPr/>
        </p:nvSpPr>
        <p:spPr>
          <a:xfrm>
            <a:off x="840739" y="1909013"/>
            <a:ext cx="3010535" cy="93916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5600" algn="l"/>
              </a:tabLst>
            </a:pPr>
            <a:r>
              <a:rPr sz="1800" b="1" err="1">
                <a:solidFill>
                  <a:srgbClr val="00AF50"/>
                </a:solidFill>
                <a:latin typeface="Times New Roman"/>
                <a:cs typeface="Times New Roman"/>
              </a:rPr>
              <a:t>Diagrammes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 de</a:t>
            </a:r>
            <a:r>
              <a:rPr sz="1800" b="1" spc="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 err="1">
                <a:solidFill>
                  <a:srgbClr val="00AF50"/>
                </a:solidFill>
                <a:latin typeface="Times New Roman"/>
                <a:cs typeface="Times New Roman"/>
              </a:rPr>
              <a:t>séquences</a:t>
            </a:r>
            <a:r>
              <a:rPr sz="1800" b="1" spc="-1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Clr>
                <a:srgbClr val="00AF50"/>
              </a:buClr>
              <a:buFont typeface="Times New Roman"/>
              <a:buAutoNum type="arabicPeriod" startAt="3"/>
            </a:pPr>
            <a:endParaRPr sz="1800">
              <a:latin typeface="Calibri"/>
              <a:cs typeface="Calibri"/>
            </a:endParaRPr>
          </a:p>
          <a:p>
            <a:pPr marL="461645" lvl="1" indent="-286385">
              <a:buFont typeface="Arial"/>
              <a:buChar char="•"/>
              <a:tabLst>
                <a:tab pos="461645" algn="l"/>
              </a:tabLst>
            </a:pPr>
            <a:r>
              <a:rPr lang="fr-FR">
                <a:solidFill>
                  <a:srgbClr val="6F2F9F"/>
                </a:solidFill>
                <a:latin typeface="Calibri"/>
                <a:cs typeface="Calibri"/>
              </a:rPr>
              <a:t>Publier un commentaire :</a:t>
            </a:r>
            <a:endParaRPr sz="1800" spc="-50">
              <a:solidFill>
                <a:srgbClr val="6F2F9F"/>
              </a:solidFill>
              <a:latin typeface="Calibri"/>
              <a:cs typeface="Calibri"/>
            </a:endParaRPr>
          </a:p>
        </p:txBody>
      </p:sp>
      <p:pic>
        <p:nvPicPr>
          <p:cNvPr id="5" name="Image 4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CC2A88A3-930F-5C3E-13D5-5CEDD86B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518" y="2505074"/>
            <a:ext cx="6268390" cy="36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3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3E0C2-5D7B-65DD-45A4-CE4EBA24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221A41-A9E3-8403-DECF-5ADB62EE9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lang="fr-FR" spc="-155">
                <a:latin typeface="Calibri"/>
                <a:ea typeface="Calibri"/>
              </a:rPr>
              <a:t>2</a:t>
            </a:r>
            <a:r>
              <a:rPr lang="fr-FR" spc="-52" baseline="24572">
                <a:latin typeface="Calibri"/>
                <a:ea typeface="Calibri"/>
              </a:rPr>
              <a:t>e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7CEFBCB-1ACC-B799-761E-8BB0140975CC}"/>
              </a:ext>
            </a:extLst>
          </p:cNvPr>
          <p:cNvSpPr txBox="1"/>
          <p:nvPr/>
        </p:nvSpPr>
        <p:spPr>
          <a:xfrm>
            <a:off x="840739" y="1909013"/>
            <a:ext cx="3010535" cy="87820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5600" algn="l"/>
              </a:tabLst>
            </a:pPr>
            <a:r>
              <a:rPr sz="1800" b="1" err="1">
                <a:solidFill>
                  <a:srgbClr val="00AF50"/>
                </a:solidFill>
                <a:latin typeface="Times New Roman"/>
                <a:cs typeface="Times New Roman"/>
              </a:rPr>
              <a:t>Diagrammes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 de</a:t>
            </a:r>
            <a:r>
              <a:rPr sz="1800" b="1" spc="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 err="1">
                <a:solidFill>
                  <a:srgbClr val="00AF50"/>
                </a:solidFill>
                <a:latin typeface="Times New Roman"/>
                <a:cs typeface="Times New Roman"/>
              </a:rPr>
              <a:t>séquences</a:t>
            </a:r>
            <a:r>
              <a:rPr sz="1800" b="1" spc="-1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00AF50"/>
              </a:buClr>
              <a:buFont typeface="Times New Roman"/>
              <a:buAutoNum type="arabicPeriod" startAt="3"/>
            </a:pPr>
            <a:endParaRPr sz="1800">
              <a:latin typeface="Calibri"/>
              <a:cs typeface="Calibri"/>
            </a:endParaRPr>
          </a:p>
          <a:p>
            <a:pPr marL="639445" lvl="1" indent="-286385">
              <a:buFont typeface="Arial"/>
              <a:buChar char="•"/>
              <a:tabLst>
                <a:tab pos="639445" algn="l"/>
              </a:tabLst>
            </a:pPr>
            <a:r>
              <a:rPr lang="fr-FR">
                <a:solidFill>
                  <a:srgbClr val="6F2F9F"/>
                </a:solidFill>
                <a:latin typeface="Calibri"/>
                <a:cs typeface="Calibri"/>
              </a:rPr>
              <a:t>Modifier un compte</a:t>
            </a:r>
            <a:r>
              <a:rPr sz="1800" spc="-5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Image 4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B50E3460-0C43-AC60-498F-7310DD9A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309" y="1995540"/>
            <a:ext cx="6044485" cy="42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6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E9B29-5CE3-BE6E-FD34-DC1CB0C9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5D0B0F-A73E-4818-7197-5F4A7F3DD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pc="-40">
                <a:latin typeface="Calibri"/>
                <a:ea typeface="Calibri"/>
              </a:rPr>
              <a:t>Analyse</a:t>
            </a:r>
            <a:r>
              <a:rPr spc="-204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et</a:t>
            </a:r>
            <a:r>
              <a:rPr spc="-170">
                <a:latin typeface="Calibri"/>
                <a:ea typeface="Calibri"/>
              </a:rPr>
              <a:t> </a:t>
            </a:r>
            <a:r>
              <a:rPr spc="-50">
                <a:latin typeface="Calibri"/>
                <a:ea typeface="Calibri"/>
              </a:rPr>
              <a:t>conception</a:t>
            </a:r>
            <a:r>
              <a:rPr spc="-175">
                <a:latin typeface="Calibri"/>
                <a:ea typeface="Calibri"/>
              </a:rPr>
              <a:t> </a:t>
            </a:r>
            <a:r>
              <a:rPr>
                <a:latin typeface="Calibri"/>
                <a:ea typeface="Calibri"/>
              </a:rPr>
              <a:t>du</a:t>
            </a:r>
            <a:r>
              <a:rPr spc="-155">
                <a:latin typeface="Calibri"/>
                <a:ea typeface="Calibri"/>
              </a:rPr>
              <a:t> </a:t>
            </a:r>
            <a:r>
              <a:rPr lang="fr-FR" spc="-155">
                <a:latin typeface="Calibri"/>
                <a:ea typeface="Calibri"/>
              </a:rPr>
              <a:t>2</a:t>
            </a:r>
            <a:r>
              <a:rPr lang="fr-FR" spc="-52" baseline="24572">
                <a:latin typeface="Calibri"/>
                <a:ea typeface="Calibri"/>
              </a:rPr>
              <a:t>e</a:t>
            </a:r>
            <a:r>
              <a:rPr sz="3900" spc="-195" baseline="24572">
                <a:latin typeface="Calibri"/>
                <a:ea typeface="Calibri"/>
              </a:rPr>
              <a:t> </a:t>
            </a:r>
            <a:r>
              <a:rPr sz="3900" spc="-10">
                <a:latin typeface="Calibri"/>
                <a:ea typeface="Calibri"/>
              </a:rPr>
              <a:t>sprint</a:t>
            </a:r>
            <a:endParaRPr lang="fr-FR" sz="3900">
              <a:latin typeface="Calibri"/>
              <a:ea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ABBC7D-17FC-96E4-8A9A-CD6CC11C0F77}"/>
              </a:ext>
            </a:extLst>
          </p:cNvPr>
          <p:cNvSpPr txBox="1"/>
          <p:nvPr/>
        </p:nvSpPr>
        <p:spPr>
          <a:xfrm>
            <a:off x="840739" y="1909013"/>
            <a:ext cx="3010535" cy="9321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5600" algn="l"/>
              </a:tabLst>
            </a:pPr>
            <a:r>
              <a:rPr sz="1800" b="1" err="1">
                <a:solidFill>
                  <a:srgbClr val="00AF50"/>
                </a:solidFill>
                <a:latin typeface="Times New Roman"/>
                <a:cs typeface="Times New Roman"/>
              </a:rPr>
              <a:t>Diagrammes</a:t>
            </a:r>
            <a:r>
              <a:rPr sz="1800" b="1">
                <a:solidFill>
                  <a:srgbClr val="00AF50"/>
                </a:solidFill>
                <a:latin typeface="Times New Roman"/>
                <a:cs typeface="Times New Roman"/>
              </a:rPr>
              <a:t> de</a:t>
            </a:r>
            <a:r>
              <a:rPr sz="1800" b="1" spc="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 err="1">
                <a:solidFill>
                  <a:srgbClr val="00AF50"/>
                </a:solidFill>
                <a:latin typeface="Times New Roman"/>
                <a:cs typeface="Times New Roman"/>
              </a:rPr>
              <a:t>séquences</a:t>
            </a:r>
            <a:r>
              <a:rPr sz="1800" b="1" spc="-1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  <a:buClr>
                <a:srgbClr val="00AF50"/>
              </a:buClr>
              <a:buFont typeface="Times New Roman"/>
              <a:buAutoNum type="arabicPeriod" startAt="3"/>
            </a:pPr>
            <a:endParaRPr sz="1800">
              <a:latin typeface="Calibri"/>
              <a:cs typeface="Calibri"/>
            </a:endParaRPr>
          </a:p>
          <a:p>
            <a:pPr marL="685165" lvl="1" indent="-286385">
              <a:buFont typeface="Arial"/>
              <a:buChar char="•"/>
              <a:tabLst>
                <a:tab pos="685165" algn="l"/>
              </a:tabLst>
            </a:pPr>
            <a:r>
              <a:rPr lang="fr-FR">
                <a:solidFill>
                  <a:srgbClr val="6F2F9F"/>
                </a:solidFill>
                <a:latin typeface="Calibri"/>
                <a:cs typeface="Calibri"/>
              </a:rPr>
              <a:t>Rechercher un produit</a:t>
            </a:r>
            <a:r>
              <a:rPr sz="1800" spc="-9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60FD8398-D483-989D-9E2D-948BCA13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035" y="2372664"/>
            <a:ext cx="5355868" cy="39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45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748" y="2982544"/>
            <a:ext cx="714883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-125">
                <a:latin typeface="Calibri Light"/>
                <a:cs typeface="Calibri Light"/>
              </a:rPr>
              <a:t>D</a:t>
            </a:r>
            <a:r>
              <a:rPr sz="8000" b="0" spc="-110">
                <a:latin typeface="Calibri Light"/>
                <a:cs typeface="Calibri Light"/>
              </a:rPr>
              <a:t>É</a:t>
            </a:r>
            <a:r>
              <a:rPr sz="8000" b="0" spc="-180">
                <a:latin typeface="Calibri Light"/>
                <a:cs typeface="Calibri Light"/>
              </a:rPr>
              <a:t>M</a:t>
            </a:r>
            <a:r>
              <a:rPr sz="8000" b="0" spc="-145">
                <a:latin typeface="Calibri Light"/>
                <a:cs typeface="Calibri Light"/>
              </a:rPr>
              <a:t>O</a:t>
            </a:r>
            <a:r>
              <a:rPr sz="8000" b="0" spc="-150">
                <a:latin typeface="Calibri Light"/>
                <a:cs typeface="Calibri Light"/>
              </a:rPr>
              <a:t>N</a:t>
            </a:r>
            <a:r>
              <a:rPr sz="8000" b="0" spc="-160">
                <a:latin typeface="Calibri Light"/>
                <a:cs typeface="Calibri Light"/>
              </a:rPr>
              <a:t>S</a:t>
            </a:r>
            <a:r>
              <a:rPr sz="8000" b="0" spc="-120">
                <a:latin typeface="Calibri Light"/>
                <a:cs typeface="Calibri Light"/>
              </a:rPr>
              <a:t>T</a:t>
            </a:r>
            <a:r>
              <a:rPr sz="8000" b="0" spc="-130">
                <a:latin typeface="Calibri Light"/>
                <a:cs typeface="Calibri Light"/>
              </a:rPr>
              <a:t>R</a:t>
            </a:r>
            <a:r>
              <a:rPr sz="8000" b="0" spc="-765">
                <a:latin typeface="Calibri Light"/>
                <a:cs typeface="Calibri Light"/>
              </a:rPr>
              <a:t>A</a:t>
            </a:r>
            <a:r>
              <a:rPr sz="8000" b="0" spc="-120">
                <a:latin typeface="Calibri Light"/>
                <a:cs typeface="Calibri Light"/>
              </a:rPr>
              <a:t>T</a:t>
            </a:r>
            <a:r>
              <a:rPr sz="8000" b="0" spc="-80">
                <a:latin typeface="Calibri Light"/>
                <a:cs typeface="Calibri Light"/>
              </a:rPr>
              <a:t>I</a:t>
            </a:r>
            <a:r>
              <a:rPr sz="8000" b="0" spc="-145">
                <a:latin typeface="Calibri Light"/>
                <a:cs typeface="Calibri Light"/>
              </a:rPr>
              <a:t>O</a:t>
            </a:r>
            <a:r>
              <a:rPr sz="8000" b="0" spc="5">
                <a:latin typeface="Calibri Light"/>
                <a:cs typeface="Calibri Light"/>
              </a:rPr>
              <a:t>N</a:t>
            </a:r>
            <a:endParaRPr sz="8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290" y="2982544"/>
            <a:ext cx="53460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-140">
                <a:solidFill>
                  <a:srgbClr val="252525"/>
                </a:solidFill>
                <a:latin typeface="Calibri Light"/>
                <a:cs typeface="Calibri Light"/>
              </a:rPr>
              <a:t>CONCLUSION</a:t>
            </a:r>
            <a:endParaRPr sz="8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2178507"/>
            <a:ext cx="7203440" cy="205613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551940" marR="5080" indent="-1539875">
              <a:lnSpc>
                <a:spcPts val="7350"/>
              </a:lnSpc>
              <a:spcBef>
                <a:spcPts val="1420"/>
              </a:spcBef>
            </a:pPr>
            <a:r>
              <a:rPr sz="7200" b="0" spc="-130">
                <a:solidFill>
                  <a:srgbClr val="252525"/>
                </a:solidFill>
                <a:latin typeface="Calibri Light"/>
                <a:cs typeface="Calibri Light"/>
              </a:rPr>
              <a:t>MERCI</a:t>
            </a:r>
            <a:r>
              <a:rPr sz="7200" b="0" spc="-265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7200" b="0" spc="-95">
                <a:solidFill>
                  <a:srgbClr val="252525"/>
                </a:solidFill>
                <a:latin typeface="Calibri Light"/>
                <a:cs typeface="Calibri Light"/>
              </a:rPr>
              <a:t>POUR</a:t>
            </a:r>
            <a:r>
              <a:rPr sz="7200" b="0" spc="-31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7200" b="0" spc="-120">
                <a:solidFill>
                  <a:srgbClr val="252525"/>
                </a:solidFill>
                <a:latin typeface="Calibri Light"/>
                <a:cs typeface="Calibri Light"/>
              </a:rPr>
              <a:t>VOTRE </a:t>
            </a:r>
            <a:r>
              <a:rPr sz="7200" b="0" spc="-585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7200" b="0" spc="95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7200" b="0" spc="-20">
                <a:solidFill>
                  <a:srgbClr val="252525"/>
                </a:solidFill>
                <a:latin typeface="Calibri Light"/>
                <a:cs typeface="Calibri Light"/>
              </a:rPr>
              <a:t>TE</a:t>
            </a:r>
            <a:r>
              <a:rPr sz="7200" b="0" spc="-4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7200" b="0" spc="-2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7200" b="0" spc="5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7200" b="0" spc="-4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7200" b="0" spc="10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endParaRPr sz="7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1271" y="1183639"/>
            <a:ext cx="4452238" cy="4384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5333" y="1883791"/>
            <a:ext cx="156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1.</a:t>
            </a:r>
            <a:r>
              <a:rPr sz="2800" spc="-16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AF50"/>
                </a:solidFill>
                <a:latin typeface="Calibri"/>
                <a:cs typeface="Calibri"/>
              </a:rPr>
              <a:t>Thème</a:t>
            </a:r>
            <a:r>
              <a:rPr sz="2800" spc="-4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333" y="2618613"/>
            <a:ext cx="10206990" cy="32264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Le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thème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notre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projet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est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le</a:t>
            </a:r>
            <a:r>
              <a:rPr sz="2400" spc="150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développement</a:t>
            </a:r>
            <a:r>
              <a:rPr sz="2400" spc="165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d'une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application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</a:t>
            </a:r>
            <a:r>
              <a:rPr sz="2400" spc="16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gestion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err="1">
                <a:latin typeface="Calibri"/>
                <a:cs typeface="Calibri"/>
              </a:rPr>
              <a:t>d’une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boutique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en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ligne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pour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le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matériel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 err="1">
                <a:latin typeface="Calibri"/>
                <a:cs typeface="Calibri"/>
              </a:rPr>
              <a:t>électrique</a:t>
            </a:r>
            <a:r>
              <a:rPr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370"/>
              </a:spcBef>
              <a:buAutoNum type="arabicPeriod" startAt="2"/>
              <a:tabLst>
                <a:tab pos="354965" algn="l"/>
              </a:tabLst>
            </a:pPr>
            <a:r>
              <a:rPr sz="2800" b="1" err="1">
                <a:solidFill>
                  <a:srgbClr val="00AF50"/>
                </a:solidFill>
                <a:latin typeface="Calibri"/>
                <a:cs typeface="Calibri"/>
              </a:rPr>
              <a:t>Objectifs</a:t>
            </a:r>
            <a:r>
              <a:rPr sz="2800" b="1" spc="-8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90"/>
              </a:spcBef>
              <a:buFont typeface="Arial"/>
              <a:buChar char="•"/>
              <a:tabLst>
                <a:tab pos="756285" algn="l"/>
              </a:tabLst>
            </a:pPr>
            <a:r>
              <a:rPr sz="2400">
                <a:latin typeface="Calibri"/>
                <a:cs typeface="Calibri"/>
              </a:rPr>
              <a:t>Le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 err="1">
                <a:latin typeface="Calibri"/>
                <a:cs typeface="Calibri"/>
              </a:rPr>
              <a:t>développement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l'Application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lang="fr-FR" sz="2400" spc="-10">
                <a:latin typeface="Calibri"/>
                <a:cs typeface="Calibri"/>
              </a:rPr>
              <a:t>gestion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2400">
                <a:latin typeface="Calibri"/>
                <a:cs typeface="Calibri"/>
              </a:rPr>
              <a:t>Gestion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err="1">
                <a:latin typeface="Calibri"/>
                <a:cs typeface="Calibri"/>
              </a:rPr>
              <a:t>Automatisée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du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Catalogue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buFont typeface="Arial"/>
              <a:buChar char="•"/>
              <a:tabLst>
                <a:tab pos="756285" algn="l"/>
              </a:tabLst>
            </a:pPr>
            <a:r>
              <a:rPr sz="2400">
                <a:latin typeface="Calibri"/>
                <a:cs typeface="Calibri"/>
              </a:rPr>
              <a:t>Gestion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des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lang="fr-FR" sz="2400" spc="-65">
                <a:latin typeface="Calibri"/>
                <a:cs typeface="Calibri"/>
              </a:rPr>
              <a:t>comptes clients</a:t>
            </a:r>
            <a:endParaRPr sz="2400" spc="-1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</a:tabLst>
            </a:pPr>
            <a:r>
              <a:rPr sz="2400" err="1">
                <a:latin typeface="Calibri"/>
                <a:cs typeface="Calibri"/>
              </a:rPr>
              <a:t>Fonctionnalités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-10" err="1">
                <a:latin typeface="Calibri"/>
                <a:cs typeface="Calibri"/>
              </a:rPr>
              <a:t>responsable</a:t>
            </a:r>
            <a:endParaRPr sz="2400" err="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4655820"/>
            <a:ext cx="2344420" cy="498475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87705" marR="123189" indent="-554990">
              <a:lnSpc>
                <a:spcPct val="100000"/>
              </a:lnSpc>
              <a:spcBef>
                <a:spcPts val="195"/>
              </a:spcBef>
            </a:pPr>
            <a:r>
              <a:rPr sz="1400">
                <a:latin typeface="Arial Black"/>
                <a:cs typeface="Arial Black"/>
              </a:rPr>
              <a:t>Ajout</a:t>
            </a:r>
            <a:r>
              <a:rPr sz="1400" spc="-15">
                <a:latin typeface="Arial Black"/>
                <a:cs typeface="Arial Black"/>
              </a:rPr>
              <a:t> </a:t>
            </a:r>
            <a:r>
              <a:rPr sz="1400">
                <a:latin typeface="Arial Black"/>
                <a:cs typeface="Arial Black"/>
              </a:rPr>
              <a:t>des</a:t>
            </a:r>
            <a:r>
              <a:rPr sz="1400" spc="-10">
                <a:latin typeface="Arial Black"/>
                <a:cs typeface="Arial Black"/>
              </a:rPr>
              <a:t> </a:t>
            </a:r>
            <a:r>
              <a:rPr sz="1400">
                <a:latin typeface="Arial Black"/>
                <a:cs typeface="Arial Black"/>
              </a:rPr>
              <a:t>produits</a:t>
            </a:r>
            <a:r>
              <a:rPr sz="1400" spc="-20">
                <a:latin typeface="Arial Black"/>
                <a:cs typeface="Arial Black"/>
              </a:rPr>
              <a:t> </a:t>
            </a:r>
            <a:r>
              <a:rPr sz="1400" spc="-25">
                <a:latin typeface="Arial Black"/>
                <a:cs typeface="Arial Black"/>
              </a:rPr>
              <a:t>au </a:t>
            </a:r>
            <a:r>
              <a:rPr sz="1400" spc="-10">
                <a:latin typeface="Arial Black"/>
                <a:cs typeface="Arial Black"/>
              </a:rPr>
              <a:t>catalogue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4411" y="4646676"/>
            <a:ext cx="2694940" cy="50292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925"/>
              </a:spcBef>
            </a:pPr>
            <a:r>
              <a:rPr sz="1600">
                <a:latin typeface="Arial Black"/>
                <a:cs typeface="Arial Black"/>
              </a:rPr>
              <a:t>Passer</a:t>
            </a:r>
            <a:r>
              <a:rPr sz="1600" spc="-65">
                <a:latin typeface="Arial Black"/>
                <a:cs typeface="Arial Black"/>
              </a:rPr>
              <a:t> </a:t>
            </a:r>
            <a:r>
              <a:rPr sz="1600">
                <a:latin typeface="Arial Black"/>
                <a:cs typeface="Arial Black"/>
              </a:rPr>
              <a:t>la</a:t>
            </a:r>
            <a:r>
              <a:rPr sz="1600" spc="-35">
                <a:latin typeface="Arial Black"/>
                <a:cs typeface="Arial Black"/>
              </a:rPr>
              <a:t> </a:t>
            </a:r>
            <a:r>
              <a:rPr sz="1600" spc="-10">
                <a:latin typeface="Arial Black"/>
                <a:cs typeface="Arial Black"/>
              </a:rPr>
              <a:t>commande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1940" y="2191766"/>
            <a:ext cx="4474845" cy="2330450"/>
            <a:chOff x="281940" y="2191766"/>
            <a:chExt cx="4474845" cy="2330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940" y="2421636"/>
              <a:ext cx="2343912" cy="21000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3515" y="2191766"/>
              <a:ext cx="3303270" cy="236854"/>
            </a:xfrm>
            <a:custGeom>
              <a:avLst/>
              <a:gdLst/>
              <a:ahLst/>
              <a:cxnLst/>
              <a:rect l="l" t="t" r="r" b="b"/>
              <a:pathLst>
                <a:path w="3303270" h="236855">
                  <a:moveTo>
                    <a:pt x="3269361" y="0"/>
                  </a:moveTo>
                  <a:lnTo>
                    <a:pt x="3556" y="0"/>
                  </a:lnTo>
                  <a:lnTo>
                    <a:pt x="0" y="3429"/>
                  </a:lnTo>
                  <a:lnTo>
                    <a:pt x="0" y="236474"/>
                  </a:lnTo>
                  <a:lnTo>
                    <a:pt x="15875" y="236474"/>
                  </a:lnTo>
                  <a:lnTo>
                    <a:pt x="15875" y="15875"/>
                  </a:lnTo>
                  <a:lnTo>
                    <a:pt x="8000" y="15875"/>
                  </a:lnTo>
                  <a:lnTo>
                    <a:pt x="15875" y="7874"/>
                  </a:lnTo>
                  <a:lnTo>
                    <a:pt x="3272917" y="7874"/>
                  </a:lnTo>
                  <a:lnTo>
                    <a:pt x="3272917" y="3429"/>
                  </a:lnTo>
                  <a:lnTo>
                    <a:pt x="3269361" y="0"/>
                  </a:lnTo>
                  <a:close/>
                </a:path>
                <a:path w="3303270" h="236855">
                  <a:moveTo>
                    <a:pt x="3257042" y="147574"/>
                  </a:moveTo>
                  <a:lnTo>
                    <a:pt x="3226943" y="147574"/>
                  </a:lnTo>
                  <a:lnTo>
                    <a:pt x="3265043" y="223774"/>
                  </a:lnTo>
                  <a:lnTo>
                    <a:pt x="3296793" y="160274"/>
                  </a:lnTo>
                  <a:lnTo>
                    <a:pt x="3257042" y="160274"/>
                  </a:lnTo>
                  <a:lnTo>
                    <a:pt x="3257042" y="147574"/>
                  </a:lnTo>
                  <a:close/>
                </a:path>
                <a:path w="3303270" h="236855">
                  <a:moveTo>
                    <a:pt x="3257042" y="7874"/>
                  </a:moveTo>
                  <a:lnTo>
                    <a:pt x="3257042" y="160274"/>
                  </a:lnTo>
                  <a:lnTo>
                    <a:pt x="3272917" y="160274"/>
                  </a:lnTo>
                  <a:lnTo>
                    <a:pt x="3272917" y="15875"/>
                  </a:lnTo>
                  <a:lnTo>
                    <a:pt x="3265043" y="15875"/>
                  </a:lnTo>
                  <a:lnTo>
                    <a:pt x="3257042" y="7874"/>
                  </a:lnTo>
                  <a:close/>
                </a:path>
                <a:path w="3303270" h="236855">
                  <a:moveTo>
                    <a:pt x="3303143" y="147574"/>
                  </a:moveTo>
                  <a:lnTo>
                    <a:pt x="3272917" y="147574"/>
                  </a:lnTo>
                  <a:lnTo>
                    <a:pt x="3272917" y="160274"/>
                  </a:lnTo>
                  <a:lnTo>
                    <a:pt x="3296793" y="160274"/>
                  </a:lnTo>
                  <a:lnTo>
                    <a:pt x="3303143" y="147574"/>
                  </a:lnTo>
                  <a:close/>
                </a:path>
                <a:path w="3303270" h="236855">
                  <a:moveTo>
                    <a:pt x="15875" y="7874"/>
                  </a:moveTo>
                  <a:lnTo>
                    <a:pt x="8000" y="15875"/>
                  </a:lnTo>
                  <a:lnTo>
                    <a:pt x="15875" y="15875"/>
                  </a:lnTo>
                  <a:lnTo>
                    <a:pt x="15875" y="7874"/>
                  </a:lnTo>
                  <a:close/>
                </a:path>
                <a:path w="3303270" h="236855">
                  <a:moveTo>
                    <a:pt x="3257042" y="7874"/>
                  </a:moveTo>
                  <a:lnTo>
                    <a:pt x="15875" y="7874"/>
                  </a:lnTo>
                  <a:lnTo>
                    <a:pt x="15875" y="15875"/>
                  </a:lnTo>
                  <a:lnTo>
                    <a:pt x="3257042" y="15875"/>
                  </a:lnTo>
                  <a:lnTo>
                    <a:pt x="3257042" y="7874"/>
                  </a:lnTo>
                  <a:close/>
                </a:path>
                <a:path w="3303270" h="236855">
                  <a:moveTo>
                    <a:pt x="3272917" y="7874"/>
                  </a:moveTo>
                  <a:lnTo>
                    <a:pt x="3257042" y="7874"/>
                  </a:lnTo>
                  <a:lnTo>
                    <a:pt x="3265043" y="15875"/>
                  </a:lnTo>
                  <a:lnTo>
                    <a:pt x="3272917" y="15875"/>
                  </a:lnTo>
                  <a:lnTo>
                    <a:pt x="3272917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61944" y="4655820"/>
            <a:ext cx="2694940" cy="50292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930"/>
              </a:spcBef>
            </a:pPr>
            <a:r>
              <a:rPr sz="1600">
                <a:latin typeface="Arial Black"/>
                <a:cs typeface="Arial Black"/>
              </a:rPr>
              <a:t>Parcourir</a:t>
            </a:r>
            <a:r>
              <a:rPr sz="1600" spc="-25">
                <a:latin typeface="Arial Black"/>
                <a:cs typeface="Arial Black"/>
              </a:rPr>
              <a:t> </a:t>
            </a:r>
            <a:r>
              <a:rPr sz="1600">
                <a:latin typeface="Arial Black"/>
                <a:cs typeface="Arial Black"/>
              </a:rPr>
              <a:t>le</a:t>
            </a:r>
            <a:r>
              <a:rPr sz="1600" spc="-20">
                <a:latin typeface="Arial Black"/>
                <a:cs typeface="Arial Black"/>
              </a:rPr>
              <a:t> </a:t>
            </a:r>
            <a:r>
              <a:rPr sz="1600" spc="-10">
                <a:latin typeface="Arial Black"/>
                <a:cs typeface="Arial Black"/>
              </a:rPr>
              <a:t>catalogue</a:t>
            </a:r>
            <a:endParaRPr sz="16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9259" y="2684765"/>
            <a:ext cx="2590800" cy="172275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19259" y="4654296"/>
            <a:ext cx="2590800" cy="50292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790"/>
              </a:spcBef>
            </a:pPr>
            <a:r>
              <a:rPr sz="1800">
                <a:latin typeface="Arial Black"/>
                <a:cs typeface="Arial Black"/>
              </a:rPr>
              <a:t>La</a:t>
            </a:r>
            <a:r>
              <a:rPr sz="1800" spc="-10">
                <a:latin typeface="Arial Black"/>
                <a:cs typeface="Arial Black"/>
              </a:rPr>
              <a:t> livraison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939" y="1158239"/>
            <a:ext cx="8382761" cy="3526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997201"/>
            <a:ext cx="3074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1.</a:t>
            </a:r>
            <a:r>
              <a:rPr sz="2200" spc="42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Définition</a:t>
            </a:r>
            <a:r>
              <a:rPr sz="2200" spc="-3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des</a:t>
            </a:r>
            <a:r>
              <a:rPr sz="2200" spc="-4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besoins</a:t>
            </a:r>
            <a:r>
              <a:rPr sz="2200" spc="-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637282"/>
            <a:ext cx="5214620" cy="3046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>
                <a:solidFill>
                  <a:srgbClr val="6F2F9F"/>
                </a:solidFill>
                <a:latin typeface="Calibri"/>
                <a:cs typeface="Calibri"/>
              </a:rPr>
              <a:t>Côté</a:t>
            </a:r>
            <a:r>
              <a:rPr sz="2000" b="1" spc="-4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6F2F9F"/>
                </a:solidFill>
                <a:latin typeface="Calibri"/>
                <a:cs typeface="Calibri"/>
              </a:rPr>
              <a:t>des</a:t>
            </a:r>
            <a:r>
              <a:rPr sz="2000" b="1" spc="-3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6F2F9F"/>
                </a:solidFill>
                <a:latin typeface="Calibri"/>
                <a:cs typeface="Calibri"/>
              </a:rPr>
              <a:t>clients</a:t>
            </a:r>
            <a:r>
              <a:rPr sz="2000" b="1" spc="-50">
                <a:solidFill>
                  <a:srgbClr val="6F2F9F"/>
                </a:solidFill>
                <a:latin typeface="Calibri"/>
                <a:cs typeface="Calibri"/>
              </a:rPr>
              <a:t> :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sz="2000" spc="-10">
                <a:latin typeface="Calibri"/>
                <a:cs typeface="Calibri"/>
              </a:rPr>
              <a:t>Simplification</a:t>
            </a:r>
            <a:r>
              <a:rPr sz="2000">
                <a:latin typeface="Calibri"/>
                <a:cs typeface="Calibri"/>
              </a:rPr>
              <a:t> de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la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recherche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des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produits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sz="2000">
                <a:latin typeface="Calibri"/>
                <a:cs typeface="Calibri"/>
              </a:rPr>
              <a:t>La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gestion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efficace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518920" lvl="2" indent="-134620">
              <a:lnSpc>
                <a:spcPct val="100000"/>
              </a:lnSpc>
              <a:buChar char="-"/>
              <a:tabLst>
                <a:tab pos="1518920" algn="l"/>
              </a:tabLst>
            </a:pPr>
            <a:r>
              <a:rPr sz="2000">
                <a:latin typeface="Calibri"/>
                <a:cs typeface="Calibri"/>
              </a:rPr>
              <a:t>des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comptes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clients</a:t>
            </a:r>
            <a:endParaRPr sz="2000">
              <a:latin typeface="Calibri"/>
              <a:cs typeface="Calibri"/>
            </a:endParaRPr>
          </a:p>
          <a:p>
            <a:pPr marL="1518920" lvl="2" indent="-134620">
              <a:lnSpc>
                <a:spcPct val="100000"/>
              </a:lnSpc>
              <a:buChar char="-"/>
              <a:tabLst>
                <a:tab pos="1518920" algn="l"/>
              </a:tabLst>
            </a:pPr>
            <a:r>
              <a:rPr sz="2000">
                <a:latin typeface="Calibri"/>
                <a:cs typeface="Calibri"/>
              </a:rPr>
              <a:t>des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historiques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commandes</a:t>
            </a:r>
            <a:endParaRPr sz="2000">
              <a:latin typeface="Calibri"/>
              <a:cs typeface="Calibri"/>
            </a:endParaRPr>
          </a:p>
          <a:p>
            <a:pPr marL="1518920" lvl="2" indent="-134620">
              <a:lnSpc>
                <a:spcPct val="100000"/>
              </a:lnSpc>
              <a:buChar char="-"/>
              <a:tabLst>
                <a:tab pos="1518920" algn="l"/>
              </a:tabLst>
            </a:pPr>
            <a:r>
              <a:rPr sz="2000">
                <a:latin typeface="Calibri"/>
                <a:cs typeface="Calibri"/>
              </a:rPr>
              <a:t>de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paiement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ligne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>
                <a:solidFill>
                  <a:srgbClr val="6F2F9F"/>
                </a:solidFill>
                <a:latin typeface="Calibri"/>
                <a:cs typeface="Calibri"/>
              </a:rPr>
              <a:t>Côté</a:t>
            </a:r>
            <a:r>
              <a:rPr sz="2000" b="1" spc="-2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6F2F9F"/>
                </a:solidFill>
                <a:latin typeface="Calibri"/>
                <a:cs typeface="Calibri"/>
              </a:rPr>
              <a:t>de</a:t>
            </a:r>
            <a:r>
              <a:rPr sz="1800" b="1" spc="-2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6F2F9F"/>
                </a:solidFill>
                <a:latin typeface="Calibri"/>
                <a:cs typeface="Calibri"/>
              </a:rPr>
              <a:t>la</a:t>
            </a:r>
            <a:r>
              <a:rPr sz="1800" b="1" spc="-1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6F2F9F"/>
                </a:solidFill>
                <a:latin typeface="Calibri"/>
                <a:cs typeface="Calibri"/>
              </a:rPr>
              <a:t>boutique</a:t>
            </a:r>
            <a:r>
              <a:rPr sz="1800" b="1" spc="-1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812165" algn="l"/>
              </a:tabLst>
            </a:pPr>
            <a:r>
              <a:rPr sz="1800">
                <a:latin typeface="Calibri"/>
                <a:cs typeface="Calibri"/>
              </a:rPr>
              <a:t>Le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suivi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la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gestion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efficace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des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stocks</a:t>
            </a:r>
            <a:endParaRPr sz="18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</a:tabLst>
            </a:pPr>
            <a:r>
              <a:rPr sz="2000">
                <a:latin typeface="Calibri"/>
                <a:cs typeface="Calibri"/>
              </a:rPr>
              <a:t>Le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suivi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ventes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temps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réel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3674" y="6118646"/>
            <a:ext cx="67417" cy="911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72038" y="6068059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963038"/>
            <a:ext cx="3808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2.</a:t>
            </a:r>
            <a:r>
              <a:rPr sz="2200" spc="409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00AF50"/>
                </a:solidFill>
                <a:latin typeface="Calibri"/>
                <a:cs typeface="Calibri"/>
              </a:rPr>
              <a:t>Spécification</a:t>
            </a:r>
            <a:r>
              <a:rPr sz="2200" spc="-2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des</a:t>
            </a:r>
            <a:r>
              <a:rPr sz="2200" spc="-5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utilisateurs</a:t>
            </a:r>
            <a:r>
              <a:rPr sz="2200" spc="-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511932"/>
            <a:ext cx="6113145" cy="276987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>
                <a:latin typeface="Calibri"/>
                <a:cs typeface="Calibri"/>
              </a:rPr>
              <a:t>Visiteurs</a:t>
            </a:r>
            <a:r>
              <a:rPr sz="2000" b="1" spc="-100">
                <a:latin typeface="Calibri"/>
                <a:cs typeface="Calibri"/>
              </a:rPr>
              <a:t> </a:t>
            </a:r>
            <a:r>
              <a:rPr sz="2000" b="1" spc="-5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000">
                <a:latin typeface="Calibri"/>
                <a:cs typeface="Calibri"/>
              </a:rPr>
              <a:t>Consulter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catalogue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et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s'inscrire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>
                <a:latin typeface="Calibri"/>
                <a:cs typeface="Calibri"/>
              </a:rPr>
              <a:t>Clients</a:t>
            </a:r>
            <a:r>
              <a:rPr sz="2000" b="1" spc="-65">
                <a:latin typeface="Calibri"/>
                <a:cs typeface="Calibri"/>
              </a:rPr>
              <a:t> </a:t>
            </a:r>
            <a:r>
              <a:rPr sz="2000" b="1" spc="-5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000" spc="-20">
                <a:latin typeface="Calibri"/>
                <a:cs typeface="Calibri"/>
              </a:rPr>
              <a:t>S’authentifier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avec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adresse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e-</a:t>
            </a:r>
            <a:r>
              <a:rPr sz="2000">
                <a:latin typeface="Calibri"/>
                <a:cs typeface="Calibri"/>
              </a:rPr>
              <a:t>mail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et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mot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passe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000">
                <a:latin typeface="Calibri"/>
                <a:cs typeface="Calibri"/>
              </a:rPr>
              <a:t>Naviguer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dans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site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000">
                <a:latin typeface="Calibri"/>
                <a:cs typeface="Calibri"/>
              </a:rPr>
              <a:t>Gérer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son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panier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000">
                <a:latin typeface="Calibri"/>
                <a:cs typeface="Calibri"/>
              </a:rPr>
              <a:t>Consulter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l'historique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des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commandes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buFont typeface="Arial"/>
              <a:buChar char="•"/>
              <a:tabLst>
                <a:tab pos="926465" algn="l"/>
              </a:tabLst>
            </a:pPr>
            <a:r>
              <a:rPr lang="fr-FR" sz="2000">
                <a:latin typeface="Calibri"/>
                <a:cs typeface="Calibri"/>
              </a:rPr>
              <a:t>Evaluer les produits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878" y="5421362"/>
            <a:ext cx="67417" cy="94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99750" y="537184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0206" y="1198880"/>
            <a:ext cx="8382726" cy="352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963038"/>
            <a:ext cx="3808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2.</a:t>
            </a:r>
            <a:r>
              <a:rPr sz="2200" spc="409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00AF50"/>
                </a:solidFill>
                <a:latin typeface="Calibri"/>
                <a:cs typeface="Calibri"/>
              </a:rPr>
              <a:t>Spécification</a:t>
            </a:r>
            <a:r>
              <a:rPr sz="2200" spc="-2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des</a:t>
            </a:r>
            <a:r>
              <a:rPr sz="2200" spc="-5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AF50"/>
                </a:solidFill>
                <a:latin typeface="Calibri"/>
                <a:cs typeface="Calibri"/>
              </a:rPr>
              <a:t>utilisateurs</a:t>
            </a:r>
            <a:r>
              <a:rPr sz="2200" spc="-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spc="-5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511932"/>
            <a:ext cx="5307965" cy="155234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>
                <a:latin typeface="Calibri"/>
                <a:cs typeface="Calibri"/>
              </a:rPr>
              <a:t>Responsable</a:t>
            </a:r>
            <a:r>
              <a:rPr sz="2000" b="1" spc="-65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de</a:t>
            </a:r>
            <a:r>
              <a:rPr sz="2000" b="1" spc="-20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la</a:t>
            </a:r>
            <a:r>
              <a:rPr sz="2000" b="1" spc="-35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Boutique</a:t>
            </a:r>
            <a:r>
              <a:rPr sz="2000" b="1" spc="-55">
                <a:latin typeface="Calibri"/>
                <a:cs typeface="Calibri"/>
              </a:rPr>
              <a:t> </a:t>
            </a:r>
            <a:r>
              <a:rPr sz="2000" b="1" spc="-5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lang="fr-FR" sz="2000" spc="-20">
                <a:latin typeface="Calibri"/>
                <a:cs typeface="Calibri"/>
              </a:rPr>
              <a:t>S’authentifier</a:t>
            </a:r>
            <a:r>
              <a:rPr lang="fr-FR"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tant que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responsable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000">
                <a:latin typeface="Calibri"/>
                <a:cs typeface="Calibri"/>
              </a:rPr>
              <a:t>Gérer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complètement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catalogue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buFont typeface="Arial"/>
              <a:buChar char="•"/>
              <a:tabLst>
                <a:tab pos="926465" algn="l"/>
              </a:tabLst>
            </a:pPr>
            <a:r>
              <a:rPr lang="fr-FR" sz="2000">
                <a:latin typeface="Calibri"/>
                <a:cs typeface="Calibri"/>
              </a:rPr>
              <a:t>Traiter les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err="1">
                <a:latin typeface="Calibri"/>
                <a:cs typeface="Calibri"/>
              </a:rPr>
              <a:t>commandes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clients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lang="fr-FR" sz="2000">
                <a:latin typeface="Calibri"/>
                <a:cs typeface="Calibri"/>
              </a:rPr>
              <a:t>Gérer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lang="fr-FR" sz="2000">
                <a:latin typeface="Calibri"/>
                <a:cs typeface="Calibri"/>
              </a:rPr>
              <a:t>le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lang="fr-FR" sz="2000" spc="-10">
                <a:latin typeface="Calibri"/>
                <a:cs typeface="Calibri"/>
              </a:rPr>
              <a:t>stock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0878" y="5421362"/>
            <a:ext cx="71912" cy="94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99750" y="537184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>
                <a:latin typeface="Calibri"/>
                <a:cs typeface="Calibri"/>
              </a:rPr>
              <a:t>8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0206" y="1209039"/>
            <a:ext cx="8382726" cy="3526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833627"/>
            <a:ext cx="9966960" cy="1162050"/>
            <a:chOff x="1193291" y="833627"/>
            <a:chExt cx="9966960" cy="116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9312" y="833627"/>
              <a:ext cx="5348478" cy="1162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2840" y="873251"/>
              <a:ext cx="5308854" cy="112242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7170">
              <a:lnSpc>
                <a:spcPct val="100000"/>
              </a:lnSpc>
              <a:spcBef>
                <a:spcPts val="95"/>
              </a:spcBef>
            </a:pPr>
            <a:r>
              <a:rPr sz="4000" spc="-20">
                <a:latin typeface="Calibri"/>
                <a:cs typeface="Calibri"/>
              </a:rPr>
              <a:t>Architecture</a:t>
            </a:r>
            <a:r>
              <a:rPr sz="4000" spc="-114">
                <a:latin typeface="Calibri"/>
                <a:cs typeface="Calibri"/>
              </a:rPr>
              <a:t> </a:t>
            </a:r>
            <a:r>
              <a:rPr sz="4000" spc="-10">
                <a:latin typeface="Calibri"/>
                <a:cs typeface="Calibri"/>
              </a:rPr>
              <a:t>existante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1610" y="2240005"/>
            <a:ext cx="9690735" cy="21837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175"/>
              </a:spcBef>
            </a:pPr>
            <a:r>
              <a:rPr sz="1800">
                <a:latin typeface="Times New Roman"/>
                <a:cs typeface="Times New Roman"/>
              </a:rPr>
              <a:t>Actuellement,</a:t>
            </a:r>
            <a:r>
              <a:rPr sz="1800" spc="35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plusieurs</a:t>
            </a:r>
            <a:r>
              <a:rPr sz="1800" spc="3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magasins</a:t>
            </a:r>
            <a:r>
              <a:rPr sz="1800" spc="3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possèdent</a:t>
            </a:r>
            <a:r>
              <a:rPr sz="1800" spc="35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leur</a:t>
            </a:r>
            <a:r>
              <a:rPr sz="1800" spc="3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propre</a:t>
            </a:r>
            <a:r>
              <a:rPr sz="1800" spc="35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application</a:t>
            </a:r>
            <a:r>
              <a:rPr sz="1800" spc="35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web</a:t>
            </a:r>
            <a:r>
              <a:rPr sz="1800" spc="34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unique</a:t>
            </a:r>
            <a:r>
              <a:rPr sz="1800" spc="35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et</a:t>
            </a:r>
            <a:r>
              <a:rPr sz="1800" spc="34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interactive</a:t>
            </a:r>
            <a:r>
              <a:rPr sz="1800" spc="345">
                <a:latin typeface="Times New Roman"/>
                <a:cs typeface="Times New Roman"/>
              </a:rPr>
              <a:t> </a:t>
            </a:r>
            <a:r>
              <a:rPr sz="1800" spc="-25">
                <a:latin typeface="Times New Roman"/>
                <a:cs typeface="Times New Roman"/>
              </a:rPr>
              <a:t>qui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>
                <a:latin typeface="Times New Roman"/>
                <a:cs typeface="Times New Roman"/>
              </a:rPr>
              <a:t>permet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à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leurs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clients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faire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leurs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achats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en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ligne.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On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peut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même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en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trouver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plusieurs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au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Maroc</a:t>
            </a:r>
            <a:r>
              <a:rPr sz="1800" spc="10">
                <a:latin typeface="Times New Roman"/>
                <a:cs typeface="Times New Roman"/>
              </a:rPr>
              <a:t> </a:t>
            </a:r>
            <a:r>
              <a:rPr sz="1800" spc="-5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 indent="227965" algn="just">
              <a:lnSpc>
                <a:spcPct val="150000"/>
              </a:lnSpc>
              <a:spcBef>
                <a:spcPts val="795"/>
              </a:spcBef>
            </a:pPr>
            <a:r>
              <a:rPr sz="1800">
                <a:latin typeface="Times New Roman"/>
                <a:cs typeface="Times New Roman"/>
              </a:rPr>
              <a:t>Les</a:t>
            </a:r>
            <a:r>
              <a:rPr sz="1800" spc="254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magasins</a:t>
            </a:r>
            <a:r>
              <a:rPr sz="1800" spc="254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Cosmos</a:t>
            </a:r>
            <a:r>
              <a:rPr sz="1800" spc="254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et</a:t>
            </a:r>
            <a:r>
              <a:rPr sz="1800" spc="265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Electroplanet</a:t>
            </a:r>
            <a:r>
              <a:rPr sz="1800" spc="260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sont</a:t>
            </a:r>
            <a:r>
              <a:rPr sz="1800" spc="260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les</a:t>
            </a:r>
            <a:r>
              <a:rPr sz="1800" spc="260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plus</a:t>
            </a:r>
            <a:r>
              <a:rPr sz="1800" spc="260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grands</a:t>
            </a:r>
            <a:r>
              <a:rPr sz="1800" spc="260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acteurs</a:t>
            </a:r>
            <a:r>
              <a:rPr sz="1800" spc="260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dans</a:t>
            </a:r>
            <a:r>
              <a:rPr sz="1800" spc="254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le</a:t>
            </a:r>
            <a:r>
              <a:rPr sz="1800" spc="254">
                <a:latin typeface="Times New Roman"/>
                <a:cs typeface="Times New Roman"/>
              </a:rPr>
              <a:t>  </a:t>
            </a:r>
            <a:r>
              <a:rPr sz="1800">
                <a:latin typeface="Times New Roman"/>
                <a:cs typeface="Times New Roman"/>
              </a:rPr>
              <a:t>marché</a:t>
            </a:r>
            <a:r>
              <a:rPr sz="1800" spc="260">
                <a:latin typeface="Times New Roman"/>
                <a:cs typeface="Times New Roman"/>
              </a:rPr>
              <a:t>  </a:t>
            </a:r>
            <a:r>
              <a:rPr sz="1800" spc="-25">
                <a:latin typeface="Times New Roman"/>
                <a:cs typeface="Times New Roman"/>
              </a:rPr>
              <a:t>de </a:t>
            </a:r>
            <a:r>
              <a:rPr sz="1800">
                <a:latin typeface="Times New Roman"/>
                <a:cs typeface="Times New Roman"/>
              </a:rPr>
              <a:t>l’électroménager.</a:t>
            </a:r>
            <a:r>
              <a:rPr sz="1800" spc="17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Chacun</a:t>
            </a:r>
            <a:r>
              <a:rPr sz="1800" spc="16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d’eux</a:t>
            </a:r>
            <a:r>
              <a:rPr sz="1800" spc="16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possèdent</a:t>
            </a:r>
            <a:r>
              <a:rPr sz="1800" spc="18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leur</a:t>
            </a:r>
            <a:r>
              <a:rPr sz="1800" spc="17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propre</a:t>
            </a:r>
            <a:r>
              <a:rPr sz="1800" spc="18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magasin</a:t>
            </a:r>
            <a:r>
              <a:rPr sz="1800" spc="18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en</a:t>
            </a:r>
            <a:r>
              <a:rPr sz="1800" spc="17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ligne</a:t>
            </a:r>
            <a:r>
              <a:rPr sz="1800" spc="18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sous</a:t>
            </a:r>
            <a:r>
              <a:rPr sz="1800" spc="16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forme</a:t>
            </a:r>
            <a:r>
              <a:rPr sz="1800" spc="18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d’application</a:t>
            </a:r>
            <a:r>
              <a:rPr sz="1800" spc="175">
                <a:latin typeface="Times New Roman"/>
                <a:cs typeface="Times New Roman"/>
              </a:rPr>
              <a:t> </a:t>
            </a:r>
            <a:r>
              <a:rPr sz="1800" spc="-25">
                <a:latin typeface="Times New Roman"/>
                <a:cs typeface="Times New Roman"/>
              </a:rPr>
              <a:t>web </a:t>
            </a:r>
            <a:r>
              <a:rPr sz="1800">
                <a:latin typeface="Times New Roman"/>
                <a:cs typeface="Times New Roman"/>
              </a:rPr>
              <a:t>interactive.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 même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pour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les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magasins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qui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sont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spécialisés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dans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les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autres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secteurs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du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marché.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13214" y="5960858"/>
            <a:ext cx="67417" cy="946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02085" y="591169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Grand écran</PresentationFormat>
  <Slides>37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Office Theme</vt:lpstr>
      <vt:lpstr>Soutenance Sous le thème :</vt:lpstr>
      <vt:lpstr>Plan :</vt:lpstr>
      <vt:lpstr>INTRODUCTION</vt:lpstr>
      <vt:lpstr>1. Thème :</vt:lpstr>
      <vt:lpstr>Présentation PowerPoint</vt:lpstr>
      <vt:lpstr>1. Définition des besoins :</vt:lpstr>
      <vt:lpstr>2. Spécification des utilisateurs :</vt:lpstr>
      <vt:lpstr>2. Spécification des utilisateurs :</vt:lpstr>
      <vt:lpstr>Architecture existante</vt:lpstr>
      <vt:lpstr>Architecture existante</vt:lpstr>
      <vt:lpstr>Périmètre du projet</vt:lpstr>
      <vt:lpstr>Périmètre du projet</vt:lpstr>
      <vt:lpstr>Périmètre du projet</vt:lpstr>
      <vt:lpstr>Périmètre du projet</vt:lpstr>
      <vt:lpstr>Planning du projet</vt:lpstr>
      <vt:lpstr>Ressources</vt:lpstr>
      <vt:lpstr>Ressources du projet</vt:lpstr>
      <vt:lpstr>Ressources du projet</vt:lpstr>
      <vt:lpstr>1. Contraintes fonctionnelles :</vt:lpstr>
      <vt:lpstr>2. Contraintes techniques :</vt:lpstr>
      <vt:lpstr>Objectifs du 1er sprint</vt:lpstr>
      <vt:lpstr>Objectifs du 1er sprint</vt:lpstr>
      <vt:lpstr>Analyse et conception du 1er sprint</vt:lpstr>
      <vt:lpstr>Analyse et conception du 1er  sprint</vt:lpstr>
      <vt:lpstr>Analyse et conception du 1er sprint</vt:lpstr>
      <vt:lpstr>Analyse et conception du 1er sprint</vt:lpstr>
      <vt:lpstr>Analyse et conception du 1er sprint</vt:lpstr>
      <vt:lpstr>Objectifs du 2e sprint</vt:lpstr>
      <vt:lpstr>Présentation PowerPoint</vt:lpstr>
      <vt:lpstr>Analyse et conception du 2e sprint</vt:lpstr>
      <vt:lpstr>Analyse et conception du 2e  sprint</vt:lpstr>
      <vt:lpstr>Analyse et conception du 2e sprint</vt:lpstr>
      <vt:lpstr>Analyse et conception du 2e sprint</vt:lpstr>
      <vt:lpstr>Analyse et conception du 2e sprint</vt:lpstr>
      <vt:lpstr>DÉMONSTRATION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d'une Application de Commerce en Ligne pour Matériels Électriques</dc:title>
  <dc:creator>berim.bra10@gmail.com</dc:creator>
  <cp:revision>3</cp:revision>
  <dcterms:created xsi:type="dcterms:W3CDTF">2024-01-12T19:12:54Z</dcterms:created>
  <dcterms:modified xsi:type="dcterms:W3CDTF">2024-01-13T00:59:48Z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2024-01-12T00:00:00Z</vt:filetime>
  </property>
  <property fmtid="{D5CDD505-2E9C-101B-9397-08002B2CF9AE}" pid="5" name="Producer">
    <vt:lpwstr>Microsoft® PowerPoint® 2016</vt:lpwstr>
  </property>
</Properties>
</file>