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handoutMasterIdLst>
    <p:handoutMasterId r:id="rId21"/>
  </p:handoutMasterIdLst>
  <p:sldIdLst>
    <p:sldId id="257" r:id="rId2"/>
    <p:sldId id="262" r:id="rId3"/>
    <p:sldId id="280" r:id="rId4"/>
    <p:sldId id="263" r:id="rId5"/>
    <p:sldId id="265" r:id="rId6"/>
    <p:sldId id="266" r:id="rId7"/>
    <p:sldId id="267" r:id="rId8"/>
    <p:sldId id="268" r:id="rId9"/>
    <p:sldId id="270" r:id="rId10"/>
    <p:sldId id="269" r:id="rId11"/>
    <p:sldId id="271" r:id="rId12"/>
    <p:sldId id="272" r:id="rId13"/>
    <p:sldId id="274" r:id="rId14"/>
    <p:sldId id="275" r:id="rId15"/>
    <p:sldId id="276" r:id="rId16"/>
    <p:sldId id="277" r:id="rId17"/>
    <p:sldId id="278" r:id="rId18"/>
    <p:sldId id="279"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5" d="100"/>
          <a:sy n="95" d="100"/>
        </p:scale>
        <p:origin x="330" y="8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A51454E-42E4-49FA-AD6C-1F7AFB48E794}" type="datetime1">
              <a:rPr lang="fr-FR" smtClean="0"/>
              <a:t>06/06/2022</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FF475B7-6933-41E5-8DEA-AD3526169AE3}" type="datetime1">
              <a:rPr lang="fr-FR" smtClean="0"/>
              <a:t>06/06/2022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r>
              <a:rPr lang="fr-FR"/>
              <a:t>06/06/2022</a:t>
            </a:r>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r>
              <a:rPr lang="fr-FR"/>
              <a:t>06/06/2022</a:t>
            </a:r>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r>
              <a:rPr lang="fr-FR"/>
              <a:t>06/06/2022</a:t>
            </a:r>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r>
              <a:rPr lang="fr-FR"/>
              <a:t>06/06/2022</a:t>
            </a:r>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r>
              <a:rPr lang="fr-FR"/>
              <a:t>06/06/2022</a:t>
            </a:r>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r>
              <a:rPr lang="fr-FR"/>
              <a:t>06/06/2022</a:t>
            </a:r>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r>
              <a:rPr lang="fr-FR"/>
              <a:t>06/06/2022</a:t>
            </a:r>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r>
              <a:rPr lang="fr-FR"/>
              <a:t>06/06/2022</a:t>
            </a:r>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r>
              <a:rPr lang="fr-FR"/>
              <a:t>06/06/2022</a:t>
            </a:r>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r>
              <a:rPr lang="fr-FR"/>
              <a:t>06/06/2022</a:t>
            </a:r>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r>
              <a:rPr lang="fr-FR"/>
              <a:t>06/06/2022</a:t>
            </a:r>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r>
              <a:rPr lang="fr-FR"/>
              <a:t>06/06/2022</a:t>
            </a:r>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ll4test.fr/product-own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all4test.fr/blog-du-testeur/automatisation-des-tests-frameworks-bonnes-pratiqu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ll4test.fr/dossiers-thematiques/rediger-une-strategie-de-test-agile/" TargetMode="External"/><Relationship Id="rId2" Type="http://schemas.openxmlformats.org/officeDocument/2006/relationships/hyperlink" Target="https://www.all4test.fr/videos-thematiques/test-de-securi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all4test.fr/blog-du-testeur/automatisation-des-tests-frameworks-bonnes-pratiques/" TargetMode="External"/><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ll4test.fr/nos-offres/externalisez/externalisez-tierce-recette-applicativ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ll4test.fr/dossiers-thematiques/criteres-dacceptation-objectifs-formats-best-practi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fr-FR" sz="4400" dirty="0">
                <a:solidFill>
                  <a:schemeClr val="tx1"/>
                </a:solidFill>
              </a:rPr>
              <a:t>Cartographie des tests</a:t>
            </a:r>
            <a:endParaRPr lang="fr" sz="4400" dirty="0">
              <a:solidFill>
                <a:schemeClr val="tx1"/>
              </a:solidFill>
            </a:endParaRP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fr" dirty="0">
                <a:solidFill>
                  <a:schemeClr val="tx1"/>
                </a:solidFill>
              </a:rPr>
              <a:t>AYOUB BEN HADJ YOUSSEF</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03881-5F79-CE69-437C-BFA9B3D0BD2D}"/>
              </a:ext>
            </a:extLst>
          </p:cNvPr>
          <p:cNvSpPr>
            <a:spLocks noGrp="1"/>
          </p:cNvSpPr>
          <p:nvPr>
            <p:ph type="title"/>
          </p:nvPr>
        </p:nvSpPr>
        <p:spPr/>
        <p:txBody>
          <a:bodyPr/>
          <a:lstStyle/>
          <a:p>
            <a:r>
              <a:rPr lang="fr-FR" dirty="0">
                <a:solidFill>
                  <a:schemeClr val="accent4">
                    <a:lumMod val="20000"/>
                    <a:lumOff val="80000"/>
                  </a:schemeClr>
                </a:solidFill>
              </a:rPr>
              <a:t>Les tests fonctionnels</a:t>
            </a:r>
          </a:p>
        </p:txBody>
      </p:sp>
      <p:sp>
        <p:nvSpPr>
          <p:cNvPr id="3" name="Espace réservé du contenu 2">
            <a:extLst>
              <a:ext uri="{FF2B5EF4-FFF2-40B4-BE49-F238E27FC236}">
                <a16:creationId xmlns:a16="http://schemas.microsoft.com/office/drawing/2014/main" id="{4A901C85-BCC1-126D-6E2E-DE19E46B8163}"/>
              </a:ext>
            </a:extLst>
          </p:cNvPr>
          <p:cNvSpPr>
            <a:spLocks noGrp="1"/>
          </p:cNvSpPr>
          <p:nvPr>
            <p:ph idx="1"/>
          </p:nvPr>
        </p:nvSpPr>
        <p:spPr/>
        <p:txBody>
          <a:bodyPr/>
          <a:lstStyle/>
          <a:p>
            <a:r>
              <a:rPr lang="fr-FR" dirty="0"/>
              <a:t>L’analyste utilise, déroule les fonctionnalités du logiciel, il est le premier utilisateur, il veille ici à scruter les différentes actions du système. Autrement dit, il observe le comportement du logiciel vis-à-vis des fonctionnalités souhaitées et attendues par le client (c’est à dire ici le propriétaire du logiciel ou le </a:t>
            </a:r>
            <a:r>
              <a:rPr lang="fr-FR" dirty="0">
                <a:hlinkClick r:id="rId2"/>
              </a:rPr>
              <a:t>Product Owner</a:t>
            </a:r>
            <a:r>
              <a:rPr lang="fr-FR" dirty="0"/>
              <a:t>). Le testeur de logiciel compare chacune des fonctionnalités de la plateforme avec les spécifications indiquées dans le cahier des charges. C’est sous cette catégorie que se classent les différents niveaux de test.</a:t>
            </a:r>
          </a:p>
          <a:p>
            <a:pPr marL="0" indent="0">
              <a:buNone/>
            </a:pPr>
            <a:endParaRPr lang="fr-FR" dirty="0"/>
          </a:p>
        </p:txBody>
      </p:sp>
    </p:spTree>
    <p:extLst>
      <p:ext uri="{BB962C8B-B14F-4D97-AF65-F5344CB8AC3E}">
        <p14:creationId xmlns:p14="http://schemas.microsoft.com/office/powerpoint/2010/main" val="165726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49067-8D6F-D9E0-9559-10CBE99A8F5B}"/>
              </a:ext>
            </a:extLst>
          </p:cNvPr>
          <p:cNvSpPr>
            <a:spLocks noGrp="1"/>
          </p:cNvSpPr>
          <p:nvPr>
            <p:ph type="title"/>
          </p:nvPr>
        </p:nvSpPr>
        <p:spPr/>
        <p:txBody>
          <a:bodyPr/>
          <a:lstStyle/>
          <a:p>
            <a:r>
              <a:rPr lang="fr-FR" dirty="0"/>
              <a:t>Parmi les tests non fonctionnels nous pouvons citer :</a:t>
            </a:r>
          </a:p>
        </p:txBody>
      </p:sp>
      <p:sp>
        <p:nvSpPr>
          <p:cNvPr id="3" name="Espace réservé du contenu 2">
            <a:extLst>
              <a:ext uri="{FF2B5EF4-FFF2-40B4-BE49-F238E27FC236}">
                <a16:creationId xmlns:a16="http://schemas.microsoft.com/office/drawing/2014/main" id="{27AA465C-EB45-7511-010E-877DFE834255}"/>
              </a:ext>
            </a:extLst>
          </p:cNvPr>
          <p:cNvSpPr>
            <a:spLocks noGrp="1"/>
          </p:cNvSpPr>
          <p:nvPr>
            <p:ph idx="1"/>
          </p:nvPr>
        </p:nvSpPr>
        <p:spPr/>
        <p:txBody>
          <a:bodyPr/>
          <a:lstStyle/>
          <a:p>
            <a:r>
              <a:rPr lang="fr-FR" dirty="0"/>
              <a:t>Les tests de robustesse</a:t>
            </a:r>
          </a:p>
          <a:p>
            <a:r>
              <a:rPr lang="fr-FR" dirty="0"/>
              <a:t>Les tests de performance</a:t>
            </a:r>
          </a:p>
          <a:p>
            <a:r>
              <a:rPr lang="fr-FR" dirty="0"/>
              <a:t>Les tests de montée en charge</a:t>
            </a:r>
          </a:p>
          <a:p>
            <a:r>
              <a:rPr lang="fr-FR" dirty="0"/>
              <a:t>Les tests de compatibilité de plateforme</a:t>
            </a:r>
          </a:p>
          <a:p>
            <a:r>
              <a:rPr lang="fr-FR" dirty="0"/>
              <a:t>Les tests d’ergonomie</a:t>
            </a:r>
          </a:p>
          <a:p>
            <a:r>
              <a:rPr lang="fr-FR" dirty="0"/>
              <a:t>Les tests d’interface graphique</a:t>
            </a:r>
          </a:p>
          <a:p>
            <a:r>
              <a:rPr lang="fr-FR" dirty="0"/>
              <a:t>Les tests de sécurité</a:t>
            </a:r>
          </a:p>
          <a:p>
            <a:pPr marL="0" indent="0">
              <a:buNone/>
            </a:pPr>
            <a:endParaRPr lang="fr-FR" dirty="0"/>
          </a:p>
        </p:txBody>
      </p:sp>
    </p:spTree>
    <p:extLst>
      <p:ext uri="{BB962C8B-B14F-4D97-AF65-F5344CB8AC3E}">
        <p14:creationId xmlns:p14="http://schemas.microsoft.com/office/powerpoint/2010/main" val="49471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0F729-53A5-0EE9-2BD6-0A42AB9D01D1}"/>
              </a:ext>
            </a:extLst>
          </p:cNvPr>
          <p:cNvSpPr>
            <a:spLocks noGrp="1"/>
          </p:cNvSpPr>
          <p:nvPr>
            <p:ph type="title"/>
          </p:nvPr>
        </p:nvSpPr>
        <p:spPr/>
        <p:txBody>
          <a:bodyPr>
            <a:normAutofit/>
          </a:bodyPr>
          <a:lstStyle/>
          <a:p>
            <a:r>
              <a:rPr lang="fr-FR" sz="3600" dirty="0">
                <a:solidFill>
                  <a:schemeClr val="accent2"/>
                </a:solidFill>
              </a:rPr>
              <a:t>Les tests de robustesse</a:t>
            </a:r>
          </a:p>
        </p:txBody>
      </p:sp>
      <p:sp>
        <p:nvSpPr>
          <p:cNvPr id="3" name="Espace réservé du contenu 2">
            <a:extLst>
              <a:ext uri="{FF2B5EF4-FFF2-40B4-BE49-F238E27FC236}">
                <a16:creationId xmlns:a16="http://schemas.microsoft.com/office/drawing/2014/main" id="{6AC9607A-996C-F54D-A90B-87588BAC4BB0}"/>
              </a:ext>
            </a:extLst>
          </p:cNvPr>
          <p:cNvSpPr>
            <a:spLocks noGrp="1"/>
          </p:cNvSpPr>
          <p:nvPr>
            <p:ph idx="1"/>
          </p:nvPr>
        </p:nvSpPr>
        <p:spPr/>
        <p:txBody>
          <a:bodyPr/>
          <a:lstStyle/>
          <a:p>
            <a:r>
              <a:rPr lang="fr-FR" dirty="0"/>
              <a:t>Ils ouvrent le bal des tests non fonctionnels. Ici, on soumet votre logiciel à une forte activité, ceci pour vérifier qu’elle peut fonctionner de façon optimale sous pression, ce test permet également d’en découvrir les limites, ces paramètres sont des données importantes pour l’utilisation et la vie future du logiciel. Les exécutables sont répétés à toutes les étapes des tests du logiciel, ils confirment son aptitude à être disponible et performant même si un grand nombre d’utilisateurs y accèdent simultanément.</a:t>
            </a:r>
            <a:br>
              <a:rPr lang="fr-FR" dirty="0"/>
            </a:br>
            <a:r>
              <a:rPr lang="fr-FR" dirty="0"/>
              <a:t>Ces tests informatiques intègrent une longue liste de critères qui ne sont pas forcément liés à la fonction initiale du logiciel. Mais il est important de prévoir le comportement du logiciel dans ces cas “extrêmes” pour anticiper et garantir en amont une expérience utilisateur au pire acceptable et au mieux très positive.</a:t>
            </a:r>
          </a:p>
        </p:txBody>
      </p:sp>
    </p:spTree>
    <p:extLst>
      <p:ext uri="{BB962C8B-B14F-4D97-AF65-F5344CB8AC3E}">
        <p14:creationId xmlns:p14="http://schemas.microsoft.com/office/powerpoint/2010/main" val="225119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0F729-53A5-0EE9-2BD6-0A42AB9D01D1}"/>
              </a:ext>
            </a:extLst>
          </p:cNvPr>
          <p:cNvSpPr>
            <a:spLocks noGrp="1"/>
          </p:cNvSpPr>
          <p:nvPr>
            <p:ph type="title"/>
          </p:nvPr>
        </p:nvSpPr>
        <p:spPr/>
        <p:txBody>
          <a:bodyPr>
            <a:normAutofit/>
          </a:bodyPr>
          <a:lstStyle/>
          <a:p>
            <a:r>
              <a:rPr lang="fr-FR" sz="3600" dirty="0">
                <a:solidFill>
                  <a:schemeClr val="accent2"/>
                </a:solidFill>
              </a:rPr>
              <a:t>Les tests de performance</a:t>
            </a:r>
          </a:p>
        </p:txBody>
      </p:sp>
      <p:sp>
        <p:nvSpPr>
          <p:cNvPr id="3" name="Espace réservé du contenu 2">
            <a:extLst>
              <a:ext uri="{FF2B5EF4-FFF2-40B4-BE49-F238E27FC236}">
                <a16:creationId xmlns:a16="http://schemas.microsoft.com/office/drawing/2014/main" id="{6AC9607A-996C-F54D-A90B-87588BAC4BB0}"/>
              </a:ext>
            </a:extLst>
          </p:cNvPr>
          <p:cNvSpPr>
            <a:spLocks noGrp="1"/>
          </p:cNvSpPr>
          <p:nvPr>
            <p:ph idx="1"/>
          </p:nvPr>
        </p:nvSpPr>
        <p:spPr/>
        <p:txBody>
          <a:bodyPr/>
          <a:lstStyle/>
          <a:p>
            <a:r>
              <a:rPr lang="fr-FR" dirty="0"/>
              <a:t>Souvent menés en fin de projet, ils se fondent notamment sur les indicateurs comme la consommation CPU, la progression du codage sur l’exploitation de la mémoire vive, le volume de commandes lancées à la seconde ou encore le mouvement d’entrée et de sortie des utilisateurs sur le logiciel. Ce sont ces paramètres qui définissent la position du logiciel sur un classement comparatif avec ses concurrents.</a:t>
            </a:r>
          </a:p>
        </p:txBody>
      </p:sp>
    </p:spTree>
    <p:extLst>
      <p:ext uri="{BB962C8B-B14F-4D97-AF65-F5344CB8AC3E}">
        <p14:creationId xmlns:p14="http://schemas.microsoft.com/office/powerpoint/2010/main" val="81651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0F729-53A5-0EE9-2BD6-0A42AB9D01D1}"/>
              </a:ext>
            </a:extLst>
          </p:cNvPr>
          <p:cNvSpPr>
            <a:spLocks noGrp="1"/>
          </p:cNvSpPr>
          <p:nvPr>
            <p:ph type="title"/>
          </p:nvPr>
        </p:nvSpPr>
        <p:spPr/>
        <p:txBody>
          <a:bodyPr>
            <a:normAutofit/>
          </a:bodyPr>
          <a:lstStyle/>
          <a:p>
            <a:r>
              <a:rPr lang="fr-FR" sz="3600" dirty="0">
                <a:solidFill>
                  <a:schemeClr val="accent2"/>
                </a:solidFill>
              </a:rPr>
              <a:t>Les tests de montée en charge</a:t>
            </a:r>
          </a:p>
        </p:txBody>
      </p:sp>
      <p:sp>
        <p:nvSpPr>
          <p:cNvPr id="3" name="Espace réservé du contenu 2">
            <a:extLst>
              <a:ext uri="{FF2B5EF4-FFF2-40B4-BE49-F238E27FC236}">
                <a16:creationId xmlns:a16="http://schemas.microsoft.com/office/drawing/2014/main" id="{6AC9607A-996C-F54D-A90B-87588BAC4BB0}"/>
              </a:ext>
            </a:extLst>
          </p:cNvPr>
          <p:cNvSpPr>
            <a:spLocks noGrp="1"/>
          </p:cNvSpPr>
          <p:nvPr>
            <p:ph idx="1"/>
          </p:nvPr>
        </p:nvSpPr>
        <p:spPr/>
        <p:txBody>
          <a:bodyPr/>
          <a:lstStyle/>
          <a:p>
            <a:r>
              <a:rPr lang="fr-FR" dirty="0"/>
              <a:t>Une fois développée, votre solution numérique a vocation à accueillir de plus en plus d’utilisateurs. Alors le test de montée en charge permet d’évaluer sa capacité à supporter de plus en plus d’usagers tout en maintenant une expérience utilisateurs optimale et un fonctionnement correspondant aux cahier des charges. Le nombre de ces derniers n’est pas défini de manière précise, ce chiffre est d’autant plus difficile à prévoir si le logiciel est accessible de manière libre, via le Cloud. Toutefois, le nombre maximal d’utilisateurs aura pour limite la taille du marché globale visée…</a:t>
            </a:r>
          </a:p>
        </p:txBody>
      </p:sp>
    </p:spTree>
    <p:extLst>
      <p:ext uri="{BB962C8B-B14F-4D97-AF65-F5344CB8AC3E}">
        <p14:creationId xmlns:p14="http://schemas.microsoft.com/office/powerpoint/2010/main" val="366835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0F729-53A5-0EE9-2BD6-0A42AB9D01D1}"/>
              </a:ext>
            </a:extLst>
          </p:cNvPr>
          <p:cNvSpPr>
            <a:spLocks noGrp="1"/>
          </p:cNvSpPr>
          <p:nvPr>
            <p:ph type="title"/>
          </p:nvPr>
        </p:nvSpPr>
        <p:spPr/>
        <p:txBody>
          <a:bodyPr>
            <a:normAutofit/>
          </a:bodyPr>
          <a:lstStyle/>
          <a:p>
            <a:r>
              <a:rPr lang="fr-FR" sz="3600" dirty="0">
                <a:solidFill>
                  <a:schemeClr val="accent2"/>
                </a:solidFill>
              </a:rPr>
              <a:t>Les tests de compatibilité de plateforme</a:t>
            </a:r>
          </a:p>
        </p:txBody>
      </p:sp>
      <p:sp>
        <p:nvSpPr>
          <p:cNvPr id="3" name="Espace réservé du contenu 2">
            <a:extLst>
              <a:ext uri="{FF2B5EF4-FFF2-40B4-BE49-F238E27FC236}">
                <a16:creationId xmlns:a16="http://schemas.microsoft.com/office/drawing/2014/main" id="{6AC9607A-996C-F54D-A90B-87588BAC4BB0}"/>
              </a:ext>
            </a:extLst>
          </p:cNvPr>
          <p:cNvSpPr>
            <a:spLocks noGrp="1"/>
          </p:cNvSpPr>
          <p:nvPr>
            <p:ph idx="1"/>
          </p:nvPr>
        </p:nvSpPr>
        <p:spPr/>
        <p:txBody>
          <a:bodyPr/>
          <a:lstStyle/>
          <a:p>
            <a:r>
              <a:rPr lang="fr-FR" dirty="0"/>
              <a:t>Ces tests interviennent généralement pour vérifier le bon fonctionnement du logiciel sur des terminaux ciblés notamment les systèmes d’exploitation après leur installation. Vous devez le réserver aux testeurs avancés afin que ceux-ci valident l’éligibilité de votre logiciel par rapport à des plateformes de destination. Ainsi, par exemple il sera possible ici de définir les critères pour savoir si la solution peut être exécutée sans droits d’administration ou encore s’il est possible de la désinstaller en toute sécurité.</a:t>
            </a:r>
          </a:p>
        </p:txBody>
      </p:sp>
    </p:spTree>
    <p:extLst>
      <p:ext uri="{BB962C8B-B14F-4D97-AF65-F5344CB8AC3E}">
        <p14:creationId xmlns:p14="http://schemas.microsoft.com/office/powerpoint/2010/main" val="2337872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0F729-53A5-0EE9-2BD6-0A42AB9D01D1}"/>
              </a:ext>
            </a:extLst>
          </p:cNvPr>
          <p:cNvSpPr>
            <a:spLocks noGrp="1"/>
          </p:cNvSpPr>
          <p:nvPr>
            <p:ph type="title"/>
          </p:nvPr>
        </p:nvSpPr>
        <p:spPr/>
        <p:txBody>
          <a:bodyPr>
            <a:normAutofit/>
          </a:bodyPr>
          <a:lstStyle/>
          <a:p>
            <a:r>
              <a:rPr lang="fr-FR" sz="3600" dirty="0">
                <a:solidFill>
                  <a:schemeClr val="accent2"/>
                </a:solidFill>
              </a:rPr>
              <a:t>Les tests d’ergonomie</a:t>
            </a:r>
          </a:p>
        </p:txBody>
      </p:sp>
      <p:sp>
        <p:nvSpPr>
          <p:cNvPr id="3" name="Espace réservé du contenu 2">
            <a:extLst>
              <a:ext uri="{FF2B5EF4-FFF2-40B4-BE49-F238E27FC236}">
                <a16:creationId xmlns:a16="http://schemas.microsoft.com/office/drawing/2014/main" id="{6AC9607A-996C-F54D-A90B-87588BAC4BB0}"/>
              </a:ext>
            </a:extLst>
          </p:cNvPr>
          <p:cNvSpPr>
            <a:spLocks noGrp="1"/>
          </p:cNvSpPr>
          <p:nvPr>
            <p:ph idx="1"/>
          </p:nvPr>
        </p:nvSpPr>
        <p:spPr/>
        <p:txBody>
          <a:bodyPr/>
          <a:lstStyle/>
          <a:p>
            <a:r>
              <a:rPr lang="fr-FR" dirty="0"/>
              <a:t>Le but ici est presque émotionnel, tenter de palper au plus juste quel sera le sentiment de l’utilisateur à travers l’interface du logiciel : on parle alors d’expérience utilisateur ou UX en anglais. Seront testés ici les caractères externes, tels que le design, voir si les propositions des commandes sont intuitives, il faudra ici toucher à des paramètres subjectifs tels que l’esthétique. Bien qu’ils soient peu courants, ces tests valent toutefois leur pesant d’or. En d’autres termes, ils peuvent se révéler comme un facteur déterminant de qualité visuelle et de l’expérience utilisateur. C’est pourquoi il convient d’associer à cette étape les utilisateurs finaux et/ou des ergonomes ou UX designers lors de la phase de conception notamment.</a:t>
            </a:r>
          </a:p>
        </p:txBody>
      </p:sp>
    </p:spTree>
    <p:extLst>
      <p:ext uri="{BB962C8B-B14F-4D97-AF65-F5344CB8AC3E}">
        <p14:creationId xmlns:p14="http://schemas.microsoft.com/office/powerpoint/2010/main" val="44580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0F729-53A5-0EE9-2BD6-0A42AB9D01D1}"/>
              </a:ext>
            </a:extLst>
          </p:cNvPr>
          <p:cNvSpPr>
            <a:spLocks noGrp="1"/>
          </p:cNvSpPr>
          <p:nvPr>
            <p:ph type="title"/>
          </p:nvPr>
        </p:nvSpPr>
        <p:spPr/>
        <p:txBody>
          <a:bodyPr>
            <a:normAutofit/>
          </a:bodyPr>
          <a:lstStyle/>
          <a:p>
            <a:r>
              <a:rPr lang="fr-FR" sz="3600" dirty="0">
                <a:solidFill>
                  <a:schemeClr val="accent2"/>
                </a:solidFill>
              </a:rPr>
              <a:t>Les tests d’interface graphique</a:t>
            </a:r>
          </a:p>
        </p:txBody>
      </p:sp>
      <p:sp>
        <p:nvSpPr>
          <p:cNvPr id="3" name="Espace réservé du contenu 2">
            <a:extLst>
              <a:ext uri="{FF2B5EF4-FFF2-40B4-BE49-F238E27FC236}">
                <a16:creationId xmlns:a16="http://schemas.microsoft.com/office/drawing/2014/main" id="{6AC9607A-996C-F54D-A90B-87588BAC4BB0}"/>
              </a:ext>
            </a:extLst>
          </p:cNvPr>
          <p:cNvSpPr>
            <a:spLocks noGrp="1"/>
          </p:cNvSpPr>
          <p:nvPr>
            <p:ph idx="1"/>
          </p:nvPr>
        </p:nvSpPr>
        <p:spPr/>
        <p:txBody>
          <a:bodyPr/>
          <a:lstStyle/>
          <a:p>
            <a:r>
              <a:rPr lang="fr-FR" dirty="0"/>
              <a:t>À travers ce test, l’équipe s’assure que la présentation graphique est suffisamment attrayante pour être accepté d’abord par le Product Owner puis par les cibles. À cet effet, on pourra recourir aux </a:t>
            </a:r>
            <a:r>
              <a:rPr lang="fr-FR" dirty="0">
                <a:hlinkClick r:id="rId2"/>
              </a:rPr>
              <a:t>outils d’automatisation des tests</a:t>
            </a:r>
            <a:r>
              <a:rPr lang="fr-FR" dirty="0"/>
              <a:t>. Il en existe une variété et All4test maîtrise les meilleurs d’entre eux pour assurer des travaux de test logiciel de qualité dans un contexte agile.</a:t>
            </a:r>
          </a:p>
        </p:txBody>
      </p:sp>
    </p:spTree>
    <p:extLst>
      <p:ext uri="{BB962C8B-B14F-4D97-AF65-F5344CB8AC3E}">
        <p14:creationId xmlns:p14="http://schemas.microsoft.com/office/powerpoint/2010/main" val="92542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A90EA4-E847-F8A3-B41D-984FFCAD9B02}"/>
              </a:ext>
            </a:extLst>
          </p:cNvPr>
          <p:cNvSpPr>
            <a:spLocks noGrp="1"/>
          </p:cNvSpPr>
          <p:nvPr>
            <p:ph type="title"/>
          </p:nvPr>
        </p:nvSpPr>
        <p:spPr/>
        <p:txBody>
          <a:bodyPr>
            <a:normAutofit/>
          </a:bodyPr>
          <a:lstStyle/>
          <a:p>
            <a:r>
              <a:rPr lang="fr-FR" sz="3600" dirty="0">
                <a:solidFill>
                  <a:schemeClr val="accent2"/>
                </a:solidFill>
              </a:rPr>
              <a:t>Les tests de sécurité</a:t>
            </a:r>
          </a:p>
        </p:txBody>
      </p:sp>
      <p:sp>
        <p:nvSpPr>
          <p:cNvPr id="3" name="Espace réservé du contenu 2">
            <a:extLst>
              <a:ext uri="{FF2B5EF4-FFF2-40B4-BE49-F238E27FC236}">
                <a16:creationId xmlns:a16="http://schemas.microsoft.com/office/drawing/2014/main" id="{6DDC0276-AB37-E279-483A-93D0EB32990B}"/>
              </a:ext>
            </a:extLst>
          </p:cNvPr>
          <p:cNvSpPr>
            <a:spLocks noGrp="1"/>
          </p:cNvSpPr>
          <p:nvPr>
            <p:ph idx="1"/>
          </p:nvPr>
        </p:nvSpPr>
        <p:spPr/>
        <p:txBody>
          <a:bodyPr/>
          <a:lstStyle/>
          <a:p>
            <a:r>
              <a:rPr lang="fr-FR" dirty="0"/>
              <a:t>La sécurité devient un enjeu important pour les entreprises, il faut donc intégrer la sécurité comme une exigence non fonctionnelle dans les spécifications, définir les niveaux de sécurité et prévoir les </a:t>
            </a:r>
            <a:r>
              <a:rPr lang="fr-FR" dirty="0">
                <a:hlinkClick r:id="rId2"/>
              </a:rPr>
              <a:t>tests de sécurité</a:t>
            </a:r>
            <a:r>
              <a:rPr lang="fr-FR" dirty="0"/>
              <a:t> associés. En conclusion, ces différents types de tests de logiciel sont déterminants pour réussir des projets IT à succès. Il ne faut pas les concevoir et les réaliser à la fin du développement du logiciel, mais au fur et à mesure de la conception du logiciel. C’est la manière la plus avisée d’alléger votre dette technique future, de gagner du temps précieux et de l’énergie. L’organisation de ces tests ce fait dans un document appelé </a:t>
            </a:r>
            <a:r>
              <a:rPr lang="fr-FR" dirty="0">
                <a:hlinkClick r:id="rId3"/>
              </a:rPr>
              <a:t>“stratégie de test”</a:t>
            </a:r>
            <a:r>
              <a:rPr lang="fr-FR" dirty="0"/>
              <a:t>.</a:t>
            </a:r>
          </a:p>
          <a:p>
            <a:pPr marL="0" indent="0">
              <a:buNone/>
            </a:pPr>
            <a:endParaRPr lang="fr-FR" dirty="0"/>
          </a:p>
        </p:txBody>
      </p:sp>
    </p:spTree>
    <p:extLst>
      <p:ext uri="{BB962C8B-B14F-4D97-AF65-F5344CB8AC3E}">
        <p14:creationId xmlns:p14="http://schemas.microsoft.com/office/powerpoint/2010/main" val="402729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0A4923-BA25-7836-3130-FF0E654416C6}"/>
              </a:ext>
            </a:extLst>
          </p:cNvPr>
          <p:cNvSpPr>
            <a:spLocks noGrp="1"/>
          </p:cNvSpPr>
          <p:nvPr>
            <p:ph type="ctrTitle"/>
          </p:nvPr>
        </p:nvSpPr>
        <p:spPr/>
        <p:txBody>
          <a:bodyPr>
            <a:normAutofit fontScale="90000"/>
          </a:bodyPr>
          <a:lstStyle/>
          <a:p>
            <a:r>
              <a:rPr lang="fr-FR" dirty="0"/>
              <a:t>Le test : quel intérêt pour votre projet IT ?</a:t>
            </a:r>
          </a:p>
        </p:txBody>
      </p:sp>
      <p:sp>
        <p:nvSpPr>
          <p:cNvPr id="3" name="Sous-titre 2">
            <a:extLst>
              <a:ext uri="{FF2B5EF4-FFF2-40B4-BE49-F238E27FC236}">
                <a16:creationId xmlns:a16="http://schemas.microsoft.com/office/drawing/2014/main" id="{409BC1F9-E7F4-508A-66BC-CD68ECB1D7B6}"/>
              </a:ext>
            </a:extLst>
          </p:cNvPr>
          <p:cNvSpPr>
            <a:spLocks noGrp="1"/>
          </p:cNvSpPr>
          <p:nvPr>
            <p:ph type="subTitle" idx="1"/>
          </p:nvPr>
        </p:nvSpPr>
        <p:spPr/>
        <p:txBody>
          <a:bodyPr/>
          <a:lstStyle/>
          <a:p>
            <a:r>
              <a:rPr lang="fr-FR" dirty="0"/>
              <a:t>la détection de tous les bugs pour assurer la qualité de l’application</a:t>
            </a:r>
          </a:p>
        </p:txBody>
      </p:sp>
    </p:spTree>
    <p:extLst>
      <p:ext uri="{BB962C8B-B14F-4D97-AF65-F5344CB8AC3E}">
        <p14:creationId xmlns:p14="http://schemas.microsoft.com/office/powerpoint/2010/main" val="278652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E602F7-3452-4B3C-ACB7-E38769F9EB91}"/>
              </a:ext>
            </a:extLst>
          </p:cNvPr>
          <p:cNvSpPr>
            <a:spLocks noGrp="1"/>
          </p:cNvSpPr>
          <p:nvPr>
            <p:ph type="ctrTitle"/>
          </p:nvPr>
        </p:nvSpPr>
        <p:spPr/>
        <p:txBody>
          <a:bodyPr>
            <a:normAutofit fontScale="90000"/>
          </a:bodyPr>
          <a:lstStyle/>
          <a:p>
            <a:r>
              <a:rPr lang="fr-FR" dirty="0"/>
              <a:t>niveaux de différents types de tests logiciel</a:t>
            </a:r>
          </a:p>
        </p:txBody>
      </p:sp>
      <p:sp>
        <p:nvSpPr>
          <p:cNvPr id="3" name="Sous-titre 2">
            <a:extLst>
              <a:ext uri="{FF2B5EF4-FFF2-40B4-BE49-F238E27FC236}">
                <a16:creationId xmlns:a16="http://schemas.microsoft.com/office/drawing/2014/main" id="{84E1B6F2-7377-C3CF-9D91-537893075FF0}"/>
              </a:ext>
            </a:extLst>
          </p:cNvPr>
          <p:cNvSpPr>
            <a:spLocks noGrp="1"/>
          </p:cNvSpPr>
          <p:nvPr>
            <p:ph type="subTitle" idx="1"/>
          </p:nvPr>
        </p:nvSpPr>
        <p:spPr/>
        <p:txBody>
          <a:bodyPr>
            <a:normAutofit fontScale="85000" lnSpcReduction="10000"/>
          </a:bodyPr>
          <a:lstStyle/>
          <a:p>
            <a:r>
              <a:rPr lang="fr-FR" dirty="0"/>
              <a:t>On distingue de façon classique quatre niveaux de différents types de tests logiciel</a:t>
            </a:r>
          </a:p>
        </p:txBody>
      </p:sp>
    </p:spTree>
    <p:extLst>
      <p:ext uri="{BB962C8B-B14F-4D97-AF65-F5344CB8AC3E}">
        <p14:creationId xmlns:p14="http://schemas.microsoft.com/office/powerpoint/2010/main" val="311601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descr="Une image contenant texte, carte de visite&#10;&#10;Description générée automatiquement">
            <a:extLst>
              <a:ext uri="{FF2B5EF4-FFF2-40B4-BE49-F238E27FC236}">
                <a16:creationId xmlns:a16="http://schemas.microsoft.com/office/drawing/2014/main" id="{150B0036-3C57-A366-C276-BEAAC8BE1F0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228599" y="1023937"/>
            <a:ext cx="7696201" cy="4810125"/>
          </a:xfrm>
          <a:noFill/>
        </p:spPr>
      </p:pic>
      <p:sp>
        <p:nvSpPr>
          <p:cNvPr id="11" name="Title 3">
            <a:extLst>
              <a:ext uri="{FF2B5EF4-FFF2-40B4-BE49-F238E27FC236}">
                <a16:creationId xmlns:a16="http://schemas.microsoft.com/office/drawing/2014/main" id="{90A4B1FD-4D71-AC68-90EA-4AB50EA74BC4}"/>
              </a:ext>
            </a:extLst>
          </p:cNvPr>
          <p:cNvSpPr>
            <a:spLocks noGrp="1"/>
          </p:cNvSpPr>
          <p:nvPr>
            <p:ph type="title"/>
          </p:nvPr>
        </p:nvSpPr>
        <p:spPr>
          <a:xfrm>
            <a:off x="8477250" y="603504"/>
            <a:ext cx="3144774" cy="1645920"/>
          </a:xfrm>
        </p:spPr>
        <p:txBody>
          <a:bodyPr anchor="t"/>
          <a:lstStyle/>
          <a:p>
            <a:r>
              <a:rPr lang="fr-FR" sz="2400" dirty="0"/>
              <a:t>Quatre niveaux de différents types de tests logiciel</a:t>
            </a:r>
            <a:endParaRPr lang="en-US" sz="2400" dirty="0"/>
          </a:p>
        </p:txBody>
      </p:sp>
      <p:sp>
        <p:nvSpPr>
          <p:cNvPr id="13" name="Text Placeholder 4">
            <a:extLst>
              <a:ext uri="{FF2B5EF4-FFF2-40B4-BE49-F238E27FC236}">
                <a16:creationId xmlns:a16="http://schemas.microsoft.com/office/drawing/2014/main" id="{00331AB8-AB48-E183-8AB4-EAE2C72EAF00}"/>
              </a:ext>
            </a:extLst>
          </p:cNvPr>
          <p:cNvSpPr>
            <a:spLocks noGrp="1"/>
          </p:cNvSpPr>
          <p:nvPr>
            <p:ph type="body" sz="half" idx="2"/>
          </p:nvPr>
        </p:nvSpPr>
        <p:spPr>
          <a:xfrm>
            <a:off x="8477250" y="2386584"/>
            <a:ext cx="3144774" cy="3511296"/>
          </a:xfrm>
        </p:spPr>
        <p:txBody>
          <a:bodyPr>
            <a:normAutofit/>
          </a:bodyPr>
          <a:lstStyle/>
          <a:p>
            <a:r>
              <a:rPr lang="fr-FR" sz="1600" dirty="0"/>
              <a:t>On parle de niveaux de test par rapport à la </a:t>
            </a:r>
            <a:r>
              <a:rPr lang="fr-FR" sz="1600" b="1" dirty="0"/>
              <a:t>pyramide des tests </a:t>
            </a:r>
            <a:r>
              <a:rPr lang="fr-FR" sz="1600" dirty="0"/>
              <a:t>suivante. Lorsque l’on souhaite </a:t>
            </a:r>
            <a:r>
              <a:rPr lang="fr-FR" sz="1600" dirty="0">
                <a:hlinkClick r:id="rId3"/>
              </a:rPr>
              <a:t>automatiser des tests</a:t>
            </a:r>
            <a:r>
              <a:rPr lang="fr-FR" sz="1600" dirty="0"/>
              <a:t> il faut toujours commencer par le bas de la pyramide car </a:t>
            </a:r>
            <a:r>
              <a:rPr lang="fr-FR" sz="1600" b="1" dirty="0"/>
              <a:t>ces</a:t>
            </a:r>
            <a:r>
              <a:rPr lang="fr-FR" sz="1600" dirty="0"/>
              <a:t> </a:t>
            </a:r>
            <a:r>
              <a:rPr lang="fr-FR" sz="1600" b="1" dirty="0"/>
              <a:t>tests sont plus rapides à mettre en place et donc moins coûteux</a:t>
            </a:r>
            <a:r>
              <a:rPr lang="fr-FR" sz="1600" dirty="0"/>
              <a:t>.</a:t>
            </a:r>
          </a:p>
          <a:p>
            <a:endParaRPr lang="en-US" sz="1600" dirty="0"/>
          </a:p>
        </p:txBody>
      </p:sp>
    </p:spTree>
    <p:extLst>
      <p:ext uri="{BB962C8B-B14F-4D97-AF65-F5344CB8AC3E}">
        <p14:creationId xmlns:p14="http://schemas.microsoft.com/office/powerpoint/2010/main" val="47702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5BFF4-0825-29C7-B50C-B2928B1FA0C2}"/>
              </a:ext>
            </a:extLst>
          </p:cNvPr>
          <p:cNvSpPr>
            <a:spLocks noGrp="1"/>
          </p:cNvSpPr>
          <p:nvPr>
            <p:ph type="title"/>
          </p:nvPr>
        </p:nvSpPr>
        <p:spPr/>
        <p:txBody>
          <a:bodyPr/>
          <a:lstStyle/>
          <a:p>
            <a:r>
              <a:rPr lang="fr-FR" dirty="0"/>
              <a:t>Les tests unitaires</a:t>
            </a:r>
          </a:p>
        </p:txBody>
      </p:sp>
      <p:sp>
        <p:nvSpPr>
          <p:cNvPr id="3" name="Espace réservé du contenu 2">
            <a:extLst>
              <a:ext uri="{FF2B5EF4-FFF2-40B4-BE49-F238E27FC236}">
                <a16:creationId xmlns:a16="http://schemas.microsoft.com/office/drawing/2014/main" id="{75AD8FEC-CCE9-6AAF-4EC6-BC2622F2237B}"/>
              </a:ext>
            </a:extLst>
          </p:cNvPr>
          <p:cNvSpPr>
            <a:spLocks noGrp="1"/>
          </p:cNvSpPr>
          <p:nvPr>
            <p:ph idx="1"/>
          </p:nvPr>
        </p:nvSpPr>
        <p:spPr/>
        <p:txBody>
          <a:bodyPr/>
          <a:lstStyle/>
          <a:p>
            <a:r>
              <a:rPr lang="fr-FR" dirty="0"/>
              <a:t>Initiés par le développeur lui-même dans l’optique est de vérifier son code au niveau du composant qu’il doit réaliser. Ces tests doivent être automatisés rapidement pour permettre de valider la non-régression du fonctionnement du composant lors des multiples livraisons des différentes version du logiciel, surtout en process agile.</a:t>
            </a:r>
          </a:p>
        </p:txBody>
      </p:sp>
    </p:spTree>
    <p:extLst>
      <p:ext uri="{BB962C8B-B14F-4D97-AF65-F5344CB8AC3E}">
        <p14:creationId xmlns:p14="http://schemas.microsoft.com/office/powerpoint/2010/main" val="362909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5BFF4-0825-29C7-B50C-B2928B1FA0C2}"/>
              </a:ext>
            </a:extLst>
          </p:cNvPr>
          <p:cNvSpPr>
            <a:spLocks noGrp="1"/>
          </p:cNvSpPr>
          <p:nvPr>
            <p:ph type="title"/>
          </p:nvPr>
        </p:nvSpPr>
        <p:spPr/>
        <p:txBody>
          <a:bodyPr/>
          <a:lstStyle/>
          <a:p>
            <a:r>
              <a:rPr lang="fr-FR" dirty="0"/>
              <a:t>Les tests d’intégration</a:t>
            </a:r>
          </a:p>
        </p:txBody>
      </p:sp>
      <p:sp>
        <p:nvSpPr>
          <p:cNvPr id="3" name="Espace réservé du contenu 2">
            <a:extLst>
              <a:ext uri="{FF2B5EF4-FFF2-40B4-BE49-F238E27FC236}">
                <a16:creationId xmlns:a16="http://schemas.microsoft.com/office/drawing/2014/main" id="{75AD8FEC-CCE9-6AAF-4EC6-BC2622F2237B}"/>
              </a:ext>
            </a:extLst>
          </p:cNvPr>
          <p:cNvSpPr>
            <a:spLocks noGrp="1"/>
          </p:cNvSpPr>
          <p:nvPr>
            <p:ph idx="1"/>
          </p:nvPr>
        </p:nvSpPr>
        <p:spPr/>
        <p:txBody>
          <a:bodyPr/>
          <a:lstStyle/>
          <a:p>
            <a:r>
              <a:rPr lang="fr-FR" dirty="0"/>
              <a:t>Exécutés par un testeur à l’interne ou </a:t>
            </a:r>
            <a:r>
              <a:rPr lang="fr-FR" dirty="0">
                <a:hlinkClick r:id="rId2"/>
              </a:rPr>
              <a:t>externalisés auprès d’une TRA</a:t>
            </a:r>
            <a:r>
              <a:rPr lang="fr-FR" dirty="0"/>
              <a:t>. En interne ou externalisé, peut importe l’objectif à atteindre est le même, l’intervention de ce professionnel permet de s’assurer que plusieurs composantes de votre logiciel interagissent conformément aux cahiers des charges et délivrent les résultats attendus.</a:t>
            </a:r>
          </a:p>
        </p:txBody>
      </p:sp>
    </p:spTree>
    <p:extLst>
      <p:ext uri="{BB962C8B-B14F-4D97-AF65-F5344CB8AC3E}">
        <p14:creationId xmlns:p14="http://schemas.microsoft.com/office/powerpoint/2010/main" val="66812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02C28A-6A3C-B01B-BFA7-7323860CA95C}"/>
              </a:ext>
            </a:extLst>
          </p:cNvPr>
          <p:cNvSpPr>
            <a:spLocks noGrp="1"/>
          </p:cNvSpPr>
          <p:nvPr>
            <p:ph type="title"/>
          </p:nvPr>
        </p:nvSpPr>
        <p:spPr/>
        <p:txBody>
          <a:bodyPr/>
          <a:lstStyle/>
          <a:p>
            <a:r>
              <a:rPr lang="fr-FR" dirty="0"/>
              <a:t>Les tests systèmes</a:t>
            </a:r>
          </a:p>
        </p:txBody>
      </p:sp>
      <p:sp>
        <p:nvSpPr>
          <p:cNvPr id="3" name="Espace réservé du contenu 2">
            <a:extLst>
              <a:ext uri="{FF2B5EF4-FFF2-40B4-BE49-F238E27FC236}">
                <a16:creationId xmlns:a16="http://schemas.microsoft.com/office/drawing/2014/main" id="{69510329-66DB-73EE-0152-B417A95270FB}"/>
              </a:ext>
            </a:extLst>
          </p:cNvPr>
          <p:cNvSpPr>
            <a:spLocks noGrp="1"/>
          </p:cNvSpPr>
          <p:nvPr>
            <p:ph idx="1"/>
          </p:nvPr>
        </p:nvSpPr>
        <p:spPr/>
        <p:txBody>
          <a:bodyPr/>
          <a:lstStyle/>
          <a:p>
            <a:r>
              <a:rPr lang="fr-FR" dirty="0"/>
              <a:t>À ce niveau, on exécute plusieurs scénario complets qui constituent les cas d’utilisation du logiciel. Dans le jargon informatique, on le qualifie de test de type </a:t>
            </a:r>
            <a:r>
              <a:rPr lang="fr-FR" b="1" dirty="0"/>
              <a:t>boîte noire </a:t>
            </a:r>
            <a:r>
              <a:rPr lang="fr-FR" dirty="0"/>
              <a:t>et ils permettent de s’assurer de la fonctionnalité globale du logiciel et de son comportement sur les terminaux d’utilisation. Pour aboutir à des reportings objectifs pour ce type de test, l’équipe qui en a la charge doit se distinguer et assurer une totale indépendance vis à vis des équipes de développement.</a:t>
            </a:r>
          </a:p>
          <a:p>
            <a:pPr marL="0" indent="0">
              <a:buNone/>
            </a:pPr>
            <a:endParaRPr lang="fr-FR" dirty="0"/>
          </a:p>
        </p:txBody>
      </p:sp>
    </p:spTree>
    <p:extLst>
      <p:ext uri="{BB962C8B-B14F-4D97-AF65-F5344CB8AC3E}">
        <p14:creationId xmlns:p14="http://schemas.microsoft.com/office/powerpoint/2010/main" val="337294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14995-EE66-A61C-337F-FD0FAEAAC6D3}"/>
              </a:ext>
            </a:extLst>
          </p:cNvPr>
          <p:cNvSpPr>
            <a:spLocks noGrp="1"/>
          </p:cNvSpPr>
          <p:nvPr>
            <p:ph type="title"/>
          </p:nvPr>
        </p:nvSpPr>
        <p:spPr/>
        <p:txBody>
          <a:bodyPr/>
          <a:lstStyle/>
          <a:p>
            <a:r>
              <a:rPr lang="fr-FR" dirty="0"/>
              <a:t>Les tests d’acceptation</a:t>
            </a:r>
          </a:p>
        </p:txBody>
      </p:sp>
      <p:sp>
        <p:nvSpPr>
          <p:cNvPr id="3" name="Espace réservé du contenu 2">
            <a:extLst>
              <a:ext uri="{FF2B5EF4-FFF2-40B4-BE49-F238E27FC236}">
                <a16:creationId xmlns:a16="http://schemas.microsoft.com/office/drawing/2014/main" id="{43C55C30-AE68-4145-3289-EAA43C48EDC1}"/>
              </a:ext>
            </a:extLst>
          </p:cNvPr>
          <p:cNvSpPr>
            <a:spLocks noGrp="1"/>
          </p:cNvSpPr>
          <p:nvPr>
            <p:ph idx="1"/>
          </p:nvPr>
        </p:nvSpPr>
        <p:spPr/>
        <p:txBody>
          <a:bodyPr/>
          <a:lstStyle/>
          <a:p>
            <a:r>
              <a:rPr lang="fr-FR" dirty="0"/>
              <a:t>Il s’agit ici de valider l’adéquation du logiciel aux spécifications du client. En fait, toute solution informatique est motivée par un besoin au niveau des utilisateurs. Alors, sur la base d’un cahier des charges arrêté et établi en amont avec le client, ce test rassure sur la conformité du logiciel aux </a:t>
            </a:r>
            <a:r>
              <a:rPr lang="fr-FR" dirty="0">
                <a:hlinkClick r:id="rId2"/>
              </a:rPr>
              <a:t>critères d’acceptation</a:t>
            </a:r>
            <a:r>
              <a:rPr lang="fr-FR" dirty="0"/>
              <a:t> et aux besoins des cibles. Ils sont donc généralement réalisés par le client final ou les utilisateurs, ont peut aussi appeler cela la “recette” du logiciel.</a:t>
            </a:r>
          </a:p>
          <a:p>
            <a:pPr marL="0" indent="0">
              <a:buNone/>
            </a:pPr>
            <a:endParaRPr lang="fr-FR" dirty="0"/>
          </a:p>
        </p:txBody>
      </p:sp>
    </p:spTree>
    <p:extLst>
      <p:ext uri="{BB962C8B-B14F-4D97-AF65-F5344CB8AC3E}">
        <p14:creationId xmlns:p14="http://schemas.microsoft.com/office/powerpoint/2010/main" val="42787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03C8A0-8DBE-3C60-4DF1-56EEF19D7FD6}"/>
              </a:ext>
            </a:extLst>
          </p:cNvPr>
          <p:cNvSpPr>
            <a:spLocks noGrp="1"/>
          </p:cNvSpPr>
          <p:nvPr>
            <p:ph type="ctrTitle"/>
          </p:nvPr>
        </p:nvSpPr>
        <p:spPr/>
        <p:txBody>
          <a:bodyPr/>
          <a:lstStyle/>
          <a:p>
            <a:r>
              <a:rPr lang="fr-FR" dirty="0"/>
              <a:t>Exécutez vos tests selon leur nature</a:t>
            </a:r>
          </a:p>
        </p:txBody>
      </p:sp>
      <p:sp>
        <p:nvSpPr>
          <p:cNvPr id="3" name="Sous-titre 2">
            <a:extLst>
              <a:ext uri="{FF2B5EF4-FFF2-40B4-BE49-F238E27FC236}">
                <a16:creationId xmlns:a16="http://schemas.microsoft.com/office/drawing/2014/main" id="{C5E76C60-3326-3ADC-4FDB-6DADDE257EA2}"/>
              </a:ext>
            </a:extLst>
          </p:cNvPr>
          <p:cNvSpPr>
            <a:spLocks noGrp="1"/>
          </p:cNvSpPr>
          <p:nvPr>
            <p:ph type="subTitle" idx="1"/>
          </p:nvPr>
        </p:nvSpPr>
        <p:spPr/>
        <p:txBody>
          <a:bodyPr/>
          <a:lstStyle/>
          <a:p>
            <a:r>
              <a:rPr lang="fr-FR" dirty="0"/>
              <a:t>Deux Familles : </a:t>
            </a:r>
            <a:r>
              <a:rPr lang="fr-FR" dirty="0">
                <a:solidFill>
                  <a:schemeClr val="accent4">
                    <a:lumMod val="75000"/>
                  </a:schemeClr>
                </a:solidFill>
              </a:rPr>
              <a:t>les tests fonctionnels</a:t>
            </a:r>
            <a:r>
              <a:rPr lang="fr-FR" dirty="0"/>
              <a:t> et </a:t>
            </a:r>
            <a:r>
              <a:rPr lang="fr-FR" dirty="0">
                <a:solidFill>
                  <a:schemeClr val="accent2"/>
                </a:solidFill>
              </a:rPr>
              <a:t>les tests non fonctionnels</a:t>
            </a:r>
            <a:r>
              <a:rPr lang="fr-FR" dirty="0"/>
              <a:t>.</a:t>
            </a:r>
          </a:p>
        </p:txBody>
      </p:sp>
    </p:spTree>
    <p:extLst>
      <p:ext uri="{BB962C8B-B14F-4D97-AF65-F5344CB8AC3E}">
        <p14:creationId xmlns:p14="http://schemas.microsoft.com/office/powerpoint/2010/main" val="462252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{B51AA190-024A-418D-B6A9-2F2B41A77E2B}tf78438558_win32</Template>
  <TotalTime>113</TotalTime>
  <Words>1289</Words>
  <Application>Microsoft Office PowerPoint</Application>
  <PresentationFormat>Grand écran</PresentationFormat>
  <Paragraphs>42</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Calibri</vt:lpstr>
      <vt:lpstr>Century Gothic</vt:lpstr>
      <vt:lpstr>Garamond</vt:lpstr>
      <vt:lpstr>SavonVTI</vt:lpstr>
      <vt:lpstr>Cartographie des tests</vt:lpstr>
      <vt:lpstr>Le test : quel intérêt pour votre projet IT ?</vt:lpstr>
      <vt:lpstr>niveaux de différents types de tests logiciel</vt:lpstr>
      <vt:lpstr>Quatre niveaux de différents types de tests logiciel</vt:lpstr>
      <vt:lpstr>Les tests unitaires</vt:lpstr>
      <vt:lpstr>Les tests d’intégration</vt:lpstr>
      <vt:lpstr>Les tests systèmes</vt:lpstr>
      <vt:lpstr>Les tests d’acceptation</vt:lpstr>
      <vt:lpstr>Exécutez vos tests selon leur nature</vt:lpstr>
      <vt:lpstr>Les tests fonctionnels</vt:lpstr>
      <vt:lpstr>Parmi les tests non fonctionnels nous pouvons citer :</vt:lpstr>
      <vt:lpstr>Les tests de robustesse</vt:lpstr>
      <vt:lpstr>Les tests de performance</vt:lpstr>
      <vt:lpstr>Les tests de montée en charge</vt:lpstr>
      <vt:lpstr>Les tests de compatibilité de plateforme</vt:lpstr>
      <vt:lpstr>Les tests d’ergonomie</vt:lpstr>
      <vt:lpstr>Les tests d’interface graphique</vt:lpstr>
      <vt:lpstr>Les tests de sécurité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Ayoub Ben Hadj Youssef</dc:creator>
  <cp:lastModifiedBy>Ayoub Ben Hadj Youssef</cp:lastModifiedBy>
  <cp:revision>2</cp:revision>
  <dcterms:created xsi:type="dcterms:W3CDTF">2022-06-06T08:57:57Z</dcterms:created>
  <dcterms:modified xsi:type="dcterms:W3CDTF">2022-06-06T10:51:05Z</dcterms:modified>
</cp:coreProperties>
</file>