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0"/>
  </p:notesMasterIdLst>
  <p:handoutMasterIdLst>
    <p:handoutMasterId r:id="rId11"/>
  </p:handoutMasterIdLst>
  <p:sldIdLst>
    <p:sldId id="292" r:id="rId5"/>
    <p:sldId id="284" r:id="rId6"/>
    <p:sldId id="294" r:id="rId7"/>
    <p:sldId id="293" r:id="rId8"/>
    <p:sldId id="291"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5033" autoAdjust="0"/>
  </p:normalViewPr>
  <p:slideViewPr>
    <p:cSldViewPr snapToGrid="0" showGuides="1">
      <p:cViewPr varScale="1">
        <p:scale>
          <a:sx n="95" d="100"/>
          <a:sy n="95" d="100"/>
        </p:scale>
        <p:origin x="330" y="84"/>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notesViewPr>
    <p:cSldViewPr snapToGrid="0" showGuides="1">
      <p:cViewPr varScale="1">
        <p:scale>
          <a:sx n="93" d="100"/>
          <a:sy n="93" d="100"/>
        </p:scale>
        <p:origin x="370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DEAD39E-FC76-46AA-A2A1-4962A9294D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A575021D-FFF8-421E-A8C9-E603612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E13E2F5-656D-4A37-BE52-7E8CDD365F9B}" type="datetime1">
              <a:rPr lang="fr-FR" smtClean="0"/>
              <a:t>24/05/2022</a:t>
            </a:fld>
            <a:endParaRPr lang="fr-FR"/>
          </a:p>
        </p:txBody>
      </p:sp>
      <p:sp>
        <p:nvSpPr>
          <p:cNvPr id="4" name="Espace réservé du pied de page 3">
            <a:extLst>
              <a:ext uri="{FF2B5EF4-FFF2-40B4-BE49-F238E27FC236}">
                <a16:creationId xmlns:a16="http://schemas.microsoft.com/office/drawing/2014/main" id="{290265E3-F11B-4209-B41D-ECCCADC39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7881A2D-E527-44C8-8FED-89B973DDA7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2546D6-91CC-4270-8195-6FD5606151D5}" type="slidenum">
              <a:rPr lang="fr-FR" smtClean="0"/>
              <a:t>‹N°›</a:t>
            </a:fld>
            <a:endParaRPr lang="fr-FR"/>
          </a:p>
        </p:txBody>
      </p:sp>
    </p:spTree>
    <p:extLst>
      <p:ext uri="{BB962C8B-B14F-4D97-AF65-F5344CB8AC3E}">
        <p14:creationId xmlns:p14="http://schemas.microsoft.com/office/powerpoint/2010/main" val="33940289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190EB-5FDD-4674-A529-A347DE9B77B4}" type="datetime1">
              <a:rPr lang="fr-FR" smtClean="0"/>
              <a:pPr/>
              <a:t>24/05/2022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2342959-9D20-41A5-AA68-F0F6AD93C715}" type="slidenum">
              <a:rPr lang="fr-FR" noProof="0" smtClean="0"/>
              <a:t>‹N°›</a:t>
            </a:fld>
            <a:endParaRPr lang="fr-FR" noProof="0"/>
          </a:p>
        </p:txBody>
      </p:sp>
    </p:spTree>
    <p:extLst>
      <p:ext uri="{BB962C8B-B14F-4D97-AF65-F5344CB8AC3E}">
        <p14:creationId xmlns:p14="http://schemas.microsoft.com/office/powerpoint/2010/main" val="38180396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C2342959-9D20-41A5-AA68-F0F6AD93C715}" type="slidenum">
              <a:rPr lang="fr-FR" smtClean="0"/>
              <a:t>2</a:t>
            </a:fld>
            <a:endParaRPr lang="fr-FR"/>
          </a:p>
        </p:txBody>
      </p:sp>
    </p:spTree>
    <p:extLst>
      <p:ext uri="{BB962C8B-B14F-4D97-AF65-F5344CB8AC3E}">
        <p14:creationId xmlns:p14="http://schemas.microsoft.com/office/powerpoint/2010/main" val="223449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C2342959-9D20-41A5-AA68-F0F6AD93C715}" type="slidenum">
              <a:rPr lang="fr-FR" smtClean="0"/>
              <a:t>3</a:t>
            </a:fld>
            <a:endParaRPr lang="fr-FR"/>
          </a:p>
        </p:txBody>
      </p:sp>
    </p:spTree>
    <p:extLst>
      <p:ext uri="{BB962C8B-B14F-4D97-AF65-F5344CB8AC3E}">
        <p14:creationId xmlns:p14="http://schemas.microsoft.com/office/powerpoint/2010/main" val="278330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ronologie unique">
    <p:spTree>
      <p:nvGrpSpPr>
        <p:cNvPr id="1" name=""/>
        <p:cNvGrpSpPr/>
        <p:nvPr/>
      </p:nvGrpSpPr>
      <p:grpSpPr>
        <a:xfrm>
          <a:off x="0" y="0"/>
          <a:ext cx="0" cy="0"/>
          <a:chOff x="0" y="0"/>
          <a:chExt cx="0" cy="0"/>
        </a:xfrm>
      </p:grpSpPr>
      <p:sp>
        <p:nvSpPr>
          <p:cNvPr id="18" name="Espace réservé du texte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rtlCol="0">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19" name="Espace réservé du texte 50">
            <a:extLst>
              <a:ext uri="{FF2B5EF4-FFF2-40B4-BE49-F238E27FC236}">
                <a16:creationId xmlns:a16="http://schemas.microsoft.com/office/drawing/2014/main" id="{A1B91BF4-B790-4F67-98EB-FE905527BFF8}"/>
              </a:ext>
            </a:extLst>
          </p:cNvPr>
          <p:cNvSpPr>
            <a:spLocks noGrp="1"/>
          </p:cNvSpPr>
          <p:nvPr>
            <p:ph type="body" sz="quarter" idx="11" hasCustomPrompt="1"/>
          </p:nvPr>
        </p:nvSpPr>
        <p:spPr>
          <a:xfrm>
            <a:off x="1823914"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20" name="Espace réservé du texte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rtlCol="0">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21" name="Espace réservé du texte 50">
            <a:extLst>
              <a:ext uri="{FF2B5EF4-FFF2-40B4-BE49-F238E27FC236}">
                <a16:creationId xmlns:a16="http://schemas.microsoft.com/office/drawing/2014/main" id="{084F28D2-C99C-44DC-95CF-A18847F3B61F}"/>
              </a:ext>
            </a:extLst>
          </p:cNvPr>
          <p:cNvSpPr>
            <a:spLocks noGrp="1"/>
          </p:cNvSpPr>
          <p:nvPr>
            <p:ph type="body" sz="quarter" idx="13" hasCustomPrompt="1"/>
          </p:nvPr>
        </p:nvSpPr>
        <p:spPr>
          <a:xfrm>
            <a:off x="4134076"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22" name="Espace réservé du texte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rtlCol="0">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23" name="Espace réservé du texte 50">
            <a:extLst>
              <a:ext uri="{FF2B5EF4-FFF2-40B4-BE49-F238E27FC236}">
                <a16:creationId xmlns:a16="http://schemas.microsoft.com/office/drawing/2014/main" id="{18CF51EA-CDE2-4AA1-83CB-9DC6E212C336}"/>
              </a:ext>
            </a:extLst>
          </p:cNvPr>
          <p:cNvSpPr>
            <a:spLocks noGrp="1"/>
          </p:cNvSpPr>
          <p:nvPr>
            <p:ph type="body" sz="quarter" idx="15" hasCustomPrompt="1"/>
          </p:nvPr>
        </p:nvSpPr>
        <p:spPr>
          <a:xfrm>
            <a:off x="6444238"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24" name="Espace réservé du texte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rtlCol="0">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25" name="Espace réservé du texte 50">
            <a:extLst>
              <a:ext uri="{FF2B5EF4-FFF2-40B4-BE49-F238E27FC236}">
                <a16:creationId xmlns:a16="http://schemas.microsoft.com/office/drawing/2014/main" id="{0C4E8DE7-5691-4470-BC2C-F9F6532248C2}"/>
              </a:ext>
            </a:extLst>
          </p:cNvPr>
          <p:cNvSpPr>
            <a:spLocks noGrp="1"/>
          </p:cNvSpPr>
          <p:nvPr>
            <p:ph type="body" sz="quarter" idx="17" hasCustomPrompt="1"/>
          </p:nvPr>
        </p:nvSpPr>
        <p:spPr>
          <a:xfrm>
            <a:off x="8754400"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4" name="Titre 3">
            <a:extLst>
              <a:ext uri="{FF2B5EF4-FFF2-40B4-BE49-F238E27FC236}">
                <a16:creationId xmlns:a16="http://schemas.microsoft.com/office/drawing/2014/main" id="{AFBC6ED5-DBEC-4BA5-9BFE-9A5E0ED8D8CA}"/>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ronologie double">
    <p:spTree>
      <p:nvGrpSpPr>
        <p:cNvPr id="1" name=""/>
        <p:cNvGrpSpPr/>
        <p:nvPr/>
      </p:nvGrpSpPr>
      <p:grpSpPr>
        <a:xfrm>
          <a:off x="0" y="0"/>
          <a:ext cx="0" cy="0"/>
          <a:chOff x="0" y="0"/>
          <a:chExt cx="0" cy="0"/>
        </a:xfrm>
      </p:grpSpPr>
      <p:sp>
        <p:nvSpPr>
          <p:cNvPr id="34" name="Espace réservé du texte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rtlCol="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35" name="Espace réservé du texte 50">
            <a:extLst>
              <a:ext uri="{FF2B5EF4-FFF2-40B4-BE49-F238E27FC236}">
                <a16:creationId xmlns:a16="http://schemas.microsoft.com/office/drawing/2014/main" id="{7C226081-D459-4A68-9B23-0C804E6A639C}"/>
              </a:ext>
            </a:extLst>
          </p:cNvPr>
          <p:cNvSpPr>
            <a:spLocks noGrp="1"/>
          </p:cNvSpPr>
          <p:nvPr>
            <p:ph type="body" sz="quarter" idx="11" hasCustomPrompt="1"/>
          </p:nvPr>
        </p:nvSpPr>
        <p:spPr>
          <a:xfrm>
            <a:off x="456182"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0" name="Espace réservé du texte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rtlCol="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51" name="Espace réservé du texte 50">
            <a:extLst>
              <a:ext uri="{FF2B5EF4-FFF2-40B4-BE49-F238E27FC236}">
                <a16:creationId xmlns:a16="http://schemas.microsoft.com/office/drawing/2014/main" id="{3C3FB663-073E-458E-A31A-B15112A0D377}"/>
              </a:ext>
            </a:extLst>
          </p:cNvPr>
          <p:cNvSpPr>
            <a:spLocks noGrp="1"/>
          </p:cNvSpPr>
          <p:nvPr>
            <p:ph type="body" sz="quarter" idx="33" hasCustomPrompt="1"/>
          </p:nvPr>
        </p:nvSpPr>
        <p:spPr>
          <a:xfrm>
            <a:off x="1839103"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2" name="Espace réservé du texte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rtlCol="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53" name="Espace réservé du texte 50">
            <a:extLst>
              <a:ext uri="{FF2B5EF4-FFF2-40B4-BE49-F238E27FC236}">
                <a16:creationId xmlns:a16="http://schemas.microsoft.com/office/drawing/2014/main" id="{CDAC2DE8-0B23-47D4-A121-018184C5D2BD}"/>
              </a:ext>
            </a:extLst>
          </p:cNvPr>
          <p:cNvSpPr>
            <a:spLocks noGrp="1"/>
          </p:cNvSpPr>
          <p:nvPr>
            <p:ph type="body" sz="quarter" idx="35" hasCustomPrompt="1"/>
          </p:nvPr>
        </p:nvSpPr>
        <p:spPr>
          <a:xfrm>
            <a:off x="3222024"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4" name="Espace réservé du texte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rtlCol="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55" name="Espace réservé du texte 50">
            <a:extLst>
              <a:ext uri="{FF2B5EF4-FFF2-40B4-BE49-F238E27FC236}">
                <a16:creationId xmlns:a16="http://schemas.microsoft.com/office/drawing/2014/main" id="{6E9683DA-61F6-48A0-9453-C03FB9794010}"/>
              </a:ext>
            </a:extLst>
          </p:cNvPr>
          <p:cNvSpPr>
            <a:spLocks noGrp="1"/>
          </p:cNvSpPr>
          <p:nvPr>
            <p:ph type="body" sz="quarter" idx="37" hasCustomPrompt="1"/>
          </p:nvPr>
        </p:nvSpPr>
        <p:spPr>
          <a:xfrm>
            <a:off x="4604944"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6" name="Espace réservé du texte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rtlCol="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57" name="Espace réservé du texte 50">
            <a:extLst>
              <a:ext uri="{FF2B5EF4-FFF2-40B4-BE49-F238E27FC236}">
                <a16:creationId xmlns:a16="http://schemas.microsoft.com/office/drawing/2014/main" id="{4457D5F2-D7AE-44A9-847A-D20086BCCC22}"/>
              </a:ext>
            </a:extLst>
          </p:cNvPr>
          <p:cNvSpPr>
            <a:spLocks noGrp="1"/>
          </p:cNvSpPr>
          <p:nvPr>
            <p:ph type="body" sz="quarter" idx="39" hasCustomPrompt="1"/>
          </p:nvPr>
        </p:nvSpPr>
        <p:spPr>
          <a:xfrm>
            <a:off x="6555230"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8" name="Espace réservé du texte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rtlCol="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59" name="Espace réservé du texte 50">
            <a:extLst>
              <a:ext uri="{FF2B5EF4-FFF2-40B4-BE49-F238E27FC236}">
                <a16:creationId xmlns:a16="http://schemas.microsoft.com/office/drawing/2014/main" id="{18C75666-F3E0-4AD7-8C05-FEFFEAE1D10C}"/>
              </a:ext>
            </a:extLst>
          </p:cNvPr>
          <p:cNvSpPr>
            <a:spLocks noGrp="1"/>
          </p:cNvSpPr>
          <p:nvPr>
            <p:ph type="body" sz="quarter" idx="41" hasCustomPrompt="1"/>
          </p:nvPr>
        </p:nvSpPr>
        <p:spPr>
          <a:xfrm>
            <a:off x="7938151"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60" name="Espace réservé du texte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rtlCol="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61" name="Espace réservé du texte 50">
            <a:extLst>
              <a:ext uri="{FF2B5EF4-FFF2-40B4-BE49-F238E27FC236}">
                <a16:creationId xmlns:a16="http://schemas.microsoft.com/office/drawing/2014/main" id="{08844405-957A-4970-A2B6-D161FED665FF}"/>
              </a:ext>
            </a:extLst>
          </p:cNvPr>
          <p:cNvSpPr>
            <a:spLocks noGrp="1"/>
          </p:cNvSpPr>
          <p:nvPr>
            <p:ph type="body" sz="quarter" idx="43" hasCustomPrompt="1"/>
          </p:nvPr>
        </p:nvSpPr>
        <p:spPr>
          <a:xfrm>
            <a:off x="9321072"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62" name="Espace réservé du texte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rtlCol="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MODIFIER</a:t>
            </a:r>
          </a:p>
        </p:txBody>
      </p:sp>
      <p:sp>
        <p:nvSpPr>
          <p:cNvPr id="63" name="Espace réservé du texte 50">
            <a:extLst>
              <a:ext uri="{FF2B5EF4-FFF2-40B4-BE49-F238E27FC236}">
                <a16:creationId xmlns:a16="http://schemas.microsoft.com/office/drawing/2014/main" id="{5B4A526A-A40E-4B7D-94EC-5FDCAD2EAD89}"/>
              </a:ext>
            </a:extLst>
          </p:cNvPr>
          <p:cNvSpPr>
            <a:spLocks noGrp="1"/>
          </p:cNvSpPr>
          <p:nvPr>
            <p:ph type="body" sz="quarter" idx="45" hasCustomPrompt="1"/>
          </p:nvPr>
        </p:nvSpPr>
        <p:spPr>
          <a:xfrm>
            <a:off x="10703992"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2" name="Titre 1">
            <a:extLst>
              <a:ext uri="{FF2B5EF4-FFF2-40B4-BE49-F238E27FC236}">
                <a16:creationId xmlns:a16="http://schemas.microsoft.com/office/drawing/2014/main" id="{31A67390-01C5-4A4E-AF7F-79E8DB2B2D36}"/>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ronologie triple">
    <p:spTree>
      <p:nvGrpSpPr>
        <p:cNvPr id="1" name=""/>
        <p:cNvGrpSpPr/>
        <p:nvPr/>
      </p:nvGrpSpPr>
      <p:grpSpPr>
        <a:xfrm>
          <a:off x="0" y="0"/>
          <a:ext cx="0" cy="0"/>
          <a:chOff x="0" y="0"/>
          <a:chExt cx="0" cy="0"/>
        </a:xfrm>
      </p:grpSpPr>
      <p:sp>
        <p:nvSpPr>
          <p:cNvPr id="49" name="Espace réservé du texte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rtlCol="0">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51" name="Espace réservé du texte 50">
            <a:extLst>
              <a:ext uri="{FF2B5EF4-FFF2-40B4-BE49-F238E27FC236}">
                <a16:creationId xmlns:a16="http://schemas.microsoft.com/office/drawing/2014/main" id="{E1001174-581F-41A6-864B-D3BE932C2E47}"/>
              </a:ext>
            </a:extLst>
          </p:cNvPr>
          <p:cNvSpPr>
            <a:spLocks noGrp="1"/>
          </p:cNvSpPr>
          <p:nvPr>
            <p:ph type="body" sz="quarter" idx="11" hasCustomPrompt="1"/>
          </p:nvPr>
        </p:nvSpPr>
        <p:spPr>
          <a:xfrm>
            <a:off x="1580060" y="2111375"/>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2" name="Espace réservé du texte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rtlCol="0">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53" name="Espace réservé du texte 50">
            <a:extLst>
              <a:ext uri="{FF2B5EF4-FFF2-40B4-BE49-F238E27FC236}">
                <a16:creationId xmlns:a16="http://schemas.microsoft.com/office/drawing/2014/main" id="{5B27745F-27CA-45D0-BE8E-A9C3B168F465}"/>
              </a:ext>
            </a:extLst>
          </p:cNvPr>
          <p:cNvSpPr>
            <a:spLocks noGrp="1"/>
          </p:cNvSpPr>
          <p:nvPr>
            <p:ph type="body" sz="quarter" idx="13" hasCustomPrompt="1"/>
          </p:nvPr>
        </p:nvSpPr>
        <p:spPr>
          <a:xfrm>
            <a:off x="5674540" y="2111375"/>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4" name="Espace réservé du texte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rtlCol="0">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55" name="Espace réservé du texte 50">
            <a:extLst>
              <a:ext uri="{FF2B5EF4-FFF2-40B4-BE49-F238E27FC236}">
                <a16:creationId xmlns:a16="http://schemas.microsoft.com/office/drawing/2014/main" id="{E04DA729-6A59-4BC5-8955-DF4D12F1259F}"/>
              </a:ext>
            </a:extLst>
          </p:cNvPr>
          <p:cNvSpPr>
            <a:spLocks noGrp="1"/>
          </p:cNvSpPr>
          <p:nvPr>
            <p:ph type="body" sz="quarter" idx="15" hasCustomPrompt="1"/>
          </p:nvPr>
        </p:nvSpPr>
        <p:spPr>
          <a:xfrm>
            <a:off x="9697900" y="2111375"/>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6" name="Espace réservé du texte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rtlCol="0">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57" name="Espace réservé du texte 50">
            <a:extLst>
              <a:ext uri="{FF2B5EF4-FFF2-40B4-BE49-F238E27FC236}">
                <a16:creationId xmlns:a16="http://schemas.microsoft.com/office/drawing/2014/main" id="{679D428E-9700-4E19-8364-70006C3E765E}"/>
              </a:ext>
            </a:extLst>
          </p:cNvPr>
          <p:cNvSpPr>
            <a:spLocks noGrp="1"/>
          </p:cNvSpPr>
          <p:nvPr>
            <p:ph type="body" sz="quarter" idx="17" hasCustomPrompt="1"/>
          </p:nvPr>
        </p:nvSpPr>
        <p:spPr>
          <a:xfrm>
            <a:off x="1580060" y="3254810"/>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58" name="Espace réservé du texte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rtlCol="0">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59" name="Espace réservé du texte 50">
            <a:extLst>
              <a:ext uri="{FF2B5EF4-FFF2-40B4-BE49-F238E27FC236}">
                <a16:creationId xmlns:a16="http://schemas.microsoft.com/office/drawing/2014/main" id="{7F9CD6F4-7AEE-42A4-B26D-96BE3E900368}"/>
              </a:ext>
            </a:extLst>
          </p:cNvPr>
          <p:cNvSpPr>
            <a:spLocks noGrp="1"/>
          </p:cNvSpPr>
          <p:nvPr>
            <p:ph type="body" sz="quarter" idx="19" hasCustomPrompt="1"/>
          </p:nvPr>
        </p:nvSpPr>
        <p:spPr>
          <a:xfrm>
            <a:off x="5674540" y="3254810"/>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60" name="Espace réservé du texte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rtlCol="0">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61" name="Espace réservé du texte 50">
            <a:extLst>
              <a:ext uri="{FF2B5EF4-FFF2-40B4-BE49-F238E27FC236}">
                <a16:creationId xmlns:a16="http://schemas.microsoft.com/office/drawing/2014/main" id="{B76C47B4-A585-4CAC-933A-2E6D1938D171}"/>
              </a:ext>
            </a:extLst>
          </p:cNvPr>
          <p:cNvSpPr>
            <a:spLocks noGrp="1"/>
          </p:cNvSpPr>
          <p:nvPr>
            <p:ph type="body" sz="quarter" idx="21" hasCustomPrompt="1"/>
          </p:nvPr>
        </p:nvSpPr>
        <p:spPr>
          <a:xfrm>
            <a:off x="9697900" y="3254810"/>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62" name="Espace réservé du texte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rtlCol="0">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63" name="Espace réservé du texte 50">
            <a:extLst>
              <a:ext uri="{FF2B5EF4-FFF2-40B4-BE49-F238E27FC236}">
                <a16:creationId xmlns:a16="http://schemas.microsoft.com/office/drawing/2014/main" id="{10634501-CE83-42B9-8572-5C6B73710869}"/>
              </a:ext>
            </a:extLst>
          </p:cNvPr>
          <p:cNvSpPr>
            <a:spLocks noGrp="1"/>
          </p:cNvSpPr>
          <p:nvPr>
            <p:ph type="body" sz="quarter" idx="23" hasCustomPrompt="1"/>
          </p:nvPr>
        </p:nvSpPr>
        <p:spPr>
          <a:xfrm>
            <a:off x="1580060" y="4392591"/>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64" name="Espace réservé du texte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rtlCol="0">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65" name="Espace réservé du texte 50">
            <a:extLst>
              <a:ext uri="{FF2B5EF4-FFF2-40B4-BE49-F238E27FC236}">
                <a16:creationId xmlns:a16="http://schemas.microsoft.com/office/drawing/2014/main" id="{31BB84F0-3823-46DB-BCEF-5EF3F8E680CF}"/>
              </a:ext>
            </a:extLst>
          </p:cNvPr>
          <p:cNvSpPr>
            <a:spLocks noGrp="1"/>
          </p:cNvSpPr>
          <p:nvPr>
            <p:ph type="body" sz="quarter" idx="25" hasCustomPrompt="1"/>
          </p:nvPr>
        </p:nvSpPr>
        <p:spPr>
          <a:xfrm>
            <a:off x="5674540" y="4392591"/>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66" name="Espace réservé du texte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rtlCol="0">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67" name="Espace réservé du texte 50">
            <a:extLst>
              <a:ext uri="{FF2B5EF4-FFF2-40B4-BE49-F238E27FC236}">
                <a16:creationId xmlns:a16="http://schemas.microsoft.com/office/drawing/2014/main" id="{C088BE45-14DC-4551-A5FC-93D0BA991882}"/>
              </a:ext>
            </a:extLst>
          </p:cNvPr>
          <p:cNvSpPr>
            <a:spLocks noGrp="1"/>
          </p:cNvSpPr>
          <p:nvPr>
            <p:ph type="body" sz="quarter" idx="27" hasCustomPrompt="1"/>
          </p:nvPr>
        </p:nvSpPr>
        <p:spPr>
          <a:xfrm>
            <a:off x="9697900" y="4392591"/>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68" name="Espace réservé du texte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rtlCol="0">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69" name="Espace réservé du texte 50">
            <a:extLst>
              <a:ext uri="{FF2B5EF4-FFF2-40B4-BE49-F238E27FC236}">
                <a16:creationId xmlns:a16="http://schemas.microsoft.com/office/drawing/2014/main" id="{E73E6162-F4E3-4F6D-BA12-6B5918E23B8E}"/>
              </a:ext>
            </a:extLst>
          </p:cNvPr>
          <p:cNvSpPr>
            <a:spLocks noGrp="1"/>
          </p:cNvSpPr>
          <p:nvPr>
            <p:ph type="body" sz="quarter" idx="29" hasCustomPrompt="1"/>
          </p:nvPr>
        </p:nvSpPr>
        <p:spPr>
          <a:xfrm>
            <a:off x="1580060" y="5566524"/>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70" name="Espace réservé du texte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rtlCol="0">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71" name="Espace réservé du texte 50">
            <a:extLst>
              <a:ext uri="{FF2B5EF4-FFF2-40B4-BE49-F238E27FC236}">
                <a16:creationId xmlns:a16="http://schemas.microsoft.com/office/drawing/2014/main" id="{E683DBE3-DCA5-4538-A253-E60ED2C4B621}"/>
              </a:ext>
            </a:extLst>
          </p:cNvPr>
          <p:cNvSpPr>
            <a:spLocks noGrp="1"/>
          </p:cNvSpPr>
          <p:nvPr>
            <p:ph type="body" sz="quarter" idx="31" hasCustomPrompt="1"/>
          </p:nvPr>
        </p:nvSpPr>
        <p:spPr>
          <a:xfrm>
            <a:off x="5674540" y="5566524"/>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72" name="Espace réservé du texte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rtlCol="0">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fr-FR" noProof="0"/>
              <a:t>CLIQUEZ POUR MODIFIER</a:t>
            </a:r>
          </a:p>
        </p:txBody>
      </p:sp>
      <p:sp>
        <p:nvSpPr>
          <p:cNvPr id="73" name="Espace réservé du texte 50">
            <a:extLst>
              <a:ext uri="{FF2B5EF4-FFF2-40B4-BE49-F238E27FC236}">
                <a16:creationId xmlns:a16="http://schemas.microsoft.com/office/drawing/2014/main" id="{B9A57CE7-FAE2-490F-A8F8-402B5F3A7443}"/>
              </a:ext>
            </a:extLst>
          </p:cNvPr>
          <p:cNvSpPr>
            <a:spLocks noGrp="1"/>
          </p:cNvSpPr>
          <p:nvPr>
            <p:ph type="body" sz="quarter" idx="33" hasCustomPrompt="1"/>
          </p:nvPr>
        </p:nvSpPr>
        <p:spPr>
          <a:xfrm>
            <a:off x="9697900" y="5566524"/>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fr-FR" noProof="0"/>
              <a:t>Cliquez pour modifier le masque</a:t>
            </a:r>
          </a:p>
        </p:txBody>
      </p:sp>
      <p:sp>
        <p:nvSpPr>
          <p:cNvPr id="2" name="Titre 1">
            <a:extLst>
              <a:ext uri="{FF2B5EF4-FFF2-40B4-BE49-F238E27FC236}">
                <a16:creationId xmlns:a16="http://schemas.microsoft.com/office/drawing/2014/main" id="{AA611859-7CC8-480B-BA0E-18BB16B30479}"/>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pPr rtl="0"/>
            <a:r>
              <a:rPr lang="fr-FR" noProof="0"/>
              <a:t>CLIQUEZ POUR MODIFIER LE STYLE DU TITRE DE MASQUE</a:t>
            </a:r>
          </a:p>
        </p:txBody>
      </p:sp>
      <p:sp>
        <p:nvSpPr>
          <p:cNvPr id="3" name="Espace réservé du texte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EFB4521E-21A5-4E33-8F38-19182780E024}" type="datetime1">
              <a:rPr lang="fr-FR" noProof="0" smtClean="0"/>
              <a:t>24/05/2022</a:t>
            </a:fld>
            <a:endParaRPr lang="fr-FR" noProof="0"/>
          </a:p>
        </p:txBody>
      </p:sp>
      <p:sp>
        <p:nvSpPr>
          <p:cNvPr id="5" name="Espace réservé du pied de page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a:p>
        </p:txBody>
      </p:sp>
      <p:sp>
        <p:nvSpPr>
          <p:cNvPr id="6" name="Espace réservé du numéro de diapositive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4DE3823-CC86-4AC6-95C0-DC3ECA80FD88}" type="slidenum">
              <a:rPr lang="fr-FR" noProof="0" smtClean="0"/>
              <a:t>‹N°›</a:t>
            </a:fld>
            <a:endParaRPr lang="fr-FR" noProof="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hf sldNum="0" hdr="0" ftr="0" dt="0"/>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descr="Une image contenant texte&#10;&#10;Description générée automatiquement">
            <a:extLst>
              <a:ext uri="{FF2B5EF4-FFF2-40B4-BE49-F238E27FC236}">
                <a16:creationId xmlns:a16="http://schemas.microsoft.com/office/drawing/2014/main" id="{D3C3E184-D3D5-AA24-FE7D-EEB2201E16BE}"/>
              </a:ext>
            </a:extLst>
          </p:cNvPr>
          <p:cNvPicPr>
            <a:picLocks noChangeAspect="1"/>
          </p:cNvPicPr>
          <p:nvPr/>
        </p:nvPicPr>
        <p:blipFill>
          <a:blip r:embed="rId2">
            <a:alphaModFix amt="20000"/>
          </a:blip>
          <a:stretch>
            <a:fillRect/>
          </a:stretch>
        </p:blipFill>
        <p:spPr>
          <a:xfrm>
            <a:off x="0" y="0"/>
            <a:ext cx="12192000" cy="6858000"/>
          </a:xfrm>
          <a:prstGeom prst="rect">
            <a:avLst/>
          </a:prstGeom>
        </p:spPr>
      </p:pic>
      <p:sp>
        <p:nvSpPr>
          <p:cNvPr id="30" name="ZoneTexte 29">
            <a:extLst>
              <a:ext uri="{FF2B5EF4-FFF2-40B4-BE49-F238E27FC236}">
                <a16:creationId xmlns:a16="http://schemas.microsoft.com/office/drawing/2014/main" id="{8AEDBFED-17B1-BD25-378F-FC99E6F6A68C}"/>
              </a:ext>
            </a:extLst>
          </p:cNvPr>
          <p:cNvSpPr txBox="1"/>
          <p:nvPr/>
        </p:nvSpPr>
        <p:spPr>
          <a:xfrm>
            <a:off x="2735663" y="2541068"/>
            <a:ext cx="8277330" cy="830997"/>
          </a:xfrm>
          <a:prstGeom prst="rect">
            <a:avLst/>
          </a:prstGeom>
          <a:solidFill>
            <a:schemeClr val="bg2"/>
          </a:solidFill>
        </p:spPr>
        <p:txBody>
          <a:bodyPr wrap="square">
            <a:spAutoFit/>
          </a:bodyPr>
          <a:lstStyle/>
          <a:p>
            <a:r>
              <a:rPr lang="fr-FR" sz="2400" b="1" dirty="0">
                <a:solidFill>
                  <a:schemeClr val="accent5"/>
                </a:solidFill>
                <a:latin typeface="+mj-lt"/>
              </a:rPr>
              <a:t>Les tests logiciels sont une phase critique et souvent fastidieuse de l'achèvement du produit et améliorent sa précision.</a:t>
            </a:r>
          </a:p>
        </p:txBody>
      </p:sp>
      <p:sp>
        <p:nvSpPr>
          <p:cNvPr id="32" name="ZoneTexte 31">
            <a:extLst>
              <a:ext uri="{FF2B5EF4-FFF2-40B4-BE49-F238E27FC236}">
                <a16:creationId xmlns:a16="http://schemas.microsoft.com/office/drawing/2014/main" id="{02AC5B83-DECA-1A53-BE03-A56AD08351BA}"/>
              </a:ext>
            </a:extLst>
          </p:cNvPr>
          <p:cNvSpPr txBox="1"/>
          <p:nvPr/>
        </p:nvSpPr>
        <p:spPr>
          <a:xfrm>
            <a:off x="2719915" y="4782905"/>
            <a:ext cx="9253719" cy="1200329"/>
          </a:xfrm>
          <a:prstGeom prst="rect">
            <a:avLst/>
          </a:prstGeom>
          <a:solidFill>
            <a:schemeClr val="bg2"/>
          </a:solidFill>
        </p:spPr>
        <p:txBody>
          <a:bodyPr wrap="square">
            <a:spAutoFit/>
          </a:bodyPr>
          <a:lstStyle/>
          <a:p>
            <a:r>
              <a:rPr lang="fr-FR" sz="2400" b="1" dirty="0">
                <a:solidFill>
                  <a:schemeClr val="accent3"/>
                </a:solidFill>
                <a:latin typeface="+mj-lt"/>
              </a:rPr>
              <a:t>Les outils de test de logiciels automatisés aident à exécuter des tests fonctionnels et de régression dans l'application. Ces outils devraient produire des résultats cohérents avec les données entrantes fournies.</a:t>
            </a:r>
            <a:endParaRPr lang="fr-FR" sz="2000" dirty="0"/>
          </a:p>
        </p:txBody>
      </p:sp>
      <p:sp>
        <p:nvSpPr>
          <p:cNvPr id="36" name="Espace réservé du texte 17">
            <a:extLst>
              <a:ext uri="{FF2B5EF4-FFF2-40B4-BE49-F238E27FC236}">
                <a16:creationId xmlns:a16="http://schemas.microsoft.com/office/drawing/2014/main" id="{CBEDF0E5-5D2A-6E16-AAD0-4017ECC8C906}"/>
              </a:ext>
            </a:extLst>
          </p:cNvPr>
          <p:cNvSpPr txBox="1">
            <a:spLocks/>
          </p:cNvSpPr>
          <p:nvPr/>
        </p:nvSpPr>
        <p:spPr>
          <a:xfrm>
            <a:off x="318133" y="2067112"/>
            <a:ext cx="10041718" cy="302186"/>
          </a:xfrm>
          <a:prstGeom prst="rect">
            <a:avLst/>
          </a:prstGeom>
          <a:solidFill>
            <a:schemeClr val="bg2"/>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dirty="0">
                <a:solidFill>
                  <a:schemeClr val="accent5"/>
                </a:solidFill>
              </a:rPr>
              <a:t>L’activité du test dans le cycle de vie de développement  </a:t>
            </a:r>
          </a:p>
          <a:p>
            <a:endParaRPr lang="fr-FR" sz="2800" dirty="0"/>
          </a:p>
        </p:txBody>
      </p:sp>
      <p:sp>
        <p:nvSpPr>
          <p:cNvPr id="37" name="Espace réservé du texte 23">
            <a:extLst>
              <a:ext uri="{FF2B5EF4-FFF2-40B4-BE49-F238E27FC236}">
                <a16:creationId xmlns:a16="http://schemas.microsoft.com/office/drawing/2014/main" id="{81302DB3-9B10-EA82-F37E-A3F1C05A5C5D}"/>
              </a:ext>
            </a:extLst>
          </p:cNvPr>
          <p:cNvSpPr txBox="1">
            <a:spLocks/>
          </p:cNvSpPr>
          <p:nvPr/>
        </p:nvSpPr>
        <p:spPr>
          <a:xfrm>
            <a:off x="318133" y="4299848"/>
            <a:ext cx="4223722" cy="302186"/>
          </a:xfrm>
          <a:prstGeom prst="rect">
            <a:avLst/>
          </a:prstGeom>
          <a:solidFill>
            <a:schemeClr val="bg2"/>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b="1" dirty="0">
                <a:solidFill>
                  <a:schemeClr val="accent3"/>
                </a:solidFill>
                <a:latin typeface="+mj-lt"/>
              </a:rPr>
              <a:t>Outils de test automatisés</a:t>
            </a:r>
          </a:p>
        </p:txBody>
      </p:sp>
      <p:sp>
        <p:nvSpPr>
          <p:cNvPr id="40" name="Titre 25">
            <a:extLst>
              <a:ext uri="{FF2B5EF4-FFF2-40B4-BE49-F238E27FC236}">
                <a16:creationId xmlns:a16="http://schemas.microsoft.com/office/drawing/2014/main" id="{8A22F8C1-7452-3963-656C-D9393973AA5C}"/>
              </a:ext>
            </a:extLst>
          </p:cNvPr>
          <p:cNvSpPr>
            <a:spLocks noGrp="1"/>
          </p:cNvSpPr>
          <p:nvPr>
            <p:ph type="title"/>
          </p:nvPr>
        </p:nvSpPr>
        <p:spPr>
          <a:xfrm>
            <a:off x="230124" y="457200"/>
            <a:ext cx="11731752" cy="630936"/>
          </a:xfrm>
        </p:spPr>
        <p:txBody>
          <a:bodyPr/>
          <a:lstStyle/>
          <a:p>
            <a:r>
              <a:rPr lang="fr-FR" dirty="0"/>
              <a:t>CHOIX DES OUTILS DE TESTS</a:t>
            </a:r>
          </a:p>
        </p:txBody>
      </p:sp>
    </p:spTree>
    <p:extLst>
      <p:ext uri="{BB962C8B-B14F-4D97-AF65-F5344CB8AC3E}">
        <p14:creationId xmlns:p14="http://schemas.microsoft.com/office/powerpoint/2010/main" val="304788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3415C901-039D-4058-80C7-5ABA400CDB06}"/>
              </a:ext>
            </a:extLst>
          </p:cNvPr>
          <p:cNvSpPr/>
          <p:nvPr/>
        </p:nvSpPr>
        <p:spPr>
          <a:xfrm>
            <a:off x="4089574" y="2186596"/>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chemeClr val="accent5"/>
                </a:solidFill>
              </a:rPr>
              <a:t>T2</a:t>
            </a:r>
          </a:p>
        </p:txBody>
      </p:sp>
      <p:sp>
        <p:nvSpPr>
          <p:cNvPr id="5" name="Ovale 4">
            <a:extLst>
              <a:ext uri="{FF2B5EF4-FFF2-40B4-BE49-F238E27FC236}">
                <a16:creationId xmlns:a16="http://schemas.microsoft.com/office/drawing/2014/main" id="{966DA334-7569-42CB-95CD-419F4AC26092}"/>
              </a:ext>
            </a:extLst>
          </p:cNvPr>
          <p:cNvSpPr/>
          <p:nvPr/>
        </p:nvSpPr>
        <p:spPr>
          <a:xfrm>
            <a:off x="6388724" y="2186596"/>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rgbClr val="00B0F0"/>
                </a:solidFill>
              </a:rPr>
              <a:t>T3</a:t>
            </a:r>
          </a:p>
        </p:txBody>
      </p:sp>
      <p:sp>
        <p:nvSpPr>
          <p:cNvPr id="6" name="Ovale 5">
            <a:extLst>
              <a:ext uri="{FF2B5EF4-FFF2-40B4-BE49-F238E27FC236}">
                <a16:creationId xmlns:a16="http://schemas.microsoft.com/office/drawing/2014/main" id="{6D8E2964-D9A5-4A16-8604-F04921C189EB}"/>
              </a:ext>
            </a:extLst>
          </p:cNvPr>
          <p:cNvSpPr/>
          <p:nvPr/>
        </p:nvSpPr>
        <p:spPr>
          <a:xfrm>
            <a:off x="8687875" y="2186596"/>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chemeClr val="accent3"/>
                </a:solidFill>
              </a:rPr>
              <a:t>T4</a:t>
            </a:r>
          </a:p>
        </p:txBody>
      </p:sp>
      <p:sp>
        <p:nvSpPr>
          <p:cNvPr id="19" name="Ovale 18">
            <a:extLst>
              <a:ext uri="{FF2B5EF4-FFF2-40B4-BE49-F238E27FC236}">
                <a16:creationId xmlns:a16="http://schemas.microsoft.com/office/drawing/2014/main" id="{FC17936A-EE2B-4C30-A31C-496282D48B87}"/>
              </a:ext>
            </a:extLst>
          </p:cNvPr>
          <p:cNvSpPr/>
          <p:nvPr/>
        </p:nvSpPr>
        <p:spPr>
          <a:xfrm>
            <a:off x="1790424" y="2186596"/>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chemeClr val="accent4"/>
                </a:solidFill>
              </a:rPr>
              <a:t>T1</a:t>
            </a:r>
          </a:p>
        </p:txBody>
      </p:sp>
      <p:sp>
        <p:nvSpPr>
          <p:cNvPr id="23" name="Forme libre : Forme 22" descr="chronologie ">
            <a:extLst>
              <a:ext uri="{FF2B5EF4-FFF2-40B4-BE49-F238E27FC236}">
                <a16:creationId xmlns:a16="http://schemas.microsoft.com/office/drawing/2014/main" id="{7889103E-B405-4427-BC20-A3CA893D099A}"/>
              </a:ext>
            </a:extLst>
          </p:cNvPr>
          <p:cNvSpPr/>
          <p:nvPr/>
        </p:nvSpPr>
        <p:spPr>
          <a:xfrm flipH="1" flipV="1">
            <a:off x="1202508" y="1545336"/>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sz="4000">
              <a:solidFill>
                <a:schemeClr val="accent2"/>
              </a:solidFill>
            </a:endParaRPr>
          </a:p>
        </p:txBody>
      </p:sp>
      <p:sp>
        <p:nvSpPr>
          <p:cNvPr id="2" name="Ovale 1" descr="points de terminaison de chronologie">
            <a:extLst>
              <a:ext uri="{FF2B5EF4-FFF2-40B4-BE49-F238E27FC236}">
                <a16:creationId xmlns:a16="http://schemas.microsoft.com/office/drawing/2014/main" id="{81AA7F01-98B3-49CE-A287-1B558536C306}"/>
              </a:ext>
            </a:extLst>
          </p:cNvPr>
          <p:cNvSpPr/>
          <p:nvPr/>
        </p:nvSpPr>
        <p:spPr>
          <a:xfrm>
            <a:off x="1130189" y="2674716"/>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 name="Ovale 2" descr="points de terminaison de chronologie">
            <a:extLst>
              <a:ext uri="{FF2B5EF4-FFF2-40B4-BE49-F238E27FC236}">
                <a16:creationId xmlns:a16="http://schemas.microsoft.com/office/drawing/2014/main" id="{491CCD59-030F-4F79-9A33-EBC86A2EC9FE}"/>
              </a:ext>
            </a:extLst>
          </p:cNvPr>
          <p:cNvSpPr/>
          <p:nvPr/>
        </p:nvSpPr>
        <p:spPr>
          <a:xfrm>
            <a:off x="10290598" y="2674716"/>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rgbClr val="20A472"/>
              </a:solidFill>
            </a:endParaRPr>
          </a:p>
        </p:txBody>
      </p:sp>
      <p:sp>
        <p:nvSpPr>
          <p:cNvPr id="16" name="Espace réservé du texte 15">
            <a:extLst>
              <a:ext uri="{FF2B5EF4-FFF2-40B4-BE49-F238E27FC236}">
                <a16:creationId xmlns:a16="http://schemas.microsoft.com/office/drawing/2014/main" id="{B6086B1F-4F6D-4493-AE84-2520E93642DE}"/>
              </a:ext>
            </a:extLst>
          </p:cNvPr>
          <p:cNvSpPr>
            <a:spLocks noGrp="1"/>
          </p:cNvSpPr>
          <p:nvPr>
            <p:ph type="body" sz="quarter" idx="10"/>
          </p:nvPr>
        </p:nvSpPr>
        <p:spPr>
          <a:xfrm>
            <a:off x="1130189" y="4342662"/>
            <a:ext cx="2300190" cy="302186"/>
          </a:xfrm>
        </p:spPr>
        <p:txBody>
          <a:bodyPr rtlCol="0"/>
          <a:lstStyle/>
          <a:p>
            <a:r>
              <a:rPr lang="fr-FR" b="1" dirty="0"/>
              <a:t>SELENIUM</a:t>
            </a:r>
          </a:p>
        </p:txBody>
      </p:sp>
      <p:sp>
        <p:nvSpPr>
          <p:cNvPr id="17" name="Espace réservé du texte 16">
            <a:extLst>
              <a:ext uri="{FF2B5EF4-FFF2-40B4-BE49-F238E27FC236}">
                <a16:creationId xmlns:a16="http://schemas.microsoft.com/office/drawing/2014/main" id="{6A44816B-378D-41B5-84D7-39CECE2E452E}"/>
              </a:ext>
            </a:extLst>
          </p:cNvPr>
          <p:cNvSpPr>
            <a:spLocks noGrp="1"/>
          </p:cNvSpPr>
          <p:nvPr>
            <p:ph type="body" sz="quarter" idx="11"/>
          </p:nvPr>
        </p:nvSpPr>
        <p:spPr>
          <a:xfrm>
            <a:off x="1130189" y="4735908"/>
            <a:ext cx="2317361" cy="706438"/>
          </a:xfrm>
        </p:spPr>
        <p:txBody>
          <a:bodyPr rtlCol="0"/>
          <a:lstStyle/>
          <a:p>
            <a:pPr marL="171450" indent="-171450" rtl="0">
              <a:buFont typeface="Arial" panose="020B0604020202020204" pitchFamily="34" charset="0"/>
              <a:buChar char="•"/>
            </a:pPr>
            <a:r>
              <a:rPr lang="fr-FR" dirty="0"/>
              <a:t>Prend en charge de nombreux langages comme Java, Ruby, C #, Python…</a:t>
            </a:r>
          </a:p>
          <a:p>
            <a:pPr marL="171450" indent="-171450" rtl="0">
              <a:buFont typeface="Arial" panose="020B0604020202020204" pitchFamily="34" charset="0"/>
              <a:buChar char="•"/>
            </a:pPr>
            <a:r>
              <a:rPr lang="fr-FR" dirty="0"/>
              <a:t>Portable &amp; Open source</a:t>
            </a:r>
          </a:p>
          <a:p>
            <a:pPr marL="171450" indent="-171450" rtl="0">
              <a:buFont typeface="Arial" panose="020B0604020202020204" pitchFamily="34" charset="0"/>
              <a:buChar char="•"/>
            </a:pPr>
            <a:r>
              <a:rPr lang="fr-FR" dirty="0"/>
              <a:t>prend en charge l'exécution de texte parallèle.</a:t>
            </a:r>
          </a:p>
          <a:p>
            <a:pPr marL="171450" indent="-171450" rtl="0">
              <a:buFont typeface="Arial" panose="020B0604020202020204" pitchFamily="34" charset="0"/>
              <a:buChar char="•"/>
            </a:pPr>
            <a:endParaRPr lang="fr-FR" dirty="0"/>
          </a:p>
        </p:txBody>
      </p:sp>
      <p:sp>
        <p:nvSpPr>
          <p:cNvPr id="18" name="Espace réservé du texte 17">
            <a:extLst>
              <a:ext uri="{FF2B5EF4-FFF2-40B4-BE49-F238E27FC236}">
                <a16:creationId xmlns:a16="http://schemas.microsoft.com/office/drawing/2014/main" id="{2EFC63F8-23B1-4F22-9868-15EB446170F3}"/>
              </a:ext>
            </a:extLst>
          </p:cNvPr>
          <p:cNvSpPr>
            <a:spLocks noGrp="1"/>
          </p:cNvSpPr>
          <p:nvPr>
            <p:ph type="body" sz="quarter" idx="12"/>
          </p:nvPr>
        </p:nvSpPr>
        <p:spPr>
          <a:xfrm>
            <a:off x="3589860" y="4337170"/>
            <a:ext cx="2522136" cy="302186"/>
          </a:xfrm>
        </p:spPr>
        <p:txBody>
          <a:bodyPr rtlCol="0"/>
          <a:lstStyle/>
          <a:p>
            <a:r>
              <a:rPr lang="fr-FR" dirty="0"/>
              <a:t>JMETER</a:t>
            </a:r>
          </a:p>
          <a:p>
            <a:pPr rtl="0"/>
            <a:endParaRPr lang="fr-FR" dirty="0"/>
          </a:p>
        </p:txBody>
      </p:sp>
      <p:sp>
        <p:nvSpPr>
          <p:cNvPr id="20" name="Espace réservé du texte 19">
            <a:extLst>
              <a:ext uri="{FF2B5EF4-FFF2-40B4-BE49-F238E27FC236}">
                <a16:creationId xmlns:a16="http://schemas.microsoft.com/office/drawing/2014/main" id="{AA64E66E-DA3C-42CD-80D9-89BD3A8A401A}"/>
              </a:ext>
            </a:extLst>
          </p:cNvPr>
          <p:cNvSpPr>
            <a:spLocks noGrp="1"/>
          </p:cNvSpPr>
          <p:nvPr>
            <p:ph type="body" sz="quarter" idx="13"/>
          </p:nvPr>
        </p:nvSpPr>
        <p:spPr>
          <a:xfrm>
            <a:off x="3589860" y="4735908"/>
            <a:ext cx="2443739" cy="1664892"/>
          </a:xfrm>
        </p:spPr>
        <p:txBody>
          <a:bodyPr rtlCol="0"/>
          <a:lstStyle/>
          <a:p>
            <a:pPr marL="171450" indent="-171450" rtl="0">
              <a:buFont typeface="Arial" panose="020B0604020202020204" pitchFamily="34" charset="0"/>
              <a:buChar char="•"/>
            </a:pPr>
            <a:r>
              <a:rPr lang="fr-FR" dirty="0"/>
              <a:t>Utile pour les tests fonctionnels et automatisés.</a:t>
            </a:r>
          </a:p>
          <a:p>
            <a:pPr marL="171450" indent="-171450" rtl="0">
              <a:buFont typeface="Arial" panose="020B0604020202020204" pitchFamily="34" charset="0"/>
              <a:buChar char="•"/>
            </a:pPr>
            <a:r>
              <a:rPr lang="fr-FR" dirty="0"/>
              <a:t>Fonctionne sur différents types de serveurs tels que SOAP, FTP, LDAP, JDBC, TCP…</a:t>
            </a:r>
          </a:p>
          <a:p>
            <a:pPr marL="171450" indent="-171450" rtl="0">
              <a:buFont typeface="Arial" panose="020B0604020202020204" pitchFamily="34" charset="0"/>
              <a:buChar char="•"/>
            </a:pPr>
            <a:r>
              <a:rPr lang="fr-FR" dirty="0"/>
              <a:t>Open Source</a:t>
            </a:r>
          </a:p>
          <a:p>
            <a:pPr rtl="0"/>
            <a:endParaRPr lang="fr-FR" dirty="0"/>
          </a:p>
        </p:txBody>
      </p:sp>
      <p:sp>
        <p:nvSpPr>
          <p:cNvPr id="21" name="Espace réservé du texte 20">
            <a:extLst>
              <a:ext uri="{FF2B5EF4-FFF2-40B4-BE49-F238E27FC236}">
                <a16:creationId xmlns:a16="http://schemas.microsoft.com/office/drawing/2014/main" id="{F5A6A695-5271-4895-88EF-663A3F593E59}"/>
              </a:ext>
            </a:extLst>
          </p:cNvPr>
          <p:cNvSpPr>
            <a:spLocks noGrp="1"/>
          </p:cNvSpPr>
          <p:nvPr>
            <p:ph type="body" sz="quarter" idx="14"/>
          </p:nvPr>
        </p:nvSpPr>
        <p:spPr>
          <a:xfrm>
            <a:off x="6254307" y="4342662"/>
            <a:ext cx="1796396" cy="302186"/>
          </a:xfrm>
        </p:spPr>
        <p:txBody>
          <a:bodyPr rtlCol="0"/>
          <a:lstStyle/>
          <a:p>
            <a:pPr rtl="0"/>
            <a:r>
              <a:rPr lang="fr-FR" dirty="0"/>
              <a:t>XRAY</a:t>
            </a:r>
          </a:p>
        </p:txBody>
      </p:sp>
      <p:sp>
        <p:nvSpPr>
          <p:cNvPr id="22" name="Espace réservé du texte 21">
            <a:extLst>
              <a:ext uri="{FF2B5EF4-FFF2-40B4-BE49-F238E27FC236}">
                <a16:creationId xmlns:a16="http://schemas.microsoft.com/office/drawing/2014/main" id="{93CA8393-83FA-4B7B-BF41-CB601BA16432}"/>
              </a:ext>
            </a:extLst>
          </p:cNvPr>
          <p:cNvSpPr>
            <a:spLocks noGrp="1"/>
          </p:cNvSpPr>
          <p:nvPr>
            <p:ph type="body" sz="quarter" idx="15"/>
          </p:nvPr>
        </p:nvSpPr>
        <p:spPr>
          <a:xfrm>
            <a:off x="6158401" y="4735907"/>
            <a:ext cx="2781806" cy="1531481"/>
          </a:xfrm>
        </p:spPr>
        <p:txBody>
          <a:bodyPr rtlCol="0"/>
          <a:lstStyle/>
          <a:p>
            <a:pPr marL="171450" indent="-171450" rtl="0">
              <a:buFont typeface="Arial" panose="020B0604020202020204" pitchFamily="34" charset="0"/>
              <a:buChar char="•"/>
            </a:pPr>
            <a:r>
              <a:rPr lang="fr-FR" dirty="0"/>
              <a:t>Traçabilité entre les exigences, tests, défauts et exécutions.</a:t>
            </a:r>
          </a:p>
          <a:p>
            <a:pPr marL="171450" indent="-171450" rtl="0">
              <a:buFont typeface="Arial" panose="020B0604020202020204" pitchFamily="34" charset="0"/>
              <a:buChar char="•"/>
            </a:pPr>
            <a:r>
              <a:rPr lang="fr-FR" dirty="0" err="1"/>
              <a:t>Creation</a:t>
            </a:r>
            <a:r>
              <a:rPr lang="fr-FR" dirty="0"/>
              <a:t> des scenarios CUCUMBER  en JIRA.</a:t>
            </a:r>
          </a:p>
          <a:p>
            <a:pPr marL="171450" indent="-171450" rtl="0">
              <a:buFont typeface="Arial" panose="020B0604020202020204" pitchFamily="34" charset="0"/>
              <a:buChar char="•"/>
            </a:pPr>
            <a:r>
              <a:rPr lang="fr-FR" dirty="0"/>
              <a:t>S'intègre aux </a:t>
            </a:r>
            <a:r>
              <a:rPr lang="fr-FR" dirty="0" err="1"/>
              <a:t>frameworks</a:t>
            </a:r>
            <a:r>
              <a:rPr lang="fr-FR" dirty="0"/>
              <a:t> d'automatisation des tests (</a:t>
            </a:r>
            <a:r>
              <a:rPr lang="fr-FR" dirty="0" err="1"/>
              <a:t>Selenium</a:t>
            </a:r>
            <a:r>
              <a:rPr lang="fr-FR" dirty="0"/>
              <a:t>, JUnit, </a:t>
            </a:r>
            <a:r>
              <a:rPr lang="fr-FR" dirty="0" err="1"/>
              <a:t>Nunit</a:t>
            </a:r>
            <a:r>
              <a:rPr lang="fr-FR" dirty="0"/>
              <a:t>, Robot, …)</a:t>
            </a:r>
          </a:p>
        </p:txBody>
      </p:sp>
      <p:sp>
        <p:nvSpPr>
          <p:cNvPr id="24" name="Espace réservé du texte 23">
            <a:extLst>
              <a:ext uri="{FF2B5EF4-FFF2-40B4-BE49-F238E27FC236}">
                <a16:creationId xmlns:a16="http://schemas.microsoft.com/office/drawing/2014/main" id="{3CD04606-2C05-4AC9-9F6C-C0E9EDF1BC26}"/>
              </a:ext>
            </a:extLst>
          </p:cNvPr>
          <p:cNvSpPr>
            <a:spLocks noGrp="1"/>
          </p:cNvSpPr>
          <p:nvPr>
            <p:ph type="body" sz="quarter" idx="16"/>
          </p:nvPr>
        </p:nvSpPr>
        <p:spPr>
          <a:xfrm>
            <a:off x="8564469" y="4342662"/>
            <a:ext cx="1796396" cy="302186"/>
          </a:xfrm>
        </p:spPr>
        <p:txBody>
          <a:bodyPr rtlCol="0"/>
          <a:lstStyle/>
          <a:p>
            <a:pPr rtl="0"/>
            <a:r>
              <a:rPr lang="fr-FR" dirty="0"/>
              <a:t>TESTLINK</a:t>
            </a:r>
          </a:p>
        </p:txBody>
      </p:sp>
      <p:sp>
        <p:nvSpPr>
          <p:cNvPr id="25" name="Espace réservé du texte 24">
            <a:extLst>
              <a:ext uri="{FF2B5EF4-FFF2-40B4-BE49-F238E27FC236}">
                <a16:creationId xmlns:a16="http://schemas.microsoft.com/office/drawing/2014/main" id="{DA3309B0-9F41-47B2-8F25-109874864183}"/>
              </a:ext>
            </a:extLst>
          </p:cNvPr>
          <p:cNvSpPr>
            <a:spLocks noGrp="1"/>
          </p:cNvSpPr>
          <p:nvPr>
            <p:ph type="body" sz="quarter" idx="17"/>
          </p:nvPr>
        </p:nvSpPr>
        <p:spPr>
          <a:xfrm>
            <a:off x="8687875" y="4735907"/>
            <a:ext cx="3230458" cy="1189837"/>
          </a:xfrm>
        </p:spPr>
        <p:txBody>
          <a:bodyPr rtlCol="0"/>
          <a:lstStyle/>
          <a:p>
            <a:pPr marL="171450" indent="-171450" rtl="0">
              <a:buFont typeface="Arial" panose="020B0604020202020204" pitchFamily="34" charset="0"/>
              <a:buChar char="•"/>
            </a:pPr>
            <a:r>
              <a:rPr lang="fr-FR" dirty="0"/>
              <a:t>Efficace pour suivi de l’exécution des tests.</a:t>
            </a:r>
          </a:p>
          <a:p>
            <a:pPr marL="171450" indent="-171450" rtl="0">
              <a:buFont typeface="Arial" panose="020B0604020202020204" pitchFamily="34" charset="0"/>
              <a:buChar char="•"/>
            </a:pPr>
            <a:r>
              <a:rPr lang="fr-FR" dirty="0"/>
              <a:t>Fiable pour la planification et exécution des tests, des rapports, la gestion des exigences</a:t>
            </a:r>
          </a:p>
          <a:p>
            <a:pPr marL="171450" indent="-171450" rtl="0">
              <a:buFont typeface="Arial" panose="020B0604020202020204" pitchFamily="34" charset="0"/>
              <a:buChar char="•"/>
            </a:pPr>
            <a:r>
              <a:rPr lang="fr-FR" dirty="0" err="1"/>
              <a:t>OpenSource</a:t>
            </a:r>
            <a:endParaRPr lang="fr-FR" dirty="0"/>
          </a:p>
        </p:txBody>
      </p:sp>
      <p:sp>
        <p:nvSpPr>
          <p:cNvPr id="34" name="Titre 33">
            <a:extLst>
              <a:ext uri="{FF2B5EF4-FFF2-40B4-BE49-F238E27FC236}">
                <a16:creationId xmlns:a16="http://schemas.microsoft.com/office/drawing/2014/main" id="{F28D01B5-A5BC-45A3-8718-13BDC694F21C}"/>
              </a:ext>
            </a:extLst>
          </p:cNvPr>
          <p:cNvSpPr>
            <a:spLocks noGrp="1"/>
          </p:cNvSpPr>
          <p:nvPr>
            <p:ph type="title"/>
          </p:nvPr>
        </p:nvSpPr>
        <p:spPr/>
        <p:txBody>
          <a:bodyPr rtlCol="0"/>
          <a:lstStyle/>
          <a:p>
            <a:r>
              <a:rPr lang="fr-FR" dirty="0"/>
              <a:t>les outils sélectionnés</a:t>
            </a:r>
          </a:p>
        </p:txBody>
      </p:sp>
      <p:sp>
        <p:nvSpPr>
          <p:cNvPr id="7" name="Rectangle 1">
            <a:extLst>
              <a:ext uri="{FF2B5EF4-FFF2-40B4-BE49-F238E27FC236}">
                <a16:creationId xmlns:a16="http://schemas.microsoft.com/office/drawing/2014/main" id="{03FB740E-9BC8-36C2-6A4E-DC192E45DC1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rial Unicode MS"/>
              </a:rPr>
              <a:t>S'intègre aux frameworks d'automatisation des tests (Selenium, JUnit, Nunit, Robot, …)</a:t>
            </a:r>
            <a:r>
              <a:rPr kumimoji="0" lang="fr-FR" altLang="fr-FR" sz="9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062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chemeClr val="accent5"/>
                </a:solidFill>
              </a:rPr>
              <a:t>T2</a:t>
            </a:r>
          </a:p>
        </p:txBody>
      </p:sp>
      <p:sp>
        <p:nvSpPr>
          <p:cNvPr id="5" name="Ovale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rgbClr val="00B0F0"/>
                </a:solidFill>
              </a:rPr>
              <a:t>T3</a:t>
            </a:r>
          </a:p>
        </p:txBody>
      </p:sp>
      <p:sp>
        <p:nvSpPr>
          <p:cNvPr id="6" name="Ovale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chemeClr val="accent3"/>
                </a:solidFill>
              </a:rPr>
              <a:t>T4</a:t>
            </a:r>
          </a:p>
        </p:txBody>
      </p:sp>
      <p:sp>
        <p:nvSpPr>
          <p:cNvPr id="19" name="Ovale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200">
                <a:solidFill>
                  <a:schemeClr val="accent4"/>
                </a:solidFill>
              </a:rPr>
              <a:t>T1</a:t>
            </a:r>
          </a:p>
        </p:txBody>
      </p:sp>
      <p:sp>
        <p:nvSpPr>
          <p:cNvPr id="23" name="Forme libre : Forme 22" descr="chronologie ">
            <a:extLst>
              <a:ext uri="{FF2B5EF4-FFF2-40B4-BE49-F238E27FC236}">
                <a16:creationId xmlns:a16="http://schemas.microsoft.com/office/drawing/2014/main" id="{7889103E-B405-4427-BC20-A3CA893D099A}"/>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sz="4000">
              <a:solidFill>
                <a:schemeClr val="accent2"/>
              </a:solidFill>
            </a:endParaRPr>
          </a:p>
        </p:txBody>
      </p:sp>
      <p:sp>
        <p:nvSpPr>
          <p:cNvPr id="2" name="Ovale 1" descr="points de terminaison de chronologie">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 name="Ovale 2" descr="points de terminaison de chronologie">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rgbClr val="20A472"/>
              </a:solidFill>
            </a:endParaRPr>
          </a:p>
        </p:txBody>
      </p:sp>
      <p:sp>
        <p:nvSpPr>
          <p:cNvPr id="16" name="Espace réservé du texte 15">
            <a:extLst>
              <a:ext uri="{FF2B5EF4-FFF2-40B4-BE49-F238E27FC236}">
                <a16:creationId xmlns:a16="http://schemas.microsoft.com/office/drawing/2014/main" id="{B6086B1F-4F6D-4493-AE84-2520E93642DE}"/>
              </a:ext>
            </a:extLst>
          </p:cNvPr>
          <p:cNvSpPr>
            <a:spLocks noGrp="1"/>
          </p:cNvSpPr>
          <p:nvPr>
            <p:ph type="body" sz="quarter" idx="10"/>
          </p:nvPr>
        </p:nvSpPr>
        <p:spPr>
          <a:xfrm>
            <a:off x="1014883" y="4817717"/>
            <a:ext cx="2764907" cy="302186"/>
          </a:xfrm>
        </p:spPr>
        <p:txBody>
          <a:bodyPr rtlCol="0"/>
          <a:lstStyle/>
          <a:p>
            <a:r>
              <a:rPr lang="fr-FR" dirty="0"/>
              <a:t>FIABILITE EN RESULTATS</a:t>
            </a:r>
          </a:p>
          <a:p>
            <a:pPr rtl="0"/>
            <a:endParaRPr lang="fr-FR" dirty="0"/>
          </a:p>
        </p:txBody>
      </p:sp>
      <p:sp>
        <p:nvSpPr>
          <p:cNvPr id="17" name="Espace réservé du texte 16">
            <a:extLst>
              <a:ext uri="{FF2B5EF4-FFF2-40B4-BE49-F238E27FC236}">
                <a16:creationId xmlns:a16="http://schemas.microsoft.com/office/drawing/2014/main" id="{6A44816B-378D-41B5-84D7-39CECE2E452E}"/>
              </a:ext>
            </a:extLst>
          </p:cNvPr>
          <p:cNvSpPr>
            <a:spLocks noGrp="1"/>
          </p:cNvSpPr>
          <p:nvPr>
            <p:ph type="body" sz="quarter" idx="11"/>
          </p:nvPr>
        </p:nvSpPr>
        <p:spPr>
          <a:xfrm>
            <a:off x="1320120" y="5210963"/>
            <a:ext cx="2317361" cy="706438"/>
          </a:xfrm>
        </p:spPr>
        <p:txBody>
          <a:bodyPr rtlCol="0"/>
          <a:lstStyle/>
          <a:p>
            <a:pPr rtl="0"/>
            <a:r>
              <a:rPr lang="fr-FR" dirty="0"/>
              <a:t>Produit des résultats de qualité fiable et bénéfique.</a:t>
            </a:r>
          </a:p>
        </p:txBody>
      </p:sp>
      <p:sp>
        <p:nvSpPr>
          <p:cNvPr id="18" name="Espace réservé du texte 17">
            <a:extLst>
              <a:ext uri="{FF2B5EF4-FFF2-40B4-BE49-F238E27FC236}">
                <a16:creationId xmlns:a16="http://schemas.microsoft.com/office/drawing/2014/main" id="{2EFC63F8-23B1-4F22-9868-15EB446170F3}"/>
              </a:ext>
            </a:extLst>
          </p:cNvPr>
          <p:cNvSpPr>
            <a:spLocks noGrp="1"/>
          </p:cNvSpPr>
          <p:nvPr>
            <p:ph type="body" sz="quarter" idx="12"/>
          </p:nvPr>
        </p:nvSpPr>
        <p:spPr>
          <a:xfrm>
            <a:off x="3779791" y="4812225"/>
            <a:ext cx="2522136" cy="302186"/>
          </a:xfrm>
        </p:spPr>
        <p:txBody>
          <a:bodyPr rtlCol="0"/>
          <a:lstStyle/>
          <a:p>
            <a:r>
              <a:rPr lang="fr-FR" dirty="0"/>
              <a:t>L’INTEGRABILITE</a:t>
            </a:r>
          </a:p>
          <a:p>
            <a:pPr rtl="0"/>
            <a:endParaRPr lang="fr-FR" dirty="0"/>
          </a:p>
        </p:txBody>
      </p:sp>
      <p:sp>
        <p:nvSpPr>
          <p:cNvPr id="20" name="Espace réservé du texte 19">
            <a:extLst>
              <a:ext uri="{FF2B5EF4-FFF2-40B4-BE49-F238E27FC236}">
                <a16:creationId xmlns:a16="http://schemas.microsoft.com/office/drawing/2014/main" id="{AA64E66E-DA3C-42CD-80D9-89BD3A8A401A}"/>
              </a:ext>
            </a:extLst>
          </p:cNvPr>
          <p:cNvSpPr>
            <a:spLocks noGrp="1"/>
          </p:cNvSpPr>
          <p:nvPr>
            <p:ph type="body" sz="quarter" idx="13"/>
          </p:nvPr>
        </p:nvSpPr>
        <p:spPr>
          <a:xfrm>
            <a:off x="3748668" y="5210963"/>
            <a:ext cx="2198976" cy="706438"/>
          </a:xfrm>
        </p:spPr>
        <p:txBody>
          <a:bodyPr rtlCol="0"/>
          <a:lstStyle/>
          <a:p>
            <a:pPr rtl="0"/>
            <a:r>
              <a:rPr lang="fr-FR" dirty="0"/>
              <a:t>Capable de partagés ces entrées/sorties avec d’autres outils.</a:t>
            </a:r>
          </a:p>
          <a:p>
            <a:pPr rtl="0"/>
            <a:endParaRPr lang="fr-FR" dirty="0"/>
          </a:p>
        </p:txBody>
      </p:sp>
      <p:sp>
        <p:nvSpPr>
          <p:cNvPr id="21" name="Espace réservé du texte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56667" cy="302186"/>
          </a:xfrm>
        </p:spPr>
        <p:txBody>
          <a:bodyPr rtlCol="0"/>
          <a:lstStyle/>
          <a:p>
            <a:pPr rtl="0"/>
            <a:r>
              <a:rPr lang="fr-FR" dirty="0"/>
              <a:t>LA PORTABILITE</a:t>
            </a:r>
          </a:p>
        </p:txBody>
      </p:sp>
      <p:sp>
        <p:nvSpPr>
          <p:cNvPr id="22" name="Espace réservé du texte 21">
            <a:extLst>
              <a:ext uri="{FF2B5EF4-FFF2-40B4-BE49-F238E27FC236}">
                <a16:creationId xmlns:a16="http://schemas.microsoft.com/office/drawing/2014/main" id="{93CA8393-83FA-4B7B-BF41-CB601BA16432}"/>
              </a:ext>
            </a:extLst>
          </p:cNvPr>
          <p:cNvSpPr>
            <a:spLocks noGrp="1"/>
          </p:cNvSpPr>
          <p:nvPr>
            <p:ph type="body" sz="quarter" idx="15"/>
          </p:nvPr>
        </p:nvSpPr>
        <p:spPr>
          <a:xfrm>
            <a:off x="6301928" y="5210963"/>
            <a:ext cx="2198976" cy="706438"/>
          </a:xfrm>
        </p:spPr>
        <p:txBody>
          <a:bodyPr rtlCol="0"/>
          <a:lstStyle/>
          <a:p>
            <a:pPr rtl="0"/>
            <a:r>
              <a:rPr lang="fr-FR" dirty="0"/>
              <a:t>Être capable de fonctionner sur plusieurs serveurs.</a:t>
            </a:r>
          </a:p>
          <a:p>
            <a:pPr rtl="0"/>
            <a:endParaRPr lang="fr-FR" dirty="0"/>
          </a:p>
        </p:txBody>
      </p:sp>
      <p:sp>
        <p:nvSpPr>
          <p:cNvPr id="24" name="Espace réservé du texte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rtlCol="0"/>
          <a:lstStyle/>
          <a:p>
            <a:pPr rtl="0"/>
            <a:r>
              <a:rPr lang="fr-FR" dirty="0"/>
              <a:t>OPENSOURCE</a:t>
            </a:r>
          </a:p>
        </p:txBody>
      </p:sp>
      <p:sp>
        <p:nvSpPr>
          <p:cNvPr id="25" name="Espace réservé du texte 24">
            <a:extLst>
              <a:ext uri="{FF2B5EF4-FFF2-40B4-BE49-F238E27FC236}">
                <a16:creationId xmlns:a16="http://schemas.microsoft.com/office/drawing/2014/main" id="{DA3309B0-9F41-47B2-8F25-109874864183}"/>
              </a:ext>
            </a:extLst>
          </p:cNvPr>
          <p:cNvSpPr>
            <a:spLocks noGrp="1"/>
          </p:cNvSpPr>
          <p:nvPr>
            <p:ph type="body" sz="quarter" idx="17"/>
          </p:nvPr>
        </p:nvSpPr>
        <p:spPr>
          <a:xfrm>
            <a:off x="8754400" y="5210963"/>
            <a:ext cx="2419367" cy="706438"/>
          </a:xfrm>
        </p:spPr>
        <p:txBody>
          <a:bodyPr rtlCol="0"/>
          <a:lstStyle/>
          <a:p>
            <a:pPr rtl="0"/>
            <a:r>
              <a:rPr lang="fr-FR" dirty="0"/>
              <a:t>Être très utilisé va améliorer sa qualité et sa robustesse. </a:t>
            </a:r>
          </a:p>
          <a:p>
            <a:pPr rtl="0"/>
            <a:endParaRPr lang="fr-FR" dirty="0"/>
          </a:p>
        </p:txBody>
      </p:sp>
      <p:sp>
        <p:nvSpPr>
          <p:cNvPr id="34" name="Titre 33">
            <a:extLst>
              <a:ext uri="{FF2B5EF4-FFF2-40B4-BE49-F238E27FC236}">
                <a16:creationId xmlns:a16="http://schemas.microsoft.com/office/drawing/2014/main" id="{F28D01B5-A5BC-45A3-8718-13BDC694F21C}"/>
              </a:ext>
            </a:extLst>
          </p:cNvPr>
          <p:cNvSpPr>
            <a:spLocks noGrp="1"/>
          </p:cNvSpPr>
          <p:nvPr>
            <p:ph type="title"/>
          </p:nvPr>
        </p:nvSpPr>
        <p:spPr/>
        <p:txBody>
          <a:bodyPr rtlCol="0"/>
          <a:lstStyle/>
          <a:p>
            <a:pPr rtl="0"/>
            <a:r>
              <a:rPr lang="fr-FR" dirty="0"/>
              <a:t>CRITERES DE CHOIX DES OUTILS DE GESTION DE TESTS</a:t>
            </a:r>
          </a:p>
        </p:txBody>
      </p:sp>
    </p:spTree>
    <p:extLst>
      <p:ext uri="{BB962C8B-B14F-4D97-AF65-F5344CB8AC3E}">
        <p14:creationId xmlns:p14="http://schemas.microsoft.com/office/powerpoint/2010/main" val="50197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27" descr="Une image contenant table&#10;&#10;Description générée automatiquement">
            <a:extLst>
              <a:ext uri="{FF2B5EF4-FFF2-40B4-BE49-F238E27FC236}">
                <a16:creationId xmlns:a16="http://schemas.microsoft.com/office/drawing/2014/main" id="{531AC3B7-48F6-D1AF-5CA4-E20B9EE7ED93}"/>
              </a:ext>
            </a:extLst>
          </p:cNvPr>
          <p:cNvPicPr>
            <a:picLocks noChangeAspect="1"/>
          </p:cNvPicPr>
          <p:nvPr/>
        </p:nvPicPr>
        <p:blipFill>
          <a:blip r:embed="rId2"/>
          <a:stretch>
            <a:fillRect/>
          </a:stretch>
        </p:blipFill>
        <p:spPr>
          <a:xfrm>
            <a:off x="0" y="1088136"/>
            <a:ext cx="12192000" cy="5153152"/>
          </a:xfrm>
          <a:prstGeom prst="rect">
            <a:avLst/>
          </a:prstGeom>
        </p:spPr>
      </p:pic>
      <p:sp>
        <p:nvSpPr>
          <p:cNvPr id="3" name="Titre 44">
            <a:extLst>
              <a:ext uri="{FF2B5EF4-FFF2-40B4-BE49-F238E27FC236}">
                <a16:creationId xmlns:a16="http://schemas.microsoft.com/office/drawing/2014/main" id="{2378D243-31A9-39D3-454B-869AEF52049C}"/>
              </a:ext>
            </a:extLst>
          </p:cNvPr>
          <p:cNvSpPr>
            <a:spLocks noGrp="1"/>
          </p:cNvSpPr>
          <p:nvPr>
            <p:ph type="title"/>
          </p:nvPr>
        </p:nvSpPr>
        <p:spPr>
          <a:xfrm>
            <a:off x="230124" y="457200"/>
            <a:ext cx="11731752" cy="630936"/>
          </a:xfrm>
        </p:spPr>
        <p:txBody>
          <a:bodyPr rtlCol="0"/>
          <a:lstStyle/>
          <a:p>
            <a:pPr rtl="0"/>
            <a:r>
              <a:rPr lang="fr-FR" dirty="0"/>
              <a:t>tableau récapitulatif</a:t>
            </a:r>
          </a:p>
        </p:txBody>
      </p:sp>
    </p:spTree>
    <p:extLst>
      <p:ext uri="{BB962C8B-B14F-4D97-AF65-F5344CB8AC3E}">
        <p14:creationId xmlns:p14="http://schemas.microsoft.com/office/powerpoint/2010/main" val="311694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re 25">
            <a:extLst>
              <a:ext uri="{FF2B5EF4-FFF2-40B4-BE49-F238E27FC236}">
                <a16:creationId xmlns:a16="http://schemas.microsoft.com/office/drawing/2014/main" id="{CBAF131B-6352-8B79-B6D7-7C0256BE4FEF}"/>
              </a:ext>
            </a:extLst>
          </p:cNvPr>
          <p:cNvSpPr>
            <a:spLocks noGrp="1"/>
          </p:cNvSpPr>
          <p:nvPr>
            <p:ph type="title"/>
          </p:nvPr>
        </p:nvSpPr>
        <p:spPr/>
        <p:txBody>
          <a:bodyPr/>
          <a:lstStyle/>
          <a:p>
            <a:r>
              <a:rPr lang="fr-FR" dirty="0"/>
              <a:t>choix final </a:t>
            </a:r>
          </a:p>
        </p:txBody>
      </p:sp>
      <p:sp>
        <p:nvSpPr>
          <p:cNvPr id="29" name="Espace réservé du texte 32">
            <a:extLst>
              <a:ext uri="{FF2B5EF4-FFF2-40B4-BE49-F238E27FC236}">
                <a16:creationId xmlns:a16="http://schemas.microsoft.com/office/drawing/2014/main" id="{C6B55974-D2E4-5EE4-25AE-61CF0678C208}"/>
              </a:ext>
            </a:extLst>
          </p:cNvPr>
          <p:cNvSpPr txBox="1">
            <a:spLocks/>
          </p:cNvSpPr>
          <p:nvPr/>
        </p:nvSpPr>
        <p:spPr>
          <a:xfrm>
            <a:off x="1432684" y="3209783"/>
            <a:ext cx="6967738" cy="16249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1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err="1"/>
              <a:t>TestLink</a:t>
            </a:r>
            <a:r>
              <a:rPr lang="fr-FR" sz="1200" dirty="0"/>
              <a:t> est une application web de gestion des activités de test. Comme tout outil de gestion de test, il fournit les fonctionnalités comme la gestion des cas de test, la gestion des exigences, l’exécution des campagnes de test et le </a:t>
            </a:r>
            <a:r>
              <a:rPr lang="fr-FR" sz="1200" dirty="0" err="1"/>
              <a:t>reporting</a:t>
            </a:r>
            <a:r>
              <a:rPr lang="fr-FR" sz="1200" dirty="0"/>
              <a:t> des résultats.</a:t>
            </a:r>
          </a:p>
          <a:p>
            <a:r>
              <a:rPr lang="fr-FR" sz="1200" dirty="0" err="1"/>
              <a:t>TestLink</a:t>
            </a:r>
            <a:r>
              <a:rPr lang="fr-FR" sz="1200" dirty="0"/>
              <a:t> englobe la majorité des activités demandés par les testeurs. </a:t>
            </a:r>
            <a:br>
              <a:rPr lang="fr-FR" sz="1200" dirty="0"/>
            </a:br>
            <a:r>
              <a:rPr lang="fr-FR" sz="1200" dirty="0"/>
              <a:t>Il est </a:t>
            </a:r>
            <a:r>
              <a:rPr lang="fr-FR" sz="1200" dirty="0" err="1"/>
              <a:t>Opensource</a:t>
            </a:r>
            <a:r>
              <a:rPr lang="fr-FR" sz="1200" dirty="0"/>
              <a:t>. Facile à gérer.</a:t>
            </a:r>
          </a:p>
          <a:p>
            <a:r>
              <a:rPr lang="fr-FR" sz="1200" dirty="0" err="1"/>
              <a:t>TestLink</a:t>
            </a:r>
            <a:r>
              <a:rPr lang="fr-FR" sz="1200" dirty="0"/>
              <a:t> produit des résultats fiables.</a:t>
            </a:r>
          </a:p>
          <a:p>
            <a:endParaRPr lang="fr-FR" sz="1200" dirty="0"/>
          </a:p>
        </p:txBody>
      </p:sp>
      <p:pic>
        <p:nvPicPr>
          <p:cNvPr id="40" name="Image 39">
            <a:extLst>
              <a:ext uri="{FF2B5EF4-FFF2-40B4-BE49-F238E27FC236}">
                <a16:creationId xmlns:a16="http://schemas.microsoft.com/office/drawing/2014/main" id="{D646B176-AD49-12FB-9B86-704309B5D455}"/>
              </a:ext>
            </a:extLst>
          </p:cNvPr>
          <p:cNvPicPr>
            <a:picLocks noChangeAspect="1"/>
          </p:cNvPicPr>
          <p:nvPr/>
        </p:nvPicPr>
        <p:blipFill>
          <a:blip r:embed="rId2"/>
          <a:stretch>
            <a:fillRect/>
          </a:stretch>
        </p:blipFill>
        <p:spPr>
          <a:xfrm>
            <a:off x="4212372" y="1044646"/>
            <a:ext cx="3505999" cy="1791108"/>
          </a:xfrm>
          <a:prstGeom prst="rect">
            <a:avLst/>
          </a:prstGeom>
        </p:spPr>
      </p:pic>
    </p:spTree>
    <p:extLst>
      <p:ext uri="{BB962C8B-B14F-4D97-AF65-F5344CB8AC3E}">
        <p14:creationId xmlns:p14="http://schemas.microsoft.com/office/powerpoint/2010/main" val="3959294905"/>
      </p:ext>
    </p:extLst>
  </p:cSld>
  <p:clrMapOvr>
    <a:masterClrMapping/>
  </p:clrMapOvr>
</p:sld>
</file>

<file path=ppt/theme/theme1.xml><?xml version="1.0" encoding="utf-8"?>
<a:theme xmlns:a="http://schemas.openxmlformats.org/drawingml/2006/main" name="Thème 2_Offic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5237512_TF16411242_Win32" id="{1938BFD8-578F-4228-9E1A-A7332737DF0B}" vid="{5EA8FE88-AA04-434D-A38C-74F0A95C244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3.xml><?xml version="1.0" encoding="utf-8"?>
<ds:datastoreItem xmlns:ds="http://schemas.openxmlformats.org/officeDocument/2006/customXml" ds:itemID="{4723D220-FE82-4EC6-9B77-8DE4646D71D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{39BC06B8-7307-4ED1-8D7D-3C568908DD41}tf16411242_win32</Template>
  <TotalTime>63</TotalTime>
  <Words>350</Words>
  <Application>Microsoft Office PowerPoint</Application>
  <PresentationFormat>Grand écran</PresentationFormat>
  <Paragraphs>47</Paragraphs>
  <Slides>5</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Arial Unicode MS</vt:lpstr>
      <vt:lpstr>Avenir Next LT Pro Light</vt:lpstr>
      <vt:lpstr>Calibri</vt:lpstr>
      <vt:lpstr>Speak Pro</vt:lpstr>
      <vt:lpstr>Thème 2_Office</vt:lpstr>
      <vt:lpstr>CHOIX DES OUTILS DE TESTS</vt:lpstr>
      <vt:lpstr>les outils sélectionnés</vt:lpstr>
      <vt:lpstr>CRITERES DE CHOIX DES OUTILS DE GESTION DE TESTS</vt:lpstr>
      <vt:lpstr>tableau récapitulatif</vt:lpstr>
      <vt:lpstr>choix final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CHOIX DES OUTILS DE TESTS</dc:title>
  <dc:creator>Ayoub Ben Hadj Youssef</dc:creator>
  <cp:lastModifiedBy>Ayoub Ben Hadj Youssef</cp:lastModifiedBy>
  <cp:revision>7</cp:revision>
  <dcterms:created xsi:type="dcterms:W3CDTF">2022-05-23T16:21:03Z</dcterms:created>
  <dcterms:modified xsi:type="dcterms:W3CDTF">2022-05-24T08:09:01Z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