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66" r:id="rId5"/>
    <p:sldId id="310" r:id="rId6"/>
    <p:sldId id="311" r:id="rId7"/>
    <p:sldId id="312" r:id="rId8"/>
    <p:sldId id="313" r:id="rId9"/>
    <p:sldId id="314" r:id="rId10"/>
    <p:sldId id="315" r:id="rId11"/>
    <p:sldId id="317" r:id="rId12"/>
    <p:sldId id="318" r:id="rId13"/>
    <p:sldId id="319" r:id="rId14"/>
    <p:sldId id="322" r:id="rId15"/>
    <p:sldId id="320" r:id="rId16"/>
    <p:sldId id="323" r:id="rId17"/>
    <p:sldId id="321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00FB3-878C-48C2-8C7D-21F9269E0B92}" type="datetimeFigureOut">
              <a:rPr lang="fr-FR" smtClean="0"/>
              <a:t>10/06/2022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63EFA-D7B4-42C0-A4A1-6A6729E7549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8594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A74C6-9610-4EFF-A8CF-5CEBE7B27DC5}" type="datetimeFigureOut">
              <a:rPr lang="fr-FR" noProof="0" smtClean="0"/>
              <a:t>10/06/2022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FD56-AA2F-4452-9FAC-B4C8D48F137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4143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1FD56-AA2F-4452-9FAC-B4C8D48F13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47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FBB5C9-59A7-4770-B2AA-641F3C63B4C9}" type="datetime1">
              <a:rPr lang="fr-FR" noProof="0" smtClean="0"/>
              <a:t>10/06/2022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97ECEE-8444-4057-BCDC-70E869F964AE}" type="datetime1">
              <a:rPr lang="fr-FR" noProof="0" smtClean="0"/>
              <a:t>10/06/2022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0D32C-F99B-4264-B2F8-362A1230B523}" type="datetime1">
              <a:rPr lang="fr-FR" noProof="0" smtClean="0"/>
              <a:t>10/06/2022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D72C39-303F-4AD1-B738-8E01CD1AAB10}" type="datetime1">
              <a:rPr lang="fr-FR" noProof="0" smtClean="0"/>
              <a:t>10/06/2022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8CE47-D1E6-4DD8-AB34-2C9318886F0C}" type="datetime1">
              <a:rPr lang="fr-FR" noProof="0" smtClean="0"/>
              <a:t>10/06/2022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990BC9-279D-4310-92CE-1F5AE7EF8750}" type="datetime1">
              <a:rPr lang="fr-FR" noProof="0" smtClean="0"/>
              <a:t>10/06/2022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E5801A-B430-401E-B5DD-10F987106A20}" type="datetime1">
              <a:rPr lang="fr-FR" noProof="0" smtClean="0"/>
              <a:t>10/06/2022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C21A69B-D4C2-4BD5-8B03-93209A425E14}" type="datetime1">
              <a:rPr lang="fr-FR" noProof="0" smtClean="0"/>
              <a:t>10/06/2022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B14F60A-7B66-4829-887A-F663649423E8}" type="datetime1">
              <a:rPr lang="fr-FR" noProof="0" smtClean="0"/>
              <a:t>10/06/2022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3F65A44-474D-4549-A07C-6AAA0A9314B3}" type="datetime1">
              <a:rPr lang="fr-FR" noProof="0" smtClean="0"/>
              <a:t>10/06/2022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 rtlCol="0">
            <a:noAutofit/>
          </a:bodyPr>
          <a:lstStyle/>
          <a:p>
            <a:r>
              <a:rPr lang="fr-FR" sz="5400" dirty="0"/>
              <a:t>les </a:t>
            </a:r>
            <a:r>
              <a:rPr lang="fr-FR" sz="5400" dirty="0" err="1"/>
              <a:t>starégies</a:t>
            </a:r>
            <a:r>
              <a:rPr lang="fr-FR" sz="5400" dirty="0"/>
              <a:t> de sélections des éléments </a:t>
            </a:r>
            <a:r>
              <a:rPr lang="fr-FR" sz="5400" dirty="0" err="1"/>
              <a:t>webs</a:t>
            </a:r>
            <a:r>
              <a:rPr lang="fr-FR" sz="5400" dirty="0"/>
              <a:t> via </a:t>
            </a:r>
            <a:r>
              <a:rPr lang="fr-FR" sz="5400" dirty="0" err="1"/>
              <a:t>Appium</a:t>
            </a:r>
            <a:r>
              <a:rPr lang="fr-FR" sz="5400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Ayoub ben hadj </a:t>
            </a:r>
            <a:r>
              <a:rPr lang="fr-FR" dirty="0" err="1"/>
              <a:t>youssef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639EF39-A1E5-6A78-3AF5-186F956B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i="0" kern="1200" spc="-50" baseline="0" dirty="0">
                <a:effectLst/>
                <a:latin typeface="+mj-lt"/>
                <a:ea typeface="+mj-ea"/>
                <a:cs typeface="+mj-cs"/>
              </a:rPr>
              <a:t>Sélecteur </a:t>
            </a:r>
            <a:r>
              <a:rPr lang="fr-FR" i="0" kern="1200" spc="-50" baseline="0" dirty="0" err="1">
                <a:effectLst/>
                <a:latin typeface="+mj-lt"/>
                <a:ea typeface="+mj-ea"/>
                <a:cs typeface="+mj-cs"/>
              </a:rPr>
              <a:t>UIautomator</a:t>
            </a:r>
            <a:endParaRPr lang="fr-FR" kern="1200" spc="-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C0715D-AE77-28CB-4112-C5A2B2893F35}"/>
              </a:ext>
            </a:extLst>
          </p:cNvPr>
          <p:cNvSpPr txBox="1"/>
          <p:nvPr/>
        </p:nvSpPr>
        <p:spPr>
          <a:xfrm>
            <a:off x="1097279" y="2073032"/>
            <a:ext cx="10176972" cy="374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L'API 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UIAutomator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est une méthode native Android pour rechercher des éléments, elle utilise la classe 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UISelector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pour localiser des éléments. Dans 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Appium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vous envoyez le code Java, sous forme de chaîne, au serveur, qui l'exécute dans l'environnement de l'application, renvoyant l'élément ou les éléments.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Syntaxe: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driver.findElement</a:t>
            </a:r>
            <a:r>
              <a:rPr lang="fr-F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</a:t>
            </a:r>
            <a:r>
              <a:rPr lang="fr-F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MobileBy.AndroidUIAutomator</a:t>
            </a:r>
            <a:r>
              <a:rPr lang="fr-F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("</a:t>
            </a:r>
            <a:r>
              <a:rPr lang="fr-F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newUiScrollable</a:t>
            </a:r>
            <a:r>
              <a:rPr lang="fr-F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</a:t>
            </a:r>
            <a:r>
              <a:rPr lang="fr-F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newUiSelector</a:t>
            </a:r>
            <a:r>
              <a:rPr lang="fr-F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().scrollable(</a:t>
            </a:r>
            <a:r>
              <a:rPr lang="fr-F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true</a:t>
            </a:r>
            <a:r>
              <a:rPr lang="fr-F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).instance(0)).</a:t>
            </a:r>
            <a:r>
              <a:rPr lang="fr-F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scrollIntoView</a:t>
            </a:r>
            <a:r>
              <a:rPr lang="fr-F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(new </a:t>
            </a:r>
            <a:r>
              <a:rPr lang="fr-F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UiSelector</a:t>
            </a:r>
            <a:r>
              <a:rPr lang="fr-F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().</a:t>
            </a:r>
            <a:r>
              <a:rPr lang="fr-F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textContains</a:t>
            </a:r>
            <a:r>
              <a:rPr lang="fr-F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(\""+ </a:t>
            </a:r>
            <a:r>
              <a:rPr lang="fr-F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find_text</a:t>
            </a:r>
            <a:r>
              <a:rPr lang="fr-F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+ "\").instance( 0))") );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Appium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permet à l'utilisateur d'utiliser une liste d'attributs avec 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UiSelector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(). Quelques-uns énumérés ci-dessous. Exemple: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UiSelector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().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resourceId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ressourceid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");</a:t>
            </a:r>
            <a:endParaRPr lang="fr-FR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Nous pouvons utiliser la stratégie 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UIautomator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avec la fonction 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UiScrollable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pour certaines opérations complexes telles que le défilement automatique et la recherche d'un élément avec les conditions données.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fr-FR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fr-FR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6130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639EF39-A1E5-6A78-3AF5-186F956B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i="0" kern="1200" spc="-50" baseline="0" dirty="0">
                <a:effectLst/>
                <a:latin typeface="+mj-lt"/>
                <a:ea typeface="+mj-ea"/>
                <a:cs typeface="+mj-cs"/>
              </a:rPr>
              <a:t>Chaîne de prédicat</a:t>
            </a:r>
            <a:endParaRPr lang="fr-FR" kern="1200" spc="-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C0715D-AE77-28CB-4112-C5A2B2893F35}"/>
              </a:ext>
            </a:extLst>
          </p:cNvPr>
          <p:cNvSpPr txBox="1"/>
          <p:nvPr/>
        </p:nvSpPr>
        <p:spPr>
          <a:xfrm>
            <a:off x="1097279" y="2073032"/>
            <a:ext cx="10146825" cy="374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Cette stratégie de localisation est dans ma liste de favoris en ce qui concerne l'automatisation XCUI. Il s'agit d'une approche de recherche </a:t>
            </a: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NativeJS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optimisée par Apple pour son propre SDK (</a:t>
            </a: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XCode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) et vous pouvez la concevoir davantage comme une requête XPath.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 nombreux opérateurs logiques et comparatifs sont disponibles pour la piqûre de prédicat. S'il vous plait allez jeter le site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fr-F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Syntaxe: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@iOSXCUITFindBy(iOSNsPredicate = "type == '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XCUIElementTypeStaticText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' AND 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name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BEGINSWITH[c] 'Shipping 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Address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:'")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ou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driver.findElement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MobileBy.iOSNsPredicateString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("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iOSNsPredicateString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"));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fr-F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984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639EF39-A1E5-6A78-3AF5-186F956B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i="0" kern="1200" spc="-50" baseline="0" dirty="0">
                <a:effectLst/>
                <a:latin typeface="+mj-lt"/>
                <a:ea typeface="+mj-ea"/>
                <a:cs typeface="+mj-cs"/>
              </a:rPr>
              <a:t>Chaîne de classe</a:t>
            </a:r>
            <a:endParaRPr lang="fr-FR" kern="1200" spc="-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C0715D-AE77-28CB-4112-C5A2B2893F35}"/>
              </a:ext>
            </a:extLst>
          </p:cNvPr>
          <p:cNvSpPr txBox="1"/>
          <p:nvPr/>
        </p:nvSpPr>
        <p:spPr>
          <a:xfrm>
            <a:off x="1097280" y="2073032"/>
            <a:ext cx="10227212" cy="374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L'une des meilleures et puissantes stratégies de localisation conçues pour remplacer </a:t>
            </a: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Xpath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et pour creuser et trouver rapidement les éléments hiérarchiques. Ceci est conçu par l'équipe </a:t>
            </a: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Appium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 Cette stratégie de localisation est dans ma liste de favoris en ce qui concerne l'automatisation XCUI.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fr-F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Syntaxe: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@iOSXCUITFindBy(iOSClassChain = "**/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XCUIElementTypeTable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[2]/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XCUIElementTypeStaticText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[1]")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ou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driver.findElement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MobileBy.iOSClassChain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("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iOSClassChainString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248834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639EF39-A1E5-6A78-3AF5-186F956B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i="0" kern="1200" spc="-50" baseline="0" dirty="0">
                <a:effectLst/>
                <a:latin typeface="+mj-lt"/>
                <a:ea typeface="+mj-ea"/>
                <a:cs typeface="+mj-cs"/>
              </a:rPr>
              <a:t>XPath</a:t>
            </a:r>
            <a:endParaRPr lang="fr-FR" kern="1200" spc="-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C0715D-AE77-28CB-4112-C5A2B2893F35}"/>
              </a:ext>
            </a:extLst>
          </p:cNvPr>
          <p:cNvSpPr txBox="1"/>
          <p:nvPr/>
        </p:nvSpPr>
        <p:spPr>
          <a:xfrm>
            <a:off x="1097280" y="2073032"/>
            <a:ext cx="10058400" cy="3748194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Nous connaissons tous très bien XPath, une stratégie couramment utilisée et puissante, en particulier pour les éléments dynamiques, pas besoin d'expliquer grand-chose car nous l'utilisons tous beaucoup.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fr-F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Les tests Web sans XPath sont inimaginables. </a:t>
            </a: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xpath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est également considéré comme la stratégie de localisation non fiable.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fr-F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Appium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permet à l'utilisateur d'utiliser XPath dans certaines conditions, mais il n'est pas recommandé en raison de ses performances également pour d'autres bonnes raisons telles que.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fr-F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En raison du changement dynamique des éléments dans le mobile, la hiérarchie des chemins ne sera pas la même tout le temps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XPath prendra beaucoup de temps pour trouver un élément (dépend du nombre d'éléments dans la page)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Mobile native n'a pas son DOM en tant que XML. Vous pouvez trouver cela dans </a:t>
            </a: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Appium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Inspector</a:t>
            </a:r>
            <a:endParaRPr lang="fr-F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Conduit à </a:t>
            </a: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StaleElementException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dans de nombreux cas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Sous Android, vous pouvez voir des performances modérées en utilisant XPath, mais dans XCUI, il est fortement déconseillé d'opter pour la stratégie </a:t>
            </a: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Predicate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String ou Class Chain.</a:t>
            </a:r>
          </a:p>
        </p:txBody>
      </p:sp>
    </p:spTree>
    <p:extLst>
      <p:ext uri="{BB962C8B-B14F-4D97-AF65-F5344CB8AC3E}">
        <p14:creationId xmlns:p14="http://schemas.microsoft.com/office/powerpoint/2010/main" val="2714286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639EF39-A1E5-6A78-3AF5-186F956B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i="0" kern="1200" spc="-50" baseline="0" dirty="0">
                <a:effectLst/>
              </a:rPr>
              <a:t>MERCI POUR VOTRE ATTENTION</a:t>
            </a:r>
            <a:endParaRPr lang="fr-FR" kern="1200" spc="-50" baseline="0" dirty="0"/>
          </a:p>
        </p:txBody>
      </p:sp>
    </p:spTree>
    <p:extLst>
      <p:ext uri="{BB962C8B-B14F-4D97-AF65-F5344CB8AC3E}">
        <p14:creationId xmlns:p14="http://schemas.microsoft.com/office/powerpoint/2010/main" val="224608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A4EF53A-0B95-0529-DF4D-438D686498B3}"/>
              </a:ext>
            </a:extLst>
          </p:cNvPr>
          <p:cNvSpPr txBox="1"/>
          <p:nvPr/>
        </p:nvSpPr>
        <p:spPr>
          <a:xfrm>
            <a:off x="522514" y="1175657"/>
            <a:ext cx="10199077" cy="336027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Jusqu'à présent, nous avons vu comment connecter notre véritable appareil/émulateurs à l'aide d'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Appium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. Dans cette session, nous nous concentrerons sur la façon d'inspecter un objet/élément à l'aide d'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Appium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Inspector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Comme je l'ai déjà mentionné dans l'un de mes blogs précédents, la fonctionnalité la plus importante et la plus puissante d'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Appium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 est l'inspecteur. Parce que cela nous aidera à trouver un élément et ses attributs de manière simple. L'écran de l'inspecteur est simple et léger. On peut facilement inspecter un élément et le modèle hiérarchique affiché à l'écran sera assez intéressant.</a:t>
            </a:r>
          </a:p>
        </p:txBody>
      </p:sp>
    </p:spTree>
    <p:extLst>
      <p:ext uri="{BB962C8B-B14F-4D97-AF65-F5344CB8AC3E}">
        <p14:creationId xmlns:p14="http://schemas.microsoft.com/office/powerpoint/2010/main" val="247901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D30B50-7794-2221-15FF-5515C029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z="48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Principales caractéristiques d'</a:t>
            </a:r>
            <a:r>
              <a:rPr lang="fr-FR" sz="48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Inspector</a:t>
            </a:r>
            <a:r>
              <a:rPr lang="fr-FR" sz="48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:</a:t>
            </a:r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CEF35C-E011-D3A2-6086-5504BF6F885F}"/>
              </a:ext>
            </a:extLst>
          </p:cNvPr>
          <p:cNvSpPr txBox="1"/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fr-FR" sz="1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La vue hiérarchique des éléments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fr-FR" sz="1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Un simple clic sur l'élément préféré pour inspecter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fr-FR" sz="1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Vous pouvez facilement trouver l'élément et glisser les coordonnées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fr-FR" sz="1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Pour une reconnaissance instantanée de l'élément, nous pouvons utiliser des boutons intégrés tels que "</a:t>
            </a:r>
            <a:r>
              <a:rPr lang="fr-FR" sz="17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Tap</a:t>
            </a:r>
            <a:r>
              <a:rPr lang="fr-FR" sz="1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 et "</a:t>
            </a:r>
            <a:r>
              <a:rPr lang="fr-FR" sz="17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SendKeys</a:t>
            </a:r>
            <a:r>
              <a:rPr lang="fr-FR" sz="1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 pour cliquer sur un élément particulier et transmettre une valeur à n'importe quel champ de saisie. 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fr-FR" sz="1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Permet d'enregistrer et de modifier les capacités souhaitées pour une utilisation future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fr-FR" sz="1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À chaque inspection d'élément réussie, des attributs tels que "Name", "Value", "Label", "ID", "XPath" etc... seront affichés séparément dans une colonne tabulaire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fr-FR" sz="1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Basé sur la plate-forme, il existe de nombreuses stratégies de localisation disponibles pour trouver un élément comme "ID", "</a:t>
            </a:r>
            <a:r>
              <a:rPr lang="fr-FR" sz="17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Xpath</a:t>
            </a:r>
            <a:r>
              <a:rPr lang="fr-FR" sz="1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", "Class Name", "</a:t>
            </a:r>
            <a:r>
              <a:rPr lang="fr-FR" sz="17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UIAutomator</a:t>
            </a:r>
            <a:r>
              <a:rPr lang="fr-FR" sz="1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fr-FR" sz="17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Selector</a:t>
            </a:r>
            <a:r>
              <a:rPr lang="fr-FR" sz="1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", "Class Chain", "</a:t>
            </a:r>
            <a:r>
              <a:rPr lang="fr-FR" sz="17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NSPredicate</a:t>
            </a:r>
            <a:r>
              <a:rPr lang="fr-FR" sz="1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 etc...</a:t>
            </a:r>
          </a:p>
        </p:txBody>
      </p:sp>
    </p:spTree>
    <p:extLst>
      <p:ext uri="{BB962C8B-B14F-4D97-AF65-F5344CB8AC3E}">
        <p14:creationId xmlns:p14="http://schemas.microsoft.com/office/powerpoint/2010/main" val="230491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325724-5DB9-CC20-78C1-DD6BCE4387B4}"/>
              </a:ext>
            </a:extLst>
          </p:cNvPr>
          <p:cNvSpPr txBox="1"/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rtl="0">
              <a:defRPr lang="fr-fr"/>
            </a:defPPr>
            <a:lvl1pPr algn="just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l">
              <a:buNone/>
            </a:pPr>
            <a:r>
              <a:rPr lang="fr-FR" sz="2000" dirty="0"/>
              <a:t>Il existe une liste de stratégies de localisation disponibles dans </a:t>
            </a:r>
            <a:r>
              <a:rPr lang="fr-FR" sz="2000" dirty="0" err="1"/>
              <a:t>Appium</a:t>
            </a:r>
            <a:r>
              <a:rPr lang="fr-FR" sz="2000" dirty="0"/>
              <a:t> en fonction des plates-formes. En fonction de son niveau de priorité, de sa facilité d'approche et de ses performances, nous pouvons sélectionner la stratégie de localisation appropriée </a:t>
            </a:r>
          </a:p>
          <a:p>
            <a:pPr algn="l">
              <a:buNone/>
            </a:pPr>
            <a:br>
              <a:rPr lang="fr-FR" sz="2000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1018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53618E8-4D8A-CA93-E902-087212AE9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533323"/>
            <a:ext cx="3517567" cy="4574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N'oubliez pas : peu de stratégies de localisation basées sur </a:t>
            </a:r>
            <a:r>
              <a:rPr lang="fr-FR" sz="2000" dirty="0" err="1">
                <a:solidFill>
                  <a:schemeClr val="bg1">
                    <a:lumMod val="95000"/>
                  </a:schemeClr>
                </a:solidFill>
              </a:rPr>
              <a:t>Selenium</a:t>
            </a: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 telles que "sélecteur </a:t>
            </a:r>
            <a:r>
              <a:rPr lang="fr-FR" sz="2000" dirty="0" err="1">
                <a:solidFill>
                  <a:schemeClr val="bg1">
                    <a:lumMod val="95000"/>
                  </a:schemeClr>
                </a:solidFill>
              </a:rPr>
              <a:t>css</a:t>
            </a: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", </a:t>
            </a:r>
            <a:r>
              <a:rPr lang="fr-FR" sz="2000" dirty="0" err="1">
                <a:solidFill>
                  <a:schemeClr val="bg1">
                    <a:lumMod val="95000"/>
                  </a:schemeClr>
                </a:solidFill>
              </a:rPr>
              <a:t>Linktext</a:t>
            </a: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fr-FR" sz="2000" dirty="0" err="1">
                <a:solidFill>
                  <a:schemeClr val="bg1">
                    <a:lumMod val="95000"/>
                  </a:schemeClr>
                </a:solidFill>
              </a:rPr>
              <a:t>tagname</a:t>
            </a: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fr-FR" sz="2000" dirty="0" err="1">
                <a:solidFill>
                  <a:schemeClr val="bg1">
                    <a:lumMod val="95000"/>
                  </a:schemeClr>
                </a:solidFill>
              </a:rPr>
              <a:t>partiallinktext</a:t>
            </a: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 ne sont pas prises en charge par les API </a:t>
            </a:r>
            <a:r>
              <a:rPr lang="fr-FR" sz="2000" dirty="0" err="1">
                <a:solidFill>
                  <a:schemeClr val="bg1">
                    <a:lumMod val="95000"/>
                  </a:schemeClr>
                </a:solidFill>
              </a:rPr>
              <a:t>Appium</a:t>
            </a:r>
            <a:r>
              <a:rPr lang="fr-FR" sz="2000" dirty="0">
                <a:solidFill>
                  <a:schemeClr val="bg1">
                    <a:lumMod val="95000"/>
                  </a:schemeClr>
                </a:solidFill>
              </a:rPr>
              <a:t> car la source de page mobile (DOM) n'est pas basée sur XML.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93B45FF-61C6-DD26-8BFE-739558C9C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50527"/>
              </p:ext>
            </p:extLst>
          </p:nvPr>
        </p:nvGraphicFramePr>
        <p:xfrm>
          <a:off x="5458984" y="1173062"/>
          <a:ext cx="5928344" cy="4574232"/>
        </p:xfrm>
        <a:graphic>
          <a:graphicData uri="http://schemas.openxmlformats.org/drawingml/2006/table">
            <a:tbl>
              <a:tblPr/>
              <a:tblGrid>
                <a:gridCol w="2964172">
                  <a:extLst>
                    <a:ext uri="{9D8B030D-6E8A-4147-A177-3AD203B41FA5}">
                      <a16:colId xmlns:a16="http://schemas.microsoft.com/office/drawing/2014/main" val="3068873795"/>
                    </a:ext>
                  </a:extLst>
                </a:gridCol>
                <a:gridCol w="2964172">
                  <a:extLst>
                    <a:ext uri="{9D8B030D-6E8A-4147-A177-3AD203B41FA5}">
                      <a16:colId xmlns:a16="http://schemas.microsoft.com/office/drawing/2014/main" val="1610460432"/>
                    </a:ext>
                  </a:extLst>
                </a:gridCol>
              </a:tblGrid>
              <a:tr h="801554">
                <a:tc>
                  <a:txBody>
                    <a:bodyPr/>
                    <a:lstStyle/>
                    <a:p>
                      <a:pPr algn="l"/>
                      <a:r>
                        <a:rPr lang="fr-FR" sz="1700" b="1">
                          <a:effectLst/>
                        </a:rPr>
                        <a:t>Stratégies de localisation</a:t>
                      </a:r>
                      <a:endParaRPr lang="fr-FR" sz="1700">
                        <a:effectLst/>
                      </a:endParaRPr>
                    </a:p>
                  </a:txBody>
                  <a:tcPr marL="118482" marR="118482" marT="118482" marB="118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b="1">
                          <a:effectLst/>
                        </a:rPr>
                        <a:t>Plate-forme prise en charge</a:t>
                      </a:r>
                      <a:endParaRPr lang="fr-FR" sz="1700">
                        <a:effectLst/>
                      </a:endParaRPr>
                    </a:p>
                  </a:txBody>
                  <a:tcPr marL="118482" marR="118482" marT="118482" marB="118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840482"/>
                  </a:ext>
                </a:extLst>
              </a:tr>
              <a:tr h="538954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</a:rPr>
                        <a:t>ID d'accessibilité ou ID</a:t>
                      </a:r>
                    </a:p>
                  </a:txBody>
                  <a:tcPr marL="118482" marR="118482" marT="118482" marB="1184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</a:rPr>
                        <a:t>Android et iOS</a:t>
                      </a:r>
                    </a:p>
                  </a:txBody>
                  <a:tcPr marL="118482" marR="118482" marT="118482" marB="1184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419067"/>
                  </a:ext>
                </a:extLst>
              </a:tr>
              <a:tr h="538954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</a:rPr>
                        <a:t>Nom</a:t>
                      </a:r>
                    </a:p>
                  </a:txBody>
                  <a:tcPr marL="118482" marR="118482" marT="118482" marB="1184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</a:rPr>
                        <a:t>Android et iOS</a:t>
                      </a:r>
                    </a:p>
                  </a:txBody>
                  <a:tcPr marL="118482" marR="118482" marT="118482" marB="1184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872633"/>
                  </a:ext>
                </a:extLst>
              </a:tr>
              <a:tr h="538954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</a:rPr>
                        <a:t>nom du cours</a:t>
                      </a:r>
                    </a:p>
                  </a:txBody>
                  <a:tcPr marL="118482" marR="118482" marT="118482" marB="1184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</a:rPr>
                        <a:t>Android et iOS</a:t>
                      </a:r>
                    </a:p>
                  </a:txBody>
                  <a:tcPr marL="118482" marR="118482" marT="118482" marB="1184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82713"/>
                  </a:ext>
                </a:extLst>
              </a:tr>
              <a:tr h="538954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</a:rPr>
                        <a:t>Sélecteur Uiautomator</a:t>
                      </a:r>
                    </a:p>
                  </a:txBody>
                  <a:tcPr marL="118482" marR="118482" marT="118482" marB="1184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</a:rPr>
                        <a:t>Android</a:t>
                      </a:r>
                    </a:p>
                  </a:txBody>
                  <a:tcPr marL="118482" marR="118482" marT="118482" marB="1184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28763"/>
                  </a:ext>
                </a:extLst>
              </a:tr>
              <a:tr h="538954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</a:rPr>
                        <a:t>Chaîne de prédicat</a:t>
                      </a:r>
                    </a:p>
                  </a:txBody>
                  <a:tcPr marL="118482" marR="118482" marT="118482" marB="1184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</a:rPr>
                        <a:t>iOS</a:t>
                      </a:r>
                    </a:p>
                  </a:txBody>
                  <a:tcPr marL="118482" marR="118482" marT="118482" marB="1184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43454"/>
                  </a:ext>
                </a:extLst>
              </a:tr>
              <a:tr h="538954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</a:rPr>
                        <a:t>Chaîne de classe</a:t>
                      </a:r>
                    </a:p>
                  </a:txBody>
                  <a:tcPr marL="118482" marR="118482" marT="118482" marB="1184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</a:rPr>
                        <a:t>iOS</a:t>
                      </a:r>
                    </a:p>
                  </a:txBody>
                  <a:tcPr marL="118482" marR="118482" marT="118482" marB="1184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360983"/>
                  </a:ext>
                </a:extLst>
              </a:tr>
              <a:tr h="538954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</a:rPr>
                        <a:t>Xpath</a:t>
                      </a:r>
                    </a:p>
                  </a:txBody>
                  <a:tcPr marL="118482" marR="118482" marT="118482" marB="1184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</a:rPr>
                        <a:t>Android et iOS</a:t>
                      </a:r>
                    </a:p>
                  </a:txBody>
                  <a:tcPr marL="118482" marR="118482" marT="118482" marB="1184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30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73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2566E57-57F0-EAF6-B1CC-E704697E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z="48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IDENTIFIANT</a:t>
            </a:r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E61DEC0-60DC-0911-17C0-A09084B9520B}"/>
              </a:ext>
            </a:extLst>
          </p:cNvPr>
          <p:cNvSpPr txBox="1"/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L'une des stratégies de localisation les plus simples et les plus couramment utilisées. En fait, chaque élément a son propre identifiant qui lui est associé.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Dans Android, nous pouvons utiliser des attributs comme 'ID' ou '</a:t>
            </a: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resource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-id'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Dans XCUI, nous pouvons utiliser le nom ou l'étiquette. [Préféré uniquement pour les valeurs de champ statiques]</a:t>
            </a:r>
          </a:p>
        </p:txBody>
      </p:sp>
    </p:spTree>
    <p:extLst>
      <p:ext uri="{BB962C8B-B14F-4D97-AF65-F5344CB8AC3E}">
        <p14:creationId xmlns:p14="http://schemas.microsoft.com/office/powerpoint/2010/main" val="183903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639EF39-A1E5-6A78-3AF5-186F956B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z="48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ID d'accessibilité</a:t>
            </a:r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C0715D-AE77-28CB-4112-C5A2B2893F35}"/>
              </a:ext>
            </a:extLst>
          </p:cNvPr>
          <p:cNvSpPr txBox="1"/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Ce localisateur est couramment utilisé pour les applications basées sur iOS. Dans Android, ce localisateur est reconnu comme un attribut "content-</a:t>
            </a: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desc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". C'est l'une des meilleures stratégies à utiliser pour Android et iOS, car elle sera la même sur les deux plates-formes si l'application est conçue avec </a:t>
            </a: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ReactNative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ou Xamarin. 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Android : l'</a:t>
            </a: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accessibilityid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ou "content-</a:t>
            </a: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desc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 est toujours un choix préféré en raison de ses performances.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XCUI : l'</a:t>
            </a: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accessibilityid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doit être utilisé avec précaution, car pour les champs dynamiques, </a:t>
            </a: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l'id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changera en fonction de la valeur du champ. Donc préféré uniquement pour les champs statiques.</a:t>
            </a:r>
          </a:p>
        </p:txBody>
      </p:sp>
    </p:spTree>
    <p:extLst>
      <p:ext uri="{BB962C8B-B14F-4D97-AF65-F5344CB8AC3E}">
        <p14:creationId xmlns:p14="http://schemas.microsoft.com/office/powerpoint/2010/main" val="408848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639EF39-A1E5-6A78-3AF5-186F956B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i="0" kern="1200" spc="-50" baseline="0">
                <a:effectLst/>
                <a:latin typeface="+mj-lt"/>
                <a:ea typeface="+mj-ea"/>
                <a:cs typeface="+mj-cs"/>
              </a:rPr>
              <a:t>Nom</a:t>
            </a:r>
            <a:endParaRPr lang="fr-FR" kern="1200" spc="-5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C0715D-AE77-28CB-4112-C5A2B2893F35}"/>
              </a:ext>
            </a:extLst>
          </p:cNvPr>
          <p:cNvSpPr txBox="1"/>
          <p:nvPr/>
        </p:nvSpPr>
        <p:spPr>
          <a:xfrm>
            <a:off x="1097279" y="2073032"/>
            <a:ext cx="9262571" cy="374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Il s'agit de l'une des stratégies de localisation courantes dans </a:t>
            </a: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Appium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ou le sélénium. L'élément sera identifié à l'aide du nom du champ.</a:t>
            </a:r>
          </a:p>
        </p:txBody>
      </p:sp>
    </p:spTree>
    <p:extLst>
      <p:ext uri="{BB962C8B-B14F-4D97-AF65-F5344CB8AC3E}">
        <p14:creationId xmlns:p14="http://schemas.microsoft.com/office/powerpoint/2010/main" val="413042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639EF39-A1E5-6A78-3AF5-186F956B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i="0" kern="1200" spc="-50" baseline="0" dirty="0">
                <a:effectLst/>
                <a:latin typeface="+mj-lt"/>
                <a:ea typeface="+mj-ea"/>
                <a:cs typeface="+mj-cs"/>
              </a:rPr>
              <a:t>Nom du cours</a:t>
            </a:r>
            <a:endParaRPr lang="fr-FR" kern="1200" spc="-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C0715D-AE77-28CB-4112-C5A2B2893F35}"/>
              </a:ext>
            </a:extLst>
          </p:cNvPr>
          <p:cNvSpPr txBox="1"/>
          <p:nvPr/>
        </p:nvSpPr>
        <p:spPr>
          <a:xfrm>
            <a:off x="1097279" y="2073032"/>
            <a:ext cx="10478421" cy="374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Comme nous l'avons déjà vu, la hiérarchie "</a:t>
            </a: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Appsource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 dans les balises </a:t>
            </a: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Inspector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n'est rien d'autre qu'un nom de classe.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fr-F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Pour IOS, il s'agit du nom complet de l'élément XCUI et commence par </a:t>
            </a: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XCUIElementType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fr-F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Pour Android, il s'agit du nom complet de la classe UIAutomator2 et commence par </a:t>
            </a: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android.widget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fr-F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Exemple : </a:t>
            </a: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XCUIElementTypeButton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et </a:t>
            </a:r>
            <a:r>
              <a:rPr lang="fr-FR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android.widget.Button</a:t>
            </a:r>
            <a:endParaRPr lang="fr-F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2665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81_TF11437505.potx" id="{B6B28B30-434A-44ED-A7AD-D9002B198BFB}" vid="{9C6040AD-F912-4FA0-BF90-A78807B94EA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{D869F01D-735B-4898-BFEB-BBA6222D4717}tf11437505_win32</Template>
  <TotalTime>936</TotalTime>
  <Words>1168</Words>
  <Application>Microsoft Office PowerPoint</Application>
  <PresentationFormat>Grand écran</PresentationFormat>
  <Paragraphs>85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 Pro Cond Light</vt:lpstr>
      <vt:lpstr>Speak Pro</vt:lpstr>
      <vt:lpstr>Verdana</vt:lpstr>
      <vt:lpstr>RetrospectVTI</vt:lpstr>
      <vt:lpstr>les starégies de sélections des éléments webs via Appium </vt:lpstr>
      <vt:lpstr>Présentation PowerPoint</vt:lpstr>
      <vt:lpstr>Principales caractéristiques d'Inspector :</vt:lpstr>
      <vt:lpstr>Présentation PowerPoint</vt:lpstr>
      <vt:lpstr>Présentation PowerPoint</vt:lpstr>
      <vt:lpstr>IDENTIFIANT</vt:lpstr>
      <vt:lpstr>ID d'accessibilité</vt:lpstr>
      <vt:lpstr>Nom</vt:lpstr>
      <vt:lpstr>Nom du cours</vt:lpstr>
      <vt:lpstr>Sélecteur UIautomator</vt:lpstr>
      <vt:lpstr>Chaîne de prédicat</vt:lpstr>
      <vt:lpstr>Chaîne de classe</vt:lpstr>
      <vt:lpstr>XPath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Lorem Ipsum</dc:title>
  <dc:creator>Ayoub Ben Hadj Youssef</dc:creator>
  <cp:lastModifiedBy>Ayoub Ben Hadj Youssef</cp:lastModifiedBy>
  <cp:revision>2</cp:revision>
  <dcterms:created xsi:type="dcterms:W3CDTF">2022-06-09T16:15:13Z</dcterms:created>
  <dcterms:modified xsi:type="dcterms:W3CDTF">2022-06-10T13:41:17Z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