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58"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0"/>
    <p:restoredTop sz="94648"/>
  </p:normalViewPr>
  <p:slideViewPr>
    <p:cSldViewPr snapToGrid="0" snapToObjects="1">
      <p:cViewPr varScale="1">
        <p:scale>
          <a:sx n="138" d="100"/>
          <a:sy n="138" d="100"/>
        </p:scale>
        <p:origin x="192"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4/4/18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34A1-59FD-4E47-90F1-37ED389096D4}"/>
              </a:ext>
            </a:extLst>
          </p:cNvPr>
          <p:cNvSpPr>
            <a:spLocks noGrp="1"/>
          </p:cNvSpPr>
          <p:nvPr>
            <p:ph type="ctrTitle"/>
          </p:nvPr>
        </p:nvSpPr>
        <p:spPr/>
        <p:txBody>
          <a:bodyPr/>
          <a:lstStyle/>
          <a:p>
            <a:r>
              <a:rPr lang="en-US" dirty="0"/>
              <a:t>COMP472 PROJECT</a:t>
            </a:r>
          </a:p>
        </p:txBody>
      </p:sp>
      <p:sp>
        <p:nvSpPr>
          <p:cNvPr id="3" name="Subtitle 2">
            <a:extLst>
              <a:ext uri="{FF2B5EF4-FFF2-40B4-BE49-F238E27FC236}">
                <a16:creationId xmlns:a16="http://schemas.microsoft.com/office/drawing/2014/main" id="{3C08A90B-D7F7-6A49-B921-FEAECB341080}"/>
              </a:ext>
            </a:extLst>
          </p:cNvPr>
          <p:cNvSpPr>
            <a:spLocks noGrp="1"/>
          </p:cNvSpPr>
          <p:nvPr>
            <p:ph type="subTitle" idx="1"/>
          </p:nvPr>
        </p:nvSpPr>
        <p:spPr/>
        <p:txBody>
          <a:bodyPr>
            <a:normAutofit fontScale="92500"/>
          </a:bodyPr>
          <a:lstStyle/>
          <a:p>
            <a:r>
              <a:rPr lang="en-US" dirty="0"/>
              <a:t>TEAM BITS:</a:t>
            </a:r>
          </a:p>
          <a:p>
            <a:r>
              <a:rPr lang="en-US" dirty="0"/>
              <a:t>AYOUBE AKAOUCH </a:t>
            </a:r>
            <a:r>
              <a:rPr lang="en-US" dirty="0">
                <a:solidFill>
                  <a:srgbClr val="C00000"/>
                </a:solidFill>
              </a:rPr>
              <a:t>27755341</a:t>
            </a:r>
            <a:r>
              <a:rPr lang="en-US" dirty="0"/>
              <a:t>,</a:t>
            </a:r>
            <a:r>
              <a:rPr lang="en-US" dirty="0">
                <a:solidFill>
                  <a:srgbClr val="C00000"/>
                </a:solidFill>
              </a:rPr>
              <a:t> </a:t>
            </a:r>
            <a:r>
              <a:rPr lang="en-US" dirty="0"/>
              <a:t>PHILIP KURET </a:t>
            </a:r>
            <a:r>
              <a:rPr lang="en-US" dirty="0">
                <a:solidFill>
                  <a:srgbClr val="C00000"/>
                </a:solidFill>
              </a:rPr>
              <a:t>27392680</a:t>
            </a:r>
            <a:r>
              <a:rPr lang="en-US" dirty="0"/>
              <a:t>, MARC-HENRY NOON </a:t>
            </a:r>
            <a:r>
              <a:rPr lang="en-US" dirty="0">
                <a:solidFill>
                  <a:srgbClr val="C00000"/>
                </a:solidFill>
              </a:rPr>
              <a:t>27477961</a:t>
            </a:r>
          </a:p>
        </p:txBody>
      </p:sp>
    </p:spTree>
    <p:extLst>
      <p:ext uri="{BB962C8B-B14F-4D97-AF65-F5344CB8AC3E}">
        <p14:creationId xmlns:p14="http://schemas.microsoft.com/office/powerpoint/2010/main" val="255539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4C22-7E69-974B-BD5F-C3838BBD81D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4AC963A-9D9D-FE4A-B217-5CA398C565B8}"/>
              </a:ext>
            </a:extLst>
          </p:cNvPr>
          <p:cNvSpPr>
            <a:spLocks noGrp="1"/>
          </p:cNvSpPr>
          <p:nvPr>
            <p:ph idx="1"/>
          </p:nvPr>
        </p:nvSpPr>
        <p:spPr/>
        <p:txBody>
          <a:bodyPr/>
          <a:lstStyle/>
          <a:p>
            <a:r>
              <a:rPr lang="en-US" dirty="0"/>
              <a:t>5 x 3 puzzle composed of a combination of 14 cadies (Reese’s, Bazooka Bubble, </a:t>
            </a:r>
            <a:r>
              <a:rPr lang="en-US" dirty="0" err="1"/>
              <a:t>Walnettos</a:t>
            </a:r>
            <a:r>
              <a:rPr lang="en-US" dirty="0"/>
              <a:t>,  York Minis, Gobstoppers or Pez) and one empty bloc.</a:t>
            </a:r>
          </a:p>
          <a:p>
            <a:r>
              <a:rPr lang="en-US" dirty="0"/>
              <a:t>Goal is to move the empty block to rearrange the candies into a symmetrical arrangement (identical top and bottom rows).</a:t>
            </a:r>
          </a:p>
          <a:p>
            <a:r>
              <a:rPr lang="en-US" dirty="0"/>
              <a:t>We designed a heuristic in order to solve puzzles in the most efficient way possible.</a:t>
            </a:r>
          </a:p>
        </p:txBody>
      </p:sp>
    </p:spTree>
    <p:extLst>
      <p:ext uri="{BB962C8B-B14F-4D97-AF65-F5344CB8AC3E}">
        <p14:creationId xmlns:p14="http://schemas.microsoft.com/office/powerpoint/2010/main" val="66237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6B24-EB5F-DC43-8687-9D771FB60B01}"/>
              </a:ext>
            </a:extLst>
          </p:cNvPr>
          <p:cNvSpPr>
            <a:spLocks noGrp="1"/>
          </p:cNvSpPr>
          <p:nvPr>
            <p:ph type="title"/>
          </p:nvPr>
        </p:nvSpPr>
        <p:spPr/>
        <p:txBody>
          <a:bodyPr/>
          <a:lstStyle/>
          <a:p>
            <a:r>
              <a:rPr lang="en-US" dirty="0"/>
              <a:t>OUR HEURISTIC – MANHATTAN DISTANCE</a:t>
            </a:r>
          </a:p>
        </p:txBody>
      </p:sp>
      <p:sp>
        <p:nvSpPr>
          <p:cNvPr id="3" name="Content Placeholder 2">
            <a:extLst>
              <a:ext uri="{FF2B5EF4-FFF2-40B4-BE49-F238E27FC236}">
                <a16:creationId xmlns:a16="http://schemas.microsoft.com/office/drawing/2014/main" id="{DBCB5349-4178-834E-9EEA-80C867C400BD}"/>
              </a:ext>
            </a:extLst>
          </p:cNvPr>
          <p:cNvSpPr>
            <a:spLocks noGrp="1"/>
          </p:cNvSpPr>
          <p:nvPr>
            <p:ph idx="1"/>
          </p:nvPr>
        </p:nvSpPr>
        <p:spPr/>
        <p:txBody>
          <a:bodyPr/>
          <a:lstStyle/>
          <a:p>
            <a:r>
              <a:rPr lang="en-US" dirty="0"/>
              <a:t>Manhattan heuristic: for each tile, we determine the distance to the goal state. Compute the total distance for all tiles.  A smaller result means that the puzzle is closer to the goal state.</a:t>
            </a:r>
          </a:p>
          <a:p>
            <a:r>
              <a:rPr lang="en-US" dirty="0"/>
              <a:t>The goal state isn’t unique. Multiple symmetrical puzzles can be achieved with the same candies. To reduce the number of moves, we reevaluate the goal state after each calculation to check if we can find a closer goal state. To select one over another, we calculate the Manhattan distance for both and select the one with the smaller one.</a:t>
            </a:r>
          </a:p>
        </p:txBody>
      </p:sp>
    </p:spTree>
    <p:extLst>
      <p:ext uri="{BB962C8B-B14F-4D97-AF65-F5344CB8AC3E}">
        <p14:creationId xmlns:p14="http://schemas.microsoft.com/office/powerpoint/2010/main" val="343376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9BEF-894E-904B-9603-0920405DC7DC}"/>
              </a:ext>
            </a:extLst>
          </p:cNvPr>
          <p:cNvSpPr>
            <a:spLocks noGrp="1"/>
          </p:cNvSpPr>
          <p:nvPr>
            <p:ph type="title"/>
          </p:nvPr>
        </p:nvSpPr>
        <p:spPr/>
        <p:txBody>
          <a:bodyPr/>
          <a:lstStyle/>
          <a:p>
            <a:r>
              <a:rPr lang="en-US" dirty="0"/>
              <a:t>OUR HEURISTIC – MANHATTAN DISTANCE (cont.)</a:t>
            </a:r>
          </a:p>
        </p:txBody>
      </p:sp>
      <p:sp>
        <p:nvSpPr>
          <p:cNvPr id="3" name="Content Placeholder 2">
            <a:extLst>
              <a:ext uri="{FF2B5EF4-FFF2-40B4-BE49-F238E27FC236}">
                <a16:creationId xmlns:a16="http://schemas.microsoft.com/office/drawing/2014/main" id="{EE1C2CE6-4C4D-F24A-9E6F-46F6966278F8}"/>
              </a:ext>
            </a:extLst>
          </p:cNvPr>
          <p:cNvSpPr>
            <a:spLocks noGrp="1"/>
          </p:cNvSpPr>
          <p:nvPr>
            <p:ph idx="1"/>
          </p:nvPr>
        </p:nvSpPr>
        <p:spPr/>
        <p:txBody>
          <a:bodyPr/>
          <a:lstStyle/>
          <a:p>
            <a:r>
              <a:rPr lang="en-US" dirty="0"/>
              <a:t>Some puzzles took too long to be solved. In order to achieve better performance in these cases, we introduced a weight of 1.3 on the Manhattan distance to have higher heuristic values the farther a piece gets.</a:t>
            </a:r>
          </a:p>
          <a:p>
            <a:r>
              <a:rPr lang="en-US" dirty="0"/>
              <a:t>Even if a goal state change would drop the heuristic only marginally, completely discarding the puzzle wouldn’t be smart (it may have a very small heuristic in a few moves if we change the goal state). We introduced a cap at 4.5 for the Manhattan distance so that all puzzles with heuristics over 22.5 are evaluated equally. That way, we may find a different goal state that is more efficient than the previous one.</a:t>
            </a:r>
          </a:p>
          <a:p>
            <a:endParaRPr lang="en-US" dirty="0"/>
          </a:p>
        </p:txBody>
      </p:sp>
    </p:spTree>
    <p:extLst>
      <p:ext uri="{BB962C8B-B14F-4D97-AF65-F5344CB8AC3E}">
        <p14:creationId xmlns:p14="http://schemas.microsoft.com/office/powerpoint/2010/main" val="404551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E96D-806D-B54C-9892-65CEE4273943}"/>
              </a:ext>
            </a:extLst>
          </p:cNvPr>
          <p:cNvSpPr>
            <a:spLocks noGrp="1"/>
          </p:cNvSpPr>
          <p:nvPr>
            <p:ph type="title"/>
          </p:nvPr>
        </p:nvSpPr>
        <p:spPr/>
        <p:txBody>
          <a:bodyPr/>
          <a:lstStyle/>
          <a:p>
            <a:r>
              <a:rPr lang="en-US" dirty="0"/>
              <a:t>OUR SEARCH – A ALGORITHM</a:t>
            </a:r>
          </a:p>
        </p:txBody>
      </p:sp>
      <p:sp>
        <p:nvSpPr>
          <p:cNvPr id="3" name="Content Placeholder 2">
            <a:extLst>
              <a:ext uri="{FF2B5EF4-FFF2-40B4-BE49-F238E27FC236}">
                <a16:creationId xmlns:a16="http://schemas.microsoft.com/office/drawing/2014/main" id="{27741ACD-800D-7646-90CD-4933E8F72F6A}"/>
              </a:ext>
            </a:extLst>
          </p:cNvPr>
          <p:cNvSpPr>
            <a:spLocks noGrp="1"/>
          </p:cNvSpPr>
          <p:nvPr>
            <p:ph idx="1"/>
          </p:nvPr>
        </p:nvSpPr>
        <p:spPr/>
        <p:txBody>
          <a:bodyPr/>
          <a:lstStyle/>
          <a:p>
            <a:r>
              <a:rPr lang="en-US" dirty="0"/>
              <a:t>We initially used Best First search algorithm. However, without factoring the cost, it returned lengthy solutions. For this reason, we switched to A algorithm which gave us better performance.</a:t>
            </a:r>
          </a:p>
          <a:p>
            <a:r>
              <a:rPr lang="en-US" dirty="0"/>
              <a:t>Some puzzles we tested took a really long time to be solved. We discovered that the search wasn’t going deep enough in the search tree. We introduced a weight on the cost to make it matter less in the deeper branches of the search tree. </a:t>
            </a:r>
          </a:p>
        </p:txBody>
      </p:sp>
    </p:spTree>
    <p:extLst>
      <p:ext uri="{BB962C8B-B14F-4D97-AF65-F5344CB8AC3E}">
        <p14:creationId xmlns:p14="http://schemas.microsoft.com/office/powerpoint/2010/main" val="390686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613E-4932-B148-BC69-1EC29D9F2260}"/>
              </a:ext>
            </a:extLst>
          </p:cNvPr>
          <p:cNvSpPr>
            <a:spLocks noGrp="1"/>
          </p:cNvSpPr>
          <p:nvPr>
            <p:ph type="title"/>
          </p:nvPr>
        </p:nvSpPr>
        <p:spPr/>
        <p:txBody>
          <a:bodyPr/>
          <a:lstStyle/>
          <a:p>
            <a:r>
              <a:rPr lang="en-US" dirty="0"/>
              <a:t>OUR SEARCH – A ALGORITHM (</a:t>
            </a:r>
            <a:r>
              <a:rPr lang="en-US" dirty="0" err="1"/>
              <a:t>cont</a:t>
            </a:r>
            <a:r>
              <a:rPr lang="en-US" dirty="0"/>
              <a:t>)</a:t>
            </a:r>
          </a:p>
        </p:txBody>
      </p:sp>
      <p:sp>
        <p:nvSpPr>
          <p:cNvPr id="3" name="Content Placeholder 2">
            <a:extLst>
              <a:ext uri="{FF2B5EF4-FFF2-40B4-BE49-F238E27FC236}">
                <a16:creationId xmlns:a16="http://schemas.microsoft.com/office/drawing/2014/main" id="{E2B6F092-DFD1-9143-9659-3B39BCA770DE}"/>
              </a:ext>
            </a:extLst>
          </p:cNvPr>
          <p:cNvSpPr>
            <a:spLocks noGrp="1"/>
          </p:cNvSpPr>
          <p:nvPr>
            <p:ph idx="1"/>
          </p:nvPr>
        </p:nvSpPr>
        <p:spPr/>
        <p:txBody>
          <a:bodyPr/>
          <a:lstStyle/>
          <a:p>
            <a:r>
              <a:rPr lang="en-US" dirty="0"/>
              <a:t>We used a cost of 1. this implementation allows to inspect the depth of the solution path.</a:t>
            </a:r>
          </a:p>
          <a:p>
            <a:r>
              <a:rPr lang="en-US" dirty="0"/>
              <a:t>After this change, puzzles that used to be very time consuming were solvable quicker. This change allowed the algorithm to follow a branch deeper in the tree (instead of acting like a breadth first search), and thus reaching </a:t>
            </a:r>
            <a:r>
              <a:rPr lang="en-US" u="sng" dirty="0"/>
              <a:t>a</a:t>
            </a:r>
            <a:r>
              <a:rPr lang="en-US" dirty="0"/>
              <a:t> solution faster.</a:t>
            </a:r>
          </a:p>
          <a:p>
            <a:r>
              <a:rPr lang="en-US" dirty="0"/>
              <a:t>“a solution”? : in these cases, the search tree is explored in a way to reach a solution rather than the best solution.  We decided to do this compromise in order to achieve a better running time.</a:t>
            </a:r>
          </a:p>
        </p:txBody>
      </p:sp>
    </p:spTree>
    <p:extLst>
      <p:ext uri="{BB962C8B-B14F-4D97-AF65-F5344CB8AC3E}">
        <p14:creationId xmlns:p14="http://schemas.microsoft.com/office/powerpoint/2010/main" val="384594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AAD3-9ECF-E746-9772-5F775DC7DABD}"/>
              </a:ext>
            </a:extLst>
          </p:cNvPr>
          <p:cNvSpPr>
            <a:spLocks noGrp="1"/>
          </p:cNvSpPr>
          <p:nvPr>
            <p:ph type="title"/>
          </p:nvPr>
        </p:nvSpPr>
        <p:spPr/>
        <p:txBody>
          <a:bodyPr/>
          <a:lstStyle/>
          <a:p>
            <a:r>
              <a:rPr lang="en-US" dirty="0"/>
              <a:t>OUR RESULTS AT THE CHALLENGE</a:t>
            </a:r>
          </a:p>
        </p:txBody>
      </p:sp>
      <p:sp>
        <p:nvSpPr>
          <p:cNvPr id="3" name="Content Placeholder 2">
            <a:extLst>
              <a:ext uri="{FF2B5EF4-FFF2-40B4-BE49-F238E27FC236}">
                <a16:creationId xmlns:a16="http://schemas.microsoft.com/office/drawing/2014/main" id="{6D373FE7-6448-CD47-A976-3A497FD14055}"/>
              </a:ext>
            </a:extLst>
          </p:cNvPr>
          <p:cNvSpPr>
            <a:spLocks noGrp="1"/>
          </p:cNvSpPr>
          <p:nvPr>
            <p:ph idx="1"/>
          </p:nvPr>
        </p:nvSpPr>
        <p:spPr/>
        <p:txBody>
          <a:bodyPr/>
          <a:lstStyle/>
          <a:p>
            <a:r>
              <a:rPr lang="en-US" dirty="0"/>
              <a:t>We are satisfied with our results. No puzzle took too much time to solve which lead to a short running time.</a:t>
            </a:r>
          </a:p>
          <a:p>
            <a:r>
              <a:rPr lang="en-US" dirty="0"/>
              <a:t>We ranked 12</a:t>
            </a:r>
            <a:r>
              <a:rPr lang="en-US" baseline="30000" dirty="0"/>
              <a:t>th</a:t>
            </a:r>
            <a:r>
              <a:rPr lang="en-US" dirty="0"/>
              <a:t> out of the 32 teams.</a:t>
            </a:r>
          </a:p>
          <a:p>
            <a:r>
              <a:rPr lang="en-US" dirty="0"/>
              <a:t>However, our solution paths weren’t always the shortest possible. Of course, this isn’t a coincidence and we expected it because of the changes to the heuristic we made (slide 6).  We decided to play it safe for the competition and compromise path length for better running time when puzzle were longer to solve.</a:t>
            </a:r>
          </a:p>
        </p:txBody>
      </p:sp>
    </p:spTree>
    <p:extLst>
      <p:ext uri="{BB962C8B-B14F-4D97-AF65-F5344CB8AC3E}">
        <p14:creationId xmlns:p14="http://schemas.microsoft.com/office/powerpoint/2010/main" val="22034460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622</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COMP472 PROJECT</vt:lpstr>
      <vt:lpstr>Project description</vt:lpstr>
      <vt:lpstr>OUR HEURISTIC – MANHATTAN DISTANCE</vt:lpstr>
      <vt:lpstr>OUR HEURISTIC – MANHATTAN DISTANCE (cont.)</vt:lpstr>
      <vt:lpstr>OUR SEARCH – A ALGORITHM</vt:lpstr>
      <vt:lpstr>OUR SEARCH – A ALGORITHM (cont)</vt:lpstr>
      <vt:lpstr>OUR RESULTS AT THE CHALLENGE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COMP472 PROJECT</dc:title>
  <dc:creator>Marc-Henry Noon</dc:creator>
  <cp:lastModifiedBy>Marc-Henry Noon</cp:lastModifiedBy>
  <cp:revision>9</cp:revision>
  <dcterms:created xsi:type="dcterms:W3CDTF">2018-04-05T02:26:15Z</dcterms:created>
  <dcterms:modified xsi:type="dcterms:W3CDTF">2018-04-05T04:28:17Z</dcterms:modified>
</cp:coreProperties>
</file>