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Montserrat" pitchFamily="2" charset="77"/>
      <p:regular r:id="rId17"/>
      <p:bold r:id="rId18"/>
      <p:italic r:id="rId19"/>
      <p:boldItalic r:id="rId20"/>
    </p:embeddedFont>
    <p:embeddedFont>
      <p:font typeface="Montserrat Bold" pitchFamily="2" charset="77"/>
      <p:regular r:id="rId21"/>
      <p:bold r:id="rId22"/>
    </p:embeddedFont>
    <p:embeddedFont>
      <p:font typeface="Montserrat Bold Italics" pitchFamily="2" charset="77"/>
      <p:regular r:id="rId23"/>
      <p:bold r:id="rId24"/>
      <p:italic r:id="rId25"/>
      <p:boldItalic r:id="rId26"/>
    </p:embeddedFont>
    <p:embeddedFont>
      <p:font typeface="Montserrat Italics" pitchFamily="2" charset="77"/>
      <p:regular r:id="rId27"/>
      <p:italic r:id="rId28"/>
    </p:embeddedFont>
    <p:embeddedFont>
      <p:font typeface="Open Sans" panose="020B0606030504020204" pitchFamily="34" charset="0"/>
      <p:regular r:id="rId29"/>
    </p:embeddedFont>
    <p:embeddedFont>
      <p:font typeface="Open Sans Bold" panose="020B0806030504020204" pitchFamily="34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43" autoAdjust="0"/>
  </p:normalViewPr>
  <p:slideViewPr>
    <p:cSldViewPr>
      <p:cViewPr varScale="1">
        <p:scale>
          <a:sx n="76" d="100"/>
          <a:sy n="76" d="100"/>
        </p:scale>
        <p:origin x="76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53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86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073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202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3855714" y="3855714"/>
            <a:ext cx="10627040" cy="2915611"/>
            <a:chOff x="0" y="0"/>
            <a:chExt cx="2798891" cy="7678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98891" cy="767898"/>
            </a:xfrm>
            <a:custGeom>
              <a:avLst/>
              <a:gdLst/>
              <a:ahLst/>
              <a:cxnLst/>
              <a:rect l="l" t="t" r="r" b="b"/>
              <a:pathLst>
                <a:path w="2798891" h="767898">
                  <a:moveTo>
                    <a:pt x="0" y="0"/>
                  </a:moveTo>
                  <a:lnTo>
                    <a:pt x="2798891" y="0"/>
                  </a:lnTo>
                  <a:lnTo>
                    <a:pt x="2798891" y="767898"/>
                  </a:lnTo>
                  <a:lnTo>
                    <a:pt x="0" y="76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98891" cy="805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rot="5400000">
            <a:off x="-465846" y="2603689"/>
            <a:ext cx="52454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4139205" y="4502150"/>
            <a:ext cx="12420534" cy="1216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Graph Convolutional Neural Networks for Text Classification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49427" y="9650794"/>
            <a:ext cx="14112092" cy="976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281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Tesina Graph Analytics                                                  </a:t>
            </a:r>
            <a:r>
              <a:rPr lang="en-US" sz="281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</a:p>
          <a:p>
            <a:pPr algn="just">
              <a:lnSpc>
                <a:spcPts val="4073"/>
              </a:lnSpc>
            </a:pPr>
            <a:endParaRPr lang="en-US" sz="2815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97056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1219365" y="3694218"/>
            <a:ext cx="5306431" cy="4224703"/>
          </a:xfrm>
          <a:custGeom>
            <a:avLst/>
            <a:gdLst/>
            <a:ahLst/>
            <a:cxnLst/>
            <a:rect l="l" t="t" r="r" b="b"/>
            <a:pathLst>
              <a:path w="5306431" h="4224703">
                <a:moveTo>
                  <a:pt x="0" y="0"/>
                </a:moveTo>
                <a:lnTo>
                  <a:pt x="5306431" y="0"/>
                </a:lnTo>
                <a:lnTo>
                  <a:pt x="5306431" y="4224703"/>
                </a:lnTo>
                <a:lnTo>
                  <a:pt x="0" y="4224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2933733" y="644863"/>
            <a:ext cx="1242053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Metodologia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83462" y="965539"/>
            <a:ext cx="14669196" cy="810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02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6383001" y="9783873"/>
            <a:ext cx="873186" cy="388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10/14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0274" y="3637068"/>
            <a:ext cx="9426188" cy="144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Tutti i nodi inizialmente sono rappresentati da un vettore ottenuto con </a:t>
            </a:r>
            <a:r>
              <a:rPr lang="en-US" sz="275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Word2Vec</a:t>
            </a: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pre-addestrato con un dump di wikipedia in italiano.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0274" y="5749420"/>
            <a:ext cx="9426188" cy="139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0"/>
              </a:lnSpc>
            </a:pPr>
            <a:r>
              <a:rPr lang="en-US" sz="26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 Word2Vec si addestra un classificatore a predirre se la parola </a:t>
            </a:r>
            <a:r>
              <a:rPr lang="en-US" sz="2650" i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y</a:t>
            </a:r>
            <a:r>
              <a:rPr lang="en-US" sz="26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è nel contesto della parola </a:t>
            </a:r>
            <a:r>
              <a:rPr lang="en-US" sz="2650" i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x</a:t>
            </a:r>
            <a:r>
              <a:rPr lang="en-US" sz="26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I pesi imparati vengono usati come embedding della parola.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97056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8946143" y="4217988"/>
            <a:ext cx="9210147" cy="4831961"/>
          </a:xfrm>
          <a:custGeom>
            <a:avLst/>
            <a:gdLst/>
            <a:ahLst/>
            <a:cxnLst/>
            <a:rect l="l" t="t" r="r" b="b"/>
            <a:pathLst>
              <a:path w="9210147" h="4831961">
                <a:moveTo>
                  <a:pt x="0" y="0"/>
                </a:moveTo>
                <a:lnTo>
                  <a:pt x="9210147" y="0"/>
                </a:lnTo>
                <a:lnTo>
                  <a:pt x="9210147" y="4831961"/>
                </a:lnTo>
                <a:lnTo>
                  <a:pt x="0" y="4831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2933733" y="644863"/>
            <a:ext cx="1242053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Metodologia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83462" y="965539"/>
            <a:ext cx="14669196" cy="810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02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6383000" y="9783873"/>
            <a:ext cx="839923" cy="388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11/14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5843" y="4179888"/>
            <a:ext cx="8210300" cy="416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3"/>
              </a:lnSpc>
            </a:pPr>
            <a:endParaRPr/>
          </a:p>
          <a:p>
            <a:pPr algn="just">
              <a:lnSpc>
                <a:spcPts val="3353"/>
              </a:lnSpc>
            </a:pPr>
            <a:r>
              <a:rPr lang="en-US" sz="239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Modello:</a:t>
            </a:r>
          </a:p>
          <a:p>
            <a:pPr algn="just">
              <a:lnSpc>
                <a:spcPts val="3353"/>
              </a:lnSpc>
            </a:pPr>
            <a:endParaRPr lang="en-US" sz="2395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517140" lvl="1" indent="-258570" algn="just">
              <a:lnSpc>
                <a:spcPts val="3353"/>
              </a:lnSpc>
              <a:buFont typeface="Arial"/>
              <a:buChar char="•"/>
            </a:pPr>
            <a:r>
              <a:rPr lang="en-US" sz="239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 layer convolutivi</a:t>
            </a:r>
            <a:r>
              <a:rPr lang="en-US" sz="239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 aggregare le informazioni dei vicini seguiti ognuno da funzione di attivazione</a:t>
            </a:r>
          </a:p>
          <a:p>
            <a:pPr marL="517140" lvl="1" indent="-258570" algn="just">
              <a:lnSpc>
                <a:spcPts val="3353"/>
              </a:lnSpc>
              <a:buFont typeface="Arial"/>
              <a:buChar char="•"/>
            </a:pPr>
            <a:r>
              <a:rPr lang="en-US" sz="239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Global mean pool</a:t>
            </a:r>
            <a:r>
              <a:rPr lang="en-US" sz="239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layer per ottenere un unico vettore per il documento</a:t>
            </a:r>
          </a:p>
          <a:p>
            <a:pPr marL="517140" lvl="1" indent="-258570" algn="just">
              <a:lnSpc>
                <a:spcPts val="3353"/>
              </a:lnSpc>
              <a:buFont typeface="Arial"/>
              <a:buChar char="•"/>
            </a:pPr>
            <a:r>
              <a:rPr lang="en-US" sz="239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Fully connected</a:t>
            </a:r>
            <a:r>
              <a:rPr lang="en-US" sz="239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layer seguito da softmax per ottenere una probabilità per ogni categoria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83462" y="2583209"/>
            <a:ext cx="12536716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  <a:spcBef>
                <a:spcPct val="0"/>
              </a:spcBef>
            </a:pP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seguire la fase di creazione del grafo, la rete è addestrata per ottenere un embedding del documento.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97056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933733" y="644863"/>
            <a:ext cx="12420534" cy="1216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di training</a:t>
            </a:r>
          </a:p>
          <a:p>
            <a:pPr algn="ctr">
              <a:lnSpc>
                <a:spcPts val="4899"/>
              </a:lnSpc>
            </a:pPr>
            <a:endParaRPr lang="en-US" sz="3499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83462" y="965539"/>
            <a:ext cx="14669196" cy="810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02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6459200" y="9783873"/>
            <a:ext cx="803431" cy="391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12/14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438144"/>
            <a:ext cx="17210625" cy="262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6" lvl="1" indent="-269873" algn="l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Ogni dataset è stato suddiviso in training e test set</a:t>
            </a:r>
          </a:p>
          <a:p>
            <a:pPr marL="539746" lvl="1" indent="-269873" algn="l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 10% del training set è stato usato come validation set</a:t>
            </a:r>
          </a:p>
          <a:p>
            <a:pPr marL="539746" lvl="1" indent="-269873" algn="l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rete è stata addestrata, per ogni dataset, per un massimo di 200 epoche utilizzando l’ottimizzatore Adam, cross entropy loss, learning rate 0.02 e dropout 0.5</a:t>
            </a:r>
          </a:p>
          <a:p>
            <a:pPr marL="539746" lvl="1" indent="-269873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è utilizzato Early stopping se l’accuracy sul validation set non aumenta dopo 10 epoche consecutive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97056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4840819" y="4656952"/>
            <a:ext cx="7313481" cy="3046333"/>
          </a:xfrm>
          <a:custGeom>
            <a:avLst/>
            <a:gdLst/>
            <a:ahLst/>
            <a:cxnLst/>
            <a:rect l="l" t="t" r="r" b="b"/>
            <a:pathLst>
              <a:path w="7313481" h="3046333">
                <a:moveTo>
                  <a:pt x="0" y="0"/>
                </a:moveTo>
                <a:lnTo>
                  <a:pt x="7313480" y="0"/>
                </a:lnTo>
                <a:lnTo>
                  <a:pt x="7313480" y="3046333"/>
                </a:lnTo>
                <a:lnTo>
                  <a:pt x="0" y="3046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2933733" y="644863"/>
            <a:ext cx="1242053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Risultati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83462" y="965539"/>
            <a:ext cx="14669196" cy="810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02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6383000" y="9783872"/>
            <a:ext cx="869763" cy="391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13/14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40819" y="2967842"/>
            <a:ext cx="8289360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  <a:spcBef>
                <a:spcPct val="0"/>
              </a:spcBef>
            </a:pP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metrica usata durante la fase di testing è l’accuracy.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97056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983462" y="965539"/>
            <a:ext cx="14669196" cy="810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02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6306800" y="9783873"/>
            <a:ext cx="960400" cy="391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14/14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4041" y="4652327"/>
            <a:ext cx="74399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Grazie per l’attenzione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7056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7893139" y="4334483"/>
            <a:ext cx="6406892" cy="3646562"/>
          </a:xfrm>
          <a:custGeom>
            <a:avLst/>
            <a:gdLst/>
            <a:ahLst/>
            <a:cxnLst/>
            <a:rect l="l" t="t" r="r" b="b"/>
            <a:pathLst>
              <a:path w="6406892" h="3646562">
                <a:moveTo>
                  <a:pt x="0" y="0"/>
                </a:moveTo>
                <a:lnTo>
                  <a:pt x="6406893" y="0"/>
                </a:lnTo>
                <a:lnTo>
                  <a:pt x="6406893" y="3646562"/>
                </a:lnTo>
                <a:lnTo>
                  <a:pt x="0" y="3646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183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2616308" y="644863"/>
            <a:ext cx="1242053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Introduzione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625790"/>
            <a:ext cx="13728879" cy="1708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52"/>
              </a:lnSpc>
            </a:pPr>
            <a:r>
              <a:rPr lang="en-US" sz="2751" b="1" i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Text classification: </a:t>
            </a:r>
            <a:r>
              <a:rPr lang="en-US" sz="2751" i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consiste nell'assegnare una categoria specifica a un insieme di parole.</a:t>
            </a:r>
          </a:p>
          <a:p>
            <a:pPr algn="just">
              <a:lnSpc>
                <a:spcPts val="7102"/>
              </a:lnSpc>
            </a:pPr>
            <a:endParaRPr lang="en-US" sz="2751" i="1">
              <a:solidFill>
                <a:srgbClr val="000000"/>
              </a:solidFill>
              <a:latin typeface="Montserrat Italics"/>
              <a:ea typeface="Montserrat Italics"/>
              <a:cs typeface="Montserrat Italics"/>
              <a:sym typeface="Montserrat Italic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535401" y="9783872"/>
            <a:ext cx="658576" cy="391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2/14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268867"/>
            <a:ext cx="13728879" cy="1681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39"/>
              </a:lnSpc>
            </a:pPr>
            <a:r>
              <a:rPr lang="en-US" sz="2751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Esempi:</a:t>
            </a:r>
          </a:p>
          <a:p>
            <a:pPr marL="594041" lvl="1" indent="-297021" algn="just">
              <a:lnSpc>
                <a:spcPts val="4539"/>
              </a:lnSpc>
              <a:buFont typeface="Arial"/>
              <a:buChar char="•"/>
            </a:pPr>
            <a:r>
              <a:rPr lang="en-US" sz="275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</a:p>
          <a:p>
            <a:pPr marL="594041" lvl="1" indent="-297021" algn="just">
              <a:lnSpc>
                <a:spcPts val="4539"/>
              </a:lnSpc>
              <a:buFont typeface="Arial"/>
              <a:buChar char="•"/>
            </a:pPr>
            <a:r>
              <a:rPr lang="en-US" sz="275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Spam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7056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9369198" y="6208111"/>
            <a:ext cx="7726366" cy="3010750"/>
          </a:xfrm>
          <a:custGeom>
            <a:avLst/>
            <a:gdLst/>
            <a:ahLst/>
            <a:cxnLst/>
            <a:rect l="l" t="t" r="r" b="b"/>
            <a:pathLst>
              <a:path w="7726366" h="3010750">
                <a:moveTo>
                  <a:pt x="0" y="0"/>
                </a:moveTo>
                <a:lnTo>
                  <a:pt x="7726365" y="0"/>
                </a:lnTo>
                <a:lnTo>
                  <a:pt x="7726365" y="3010750"/>
                </a:lnTo>
                <a:lnTo>
                  <a:pt x="0" y="3010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16" r="-3116" b="-1814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745312" y="2316370"/>
            <a:ext cx="13728879" cy="1444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Gli </a:t>
            </a:r>
            <a:r>
              <a:rPr lang="en-US" sz="2751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approcci tradizionali</a:t>
            </a:r>
            <a:r>
              <a:rPr lang="en-US" sz="275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alla classificazione del testo si basano sull'estrazione di un vettore rappresentativo del documento, che viene poi utilizzato come input per un algoritmo di machine learning per la classificazione.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383000" y="9783872"/>
            <a:ext cx="801748" cy="391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3/14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5312" y="4474846"/>
            <a:ext cx="15514890" cy="210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65"/>
              </a:lnSpc>
            </a:pPr>
            <a:r>
              <a:rPr lang="en-US" sz="275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Esempi di vettori rappresentativi:</a:t>
            </a:r>
          </a:p>
          <a:p>
            <a:pPr marL="594172" lvl="1" indent="-297086" algn="just">
              <a:lnSpc>
                <a:spcPts val="4265"/>
              </a:lnSpc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Bag-of-words e n-gram</a:t>
            </a:r>
            <a:r>
              <a:rPr lang="en-US" sz="275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marL="594172" lvl="1" indent="-297086" algn="just">
              <a:lnSpc>
                <a:spcPts val="4265"/>
              </a:lnSpc>
              <a:buFont typeface="Arial"/>
              <a:buChar char="•"/>
            </a:pP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TF-IDF  (Term frequency - Inverse document frequency)</a:t>
            </a:r>
          </a:p>
          <a:p>
            <a:pPr algn="just">
              <a:lnSpc>
                <a:spcPts val="4265"/>
              </a:lnSpc>
            </a:pPr>
            <a:endParaRPr lang="en-US" sz="2752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45312" y="6924499"/>
            <a:ext cx="8535292" cy="1573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sz="2750" b="1" i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Problematiche:</a:t>
            </a:r>
          </a:p>
          <a:p>
            <a:pPr marL="593727" lvl="1" indent="-296864" algn="l">
              <a:lnSpc>
                <a:spcPts val="4262"/>
              </a:lnSpc>
              <a:buFont typeface="Arial"/>
              <a:buChar char="•"/>
            </a:pPr>
            <a:r>
              <a:rPr lang="en-US" sz="2750" i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Vettori sparsi</a:t>
            </a:r>
          </a:p>
          <a:p>
            <a:pPr marL="593727" lvl="1" indent="-296864" algn="l">
              <a:lnSpc>
                <a:spcPts val="4262"/>
              </a:lnSpc>
              <a:buFont typeface="Arial"/>
              <a:buChar char="•"/>
            </a:pPr>
            <a:r>
              <a:rPr lang="en-US" sz="2750" i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Non considerano le relazioni tra parole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16308" y="644863"/>
            <a:ext cx="1242053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Approcci tradizionali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7056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16308" y="644863"/>
            <a:ext cx="1242053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Graph Neural Networks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383001" y="9783873"/>
            <a:ext cx="825710" cy="388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4/14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43651" y="3172470"/>
            <a:ext cx="11165847" cy="948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7"/>
              </a:lnSpc>
            </a:pPr>
            <a:r>
              <a:rPr lang="en-US" sz="27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</a:t>
            </a:r>
            <a:r>
              <a:rPr lang="en-US" sz="276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GNN </a:t>
            </a:r>
            <a:r>
              <a:rPr lang="en-US" sz="27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sono una classe di reti neurali che operano direttamente su grafi, sfruttando le informazioni strutturali delle reti complesse.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01810" y="5396970"/>
            <a:ext cx="11049529" cy="193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9"/>
              </a:lnSpc>
              <a:spcBef>
                <a:spcPct val="0"/>
              </a:spcBef>
            </a:pPr>
            <a:r>
              <a:rPr lang="en-US" sz="274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Cattura dipendenze locali e globali:</a:t>
            </a:r>
            <a:r>
              <a:rPr lang="en-US" sz="27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Le GNN possono apprendere non solo le caratteristiche dei nodi ma anche le loro relazioni, superando le limitazioni degli approcci tradizionali come il TF-IDF.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7056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4922200" y="5273152"/>
            <a:ext cx="7808750" cy="4323075"/>
          </a:xfrm>
          <a:custGeom>
            <a:avLst/>
            <a:gdLst/>
            <a:ahLst/>
            <a:cxnLst/>
            <a:rect l="l" t="t" r="r" b="b"/>
            <a:pathLst>
              <a:path w="7808750" h="4323075">
                <a:moveTo>
                  <a:pt x="0" y="0"/>
                </a:moveTo>
                <a:lnTo>
                  <a:pt x="7808750" y="0"/>
                </a:lnTo>
                <a:lnTo>
                  <a:pt x="7808750" y="4323075"/>
                </a:lnTo>
                <a:lnTo>
                  <a:pt x="0" y="4323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2616308" y="644863"/>
            <a:ext cx="1242053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Applications of Graph Neural Network: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459201" y="9783872"/>
            <a:ext cx="735520" cy="391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5/14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2977" y="2503452"/>
            <a:ext cx="15762046" cy="2640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552" lvl="1" indent="-296776" algn="just">
              <a:lnSpc>
                <a:spcPts val="4261"/>
              </a:lnSpc>
              <a:buFont typeface="Arial"/>
              <a:buChar char="•"/>
            </a:pPr>
            <a:r>
              <a:rPr lang="en-US" sz="274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Node Classification:</a:t>
            </a:r>
            <a:r>
              <a:rPr lang="en-US" sz="27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Predizione della classe o label di un nodo</a:t>
            </a:r>
          </a:p>
          <a:p>
            <a:pPr marL="593552" lvl="1" indent="-296776" algn="just">
              <a:lnSpc>
                <a:spcPts val="4261"/>
              </a:lnSpc>
              <a:buFont typeface="Arial"/>
              <a:buChar char="•"/>
            </a:pPr>
            <a:r>
              <a:rPr lang="en-US" sz="274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Link Prediction:</a:t>
            </a:r>
            <a:r>
              <a:rPr lang="en-US" sz="27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Predizione di un possibile arco tra due nodi</a:t>
            </a:r>
          </a:p>
          <a:p>
            <a:pPr marL="593552" lvl="1" indent="-296776" algn="just">
              <a:lnSpc>
                <a:spcPts val="4261"/>
              </a:lnSpc>
              <a:buFont typeface="Arial"/>
              <a:buChar char="•"/>
            </a:pPr>
            <a:r>
              <a:rPr lang="en-US" sz="274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Graph Classification: </a:t>
            </a:r>
            <a:r>
              <a:rPr lang="en-US" sz="27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 di un intero grafo tra diverse categorie</a:t>
            </a:r>
          </a:p>
          <a:p>
            <a:pPr marL="593552" lvl="1" indent="-296776" algn="just">
              <a:lnSpc>
                <a:spcPts val="4261"/>
              </a:lnSpc>
              <a:buFont typeface="Arial"/>
              <a:buChar char="•"/>
            </a:pPr>
            <a:r>
              <a:rPr lang="en-US" sz="274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Community Detection:</a:t>
            </a:r>
            <a:r>
              <a:rPr lang="en-US" sz="27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partizionare i nodi in cluster</a:t>
            </a:r>
          </a:p>
          <a:p>
            <a:pPr marL="593552" lvl="1" indent="-296776" algn="just">
              <a:lnSpc>
                <a:spcPts val="4261"/>
              </a:lnSpc>
              <a:buFont typeface="Arial"/>
              <a:buChar char="•"/>
            </a:pPr>
            <a:r>
              <a:rPr lang="en-US" sz="274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Anomaly Detection: </a:t>
            </a:r>
            <a:r>
              <a:rPr lang="en-US" sz="27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Ricerca di nodi anomali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7056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0730944" y="2429284"/>
            <a:ext cx="5916052" cy="2902314"/>
          </a:xfrm>
          <a:custGeom>
            <a:avLst/>
            <a:gdLst/>
            <a:ahLst/>
            <a:cxnLst/>
            <a:rect l="l" t="t" r="r" b="b"/>
            <a:pathLst>
              <a:path w="5916052" h="2902314">
                <a:moveTo>
                  <a:pt x="0" y="0"/>
                </a:moveTo>
                <a:lnTo>
                  <a:pt x="5916051" y="0"/>
                </a:lnTo>
                <a:lnTo>
                  <a:pt x="5916051" y="2902314"/>
                </a:lnTo>
                <a:lnTo>
                  <a:pt x="0" y="2902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0918945" y="6045029"/>
            <a:ext cx="5728050" cy="2687777"/>
          </a:xfrm>
          <a:custGeom>
            <a:avLst/>
            <a:gdLst/>
            <a:ahLst/>
            <a:cxnLst/>
            <a:rect l="l" t="t" r="r" b="b"/>
            <a:pathLst>
              <a:path w="5728050" h="2687777">
                <a:moveTo>
                  <a:pt x="0" y="0"/>
                </a:moveTo>
                <a:lnTo>
                  <a:pt x="5728050" y="0"/>
                </a:lnTo>
                <a:lnTo>
                  <a:pt x="5728050" y="2687777"/>
                </a:lnTo>
                <a:lnTo>
                  <a:pt x="0" y="2687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2616308" y="644863"/>
            <a:ext cx="12420534" cy="1216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Graph Convolutional Neural Network</a:t>
            </a:r>
          </a:p>
          <a:p>
            <a:pPr algn="ctr">
              <a:lnSpc>
                <a:spcPts val="4899"/>
              </a:lnSpc>
            </a:pPr>
            <a:endParaRPr lang="en-US" sz="3499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459201" y="9783872"/>
            <a:ext cx="751296" cy="391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6/14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238899"/>
            <a:ext cx="7776628" cy="4149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3"/>
              </a:lnSpc>
            </a:pPr>
            <a:r>
              <a:rPr lang="en-US" sz="2396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Image convolution:</a:t>
            </a:r>
          </a:p>
          <a:p>
            <a:pPr marL="423330" lvl="1" indent="-211665" algn="just">
              <a:lnSpc>
                <a:spcPts val="2745"/>
              </a:lnSpc>
              <a:buFont typeface="Arial"/>
              <a:buChar char="•"/>
            </a:pPr>
            <a:r>
              <a:rPr lang="en-US" sz="196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19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Utilizza un filtro di dimensione fissa (Ex. 3x3) applicato su tutta l'immagine, partendo dall'alto a sinistra</a:t>
            </a:r>
          </a:p>
          <a:p>
            <a:pPr algn="just">
              <a:lnSpc>
                <a:spcPts val="2745"/>
              </a:lnSpc>
            </a:pPr>
            <a:endParaRPr lang="en-US" sz="196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23330" lvl="1" indent="-211665" algn="just">
              <a:lnSpc>
                <a:spcPts val="2745"/>
              </a:lnSpc>
              <a:buFont typeface="Arial"/>
              <a:buChar char="•"/>
            </a:pPr>
            <a:r>
              <a:rPr lang="en-US" sz="19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 filtro effettua una moltiplicazione elemento per elemento tra il filtro stesso e la porzione di immagine coperta, seguita da una somma, per ottenere un singolo valore che rappresenta l'output della convoluzione per quella posizione</a:t>
            </a:r>
          </a:p>
          <a:p>
            <a:pPr algn="just">
              <a:lnSpc>
                <a:spcPts val="3713"/>
              </a:lnSpc>
            </a:pPr>
            <a:endParaRPr lang="en-US" sz="196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713"/>
              </a:lnSpc>
            </a:pPr>
            <a:endParaRPr lang="en-US" sz="196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5968829"/>
            <a:ext cx="8932012" cy="3494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20"/>
              </a:lnSpc>
            </a:pPr>
            <a:r>
              <a:rPr lang="en-US" sz="24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Graph convolution:</a:t>
            </a:r>
          </a:p>
          <a:p>
            <a:pPr marL="423163" lvl="1" indent="-211582" algn="just">
              <a:lnSpc>
                <a:spcPts val="3037"/>
              </a:lnSpc>
              <a:buFont typeface="Arial"/>
              <a:buChar char="•"/>
            </a:pPr>
            <a:r>
              <a:rPr lang="en-US" sz="195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19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Non utilizza un filtro di dimensione fissa, poiché i grafi non hanno una struttura regolare</a:t>
            </a:r>
          </a:p>
          <a:p>
            <a:pPr marL="423163" lvl="1" indent="-211582" algn="just">
              <a:lnSpc>
                <a:spcPts val="3037"/>
              </a:lnSpc>
              <a:buFont typeface="Arial"/>
              <a:buChar char="•"/>
            </a:pPr>
            <a:r>
              <a:rPr lang="en-US" sz="19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 un dato nodo (ad esempio, il nodo arancione), si considerano i suoi nodi vicini, si calcola una media tra questi e il nodo stesso, poi si moltiplica per un vettore di pesi W per ottenere la nuova rappresentazione del nodo</a:t>
            </a:r>
          </a:p>
          <a:p>
            <a:pPr algn="just">
              <a:lnSpc>
                <a:spcPts val="3037"/>
              </a:lnSpc>
            </a:pPr>
            <a:endParaRPr lang="en-US" sz="195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037"/>
              </a:lnSpc>
            </a:pPr>
            <a:endParaRPr lang="en-US" sz="195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97056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5214587"/>
            <a:ext cx="5091173" cy="4143843"/>
          </a:xfrm>
          <a:custGeom>
            <a:avLst/>
            <a:gdLst/>
            <a:ahLst/>
            <a:cxnLst/>
            <a:rect l="l" t="t" r="r" b="b"/>
            <a:pathLst>
              <a:path w="5091173" h="4143843">
                <a:moveTo>
                  <a:pt x="0" y="0"/>
                </a:moveTo>
                <a:lnTo>
                  <a:pt x="5091173" y="0"/>
                </a:lnTo>
                <a:lnTo>
                  <a:pt x="5091173" y="4143844"/>
                </a:lnTo>
                <a:lnTo>
                  <a:pt x="0" y="4143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028700" y="2408115"/>
            <a:ext cx="5784271" cy="2806473"/>
          </a:xfrm>
          <a:custGeom>
            <a:avLst/>
            <a:gdLst/>
            <a:ahLst/>
            <a:cxnLst/>
            <a:rect l="l" t="t" r="r" b="b"/>
            <a:pathLst>
              <a:path w="5784271" h="2806473">
                <a:moveTo>
                  <a:pt x="0" y="0"/>
                </a:moveTo>
                <a:lnTo>
                  <a:pt x="5784271" y="0"/>
                </a:lnTo>
                <a:lnTo>
                  <a:pt x="5784271" y="2806472"/>
                </a:lnTo>
                <a:lnTo>
                  <a:pt x="0" y="2806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2933733" y="644863"/>
            <a:ext cx="1242053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Quante convoluzioni?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83462" y="965539"/>
            <a:ext cx="14669196" cy="810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02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16459200" y="9783873"/>
            <a:ext cx="739240" cy="391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7/14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833112" y="3769963"/>
            <a:ext cx="9426188" cy="144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 numero di volte in cui applichiamo l’operazione di convoluzione determina la distanza alla quale riusciamo a propagare l’informazione.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833112" y="6719346"/>
            <a:ext cx="9895782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tende a usare un massimo </a:t>
            </a:r>
            <a:r>
              <a:rPr lang="en-US" sz="275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 convoluzioni</a:t>
            </a: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per evitare   l’over-smoothing.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97056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9114592" y="4211328"/>
            <a:ext cx="6105732" cy="2704848"/>
          </a:xfrm>
          <a:custGeom>
            <a:avLst/>
            <a:gdLst/>
            <a:ahLst/>
            <a:cxnLst/>
            <a:rect l="l" t="t" r="r" b="b"/>
            <a:pathLst>
              <a:path w="6105732" h="2704848">
                <a:moveTo>
                  <a:pt x="0" y="0"/>
                </a:moveTo>
                <a:lnTo>
                  <a:pt x="6105732" y="0"/>
                </a:lnTo>
                <a:lnTo>
                  <a:pt x="6105732" y="2704848"/>
                </a:lnTo>
                <a:lnTo>
                  <a:pt x="0" y="2704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2933733" y="644863"/>
            <a:ext cx="12420534" cy="1216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Experiment</a:t>
            </a:r>
          </a:p>
          <a:p>
            <a:pPr algn="ctr">
              <a:lnSpc>
                <a:spcPts val="4899"/>
              </a:lnSpc>
            </a:pPr>
            <a:endParaRPr lang="en-US" sz="3499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83462" y="965539"/>
            <a:ext cx="14669196" cy="810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02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6383001" y="9783873"/>
            <a:ext cx="821394" cy="388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8/14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76526" y="2728603"/>
            <a:ext cx="15076133" cy="47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275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Obbiettivo:</a:t>
            </a: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classificare documenti relativi a crimini avvenuti nella città di Modena.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66361" y="4154178"/>
            <a:ext cx="15076133" cy="241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275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Datasets: </a:t>
            </a:r>
          </a:p>
          <a:p>
            <a:pPr algn="just">
              <a:lnSpc>
                <a:spcPts val="3850"/>
              </a:lnSpc>
            </a:pPr>
            <a:endParaRPr lang="en-US" sz="275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593726" lvl="1" indent="-296863" algn="just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modenaToday </a:t>
            </a:r>
          </a:p>
          <a:p>
            <a:pPr marL="593726" lvl="1" indent="-296863" algn="just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RCV </a:t>
            </a:r>
          </a:p>
          <a:p>
            <a:pPr marL="593726" lvl="1" indent="-296863" algn="just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manualDice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00369" y="-8200369"/>
            <a:ext cx="1887261" cy="18288000"/>
            <a:chOff x="0" y="0"/>
            <a:chExt cx="497056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056" cy="4816592"/>
            </a:xfrm>
            <a:custGeom>
              <a:avLst/>
              <a:gdLst/>
              <a:ahLst/>
              <a:cxnLst/>
              <a:rect l="l" t="t" r="r" b="b"/>
              <a:pathLst>
                <a:path w="497056" h="4816592">
                  <a:moveTo>
                    <a:pt x="0" y="0"/>
                  </a:moveTo>
                  <a:lnTo>
                    <a:pt x="497056" y="0"/>
                  </a:lnTo>
                  <a:lnTo>
                    <a:pt x="49705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97056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63439" y="862439"/>
            <a:ext cx="561121" cy="18288000"/>
            <a:chOff x="0" y="0"/>
            <a:chExt cx="147785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85" cy="4816592"/>
            </a:xfrm>
            <a:custGeom>
              <a:avLst/>
              <a:gdLst/>
              <a:ahLst/>
              <a:cxnLst/>
              <a:rect l="l" t="t" r="r" b="b"/>
              <a:pathLst>
                <a:path w="147785" h="4816592">
                  <a:moveTo>
                    <a:pt x="0" y="0"/>
                  </a:moveTo>
                  <a:lnTo>
                    <a:pt x="147785" y="0"/>
                  </a:lnTo>
                  <a:lnTo>
                    <a:pt x="147785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785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933733" y="644863"/>
            <a:ext cx="1242053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Metodologia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3462" y="965539"/>
            <a:ext cx="14669196" cy="810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02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6383000" y="9783873"/>
            <a:ext cx="817971" cy="388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EFEF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9/14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83462" y="3296668"/>
            <a:ext cx="15076133" cy="442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Pipeline composta da diversi step:</a:t>
            </a:r>
          </a:p>
          <a:p>
            <a:pPr algn="just">
              <a:lnSpc>
                <a:spcPts val="3850"/>
              </a:lnSpc>
            </a:pPr>
            <a:endParaRPr lang="en-US" sz="275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3726" lvl="1" indent="-296863" algn="just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Pre-processing del testo</a:t>
            </a:r>
          </a:p>
          <a:p>
            <a:pPr marL="971556" lvl="2" indent="-323852" algn="just">
              <a:lnSpc>
                <a:spcPts val="3150"/>
              </a:lnSpc>
              <a:buFont typeface="Arial"/>
              <a:buChar char="⚬"/>
            </a:pPr>
            <a:r>
              <a:rPr lang="en-US" sz="22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Tutte le parole convertite in lowercase</a:t>
            </a:r>
          </a:p>
          <a:p>
            <a:pPr marL="971556" lvl="2" indent="-323852" algn="just">
              <a:lnSpc>
                <a:spcPts val="3150"/>
              </a:lnSpc>
              <a:buFont typeface="Arial"/>
              <a:buChar char="⚬"/>
            </a:pPr>
            <a:r>
              <a:rPr lang="en-US" sz="22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Rimosso elementi numerici, stopwords e tutte le parole con meno di 3 caratteri.</a:t>
            </a:r>
          </a:p>
          <a:p>
            <a:pPr algn="just">
              <a:lnSpc>
                <a:spcPts val="3850"/>
              </a:lnSpc>
            </a:pPr>
            <a:endParaRPr lang="en-US" sz="225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3726" lvl="1" indent="-296863" algn="just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 ogni documento</a:t>
            </a:r>
          </a:p>
          <a:p>
            <a:pPr marL="971556" lvl="2" indent="-323852" algn="just">
              <a:lnSpc>
                <a:spcPts val="3150"/>
              </a:lnSpc>
              <a:buFont typeface="Arial"/>
              <a:buChar char="⚬"/>
            </a:pPr>
            <a:r>
              <a:rPr lang="en-US" sz="22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viene costruito un grafo di co-occorrenza in cui ogni nodo rappresenta una parola. Un collegamento (arco) viene stabilito tra due nodi se le corrispondenti parole co-occorrono all'interno di una finestra fissa di 4 elementi nel documento considerato. </a:t>
            </a:r>
            <a:r>
              <a:rPr lang="en-US" sz="225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Graph Classification</a:t>
            </a:r>
            <a:r>
              <a:rPr lang="en-US" sz="22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716</Words>
  <Application>Microsoft Macintosh PowerPoint</Application>
  <PresentationFormat>Personalizzato</PresentationFormat>
  <Paragraphs>117</Paragraphs>
  <Slides>14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Montserrat Bold</vt:lpstr>
      <vt:lpstr>Times New Roman</vt:lpstr>
      <vt:lpstr>Montserrat</vt:lpstr>
      <vt:lpstr>Montserrat Bold Italics</vt:lpstr>
      <vt:lpstr>Open Sans Bold</vt:lpstr>
      <vt:lpstr>Calibri</vt:lpstr>
      <vt:lpstr>Montserrat Italics</vt:lpstr>
      <vt:lpstr>Arial</vt:lpstr>
      <vt:lpstr>Open Sans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Presentazione_Graph</dc:title>
  <cp:lastModifiedBy>AYOUB IMAD</cp:lastModifiedBy>
  <cp:revision>11</cp:revision>
  <dcterms:created xsi:type="dcterms:W3CDTF">2006-08-16T00:00:00Z</dcterms:created>
  <dcterms:modified xsi:type="dcterms:W3CDTF">2024-09-02T13:39:34Z</dcterms:modified>
  <dc:identifier>DAGPDC-pvgE</dc:identifier>
</cp:coreProperties>
</file>