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lvl1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1pPr>
    <a:lvl2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2pPr>
    <a:lvl3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3pPr>
    <a:lvl4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4pPr>
    <a:lvl5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5pPr>
    <a:lvl6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6pPr>
    <a:lvl7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7pPr>
    <a:lvl8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8pPr>
    <a:lvl9pPr algn="ctr" defTabSz="584200">
      <a:defRPr sz="3200">
        <a:solidFill>
          <a:srgbClr val="546056"/>
        </a:solid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D2DBEB"/>
          </a:solidFill>
        </a:fill>
      </a:tcStyle>
    </a:wholeTbl>
    <a:band2H>
      <a:tcTxStyle/>
      <a:tcStyle>
        <a:tcBdr/>
        <a:fill>
          <a:solidFill>
            <a:srgbClr val="EAEEF5"/>
          </a:solidFill>
        </a:fill>
      </a:tcStyle>
    </a:band2H>
    <a:firstCol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648FC7"/>
          </a:solidFill>
        </a:fill>
      </a:tcStyle>
    </a:firstCol>
    <a:la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381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648FC7"/>
          </a:solidFill>
        </a:fill>
      </a:tcStyle>
    </a:lastRow>
    <a:fir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381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648FC7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F3E7D0"/>
          </a:solidFill>
        </a:fill>
      </a:tcStyle>
    </a:wholeTbl>
    <a:band2H>
      <a:tcTxStyle/>
      <a:tcStyle>
        <a:tcBdr/>
        <a:fill>
          <a:solidFill>
            <a:srgbClr val="F9F3E9"/>
          </a:solidFill>
        </a:fill>
      </a:tcStyle>
    </a:band2H>
    <a:firstCol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E0BC59"/>
          </a:solidFill>
        </a:fill>
      </a:tcStyle>
    </a:firstCol>
    <a:la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381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E0BC59"/>
          </a:solidFill>
        </a:fill>
      </a:tcStyle>
    </a:lastRow>
    <a:fir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381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E0BC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DBD6E3"/>
          </a:solidFill>
        </a:fill>
      </a:tcStyle>
    </a:wholeTbl>
    <a:band2H>
      <a:tcTxStyle/>
      <a:tcStyle>
        <a:tcBdr/>
        <a:fill>
          <a:solidFill>
            <a:srgbClr val="EEECF2"/>
          </a:solidFill>
        </a:fill>
      </a:tcStyle>
    </a:band2H>
    <a:firstCol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927AB0"/>
          </a:solidFill>
        </a:fill>
      </a:tcStyle>
    </a:firstCol>
    <a:la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381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927AB0"/>
          </a:solidFill>
        </a:fill>
      </a:tcStyle>
    </a:lastRow>
    <a:fir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381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927AB0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600C52"/>
          </a:solidFill>
        </a:fill>
      </a:tcStyle>
    </a:band2H>
    <a:firstCol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48FC7"/>
          </a:solidFill>
        </a:fill>
      </a:tcStyle>
    </a:firstCol>
    <a:lastRow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46056"/>
              </a:solidFill>
              <a:prstDash val="solid"/>
              <a:bevel/>
            </a:ln>
          </a:top>
          <a:bottom>
            <a:ln w="254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0C52"/>
          </a:solidFill>
        </a:fill>
      </a:tcStyle>
    </a:lastRow>
    <a:fir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46056"/>
              </a:solidFill>
              <a:prstDash val="solid"/>
              <a:bevel/>
            </a:ln>
          </a:top>
          <a:bottom>
            <a:ln w="254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48FC7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CFD1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546056"/>
          </a:solidFill>
        </a:fill>
      </a:tcStyle>
    </a:firstCol>
    <a:la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38100" cap="flat">
              <a:solidFill>
                <a:srgbClr val="600C52"/>
              </a:solidFill>
              <a:prstDash val="solid"/>
              <a:bevel/>
            </a:ln>
          </a:top>
          <a:bottom>
            <a:ln w="127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546056"/>
          </a:solidFill>
        </a:fill>
      </a:tcStyle>
    </a:lastRow>
    <a:firstRow>
      <a:tcTxStyle b="on" i="on">
        <a:fontRef idx="major">
          <a:srgbClr val="600C52"/>
        </a:fontRef>
        <a:srgbClr val="600C52"/>
      </a:tcTxStyle>
      <a:tcStyle>
        <a:tcBdr>
          <a:left>
            <a:ln w="12700" cap="flat">
              <a:solidFill>
                <a:srgbClr val="600C52"/>
              </a:solidFill>
              <a:prstDash val="solid"/>
              <a:bevel/>
            </a:ln>
          </a:left>
          <a:right>
            <a:ln w="12700" cap="flat">
              <a:solidFill>
                <a:srgbClr val="600C52"/>
              </a:solidFill>
              <a:prstDash val="solid"/>
              <a:bevel/>
            </a:ln>
          </a:right>
          <a:top>
            <a:ln w="12700" cap="flat">
              <a:solidFill>
                <a:srgbClr val="600C52"/>
              </a:solidFill>
              <a:prstDash val="solid"/>
              <a:bevel/>
            </a:ln>
          </a:top>
          <a:bottom>
            <a:ln w="38100" cap="flat">
              <a:solidFill>
                <a:srgbClr val="600C52"/>
              </a:solidFill>
              <a:prstDash val="solid"/>
              <a:bevel/>
            </a:ln>
          </a:bottom>
          <a:insideH>
            <a:ln w="12700" cap="flat">
              <a:solidFill>
                <a:srgbClr val="600C52"/>
              </a:solidFill>
              <a:prstDash val="solid"/>
              <a:bevel/>
            </a:ln>
          </a:insideH>
          <a:insideV>
            <a:ln w="12700" cap="flat">
              <a:solidFill>
                <a:srgbClr val="600C52"/>
              </a:solidFill>
              <a:prstDash val="solid"/>
              <a:bevel/>
            </a:ln>
          </a:insideV>
        </a:tcBdr>
        <a:fill>
          <a:solidFill>
            <a:srgbClr val="546056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546056"/>
              </a:solidFill>
              <a:prstDash val="solid"/>
              <a:bevel/>
            </a:ln>
          </a:left>
          <a:right>
            <a:ln w="12700" cap="flat">
              <a:solidFill>
                <a:srgbClr val="546056"/>
              </a:solidFill>
              <a:prstDash val="solid"/>
              <a:bevel/>
            </a:ln>
          </a:right>
          <a:top>
            <a:ln w="12700" cap="flat">
              <a:solidFill>
                <a:srgbClr val="546056"/>
              </a:solidFill>
              <a:prstDash val="solid"/>
              <a:bevel/>
            </a:ln>
          </a:top>
          <a:bottom>
            <a:ln w="127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solidFill>
                <a:srgbClr val="546056"/>
              </a:solidFill>
              <a:prstDash val="solid"/>
              <a:bevel/>
            </a:ln>
          </a:insideH>
          <a:insideV>
            <a:ln w="12700" cap="flat">
              <a:solidFill>
                <a:srgbClr val="546056"/>
              </a:solidFill>
              <a:prstDash val="solid"/>
              <a:bevel/>
            </a:ln>
          </a:insideV>
        </a:tcBdr>
        <a:fill>
          <a:solidFill>
            <a:srgbClr val="54605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546056"/>
              </a:solidFill>
              <a:prstDash val="solid"/>
              <a:bevel/>
            </a:ln>
          </a:left>
          <a:right>
            <a:ln w="12700" cap="flat">
              <a:solidFill>
                <a:srgbClr val="546056"/>
              </a:solidFill>
              <a:prstDash val="solid"/>
              <a:bevel/>
            </a:ln>
          </a:right>
          <a:top>
            <a:ln w="12700" cap="flat">
              <a:solidFill>
                <a:srgbClr val="546056"/>
              </a:solidFill>
              <a:prstDash val="solid"/>
              <a:bevel/>
            </a:ln>
          </a:top>
          <a:bottom>
            <a:ln w="127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solidFill>
                <a:srgbClr val="546056"/>
              </a:solidFill>
              <a:prstDash val="solid"/>
              <a:bevel/>
            </a:ln>
          </a:insideH>
          <a:insideV>
            <a:ln w="12700" cap="flat">
              <a:solidFill>
                <a:srgbClr val="546056"/>
              </a:solidFill>
              <a:prstDash val="solid"/>
              <a:bevel/>
            </a:ln>
          </a:insideV>
        </a:tcBdr>
        <a:fill>
          <a:solidFill>
            <a:srgbClr val="546056">
              <a:alpha val="20000"/>
            </a:srgbClr>
          </a:solidFill>
        </a:fill>
      </a:tcStyle>
    </a:firstCol>
    <a:lastRow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546056"/>
              </a:solidFill>
              <a:prstDash val="solid"/>
              <a:bevel/>
            </a:ln>
          </a:left>
          <a:right>
            <a:ln w="12700" cap="flat">
              <a:solidFill>
                <a:srgbClr val="546056"/>
              </a:solidFill>
              <a:prstDash val="solid"/>
              <a:bevel/>
            </a:ln>
          </a:right>
          <a:top>
            <a:ln w="50800" cap="flat">
              <a:solidFill>
                <a:srgbClr val="546056"/>
              </a:solidFill>
              <a:prstDash val="solid"/>
              <a:bevel/>
            </a:ln>
          </a:top>
          <a:bottom>
            <a:ln w="127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solidFill>
                <a:srgbClr val="546056"/>
              </a:solidFill>
              <a:prstDash val="solid"/>
              <a:bevel/>
            </a:ln>
          </a:insideH>
          <a:insideV>
            <a:ln w="12700" cap="flat">
              <a:solidFill>
                <a:srgbClr val="546056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546056"/>
        </a:fontRef>
        <a:srgbClr val="546056"/>
      </a:tcTxStyle>
      <a:tcStyle>
        <a:tcBdr>
          <a:left>
            <a:ln w="12700" cap="flat">
              <a:solidFill>
                <a:srgbClr val="546056"/>
              </a:solidFill>
              <a:prstDash val="solid"/>
              <a:bevel/>
            </a:ln>
          </a:left>
          <a:right>
            <a:ln w="12700" cap="flat">
              <a:solidFill>
                <a:srgbClr val="546056"/>
              </a:solidFill>
              <a:prstDash val="solid"/>
              <a:bevel/>
            </a:ln>
          </a:right>
          <a:top>
            <a:ln w="12700" cap="flat">
              <a:solidFill>
                <a:srgbClr val="546056"/>
              </a:solidFill>
              <a:prstDash val="solid"/>
              <a:bevel/>
            </a:ln>
          </a:top>
          <a:bottom>
            <a:ln w="25400" cap="flat">
              <a:solidFill>
                <a:srgbClr val="546056"/>
              </a:solidFill>
              <a:prstDash val="solid"/>
              <a:bevel/>
            </a:ln>
          </a:bottom>
          <a:insideH>
            <a:ln w="12700" cap="flat">
              <a:solidFill>
                <a:srgbClr val="546056"/>
              </a:solidFill>
              <a:prstDash val="solid"/>
              <a:bevel/>
            </a:ln>
          </a:insideH>
          <a:insideV>
            <a:ln w="12700" cap="flat">
              <a:solidFill>
                <a:srgbClr val="546056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47700" y="0"/>
            <a:ext cx="11709400" cy="50038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Texte du titre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47700" y="5207000"/>
            <a:ext cx="11709400" cy="4546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vers le haut A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Texte du titre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47700" y="6794500"/>
            <a:ext cx="117094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47700" y="8204200"/>
            <a:ext cx="117094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47700" y="3390900"/>
            <a:ext cx="11709400" cy="29591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47700" y="0"/>
            <a:ext cx="5600700" cy="51816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5460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Texte du titre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647700" y="5435600"/>
            <a:ext cx="5600700" cy="431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i="1">
                <a:solidFill>
                  <a:srgbClr val="717D75"/>
                </a:solidFill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 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47700" y="0"/>
            <a:ext cx="11709400" cy="2336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Texte du titre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47700" y="2269064"/>
            <a:ext cx="5600700" cy="7196671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1pPr>
            <a:lvl2pPr marL="7874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2pPr>
            <a:lvl3pPr marL="11811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3pPr>
            <a:lvl4pPr marL="15748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4pPr>
            <a:lvl5pPr marL="1968500" indent="-393700">
              <a:lnSpc>
                <a:spcPct val="120000"/>
              </a:lnSpc>
              <a:spcBef>
                <a:spcPts val="2400"/>
              </a:spcBef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47700" y="647700"/>
            <a:ext cx="11709400" cy="84582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47700" y="67733"/>
            <a:ext cx="11709400" cy="220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7700" y="2269064"/>
            <a:ext cx="11709400" cy="719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6"/>
              </a:buBlip>
            </a:lvl1pPr>
            <a:lvl2pPr>
              <a:buBlip>
                <a:blip r:embed="rId16"/>
              </a:buBlip>
            </a:lvl2pPr>
            <a:lvl3pPr>
              <a:buBlip>
                <a:blip r:embed="rId16"/>
              </a:buBlip>
            </a:lvl3pPr>
            <a:lvl4pPr>
              <a:buBlip>
                <a:blip r:embed="rId16"/>
              </a:buBlip>
            </a:lvl4pPr>
            <a:lvl5pPr>
              <a:buBlip>
                <a:blip r:embed="rId1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1pPr>
      <a:lvl2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2pPr>
      <a:lvl3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3pPr>
      <a:lvl4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4pPr>
      <a:lvl5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5pPr>
      <a:lvl6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6pPr>
      <a:lvl7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7pPr>
      <a:lvl8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8pPr>
      <a:lvl9pPr defTabSz="584200">
        <a:defRPr sz="7000">
          <a:solidFill>
            <a:srgbClr val="FFFFFF">
              <a:alpha val="95000"/>
            </a:srgbClr>
          </a:solidFill>
          <a:latin typeface="Palatino"/>
          <a:ea typeface="Palatino"/>
          <a:cs typeface="Palatino"/>
          <a:sym typeface="Palatino"/>
        </a:defRPr>
      </a:lvl9pPr>
    </p:titleStyle>
    <p:bodyStyle>
      <a:lvl1pPr marL="5334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1pPr>
      <a:lvl2pPr marL="10668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2pPr>
      <a:lvl3pPr marL="16002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3pPr>
      <a:lvl4pPr marL="21336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4pPr>
      <a:lvl5pPr marL="26670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5pPr>
      <a:lvl6pPr marL="32004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6pPr>
      <a:lvl7pPr marL="37338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7pPr>
      <a:lvl8pPr marL="42672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8pPr>
      <a:lvl9pPr marL="4800600" indent="-533400" defTabSz="584200">
        <a:spcBef>
          <a:spcPts val="4200"/>
        </a:spcBef>
        <a:buSzPct val="40000"/>
        <a:buBlip>
          <a:blip r:embed="rId16"/>
        </a:buBlip>
        <a:defRPr sz="4300">
          <a:solidFill>
            <a:srgbClr val="546056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47700" y="2095500"/>
            <a:ext cx="11709400" cy="290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Création-Analyse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46056"/>
                </a:solidFill>
              </a:rPr>
              <a:t>de la valeur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47700" y="5207000"/>
            <a:ext cx="117094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Ecole des Mines</a:t>
            </a:r>
          </a:p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200" i="1">
                <a:solidFill>
                  <a:srgbClr val="717D75"/>
                </a:solidFill>
              </a:rPr>
              <a:t>Mars-Avril 2022</a:t>
            </a:r>
          </a:p>
        </p:txBody>
      </p:sp>
      <p:sp>
        <p:nvSpPr>
          <p:cNvPr id="37" name="Shape 37"/>
          <p:cNvSpPr/>
          <p:nvPr/>
        </p:nvSpPr>
        <p:spPr>
          <a:xfrm>
            <a:off x="8902803" y="8489949"/>
            <a:ext cx="34033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rPr>
              <a:t>Linda Ferhat-Partouche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47700" y="152400"/>
            <a:ext cx="11709400" cy="203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La valeur en deux heures …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291997" y="3123748"/>
            <a:ext cx="9254936" cy="5242381"/>
            <a:chOff x="-1" y="-1"/>
            <a:chExt cx="9254934" cy="5242380"/>
          </a:xfrm>
        </p:grpSpPr>
        <p:sp>
          <p:nvSpPr>
            <p:cNvPr id="40" name="Shape 40"/>
            <p:cNvSpPr/>
            <p:nvPr/>
          </p:nvSpPr>
          <p:spPr>
            <a:xfrm>
              <a:off x="-2" y="-2"/>
              <a:ext cx="9254936" cy="5242381"/>
            </a:xfrm>
            <a:prstGeom prst="roundRect">
              <a:avLst>
                <a:gd name="adj" fmla="val 3634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Palatino"/>
                  <a:ea typeface="Palatino"/>
                  <a:cs typeface="Palatino"/>
                  <a:sym typeface="Palatino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796" y="1630585"/>
              <a:ext cx="9143338" cy="198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614736" lvl="0" indent="-2614736">
                <a:buClr>
                  <a:srgbClr val="546056"/>
                </a:buClr>
                <a:buSzPct val="100000"/>
                <a:buFont typeface="Palatino"/>
                <a:buAutoNum type="arabicPeriod"/>
                <a:defRPr sz="1800">
                  <a:solidFill>
                    <a:srgbClr val="000000"/>
                  </a:solidFill>
                </a:defRPr>
              </a:pPr>
              <a:r>
                <a:rPr sz="2800" b="1">
                  <a:solidFill>
                    <a:srgbClr val="546056"/>
                  </a:solidFill>
                  <a:latin typeface="Palatino"/>
                  <a:ea typeface="Palatino"/>
                  <a:cs typeface="Palatino"/>
                  <a:sym typeface="Palatino"/>
                </a:rPr>
                <a:t>Une approche générale la valeur </a:t>
              </a:r>
              <a:endParaRPr sz="2800" b="1">
                <a:latin typeface="Palatino"/>
                <a:ea typeface="Palatino"/>
                <a:cs typeface="Palatino"/>
                <a:sym typeface="Palatino"/>
              </a:endParaRPr>
            </a:p>
            <a:p>
              <a:pPr marL="2614736" lvl="0" indent="-2614736">
                <a:buClr>
                  <a:srgbClr val="546056"/>
                </a:buClr>
                <a:buSzPct val="100000"/>
                <a:buFont typeface="Palatino"/>
                <a:buAutoNum type="arabicPeriod"/>
                <a:defRPr sz="1800">
                  <a:solidFill>
                    <a:srgbClr val="000000"/>
                  </a:solidFill>
                </a:defRPr>
              </a:pPr>
              <a:r>
                <a:rPr sz="2800" b="1">
                  <a:solidFill>
                    <a:srgbClr val="546056"/>
                  </a:solidFill>
                  <a:latin typeface="Palatino"/>
                  <a:ea typeface="Palatino"/>
                  <a:cs typeface="Palatino"/>
                  <a:sym typeface="Palatino"/>
                </a:rPr>
                <a:t>La stratégie liée à l’analyse de la valeur</a:t>
              </a:r>
              <a:endParaRPr sz="2800" b="1">
                <a:latin typeface="Palatino"/>
                <a:ea typeface="Palatino"/>
                <a:cs typeface="Palatino"/>
                <a:sym typeface="Palatino"/>
              </a:endParaRPr>
            </a:p>
            <a:p>
              <a:pPr marL="2614736" lvl="0" indent="-2614736">
                <a:buClr>
                  <a:srgbClr val="546056"/>
                </a:buClr>
                <a:buSzPct val="100000"/>
                <a:buFont typeface="Palatino"/>
                <a:buAutoNum type="arabicPeriod"/>
                <a:defRPr sz="1800">
                  <a:solidFill>
                    <a:srgbClr val="000000"/>
                  </a:solidFill>
                </a:defRPr>
              </a:pPr>
              <a:r>
                <a:rPr sz="2800" b="1">
                  <a:solidFill>
                    <a:srgbClr val="546056"/>
                  </a:solidFill>
                  <a:latin typeface="Palatino"/>
                  <a:ea typeface="Palatino"/>
                  <a:cs typeface="Palatino"/>
                  <a:sym typeface="Palatino"/>
                </a:rPr>
                <a:t>Le sourcing, levier essentiel de la valeur</a:t>
              </a:r>
              <a:endParaRPr sz="2800" b="1">
                <a:latin typeface="Palatino"/>
                <a:ea typeface="Palatino"/>
                <a:cs typeface="Palatino"/>
                <a:sym typeface="Palatino"/>
              </a:endParaRPr>
            </a:p>
            <a:p>
              <a:pPr marL="2614736" lvl="0" indent="-2614736">
                <a:buClr>
                  <a:srgbClr val="546056"/>
                </a:buClr>
                <a:buSzPct val="100000"/>
                <a:buFont typeface="Palatino"/>
                <a:buAutoNum type="arabicPeriod"/>
                <a:defRPr sz="1800">
                  <a:solidFill>
                    <a:srgbClr val="000000"/>
                  </a:solidFill>
                </a:defRPr>
              </a:pPr>
              <a:r>
                <a:rPr sz="2800" b="1">
                  <a:solidFill>
                    <a:srgbClr val="546056"/>
                  </a:solidFill>
                  <a:latin typeface="Palatino"/>
                  <a:ea typeface="Palatino"/>
                  <a:cs typeface="Palatino"/>
                  <a:sym typeface="Palatino"/>
                </a:rPr>
                <a:t>La Chaîne de valeur du sac à dos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47700" y="67732"/>
            <a:ext cx="11709400" cy="220133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Organisation du module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47700" y="2269065"/>
            <a:ext cx="11709400" cy="7196669"/>
          </a:xfrm>
          <a:prstGeom prst="rect">
            <a:avLst/>
          </a:prstGeom>
        </p:spPr>
        <p:txBody>
          <a:bodyPr/>
          <a:lstStyle/>
          <a:p>
            <a:pPr marL="3044000" lvl="0" indent="-304400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Deux heures de transmission théorique le 23 Mars.</a:t>
            </a:r>
          </a:p>
          <a:p>
            <a:pPr marL="3044000" lvl="0" indent="-304400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3 TD de suivi du Développement du projet:</a:t>
            </a:r>
          </a:p>
          <a:p>
            <a:pPr marL="3577401" lvl="1" indent="-304400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46056"/>
                </a:solidFill>
              </a:rPr>
              <a:t>votre cahier des charges « Analyse de la valeur »</a:t>
            </a:r>
          </a:p>
        </p:txBody>
      </p:sp>
      <p:sp>
        <p:nvSpPr>
          <p:cNvPr id="46" name="Shape 46"/>
          <p:cNvSpPr/>
          <p:nvPr/>
        </p:nvSpPr>
        <p:spPr>
          <a:xfrm>
            <a:off x="9692540" y="8108950"/>
            <a:ext cx="1270003" cy="688927"/>
          </a:xfrm>
          <a:prstGeom prst="rightArrow">
            <a:avLst>
              <a:gd name="adj1" fmla="val 32000"/>
              <a:gd name="adj2" fmla="val 117981"/>
            </a:avLst>
          </a:prstGeom>
          <a:solidFill>
            <a:srgbClr val="600C52"/>
          </a:solidFill>
          <a:ln w="25400">
            <a:solidFill>
              <a:srgbClr val="648FC7"/>
            </a:solidFill>
          </a:ln>
        </p:spPr>
        <p:txBody>
          <a:bodyPr lIns="50800" tIns="50800" rIns="50800" bIns="5080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47700" y="67732"/>
            <a:ext cx="11709400" cy="220133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>
                    <a:alpha val="95000"/>
                  </a:srgbClr>
                </a:solidFill>
              </a:rPr>
              <a:t>La Chaîne de </a:t>
            </a:r>
            <a:endParaRPr sz="57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>
                    <a:alpha val="95000"/>
                  </a:srgbClr>
                </a:solidFill>
              </a:rPr>
              <a:t>valeur du sac à dos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47700" y="2269065"/>
            <a:ext cx="11709400" cy="7196667"/>
          </a:xfrm>
          <a:prstGeom prst="rect">
            <a:avLst/>
          </a:prstGeom>
        </p:spPr>
        <p:txBody>
          <a:bodyPr/>
          <a:lstStyle/>
          <a:p>
            <a:pPr marL="2336091" lvl="0" indent="-233609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46056"/>
                </a:solidFill>
              </a:rPr>
              <a:t>Vous élaborez la chaîne de valeur externe du sac:</a:t>
            </a:r>
            <a:endParaRPr sz="3300"/>
          </a:p>
          <a:p>
            <a:pPr marL="2798703" lvl="1" indent="-2265303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identification des parties prenantes</a:t>
            </a:r>
            <a:endParaRPr sz="3200"/>
          </a:p>
          <a:p>
            <a:pPr marL="2336091" lvl="0" indent="-233609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46056"/>
                </a:solidFill>
              </a:rPr>
              <a:t>Vous analysez la valeur de cette chaîne</a:t>
            </a:r>
            <a:endParaRPr sz="3300"/>
          </a:p>
          <a:p>
            <a:pPr marL="2336091" lvl="0" indent="-233609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46056"/>
                </a:solidFill>
              </a:rPr>
              <a:t>Vous sélectionnez un marché - cible</a:t>
            </a:r>
            <a:endParaRPr sz="3300"/>
          </a:p>
          <a:p>
            <a:pPr marL="2336091" lvl="0" indent="-233609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46056"/>
                </a:solidFill>
              </a:rPr>
              <a:t>Vous présélectionnez 2 fournisseurs</a:t>
            </a:r>
            <a:endParaRPr sz="3300"/>
          </a:p>
          <a:p>
            <a:pPr marL="2869493" lvl="1" indent="-2336093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46056"/>
                </a:solidFill>
              </a:rPr>
              <a:t>justification de ce choix dans un tableau bord.</a:t>
            </a:r>
          </a:p>
        </p:txBody>
      </p:sp>
      <p:pic>
        <p:nvPicPr>
          <p:cNvPr id="50" name="image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023397" y="91667"/>
            <a:ext cx="3220673" cy="3273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31800" y="12700"/>
            <a:ext cx="11709400" cy="2336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>
                    <a:alpha val="95000"/>
                  </a:srgbClr>
                </a:solidFill>
              </a:rPr>
              <a:t>Tableaux de bord de la valeur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647700" y="2698750"/>
          <a:ext cx="11709400" cy="65594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0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/>
                        <a:t>Rates </a:t>
                      </a:r>
                      <a:r>
                        <a:rPr sz="1900" b="1">
                          <a:solidFill>
                            <a:srgbClr val="FFFFFF"/>
                          </a:solidFill>
                        </a:rPr>
                        <a:t> 0 à 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Political risk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Know-how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Quality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61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Geography, dates of delivery, transport.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261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Barriers:</a:t>
                      </a:r>
                      <a:endParaRPr sz="1900"/>
                    </a:p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- non tariffs and tariffs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FOB price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Language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Price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Cultural risk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Exchange risk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 i="1"/>
                        <a:t>Business Climate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4" name="Shape 54"/>
          <p:cNvSpPr/>
          <p:nvPr/>
        </p:nvSpPr>
        <p:spPr>
          <a:xfrm>
            <a:off x="430834" y="1688438"/>
            <a:ext cx="10390531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46056"/>
                </a:solidFill>
              </a:rPr>
              <a:t>Tableau 1 : Choix du marché cible : 2 marchés potentiels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47700" y="67732"/>
            <a:ext cx="11709400" cy="2201337"/>
          </a:xfrm>
          <a:prstGeom prst="rect">
            <a:avLst/>
          </a:prstGeom>
        </p:spPr>
        <p:txBody>
          <a:bodyPr/>
          <a:lstStyle/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FFFFFF">
                    <a:alpha val="95000"/>
                  </a:srgbClr>
                </a:solidFill>
              </a:rPr>
              <a:t>Tableau 2 : </a:t>
            </a:r>
            <a:endParaRPr sz="4900"/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FFFFFF">
                    <a:alpha val="95000"/>
                  </a:srgbClr>
                </a:solidFill>
              </a:rPr>
              <a:t>Pre-selection fournisseurs : 2 au minimum</a:t>
            </a:r>
          </a:p>
        </p:txBody>
      </p:sp>
      <p:graphicFrame>
        <p:nvGraphicFramePr>
          <p:cNvPr id="57" name="Table 57"/>
          <p:cNvGraphicFramePr/>
          <p:nvPr/>
        </p:nvGraphicFramePr>
        <p:xfrm>
          <a:off x="1949450" y="2546350"/>
          <a:ext cx="8313651" cy="6576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94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Fournisseur 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Evaluation (0-5)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53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XXX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3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/>
                        <a:t>Notoriété de l’entreprise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6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/>
                        <a:t>Certification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95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Prix Fob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Qualité du produit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107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Délai de livraison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70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Conformité du produit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16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Stock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168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Service après vente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7245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Modalités de paiement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711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/>
                        <a:t>Management éthique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4711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558800" y="258233"/>
            <a:ext cx="11709400" cy="1535428"/>
          </a:xfrm>
          <a:prstGeom prst="rect">
            <a:avLst/>
          </a:prstGeom>
        </p:spPr>
        <p:txBody>
          <a:bodyPr/>
          <a:lstStyle/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>
                    <a:alpha val="95000"/>
                  </a:srgbClr>
                </a:solidFill>
              </a:rPr>
              <a:t>Tableau de bord 3:</a:t>
            </a:r>
            <a:endParaRPr sz="4500"/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>
                    <a:alpha val="95000"/>
                  </a:srgbClr>
                </a:solidFill>
              </a:rPr>
              <a:t>Mapping de votre chaîne de valeur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2197545" y="3765547"/>
            <a:ext cx="7814968" cy="4013601"/>
            <a:chOff x="0" y="0"/>
            <a:chExt cx="7814967" cy="4013599"/>
          </a:xfrm>
        </p:grpSpPr>
        <p:sp>
          <p:nvSpPr>
            <p:cNvPr id="60" name="Shape 60"/>
            <p:cNvSpPr/>
            <p:nvPr/>
          </p:nvSpPr>
          <p:spPr>
            <a:xfrm>
              <a:off x="-1" y="-1"/>
              <a:ext cx="7814968" cy="4013601"/>
            </a:xfrm>
            <a:prstGeom prst="roundRect">
              <a:avLst>
                <a:gd name="adj" fmla="val 4746"/>
              </a:avLst>
            </a:prstGeom>
            <a:solidFill>
              <a:srgbClr val="E0BC59"/>
            </a:solidFill>
            <a:ln w="38100" cap="flat">
              <a:solidFill>
                <a:srgbClr val="600C52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55790" y="1237788"/>
              <a:ext cx="7703385" cy="1538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600C52"/>
                  </a:solidFill>
                  <a:latin typeface="+mn-lt"/>
                  <a:ea typeface="+mn-ea"/>
                  <a:cs typeface="+mn-cs"/>
                  <a:sym typeface="Helvetica Neue"/>
                </a:rPr>
                <a:t>Séquençage des étapes de la création de valeur du sac à dos</a:t>
              </a:r>
              <a:endParaRPr>
                <a:solidFill>
                  <a:srgbClr val="600C52"/>
                </a:solidFill>
                <a:latin typeface="+mn-lt"/>
                <a:ea typeface="+mn-ea"/>
                <a:cs typeface="+mn-cs"/>
                <a:sym typeface="Helvetica Neue"/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600C52"/>
                  </a:solidFill>
                  <a:latin typeface="+mn-lt"/>
                  <a:ea typeface="+mn-ea"/>
                  <a:cs typeface="+mn-cs"/>
                  <a:sym typeface="Helvetica Neue"/>
                </a:rPr>
                <a:t>Fjällräven 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546056"/>
      </a:dk1>
      <a:lt1>
        <a:srgbClr val="600C52"/>
      </a:lt1>
      <a:dk2>
        <a:srgbClr val="A7A7A7"/>
      </a:dk2>
      <a:lt2>
        <a:srgbClr val="535353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0C52"/>
        </a:solidFill>
        <a:ln w="25400" cap="flat">
          <a:solidFill>
            <a:srgbClr val="648FC7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4605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48FC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4605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48FC7"/>
      </a:accent1>
      <a:accent2>
        <a:srgbClr val="77B06D"/>
      </a:accent2>
      <a:accent3>
        <a:srgbClr val="E0BC59"/>
      </a:accent3>
      <a:accent4>
        <a:srgbClr val="EB925B"/>
      </a:accent4>
      <a:accent5>
        <a:srgbClr val="C56667"/>
      </a:accent5>
      <a:accent6>
        <a:srgbClr val="927AB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0C52"/>
        </a:solidFill>
        <a:ln w="25400" cap="flat">
          <a:solidFill>
            <a:srgbClr val="648FC7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4605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48FC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54605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Personnalisé</PresentationFormat>
  <Paragraphs>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Century Gothic</vt:lpstr>
      <vt:lpstr>Helvetica Neue</vt:lpstr>
      <vt:lpstr>Hoefler Text</vt:lpstr>
      <vt:lpstr>Palatino</vt:lpstr>
      <vt:lpstr>Default</vt:lpstr>
      <vt:lpstr>Création-Analyse de la valeur</vt:lpstr>
      <vt:lpstr>La valeur en deux heures …</vt:lpstr>
      <vt:lpstr>Organisation du module</vt:lpstr>
      <vt:lpstr>La Chaîne de  valeur du sac à dos</vt:lpstr>
      <vt:lpstr>Tableaux de bord de la valeur</vt:lpstr>
      <vt:lpstr>Tableau 2 :  Pre-selection fournisseurs : 2 au minimum</vt:lpstr>
      <vt:lpstr>Tableau de bord 3: Mapping de votre chaîne de valeur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Création-Analyse de la valeur</dc:title>
  <cp:lastModifiedBy>LALLEMENT Jean-Christophe (IMT Mines Alès)</cp:lastModifiedBy>
  <cp:revision>1</cp:revision>
  <dcterms:modified xsi:type="dcterms:W3CDTF">2022-03-22T07:54:42Z</dcterms:modified>
</cp:coreProperties>
</file>