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9E7651-DA4A-4EEA-83B5-F38B4E79CAA0}">
  <a:tblStyle styleId="{CB9E7651-DA4A-4EEA-83B5-F38B4E79CAA0}"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E627DBAF-23EC-4F19-A2AD-D0E7F319E9B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font" Target="fonts/OpenSans-bold.fntdata"/><Relationship Id="rId18" Type="http://schemas.openxmlformats.org/officeDocument/2006/relationships/slide" Target="slides/slide12.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ustomXml" Target="../customXml/item1.xml"/><Relationship Id="rId7" Type="http://schemas.openxmlformats.org/officeDocument/2006/relationships/slide" Target="slides/slide1.xml"/><Relationship Id="rId20" Type="http://schemas.openxmlformats.org/officeDocument/2006/relationships/slide" Target="slides/slide14.xml"/><Relationship Id="rId41" Type="http://schemas.openxmlformats.org/officeDocument/2006/relationships/font" Target="fonts/OpenSans-boldItalic.fntdata"/><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font" Target="fonts/OpenSans-italic.fntdata"/><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slide" Target="slides/slide30.xml"/><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44" Type="http://schemas.openxmlformats.org/officeDocument/2006/relationships/customXml" Target="../customXml/item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43" Type="http://schemas.openxmlformats.org/officeDocument/2006/relationships/customXml" Target="../customXml/item2.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font" Target="fonts/Ope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a:solidFill>
                  <a:srgbClr val="333333"/>
                </a:solidFill>
                <a:latin typeface="Arial"/>
                <a:ea typeface="Arial"/>
                <a:cs typeface="Arial"/>
                <a:sym typeface="Arial"/>
              </a:rPr>
              <a:t>L'agrégation de liaisons est la capacité à créer une liaison logique en utilisant plusieurs liaisons physiques entre deux périphériques. Cela permet de partager la charge entre les liaisons physiques et d'éviter que STP bloque une ou plusieurs liaisons. EtherChannel est une forme d'agrégation de liaisons utilisée dans les réseaux commutés.</a:t>
            </a:r>
            <a:endParaRPr/>
          </a:p>
          <a:p>
            <a:pPr indent="0" lvl="0" marL="0" rtl="0" algn="l">
              <a:spcBef>
                <a:spcPts val="0"/>
              </a:spcBef>
              <a:spcAft>
                <a:spcPts val="0"/>
              </a:spcAft>
              <a:buNone/>
            </a:pPr>
            <a:r>
              <a:rPr b="0" i="0" lang="fr-FR">
                <a:solidFill>
                  <a:srgbClr val="333333"/>
                </a:solidFill>
                <a:latin typeface="Arial"/>
                <a:ea typeface="Arial"/>
                <a:cs typeface="Arial"/>
                <a:sym typeface="Arial"/>
              </a:rPr>
              <a:t>Ce chapitre décrit EtherChannel et les méthodes employées pour créer un EtherChannel. Un EtherChannel peut être configuré manuellement ou négocié en utilisant le protocole propriétaire de Cisco PAgP ou le protocole LACP défini par la norme IEEE 802.3ad. La configuration, la vérification et le dépannage d'EtherChannel sont décrits.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 name="Google Shape;16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Arial"/>
              <a:buNone/>
            </a:pPr>
            <a:r>
              <a:rPr lang="fr-FR" sz="1200">
                <a:solidFill>
                  <a:srgbClr val="333333"/>
                </a:solidFill>
                <a:latin typeface="Arial"/>
                <a:ea typeface="Arial"/>
                <a:cs typeface="Arial"/>
                <a:sym typeface="Arial"/>
              </a:rPr>
              <a:t>Des EtherChannel peuvent être formés par négociation en utilisant l'un des deux protocoles, PAgP ou LACP. Ces protocoles permettent à des ports ayant des caractéristiques similaires de former un canal grâce à une négociation dynamique avec les commutateurs attenants.</a:t>
            </a:r>
            <a:endParaRPr sz="1200">
              <a:latin typeface="Arial"/>
              <a:ea typeface="Arial"/>
              <a:cs typeface="Arial"/>
              <a:sym typeface="Arial"/>
            </a:endParaRPr>
          </a:p>
          <a:p>
            <a:pPr indent="0" lvl="0" marL="0" rtl="0" algn="l">
              <a:spcBef>
                <a:spcPts val="0"/>
              </a:spcBef>
              <a:spcAft>
                <a:spcPts val="0"/>
              </a:spcAft>
              <a:buNone/>
            </a:pPr>
            <a:r>
              <a:t/>
            </a:r>
            <a:endParaRPr/>
          </a:p>
        </p:txBody>
      </p:sp>
      <p:sp>
        <p:nvSpPr>
          <p:cNvPr id="245" name="Google Shape;24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a:solidFill>
                  <a:srgbClr val="333333"/>
                </a:solidFill>
                <a:latin typeface="Arial"/>
                <a:ea typeface="Arial"/>
                <a:cs typeface="Arial"/>
                <a:sym typeface="Arial"/>
              </a:rPr>
              <a:t>Quand une liaison EtherChannel est configurée grâce à PAgP, des paquets PAgP sont envoyés entre les ports compatibles EtherChannel pour négocier la formation d'un canal. Quand PAgP identifie des liaisons Ethernet associées, il groupe les liaisons dans un EtherChannel. L'EtherChannel est ensuite ajouté à l'arbre recouvrant comme port unique.</a:t>
            </a:r>
            <a:endParaRPr/>
          </a:p>
          <a:p>
            <a:pPr indent="0" lvl="0" marL="0" rtl="0" algn="l">
              <a:spcBef>
                <a:spcPts val="0"/>
              </a:spcBef>
              <a:spcAft>
                <a:spcPts val="0"/>
              </a:spcAft>
              <a:buNone/>
            </a:pPr>
            <a:r>
              <a:rPr b="0" i="0" lang="fr-FR">
                <a:solidFill>
                  <a:srgbClr val="333333"/>
                </a:solidFill>
                <a:latin typeface="Arial"/>
                <a:ea typeface="Arial"/>
                <a:cs typeface="Arial"/>
                <a:sym typeface="Arial"/>
              </a:rPr>
              <a:t>PAgP permet de créer la liaison EtherChannel en détectant la configuration de chaque côté et en assurant la compatibilité des liaisons, afin que la liaison EtherChannel puisse être activée si besoin. La figure illustre les modes pour PAgP.</a:t>
            </a:r>
            <a:endParaRPr/>
          </a:p>
          <a:p>
            <a:pPr indent="-76200" lvl="0" marL="0" rtl="0" algn="l">
              <a:spcBef>
                <a:spcPts val="0"/>
              </a:spcBef>
              <a:spcAft>
                <a:spcPts val="0"/>
              </a:spcAft>
              <a:buClr>
                <a:srgbClr val="333333"/>
              </a:buClr>
              <a:buSzPts val="1200"/>
              <a:buFont typeface="Arial"/>
              <a:buChar char="•"/>
            </a:pPr>
            <a:r>
              <a:rPr b="1" i="0" lang="fr-FR">
                <a:solidFill>
                  <a:srgbClr val="333333"/>
                </a:solidFill>
                <a:latin typeface="Arial"/>
                <a:ea typeface="Arial"/>
                <a:cs typeface="Arial"/>
                <a:sym typeface="Arial"/>
              </a:rPr>
              <a:t>On </a:t>
            </a:r>
            <a:r>
              <a:rPr b="0" i="0" lang="fr-FR">
                <a:solidFill>
                  <a:srgbClr val="333333"/>
                </a:solidFill>
                <a:latin typeface="Arial"/>
                <a:ea typeface="Arial"/>
                <a:cs typeface="Arial"/>
                <a:sym typeface="Arial"/>
              </a:rPr>
              <a:t>: ce mode force l'interface à établir un canal sans PAgP. Les interfaces configurées en mode On (Activé) n'échangent pas de paquets PAgP.</a:t>
            </a:r>
            <a:endParaRPr/>
          </a:p>
          <a:p>
            <a:pPr indent="-76200" lvl="0" marL="0" rtl="0" algn="l">
              <a:spcBef>
                <a:spcPts val="0"/>
              </a:spcBef>
              <a:spcAft>
                <a:spcPts val="0"/>
              </a:spcAft>
              <a:buClr>
                <a:srgbClr val="333333"/>
              </a:buClr>
              <a:buSzPts val="1200"/>
              <a:buFont typeface="Arial"/>
              <a:buChar char="•"/>
            </a:pPr>
            <a:r>
              <a:rPr b="1" i="0" lang="fr-FR">
                <a:solidFill>
                  <a:srgbClr val="333333"/>
                </a:solidFill>
                <a:latin typeface="Arial"/>
                <a:ea typeface="Arial"/>
                <a:cs typeface="Arial"/>
                <a:sym typeface="Arial"/>
              </a:rPr>
              <a:t>PAgP desirable </a:t>
            </a:r>
            <a:r>
              <a:rPr b="0" i="0" lang="fr-FR">
                <a:solidFill>
                  <a:srgbClr val="333333"/>
                </a:solidFill>
                <a:latin typeface="Arial"/>
                <a:ea typeface="Arial"/>
                <a:cs typeface="Arial"/>
                <a:sym typeface="Arial"/>
              </a:rPr>
              <a:t>: ce mode PAgP place une interface dans un état de négociation actif, dans lequel l'interface entame des négociations avec d'autres interfaces en envoyant des paquets PAgP.</a:t>
            </a:r>
            <a:endParaRPr/>
          </a:p>
          <a:p>
            <a:pPr indent="-76200" lvl="0" marL="0" rtl="0" algn="l">
              <a:spcBef>
                <a:spcPts val="0"/>
              </a:spcBef>
              <a:spcAft>
                <a:spcPts val="0"/>
              </a:spcAft>
              <a:buClr>
                <a:srgbClr val="333333"/>
              </a:buClr>
              <a:buSzPts val="1200"/>
              <a:buFont typeface="Arial"/>
              <a:buChar char="•"/>
            </a:pPr>
            <a:r>
              <a:rPr b="1" i="0" lang="fr-FR">
                <a:solidFill>
                  <a:srgbClr val="333333"/>
                </a:solidFill>
                <a:latin typeface="Arial"/>
                <a:ea typeface="Arial"/>
                <a:cs typeface="Arial"/>
                <a:sym typeface="Arial"/>
              </a:rPr>
              <a:t>PAgP auto </a:t>
            </a:r>
            <a:r>
              <a:rPr b="0" i="0" lang="fr-FR">
                <a:solidFill>
                  <a:srgbClr val="333333"/>
                </a:solidFill>
                <a:latin typeface="Arial"/>
                <a:ea typeface="Arial"/>
                <a:cs typeface="Arial"/>
                <a:sym typeface="Arial"/>
              </a:rPr>
              <a:t>: ce mode PAgP place une interface dans un état de négociation passif, dans lequel l'interface répond aux paquets PAgP qu'elle reçoit mais n'entame pas de négociation PAgP.</a:t>
            </a:r>
            <a:endParaRPr/>
          </a:p>
          <a:p>
            <a:pPr indent="0" lvl="0" marL="0" rtl="0" algn="l">
              <a:spcBef>
                <a:spcPts val="0"/>
              </a:spcBef>
              <a:spcAft>
                <a:spcPts val="0"/>
              </a:spcAft>
              <a:buNone/>
            </a:pPr>
            <a:r>
              <a:rPr b="0" i="0" lang="fr-FR">
                <a:solidFill>
                  <a:srgbClr val="333333"/>
                </a:solidFill>
                <a:latin typeface="Arial"/>
                <a:ea typeface="Arial"/>
                <a:cs typeface="Arial"/>
                <a:sym typeface="Arial"/>
              </a:rPr>
              <a:t>Les modes doivent être compatibles de chaque côté. Si un côté est configuré pour être en mode Auto, il est placé dans un état passif et attend que l'autre côté entame la négociation EtherChannel. Si l'autre côté est également placé en mode Auto, la négociation ne commence jamais et l'EtherChannel ne se forme pas. Si tous les modes sont désactivés en utilisant la commande</a:t>
            </a:r>
            <a:r>
              <a:rPr b="1" i="0" lang="fr-FR">
                <a:solidFill>
                  <a:srgbClr val="333333"/>
                </a:solidFill>
                <a:latin typeface="Arial"/>
                <a:ea typeface="Arial"/>
                <a:cs typeface="Arial"/>
                <a:sym typeface="Arial"/>
              </a:rPr>
              <a:t> no</a:t>
            </a:r>
            <a:r>
              <a:rPr b="0" i="0" lang="fr-FR">
                <a:solidFill>
                  <a:srgbClr val="333333"/>
                </a:solidFill>
                <a:latin typeface="Arial"/>
                <a:ea typeface="Arial"/>
                <a:cs typeface="Arial"/>
                <a:sym typeface="Arial"/>
              </a:rPr>
              <a:t>, ou si aucun mode n'est configuré, l'EtherChannel est désactivé.</a:t>
            </a:r>
            <a:endParaRPr/>
          </a:p>
          <a:p>
            <a:pPr indent="0" lvl="0" marL="0" rtl="0" algn="l">
              <a:spcBef>
                <a:spcPts val="0"/>
              </a:spcBef>
              <a:spcAft>
                <a:spcPts val="0"/>
              </a:spcAft>
              <a:buNone/>
            </a:pPr>
            <a:r>
              <a:t/>
            </a:r>
            <a:endParaRPr/>
          </a:p>
        </p:txBody>
      </p:sp>
      <p:sp>
        <p:nvSpPr>
          <p:cNvPr id="279" name="Google Shape;27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Arial"/>
              <a:buNone/>
            </a:pPr>
            <a:r>
              <a:rPr b="0" i="0" lang="fr-FR">
                <a:solidFill>
                  <a:srgbClr val="333333"/>
                </a:solidFill>
                <a:latin typeface="Arial"/>
                <a:ea typeface="Arial"/>
                <a:cs typeface="Arial"/>
                <a:sym typeface="Arial"/>
              </a:rPr>
              <a:t>LACP offre les mêmes avantages en matière de négociation que PAgP. LACP permet de créer la liaison EtherChannel en détectant les configurations de chacun des côtés et en assurant leur compatibilité, afin que la liaison EtherChannel puisse être activée au besoin. </a:t>
            </a:r>
            <a:endParaRPr/>
          </a:p>
          <a:p>
            <a:pPr indent="0" lvl="0" marL="0" rtl="0" algn="l">
              <a:spcBef>
                <a:spcPts val="0"/>
              </a:spcBef>
              <a:spcAft>
                <a:spcPts val="0"/>
              </a:spcAft>
              <a:buNone/>
            </a:pPr>
            <a:r>
              <a:t/>
            </a:r>
            <a:endParaRPr/>
          </a:p>
        </p:txBody>
      </p:sp>
      <p:sp>
        <p:nvSpPr>
          <p:cNvPr id="336" name="Google Shape;33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a:solidFill>
                <a:srgbClr val="333333"/>
              </a:solidFill>
              <a:latin typeface="Arial"/>
              <a:ea typeface="Arial"/>
              <a:cs typeface="Arial"/>
              <a:sym typeface="Arial"/>
            </a:endParaRPr>
          </a:p>
          <a:p>
            <a:pPr indent="0" lvl="0" marL="0" rtl="0" algn="l">
              <a:spcBef>
                <a:spcPts val="0"/>
              </a:spcBef>
              <a:spcAft>
                <a:spcPts val="0"/>
              </a:spcAft>
              <a:buNone/>
            </a:pPr>
            <a:r>
              <a:rPr b="0" i="0" lang="fr-FR">
                <a:solidFill>
                  <a:srgbClr val="333333"/>
                </a:solidFill>
                <a:latin typeface="Arial"/>
                <a:ea typeface="Arial"/>
                <a:cs typeface="Arial"/>
                <a:sym typeface="Arial"/>
              </a:rPr>
              <a:t>Les modes pour LACP.</a:t>
            </a:r>
            <a:endParaRPr/>
          </a:p>
          <a:p>
            <a:pPr indent="-76200" lvl="0" marL="0" rtl="0" algn="l">
              <a:spcBef>
                <a:spcPts val="0"/>
              </a:spcBef>
              <a:spcAft>
                <a:spcPts val="0"/>
              </a:spcAft>
              <a:buClr>
                <a:srgbClr val="333333"/>
              </a:buClr>
              <a:buSzPts val="1200"/>
              <a:buFont typeface="Arial"/>
              <a:buChar char="•"/>
            </a:pPr>
            <a:r>
              <a:rPr b="1" i="0" lang="fr-FR">
                <a:solidFill>
                  <a:srgbClr val="333333"/>
                </a:solidFill>
                <a:latin typeface="Arial"/>
                <a:ea typeface="Arial"/>
                <a:cs typeface="Arial"/>
                <a:sym typeface="Arial"/>
              </a:rPr>
              <a:t>On </a:t>
            </a:r>
            <a:r>
              <a:rPr b="0" i="0" lang="fr-FR">
                <a:solidFill>
                  <a:srgbClr val="333333"/>
                </a:solidFill>
                <a:latin typeface="Arial"/>
                <a:ea typeface="Arial"/>
                <a:cs typeface="Arial"/>
                <a:sym typeface="Arial"/>
              </a:rPr>
              <a:t>: ce mode force l'interface à établir un canal sans LACP. Les interfaces configurées en mode On (Activé) n'échangent pas de paquets LACP.</a:t>
            </a:r>
            <a:endParaRPr/>
          </a:p>
          <a:p>
            <a:pPr indent="-76200" lvl="0" marL="0" rtl="0" algn="l">
              <a:spcBef>
                <a:spcPts val="0"/>
              </a:spcBef>
              <a:spcAft>
                <a:spcPts val="0"/>
              </a:spcAft>
              <a:buClr>
                <a:srgbClr val="333333"/>
              </a:buClr>
              <a:buSzPts val="1200"/>
              <a:buFont typeface="Arial"/>
              <a:buChar char="•"/>
            </a:pPr>
            <a:r>
              <a:rPr b="1" i="0" lang="fr-FR">
                <a:solidFill>
                  <a:srgbClr val="333333"/>
                </a:solidFill>
                <a:latin typeface="Arial"/>
                <a:ea typeface="Arial"/>
                <a:cs typeface="Arial"/>
                <a:sym typeface="Arial"/>
              </a:rPr>
              <a:t>LACP active </a:t>
            </a:r>
            <a:r>
              <a:rPr b="0" i="0" lang="fr-FR">
                <a:solidFill>
                  <a:srgbClr val="333333"/>
                </a:solidFill>
                <a:latin typeface="Arial"/>
                <a:ea typeface="Arial"/>
                <a:cs typeface="Arial"/>
                <a:sym typeface="Arial"/>
              </a:rPr>
              <a:t>: ce mode LACP place un port dans un état de négociation actif. Dans cet état, le port entame des négociations avec d'autres ports en envoyant des paquets LACP.</a:t>
            </a:r>
            <a:endParaRPr/>
          </a:p>
          <a:p>
            <a:pPr indent="-76200" lvl="0" marL="0" rtl="0" algn="l">
              <a:spcBef>
                <a:spcPts val="0"/>
              </a:spcBef>
              <a:spcAft>
                <a:spcPts val="0"/>
              </a:spcAft>
              <a:buClr>
                <a:srgbClr val="333333"/>
              </a:buClr>
              <a:buSzPts val="1200"/>
              <a:buFont typeface="Arial"/>
              <a:buChar char="•"/>
            </a:pPr>
            <a:r>
              <a:rPr b="1" i="0" lang="fr-FR">
                <a:solidFill>
                  <a:srgbClr val="333333"/>
                </a:solidFill>
                <a:latin typeface="Arial"/>
                <a:ea typeface="Arial"/>
                <a:cs typeface="Arial"/>
                <a:sym typeface="Arial"/>
              </a:rPr>
              <a:t>LACP passive </a:t>
            </a:r>
            <a:r>
              <a:rPr b="0" i="0" lang="fr-FR">
                <a:solidFill>
                  <a:srgbClr val="333333"/>
                </a:solidFill>
                <a:latin typeface="Arial"/>
                <a:ea typeface="Arial"/>
                <a:cs typeface="Arial"/>
                <a:sym typeface="Arial"/>
              </a:rPr>
              <a:t>: ce mode LACP place un port dans un état de négociation passif. Dans cet état, le port répond aux paquets LACP qu'il reçoit, mais n'entame pas de négociation par paquet LACP.</a:t>
            </a:r>
            <a:endParaRPr/>
          </a:p>
          <a:p>
            <a:pPr indent="0" lvl="0" marL="0" rtl="0" algn="l">
              <a:spcBef>
                <a:spcPts val="0"/>
              </a:spcBef>
              <a:spcAft>
                <a:spcPts val="0"/>
              </a:spcAft>
              <a:buNone/>
            </a:pPr>
            <a:r>
              <a:rPr b="0" i="0" lang="fr-FR">
                <a:solidFill>
                  <a:srgbClr val="333333"/>
                </a:solidFill>
                <a:latin typeface="Arial"/>
                <a:ea typeface="Arial"/>
                <a:cs typeface="Arial"/>
                <a:sym typeface="Arial"/>
              </a:rPr>
              <a:t>Tout comme avec PAgP, les modes doivent être compatibles de chaque côté pour que la liaison EtherChannel se forme. Le mode On (Activé) est répété, car il crée la configuration EtherChannel de manière inconditionnelle, sans négociation dynamique PAgP ou LACP.</a:t>
            </a:r>
            <a:endParaRPr/>
          </a:p>
          <a:p>
            <a:pPr indent="0" lvl="0" marL="0" rtl="0" algn="l">
              <a:spcBef>
                <a:spcPts val="0"/>
              </a:spcBef>
              <a:spcAft>
                <a:spcPts val="0"/>
              </a:spcAft>
              <a:buNone/>
            </a:pPr>
            <a:r>
              <a:rPr b="0" i="0" lang="fr-FR">
                <a:solidFill>
                  <a:srgbClr val="333333"/>
                </a:solidFill>
                <a:latin typeface="Arial"/>
                <a:ea typeface="Arial"/>
                <a:cs typeface="Arial"/>
                <a:sym typeface="Arial"/>
              </a:rPr>
              <a:t>Le protocole LACP prend en charge huit liaisons actives et huit liaisons de secours. Une liaison de secours devient active en cas d'échec d'une des liaisons actives établies.</a:t>
            </a:r>
            <a:endParaRPr/>
          </a:p>
          <a:p>
            <a:pPr indent="0" lvl="0" marL="0" rtl="0" algn="l">
              <a:spcBef>
                <a:spcPts val="0"/>
              </a:spcBef>
              <a:spcAft>
                <a:spcPts val="0"/>
              </a:spcAft>
              <a:buNone/>
            </a:pPr>
            <a:r>
              <a:t/>
            </a:r>
            <a:endParaRPr/>
          </a:p>
        </p:txBody>
      </p:sp>
      <p:sp>
        <p:nvSpPr>
          <p:cNvPr id="346" name="Google Shape;34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La configuration d'EtherChannel avec LACP nécessite les trois étapes suivantes :</a:t>
            </a:r>
            <a:endParaRPr/>
          </a:p>
        </p:txBody>
      </p:sp>
      <p:sp>
        <p:nvSpPr>
          <p:cNvPr id="356" name="Google Shape;35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02894" lvl="0" marL="202894" rtl="0" algn="l">
              <a:spcBef>
                <a:spcPts val="0"/>
              </a:spcBef>
              <a:spcAft>
                <a:spcPts val="0"/>
              </a:spcAft>
              <a:buClr>
                <a:srgbClr val="333333"/>
              </a:buClr>
              <a:buSzPts val="1200"/>
              <a:buFont typeface="Arial"/>
              <a:buChar char="-"/>
            </a:pPr>
            <a:r>
              <a:rPr b="0" i="0" lang="fr-FR">
                <a:solidFill>
                  <a:srgbClr val="333333"/>
                </a:solidFill>
                <a:latin typeface="Arial"/>
                <a:ea typeface="Arial"/>
                <a:cs typeface="Arial"/>
                <a:sym typeface="Arial"/>
              </a:rPr>
              <a:t>Lorsque plusieurs interfaces de canal de port sont configurées sur le même périphérique, utilisez la commande </a:t>
            </a:r>
            <a:r>
              <a:rPr b="1" i="0" lang="fr-FR">
                <a:solidFill>
                  <a:srgbClr val="333333"/>
                </a:solidFill>
                <a:latin typeface="Arial"/>
                <a:ea typeface="Arial"/>
                <a:cs typeface="Arial"/>
                <a:sym typeface="Arial"/>
              </a:rPr>
              <a:t>show etherchannel summary</a:t>
            </a:r>
            <a:r>
              <a:rPr b="0" i="0" lang="fr-FR">
                <a:solidFill>
                  <a:srgbClr val="333333"/>
                </a:solidFill>
                <a:latin typeface="Arial"/>
                <a:ea typeface="Arial"/>
                <a:cs typeface="Arial"/>
                <a:sym typeface="Arial"/>
              </a:rPr>
              <a:t> pour afficher une ligne d'informations unique par canal de port. </a:t>
            </a:r>
            <a:endParaRPr/>
          </a:p>
          <a:p>
            <a:pPr indent="0" lvl="0" marL="0" rtl="0" algn="l">
              <a:spcBef>
                <a:spcPts val="0"/>
              </a:spcBef>
              <a:spcAft>
                <a:spcPts val="0"/>
              </a:spcAft>
              <a:buNone/>
            </a:pPr>
            <a:r>
              <a:t/>
            </a:r>
            <a:endParaRPr/>
          </a:p>
        </p:txBody>
      </p:sp>
      <p:sp>
        <p:nvSpPr>
          <p:cNvPr id="370" name="Google Shape;37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02894" lvl="0" marL="202894" rtl="0" algn="l">
              <a:spcBef>
                <a:spcPts val="0"/>
              </a:spcBef>
              <a:spcAft>
                <a:spcPts val="0"/>
              </a:spcAft>
              <a:buClr>
                <a:srgbClr val="333333"/>
              </a:buClr>
              <a:buSzPts val="1200"/>
              <a:buFont typeface="Arial"/>
              <a:buChar char="-"/>
            </a:pPr>
            <a:r>
              <a:rPr b="0" i="0" lang="fr-FR">
                <a:solidFill>
                  <a:srgbClr val="333333"/>
                </a:solidFill>
                <a:latin typeface="Arial"/>
                <a:ea typeface="Arial"/>
                <a:cs typeface="Arial"/>
                <a:sym typeface="Arial"/>
              </a:rPr>
              <a:t>Utilisez la commande</a:t>
            </a:r>
            <a:r>
              <a:rPr b="1" i="0" lang="fr-FR">
                <a:solidFill>
                  <a:srgbClr val="333333"/>
                </a:solidFill>
                <a:latin typeface="Arial"/>
                <a:ea typeface="Arial"/>
                <a:cs typeface="Arial"/>
                <a:sym typeface="Arial"/>
              </a:rPr>
              <a:t> show etherchannel port-channel </a:t>
            </a:r>
            <a:r>
              <a:rPr b="0" i="0" lang="fr-FR">
                <a:solidFill>
                  <a:srgbClr val="333333"/>
                </a:solidFill>
                <a:latin typeface="Arial"/>
                <a:ea typeface="Arial"/>
                <a:cs typeface="Arial"/>
                <a:sym typeface="Arial"/>
              </a:rPr>
              <a:t>pour afficher des informations concernant une interface port-channel spécifique,</a:t>
            </a:r>
            <a:endParaRPr/>
          </a:p>
          <a:p>
            <a:pPr indent="0" lvl="0" marL="0" rtl="0" algn="l">
              <a:spcBef>
                <a:spcPts val="0"/>
              </a:spcBef>
              <a:spcAft>
                <a:spcPts val="0"/>
              </a:spcAft>
              <a:buNone/>
            </a:pPr>
            <a:r>
              <a:rPr b="0" i="0" lang="fr-FR">
                <a:solidFill>
                  <a:srgbClr val="333333"/>
                </a:solidFill>
                <a:latin typeface="Arial"/>
                <a:ea typeface="Arial"/>
                <a:cs typeface="Arial"/>
                <a:sym typeface="Arial"/>
              </a:rPr>
              <a:t>Dans l'exemple, l'interface Port Channel 1 est constituée de deux interfaces physiques, FastEthernet0/1 et FastEthernet0/2. Elle utilise LACP en mode actif. Elle est correctement connectée à un autre commutateur avec une configuration compatible, c'est pourquoi le canal est indiqué comme étant en fonctionnement.</a:t>
            </a:r>
            <a:endParaRPr/>
          </a:p>
          <a:p>
            <a:pPr indent="0" lvl="0" marL="0" rtl="0" algn="l">
              <a:spcBef>
                <a:spcPts val="0"/>
              </a:spcBef>
              <a:spcAft>
                <a:spcPts val="0"/>
              </a:spcAft>
              <a:buNone/>
            </a:pPr>
            <a:r>
              <a:t/>
            </a:r>
            <a:endParaRPr/>
          </a:p>
        </p:txBody>
      </p:sp>
      <p:sp>
        <p:nvSpPr>
          <p:cNvPr id="382" name="Google Shape;38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fr-FR">
                <a:solidFill>
                  <a:srgbClr val="19191A"/>
                </a:solidFill>
                <a:latin typeface="Open Sans"/>
                <a:ea typeface="Open Sans"/>
                <a:cs typeface="Open Sans"/>
                <a:sym typeface="Open Sans"/>
              </a:rPr>
              <a:t>Les protocoles LACP et PAgP sont similaires, mais ils diffèrent dans le mode de configuration et le mécanisme d'agrégation. LACP étant un protocole conforme à l'IEEE, est plus souvent utilisé pour regrouper les liens afin d'obtenir un débit maximal entre les armoires de câblage et les centres de données. Cependant, PAgP est également sollicité lorsque des équipements Cisco sont intégrés à votre réseau et que votre architecture réseau peut prendre en charge la négociation PAgP.</a:t>
            </a:r>
            <a:endParaRPr/>
          </a:p>
        </p:txBody>
      </p:sp>
      <p:sp>
        <p:nvSpPr>
          <p:cNvPr id="405" name="Google Shape;40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200"/>
              <a:buFont typeface="Arial"/>
              <a:buNone/>
            </a:pPr>
            <a:r>
              <a:rPr b="0" i="0" lang="fr-FR">
                <a:solidFill>
                  <a:srgbClr val="333333"/>
                </a:solidFill>
                <a:latin typeface="Arial"/>
                <a:ea typeface="Arial"/>
                <a:cs typeface="Arial"/>
                <a:sym typeface="Arial"/>
              </a:rPr>
              <a:t>Il peut être possible d'utiliser des liaisons plus rapides, 10 Gbit/s par exemple, pour la liaison entre les commutateurs de couche d'accès et de couche de distribution. Cependant, ajouter des liaisons plus rapides est coûteux. En outre, à mesure que la vitesse augmente sur les liaisons d'accès, même le port le plus rapide possible sur la liaison agrégée n'est plus assez rapide pour agréger le trafic provenant de toutes les liaisons d'accès.</a:t>
            </a:r>
            <a:endParaRPr/>
          </a:p>
          <a:p>
            <a:pPr indent="0" lvl="0" marL="0" rtl="0" algn="l">
              <a:spcBef>
                <a:spcPts val="0"/>
              </a:spcBef>
              <a:spcAft>
                <a:spcPts val="0"/>
              </a:spcAft>
              <a:buNone/>
            </a:pPr>
            <a:r>
              <a:t/>
            </a:r>
            <a:endParaRPr/>
          </a:p>
        </p:txBody>
      </p:sp>
      <p:sp>
        <p:nvSpPr>
          <p:cNvPr id="195" name="Google Shape;19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jpg"/><Relationship Id="rId4" Type="http://schemas.openxmlformats.org/officeDocument/2006/relationships/image" Target="../media/image40.png"/><Relationship Id="rId9"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2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0" y="0"/>
            <a:ext cx="12192000" cy="6858000"/>
            <a:chOff x="0" y="0"/>
            <a:chExt cx="12192000" cy="6858000"/>
          </a:xfrm>
        </p:grpSpPr>
        <p:sp>
          <p:nvSpPr>
            <p:cNvPr id="15" name="Google Shape;15;p2"/>
            <p:cNvSpPr/>
            <p:nvPr/>
          </p:nvSpPr>
          <p:spPr>
            <a:xfrm>
              <a:off x="0" y="0"/>
              <a:ext cx="12192000" cy="6858000"/>
            </a:xfrm>
            <a:prstGeom prst="rect">
              <a:avLst/>
            </a:prstGeom>
            <a:blipFill rotWithShape="1">
              <a:blip r:embed="rId2">
                <a:alphaModFix/>
              </a:blip>
              <a:tile algn="tl" flip="none" tx="0" sx="100000" ty="0" sy="100000"/>
            </a:blip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2.png" id="16" name="Google Shape;16;p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sp>
        <p:nvSpPr>
          <p:cNvPr id="17" name="Google Shape;17;p2"/>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8" name="Google Shape;18;p2"/>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9" name="Google Shape;19;p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descr="Picture 3" id="20" name="Google Shape;20;p2"/>
          <p:cNvPicPr preferRelativeResize="0"/>
          <p:nvPr/>
        </p:nvPicPr>
        <p:blipFill rotWithShape="1">
          <a:blip r:embed="rId4">
            <a:alphaModFix/>
          </a:blip>
          <a:srcRect b="0" l="0" r="0" t="0"/>
          <a:stretch/>
        </p:blipFill>
        <p:spPr>
          <a:xfrm>
            <a:off x="9017623" y="5816950"/>
            <a:ext cx="1162077" cy="821175"/>
          </a:xfrm>
          <a:prstGeom prst="rect">
            <a:avLst/>
          </a:prstGeom>
          <a:noFill/>
          <a:ln>
            <a:noFill/>
          </a:ln>
        </p:spPr>
      </p:pic>
      <p:pic>
        <p:nvPicPr>
          <p:cNvPr descr="Picture 3" id="21" name="Google Shape;21;p2"/>
          <p:cNvPicPr preferRelativeResize="0"/>
          <p:nvPr/>
        </p:nvPicPr>
        <p:blipFill rotWithShape="1">
          <a:blip r:embed="rId5">
            <a:alphaModFix/>
          </a:blip>
          <a:srcRect b="0" l="0" r="0" t="0"/>
          <a:stretch/>
        </p:blipFill>
        <p:spPr>
          <a:xfrm flipH="1">
            <a:off x="8190279" y="0"/>
            <a:ext cx="3978841" cy="2344124"/>
          </a:xfrm>
          <a:prstGeom prst="rect">
            <a:avLst/>
          </a:prstGeom>
          <a:noFill/>
          <a:ln>
            <a:noFill/>
          </a:ln>
        </p:spPr>
      </p:pic>
      <p:pic>
        <p:nvPicPr>
          <p:cNvPr descr="Image 11" id="22" name="Google Shape;22;p2"/>
          <p:cNvPicPr preferRelativeResize="0"/>
          <p:nvPr/>
        </p:nvPicPr>
        <p:blipFill rotWithShape="1">
          <a:blip r:embed="rId6">
            <a:alphaModFix/>
          </a:blip>
          <a:srcRect b="0" l="0" r="0" t="0"/>
          <a:stretch/>
        </p:blipFill>
        <p:spPr>
          <a:xfrm>
            <a:off x="2368975" y="5820381"/>
            <a:ext cx="1706906" cy="769774"/>
          </a:xfrm>
          <a:prstGeom prst="rect">
            <a:avLst/>
          </a:prstGeom>
          <a:noFill/>
          <a:ln>
            <a:noFill/>
          </a:ln>
        </p:spPr>
      </p:pic>
      <p:pic>
        <p:nvPicPr>
          <p:cNvPr descr="C:\Users\faten\Desktop\CA-19\EURACE.png" id="23" name="Google Shape;23;p2"/>
          <p:cNvPicPr preferRelativeResize="0"/>
          <p:nvPr/>
        </p:nvPicPr>
        <p:blipFill rotWithShape="1">
          <a:blip r:embed="rId7">
            <a:alphaModFix/>
          </a:blip>
          <a:srcRect b="0" l="0" r="0" t="0"/>
          <a:stretch/>
        </p:blipFill>
        <p:spPr>
          <a:xfrm>
            <a:off x="4481743" y="6055277"/>
            <a:ext cx="2399199" cy="478396"/>
          </a:xfrm>
          <a:prstGeom prst="rect">
            <a:avLst/>
          </a:prstGeom>
          <a:noFill/>
          <a:ln>
            <a:noFill/>
          </a:ln>
        </p:spPr>
      </p:pic>
      <p:pic>
        <p:nvPicPr>
          <p:cNvPr descr="C:\Users\faten\Desktop\CA-19\CGE.png" id="24" name="Google Shape;24;p2"/>
          <p:cNvPicPr preferRelativeResize="0"/>
          <p:nvPr/>
        </p:nvPicPr>
        <p:blipFill rotWithShape="1">
          <a:blip r:embed="rId8">
            <a:alphaModFix/>
          </a:blip>
          <a:srcRect b="0" l="0" r="0" t="0"/>
          <a:stretch/>
        </p:blipFill>
        <p:spPr>
          <a:xfrm>
            <a:off x="7138452" y="5952471"/>
            <a:ext cx="1518118" cy="512782"/>
          </a:xfrm>
          <a:prstGeom prst="rect">
            <a:avLst/>
          </a:prstGeom>
          <a:noFill/>
          <a:ln>
            <a:noFill/>
          </a:ln>
        </p:spPr>
      </p:pic>
      <p:pic>
        <p:nvPicPr>
          <p:cNvPr id="25" name="Google Shape;25;p2"/>
          <p:cNvPicPr preferRelativeResize="0"/>
          <p:nvPr/>
        </p:nvPicPr>
        <p:blipFill rotWithShape="1">
          <a:blip r:embed="rId9">
            <a:alphaModFix/>
          </a:blip>
          <a:srcRect b="0" l="0" r="0" t="0"/>
          <a:stretch/>
        </p:blipFill>
        <p:spPr>
          <a:xfrm>
            <a:off x="171625" y="220762"/>
            <a:ext cx="4204723" cy="190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91" name="Shape 91"/>
        <p:cNvGrpSpPr/>
        <p:nvPr/>
      </p:nvGrpSpPr>
      <p:grpSpPr>
        <a:xfrm>
          <a:off x="0" y="0"/>
          <a:ext cx="0" cy="0"/>
          <a:chOff x="0" y="0"/>
          <a:chExt cx="0" cy="0"/>
        </a:xfrm>
      </p:grpSpPr>
      <p:sp>
        <p:nvSpPr>
          <p:cNvPr id="92" name="Google Shape;92;p1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3" name="Google Shape;93;p1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4" name="Google Shape;94;p1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5" name="Shape 95"/>
        <p:cNvGrpSpPr/>
        <p:nvPr/>
      </p:nvGrpSpPr>
      <p:grpSpPr>
        <a:xfrm>
          <a:off x="0" y="0"/>
          <a:ext cx="0" cy="0"/>
          <a:chOff x="0" y="0"/>
          <a:chExt cx="0" cy="0"/>
        </a:xfrm>
      </p:grpSpPr>
      <p:sp>
        <p:nvSpPr>
          <p:cNvPr id="96" name="Google Shape;96;p12"/>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7" name="Google Shape;97;p12"/>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8" name="Google Shape;98;p12"/>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9" name="Google Shape;99;p1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0" name="Shape 100"/>
        <p:cNvGrpSpPr/>
        <p:nvPr/>
      </p:nvGrpSpPr>
      <p:grpSpPr>
        <a:xfrm>
          <a:off x="0" y="0"/>
          <a:ext cx="0" cy="0"/>
          <a:chOff x="0" y="0"/>
          <a:chExt cx="0" cy="0"/>
        </a:xfrm>
      </p:grpSpPr>
      <p:sp>
        <p:nvSpPr>
          <p:cNvPr id="101" name="Google Shape;101;p13"/>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2" name="Google Shape;102;p1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3" name="Shape 103"/>
        <p:cNvGrpSpPr/>
        <p:nvPr/>
      </p:nvGrpSpPr>
      <p:grpSpPr>
        <a:xfrm>
          <a:off x="0" y="0"/>
          <a:ext cx="0" cy="0"/>
          <a:chOff x="0" y="0"/>
          <a:chExt cx="0" cy="0"/>
        </a:xfrm>
      </p:grpSpPr>
      <p:sp>
        <p:nvSpPr>
          <p:cNvPr id="104" name="Google Shape;104;p14"/>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5" name="Google Shape;105;p14"/>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6" name="Google Shape;106;p14"/>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7" name="Google Shape;107;p1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08" name="Shape 108"/>
        <p:cNvGrpSpPr/>
        <p:nvPr/>
      </p:nvGrpSpPr>
      <p:grpSpPr>
        <a:xfrm>
          <a:off x="0" y="0"/>
          <a:ext cx="0" cy="0"/>
          <a:chOff x="0" y="0"/>
          <a:chExt cx="0" cy="0"/>
        </a:xfrm>
      </p:grpSpPr>
      <p:sp>
        <p:nvSpPr>
          <p:cNvPr id="109" name="Google Shape;109;p15"/>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0" name="Google Shape;110;p15"/>
          <p:cNvSpPr/>
          <p:nvPr>
            <p:ph idx="2" type="pic"/>
          </p:nvPr>
        </p:nvSpPr>
        <p:spPr>
          <a:xfrm>
            <a:off x="5183187" y="987425"/>
            <a:ext cx="6172200" cy="4873500"/>
          </a:xfrm>
          <a:prstGeom prst="rect">
            <a:avLst/>
          </a:prstGeom>
          <a:noFill/>
          <a:ln>
            <a:noFill/>
          </a:ln>
        </p:spPr>
      </p:sp>
      <p:sp>
        <p:nvSpPr>
          <p:cNvPr id="111" name="Google Shape;111;p15"/>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2" name="Google Shape;112;p1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13" name="Shape 113"/>
        <p:cNvGrpSpPr/>
        <p:nvPr/>
      </p:nvGrpSpPr>
      <p:grpSpPr>
        <a:xfrm>
          <a:off x="0" y="0"/>
          <a:ext cx="0" cy="0"/>
          <a:chOff x="0" y="0"/>
          <a:chExt cx="0" cy="0"/>
        </a:xfrm>
      </p:grpSpPr>
      <p:sp>
        <p:nvSpPr>
          <p:cNvPr id="114" name="Google Shape;114;p16"/>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5" name="Google Shape;115;p16"/>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6" name="Google Shape;116;p1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17" name="Shape 117"/>
        <p:cNvGrpSpPr/>
        <p:nvPr/>
      </p:nvGrpSpPr>
      <p:grpSpPr>
        <a:xfrm>
          <a:off x="0" y="0"/>
          <a:ext cx="0" cy="0"/>
          <a:chOff x="0" y="0"/>
          <a:chExt cx="0" cy="0"/>
        </a:xfrm>
      </p:grpSpPr>
      <p:sp>
        <p:nvSpPr>
          <p:cNvPr id="118" name="Google Shape;118;p17"/>
          <p:cNvSpPr txBox="1"/>
          <p:nvPr>
            <p:ph type="title"/>
          </p:nvPr>
        </p:nvSpPr>
        <p:spPr>
          <a:xfrm>
            <a:off x="8724900" y="365125"/>
            <a:ext cx="2628900" cy="58119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9" name="Google Shape;119;p17"/>
          <p:cNvSpPr txBox="1"/>
          <p:nvPr>
            <p:ph idx="1" type="body"/>
          </p:nvPr>
        </p:nvSpPr>
        <p:spPr>
          <a:xfrm>
            <a:off x="838200" y="365125"/>
            <a:ext cx="7734300" cy="581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0" name="Google Shape;120;p1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121" name="Shape 121"/>
        <p:cNvGrpSpPr/>
        <p:nvPr/>
      </p:nvGrpSpPr>
      <p:grpSpPr>
        <a:xfrm>
          <a:off x="0" y="0"/>
          <a:ext cx="0" cy="0"/>
          <a:chOff x="0" y="0"/>
          <a:chExt cx="0" cy="0"/>
        </a:xfrm>
      </p:grpSpPr>
      <p:sp>
        <p:nvSpPr>
          <p:cNvPr id="122" name="Google Shape;122;p18"/>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23" name="Google Shape;123;p18"/>
          <p:cNvSpPr txBox="1"/>
          <p:nvPr>
            <p:ph type="title"/>
          </p:nvPr>
        </p:nvSpPr>
        <p:spPr>
          <a:xfrm>
            <a:off x="609600" y="2648638"/>
            <a:ext cx="109728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64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24" name="Google Shape;124;p18"/>
          <p:cNvSpPr txBox="1"/>
          <p:nvPr>
            <p:ph idx="1" type="body"/>
          </p:nvPr>
        </p:nvSpPr>
        <p:spPr>
          <a:xfrm>
            <a:off x="605780" y="3639702"/>
            <a:ext cx="109803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4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25" name="Google Shape;125;p18"/>
          <p:cNvSpPr txBox="1"/>
          <p:nvPr>
            <p:ph idx="2" type="body"/>
          </p:nvPr>
        </p:nvSpPr>
        <p:spPr>
          <a:xfrm>
            <a:off x="605780" y="4526407"/>
            <a:ext cx="10980300" cy="432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1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1000"/>
                                        <p:tgtEl>
                                          <p:spTgt spid="12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1000"/>
                                        <p:tgtEl>
                                          <p:spTgt spid="12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words">
  <p:cSld name="Keywords">
    <p:spTree>
      <p:nvGrpSpPr>
        <p:cNvPr id="126" name="Shape 126"/>
        <p:cNvGrpSpPr/>
        <p:nvPr/>
      </p:nvGrpSpPr>
      <p:grpSpPr>
        <a:xfrm>
          <a:off x="0" y="0"/>
          <a:ext cx="0" cy="0"/>
          <a:chOff x="0" y="0"/>
          <a:chExt cx="0" cy="0"/>
        </a:xfrm>
      </p:grpSpPr>
      <p:sp>
        <p:nvSpPr>
          <p:cNvPr id="127" name="Google Shape;127;p19"/>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28" name="Google Shape;128;p19"/>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29" name="Google Shape;129;p19"/>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30" name="Google Shape;130;p19"/>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31" name="Google Shape;131;p19"/>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2" name="Google Shape;132;p19"/>
          <p:cNvSpPr/>
          <p:nvPr/>
        </p:nvSpPr>
        <p:spPr>
          <a:xfrm rot="-2699792">
            <a:off x="2373610" y="2786242"/>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3" name="Google Shape;133;p19"/>
          <p:cNvSpPr/>
          <p:nvPr/>
        </p:nvSpPr>
        <p:spPr>
          <a:xfrm>
            <a:off x="5324189" y="221559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4" name="Google Shape;134;p19"/>
          <p:cNvSpPr/>
          <p:nvPr/>
        </p:nvSpPr>
        <p:spPr>
          <a:xfrm rot="10800000">
            <a:off x="2287646" y="3825555"/>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5" name="Google Shape;135;p19"/>
          <p:cNvSpPr/>
          <p:nvPr/>
        </p:nvSpPr>
        <p:spPr>
          <a:xfrm rot="-2699792">
            <a:off x="4247049" y="2785931"/>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6" name="Google Shape;136;p19"/>
          <p:cNvSpPr/>
          <p:nvPr/>
        </p:nvSpPr>
        <p:spPr>
          <a:xfrm>
            <a:off x="7197627" y="221528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7" name="Google Shape;137;p19"/>
          <p:cNvSpPr/>
          <p:nvPr/>
        </p:nvSpPr>
        <p:spPr>
          <a:xfrm rot="10800000">
            <a:off x="4161086" y="3825244"/>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8" name="Google Shape;138;p19"/>
          <p:cNvSpPr/>
          <p:nvPr/>
        </p:nvSpPr>
        <p:spPr>
          <a:xfrm rot="-2699792">
            <a:off x="6120487" y="2799769"/>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9" name="Google Shape;139;p19"/>
          <p:cNvSpPr/>
          <p:nvPr/>
        </p:nvSpPr>
        <p:spPr>
          <a:xfrm>
            <a:off x="9071064" y="2229125"/>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0" name="Google Shape;140;p19"/>
          <p:cNvSpPr/>
          <p:nvPr/>
        </p:nvSpPr>
        <p:spPr>
          <a:xfrm rot="10800000">
            <a:off x="6034524"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1" name="Google Shape;141;p19"/>
          <p:cNvSpPr/>
          <p:nvPr/>
        </p:nvSpPr>
        <p:spPr>
          <a:xfrm rot="-2699792">
            <a:off x="7993927" y="279977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2" name="Google Shape;142;p19"/>
          <p:cNvSpPr/>
          <p:nvPr/>
        </p:nvSpPr>
        <p:spPr>
          <a:xfrm>
            <a:off x="10944504" y="222912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3" name="Google Shape;143;p19"/>
          <p:cNvSpPr/>
          <p:nvPr/>
        </p:nvSpPr>
        <p:spPr>
          <a:xfrm rot="10800000">
            <a:off x="7907962"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4" name="Google Shape;144;p19"/>
          <p:cNvSpPr/>
          <p:nvPr/>
        </p:nvSpPr>
        <p:spPr>
          <a:xfrm rot="-2699792">
            <a:off x="500172" y="278562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5" name="Google Shape;145;p19"/>
          <p:cNvSpPr/>
          <p:nvPr/>
        </p:nvSpPr>
        <p:spPr>
          <a:xfrm>
            <a:off x="3450749" y="221497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6" name="Google Shape;146;p19"/>
          <p:cNvSpPr/>
          <p:nvPr/>
        </p:nvSpPr>
        <p:spPr>
          <a:xfrm rot="10800000">
            <a:off x="414208" y="382493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7" name="Google Shape;147;p19"/>
          <p:cNvSpPr txBox="1"/>
          <p:nvPr>
            <p:ph idx="2" type="body"/>
          </p:nvPr>
        </p:nvSpPr>
        <p:spPr>
          <a:xfrm rot="-2700000">
            <a:off x="1077631"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8" name="Google Shape;148;p19"/>
          <p:cNvSpPr txBox="1"/>
          <p:nvPr>
            <p:ph idx="3" type="body"/>
          </p:nvPr>
        </p:nvSpPr>
        <p:spPr>
          <a:xfrm rot="-2700000">
            <a:off x="2954977"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49" name="Google Shape;149;p19"/>
          <p:cNvSpPr txBox="1"/>
          <p:nvPr>
            <p:ph idx="4" type="body"/>
          </p:nvPr>
        </p:nvSpPr>
        <p:spPr>
          <a:xfrm rot="-2700000">
            <a:off x="483232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0" name="Google Shape;150;p19"/>
          <p:cNvSpPr txBox="1"/>
          <p:nvPr>
            <p:ph idx="5" type="body"/>
          </p:nvPr>
        </p:nvSpPr>
        <p:spPr>
          <a:xfrm rot="-2700000">
            <a:off x="6709670"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1" name="Google Shape;151;p19"/>
          <p:cNvSpPr txBox="1"/>
          <p:nvPr>
            <p:ph idx="6" type="body"/>
          </p:nvPr>
        </p:nvSpPr>
        <p:spPr>
          <a:xfrm rot="-2700000">
            <a:off x="858701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2" name="Google Shape;152;p19"/>
          <p:cNvSpPr txBox="1"/>
          <p:nvPr>
            <p:ph idx="7" type="body"/>
          </p:nvPr>
        </p:nvSpPr>
        <p:spPr>
          <a:xfrm>
            <a:off x="795544"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3" name="Google Shape;153;p19"/>
          <p:cNvSpPr txBox="1"/>
          <p:nvPr>
            <p:ph idx="8" type="body"/>
          </p:nvPr>
        </p:nvSpPr>
        <p:spPr>
          <a:xfrm>
            <a:off x="791839"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154" name="Google Shape;154;p19"/>
          <p:cNvPicPr preferRelativeResize="0"/>
          <p:nvPr/>
        </p:nvPicPr>
        <p:blipFill rotWithShape="1">
          <a:blip r:embed="rId2">
            <a:alphaModFix/>
          </a:blip>
          <a:srcRect b="0" l="0" r="0" t="0"/>
          <a:stretch/>
        </p:blipFill>
        <p:spPr>
          <a:xfrm>
            <a:off x="1907626" y="4940635"/>
            <a:ext cx="5417400" cy="396000"/>
          </a:xfrm>
          <a:prstGeom prst="rect">
            <a:avLst/>
          </a:prstGeom>
          <a:noFill/>
          <a:ln>
            <a:noFill/>
          </a:ln>
        </p:spPr>
      </p:pic>
      <p:sp>
        <p:nvSpPr>
          <p:cNvPr id="155" name="Google Shape;155;p19"/>
          <p:cNvSpPr txBox="1"/>
          <p:nvPr>
            <p:ph idx="9" type="body"/>
          </p:nvPr>
        </p:nvSpPr>
        <p:spPr>
          <a:xfrm>
            <a:off x="6293565"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6" name="Google Shape;156;p19"/>
          <p:cNvSpPr txBox="1"/>
          <p:nvPr>
            <p:ph idx="13" type="body"/>
          </p:nvPr>
        </p:nvSpPr>
        <p:spPr>
          <a:xfrm>
            <a:off x="6289860"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500"/>
                                        <p:tgtEl>
                                          <p:spTgt spid="1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500"/>
                                        <p:tgtEl>
                                          <p:spTgt spid="13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500"/>
                                        <p:tgtEl>
                                          <p:spTgt spid="13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500"/>
                                        <p:tgtEl>
                                          <p:spTgt spid="13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animEffect filter="fade" transition="in">
                                      <p:cBhvr>
                                        <p:cTn dur="500"/>
                                        <p:tgtEl>
                                          <p:spTgt spid="13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animEffect filter="fade" transition="in">
                                      <p:cBhvr>
                                        <p:cTn dur="500"/>
                                        <p:tgtEl>
                                          <p:spTgt spid="13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animEffect filter="fade" transition="in">
                                      <p:cBhvr>
                                        <p:cTn dur="500"/>
                                        <p:tgtEl>
                                          <p:spTgt spid="13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animEffect filter="fade" transition="in">
                                      <p:cBhvr>
                                        <p:cTn dur="500"/>
                                        <p:tgtEl>
                                          <p:spTgt spid="13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animEffect filter="fade" transition="in">
                                      <p:cBhvr>
                                        <p:cTn dur="500"/>
                                        <p:tgtEl>
                                          <p:spTgt spid="130">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250"/>
                                        <p:tgtEl>
                                          <p:spTgt spid="146"/>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500"/>
                                        <p:tgtEl>
                                          <p:spTgt spid="14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500"/>
                                        <p:tgtEl>
                                          <p:spTgt spid="1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500"/>
                                        <p:tgtEl>
                                          <p:spTgt spid="14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500"/>
                                        <p:tgtEl>
                                          <p:spTgt spid="14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500"/>
                                        <p:tgtEl>
                                          <p:spTgt spid="14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500"/>
                                        <p:tgtEl>
                                          <p:spTgt spid="14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500"/>
                                        <p:tgtEl>
                                          <p:spTgt spid="14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500"/>
                                        <p:tgtEl>
                                          <p:spTgt spid="14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500"/>
                                        <p:tgtEl>
                                          <p:spTgt spid="147">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250"/>
                                        <p:tgtEl>
                                          <p:spTgt spid="14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50"/>
                                        <p:tgtEl>
                                          <p:spTgt spid="137"/>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500"/>
                                        <p:tgtEl>
                                          <p:spTgt spid="14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500"/>
                                        <p:tgtEl>
                                          <p:spTgt spid="14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500"/>
                                        <p:tgtEl>
                                          <p:spTgt spid="14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500"/>
                                        <p:tgtEl>
                                          <p:spTgt spid="14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500"/>
                                        <p:tgtEl>
                                          <p:spTgt spid="14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500"/>
                                        <p:tgtEl>
                                          <p:spTgt spid="14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500"/>
                                        <p:tgtEl>
                                          <p:spTgt spid="149">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50"/>
                                        <p:tgtEl>
                                          <p:spTgt spid="13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250"/>
                                        <p:tgtEl>
                                          <p:spTgt spid="143"/>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500"/>
                                        <p:tgtEl>
                                          <p:spTgt spid="151">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250"/>
                                        <p:tgtEl>
                                          <p:spTgt spid="14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50"/>
                                        <p:tgtEl>
                                          <p:spTgt spid="134"/>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animEffect filter="fade" transition="in">
                                      <p:cBhvr>
                                        <p:cTn dur="500"/>
                                        <p:tgtEl>
                                          <p:spTgt spid="14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animEffect filter="fade" transition="in">
                                      <p:cBhvr>
                                        <p:cTn dur="500"/>
                                        <p:tgtEl>
                                          <p:spTgt spid="14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animEffect filter="fade" transition="in">
                                      <p:cBhvr>
                                        <p:cTn dur="500"/>
                                        <p:tgtEl>
                                          <p:spTgt spid="14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animEffect filter="fade" transition="in">
                                      <p:cBhvr>
                                        <p:cTn dur="500"/>
                                        <p:tgtEl>
                                          <p:spTgt spid="148">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50"/>
                                        <p:tgtEl>
                                          <p:spTgt spid="13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50"/>
                                        <p:tgtEl>
                                          <p:spTgt spid="140"/>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500"/>
                                        <p:tgtEl>
                                          <p:spTgt spid="1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500"/>
                                        <p:tgtEl>
                                          <p:spTgt spid="1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500"/>
                                        <p:tgtEl>
                                          <p:spTgt spid="1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500"/>
                                        <p:tgtEl>
                                          <p:spTgt spid="150">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50"/>
                                        <p:tgtEl>
                                          <p:spTgt spid="139"/>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750"/>
                                        <p:tgtEl>
                                          <p:spTgt spid="153">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750"/>
                                        <p:tgtEl>
                                          <p:spTgt spid="153">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750"/>
                                        <p:tgtEl>
                                          <p:spTgt spid="153">
                                            <p:txEl>
                                              <p:pRg end="2" st="2"/>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750"/>
                                        <p:tgtEl>
                                          <p:spTgt spid="153">
                                            <p:txEl>
                                              <p:pRg end="3" st="3"/>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750"/>
                                        <p:tgtEl>
                                          <p:spTgt spid="153">
                                            <p:txEl>
                                              <p:pRg end="4" st="4"/>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750"/>
                                        <p:tgtEl>
                                          <p:spTgt spid="153">
                                            <p:txEl>
                                              <p:pRg end="5" st="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750"/>
                                        <p:tgtEl>
                                          <p:spTgt spid="153">
                                            <p:txEl>
                                              <p:pRg end="6" st="6"/>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750"/>
                                        <p:tgtEl>
                                          <p:spTgt spid="153">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750"/>
                                        <p:tgtEl>
                                          <p:spTgt spid="153">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750"/>
                                        <p:tgtEl>
                                          <p:spTgt spid="156">
                                            <p:txEl>
                                              <p:pRg end="0" st="0"/>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750"/>
                                        <p:tgtEl>
                                          <p:spTgt spid="156">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750"/>
                                        <p:tgtEl>
                                          <p:spTgt spid="156">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750"/>
                                        <p:tgtEl>
                                          <p:spTgt spid="156">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750"/>
                                        <p:tgtEl>
                                          <p:spTgt spid="156">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750"/>
                                        <p:tgtEl>
                                          <p:spTgt spid="156">
                                            <p:txEl>
                                              <p:pRg end="5" st="5"/>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750"/>
                                        <p:tgtEl>
                                          <p:spTgt spid="156">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animEffect filter="fade" transition="in">
                                      <p:cBhvr>
                                        <p:cTn dur="750"/>
                                        <p:tgtEl>
                                          <p:spTgt spid="156">
                                            <p:txEl>
                                              <p:pRg end="7" st="7"/>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animEffect filter="fade" transition="in">
                                      <p:cBhvr>
                                        <p:cTn dur="750"/>
                                        <p:tgtEl>
                                          <p:spTgt spid="15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57" name="Shape 1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1288965"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a:ea typeface="Times New Roman"/>
                <a:cs typeface="Times New Roman"/>
                <a:sym typeface="Times New Roman"/>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8" name="Google Shape;28;p3"/>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Font typeface="Noto Sans Symbols"/>
              <a:buChar char="▪"/>
              <a:defRPr sz="2400">
                <a:latin typeface="Times New Roman"/>
                <a:ea typeface="Times New Roman"/>
                <a:cs typeface="Times New Roman"/>
                <a:sym typeface="Times New Roman"/>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3"/>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3"/>
          <p:cNvSpPr txBox="1"/>
          <p:nvPr>
            <p:ph idx="11" type="ftr"/>
          </p:nvPr>
        </p:nvSpPr>
        <p:spPr>
          <a:xfrm>
            <a:off x="4165600" y="6356351"/>
            <a:ext cx="38607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2" name="Shape 32"/>
        <p:cNvGrpSpPr/>
        <p:nvPr/>
      </p:nvGrpSpPr>
      <p:grpSpPr>
        <a:xfrm>
          <a:off x="0" y="0"/>
          <a:ext cx="0" cy="0"/>
          <a:chOff x="0" y="0"/>
          <a:chExt cx="0" cy="0"/>
        </a:xfrm>
      </p:grpSpPr>
      <p:sp>
        <p:nvSpPr>
          <p:cNvPr id="33" name="Google Shape;33;p4"/>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4" name="Google Shape;34;p4"/>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Arial"/>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Arial"/>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Arial"/>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Arial"/>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5" name="Google Shape;35;p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38" name="Shape 38"/>
        <p:cNvGrpSpPr/>
        <p:nvPr/>
      </p:nvGrpSpPr>
      <p:grpSpPr>
        <a:xfrm>
          <a:off x="0" y="0"/>
          <a:ext cx="0" cy="0"/>
          <a:chOff x="0" y="0"/>
          <a:chExt cx="0" cy="0"/>
        </a:xfrm>
      </p:grpSpPr>
      <p:sp>
        <p:nvSpPr>
          <p:cNvPr id="39" name="Google Shape;39;p6"/>
          <p:cNvSpPr txBox="1"/>
          <p:nvPr>
            <p:ph idx="1" type="body"/>
          </p:nvPr>
        </p:nvSpPr>
        <p:spPr>
          <a:xfrm>
            <a:off x="323530" y="339511"/>
            <a:ext cx="11573100" cy="724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80"/>
              </a:spcBef>
              <a:spcAft>
                <a:spcPts val="0"/>
              </a:spcAft>
              <a:buClr>
                <a:srgbClr val="262626"/>
              </a:buClr>
              <a:buSzPts val="5400"/>
              <a:buNone/>
              <a:defRPr b="0" sz="5400">
                <a:solidFill>
                  <a:srgbClr val="262626"/>
                </a:solidFill>
                <a:latin typeface="Arial"/>
                <a:ea typeface="Arial"/>
                <a:cs typeface="Arial"/>
                <a:sym typeface="Aria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ogan">
  <p:cSld name="Slogan">
    <p:spTree>
      <p:nvGrpSpPr>
        <p:cNvPr id="40" name="Shape 40"/>
        <p:cNvGrpSpPr/>
        <p:nvPr/>
      </p:nvGrpSpPr>
      <p:grpSpPr>
        <a:xfrm>
          <a:off x="0" y="0"/>
          <a:ext cx="0" cy="0"/>
          <a:chOff x="0" y="0"/>
          <a:chExt cx="0" cy="0"/>
        </a:xfrm>
      </p:grpSpPr>
      <p:sp>
        <p:nvSpPr>
          <p:cNvPr id="41" name="Google Shape;41;p7"/>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42" name="Google Shape;42;p7"/>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43" name="Google Shape;43;p7"/>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44" name="Google Shape;44;p7"/>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45" name="Google Shape;45;p7"/>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6" name="Google Shape;46;p7"/>
          <p:cNvSpPr txBox="1"/>
          <p:nvPr>
            <p:ph idx="2" type="body"/>
          </p:nvPr>
        </p:nvSpPr>
        <p:spPr>
          <a:xfrm>
            <a:off x="1130277" y="3034611"/>
            <a:ext cx="9931500" cy="13743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6060"/>
              </a:lnSpc>
              <a:spcBef>
                <a:spcPts val="0"/>
              </a:spcBef>
              <a:spcAft>
                <a:spcPts val="0"/>
              </a:spcAft>
              <a:buClr>
                <a:schemeClr val="accent2"/>
              </a:buClr>
              <a:buSzPts val="2800"/>
              <a:buFont typeface="Arial"/>
              <a:buNone/>
              <a:defRPr b="0" i="0" sz="44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500"/>
                                        <p:tgtEl>
                                          <p:spTgt spid="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500"/>
                                        <p:tgtEl>
                                          <p:spTgt spid="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500"/>
                                        <p:tgtEl>
                                          <p:spTgt spid="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500"/>
                                        <p:tgtEl>
                                          <p:spTgt spid="4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4" st="4"/>
                                            </p:txEl>
                                          </p:spTgt>
                                        </p:tgtEl>
                                        <p:attrNameLst>
                                          <p:attrName>style.visibility</p:attrName>
                                        </p:attrNameLst>
                                      </p:cBhvr>
                                      <p:to>
                                        <p:strVal val="visible"/>
                                      </p:to>
                                    </p:set>
                                    <p:animEffect filter="fade" transition="in">
                                      <p:cBhvr>
                                        <p:cTn dur="500"/>
                                        <p:tgtEl>
                                          <p:spTgt spid="4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5" st="5"/>
                                            </p:txEl>
                                          </p:spTgt>
                                        </p:tgtEl>
                                        <p:attrNameLst>
                                          <p:attrName>style.visibility</p:attrName>
                                        </p:attrNameLst>
                                      </p:cBhvr>
                                      <p:to>
                                        <p:strVal val="visible"/>
                                      </p:to>
                                    </p:set>
                                    <p:animEffect filter="fade" transition="in">
                                      <p:cBhvr>
                                        <p:cTn dur="500"/>
                                        <p:tgtEl>
                                          <p:spTgt spid="4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6" st="6"/>
                                            </p:txEl>
                                          </p:spTgt>
                                        </p:tgtEl>
                                        <p:attrNameLst>
                                          <p:attrName>style.visibility</p:attrName>
                                        </p:attrNameLst>
                                      </p:cBhvr>
                                      <p:to>
                                        <p:strVal val="visible"/>
                                      </p:to>
                                    </p:set>
                                    <p:animEffect filter="fade" transition="in">
                                      <p:cBhvr>
                                        <p:cTn dur="500"/>
                                        <p:tgtEl>
                                          <p:spTgt spid="4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7" st="7"/>
                                            </p:txEl>
                                          </p:spTgt>
                                        </p:tgtEl>
                                        <p:attrNameLst>
                                          <p:attrName>style.visibility</p:attrName>
                                        </p:attrNameLst>
                                      </p:cBhvr>
                                      <p:to>
                                        <p:strVal val="visible"/>
                                      </p:to>
                                    </p:set>
                                    <p:animEffect filter="fade" transition="in">
                                      <p:cBhvr>
                                        <p:cTn dur="500"/>
                                        <p:tgtEl>
                                          <p:spTgt spid="4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
                                            <p:txEl>
                                              <p:pRg end="8" st="8"/>
                                            </p:txEl>
                                          </p:spTgt>
                                        </p:tgtEl>
                                        <p:attrNameLst>
                                          <p:attrName>style.visibility</p:attrName>
                                        </p:attrNameLst>
                                      </p:cBhvr>
                                      <p:to>
                                        <p:strVal val="visible"/>
                                      </p:to>
                                    </p:set>
                                    <p:animEffect filter="fade" transition="in">
                                      <p:cBhvr>
                                        <p:cTn dur="500"/>
                                        <p:tgtEl>
                                          <p:spTgt spid="45">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6">
                                            <p:txEl>
                                              <p:pRg end="0" st="0"/>
                                            </p:txEl>
                                          </p:spTgt>
                                        </p:tgtEl>
                                        <p:attrNameLst>
                                          <p:attrName>style.visibility</p:attrName>
                                        </p:attrNameLst>
                                      </p:cBhvr>
                                      <p:to>
                                        <p:strVal val="visible"/>
                                      </p:to>
                                    </p:set>
                                    <p:animEffect filter="fade" transition="in">
                                      <p:cBhvr>
                                        <p:cTn dur="500"/>
                                        <p:tgtEl>
                                          <p:spTgt spid="4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
                                            <p:txEl>
                                              <p:pRg end="1" st="1"/>
                                            </p:txEl>
                                          </p:spTgt>
                                        </p:tgtEl>
                                        <p:attrNameLst>
                                          <p:attrName>style.visibility</p:attrName>
                                        </p:attrNameLst>
                                      </p:cBhvr>
                                      <p:to>
                                        <p:strVal val="visible"/>
                                      </p:to>
                                    </p:set>
                                    <p:animEffect filter="fade" transition="in">
                                      <p:cBhvr>
                                        <p:cTn dur="500"/>
                                        <p:tgtEl>
                                          <p:spTgt spid="4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6">
                                            <p:txEl>
                                              <p:pRg end="2" st="2"/>
                                            </p:txEl>
                                          </p:spTgt>
                                        </p:tgtEl>
                                        <p:attrNameLst>
                                          <p:attrName>style.visibility</p:attrName>
                                        </p:attrNameLst>
                                      </p:cBhvr>
                                      <p:to>
                                        <p:strVal val="visible"/>
                                      </p:to>
                                    </p:set>
                                    <p:animEffect filter="fade" transition="in">
                                      <p:cBhvr>
                                        <p:cTn dur="500"/>
                                        <p:tgtEl>
                                          <p:spTgt spid="46">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6">
                                            <p:txEl>
                                              <p:pRg end="3" st="3"/>
                                            </p:txEl>
                                          </p:spTgt>
                                        </p:tgtEl>
                                        <p:attrNameLst>
                                          <p:attrName>style.visibility</p:attrName>
                                        </p:attrNameLst>
                                      </p:cBhvr>
                                      <p:to>
                                        <p:strVal val="visible"/>
                                      </p:to>
                                    </p:set>
                                    <p:animEffect filter="fade" transition="in">
                                      <p:cBhvr>
                                        <p:cTn dur="500"/>
                                        <p:tgtEl>
                                          <p:spTgt spid="46">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6">
                                            <p:txEl>
                                              <p:pRg end="4" st="4"/>
                                            </p:txEl>
                                          </p:spTgt>
                                        </p:tgtEl>
                                        <p:attrNameLst>
                                          <p:attrName>style.visibility</p:attrName>
                                        </p:attrNameLst>
                                      </p:cBhvr>
                                      <p:to>
                                        <p:strVal val="visible"/>
                                      </p:to>
                                    </p:set>
                                    <p:animEffect filter="fade" transition="in">
                                      <p:cBhvr>
                                        <p:cTn dur="500"/>
                                        <p:tgtEl>
                                          <p:spTgt spid="46">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6">
                                            <p:txEl>
                                              <p:pRg end="5" st="5"/>
                                            </p:txEl>
                                          </p:spTgt>
                                        </p:tgtEl>
                                        <p:attrNameLst>
                                          <p:attrName>style.visibility</p:attrName>
                                        </p:attrNameLst>
                                      </p:cBhvr>
                                      <p:to>
                                        <p:strVal val="visible"/>
                                      </p:to>
                                    </p:set>
                                    <p:animEffect filter="fade" transition="in">
                                      <p:cBhvr>
                                        <p:cTn dur="500"/>
                                        <p:tgtEl>
                                          <p:spTgt spid="46">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6">
                                            <p:txEl>
                                              <p:pRg end="6" st="6"/>
                                            </p:txEl>
                                          </p:spTgt>
                                        </p:tgtEl>
                                        <p:attrNameLst>
                                          <p:attrName>style.visibility</p:attrName>
                                        </p:attrNameLst>
                                      </p:cBhvr>
                                      <p:to>
                                        <p:strVal val="visible"/>
                                      </p:to>
                                    </p:set>
                                    <p:animEffect filter="fade" transition="in">
                                      <p:cBhvr>
                                        <p:cTn dur="500"/>
                                        <p:tgtEl>
                                          <p:spTgt spid="46">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6">
                                            <p:txEl>
                                              <p:pRg end="7" st="7"/>
                                            </p:txEl>
                                          </p:spTgt>
                                        </p:tgtEl>
                                        <p:attrNameLst>
                                          <p:attrName>style.visibility</p:attrName>
                                        </p:attrNameLst>
                                      </p:cBhvr>
                                      <p:to>
                                        <p:strVal val="visible"/>
                                      </p:to>
                                    </p:set>
                                    <p:animEffect filter="fade" transition="in">
                                      <p:cBhvr>
                                        <p:cTn dur="500"/>
                                        <p:tgtEl>
                                          <p:spTgt spid="46">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6">
                                            <p:txEl>
                                              <p:pRg end="8" st="8"/>
                                            </p:txEl>
                                          </p:spTgt>
                                        </p:tgtEl>
                                        <p:attrNameLst>
                                          <p:attrName>style.visibility</p:attrName>
                                        </p:attrNameLst>
                                      </p:cBhvr>
                                      <p:to>
                                        <p:strVal val="visible"/>
                                      </p:to>
                                    </p:set>
                                    <p:animEffect filter="fade" transition="in">
                                      <p:cBhvr>
                                        <p:cTn dur="500"/>
                                        <p:tgtEl>
                                          <p:spTgt spid="4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7">
  <p:cSld name="Section Break 7">
    <p:spTree>
      <p:nvGrpSpPr>
        <p:cNvPr id="47" name="Shape 47"/>
        <p:cNvGrpSpPr/>
        <p:nvPr/>
      </p:nvGrpSpPr>
      <p:grpSpPr>
        <a:xfrm>
          <a:off x="0" y="0"/>
          <a:ext cx="0" cy="0"/>
          <a:chOff x="0" y="0"/>
          <a:chExt cx="0" cy="0"/>
        </a:xfrm>
      </p:grpSpPr>
      <p:sp>
        <p:nvSpPr>
          <p:cNvPr id="48" name="Google Shape;48;p8"/>
          <p:cNvSpPr/>
          <p:nvPr>
            <p:ph idx="2" type="pic"/>
          </p:nvPr>
        </p:nvSpPr>
        <p:spPr>
          <a:xfrm>
            <a:off x="0" y="0"/>
            <a:ext cx="12192000" cy="6858000"/>
          </a:xfrm>
          <a:prstGeom prst="rect">
            <a:avLst/>
          </a:prstGeom>
          <a:noFill/>
          <a:ln>
            <a:noFill/>
          </a:ln>
        </p:spPr>
      </p:sp>
      <p:sp>
        <p:nvSpPr>
          <p:cNvPr id="49" name="Google Shape;49;p8"/>
          <p:cNvSpPr/>
          <p:nvPr>
            <p:ph idx="1" type="body"/>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0" name="Google Shape;50;p8"/>
          <p:cNvSpPr/>
          <p:nvPr>
            <p:ph idx="3" type="body"/>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1" name="Google Shape;51;p8"/>
          <p:cNvSpPr txBox="1"/>
          <p:nvPr>
            <p:ph type="title"/>
          </p:nvPr>
        </p:nvSpPr>
        <p:spPr>
          <a:xfrm>
            <a:off x="1233163" y="2768926"/>
            <a:ext cx="37686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48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2" name="Google Shape;52;p8"/>
          <p:cNvSpPr txBox="1"/>
          <p:nvPr>
            <p:ph idx="4" type="body"/>
          </p:nvPr>
        </p:nvSpPr>
        <p:spPr>
          <a:xfrm>
            <a:off x="1237782" y="3759990"/>
            <a:ext cx="37596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750"/>
                                        <p:tgtEl>
                                          <p:spTgt spid="51"/>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750"/>
                                        <p:tgtEl>
                                          <p:spTgt spid="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750"/>
                                        <p:tgtEl>
                                          <p:spTgt spid="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750"/>
                                        <p:tgtEl>
                                          <p:spTgt spid="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750"/>
                                        <p:tgtEl>
                                          <p:spTgt spid="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750"/>
                                        <p:tgtEl>
                                          <p:spTgt spid="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750"/>
                                        <p:tgtEl>
                                          <p:spTgt spid="5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750"/>
                                        <p:tgtEl>
                                          <p:spTgt spid="5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750"/>
                                        <p:tgtEl>
                                          <p:spTgt spid="5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750"/>
                                        <p:tgtEl>
                                          <p:spTgt spid="52">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50"/>
                                        </p:tgtEl>
                                        <p:attrNameLst>
                                          <p:attrName>style.visibility</p:attrName>
                                        </p:attrNameLst>
                                      </p:cBhvr>
                                      <p:to>
                                        <p:strVal val="visible"/>
                                      </p:to>
                                    </p:set>
                                    <p:anim calcmode="lin" valueType="num">
                                      <p:cBhvr additive="base">
                                        <p:cTn dur="750"/>
                                        <p:tgtEl>
                                          <p:spTgt spid="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750"/>
                                        <p:tgtEl>
                                          <p:spTgt spid="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53" name="Shape 53"/>
        <p:cNvGrpSpPr/>
        <p:nvPr/>
      </p:nvGrpSpPr>
      <p:grpSpPr>
        <a:xfrm>
          <a:off x="0" y="0"/>
          <a:ext cx="0" cy="0"/>
          <a:chOff x="0" y="0"/>
          <a:chExt cx="0" cy="0"/>
        </a:xfrm>
      </p:grpSpPr>
      <p:sp>
        <p:nvSpPr>
          <p:cNvPr id="54" name="Google Shape;54;p9"/>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5" name="Google Shape;55;p9"/>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56" name="Google Shape;56;p9"/>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57" name="Google Shape;57;p9"/>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8" name="Google Shape;58;p9"/>
          <p:cNvSpPr txBox="1"/>
          <p:nvPr>
            <p:ph idx="2" type="body"/>
          </p:nvPr>
        </p:nvSpPr>
        <p:spPr>
          <a:xfrm>
            <a:off x="825042" y="2802467"/>
            <a:ext cx="10542000" cy="564300"/>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9" name="Google Shape;59;p9"/>
          <p:cNvSpPr txBox="1"/>
          <p:nvPr>
            <p:ph idx="3" type="body"/>
          </p:nvPr>
        </p:nvSpPr>
        <p:spPr>
          <a:xfrm>
            <a:off x="821339" y="3344333"/>
            <a:ext cx="10542000" cy="1845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2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60" name="Google Shape;60;p9"/>
          <p:cNvPicPr preferRelativeResize="0"/>
          <p:nvPr/>
        </p:nvPicPr>
        <p:blipFill rotWithShape="1">
          <a:blip r:embed="rId2">
            <a:alphaModFix/>
          </a:blip>
          <a:srcRect b="0" l="0" r="0" t="0"/>
          <a:stretch/>
        </p:blipFill>
        <p:spPr>
          <a:xfrm>
            <a:off x="1354406" y="2539696"/>
            <a:ext cx="5417400" cy="396000"/>
          </a:xfrm>
          <a:prstGeom prst="rect">
            <a:avLst/>
          </a:prstGeom>
          <a:noFill/>
          <a:ln>
            <a:noFill/>
          </a:ln>
        </p:spPr>
      </p:pic>
      <p:pic>
        <p:nvPicPr>
          <p:cNvPr id="61" name="Google Shape;61;p9"/>
          <p:cNvPicPr preferRelativeResize="0"/>
          <p:nvPr/>
        </p:nvPicPr>
        <p:blipFill rotWithShape="1">
          <a:blip r:embed="rId2">
            <a:alphaModFix/>
          </a:blip>
          <a:srcRect b="0" l="0" r="0" t="0"/>
          <a:stretch/>
        </p:blipFill>
        <p:spPr>
          <a:xfrm>
            <a:off x="5684882" y="3171751"/>
            <a:ext cx="5417400" cy="3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
                                            <p:txEl>
                                              <p:pRg end="0" st="0"/>
                                            </p:txEl>
                                          </p:spTgt>
                                        </p:tgtEl>
                                        <p:attrNameLst>
                                          <p:attrName>style.visibility</p:attrName>
                                        </p:attrNameLst>
                                      </p:cBhvr>
                                      <p:to>
                                        <p:strVal val="visible"/>
                                      </p:to>
                                    </p:set>
                                    <p:animEffect filter="fade" transition="in">
                                      <p:cBhvr>
                                        <p:cTn dur="500"/>
                                        <p:tgtEl>
                                          <p:spTgt spid="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1" st="1"/>
                                            </p:txEl>
                                          </p:spTgt>
                                        </p:tgtEl>
                                        <p:attrNameLst>
                                          <p:attrName>style.visibility</p:attrName>
                                        </p:attrNameLst>
                                      </p:cBhvr>
                                      <p:to>
                                        <p:strVal val="visible"/>
                                      </p:to>
                                    </p:set>
                                    <p:animEffect filter="fade" transition="in">
                                      <p:cBhvr>
                                        <p:cTn dur="500"/>
                                        <p:tgtEl>
                                          <p:spTgt spid="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2" st="2"/>
                                            </p:txEl>
                                          </p:spTgt>
                                        </p:tgtEl>
                                        <p:attrNameLst>
                                          <p:attrName>style.visibility</p:attrName>
                                        </p:attrNameLst>
                                      </p:cBhvr>
                                      <p:to>
                                        <p:strVal val="visible"/>
                                      </p:to>
                                    </p:set>
                                    <p:animEffect filter="fade" transition="in">
                                      <p:cBhvr>
                                        <p:cTn dur="500"/>
                                        <p:tgtEl>
                                          <p:spTgt spid="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3" st="3"/>
                                            </p:txEl>
                                          </p:spTgt>
                                        </p:tgtEl>
                                        <p:attrNameLst>
                                          <p:attrName>style.visibility</p:attrName>
                                        </p:attrNameLst>
                                      </p:cBhvr>
                                      <p:to>
                                        <p:strVal val="visible"/>
                                      </p:to>
                                    </p:set>
                                    <p:animEffect filter="fade" transition="in">
                                      <p:cBhvr>
                                        <p:cTn dur="500"/>
                                        <p:tgtEl>
                                          <p:spTgt spid="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4" st="4"/>
                                            </p:txEl>
                                          </p:spTgt>
                                        </p:tgtEl>
                                        <p:attrNameLst>
                                          <p:attrName>style.visibility</p:attrName>
                                        </p:attrNameLst>
                                      </p:cBhvr>
                                      <p:to>
                                        <p:strVal val="visible"/>
                                      </p:to>
                                    </p:set>
                                    <p:animEffect filter="fade" transition="in">
                                      <p:cBhvr>
                                        <p:cTn dur="500"/>
                                        <p:tgtEl>
                                          <p:spTgt spid="5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5" st="5"/>
                                            </p:txEl>
                                          </p:spTgt>
                                        </p:tgtEl>
                                        <p:attrNameLst>
                                          <p:attrName>style.visibility</p:attrName>
                                        </p:attrNameLst>
                                      </p:cBhvr>
                                      <p:to>
                                        <p:strVal val="visible"/>
                                      </p:to>
                                    </p:set>
                                    <p:animEffect filter="fade" transition="in">
                                      <p:cBhvr>
                                        <p:cTn dur="500"/>
                                        <p:tgtEl>
                                          <p:spTgt spid="5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6" st="6"/>
                                            </p:txEl>
                                          </p:spTgt>
                                        </p:tgtEl>
                                        <p:attrNameLst>
                                          <p:attrName>style.visibility</p:attrName>
                                        </p:attrNameLst>
                                      </p:cBhvr>
                                      <p:to>
                                        <p:strVal val="visible"/>
                                      </p:to>
                                    </p:set>
                                    <p:animEffect filter="fade" transition="in">
                                      <p:cBhvr>
                                        <p:cTn dur="500"/>
                                        <p:tgtEl>
                                          <p:spTgt spid="5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7" st="7"/>
                                            </p:txEl>
                                          </p:spTgt>
                                        </p:tgtEl>
                                        <p:attrNameLst>
                                          <p:attrName>style.visibility</p:attrName>
                                        </p:attrNameLst>
                                      </p:cBhvr>
                                      <p:to>
                                        <p:strVal val="visible"/>
                                      </p:to>
                                    </p:set>
                                    <p:animEffect filter="fade" transition="in">
                                      <p:cBhvr>
                                        <p:cTn dur="500"/>
                                        <p:tgtEl>
                                          <p:spTgt spid="5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7">
                                            <p:txEl>
                                              <p:pRg end="8" st="8"/>
                                            </p:txEl>
                                          </p:spTgt>
                                        </p:tgtEl>
                                        <p:attrNameLst>
                                          <p:attrName>style.visibility</p:attrName>
                                        </p:attrNameLst>
                                      </p:cBhvr>
                                      <p:to>
                                        <p:strVal val="visible"/>
                                      </p:to>
                                    </p:set>
                                    <p:animEffect filter="fade" transition="in">
                                      <p:cBhvr>
                                        <p:cTn dur="500"/>
                                        <p:tgtEl>
                                          <p:spTgt spid="57">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500"/>
                                        <p:tgtEl>
                                          <p:spTgt spid="58">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500"/>
                                        <p:tgtEl>
                                          <p:spTgt spid="58">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500"/>
                                        <p:tgtEl>
                                          <p:spTgt spid="58">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500"/>
                                        <p:tgtEl>
                                          <p:spTgt spid="58">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8">
                                            <p:txEl>
                                              <p:pRg end="4" st="4"/>
                                            </p:txEl>
                                          </p:spTgt>
                                        </p:tgtEl>
                                        <p:attrNameLst>
                                          <p:attrName>style.visibility</p:attrName>
                                        </p:attrNameLst>
                                      </p:cBhvr>
                                      <p:to>
                                        <p:strVal val="visible"/>
                                      </p:to>
                                    </p:set>
                                    <p:animEffect filter="fade" transition="in">
                                      <p:cBhvr>
                                        <p:cTn dur="500"/>
                                        <p:tgtEl>
                                          <p:spTgt spid="58">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8">
                                            <p:txEl>
                                              <p:pRg end="5" st="5"/>
                                            </p:txEl>
                                          </p:spTgt>
                                        </p:tgtEl>
                                        <p:attrNameLst>
                                          <p:attrName>style.visibility</p:attrName>
                                        </p:attrNameLst>
                                      </p:cBhvr>
                                      <p:to>
                                        <p:strVal val="visible"/>
                                      </p:to>
                                    </p:set>
                                    <p:animEffect filter="fade" transition="in">
                                      <p:cBhvr>
                                        <p:cTn dur="500"/>
                                        <p:tgtEl>
                                          <p:spTgt spid="58">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8">
                                            <p:txEl>
                                              <p:pRg end="6" st="6"/>
                                            </p:txEl>
                                          </p:spTgt>
                                        </p:tgtEl>
                                        <p:attrNameLst>
                                          <p:attrName>style.visibility</p:attrName>
                                        </p:attrNameLst>
                                      </p:cBhvr>
                                      <p:to>
                                        <p:strVal val="visible"/>
                                      </p:to>
                                    </p:set>
                                    <p:animEffect filter="fade" transition="in">
                                      <p:cBhvr>
                                        <p:cTn dur="500"/>
                                        <p:tgtEl>
                                          <p:spTgt spid="58">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8">
                                            <p:txEl>
                                              <p:pRg end="7" st="7"/>
                                            </p:txEl>
                                          </p:spTgt>
                                        </p:tgtEl>
                                        <p:attrNameLst>
                                          <p:attrName>style.visibility</p:attrName>
                                        </p:attrNameLst>
                                      </p:cBhvr>
                                      <p:to>
                                        <p:strVal val="visible"/>
                                      </p:to>
                                    </p:set>
                                    <p:animEffect filter="fade" transition="in">
                                      <p:cBhvr>
                                        <p:cTn dur="500"/>
                                        <p:tgtEl>
                                          <p:spTgt spid="58">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8">
                                            <p:txEl>
                                              <p:pRg end="8" st="8"/>
                                            </p:txEl>
                                          </p:spTgt>
                                        </p:tgtEl>
                                        <p:attrNameLst>
                                          <p:attrName>style.visibility</p:attrName>
                                        </p:attrNameLst>
                                      </p:cBhvr>
                                      <p:to>
                                        <p:strVal val="visible"/>
                                      </p:to>
                                    </p:set>
                                    <p:animEffect filter="fade" transition="in">
                                      <p:cBhvr>
                                        <p:cTn dur="500"/>
                                        <p:tgtEl>
                                          <p:spTgt spid="58">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75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62" name="Shape 62"/>
        <p:cNvGrpSpPr/>
        <p:nvPr/>
      </p:nvGrpSpPr>
      <p:grpSpPr>
        <a:xfrm>
          <a:off x="0" y="0"/>
          <a:ext cx="0" cy="0"/>
          <a:chOff x="0" y="0"/>
          <a:chExt cx="0" cy="0"/>
        </a:xfrm>
      </p:grpSpPr>
      <p:sp>
        <p:nvSpPr>
          <p:cNvPr id="63" name="Google Shape;63;p10"/>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4" name="Google Shape;64;p10"/>
          <p:cNvSpPr/>
          <p:nvPr/>
        </p:nvSpPr>
        <p:spPr>
          <a:xfrm>
            <a:off x="7491019" y="0"/>
            <a:ext cx="4701000" cy="6858000"/>
          </a:xfrm>
          <a:prstGeom prst="rect">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5" name="Google Shape;65;p10"/>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67" name="Google Shape;67;p10"/>
          <p:cNvSpPr/>
          <p:nvPr/>
        </p:nvSpPr>
        <p:spPr>
          <a:xfrm>
            <a:off x="521004" y="1681150"/>
            <a:ext cx="6025200" cy="4472700"/>
          </a:xfrm>
          <a:prstGeom prst="round2DiagRect">
            <a:avLst>
              <a:gd fmla="val 2886" name="adj1"/>
              <a:gd fmla="val 0" name="adj2"/>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8" name="Google Shape;68;p10"/>
          <p:cNvSpPr/>
          <p:nvPr>
            <p:ph idx="2" type="pic"/>
          </p:nvPr>
        </p:nvSpPr>
        <p:spPr>
          <a:xfrm>
            <a:off x="641450" y="1805473"/>
            <a:ext cx="5784000" cy="4224000"/>
          </a:xfrm>
          <a:prstGeom prst="round2DiagRect">
            <a:avLst>
              <a:gd fmla="val 1663" name="adj1"/>
              <a:gd fmla="val 0" name="adj2"/>
            </a:avLst>
          </a:prstGeom>
          <a:solidFill>
            <a:schemeClr val="dk1">
              <a:alpha val="28235"/>
            </a:schemeClr>
          </a:solidFill>
          <a:ln>
            <a:noFill/>
          </a:ln>
        </p:spPr>
      </p:sp>
      <p:sp>
        <p:nvSpPr>
          <p:cNvPr id="69" name="Google Shape;69;p10"/>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0" name="Google Shape;70;p10"/>
          <p:cNvSpPr/>
          <p:nvPr>
            <p:ph idx="3" type="pic"/>
          </p:nvPr>
        </p:nvSpPr>
        <p:spPr>
          <a:xfrm>
            <a:off x="7306181" y="860707"/>
            <a:ext cx="369600" cy="370500"/>
          </a:xfrm>
          <a:prstGeom prst="rect">
            <a:avLst/>
          </a:prstGeom>
          <a:noFill/>
          <a:ln>
            <a:noFill/>
          </a:ln>
        </p:spPr>
      </p:sp>
      <p:sp>
        <p:nvSpPr>
          <p:cNvPr id="71" name="Google Shape;71;p10"/>
          <p:cNvSpPr txBox="1"/>
          <p:nvPr>
            <p:ph idx="1" type="body"/>
          </p:nvPr>
        </p:nvSpPr>
        <p:spPr>
          <a:xfrm>
            <a:off x="7987832" y="608686"/>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2" name="Google Shape;72;p10"/>
          <p:cNvSpPr txBox="1"/>
          <p:nvPr>
            <p:ph idx="4" type="body"/>
          </p:nvPr>
        </p:nvSpPr>
        <p:spPr>
          <a:xfrm>
            <a:off x="7980696" y="10717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3" name="Google Shape;73;p10"/>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4" name="Google Shape;74;p10"/>
          <p:cNvSpPr/>
          <p:nvPr>
            <p:ph idx="5" type="pic"/>
          </p:nvPr>
        </p:nvSpPr>
        <p:spPr>
          <a:xfrm>
            <a:off x="7306181" y="2032606"/>
            <a:ext cx="369600" cy="370500"/>
          </a:xfrm>
          <a:prstGeom prst="rect">
            <a:avLst/>
          </a:prstGeom>
          <a:noFill/>
          <a:ln>
            <a:noFill/>
          </a:ln>
        </p:spPr>
      </p:sp>
      <p:sp>
        <p:nvSpPr>
          <p:cNvPr id="75" name="Google Shape;75;p10"/>
          <p:cNvSpPr txBox="1"/>
          <p:nvPr>
            <p:ph idx="6" type="body"/>
          </p:nvPr>
        </p:nvSpPr>
        <p:spPr>
          <a:xfrm>
            <a:off x="7987832" y="17805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6" name="Google Shape;76;p10"/>
          <p:cNvSpPr txBox="1"/>
          <p:nvPr>
            <p:ph idx="7" type="body"/>
          </p:nvPr>
        </p:nvSpPr>
        <p:spPr>
          <a:xfrm>
            <a:off x="7980696" y="22436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7" name="Google Shape;77;p10"/>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8" name="Google Shape;78;p10"/>
          <p:cNvSpPr/>
          <p:nvPr>
            <p:ph idx="8" type="pic"/>
          </p:nvPr>
        </p:nvSpPr>
        <p:spPr>
          <a:xfrm>
            <a:off x="7306181" y="3204507"/>
            <a:ext cx="369600" cy="370500"/>
          </a:xfrm>
          <a:prstGeom prst="rect">
            <a:avLst/>
          </a:prstGeom>
          <a:noFill/>
          <a:ln>
            <a:noFill/>
          </a:ln>
        </p:spPr>
      </p:sp>
      <p:sp>
        <p:nvSpPr>
          <p:cNvPr id="79" name="Google Shape;79;p10"/>
          <p:cNvSpPr txBox="1"/>
          <p:nvPr>
            <p:ph idx="9" type="body"/>
          </p:nvPr>
        </p:nvSpPr>
        <p:spPr>
          <a:xfrm>
            <a:off x="7987832" y="29524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0" name="Google Shape;80;p10"/>
          <p:cNvSpPr txBox="1"/>
          <p:nvPr>
            <p:ph idx="13" type="body"/>
          </p:nvPr>
        </p:nvSpPr>
        <p:spPr>
          <a:xfrm>
            <a:off x="7980696" y="34155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1" name="Google Shape;81;p10"/>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2" name="Google Shape;82;p10"/>
          <p:cNvSpPr/>
          <p:nvPr>
            <p:ph idx="14" type="pic"/>
          </p:nvPr>
        </p:nvSpPr>
        <p:spPr>
          <a:xfrm>
            <a:off x="7306181" y="4376407"/>
            <a:ext cx="369600" cy="370500"/>
          </a:xfrm>
          <a:prstGeom prst="rect">
            <a:avLst/>
          </a:prstGeom>
          <a:noFill/>
          <a:ln>
            <a:noFill/>
          </a:ln>
        </p:spPr>
      </p:sp>
      <p:sp>
        <p:nvSpPr>
          <p:cNvPr id="83" name="Google Shape;83;p10"/>
          <p:cNvSpPr txBox="1"/>
          <p:nvPr>
            <p:ph idx="15" type="body"/>
          </p:nvPr>
        </p:nvSpPr>
        <p:spPr>
          <a:xfrm>
            <a:off x="7987832" y="41243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4" name="Google Shape;84;p10"/>
          <p:cNvSpPr txBox="1"/>
          <p:nvPr>
            <p:ph idx="16" type="body"/>
          </p:nvPr>
        </p:nvSpPr>
        <p:spPr>
          <a:xfrm>
            <a:off x="7980696" y="45874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5" name="Google Shape;85;p10"/>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6" name="Google Shape;86;p10"/>
          <p:cNvSpPr/>
          <p:nvPr>
            <p:ph idx="17" type="pic"/>
          </p:nvPr>
        </p:nvSpPr>
        <p:spPr>
          <a:xfrm>
            <a:off x="7306181" y="5548306"/>
            <a:ext cx="369600" cy="370500"/>
          </a:xfrm>
          <a:prstGeom prst="rect">
            <a:avLst/>
          </a:prstGeom>
          <a:noFill/>
          <a:ln>
            <a:noFill/>
          </a:ln>
        </p:spPr>
      </p:sp>
      <p:sp>
        <p:nvSpPr>
          <p:cNvPr id="87" name="Google Shape;87;p10"/>
          <p:cNvSpPr txBox="1"/>
          <p:nvPr>
            <p:ph idx="18" type="body"/>
          </p:nvPr>
        </p:nvSpPr>
        <p:spPr>
          <a:xfrm>
            <a:off x="7987832" y="5296285"/>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8" name="Google Shape;88;p10"/>
          <p:cNvSpPr txBox="1"/>
          <p:nvPr>
            <p:ph idx="19" type="body"/>
          </p:nvPr>
        </p:nvSpPr>
        <p:spPr>
          <a:xfrm>
            <a:off x="7980696" y="5759333"/>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9" name="Google Shape;89;p10"/>
          <p:cNvSpPr txBox="1"/>
          <p:nvPr>
            <p:ph type="title"/>
          </p:nvPr>
        </p:nvSpPr>
        <p:spPr>
          <a:xfrm>
            <a:off x="521004" y="278400"/>
            <a:ext cx="6025200" cy="1038900"/>
          </a:xfrm>
          <a:prstGeom prst="rect">
            <a:avLst/>
          </a:prstGeom>
          <a:noFill/>
          <a:ln>
            <a:noFill/>
          </a:ln>
        </p:spPr>
        <p:txBody>
          <a:bodyPr anchorCtr="0" anchor="b" bIns="45700" lIns="45700" spcFirstLastPara="1" rIns="45700" wrap="square" tIns="45700">
            <a:normAutofit/>
          </a:bodyPr>
          <a:lstStyle>
            <a:lvl1pPr lvl="0" marR="0" algn="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90" name="Google Shape;90;p10"/>
          <p:cNvSpPr txBox="1"/>
          <p:nvPr>
            <p:ph idx="20" type="body"/>
          </p:nvPr>
        </p:nvSpPr>
        <p:spPr>
          <a:xfrm>
            <a:off x="454884" y="1202267"/>
            <a:ext cx="6025200" cy="411900"/>
          </a:xfrm>
          <a:prstGeom prst="rect">
            <a:avLst/>
          </a:prstGeom>
          <a:noFill/>
          <a:ln>
            <a:noFill/>
          </a:ln>
        </p:spPr>
        <p:txBody>
          <a:bodyPr anchorCtr="0" anchor="ctr" bIns="45700" lIns="45700" spcFirstLastPara="1" rIns="45700" wrap="square" tIns="45700">
            <a:normAutofit/>
          </a:bodyPr>
          <a:lstStyle>
            <a:lvl1pPr indent="-228600" lvl="0" marL="457200" marR="0" algn="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500"/>
                                        <p:tgtEl>
                                          <p:spTgt spid="90">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500"/>
                                        <p:tgtEl>
                                          <p:spTgt spid="90">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500"/>
                                        <p:tgtEl>
                                          <p:spTgt spid="90">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500"/>
                                        <p:tgtEl>
                                          <p:spTgt spid="90">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500"/>
                                        <p:tgtEl>
                                          <p:spTgt spid="90">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25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animEffect filter="fade" transition="in">
                                      <p:cBhvr>
                                        <p:cTn dur="500"/>
                                        <p:tgtEl>
                                          <p:spTgt spid="71">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animEffect filter="fade" transition="in">
                                      <p:cBhvr>
                                        <p:cTn dur="500"/>
                                        <p:tgtEl>
                                          <p:spTgt spid="71">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animEffect filter="fade" transition="in">
                                      <p:cBhvr>
                                        <p:cTn dur="500"/>
                                        <p:tgtEl>
                                          <p:spTgt spid="71">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animEffect filter="fade" transition="in">
                                      <p:cBhvr>
                                        <p:cTn dur="500"/>
                                        <p:tgtEl>
                                          <p:spTgt spid="71">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1">
                                            <p:txEl>
                                              <p:pRg end="4" st="4"/>
                                            </p:txEl>
                                          </p:spTgt>
                                        </p:tgtEl>
                                        <p:attrNameLst>
                                          <p:attrName>style.visibility</p:attrName>
                                        </p:attrNameLst>
                                      </p:cBhvr>
                                      <p:to>
                                        <p:strVal val="visible"/>
                                      </p:to>
                                    </p:set>
                                    <p:animEffect filter="fade" transition="in">
                                      <p:cBhvr>
                                        <p:cTn dur="500"/>
                                        <p:tgtEl>
                                          <p:spTgt spid="71">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71">
                                            <p:txEl>
                                              <p:pRg end="5" st="5"/>
                                            </p:txEl>
                                          </p:spTgt>
                                        </p:tgtEl>
                                        <p:attrNameLst>
                                          <p:attrName>style.visibility</p:attrName>
                                        </p:attrNameLst>
                                      </p:cBhvr>
                                      <p:to>
                                        <p:strVal val="visible"/>
                                      </p:to>
                                    </p:set>
                                    <p:animEffect filter="fade" transition="in">
                                      <p:cBhvr>
                                        <p:cTn dur="500"/>
                                        <p:tgtEl>
                                          <p:spTgt spid="71">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71">
                                            <p:txEl>
                                              <p:pRg end="6" st="6"/>
                                            </p:txEl>
                                          </p:spTgt>
                                        </p:tgtEl>
                                        <p:attrNameLst>
                                          <p:attrName>style.visibility</p:attrName>
                                        </p:attrNameLst>
                                      </p:cBhvr>
                                      <p:to>
                                        <p:strVal val="visible"/>
                                      </p:to>
                                    </p:set>
                                    <p:animEffect filter="fade" transition="in">
                                      <p:cBhvr>
                                        <p:cTn dur="500"/>
                                        <p:tgtEl>
                                          <p:spTgt spid="71">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71">
                                            <p:txEl>
                                              <p:pRg end="7" st="7"/>
                                            </p:txEl>
                                          </p:spTgt>
                                        </p:tgtEl>
                                        <p:attrNameLst>
                                          <p:attrName>style.visibility</p:attrName>
                                        </p:attrNameLst>
                                      </p:cBhvr>
                                      <p:to>
                                        <p:strVal val="visible"/>
                                      </p:to>
                                    </p:set>
                                    <p:animEffect filter="fade" transition="in">
                                      <p:cBhvr>
                                        <p:cTn dur="500"/>
                                        <p:tgtEl>
                                          <p:spTgt spid="71">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71">
                                            <p:txEl>
                                              <p:pRg end="8" st="8"/>
                                            </p:txEl>
                                          </p:spTgt>
                                        </p:tgtEl>
                                        <p:attrNameLst>
                                          <p:attrName>style.visibility</p:attrName>
                                        </p:attrNameLst>
                                      </p:cBhvr>
                                      <p:to>
                                        <p:strVal val="visible"/>
                                      </p:to>
                                    </p:set>
                                    <p:animEffect filter="fade" transition="in">
                                      <p:cBhvr>
                                        <p:cTn dur="500"/>
                                        <p:tgtEl>
                                          <p:spTgt spid="71">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500"/>
                                        <p:tgtEl>
                                          <p:spTgt spid="72">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500"/>
                                        <p:tgtEl>
                                          <p:spTgt spid="72">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500"/>
                                        <p:tgtEl>
                                          <p:spTgt spid="72">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500"/>
                                        <p:tgtEl>
                                          <p:spTgt spid="72">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500"/>
                                        <p:tgtEl>
                                          <p:spTgt spid="72">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500"/>
                                        <p:tgtEl>
                                          <p:spTgt spid="72">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animEffect filter="fade" transition="in">
                                      <p:cBhvr>
                                        <p:cTn dur="500"/>
                                        <p:tgtEl>
                                          <p:spTgt spid="72">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animEffect filter="fade" transition="in">
                                      <p:cBhvr>
                                        <p:cTn dur="500"/>
                                        <p:tgtEl>
                                          <p:spTgt spid="72">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animEffect filter="fade" transition="in">
                                      <p:cBhvr>
                                        <p:cTn dur="500"/>
                                        <p:tgtEl>
                                          <p:spTgt spid="72">
                                            <p:txEl>
                                              <p:pRg end="8" st="8"/>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5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Effect filter="fade" transition="in">
                                      <p:cBhvr>
                                        <p:cTn dur="500"/>
                                        <p:tgtEl>
                                          <p:spTgt spid="75">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500"/>
                                        <p:tgtEl>
                                          <p:spTgt spid="76">
                                            <p:txEl>
                                              <p:pRg end="0" st="0"/>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500"/>
                                        <p:tgtEl>
                                          <p:spTgt spid="76">
                                            <p:txEl>
                                              <p:pRg end="1" st="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500"/>
                                        <p:tgtEl>
                                          <p:spTgt spid="76">
                                            <p:txEl>
                                              <p:pRg end="2" st="2"/>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500"/>
                                        <p:tgtEl>
                                          <p:spTgt spid="76">
                                            <p:txEl>
                                              <p:pRg end="3" st="3"/>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500"/>
                                        <p:tgtEl>
                                          <p:spTgt spid="76">
                                            <p:txEl>
                                              <p:pRg end="4" st="4"/>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500"/>
                                        <p:tgtEl>
                                          <p:spTgt spid="76">
                                            <p:txEl>
                                              <p:pRg end="5" st="5"/>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76">
                                            <p:txEl>
                                              <p:pRg end="6" st="6"/>
                                            </p:txEl>
                                          </p:spTgt>
                                        </p:tgtEl>
                                        <p:attrNameLst>
                                          <p:attrName>style.visibility</p:attrName>
                                        </p:attrNameLst>
                                      </p:cBhvr>
                                      <p:to>
                                        <p:strVal val="visible"/>
                                      </p:to>
                                    </p:set>
                                    <p:animEffect filter="fade" transition="in">
                                      <p:cBhvr>
                                        <p:cTn dur="500"/>
                                        <p:tgtEl>
                                          <p:spTgt spid="76">
                                            <p:txEl>
                                              <p:pRg end="6" st="6"/>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76">
                                            <p:txEl>
                                              <p:pRg end="7" st="7"/>
                                            </p:txEl>
                                          </p:spTgt>
                                        </p:tgtEl>
                                        <p:attrNameLst>
                                          <p:attrName>style.visibility</p:attrName>
                                        </p:attrNameLst>
                                      </p:cBhvr>
                                      <p:to>
                                        <p:strVal val="visible"/>
                                      </p:to>
                                    </p:set>
                                    <p:animEffect filter="fade" transition="in">
                                      <p:cBhvr>
                                        <p:cTn dur="500"/>
                                        <p:tgtEl>
                                          <p:spTgt spid="76">
                                            <p:txEl>
                                              <p:pRg end="7" st="7"/>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76">
                                            <p:txEl>
                                              <p:pRg end="8" st="8"/>
                                            </p:txEl>
                                          </p:spTgt>
                                        </p:tgtEl>
                                        <p:attrNameLst>
                                          <p:attrName>style.visibility</p:attrName>
                                        </p:attrNameLst>
                                      </p:cBhvr>
                                      <p:to>
                                        <p:strVal val="visible"/>
                                      </p:to>
                                    </p:set>
                                    <p:animEffect filter="fade" transition="in">
                                      <p:cBhvr>
                                        <p:cTn dur="500"/>
                                        <p:tgtEl>
                                          <p:spTgt spid="76">
                                            <p:txEl>
                                              <p:pRg end="8" st="8"/>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25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500"/>
                                        <p:tgtEl>
                                          <p:spTgt spid="79">
                                            <p:txEl>
                                              <p:pRg end="0" st="0"/>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500"/>
                                        <p:tgtEl>
                                          <p:spTgt spid="79">
                                            <p:txEl>
                                              <p:pRg end="1" st="1"/>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500"/>
                                        <p:tgtEl>
                                          <p:spTgt spid="79">
                                            <p:txEl>
                                              <p:pRg end="2" st="2"/>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500"/>
                                        <p:tgtEl>
                                          <p:spTgt spid="79">
                                            <p:txEl>
                                              <p:pRg end="3" st="3"/>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500"/>
                                        <p:tgtEl>
                                          <p:spTgt spid="79">
                                            <p:txEl>
                                              <p:pRg end="4" st="4"/>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500"/>
                                        <p:tgtEl>
                                          <p:spTgt spid="79">
                                            <p:txEl>
                                              <p:pRg end="5" st="5"/>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500"/>
                                        <p:tgtEl>
                                          <p:spTgt spid="79">
                                            <p:txEl>
                                              <p:pRg end="6" st="6"/>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500"/>
                                        <p:tgtEl>
                                          <p:spTgt spid="79">
                                            <p:txEl>
                                              <p:pRg end="7" st="7"/>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animEffect filter="fade" transition="in">
                                      <p:cBhvr>
                                        <p:cTn dur="500"/>
                                        <p:tgtEl>
                                          <p:spTgt spid="79">
                                            <p:txEl>
                                              <p:pRg end="8" st="8"/>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animEffect filter="fade" transition="in">
                                      <p:cBhvr>
                                        <p:cTn dur="500"/>
                                        <p:tgtEl>
                                          <p:spTgt spid="80">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animEffect filter="fade" transition="in">
                                      <p:cBhvr>
                                        <p:cTn dur="500"/>
                                        <p:tgtEl>
                                          <p:spTgt spid="80">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animEffect filter="fade" transition="in">
                                      <p:cBhvr>
                                        <p:cTn dur="500"/>
                                        <p:tgtEl>
                                          <p:spTgt spid="80">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animEffect filter="fade" transition="in">
                                      <p:cBhvr>
                                        <p:cTn dur="500"/>
                                        <p:tgtEl>
                                          <p:spTgt spid="80">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animEffect filter="fade" transition="in">
                                      <p:cBhvr>
                                        <p:cTn dur="500"/>
                                        <p:tgtEl>
                                          <p:spTgt spid="80">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animEffect filter="fade" transition="in">
                                      <p:cBhvr>
                                        <p:cTn dur="500"/>
                                        <p:tgtEl>
                                          <p:spTgt spid="80">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animEffect filter="fade" transition="in">
                                      <p:cBhvr>
                                        <p:cTn dur="500"/>
                                        <p:tgtEl>
                                          <p:spTgt spid="80">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animEffect filter="fade" transition="in">
                                      <p:cBhvr>
                                        <p:cTn dur="500"/>
                                        <p:tgtEl>
                                          <p:spTgt spid="80">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80">
                                            <p:txEl>
                                              <p:pRg end="8" st="8"/>
                                            </p:txEl>
                                          </p:spTgt>
                                        </p:tgtEl>
                                        <p:attrNameLst>
                                          <p:attrName>style.visibility</p:attrName>
                                        </p:attrNameLst>
                                      </p:cBhvr>
                                      <p:to>
                                        <p:strVal val="visible"/>
                                      </p:to>
                                    </p:set>
                                    <p:animEffect filter="fade" transition="in">
                                      <p:cBhvr>
                                        <p:cTn dur="500"/>
                                        <p:tgtEl>
                                          <p:spTgt spid="80">
                                            <p:txEl>
                                              <p:pRg end="8" st="8"/>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25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500"/>
                                        <p:tgtEl>
                                          <p:spTgt spid="83">
                                            <p:txEl>
                                              <p:pRg end="0" st="0"/>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500"/>
                                        <p:tgtEl>
                                          <p:spTgt spid="83">
                                            <p:txEl>
                                              <p:pRg end="1" st="1"/>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500"/>
                                        <p:tgtEl>
                                          <p:spTgt spid="83">
                                            <p:txEl>
                                              <p:pRg end="2" st="2"/>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500"/>
                                        <p:tgtEl>
                                          <p:spTgt spid="83">
                                            <p:txEl>
                                              <p:pRg end="3" st="3"/>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500"/>
                                        <p:tgtEl>
                                          <p:spTgt spid="83">
                                            <p:txEl>
                                              <p:pRg end="4" st="4"/>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500"/>
                                        <p:tgtEl>
                                          <p:spTgt spid="83">
                                            <p:txEl>
                                              <p:pRg end="5" st="5"/>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500"/>
                                        <p:tgtEl>
                                          <p:spTgt spid="83">
                                            <p:txEl>
                                              <p:pRg end="6" st="6"/>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Effect filter="fade" transition="in">
                                      <p:cBhvr>
                                        <p:cTn dur="500"/>
                                        <p:tgtEl>
                                          <p:spTgt spid="83">
                                            <p:txEl>
                                              <p:pRg end="7" st="7"/>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Effect filter="fade" transition="in">
                                      <p:cBhvr>
                                        <p:cTn dur="500"/>
                                        <p:tgtEl>
                                          <p:spTgt spid="83">
                                            <p:txEl>
                                              <p:pRg end="8" st="8"/>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500"/>
                                        <p:tgtEl>
                                          <p:spTgt spid="84">
                                            <p:txEl>
                                              <p:pRg end="0" st="0"/>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500"/>
                                        <p:tgtEl>
                                          <p:spTgt spid="84">
                                            <p:txEl>
                                              <p:pRg end="1" st="1"/>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500"/>
                                        <p:tgtEl>
                                          <p:spTgt spid="84">
                                            <p:txEl>
                                              <p:pRg end="2" st="2"/>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500"/>
                                        <p:tgtEl>
                                          <p:spTgt spid="84">
                                            <p:txEl>
                                              <p:pRg end="3" st="3"/>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500"/>
                                        <p:tgtEl>
                                          <p:spTgt spid="84">
                                            <p:txEl>
                                              <p:pRg end="4" st="4"/>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500"/>
                                        <p:tgtEl>
                                          <p:spTgt spid="84">
                                            <p:txEl>
                                              <p:pRg end="5" st="5"/>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500"/>
                                        <p:tgtEl>
                                          <p:spTgt spid="84">
                                            <p:txEl>
                                              <p:pRg end="6" st="6"/>
                                            </p:txEl>
                                          </p:spTgt>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500"/>
                                        <p:tgtEl>
                                          <p:spTgt spid="84">
                                            <p:txEl>
                                              <p:pRg end="7" st="7"/>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500"/>
                                        <p:tgtEl>
                                          <p:spTgt spid="84">
                                            <p:txEl>
                                              <p:pRg end="8" st="8"/>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25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500"/>
                                        <p:tgtEl>
                                          <p:spTgt spid="87">
                                            <p:txEl>
                                              <p:pRg end="6" st="6"/>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500"/>
                                        <p:tgtEl>
                                          <p:spTgt spid="87">
                                            <p:txEl>
                                              <p:pRg end="7" st="7"/>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500"/>
                                        <p:tgtEl>
                                          <p:spTgt spid="87">
                                            <p:txEl>
                                              <p:pRg end="8" st="8"/>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500"/>
                                        <p:tgtEl>
                                          <p:spTgt spid="88">
                                            <p:txEl>
                                              <p:pRg end="0" st="0"/>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500"/>
                                        <p:tgtEl>
                                          <p:spTgt spid="88">
                                            <p:txEl>
                                              <p:pRg end="1" st="1"/>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500"/>
                                        <p:tgtEl>
                                          <p:spTgt spid="88">
                                            <p:txEl>
                                              <p:pRg end="2" st="2"/>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500"/>
                                        <p:tgtEl>
                                          <p:spTgt spid="88">
                                            <p:txEl>
                                              <p:pRg end="3" st="3"/>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500"/>
                                        <p:tgtEl>
                                          <p:spTgt spid="88">
                                            <p:txEl>
                                              <p:pRg end="4" st="4"/>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500"/>
                                        <p:tgtEl>
                                          <p:spTgt spid="88">
                                            <p:txEl>
                                              <p:pRg end="5" st="5"/>
                                            </p:txEl>
                                          </p:spTgt>
                                        </p:tgtEl>
                                      </p:cBhvr>
                                    </p:animEffect>
                                  </p:childTnLst>
                                </p:cTn>
                              </p:par>
                            </p:childTnLst>
                          </p:cTn>
                        </p:par>
                        <p:par>
                          <p:cTn fill="hold">
                            <p:stCondLst>
                              <p:cond delay="52500"/>
                            </p:stCondLst>
                            <p:childTnLst>
                              <p:par>
                                <p:cTn fill="hold" nodeType="after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500"/>
                                        <p:tgtEl>
                                          <p:spTgt spid="88">
                                            <p:txEl>
                                              <p:pRg end="6" st="6"/>
                                            </p:txEl>
                                          </p:spTgt>
                                        </p:tgtEl>
                                      </p:cBhvr>
                                    </p:animEffect>
                                  </p:childTnLst>
                                </p:cTn>
                              </p:par>
                            </p:childTnLst>
                          </p:cTn>
                        </p:par>
                        <p:par>
                          <p:cTn fill="hold">
                            <p:stCondLst>
                              <p:cond delay="53000"/>
                            </p:stCondLst>
                            <p:childTnLst>
                              <p:par>
                                <p:cTn fill="hold" nodeType="after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500"/>
                                        <p:tgtEl>
                                          <p:spTgt spid="88">
                                            <p:txEl>
                                              <p:pRg end="7" st="7"/>
                                            </p:txEl>
                                          </p:spTgt>
                                        </p:tgtEl>
                                      </p:cBhvr>
                                    </p:animEffect>
                                  </p:childTnLst>
                                </p:cTn>
                              </p:par>
                            </p:childTnLst>
                          </p:cTn>
                        </p:par>
                        <p:par>
                          <p:cTn fill="hold">
                            <p:stCondLst>
                              <p:cond delay="53500"/>
                            </p:stCondLst>
                            <p:childTnLst>
                              <p:par>
                                <p:cTn fill="hold" nodeType="afterEffect" presetClass="entr" presetID="10" presetSubtype="0">
                                  <p:stCondLst>
                                    <p:cond delay="0"/>
                                  </p:stCondLst>
                                  <p:childTnLst>
                                    <p:set>
                                      <p:cBhvr>
                                        <p:cTn dur="1" fill="hold">
                                          <p:stCondLst>
                                            <p:cond delay="0"/>
                                          </p:stCondLst>
                                        </p:cTn>
                                        <p:tgtEl>
                                          <p:spTgt spid="88">
                                            <p:txEl>
                                              <p:pRg end="8" st="8"/>
                                            </p:txEl>
                                          </p:spTgt>
                                        </p:tgtEl>
                                        <p:attrNameLst>
                                          <p:attrName>style.visibility</p:attrName>
                                        </p:attrNameLst>
                                      </p:cBhvr>
                                      <p:to>
                                        <p:strVal val="visible"/>
                                      </p:to>
                                    </p:set>
                                    <p:animEffect filter="fade" transition="in">
                                      <p:cBhvr>
                                        <p:cTn dur="500"/>
                                        <p:tgtEl>
                                          <p:spTgt spid="8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0.png"/><Relationship Id="rId4" Type="http://schemas.openxmlformats.org/officeDocument/2006/relationships/image" Target="../media/image12.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1524000" y="1762442"/>
            <a:ext cx="9144000" cy="2387700"/>
          </a:xfrm>
          <a:prstGeom prst="rect">
            <a:avLst/>
          </a:prstGeom>
          <a:noFill/>
          <a:ln>
            <a:noFill/>
          </a:ln>
        </p:spPr>
        <p:txBody>
          <a:bodyPr anchorCtr="0" anchor="b" bIns="45700" lIns="45700" spcFirstLastPara="1" rIns="45700" wrap="square" tIns="45700">
            <a:normAutofit/>
          </a:bodyPr>
          <a:lstStyle/>
          <a:p>
            <a:pPr indent="0" lvl="0" marL="0" rtl="0" algn="ctr">
              <a:lnSpc>
                <a:spcPct val="90000"/>
              </a:lnSpc>
              <a:spcBef>
                <a:spcPts val="0"/>
              </a:spcBef>
              <a:spcAft>
                <a:spcPts val="0"/>
              </a:spcAft>
              <a:buClr>
                <a:srgbClr val="000000"/>
              </a:buClr>
              <a:buSzPts val="6000"/>
              <a:buFont typeface="Arial"/>
              <a:buNone/>
            </a:pPr>
            <a:r>
              <a:rPr lang="fr-FR" sz="4400">
                <a:solidFill>
                  <a:srgbClr val="7D7D7D"/>
                </a:solidFill>
              </a:rPr>
              <a:t>Chapitre 5</a:t>
            </a:r>
            <a:br>
              <a:rPr lang="fr-FR"/>
            </a:br>
            <a:r>
              <a:rPr lang="fr-FR" sz="4800"/>
              <a:t>Etherchannel</a:t>
            </a:r>
            <a:endParaRPr sz="4800"/>
          </a:p>
        </p:txBody>
      </p:sp>
      <p:sp>
        <p:nvSpPr>
          <p:cNvPr id="164" name="Google Shape;164;p21"/>
          <p:cNvSpPr txBox="1"/>
          <p:nvPr>
            <p:ph idx="1" type="body"/>
          </p:nvPr>
        </p:nvSpPr>
        <p:spPr>
          <a:xfrm>
            <a:off x="1524000" y="4242117"/>
            <a:ext cx="9144000" cy="1655700"/>
          </a:xfrm>
          <a:prstGeom prst="rect">
            <a:avLst/>
          </a:prstGeom>
          <a:noFill/>
          <a:ln>
            <a:noFill/>
          </a:ln>
        </p:spPr>
        <p:txBody>
          <a:bodyPr anchorCtr="0" anchor="t" bIns="45700" lIns="45700" spcFirstLastPara="1" rIns="45700" wrap="square" tIns="45700">
            <a:normAutofit/>
          </a:bodyPr>
          <a:lstStyle/>
          <a:p>
            <a:pPr indent="-228600" lvl="0" marL="457200" rtl="0" algn="ctr">
              <a:lnSpc>
                <a:spcPct val="90000"/>
              </a:lnSpc>
              <a:spcBef>
                <a:spcPts val="1000"/>
              </a:spcBef>
              <a:spcAft>
                <a:spcPts val="0"/>
              </a:spcAft>
              <a:buClr>
                <a:srgbClr val="000000"/>
              </a:buClr>
              <a:buSzPts val="2400"/>
              <a:buFont typeface="Arial"/>
              <a:buNone/>
            </a:pPr>
            <a:r>
              <a:rPr i="1" lang="fr-FR">
                <a:latin typeface="Times New Roman"/>
                <a:ea typeface="Times New Roman"/>
                <a:cs typeface="Times New Roman"/>
                <a:sym typeface="Times New Roman"/>
              </a:rPr>
              <a:t>Module Switched Networks </a:t>
            </a:r>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3</a:t>
            </a:r>
            <a:r>
              <a:rPr baseline="30000" lang="fr-FR">
                <a:latin typeface="Times New Roman"/>
                <a:ea typeface="Times New Roman"/>
                <a:cs typeface="Times New Roman"/>
                <a:sym typeface="Times New Roman"/>
              </a:rPr>
              <a:t>ème</a:t>
            </a:r>
            <a:r>
              <a:rPr lang="fr-FR">
                <a:latin typeface="Times New Roman"/>
                <a:ea typeface="Times New Roman"/>
                <a:cs typeface="Times New Roman"/>
                <a:sym typeface="Times New Roman"/>
              </a:rPr>
              <a:t> Année</a:t>
            </a:r>
            <a:endParaRPr>
              <a:latin typeface="Times New Roman"/>
              <a:ea typeface="Times New Roman"/>
              <a:cs typeface="Times New Roman"/>
              <a:sym typeface="Times New Roman"/>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2021/2022</a:t>
            </a:r>
            <a:endParaRPr/>
          </a:p>
        </p:txBody>
      </p:sp>
      <p:sp>
        <p:nvSpPr>
          <p:cNvPr id="165" name="Google Shape;165;p2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66" name="Google Shape;166;p21"/>
          <p:cNvPicPr preferRelativeResize="0"/>
          <p:nvPr/>
        </p:nvPicPr>
        <p:blipFill rotWithShape="1">
          <a:blip r:embed="rId3">
            <a:alphaModFix/>
          </a:blip>
          <a:srcRect b="0" l="0" r="0" t="0"/>
          <a:stretch/>
        </p:blipFill>
        <p:spPr>
          <a:xfrm>
            <a:off x="2019435" y="1300706"/>
            <a:ext cx="2310679" cy="253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idx="12" type="sldNum"/>
          </p:nvPr>
        </p:nvSpPr>
        <p:spPr>
          <a:xfrm>
            <a:off x="212150" y="619634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248" name="Google Shape;248;p30"/>
          <p:cNvSpPr txBox="1"/>
          <p:nvPr/>
        </p:nvSpPr>
        <p:spPr>
          <a:xfrm>
            <a:off x="1289050" y="642865"/>
            <a:ext cx="10515600" cy="770083"/>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Protocoles de l’agrégation des liens</a:t>
            </a:r>
            <a:br>
              <a:rPr b="1" i="1" lang="fr-FR" sz="4000" u="none" cap="none" strike="noStrike">
                <a:solidFill>
                  <a:srgbClr val="C00000"/>
                </a:solidFill>
                <a:latin typeface="Times New Roman"/>
                <a:ea typeface="Times New Roman"/>
                <a:cs typeface="Times New Roman"/>
                <a:sym typeface="Times New Roman"/>
              </a:rPr>
            </a:br>
            <a:endParaRPr b="1" i="1" sz="5400" u="none" cap="none" strike="noStrike">
              <a:solidFill>
                <a:srgbClr val="2F5496"/>
              </a:solidFill>
              <a:latin typeface="Times New Roman"/>
              <a:ea typeface="Times New Roman"/>
              <a:cs typeface="Times New Roman"/>
              <a:sym typeface="Times New Roman"/>
            </a:endParaRPr>
          </a:p>
          <a:p>
            <a:pPr indent="0" lvl="0" marL="12700" marR="0" rtl="0" algn="l">
              <a:lnSpc>
                <a:spcPct val="68214"/>
              </a:lnSpc>
              <a:spcBef>
                <a:spcPts val="105"/>
              </a:spcBef>
              <a:spcAft>
                <a:spcPts val="0"/>
              </a:spcAft>
              <a:buClr>
                <a:srgbClr val="000000"/>
              </a:buClr>
              <a:buSzPts val="1800"/>
              <a:buFont typeface="Arial"/>
              <a:buNone/>
            </a:pPr>
            <a:r>
              <a:t/>
            </a:r>
            <a:endParaRPr b="1" i="1" sz="2800" u="none" cap="none" strike="noStrike">
              <a:solidFill>
                <a:srgbClr val="2F5496"/>
              </a:solidFill>
              <a:latin typeface="Times New Roman"/>
              <a:ea typeface="Times New Roman"/>
              <a:cs typeface="Times New Roman"/>
              <a:sym typeface="Times New Roman"/>
            </a:endParaRPr>
          </a:p>
        </p:txBody>
      </p:sp>
      <p:sp>
        <p:nvSpPr>
          <p:cNvPr id="249" name="Google Shape;249;p30"/>
          <p:cNvSpPr txBox="1"/>
          <p:nvPr/>
        </p:nvSpPr>
        <p:spPr>
          <a:xfrm>
            <a:off x="915838" y="1635479"/>
            <a:ext cx="9320842"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2400">
                <a:solidFill>
                  <a:srgbClr val="19191A"/>
                </a:solidFill>
                <a:latin typeface="Calibri"/>
                <a:ea typeface="Calibri"/>
                <a:cs typeface="Calibri"/>
                <a:sym typeface="Calibri"/>
              </a:rPr>
              <a:t>Il y a deux façons de configurer Etherchannel:</a:t>
            </a:r>
            <a:endParaRPr/>
          </a:p>
          <a:p>
            <a:pPr indent="0" lvl="0" marL="0" marR="0" rtl="0" algn="l">
              <a:spcBef>
                <a:spcPts val="0"/>
              </a:spcBef>
              <a:spcAft>
                <a:spcPts val="0"/>
              </a:spcAft>
              <a:buNone/>
            </a:pPr>
            <a:r>
              <a:t/>
            </a:r>
            <a:endParaRPr sz="2000">
              <a:solidFill>
                <a:srgbClr val="19191A"/>
              </a:solidFill>
              <a:latin typeface="Open Sans"/>
              <a:ea typeface="Open Sans"/>
              <a:cs typeface="Open Sans"/>
              <a:sym typeface="Open Sans"/>
            </a:endParaRPr>
          </a:p>
          <a:p>
            <a:pPr indent="0" lvl="0" marL="0" marR="0" rtl="0" algn="l">
              <a:spcBef>
                <a:spcPts val="0"/>
              </a:spcBef>
              <a:spcAft>
                <a:spcPts val="0"/>
              </a:spcAft>
              <a:buNone/>
            </a:pPr>
            <a:r>
              <a:t/>
            </a:r>
            <a:endParaRPr sz="2000">
              <a:solidFill>
                <a:srgbClr val="19191A"/>
              </a:solidFill>
              <a:latin typeface="Open Sans"/>
              <a:ea typeface="Open Sans"/>
              <a:cs typeface="Open Sans"/>
              <a:sym typeface="Open Sans"/>
            </a:endParaRPr>
          </a:p>
        </p:txBody>
      </p:sp>
      <p:sp>
        <p:nvSpPr>
          <p:cNvPr id="250" name="Google Shape;250;p30"/>
          <p:cNvSpPr txBox="1"/>
          <p:nvPr/>
        </p:nvSpPr>
        <p:spPr>
          <a:xfrm>
            <a:off x="1629673" y="2178943"/>
            <a:ext cx="9646487" cy="1138773"/>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Noto Sans Symbols"/>
              <a:buChar char="❑"/>
            </a:pPr>
            <a:r>
              <a:rPr i="0" lang="fr-FR" sz="2400">
                <a:solidFill>
                  <a:schemeClr val="dk1"/>
                </a:solidFill>
                <a:latin typeface="Calibri"/>
                <a:ea typeface="Calibri"/>
                <a:cs typeface="Calibri"/>
                <a:sym typeface="Calibri"/>
              </a:rPr>
              <a:t>La première est de procéder </a:t>
            </a:r>
            <a:r>
              <a:rPr b="1" i="0" lang="fr-FR" sz="2400">
                <a:solidFill>
                  <a:schemeClr val="dk1"/>
                </a:solidFill>
                <a:latin typeface="Calibri"/>
                <a:ea typeface="Calibri"/>
                <a:cs typeface="Calibri"/>
                <a:sym typeface="Calibri"/>
              </a:rPr>
              <a:t>manuellement</a:t>
            </a:r>
            <a:r>
              <a:rPr i="0" lang="fr-FR" sz="2400">
                <a:solidFill>
                  <a:schemeClr val="dk1"/>
                </a:solidFill>
                <a:latin typeface="Calibri"/>
                <a:ea typeface="Calibri"/>
                <a:cs typeface="Calibri"/>
                <a:sym typeface="Calibri"/>
              </a:rPr>
              <a:t> en saisissant une commande sur chaque port à agréger des deux côtés de la liaison.</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Open Sans"/>
              <a:ea typeface="Open Sans"/>
              <a:cs typeface="Open Sans"/>
              <a:sym typeface="Open Sans"/>
            </a:endParaRPr>
          </a:p>
        </p:txBody>
      </p:sp>
      <p:pic>
        <p:nvPicPr>
          <p:cNvPr id="251" name="Google Shape;251;p30"/>
          <p:cNvPicPr preferRelativeResize="0"/>
          <p:nvPr/>
        </p:nvPicPr>
        <p:blipFill rotWithShape="1">
          <a:blip r:embed="rId3">
            <a:alphaModFix/>
          </a:blip>
          <a:srcRect b="0" l="0" r="0" t="0"/>
          <a:stretch/>
        </p:blipFill>
        <p:spPr>
          <a:xfrm rot="-5400000">
            <a:off x="634851" y="2533962"/>
            <a:ext cx="981075" cy="419100"/>
          </a:xfrm>
          <a:prstGeom prst="rect">
            <a:avLst/>
          </a:prstGeom>
          <a:noFill/>
          <a:ln>
            <a:noFill/>
          </a:ln>
        </p:spPr>
      </p:pic>
      <p:sp>
        <p:nvSpPr>
          <p:cNvPr id="252" name="Google Shape;252;p30"/>
          <p:cNvSpPr txBox="1"/>
          <p:nvPr/>
        </p:nvSpPr>
        <p:spPr>
          <a:xfrm>
            <a:off x="1629674" y="3460391"/>
            <a:ext cx="9646486" cy="830997"/>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Noto Sans Symbols"/>
              <a:buChar char="❑"/>
            </a:pPr>
            <a:r>
              <a:rPr b="0" i="0" lang="fr-FR" sz="2400">
                <a:solidFill>
                  <a:schemeClr val="dk1"/>
                </a:solidFill>
                <a:latin typeface="Calibri"/>
                <a:ea typeface="Calibri"/>
                <a:cs typeface="Calibri"/>
                <a:sym typeface="Calibri"/>
              </a:rPr>
              <a:t>La seconde  est de laisser faire la configuration </a:t>
            </a:r>
            <a:r>
              <a:rPr b="1" i="0" lang="fr-FR" sz="2400">
                <a:solidFill>
                  <a:schemeClr val="dk1"/>
                </a:solidFill>
                <a:latin typeface="Calibri"/>
                <a:ea typeface="Calibri"/>
                <a:cs typeface="Calibri"/>
                <a:sym typeface="Calibri"/>
              </a:rPr>
              <a:t>automatiquement par négociation</a:t>
            </a:r>
            <a:r>
              <a:rPr b="1" i="0" lang="fr-FR" sz="2400">
                <a:solidFill>
                  <a:srgbClr val="FF0000"/>
                </a:solidFill>
                <a:latin typeface="Calibri"/>
                <a:ea typeface="Calibri"/>
                <a:cs typeface="Calibri"/>
                <a:sym typeface="Calibri"/>
              </a:rPr>
              <a:t> </a:t>
            </a:r>
            <a:r>
              <a:rPr b="0" i="0" lang="fr-FR" sz="2400">
                <a:solidFill>
                  <a:schemeClr val="dk1"/>
                </a:solidFill>
                <a:latin typeface="Calibri"/>
                <a:ea typeface="Calibri"/>
                <a:cs typeface="Calibri"/>
                <a:sym typeface="Calibri"/>
              </a:rPr>
              <a:t>à l’aide d’un des deux protocoles :</a:t>
            </a:r>
            <a:endParaRPr/>
          </a:p>
        </p:txBody>
      </p:sp>
      <p:pic>
        <p:nvPicPr>
          <p:cNvPr id="253" name="Google Shape;253;p30"/>
          <p:cNvPicPr preferRelativeResize="0"/>
          <p:nvPr/>
        </p:nvPicPr>
        <p:blipFill rotWithShape="1">
          <a:blip r:embed="rId4">
            <a:alphaModFix/>
          </a:blip>
          <a:srcRect b="0" l="0" r="0" t="0"/>
          <a:stretch/>
        </p:blipFill>
        <p:spPr>
          <a:xfrm rot="-5400000">
            <a:off x="430064" y="3965216"/>
            <a:ext cx="1390650" cy="381000"/>
          </a:xfrm>
          <a:prstGeom prst="rect">
            <a:avLst/>
          </a:prstGeom>
          <a:noFill/>
          <a:ln>
            <a:noFill/>
          </a:ln>
        </p:spPr>
      </p:pic>
      <p:pic>
        <p:nvPicPr>
          <p:cNvPr id="254" name="Google Shape;254;p30"/>
          <p:cNvPicPr preferRelativeResize="0"/>
          <p:nvPr/>
        </p:nvPicPr>
        <p:blipFill rotWithShape="1">
          <a:blip r:embed="rId5">
            <a:alphaModFix/>
          </a:blip>
          <a:srcRect b="0" l="0" r="0" t="0"/>
          <a:stretch/>
        </p:blipFill>
        <p:spPr>
          <a:xfrm>
            <a:off x="7638775" y="4117330"/>
            <a:ext cx="4553225" cy="2437789"/>
          </a:xfrm>
          <a:prstGeom prst="rect">
            <a:avLst/>
          </a:prstGeom>
          <a:noFill/>
          <a:ln>
            <a:noFill/>
          </a:ln>
        </p:spPr>
      </p:pic>
      <p:sp>
        <p:nvSpPr>
          <p:cNvPr id="255" name="Google Shape;255;p30"/>
          <p:cNvSpPr txBox="1"/>
          <p:nvPr/>
        </p:nvSpPr>
        <p:spPr>
          <a:xfrm>
            <a:off x="1503789" y="4276377"/>
            <a:ext cx="6098874" cy="1569660"/>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2400"/>
              <a:buFont typeface="Noto Sans Symbols"/>
              <a:buChar char="⮚"/>
            </a:pPr>
            <a:r>
              <a:rPr b="0" i="0" lang="fr-FR" sz="2400" u="none" cap="none" strike="noStrike">
                <a:solidFill>
                  <a:schemeClr val="dk1"/>
                </a:solidFill>
                <a:latin typeface="Calibri"/>
                <a:ea typeface="Calibri"/>
                <a:cs typeface="Calibri"/>
                <a:sym typeface="Calibri"/>
              </a:rPr>
              <a:t>LACP (</a:t>
            </a:r>
            <a:r>
              <a:rPr b="0" i="0" lang="fr-FR" sz="2400" u="none" cap="none" strike="noStrike">
                <a:solidFill>
                  <a:srgbClr val="19191A"/>
                </a:solidFill>
                <a:latin typeface="Calibri"/>
                <a:ea typeface="Calibri"/>
                <a:cs typeface="Calibri"/>
                <a:sym typeface="Calibri"/>
              </a:rPr>
              <a:t>Link Aggregation Control Protocol)</a:t>
            </a:r>
            <a:r>
              <a:rPr b="0" i="0" lang="fr-FR" sz="2400" u="none" cap="none" strike="noStrike">
                <a:solidFill>
                  <a:schemeClr val="dk1"/>
                </a:solidFill>
                <a:latin typeface="Calibri"/>
                <a:ea typeface="Calibri"/>
                <a:cs typeface="Calibri"/>
                <a:sym typeface="Calibri"/>
              </a:rPr>
              <a:t> </a:t>
            </a:r>
            <a:endParaRPr/>
          </a:p>
          <a:p>
            <a:pPr indent="-133350" lvl="1" marL="742950" marR="0" rtl="0" algn="just">
              <a:spcBef>
                <a:spcPts val="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33350" lvl="1" marL="742950" marR="0" rtl="0" algn="just">
              <a:spcBef>
                <a:spcPts val="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256" name="Google Shape;256;p30"/>
          <p:cNvSpPr/>
          <p:nvPr/>
        </p:nvSpPr>
        <p:spPr>
          <a:xfrm>
            <a:off x="10006641" y="5634300"/>
            <a:ext cx="500333" cy="266167"/>
          </a:xfrm>
          <a:prstGeom prst="rect">
            <a:avLst/>
          </a:prstGeom>
          <a:solidFill>
            <a:srgbClr val="FFFF00">
              <a:alpha val="13725"/>
            </a:srgbClr>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30"/>
          <p:cNvSpPr/>
          <p:nvPr/>
        </p:nvSpPr>
        <p:spPr>
          <a:xfrm>
            <a:off x="10006641" y="5222521"/>
            <a:ext cx="500333" cy="364927"/>
          </a:xfrm>
          <a:prstGeom prst="rect">
            <a:avLst/>
          </a:prstGeom>
          <a:solidFill>
            <a:srgbClr val="FFFF00">
              <a:alpha val="13725"/>
            </a:srgbClr>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30"/>
          <p:cNvSpPr txBox="1"/>
          <p:nvPr/>
        </p:nvSpPr>
        <p:spPr>
          <a:xfrm>
            <a:off x="1481983" y="5469580"/>
            <a:ext cx="6134986" cy="461665"/>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400"/>
              <a:buFont typeface="Noto Sans Symbols"/>
              <a:buChar char="⮚"/>
            </a:pPr>
            <a:r>
              <a:rPr b="0" i="0" lang="fr-FR" sz="2400" u="none" cap="none" strike="noStrike">
                <a:solidFill>
                  <a:schemeClr val="dk1"/>
                </a:solidFill>
                <a:latin typeface="Calibri"/>
                <a:ea typeface="Calibri"/>
                <a:cs typeface="Calibri"/>
                <a:sym typeface="Calibri"/>
              </a:rPr>
              <a:t>PAgP </a:t>
            </a:r>
            <a:r>
              <a:rPr b="0" i="0" lang="fr-FR" sz="2400" u="none" cap="none" strike="noStrike">
                <a:solidFill>
                  <a:srgbClr val="19191A"/>
                </a:solidFill>
                <a:latin typeface="Calibri"/>
                <a:ea typeface="Calibri"/>
                <a:cs typeface="Calibri"/>
                <a:sym typeface="Calibri"/>
              </a:rPr>
              <a:t>Port Aggregation Protocol)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6000"/>
              <a:buFont typeface="Arial"/>
              <a:buNone/>
            </a:pPr>
            <a:r>
              <a:rPr lang="fr-FR" sz="4800"/>
              <a:t>Partie 2</a:t>
            </a:r>
            <a:endParaRPr/>
          </a:p>
        </p:txBody>
      </p:sp>
      <p:sp>
        <p:nvSpPr>
          <p:cNvPr id="264" name="Google Shape;264;p31"/>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p>
            <a:pPr indent="-228600" lvl="0" marL="457200" rtl="0" algn="l">
              <a:lnSpc>
                <a:spcPct val="90000"/>
              </a:lnSpc>
              <a:spcBef>
                <a:spcPts val="1000"/>
              </a:spcBef>
              <a:spcAft>
                <a:spcPts val="0"/>
              </a:spcAft>
              <a:buClr>
                <a:srgbClr val="888888"/>
              </a:buClr>
              <a:buSzPts val="2400"/>
              <a:buFont typeface="Arial"/>
              <a:buNone/>
            </a:pPr>
            <a:r>
              <a:rPr lang="fr-FR" sz="3200">
                <a:solidFill>
                  <a:srgbClr val="7D7D7D"/>
                </a:solidFill>
              </a:rPr>
              <a:t>Le protocole PAgP</a:t>
            </a:r>
            <a:endParaRPr sz="3200">
              <a:solidFill>
                <a:srgbClr val="7D7D7D"/>
              </a:solidFill>
            </a:endParaRPr>
          </a:p>
        </p:txBody>
      </p:sp>
      <p:sp>
        <p:nvSpPr>
          <p:cNvPr id="265" name="Google Shape;265;p3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266" name="Google Shape;266;p31"/>
          <p:cNvPicPr preferRelativeResize="0"/>
          <p:nvPr/>
        </p:nvPicPr>
        <p:blipFill rotWithShape="1">
          <a:blip r:embed="rId3">
            <a:alphaModFix/>
          </a:blip>
          <a:srcRect b="0" l="0" r="0" t="0"/>
          <a:stretch/>
        </p:blipFill>
        <p:spPr>
          <a:xfrm>
            <a:off x="5431971" y="2390291"/>
            <a:ext cx="5657850" cy="369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272" name="Google Shape;272;p32"/>
          <p:cNvSpPr txBox="1"/>
          <p:nvPr/>
        </p:nvSpPr>
        <p:spPr>
          <a:xfrm>
            <a:off x="447976" y="2611951"/>
            <a:ext cx="4589850" cy="415498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19191A"/>
              </a:buClr>
              <a:buSzPts val="2400"/>
              <a:buFont typeface="Noto Sans Symbols"/>
              <a:buChar char="❑"/>
            </a:pPr>
            <a:r>
              <a:rPr b="0" i="0" lang="fr-FR" sz="2400">
                <a:solidFill>
                  <a:srgbClr val="19191A"/>
                </a:solidFill>
                <a:latin typeface="Calibri"/>
                <a:ea typeface="Calibri"/>
                <a:cs typeface="Calibri"/>
                <a:sym typeface="Calibri"/>
              </a:rPr>
              <a:t>Le PAgP facilite la création automatique d'Etherchannel en échangeant des paquets PAgP entre les ports Ethernet. </a:t>
            </a:r>
            <a:endParaRPr/>
          </a:p>
          <a:p>
            <a:pPr indent="-190500" lvl="0" marL="342900" marR="0" rtl="0" algn="just">
              <a:spcBef>
                <a:spcPts val="0"/>
              </a:spcBef>
              <a:spcAft>
                <a:spcPts val="0"/>
              </a:spcAft>
              <a:buClr>
                <a:schemeClr val="dk1"/>
              </a:buClr>
              <a:buSzPts val="2400"/>
              <a:buFont typeface="Noto Sans Symbols"/>
              <a:buNone/>
            </a:pPr>
            <a:r>
              <a:t/>
            </a:r>
            <a:endParaRPr sz="2400">
              <a:solidFill>
                <a:srgbClr val="19191A"/>
              </a:solidFill>
              <a:latin typeface="Calibri"/>
              <a:ea typeface="Calibri"/>
              <a:cs typeface="Calibri"/>
              <a:sym typeface="Calibri"/>
            </a:endParaRPr>
          </a:p>
          <a:p>
            <a:pPr indent="-342900" lvl="0" marL="342900" marR="0" rtl="0" algn="just">
              <a:spcBef>
                <a:spcPts val="0"/>
              </a:spcBef>
              <a:spcAft>
                <a:spcPts val="0"/>
              </a:spcAft>
              <a:buClr>
                <a:srgbClr val="19191A"/>
              </a:buClr>
              <a:buSzPts val="2400"/>
              <a:buFont typeface="Noto Sans Symbols"/>
              <a:buChar char="❑"/>
            </a:pPr>
            <a:r>
              <a:rPr b="0" i="0" lang="fr-FR" sz="2400">
                <a:solidFill>
                  <a:srgbClr val="19191A"/>
                </a:solidFill>
                <a:latin typeface="Calibri"/>
                <a:ea typeface="Calibri"/>
                <a:cs typeface="Calibri"/>
                <a:sym typeface="Calibri"/>
              </a:rPr>
              <a:t>Les ports qui ont le même ID de dispositif voisin et la même capacité de groupe de ports sont regroupés en tant que lien Etherchannel bidirectionnel, point à point.</a:t>
            </a:r>
            <a:endParaRPr sz="2400">
              <a:solidFill>
                <a:schemeClr val="dk1"/>
              </a:solidFill>
              <a:latin typeface="Calibri"/>
              <a:ea typeface="Calibri"/>
              <a:cs typeface="Calibri"/>
              <a:sym typeface="Calibri"/>
            </a:endParaRPr>
          </a:p>
        </p:txBody>
      </p:sp>
      <p:sp>
        <p:nvSpPr>
          <p:cNvPr id="273" name="Google Shape;273;p32"/>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Présentation du protocole PAgP</a:t>
            </a:r>
            <a:endParaRPr b="1" i="1" sz="4000" u="none" cap="none" strike="noStrike">
              <a:solidFill>
                <a:srgbClr val="C00000"/>
              </a:solidFill>
              <a:latin typeface="Times New Roman"/>
              <a:ea typeface="Times New Roman"/>
              <a:cs typeface="Times New Roman"/>
              <a:sym typeface="Times New Roman"/>
            </a:endParaRPr>
          </a:p>
        </p:txBody>
      </p:sp>
      <p:sp>
        <p:nvSpPr>
          <p:cNvPr id="274" name="Google Shape;274;p32"/>
          <p:cNvSpPr txBox="1"/>
          <p:nvPr/>
        </p:nvSpPr>
        <p:spPr>
          <a:xfrm>
            <a:off x="931654" y="1445282"/>
            <a:ext cx="10872996"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fr-FR" sz="2400">
                <a:solidFill>
                  <a:srgbClr val="19191A"/>
                </a:solidFill>
                <a:latin typeface="Calibri"/>
                <a:ea typeface="Calibri"/>
                <a:cs typeface="Calibri"/>
                <a:sym typeface="Calibri"/>
              </a:rPr>
              <a:t>PAgP</a:t>
            </a:r>
            <a:r>
              <a:rPr b="0" i="0" lang="fr-FR" sz="2400">
                <a:solidFill>
                  <a:srgbClr val="19191A"/>
                </a:solidFill>
                <a:latin typeface="Calibri"/>
                <a:ea typeface="Calibri"/>
                <a:cs typeface="Calibri"/>
                <a:sym typeface="Calibri"/>
              </a:rPr>
              <a:t> est un protocole propriétaire de Cisco qui ne peut être exécuté que sur des switches Cisco ou sur des switches autorisés par des fournisseurs supportant PAgP. </a:t>
            </a:r>
            <a:endParaRPr sz="2400">
              <a:solidFill>
                <a:schemeClr val="dk1"/>
              </a:solidFill>
              <a:latin typeface="Arial"/>
              <a:ea typeface="Arial"/>
              <a:cs typeface="Arial"/>
              <a:sym typeface="Arial"/>
            </a:endParaRPr>
          </a:p>
        </p:txBody>
      </p:sp>
      <p:pic>
        <p:nvPicPr>
          <p:cNvPr id="275" name="Google Shape;275;p32"/>
          <p:cNvPicPr preferRelativeResize="0"/>
          <p:nvPr/>
        </p:nvPicPr>
        <p:blipFill rotWithShape="1">
          <a:blip r:embed="rId3">
            <a:alphaModFix/>
          </a:blip>
          <a:srcRect b="0" l="0" r="0" t="0"/>
          <a:stretch/>
        </p:blipFill>
        <p:spPr>
          <a:xfrm>
            <a:off x="5431971" y="2390291"/>
            <a:ext cx="5657850" cy="369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2" type="sldNum"/>
          </p:nvPr>
        </p:nvSpPr>
        <p:spPr>
          <a:xfrm>
            <a:off x="0" y="6260962"/>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282" name="Google Shape;282;p33"/>
          <p:cNvSpPr txBox="1"/>
          <p:nvPr/>
        </p:nvSpPr>
        <p:spPr>
          <a:xfrm>
            <a:off x="431237" y="1859086"/>
            <a:ext cx="5810537" cy="1200329"/>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rgbClr val="990099"/>
              </a:buClr>
              <a:buSzPts val="2400"/>
              <a:buFont typeface="Arial"/>
              <a:buChar char="•"/>
            </a:pPr>
            <a:r>
              <a:rPr b="1" i="0" lang="fr-FR" sz="2400">
                <a:solidFill>
                  <a:srgbClr val="990099"/>
                </a:solidFill>
                <a:latin typeface="Calibri"/>
                <a:ea typeface="Calibri"/>
                <a:cs typeface="Calibri"/>
                <a:sym typeface="Calibri"/>
              </a:rPr>
              <a:t>On</a:t>
            </a:r>
            <a:r>
              <a:rPr b="0" i="0" lang="fr-FR" sz="2400">
                <a:solidFill>
                  <a:srgbClr val="333333"/>
                </a:solidFill>
                <a:latin typeface="Calibri"/>
                <a:ea typeface="Calibri"/>
                <a:cs typeface="Calibri"/>
                <a:sym typeface="Calibri"/>
              </a:rPr>
              <a:t>: force l'interface à établir un canal sans PAgP. </a:t>
            </a:r>
            <a:r>
              <a:rPr b="0" i="0" lang="fr-FR" sz="2400">
                <a:solidFill>
                  <a:schemeClr val="dk1"/>
                </a:solidFill>
                <a:latin typeface="Calibri"/>
                <a:ea typeface="Calibri"/>
                <a:cs typeface="Calibri"/>
                <a:sym typeface="Calibri"/>
              </a:rPr>
              <a:t>🡺 Aucun protocole de négociation (Static persistant)</a:t>
            </a:r>
            <a:endParaRPr b="0" i="0" sz="2400">
              <a:solidFill>
                <a:schemeClr val="dk1"/>
              </a:solidFill>
              <a:latin typeface="Calibri"/>
              <a:ea typeface="Calibri"/>
              <a:cs typeface="Calibri"/>
              <a:sym typeface="Calibri"/>
            </a:endParaRPr>
          </a:p>
        </p:txBody>
      </p:sp>
      <p:sp>
        <p:nvSpPr>
          <p:cNvPr id="283" name="Google Shape;283;p33"/>
          <p:cNvSpPr txBox="1"/>
          <p:nvPr/>
        </p:nvSpPr>
        <p:spPr>
          <a:xfrm>
            <a:off x="425019" y="3021015"/>
            <a:ext cx="5810537" cy="1938992"/>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rgbClr val="990099"/>
              </a:buClr>
              <a:buSzPts val="2400"/>
              <a:buFont typeface="Arial"/>
              <a:buChar char="•"/>
            </a:pPr>
            <a:r>
              <a:rPr b="1" i="0" lang="fr-FR" sz="2400">
                <a:solidFill>
                  <a:srgbClr val="990099"/>
                </a:solidFill>
                <a:latin typeface="Calibri"/>
                <a:ea typeface="Calibri"/>
                <a:cs typeface="Calibri"/>
                <a:sym typeface="Calibri"/>
              </a:rPr>
              <a:t>Desirable </a:t>
            </a:r>
            <a:r>
              <a:rPr b="0" i="0" lang="fr-FR" sz="2400">
                <a:solidFill>
                  <a:srgbClr val="333333"/>
                </a:solidFill>
                <a:latin typeface="Calibri"/>
                <a:ea typeface="Calibri"/>
                <a:cs typeface="Calibri"/>
                <a:sym typeface="Calibri"/>
              </a:rPr>
              <a:t>: place une interface dans un état de négociation actif, dans lequel l'interface entame des négociations avec d'autres interfaces </a:t>
            </a:r>
            <a:r>
              <a:rPr b="0" i="0" lang="fr-FR" sz="2400">
                <a:solidFill>
                  <a:schemeClr val="dk1"/>
                </a:solidFill>
                <a:latin typeface="Calibri"/>
                <a:ea typeface="Calibri"/>
                <a:cs typeface="Calibri"/>
                <a:sym typeface="Calibri"/>
              </a:rPr>
              <a:t>adjacentes</a:t>
            </a:r>
            <a:r>
              <a:rPr b="0" i="0" lang="fr-FR" sz="2400">
                <a:solidFill>
                  <a:srgbClr val="333333"/>
                </a:solidFill>
                <a:latin typeface="Calibri"/>
                <a:ea typeface="Calibri"/>
                <a:cs typeface="Calibri"/>
                <a:sym typeface="Calibri"/>
              </a:rPr>
              <a:t> en envoyant des paquets PAgP.</a:t>
            </a:r>
            <a:endParaRPr/>
          </a:p>
        </p:txBody>
      </p:sp>
      <p:sp>
        <p:nvSpPr>
          <p:cNvPr id="284" name="Google Shape;284;p33"/>
          <p:cNvSpPr txBox="1"/>
          <p:nvPr/>
        </p:nvSpPr>
        <p:spPr>
          <a:xfrm>
            <a:off x="432437" y="4927367"/>
            <a:ext cx="5810537" cy="1938992"/>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rgbClr val="990099"/>
              </a:buClr>
              <a:buSzPts val="2400"/>
              <a:buFont typeface="Arial"/>
              <a:buChar char="•"/>
            </a:pPr>
            <a:r>
              <a:rPr b="1" i="0" lang="fr-FR" sz="2400">
                <a:solidFill>
                  <a:srgbClr val="990099"/>
                </a:solidFill>
                <a:latin typeface="Calibri"/>
                <a:ea typeface="Calibri"/>
                <a:cs typeface="Calibri"/>
                <a:sym typeface="Calibri"/>
              </a:rPr>
              <a:t>Auto: </a:t>
            </a:r>
            <a:r>
              <a:rPr lang="fr-FR" sz="2400">
                <a:solidFill>
                  <a:schemeClr val="dk1"/>
                </a:solidFill>
                <a:latin typeface="Calibri"/>
                <a:ea typeface="Calibri"/>
                <a:cs typeface="Calibri"/>
                <a:sym typeface="Calibri"/>
              </a:rPr>
              <a:t>(</a:t>
            </a:r>
            <a:r>
              <a:rPr b="0" i="0" lang="fr-FR" sz="2400">
                <a:solidFill>
                  <a:schemeClr val="dk1"/>
                </a:solidFill>
                <a:latin typeface="Calibri"/>
                <a:ea typeface="Calibri"/>
                <a:cs typeface="Calibri"/>
                <a:sym typeface="Calibri"/>
              </a:rPr>
              <a:t>mode par défaut) </a:t>
            </a:r>
            <a:r>
              <a:rPr b="0" i="0" lang="fr-FR" sz="2400">
                <a:solidFill>
                  <a:srgbClr val="333333"/>
                </a:solidFill>
                <a:latin typeface="Calibri"/>
                <a:ea typeface="Calibri"/>
                <a:cs typeface="Calibri"/>
                <a:sym typeface="Calibri"/>
              </a:rPr>
              <a:t>place une interface dans un état de négociation passif, dans lequel l'interface répond aux paquets PAgP qu'elle reçoit mais n'entame pas de négociation PAgP.</a:t>
            </a:r>
            <a:endParaRPr/>
          </a:p>
        </p:txBody>
      </p:sp>
      <p:graphicFrame>
        <p:nvGraphicFramePr>
          <p:cNvPr id="285" name="Google Shape;285;p33"/>
          <p:cNvGraphicFramePr/>
          <p:nvPr/>
        </p:nvGraphicFramePr>
        <p:xfrm>
          <a:off x="6466482" y="3661040"/>
          <a:ext cx="3000000" cy="3000000"/>
        </p:xfrm>
        <a:graphic>
          <a:graphicData uri="http://schemas.openxmlformats.org/drawingml/2006/table">
            <a:tbl>
              <a:tblPr bandRow="1" firstRow="1">
                <a:noFill/>
                <a:tableStyleId>{CB9E7651-DA4A-4EEA-83B5-F38B4E79CAA0}</a:tableStyleId>
              </a:tblPr>
              <a:tblGrid>
                <a:gridCol w="1764750"/>
                <a:gridCol w="1764750"/>
                <a:gridCol w="1764750"/>
              </a:tblGrid>
              <a:tr h="306925">
                <a:tc>
                  <a:txBody>
                    <a:bodyPr/>
                    <a:lstStyle/>
                    <a:p>
                      <a:pPr indent="0" lvl="0" marL="0" marR="0" rtl="0" algn="l">
                        <a:lnSpc>
                          <a:spcPct val="100000"/>
                        </a:lnSpc>
                        <a:spcBef>
                          <a:spcPts val="0"/>
                        </a:spcBef>
                        <a:spcAft>
                          <a:spcPts val="0"/>
                        </a:spcAft>
                        <a:buNone/>
                      </a:pPr>
                      <a:r>
                        <a:rPr b="1" lang="fr-FR" sz="1400" u="none" cap="none" strike="noStrike"/>
                        <a:t>S1</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400" u="none" cap="none" strike="noStrike"/>
                        <a:t>S2</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400" u="none" cap="none" strike="noStrike"/>
                        <a:t>Établissement de canal</a:t>
                      </a:r>
                      <a:endParaRPr/>
                    </a:p>
                  </a:txBody>
                  <a:tcPr marT="47625" marB="47625" marR="47625" marL="47625" anchor="ctr"/>
                </a:tc>
              </a:tr>
              <a:tr h="306925">
                <a:tc>
                  <a:txBody>
                    <a:bodyPr/>
                    <a:lstStyle/>
                    <a:p>
                      <a:pPr indent="0" lvl="0" marL="0" marR="0" rtl="0" algn="l">
                        <a:lnSpc>
                          <a:spcPct val="100000"/>
                        </a:lnSpc>
                        <a:spcBef>
                          <a:spcPts val="0"/>
                        </a:spcBef>
                        <a:spcAft>
                          <a:spcPts val="0"/>
                        </a:spcAft>
                        <a:buNone/>
                      </a:pPr>
                      <a:r>
                        <a:rPr b="0" lang="fr-FR" sz="1400" u="none" cap="none" strike="noStrike"/>
                        <a:t>On </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On</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306925">
                <a:tc>
                  <a:txBody>
                    <a:bodyPr/>
                    <a:lstStyle/>
                    <a:p>
                      <a:pPr indent="0" lvl="0" marL="0" marR="0" rtl="0" algn="l">
                        <a:lnSpc>
                          <a:spcPct val="100000"/>
                        </a:lnSpc>
                        <a:spcBef>
                          <a:spcPts val="0"/>
                        </a:spcBef>
                        <a:spcAft>
                          <a:spcPts val="0"/>
                        </a:spcAft>
                        <a:buNone/>
                      </a:pPr>
                      <a:r>
                        <a:rPr b="0" lang="fr-FR" sz="1400" u="none" cap="none" strike="noStrike"/>
                        <a:t>On</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Desirable/Auto</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Non</a:t>
                      </a:r>
                      <a:endParaRPr/>
                    </a:p>
                  </a:txBody>
                  <a:tcPr marT="47625" marB="47625" marR="47625" marL="47625" anchor="ctr"/>
                </a:tc>
              </a:tr>
              <a:tr h="306925">
                <a:tc>
                  <a:txBody>
                    <a:bodyPr/>
                    <a:lstStyle/>
                    <a:p>
                      <a:pPr indent="0" lvl="0" marL="0" marR="0" rtl="0" algn="l">
                        <a:lnSpc>
                          <a:spcPct val="100000"/>
                        </a:lnSpc>
                        <a:spcBef>
                          <a:spcPts val="0"/>
                        </a:spcBef>
                        <a:spcAft>
                          <a:spcPts val="0"/>
                        </a:spcAft>
                        <a:buNone/>
                      </a:pPr>
                      <a:r>
                        <a:rPr b="0" lang="fr-FR" sz="1400" u="none" cap="none" strike="noStrike"/>
                        <a:t>Desirable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Desirable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306925">
                <a:tc>
                  <a:txBody>
                    <a:bodyPr/>
                    <a:lstStyle/>
                    <a:p>
                      <a:pPr indent="0" lvl="0" marL="0" marR="0" rtl="0" algn="l">
                        <a:lnSpc>
                          <a:spcPct val="100000"/>
                        </a:lnSpc>
                        <a:spcBef>
                          <a:spcPts val="0"/>
                        </a:spcBef>
                        <a:spcAft>
                          <a:spcPts val="0"/>
                        </a:spcAft>
                        <a:buNone/>
                      </a:pPr>
                      <a:r>
                        <a:rPr b="0" lang="fr-FR" sz="1400" u="none" cap="none" strike="noStrike"/>
                        <a:t>Desirable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Auto</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306925">
                <a:tc>
                  <a:txBody>
                    <a:bodyPr/>
                    <a:lstStyle/>
                    <a:p>
                      <a:pPr indent="0" lvl="0" marL="0" marR="0" rtl="0" algn="l">
                        <a:lnSpc>
                          <a:spcPct val="100000"/>
                        </a:lnSpc>
                        <a:spcBef>
                          <a:spcPts val="0"/>
                        </a:spcBef>
                        <a:spcAft>
                          <a:spcPts val="0"/>
                        </a:spcAft>
                        <a:buNone/>
                      </a:pPr>
                      <a:r>
                        <a:rPr b="0" lang="fr-FR" sz="1400" u="none" cap="none" strike="noStrike"/>
                        <a:t>Auto</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Desirable</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306925">
                <a:tc>
                  <a:txBody>
                    <a:bodyPr/>
                    <a:lstStyle/>
                    <a:p>
                      <a:pPr indent="0" lvl="0" marL="0" marR="0" rtl="0" algn="l">
                        <a:lnSpc>
                          <a:spcPct val="100000"/>
                        </a:lnSpc>
                        <a:spcBef>
                          <a:spcPts val="0"/>
                        </a:spcBef>
                        <a:spcAft>
                          <a:spcPts val="0"/>
                        </a:spcAft>
                        <a:buNone/>
                      </a:pPr>
                      <a:r>
                        <a:rPr b="0" lang="fr-FR" sz="1400" u="none" cap="none" strike="noStrike"/>
                        <a:t>Auto</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Auto</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Non</a:t>
                      </a:r>
                      <a:endParaRPr/>
                    </a:p>
                  </a:txBody>
                  <a:tcPr marT="47625" marB="47625" marR="47625" marL="47625" anchor="ctr"/>
                </a:tc>
              </a:tr>
            </a:tbl>
          </a:graphicData>
        </a:graphic>
      </p:graphicFrame>
      <p:pic>
        <p:nvPicPr>
          <p:cNvPr id="286" name="Google Shape;286;p33"/>
          <p:cNvPicPr preferRelativeResize="0"/>
          <p:nvPr/>
        </p:nvPicPr>
        <p:blipFill rotWithShape="1">
          <a:blip r:embed="rId3">
            <a:alphaModFix/>
          </a:blip>
          <a:srcRect b="0" l="0" r="0" t="0"/>
          <a:stretch/>
        </p:blipFill>
        <p:spPr>
          <a:xfrm>
            <a:off x="6466482" y="1860589"/>
            <a:ext cx="4851740" cy="1339329"/>
          </a:xfrm>
          <a:prstGeom prst="rect">
            <a:avLst/>
          </a:prstGeom>
          <a:noFill/>
          <a:ln>
            <a:noFill/>
          </a:ln>
        </p:spPr>
      </p:pic>
      <p:sp>
        <p:nvSpPr>
          <p:cNvPr id="287" name="Google Shape;287;p33"/>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Les modes du protocole PAgP</a:t>
            </a:r>
            <a:endParaRPr b="1" i="1" sz="40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4"/>
          <p:cNvPicPr preferRelativeResize="0"/>
          <p:nvPr/>
        </p:nvPicPr>
        <p:blipFill rotWithShape="1">
          <a:blip r:embed="rId3">
            <a:alphaModFix/>
          </a:blip>
          <a:srcRect b="0" l="0" r="0" t="0"/>
          <a:stretch/>
        </p:blipFill>
        <p:spPr>
          <a:xfrm>
            <a:off x="974996" y="3601019"/>
            <a:ext cx="9286875" cy="2305050"/>
          </a:xfrm>
          <a:prstGeom prst="rect">
            <a:avLst/>
          </a:prstGeom>
          <a:noFill/>
          <a:ln>
            <a:noFill/>
          </a:ln>
        </p:spPr>
      </p:pic>
      <p:sp>
        <p:nvSpPr>
          <p:cNvPr id="293" name="Google Shape;293;p3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294" name="Google Shape;294;p34"/>
          <p:cNvPicPr preferRelativeResize="0"/>
          <p:nvPr/>
        </p:nvPicPr>
        <p:blipFill rotWithShape="1">
          <a:blip r:embed="rId4">
            <a:alphaModFix/>
          </a:blip>
          <a:srcRect b="0" l="0" r="0" t="0"/>
          <a:stretch/>
        </p:blipFill>
        <p:spPr>
          <a:xfrm>
            <a:off x="2410578" y="1558174"/>
            <a:ext cx="7715902" cy="1300433"/>
          </a:xfrm>
          <a:prstGeom prst="rect">
            <a:avLst/>
          </a:prstGeom>
          <a:noFill/>
          <a:ln>
            <a:noFill/>
          </a:ln>
        </p:spPr>
      </p:pic>
      <p:sp>
        <p:nvSpPr>
          <p:cNvPr id="295" name="Google Shape;295;p34"/>
          <p:cNvSpPr/>
          <p:nvPr/>
        </p:nvSpPr>
        <p:spPr>
          <a:xfrm>
            <a:off x="4008645" y="4746748"/>
            <a:ext cx="4013921" cy="270663"/>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34"/>
          <p:cNvSpPr txBox="1"/>
          <p:nvPr/>
        </p:nvSpPr>
        <p:spPr>
          <a:xfrm>
            <a:off x="427008" y="3053575"/>
            <a:ext cx="36621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400">
                <a:solidFill>
                  <a:srgbClr val="990099"/>
                </a:solidFill>
                <a:latin typeface="Calibri"/>
                <a:ea typeface="Calibri"/>
                <a:cs typeface="Calibri"/>
                <a:sym typeface="Calibri"/>
              </a:rPr>
              <a:t>PAgP mode auto</a:t>
            </a:r>
            <a:endParaRPr b="1" sz="2400">
              <a:solidFill>
                <a:srgbClr val="990099"/>
              </a:solidFill>
              <a:latin typeface="Calibri"/>
              <a:ea typeface="Calibri"/>
              <a:cs typeface="Calibri"/>
              <a:sym typeface="Calibri"/>
            </a:endParaRPr>
          </a:p>
        </p:txBody>
      </p:sp>
      <p:sp>
        <p:nvSpPr>
          <p:cNvPr id="297" name="Google Shape;297;p34"/>
          <p:cNvSpPr txBox="1"/>
          <p:nvPr/>
        </p:nvSpPr>
        <p:spPr>
          <a:xfrm>
            <a:off x="2030922" y="6246498"/>
            <a:ext cx="866490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200">
                <a:solidFill>
                  <a:srgbClr val="C00000"/>
                </a:solidFill>
                <a:latin typeface="Calibri"/>
                <a:ea typeface="Calibri"/>
                <a:cs typeface="Calibri"/>
                <a:sym typeface="Calibri"/>
              </a:rPr>
              <a:t>Le même travail sera fait sur le commutateur S3</a:t>
            </a:r>
            <a:endParaRPr b="1" sz="2200" strike="sngStrike">
              <a:solidFill>
                <a:srgbClr val="C00000"/>
              </a:solidFill>
              <a:latin typeface="Calibri"/>
              <a:ea typeface="Calibri"/>
              <a:cs typeface="Calibri"/>
              <a:sym typeface="Calibri"/>
            </a:endParaRPr>
          </a:p>
        </p:txBody>
      </p:sp>
      <p:pic>
        <p:nvPicPr>
          <p:cNvPr id="298" name="Google Shape;298;p34"/>
          <p:cNvPicPr preferRelativeResize="0"/>
          <p:nvPr/>
        </p:nvPicPr>
        <p:blipFill rotWithShape="1">
          <a:blip r:embed="rId5">
            <a:alphaModFix/>
          </a:blip>
          <a:srcRect b="0" l="0" r="0" t="0"/>
          <a:stretch/>
        </p:blipFill>
        <p:spPr>
          <a:xfrm>
            <a:off x="1303513" y="6138796"/>
            <a:ext cx="624416" cy="584735"/>
          </a:xfrm>
          <a:prstGeom prst="rect">
            <a:avLst/>
          </a:prstGeom>
          <a:noFill/>
          <a:ln>
            <a:noFill/>
          </a:ln>
        </p:spPr>
      </p:pic>
      <p:sp>
        <p:nvSpPr>
          <p:cNvPr id="299" name="Google Shape;299;p34"/>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Configuration du protocole PAgP (1/3)</a:t>
            </a:r>
            <a:endParaRPr b="1" i="1" sz="4000" u="none" cap="none" strike="noStrike">
              <a:solidFill>
                <a:srgbClr val="C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5"/>
                                        </p:tgtEl>
                                      </p:cBhvr>
                                    </p:animEffect>
                                    <p:set>
                                      <p:cBhvr>
                                        <p:cTn dur="1" fill="hold">
                                          <p:stCondLst>
                                            <p:cond delay="500"/>
                                          </p:stCondLst>
                                        </p:cTn>
                                        <p:tgtEl>
                                          <p:spTgt spid="2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5"/>
          <p:cNvPicPr preferRelativeResize="0"/>
          <p:nvPr/>
        </p:nvPicPr>
        <p:blipFill rotWithShape="1">
          <a:blip r:embed="rId3">
            <a:alphaModFix/>
          </a:blip>
          <a:srcRect b="0" l="0" r="0" t="0"/>
          <a:stretch/>
        </p:blipFill>
        <p:spPr>
          <a:xfrm>
            <a:off x="1316355" y="4022408"/>
            <a:ext cx="9315450" cy="1647825"/>
          </a:xfrm>
          <a:prstGeom prst="rect">
            <a:avLst/>
          </a:prstGeom>
          <a:noFill/>
          <a:ln>
            <a:noFill/>
          </a:ln>
        </p:spPr>
      </p:pic>
      <p:sp>
        <p:nvSpPr>
          <p:cNvPr id="305" name="Google Shape;305;p3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06" name="Google Shape;306;p35"/>
          <p:cNvPicPr preferRelativeResize="0"/>
          <p:nvPr/>
        </p:nvPicPr>
        <p:blipFill rotWithShape="1">
          <a:blip r:embed="rId4">
            <a:alphaModFix/>
          </a:blip>
          <a:srcRect b="0" l="0" r="0" t="0"/>
          <a:stretch/>
        </p:blipFill>
        <p:spPr>
          <a:xfrm>
            <a:off x="2238049" y="1700655"/>
            <a:ext cx="7715902" cy="1300433"/>
          </a:xfrm>
          <a:prstGeom prst="rect">
            <a:avLst/>
          </a:prstGeom>
          <a:noFill/>
          <a:ln>
            <a:noFill/>
          </a:ln>
        </p:spPr>
      </p:pic>
      <p:sp>
        <p:nvSpPr>
          <p:cNvPr id="307" name="Google Shape;307;p35"/>
          <p:cNvSpPr/>
          <p:nvPr/>
        </p:nvSpPr>
        <p:spPr>
          <a:xfrm>
            <a:off x="4385907" y="4774146"/>
            <a:ext cx="4813301" cy="287362"/>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35"/>
          <p:cNvSpPr txBox="1"/>
          <p:nvPr/>
        </p:nvSpPr>
        <p:spPr>
          <a:xfrm>
            <a:off x="427008" y="3332782"/>
            <a:ext cx="36621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400">
                <a:solidFill>
                  <a:srgbClr val="990099"/>
                </a:solidFill>
                <a:latin typeface="Calibri"/>
                <a:ea typeface="Calibri"/>
                <a:cs typeface="Calibri"/>
                <a:sym typeface="Calibri"/>
              </a:rPr>
              <a:t>PAgP mode desirable</a:t>
            </a:r>
            <a:endParaRPr b="1" sz="2400">
              <a:solidFill>
                <a:srgbClr val="990099"/>
              </a:solidFill>
              <a:latin typeface="Calibri"/>
              <a:ea typeface="Calibri"/>
              <a:cs typeface="Calibri"/>
              <a:sym typeface="Calibri"/>
            </a:endParaRPr>
          </a:p>
        </p:txBody>
      </p:sp>
      <p:sp>
        <p:nvSpPr>
          <p:cNvPr id="309" name="Google Shape;309;p35"/>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Configuration du protocole PAgP (2/3)</a:t>
            </a:r>
            <a:endParaRPr b="1" i="1" sz="4000" u="none" cap="none" strike="noStrike">
              <a:solidFill>
                <a:srgbClr val="C00000"/>
              </a:solidFill>
              <a:latin typeface="Times New Roman"/>
              <a:ea typeface="Times New Roman"/>
              <a:cs typeface="Times New Roman"/>
              <a:sym typeface="Times New Roman"/>
            </a:endParaRPr>
          </a:p>
        </p:txBody>
      </p:sp>
      <p:sp>
        <p:nvSpPr>
          <p:cNvPr id="310" name="Google Shape;310;p35"/>
          <p:cNvSpPr/>
          <p:nvPr/>
        </p:nvSpPr>
        <p:spPr>
          <a:xfrm>
            <a:off x="1264920" y="5090160"/>
            <a:ext cx="6766560" cy="25908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7"/>
                                        </p:tgtEl>
                                      </p:cBhvr>
                                    </p:animEffect>
                                    <p:set>
                                      <p:cBhvr>
                                        <p:cTn dur="1" fill="hold">
                                          <p:stCondLst>
                                            <p:cond delay="500"/>
                                          </p:stCondLst>
                                        </p:cTn>
                                        <p:tgtEl>
                                          <p:spTgt spid="3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36"/>
          <p:cNvPicPr preferRelativeResize="0"/>
          <p:nvPr/>
        </p:nvPicPr>
        <p:blipFill rotWithShape="1">
          <a:blip r:embed="rId3">
            <a:alphaModFix/>
          </a:blip>
          <a:srcRect b="0" l="0" r="0" t="0"/>
          <a:stretch/>
        </p:blipFill>
        <p:spPr>
          <a:xfrm>
            <a:off x="712621" y="2291145"/>
            <a:ext cx="7105650" cy="4162425"/>
          </a:xfrm>
          <a:prstGeom prst="rect">
            <a:avLst/>
          </a:prstGeom>
          <a:noFill/>
          <a:ln>
            <a:noFill/>
          </a:ln>
        </p:spPr>
      </p:pic>
      <p:sp>
        <p:nvSpPr>
          <p:cNvPr id="317" name="Google Shape;317;p3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18" name="Google Shape;318;p36"/>
          <p:cNvSpPr/>
          <p:nvPr/>
        </p:nvSpPr>
        <p:spPr>
          <a:xfrm>
            <a:off x="707365" y="6058424"/>
            <a:ext cx="6096000" cy="414720"/>
          </a:xfrm>
          <a:prstGeom prst="rect">
            <a:avLst/>
          </a:prstGeom>
          <a:solidFill>
            <a:srgbClr val="FF3300">
              <a:alpha val="11764"/>
            </a:srgbClr>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36"/>
          <p:cNvSpPr/>
          <p:nvPr/>
        </p:nvSpPr>
        <p:spPr>
          <a:xfrm>
            <a:off x="1027738" y="2260149"/>
            <a:ext cx="3181952" cy="239757"/>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36"/>
          <p:cNvSpPr txBox="1"/>
          <p:nvPr/>
        </p:nvSpPr>
        <p:spPr>
          <a:xfrm>
            <a:off x="8027275" y="1720339"/>
            <a:ext cx="3514869"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2400">
                <a:solidFill>
                  <a:schemeClr val="dk1"/>
                </a:solidFill>
                <a:latin typeface="Calibri"/>
                <a:ea typeface="Calibri"/>
                <a:cs typeface="Calibri"/>
                <a:sym typeface="Calibri"/>
              </a:rPr>
              <a:t>Lorsque plusieurs interfaces de port-channel sont configurées sur le même équipement, utilisez la commande </a:t>
            </a:r>
            <a:r>
              <a:rPr b="1" lang="fr-FR" sz="2400">
                <a:solidFill>
                  <a:srgbClr val="CC00CC"/>
                </a:solidFill>
                <a:latin typeface="Calibri"/>
                <a:ea typeface="Calibri"/>
                <a:cs typeface="Calibri"/>
                <a:sym typeface="Calibri"/>
              </a:rPr>
              <a:t>show etherchannel summary </a:t>
            </a:r>
            <a:r>
              <a:rPr lang="fr-FR" sz="2400">
                <a:solidFill>
                  <a:schemeClr val="dk1"/>
                </a:solidFill>
                <a:latin typeface="Calibri"/>
                <a:ea typeface="Calibri"/>
                <a:cs typeface="Calibri"/>
                <a:sym typeface="Calibri"/>
              </a:rPr>
              <a:t>pour afficher une ligne d'informations par port-channel.</a:t>
            </a:r>
            <a:endParaRPr/>
          </a:p>
        </p:txBody>
      </p:sp>
      <p:sp>
        <p:nvSpPr>
          <p:cNvPr id="321" name="Google Shape;321;p36"/>
          <p:cNvSpPr txBox="1"/>
          <p:nvPr/>
        </p:nvSpPr>
        <p:spPr>
          <a:xfrm>
            <a:off x="8027275" y="5871969"/>
            <a:ext cx="3514869"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2400">
                <a:solidFill>
                  <a:schemeClr val="dk1"/>
                </a:solidFill>
                <a:latin typeface="Calibri"/>
                <a:ea typeface="Calibri"/>
                <a:cs typeface="Calibri"/>
                <a:sym typeface="Calibri"/>
              </a:rPr>
              <a:t>Le groupe </a:t>
            </a:r>
            <a:r>
              <a:rPr lang="fr-FR" sz="2400">
                <a:solidFill>
                  <a:srgbClr val="FF3300"/>
                </a:solidFill>
                <a:latin typeface="Calibri"/>
                <a:ea typeface="Calibri"/>
                <a:cs typeface="Calibri"/>
                <a:sym typeface="Calibri"/>
              </a:rPr>
              <a:t>1</a:t>
            </a:r>
            <a:r>
              <a:rPr lang="fr-FR" sz="2400">
                <a:solidFill>
                  <a:schemeClr val="dk1"/>
                </a:solidFill>
                <a:latin typeface="Calibri"/>
                <a:ea typeface="Calibri"/>
                <a:cs typeface="Calibri"/>
                <a:sym typeface="Calibri"/>
              </a:rPr>
              <a:t> utilise PAgP.</a:t>
            </a:r>
            <a:endParaRPr/>
          </a:p>
        </p:txBody>
      </p:sp>
      <p:sp>
        <p:nvSpPr>
          <p:cNvPr id="322" name="Google Shape;322;p36"/>
          <p:cNvSpPr/>
          <p:nvPr/>
        </p:nvSpPr>
        <p:spPr>
          <a:xfrm>
            <a:off x="1649679" y="2507916"/>
            <a:ext cx="1047026" cy="239757"/>
          </a:xfrm>
          <a:prstGeom prst="rect">
            <a:avLst/>
          </a:prstGeom>
          <a:solidFill>
            <a:srgbClr val="FF3300">
              <a:alpha val="11764"/>
            </a:srgbClr>
          </a:solidFill>
          <a:ln cap="flat" cmpd="sng" w="25400">
            <a:solidFill>
              <a:srgbClr val="C55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36"/>
          <p:cNvSpPr txBox="1"/>
          <p:nvPr/>
        </p:nvSpPr>
        <p:spPr>
          <a:xfrm>
            <a:off x="427008" y="1702763"/>
            <a:ext cx="49798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400">
                <a:solidFill>
                  <a:srgbClr val="002060"/>
                </a:solidFill>
                <a:latin typeface="Calibri"/>
                <a:ea typeface="Calibri"/>
                <a:cs typeface="Calibri"/>
                <a:sym typeface="Calibri"/>
              </a:rPr>
              <a:t>Vérification de la configuration</a:t>
            </a:r>
            <a:endParaRPr b="1" sz="2400">
              <a:solidFill>
                <a:srgbClr val="002060"/>
              </a:solidFill>
              <a:latin typeface="Calibri"/>
              <a:ea typeface="Calibri"/>
              <a:cs typeface="Calibri"/>
              <a:sym typeface="Calibri"/>
            </a:endParaRPr>
          </a:p>
        </p:txBody>
      </p:sp>
      <p:sp>
        <p:nvSpPr>
          <p:cNvPr id="324" name="Google Shape;324;p36"/>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Configuration du protocole PAgP (3/3)</a:t>
            </a:r>
            <a:endParaRPr b="1" i="1" sz="4000" u="none" cap="none" strike="noStrike">
              <a:solidFill>
                <a:srgbClr val="C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6000"/>
              <a:buFont typeface="Arial"/>
              <a:buNone/>
            </a:pPr>
            <a:r>
              <a:rPr lang="fr-FR" sz="4800"/>
              <a:t>Partie 3</a:t>
            </a:r>
            <a:endParaRPr/>
          </a:p>
        </p:txBody>
      </p:sp>
      <p:sp>
        <p:nvSpPr>
          <p:cNvPr id="330" name="Google Shape;330;p37"/>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p>
            <a:pPr indent="-228600" lvl="0" marL="457200" rtl="0" algn="l">
              <a:lnSpc>
                <a:spcPct val="90000"/>
              </a:lnSpc>
              <a:spcBef>
                <a:spcPts val="1000"/>
              </a:spcBef>
              <a:spcAft>
                <a:spcPts val="0"/>
              </a:spcAft>
              <a:buClr>
                <a:srgbClr val="888888"/>
              </a:buClr>
              <a:buSzPts val="2400"/>
              <a:buFont typeface="Arial"/>
              <a:buNone/>
            </a:pPr>
            <a:r>
              <a:rPr lang="fr-FR" sz="3200">
                <a:solidFill>
                  <a:srgbClr val="7D7D7D"/>
                </a:solidFill>
              </a:rPr>
              <a:t>Le protocole LACP</a:t>
            </a:r>
            <a:endParaRPr sz="3200">
              <a:solidFill>
                <a:srgbClr val="7D7D7D"/>
              </a:solidFill>
            </a:endParaRPr>
          </a:p>
        </p:txBody>
      </p:sp>
      <p:sp>
        <p:nvSpPr>
          <p:cNvPr id="331" name="Google Shape;331;p3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332" name="Google Shape;332;p37"/>
          <p:cNvPicPr preferRelativeResize="0"/>
          <p:nvPr/>
        </p:nvPicPr>
        <p:blipFill rotWithShape="1">
          <a:blip r:embed="rId3">
            <a:alphaModFix/>
          </a:blip>
          <a:srcRect b="0" l="0" r="0" t="0"/>
          <a:stretch/>
        </p:blipFill>
        <p:spPr>
          <a:xfrm>
            <a:off x="5295810" y="2042753"/>
            <a:ext cx="5534025" cy="387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idx="12" type="sldNum"/>
          </p:nvPr>
        </p:nvSpPr>
        <p:spPr>
          <a:xfrm>
            <a:off x="97576" y="6273265"/>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39" name="Google Shape;339;p38"/>
          <p:cNvSpPr txBox="1"/>
          <p:nvPr/>
        </p:nvSpPr>
        <p:spPr>
          <a:xfrm>
            <a:off x="621656" y="2385365"/>
            <a:ext cx="4766094" cy="415498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19191A"/>
              </a:buClr>
              <a:buSzPts val="2400"/>
              <a:buFont typeface="Noto Sans Symbols"/>
              <a:buChar char="❑"/>
            </a:pPr>
            <a:r>
              <a:rPr b="0" i="0" lang="fr-FR" sz="2400">
                <a:solidFill>
                  <a:srgbClr val="19191A"/>
                </a:solidFill>
                <a:latin typeface="Calibri"/>
                <a:ea typeface="Calibri"/>
                <a:cs typeface="Calibri"/>
                <a:sym typeface="Calibri"/>
              </a:rPr>
              <a:t>Il fournit une méthode pour contrôler le regroupement de plusieurs ports physiques pour former un seul canal logique.</a:t>
            </a:r>
            <a:endParaRPr/>
          </a:p>
          <a:p>
            <a:pPr indent="-190500" lvl="0" marL="342900" marR="0" rtl="0" algn="just">
              <a:spcBef>
                <a:spcPts val="0"/>
              </a:spcBef>
              <a:spcAft>
                <a:spcPts val="0"/>
              </a:spcAft>
              <a:buClr>
                <a:schemeClr val="dk1"/>
              </a:buClr>
              <a:buSzPts val="2400"/>
              <a:buFont typeface="Noto Sans Symbols"/>
              <a:buNone/>
            </a:pPr>
            <a:r>
              <a:t/>
            </a:r>
            <a:endParaRPr sz="2400">
              <a:solidFill>
                <a:srgbClr val="19191A"/>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Noto Sans Symbols"/>
              <a:buChar char="❑"/>
            </a:pPr>
            <a:r>
              <a:rPr b="0" i="0" lang="fr-FR" sz="2400">
                <a:solidFill>
                  <a:schemeClr val="dk1"/>
                </a:solidFill>
                <a:latin typeface="Calibri"/>
                <a:ea typeface="Calibri"/>
                <a:cs typeface="Calibri"/>
                <a:sym typeface="Calibri"/>
              </a:rPr>
              <a:t>Il permet à un équipement</a:t>
            </a:r>
            <a:r>
              <a:rPr b="0" i="0" lang="fr-FR" sz="2400">
                <a:solidFill>
                  <a:srgbClr val="FF0000"/>
                </a:solidFill>
                <a:latin typeface="Calibri"/>
                <a:ea typeface="Calibri"/>
                <a:cs typeface="Calibri"/>
                <a:sym typeface="Calibri"/>
              </a:rPr>
              <a:t> </a:t>
            </a:r>
            <a:r>
              <a:rPr b="0" i="0" lang="fr-FR" sz="2400">
                <a:solidFill>
                  <a:schemeClr val="dk1"/>
                </a:solidFill>
                <a:latin typeface="Calibri"/>
                <a:ea typeface="Calibri"/>
                <a:cs typeface="Calibri"/>
                <a:sym typeface="Calibri"/>
              </a:rPr>
              <a:t>réseau, généralement un switch, de négocier un regroupement automatique des liaisons en envoyant des paquets LACP </a:t>
            </a:r>
            <a:r>
              <a:rPr lang="fr-FR" sz="2400">
                <a:solidFill>
                  <a:schemeClr val="dk1"/>
                </a:solidFill>
                <a:latin typeface="Calibri"/>
                <a:ea typeface="Calibri"/>
                <a:cs typeface="Calibri"/>
                <a:sym typeface="Calibri"/>
              </a:rPr>
              <a:t>au commutateur adjacent.</a:t>
            </a:r>
            <a:endParaRPr sz="2400">
              <a:solidFill>
                <a:schemeClr val="dk1"/>
              </a:solidFill>
              <a:latin typeface="Calibri"/>
              <a:ea typeface="Calibri"/>
              <a:cs typeface="Calibri"/>
              <a:sym typeface="Calibri"/>
            </a:endParaRPr>
          </a:p>
        </p:txBody>
      </p:sp>
      <p:sp>
        <p:nvSpPr>
          <p:cNvPr id="340" name="Google Shape;340;p38"/>
          <p:cNvSpPr txBox="1"/>
          <p:nvPr/>
        </p:nvSpPr>
        <p:spPr>
          <a:xfrm>
            <a:off x="1289050" y="813421"/>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Présentation du protocole LACP</a:t>
            </a:r>
            <a:endParaRPr b="1" i="1" sz="2800" u="none" cap="none" strike="noStrike">
              <a:solidFill>
                <a:srgbClr val="2F5496"/>
              </a:solidFill>
              <a:latin typeface="Calibri"/>
              <a:ea typeface="Calibri"/>
              <a:cs typeface="Calibri"/>
              <a:sym typeface="Calibri"/>
            </a:endParaRPr>
          </a:p>
        </p:txBody>
      </p:sp>
      <p:sp>
        <p:nvSpPr>
          <p:cNvPr id="341" name="Google Shape;341;p38"/>
          <p:cNvSpPr txBox="1"/>
          <p:nvPr/>
        </p:nvSpPr>
        <p:spPr>
          <a:xfrm>
            <a:off x="447975" y="1600030"/>
            <a:ext cx="114988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2400">
                <a:solidFill>
                  <a:srgbClr val="19191A"/>
                </a:solidFill>
                <a:latin typeface="Calibri"/>
                <a:ea typeface="Calibri"/>
                <a:cs typeface="Calibri"/>
                <a:sym typeface="Calibri"/>
              </a:rPr>
              <a:t>LACP</a:t>
            </a:r>
            <a:r>
              <a:rPr b="0" i="0" lang="fr-FR" sz="2400">
                <a:solidFill>
                  <a:srgbClr val="19191A"/>
                </a:solidFill>
                <a:latin typeface="Calibri"/>
                <a:ea typeface="Calibri"/>
                <a:cs typeface="Calibri"/>
                <a:sym typeface="Calibri"/>
              </a:rPr>
              <a:t> est un protocole de couche de liaison de données défini dans la norme IEEE 802.3ad. </a:t>
            </a:r>
            <a:endParaRPr sz="2400">
              <a:solidFill>
                <a:schemeClr val="dk1"/>
              </a:solidFill>
              <a:latin typeface="Calibri"/>
              <a:ea typeface="Calibri"/>
              <a:cs typeface="Calibri"/>
              <a:sym typeface="Calibri"/>
            </a:endParaRPr>
          </a:p>
        </p:txBody>
      </p:sp>
      <p:pic>
        <p:nvPicPr>
          <p:cNvPr id="342" name="Google Shape;342;p38"/>
          <p:cNvPicPr preferRelativeResize="0"/>
          <p:nvPr/>
        </p:nvPicPr>
        <p:blipFill rotWithShape="1">
          <a:blip r:embed="rId3">
            <a:alphaModFix/>
          </a:blip>
          <a:srcRect b="0" l="0" r="0" t="0"/>
          <a:stretch/>
        </p:blipFill>
        <p:spPr>
          <a:xfrm>
            <a:off x="6036319" y="2185964"/>
            <a:ext cx="5534025" cy="38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5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5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500"/>
                                        <p:tgtEl>
                                          <p:spTgt spid="3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349" name="Google Shape;349;p39"/>
          <p:cNvSpPr txBox="1"/>
          <p:nvPr/>
        </p:nvSpPr>
        <p:spPr>
          <a:xfrm>
            <a:off x="297611" y="1322302"/>
            <a:ext cx="5798389" cy="5552802"/>
          </a:xfrm>
          <a:prstGeom prst="rect">
            <a:avLst/>
          </a:prstGeom>
          <a:noFill/>
          <a:ln>
            <a:noFill/>
          </a:ln>
        </p:spPr>
        <p:txBody>
          <a:bodyPr anchorCtr="0" anchor="t" bIns="0" lIns="0" spcFirstLastPara="1" rIns="0" wrap="square" tIns="12700">
            <a:spAutoFit/>
          </a:bodyPr>
          <a:lstStyle/>
          <a:p>
            <a:pPr indent="0" lvl="0" marL="0" marR="0" rtl="0" algn="just">
              <a:spcBef>
                <a:spcPts val="0"/>
              </a:spcBef>
              <a:spcAft>
                <a:spcPts val="0"/>
              </a:spcAft>
              <a:buNone/>
            </a:pPr>
            <a:r>
              <a:t/>
            </a:r>
            <a:endParaRPr b="1" i="0" sz="2400">
              <a:solidFill>
                <a:srgbClr val="333333"/>
              </a:solidFill>
              <a:latin typeface="Calibri"/>
              <a:ea typeface="Calibri"/>
              <a:cs typeface="Calibri"/>
              <a:sym typeface="Calibri"/>
            </a:endParaRPr>
          </a:p>
          <a:p>
            <a:pPr indent="-152400" lvl="0" marL="0" marR="0" rtl="0" algn="just">
              <a:spcBef>
                <a:spcPts val="0"/>
              </a:spcBef>
              <a:spcAft>
                <a:spcPts val="0"/>
              </a:spcAft>
              <a:buClr>
                <a:srgbClr val="990099"/>
              </a:buClr>
              <a:buSzPts val="2400"/>
              <a:buFont typeface="Arial"/>
              <a:buChar char="•"/>
            </a:pPr>
            <a:r>
              <a:rPr b="1" i="0" lang="fr-FR" sz="2400">
                <a:solidFill>
                  <a:srgbClr val="990099"/>
                </a:solidFill>
                <a:latin typeface="Calibri"/>
                <a:ea typeface="Calibri"/>
                <a:cs typeface="Calibri"/>
                <a:sym typeface="Calibri"/>
              </a:rPr>
              <a:t> On</a:t>
            </a:r>
            <a:r>
              <a:rPr b="1" i="0" lang="fr-FR" sz="2400">
                <a:solidFill>
                  <a:srgbClr val="333333"/>
                </a:solidFill>
                <a:latin typeface="Calibri"/>
                <a:ea typeface="Calibri"/>
                <a:cs typeface="Calibri"/>
                <a:sym typeface="Calibri"/>
              </a:rPr>
              <a:t> </a:t>
            </a:r>
            <a:r>
              <a:rPr b="0" i="0" lang="fr-FR" sz="2400">
                <a:solidFill>
                  <a:srgbClr val="333333"/>
                </a:solidFill>
                <a:latin typeface="Calibri"/>
                <a:ea typeface="Calibri"/>
                <a:cs typeface="Calibri"/>
                <a:sym typeface="Calibri"/>
              </a:rPr>
              <a:t>: force l'interface à établir un canal sans LACP. Les interfaces configurées en mode On n'échangent pas de paquets LACP.</a:t>
            </a:r>
            <a:endParaRPr/>
          </a:p>
          <a:p>
            <a:pPr indent="0" lvl="0" marL="0" marR="0" rtl="0" algn="just">
              <a:spcBef>
                <a:spcPts val="0"/>
              </a:spcBef>
              <a:spcAft>
                <a:spcPts val="0"/>
              </a:spcAft>
              <a:buClr>
                <a:schemeClr val="dk1"/>
              </a:buClr>
              <a:buSzPts val="2400"/>
              <a:buFont typeface="Arial"/>
              <a:buNone/>
            </a:pPr>
            <a:r>
              <a:t/>
            </a:r>
            <a:endParaRPr b="0" i="0" sz="2400">
              <a:solidFill>
                <a:srgbClr val="333333"/>
              </a:solidFill>
              <a:latin typeface="Calibri"/>
              <a:ea typeface="Calibri"/>
              <a:cs typeface="Calibri"/>
              <a:sym typeface="Calibri"/>
            </a:endParaRPr>
          </a:p>
          <a:p>
            <a:pPr indent="-152400" lvl="0" marL="0" marR="0" rtl="0" algn="just">
              <a:spcBef>
                <a:spcPts val="0"/>
              </a:spcBef>
              <a:spcAft>
                <a:spcPts val="0"/>
              </a:spcAft>
              <a:buClr>
                <a:srgbClr val="990099"/>
              </a:buClr>
              <a:buSzPts val="2400"/>
              <a:buFont typeface="Arial"/>
              <a:buChar char="•"/>
            </a:pPr>
            <a:r>
              <a:rPr b="1" i="0" lang="fr-FR" sz="2400">
                <a:solidFill>
                  <a:srgbClr val="990099"/>
                </a:solidFill>
                <a:latin typeface="Calibri"/>
                <a:ea typeface="Calibri"/>
                <a:cs typeface="Calibri"/>
                <a:sym typeface="Calibri"/>
              </a:rPr>
              <a:t> Active </a:t>
            </a:r>
            <a:r>
              <a:rPr b="0" i="0" lang="fr-FR" sz="2400">
                <a:solidFill>
                  <a:srgbClr val="333333"/>
                </a:solidFill>
                <a:latin typeface="Calibri"/>
                <a:ea typeface="Calibri"/>
                <a:cs typeface="Calibri"/>
                <a:sym typeface="Calibri"/>
              </a:rPr>
              <a:t>: place un port dans un état de négociation actif. Dans cet état, le port entame des négociations avec d'autres ports en envoyant des paquets LACP.</a:t>
            </a:r>
            <a:endParaRPr/>
          </a:p>
          <a:p>
            <a:pPr indent="0" lvl="0" marL="0" marR="0" rtl="0" algn="just">
              <a:spcBef>
                <a:spcPts val="0"/>
              </a:spcBef>
              <a:spcAft>
                <a:spcPts val="0"/>
              </a:spcAft>
              <a:buClr>
                <a:schemeClr val="dk1"/>
              </a:buClr>
              <a:buSzPts val="2400"/>
              <a:buFont typeface="Arial"/>
              <a:buNone/>
            </a:pPr>
            <a:r>
              <a:t/>
            </a:r>
            <a:endParaRPr b="0" i="0" sz="2400">
              <a:solidFill>
                <a:srgbClr val="333333"/>
              </a:solidFill>
              <a:latin typeface="Calibri"/>
              <a:ea typeface="Calibri"/>
              <a:cs typeface="Calibri"/>
              <a:sym typeface="Calibri"/>
            </a:endParaRPr>
          </a:p>
          <a:p>
            <a:pPr indent="-152400" lvl="0" marL="0" marR="0" rtl="0" algn="just">
              <a:spcBef>
                <a:spcPts val="0"/>
              </a:spcBef>
              <a:spcAft>
                <a:spcPts val="0"/>
              </a:spcAft>
              <a:buClr>
                <a:srgbClr val="990099"/>
              </a:buClr>
              <a:buSzPts val="2400"/>
              <a:buFont typeface="Arial"/>
              <a:buChar char="•"/>
            </a:pPr>
            <a:r>
              <a:rPr b="1" i="0" lang="fr-FR" sz="2400">
                <a:solidFill>
                  <a:srgbClr val="990099"/>
                </a:solidFill>
                <a:latin typeface="Calibri"/>
                <a:ea typeface="Calibri"/>
                <a:cs typeface="Calibri"/>
                <a:sym typeface="Calibri"/>
              </a:rPr>
              <a:t> Passive </a:t>
            </a:r>
            <a:r>
              <a:rPr b="0" i="0" lang="fr-FR" sz="2400">
                <a:solidFill>
                  <a:srgbClr val="333333"/>
                </a:solidFill>
                <a:latin typeface="Calibri"/>
                <a:ea typeface="Calibri"/>
                <a:cs typeface="Calibri"/>
                <a:sym typeface="Calibri"/>
              </a:rPr>
              <a:t>:</a:t>
            </a:r>
            <a:r>
              <a:rPr b="0" i="0" lang="fr-FR" sz="2400">
                <a:solidFill>
                  <a:schemeClr val="dk1"/>
                </a:solidFill>
                <a:latin typeface="Calibri"/>
                <a:ea typeface="Calibri"/>
                <a:cs typeface="Calibri"/>
                <a:sym typeface="Calibri"/>
              </a:rPr>
              <a:t> (mode par défaut) </a:t>
            </a:r>
            <a:r>
              <a:rPr b="0" i="0" lang="fr-FR" sz="2400">
                <a:solidFill>
                  <a:srgbClr val="333333"/>
                </a:solidFill>
                <a:latin typeface="Calibri"/>
                <a:ea typeface="Calibri"/>
                <a:cs typeface="Calibri"/>
                <a:sym typeface="Calibri"/>
              </a:rPr>
              <a:t>place un port dans un état de négociation passif. Dans cet état, le port répond aux paquets LACP qu'il reçoit, mais n'entame pas de négociation par paquet LACP.</a:t>
            </a:r>
            <a:endParaRPr/>
          </a:p>
        </p:txBody>
      </p:sp>
      <p:graphicFrame>
        <p:nvGraphicFramePr>
          <p:cNvPr id="350" name="Google Shape;350;p39"/>
          <p:cNvGraphicFramePr/>
          <p:nvPr/>
        </p:nvGraphicFramePr>
        <p:xfrm>
          <a:off x="6315340" y="3826836"/>
          <a:ext cx="3000000" cy="3000000"/>
        </p:xfrm>
        <a:graphic>
          <a:graphicData uri="http://schemas.openxmlformats.org/drawingml/2006/table">
            <a:tbl>
              <a:tblPr bandRow="1" firstRow="1">
                <a:noFill/>
                <a:tableStyleId>{CB9E7651-DA4A-4EEA-83B5-F38B4E79CAA0}</a:tableStyleId>
              </a:tblPr>
              <a:tblGrid>
                <a:gridCol w="1859675"/>
                <a:gridCol w="1859675"/>
                <a:gridCol w="1859675"/>
              </a:tblGrid>
              <a:tr h="245950">
                <a:tc>
                  <a:txBody>
                    <a:bodyPr/>
                    <a:lstStyle/>
                    <a:p>
                      <a:pPr indent="0" lvl="0" marL="0" marR="0" rtl="0" algn="l">
                        <a:lnSpc>
                          <a:spcPct val="100000"/>
                        </a:lnSpc>
                        <a:spcBef>
                          <a:spcPts val="0"/>
                        </a:spcBef>
                        <a:spcAft>
                          <a:spcPts val="0"/>
                        </a:spcAft>
                        <a:buNone/>
                      </a:pPr>
                      <a:r>
                        <a:rPr b="1" lang="fr-FR" sz="1400" u="none" cap="none" strike="noStrike"/>
                        <a:t>S1</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400" u="none" cap="none" strike="noStrike"/>
                        <a:t>S2</a:t>
                      </a:r>
                      <a:endParaRPr/>
                    </a:p>
                  </a:txBody>
                  <a:tcPr marT="47625" marB="47625" marR="47625" marL="47625" anchor="ctr"/>
                </a:tc>
                <a:tc>
                  <a:txBody>
                    <a:bodyPr/>
                    <a:lstStyle/>
                    <a:p>
                      <a:pPr indent="0" lvl="0" marL="0" marR="0" rtl="0" algn="l">
                        <a:lnSpc>
                          <a:spcPct val="100000"/>
                        </a:lnSpc>
                        <a:spcBef>
                          <a:spcPts val="0"/>
                        </a:spcBef>
                        <a:spcAft>
                          <a:spcPts val="0"/>
                        </a:spcAft>
                        <a:buNone/>
                      </a:pPr>
                      <a:r>
                        <a:rPr b="1" lang="fr-FR" sz="1400" u="none" cap="none" strike="noStrike"/>
                        <a:t>Établissement de canal</a:t>
                      </a:r>
                      <a:endParaRPr/>
                    </a:p>
                  </a:txBody>
                  <a:tcPr marT="47625" marB="47625" marR="47625" marL="47625" anchor="ctr"/>
                </a:tc>
              </a:tr>
              <a:tr h="245950">
                <a:tc>
                  <a:txBody>
                    <a:bodyPr/>
                    <a:lstStyle/>
                    <a:p>
                      <a:pPr indent="0" lvl="0" marL="0" marR="0" rtl="0" algn="l">
                        <a:lnSpc>
                          <a:spcPct val="100000"/>
                        </a:lnSpc>
                        <a:spcBef>
                          <a:spcPts val="0"/>
                        </a:spcBef>
                        <a:spcAft>
                          <a:spcPts val="0"/>
                        </a:spcAft>
                        <a:buNone/>
                      </a:pPr>
                      <a:r>
                        <a:rPr b="0" lang="fr-FR" sz="1400" u="none" cap="none" strike="noStrike"/>
                        <a:t>On </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On </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245950">
                <a:tc>
                  <a:txBody>
                    <a:bodyPr/>
                    <a:lstStyle/>
                    <a:p>
                      <a:pPr indent="0" lvl="0" marL="0" marR="0" rtl="0" algn="l">
                        <a:lnSpc>
                          <a:spcPct val="100000"/>
                        </a:lnSpc>
                        <a:spcBef>
                          <a:spcPts val="0"/>
                        </a:spcBef>
                        <a:spcAft>
                          <a:spcPts val="0"/>
                        </a:spcAft>
                        <a:buNone/>
                      </a:pPr>
                      <a:r>
                        <a:rPr b="0" lang="fr-FR" sz="1400" u="none" cap="none" strike="noStrike"/>
                        <a:t>On</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Active / Passive </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Non</a:t>
                      </a:r>
                      <a:endParaRPr/>
                    </a:p>
                  </a:txBody>
                  <a:tcPr marT="47625" marB="47625" marR="47625" marL="47625" anchor="ctr"/>
                </a:tc>
              </a:tr>
              <a:tr h="245950">
                <a:tc>
                  <a:txBody>
                    <a:bodyPr/>
                    <a:lstStyle/>
                    <a:p>
                      <a:pPr indent="0" lvl="0" marL="0" marR="0" rtl="0" algn="l">
                        <a:lnSpc>
                          <a:spcPct val="100000"/>
                        </a:lnSpc>
                        <a:spcBef>
                          <a:spcPts val="0"/>
                        </a:spcBef>
                        <a:spcAft>
                          <a:spcPts val="0"/>
                        </a:spcAft>
                        <a:buNone/>
                      </a:pPr>
                      <a:r>
                        <a:rPr b="0" lang="fr-FR" sz="1400" u="none" cap="none" strike="noStrike"/>
                        <a:t>Actif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Actif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245950">
                <a:tc>
                  <a:txBody>
                    <a:bodyPr/>
                    <a:lstStyle/>
                    <a:p>
                      <a:pPr indent="0" lvl="0" marL="0" marR="0" rtl="0" algn="l">
                        <a:lnSpc>
                          <a:spcPct val="100000"/>
                        </a:lnSpc>
                        <a:spcBef>
                          <a:spcPts val="0"/>
                        </a:spcBef>
                        <a:spcAft>
                          <a:spcPts val="0"/>
                        </a:spcAft>
                        <a:buNone/>
                      </a:pPr>
                      <a:r>
                        <a:rPr b="0" lang="fr-FR" sz="1400" u="none" cap="none" strike="noStrike"/>
                        <a:t>Actif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Passif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245950">
                <a:tc>
                  <a:txBody>
                    <a:bodyPr/>
                    <a:lstStyle/>
                    <a:p>
                      <a:pPr indent="0" lvl="0" marL="0" marR="0" rtl="0" algn="l">
                        <a:lnSpc>
                          <a:spcPct val="100000"/>
                        </a:lnSpc>
                        <a:spcBef>
                          <a:spcPts val="0"/>
                        </a:spcBef>
                        <a:spcAft>
                          <a:spcPts val="0"/>
                        </a:spcAft>
                        <a:buNone/>
                      </a:pPr>
                      <a:r>
                        <a:rPr b="0" lang="fr-FR" sz="1400" u="none" cap="none" strike="noStrike"/>
                        <a:t>Passif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Actif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Oui</a:t>
                      </a:r>
                      <a:endParaRPr/>
                    </a:p>
                  </a:txBody>
                  <a:tcPr marT="47625" marB="47625" marR="47625" marL="47625" anchor="ctr"/>
                </a:tc>
              </a:tr>
              <a:tr h="245950">
                <a:tc>
                  <a:txBody>
                    <a:bodyPr/>
                    <a:lstStyle/>
                    <a:p>
                      <a:pPr indent="0" lvl="0" marL="0" marR="0" rtl="0" algn="l">
                        <a:lnSpc>
                          <a:spcPct val="100000"/>
                        </a:lnSpc>
                        <a:spcBef>
                          <a:spcPts val="0"/>
                        </a:spcBef>
                        <a:spcAft>
                          <a:spcPts val="0"/>
                        </a:spcAft>
                        <a:buNone/>
                      </a:pPr>
                      <a:r>
                        <a:rPr b="0" lang="fr-FR" sz="1400" u="none" cap="none" strike="noStrike"/>
                        <a:t>Passif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Passif</a:t>
                      </a:r>
                      <a:endParaRPr/>
                    </a:p>
                  </a:txBody>
                  <a:tcPr marT="47625" marB="47625" marR="47625" marL="47625" anchor="ctr"/>
                </a:tc>
                <a:tc>
                  <a:txBody>
                    <a:bodyPr/>
                    <a:lstStyle/>
                    <a:p>
                      <a:pPr indent="0" lvl="0" marL="0" marR="0" rtl="0" algn="l">
                        <a:lnSpc>
                          <a:spcPct val="100000"/>
                        </a:lnSpc>
                        <a:spcBef>
                          <a:spcPts val="0"/>
                        </a:spcBef>
                        <a:spcAft>
                          <a:spcPts val="0"/>
                        </a:spcAft>
                        <a:buNone/>
                      </a:pPr>
                      <a:r>
                        <a:rPr b="0" lang="fr-FR" sz="1400" u="none" cap="none" strike="noStrike"/>
                        <a:t>Non</a:t>
                      </a:r>
                      <a:endParaRPr/>
                    </a:p>
                  </a:txBody>
                  <a:tcPr marT="47625" marB="47625" marR="47625" marL="47625" anchor="ctr"/>
                </a:tc>
              </a:tr>
            </a:tbl>
          </a:graphicData>
        </a:graphic>
      </p:graphicFrame>
      <p:pic>
        <p:nvPicPr>
          <p:cNvPr id="351" name="Google Shape;351;p39"/>
          <p:cNvPicPr preferRelativeResize="0"/>
          <p:nvPr/>
        </p:nvPicPr>
        <p:blipFill rotWithShape="1">
          <a:blip r:embed="rId3">
            <a:alphaModFix/>
          </a:blip>
          <a:srcRect b="0" l="0" r="0" t="0"/>
          <a:stretch/>
        </p:blipFill>
        <p:spPr>
          <a:xfrm>
            <a:off x="5953113" y="1934092"/>
            <a:ext cx="5400675" cy="1371600"/>
          </a:xfrm>
          <a:prstGeom prst="rect">
            <a:avLst/>
          </a:prstGeom>
          <a:noFill/>
          <a:ln>
            <a:noFill/>
          </a:ln>
        </p:spPr>
      </p:pic>
      <p:sp>
        <p:nvSpPr>
          <p:cNvPr id="352" name="Google Shape;352;p39"/>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Les modes du protocole LACP</a:t>
            </a:r>
            <a:endParaRPr b="1" i="1" sz="400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1315090" y="286748"/>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b="1" i="1" lang="fr-FR"/>
              <a:t>Objectifs</a:t>
            </a:r>
            <a:endParaRPr b="1" i="1"/>
          </a:p>
        </p:txBody>
      </p:sp>
      <p:sp>
        <p:nvSpPr>
          <p:cNvPr id="172" name="Google Shape;172;p22"/>
          <p:cNvSpPr txBox="1"/>
          <p:nvPr>
            <p:ph idx="1" type="body"/>
          </p:nvPr>
        </p:nvSpPr>
        <p:spPr>
          <a:xfrm>
            <a:off x="838199" y="1825625"/>
            <a:ext cx="10828283" cy="4351200"/>
          </a:xfrm>
          <a:prstGeom prst="rect">
            <a:avLst/>
          </a:prstGeom>
          <a:noFill/>
          <a:ln>
            <a:noFill/>
          </a:ln>
        </p:spPr>
        <p:txBody>
          <a:bodyPr anchorCtr="0" anchor="t" bIns="45700" lIns="45700" spcFirstLastPara="1" rIns="45700" wrap="square" tIns="45700">
            <a:normAutofit/>
          </a:bodyPr>
          <a:lstStyle/>
          <a:p>
            <a:pPr indent="-342900" lvl="0" marL="457200" rtl="0" algn="l">
              <a:lnSpc>
                <a:spcPct val="100000"/>
              </a:lnSpc>
              <a:spcBef>
                <a:spcPts val="1000"/>
              </a:spcBef>
              <a:spcAft>
                <a:spcPts val="0"/>
              </a:spcAft>
              <a:buSzPts val="1800"/>
              <a:buChar char="▪"/>
            </a:pPr>
            <a:r>
              <a:rPr lang="fr-FR">
                <a:solidFill>
                  <a:srgbClr val="000000"/>
                </a:solidFill>
                <a:latin typeface="Calibri"/>
                <a:ea typeface="Calibri"/>
                <a:cs typeface="Calibri"/>
                <a:sym typeface="Calibri"/>
              </a:rPr>
              <a:t>Décrire le besoin d’agrégation de liaisons.</a:t>
            </a:r>
            <a:endParaRPr/>
          </a:p>
          <a:p>
            <a:pPr indent="-342900" lvl="0" marL="457200" rtl="0" algn="l">
              <a:lnSpc>
                <a:spcPct val="100000"/>
              </a:lnSpc>
              <a:spcBef>
                <a:spcPts val="1000"/>
              </a:spcBef>
              <a:spcAft>
                <a:spcPts val="0"/>
              </a:spcAft>
              <a:buSzPts val="1800"/>
              <a:buChar char="▪"/>
            </a:pPr>
            <a:r>
              <a:rPr lang="fr-FR">
                <a:solidFill>
                  <a:srgbClr val="000000"/>
                </a:solidFill>
                <a:latin typeface="Calibri"/>
                <a:ea typeface="Calibri"/>
                <a:cs typeface="Calibri"/>
                <a:sym typeface="Calibri"/>
              </a:rPr>
              <a:t>Identifier les conditions de mise en place d’une agrégation Etherchannel.</a:t>
            </a:r>
            <a:endParaRPr/>
          </a:p>
          <a:p>
            <a:pPr indent="-342900" lvl="0" marL="457200" rtl="0" algn="l">
              <a:lnSpc>
                <a:spcPct val="100000"/>
              </a:lnSpc>
              <a:spcBef>
                <a:spcPts val="1000"/>
              </a:spcBef>
              <a:spcAft>
                <a:spcPts val="0"/>
              </a:spcAft>
              <a:buSzPts val="1800"/>
              <a:buChar char="▪"/>
            </a:pPr>
            <a:r>
              <a:rPr lang="fr-FR">
                <a:solidFill>
                  <a:srgbClr val="000000"/>
                </a:solidFill>
                <a:latin typeface="Calibri"/>
                <a:ea typeface="Calibri"/>
                <a:cs typeface="Calibri"/>
                <a:sym typeface="Calibri"/>
              </a:rPr>
              <a:t>Présentation des protocoles d’agrégation de liens dynamiques PAgP et LACP.</a:t>
            </a:r>
            <a:endParaRPr/>
          </a:p>
          <a:p>
            <a:pPr indent="-342900" lvl="0" marL="457200" rtl="0" algn="l">
              <a:lnSpc>
                <a:spcPct val="100000"/>
              </a:lnSpc>
              <a:spcBef>
                <a:spcPts val="1000"/>
              </a:spcBef>
              <a:spcAft>
                <a:spcPts val="0"/>
              </a:spcAft>
              <a:buSzPts val="1800"/>
              <a:buChar char="▪"/>
            </a:pPr>
            <a:r>
              <a:rPr lang="fr-FR">
                <a:solidFill>
                  <a:srgbClr val="000000"/>
                </a:solidFill>
                <a:latin typeface="Calibri"/>
                <a:ea typeface="Calibri"/>
                <a:cs typeface="Calibri"/>
                <a:sym typeface="Calibri"/>
              </a:rPr>
              <a:t>Différencier les protocoles LACP et PAgP.</a:t>
            </a:r>
            <a:endParaRPr/>
          </a:p>
          <a:p>
            <a:pPr indent="-342900" lvl="0" marL="457200" rtl="0" algn="l">
              <a:lnSpc>
                <a:spcPct val="100000"/>
              </a:lnSpc>
              <a:spcBef>
                <a:spcPts val="1000"/>
              </a:spcBef>
              <a:spcAft>
                <a:spcPts val="0"/>
              </a:spcAft>
              <a:buSzPts val="1800"/>
              <a:buChar char="▪"/>
            </a:pPr>
            <a:r>
              <a:rPr lang="fr-FR" sz="2300">
                <a:solidFill>
                  <a:schemeClr val="dk1"/>
                </a:solidFill>
                <a:latin typeface="Calibri"/>
                <a:ea typeface="Calibri"/>
                <a:cs typeface="Calibri"/>
                <a:sym typeface="Calibri"/>
              </a:rPr>
              <a:t>Mettre en pratique une agrégation de liaison en utilisant LACP et PAgP.</a:t>
            </a:r>
            <a:endParaRPr/>
          </a:p>
        </p:txBody>
      </p:sp>
      <p:sp>
        <p:nvSpPr>
          <p:cNvPr id="173" name="Google Shape;173;p2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0"/>
          <p:cNvPicPr preferRelativeResize="0"/>
          <p:nvPr/>
        </p:nvPicPr>
        <p:blipFill rotWithShape="1">
          <a:blip r:embed="rId3">
            <a:alphaModFix/>
          </a:blip>
          <a:srcRect b="0" l="0" r="0" t="0"/>
          <a:stretch/>
        </p:blipFill>
        <p:spPr>
          <a:xfrm>
            <a:off x="6096000" y="5151681"/>
            <a:ext cx="6096000" cy="1514183"/>
          </a:xfrm>
          <a:prstGeom prst="rect">
            <a:avLst/>
          </a:prstGeom>
          <a:noFill/>
          <a:ln>
            <a:noFill/>
          </a:ln>
        </p:spPr>
      </p:pic>
      <p:sp>
        <p:nvSpPr>
          <p:cNvPr id="359" name="Google Shape;359;p40"/>
          <p:cNvSpPr txBox="1"/>
          <p:nvPr/>
        </p:nvSpPr>
        <p:spPr>
          <a:xfrm>
            <a:off x="409754" y="5054789"/>
            <a:ext cx="5496464"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400">
                <a:solidFill>
                  <a:schemeClr val="accent6"/>
                </a:solidFill>
                <a:latin typeface="Calibri"/>
                <a:ea typeface="Calibri"/>
                <a:cs typeface="Calibri"/>
                <a:sym typeface="Calibri"/>
              </a:rPr>
              <a:t>Étape 3:</a:t>
            </a:r>
            <a:r>
              <a:rPr b="1" lang="fr-FR" sz="2400">
                <a:solidFill>
                  <a:srgbClr val="CC00CC"/>
                </a:solidFill>
                <a:latin typeface="Calibri"/>
                <a:ea typeface="Calibri"/>
                <a:cs typeface="Calibri"/>
                <a:sym typeface="Calibri"/>
              </a:rPr>
              <a:t> </a:t>
            </a:r>
            <a:r>
              <a:rPr lang="fr-FR" sz="2400">
                <a:solidFill>
                  <a:schemeClr val="dk1"/>
                </a:solidFill>
                <a:latin typeface="Calibri"/>
                <a:ea typeface="Calibri"/>
                <a:cs typeface="Calibri"/>
                <a:sym typeface="Calibri"/>
              </a:rPr>
              <a:t>Modifiez les paramètres de la couche 2 en mode de configuration de l'interface du canal de port à l'aide de la commande </a:t>
            </a:r>
            <a:r>
              <a:rPr b="1" lang="fr-FR" sz="2400">
                <a:solidFill>
                  <a:schemeClr val="accent6"/>
                </a:solidFill>
                <a:latin typeface="Calibri"/>
                <a:ea typeface="Calibri"/>
                <a:cs typeface="Calibri"/>
                <a:sym typeface="Calibri"/>
              </a:rPr>
              <a:t>interface port-channel</a:t>
            </a:r>
            <a:r>
              <a:rPr lang="fr-FR" sz="2400">
                <a:solidFill>
                  <a:schemeClr val="accent6"/>
                </a:solidFill>
                <a:latin typeface="Calibri"/>
                <a:ea typeface="Calibri"/>
                <a:cs typeface="Calibri"/>
                <a:sym typeface="Calibri"/>
              </a:rPr>
              <a:t>. </a:t>
            </a:r>
            <a:endParaRPr sz="2400">
              <a:solidFill>
                <a:schemeClr val="accent6"/>
              </a:solidFill>
              <a:latin typeface="Calibri"/>
              <a:ea typeface="Calibri"/>
              <a:cs typeface="Calibri"/>
              <a:sym typeface="Calibri"/>
            </a:endParaRPr>
          </a:p>
        </p:txBody>
      </p:sp>
      <p:pic>
        <p:nvPicPr>
          <p:cNvPr id="360" name="Google Shape;360;p40"/>
          <p:cNvPicPr preferRelativeResize="0"/>
          <p:nvPr/>
        </p:nvPicPr>
        <p:blipFill rotWithShape="1">
          <a:blip r:embed="rId4">
            <a:alphaModFix/>
          </a:blip>
          <a:srcRect b="0" l="0" r="0" t="0"/>
          <a:stretch/>
        </p:blipFill>
        <p:spPr>
          <a:xfrm>
            <a:off x="6096000" y="1935882"/>
            <a:ext cx="5824160" cy="2603276"/>
          </a:xfrm>
          <a:prstGeom prst="rect">
            <a:avLst/>
          </a:prstGeom>
          <a:noFill/>
          <a:ln>
            <a:noFill/>
          </a:ln>
        </p:spPr>
      </p:pic>
      <p:sp>
        <p:nvSpPr>
          <p:cNvPr id="361" name="Google Shape;361;p40"/>
          <p:cNvSpPr/>
          <p:nvPr/>
        </p:nvSpPr>
        <p:spPr>
          <a:xfrm>
            <a:off x="6096000" y="1935882"/>
            <a:ext cx="5824160" cy="396732"/>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2" name="Google Shape;362;p40"/>
          <p:cNvSpPr txBox="1"/>
          <p:nvPr/>
        </p:nvSpPr>
        <p:spPr>
          <a:xfrm>
            <a:off x="409754" y="1847408"/>
            <a:ext cx="5496464"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400">
                <a:solidFill>
                  <a:srgbClr val="CC00CC"/>
                </a:solidFill>
                <a:latin typeface="Calibri"/>
                <a:ea typeface="Calibri"/>
                <a:cs typeface="Calibri"/>
                <a:sym typeface="Calibri"/>
              </a:rPr>
              <a:t>Étape 1: </a:t>
            </a:r>
            <a:r>
              <a:rPr b="0" i="0" lang="fr-FR" sz="2400">
                <a:solidFill>
                  <a:srgbClr val="333333"/>
                </a:solidFill>
                <a:latin typeface="Calibri"/>
                <a:ea typeface="Calibri"/>
                <a:cs typeface="Calibri"/>
                <a:sym typeface="Calibri"/>
              </a:rPr>
              <a:t>Indiquez les interfaces qui composent le groupe EtherChannel à l'aide de la commande</a:t>
            </a:r>
            <a:r>
              <a:rPr b="1" i="0" lang="fr-FR" sz="2400">
                <a:solidFill>
                  <a:srgbClr val="C00000"/>
                </a:solidFill>
                <a:latin typeface="Calibri"/>
                <a:ea typeface="Calibri"/>
                <a:cs typeface="Calibri"/>
                <a:sym typeface="Calibri"/>
              </a:rPr>
              <a:t> </a:t>
            </a:r>
            <a:r>
              <a:rPr b="1" i="0" lang="fr-FR" sz="2400">
                <a:solidFill>
                  <a:srgbClr val="CC00CC"/>
                </a:solidFill>
                <a:latin typeface="Calibri"/>
                <a:ea typeface="Calibri"/>
                <a:cs typeface="Calibri"/>
                <a:sym typeface="Calibri"/>
              </a:rPr>
              <a:t>interface range </a:t>
            </a:r>
            <a:r>
              <a:rPr b="0" i="1" lang="fr-FR" sz="2400">
                <a:solidFill>
                  <a:srgbClr val="CC00CC"/>
                </a:solidFill>
                <a:latin typeface="Calibri"/>
                <a:ea typeface="Calibri"/>
                <a:cs typeface="Calibri"/>
                <a:sym typeface="Calibri"/>
              </a:rPr>
              <a:t>interface </a:t>
            </a:r>
            <a:r>
              <a:rPr b="0" i="0" lang="fr-FR" sz="2400">
                <a:solidFill>
                  <a:srgbClr val="333333"/>
                </a:solidFill>
                <a:latin typeface="Calibri"/>
                <a:ea typeface="Calibri"/>
                <a:cs typeface="Calibri"/>
                <a:sym typeface="Calibri"/>
              </a:rPr>
              <a:t>en mode de configuration globale. </a:t>
            </a:r>
            <a:endParaRPr/>
          </a:p>
        </p:txBody>
      </p:sp>
      <p:sp>
        <p:nvSpPr>
          <p:cNvPr id="363" name="Google Shape;363;p40"/>
          <p:cNvSpPr txBox="1"/>
          <p:nvPr/>
        </p:nvSpPr>
        <p:spPr>
          <a:xfrm>
            <a:off x="409754" y="3466487"/>
            <a:ext cx="5496464"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rgbClr val="CC00CC"/>
              </a:solidFill>
              <a:latin typeface="Arial"/>
              <a:ea typeface="Arial"/>
              <a:cs typeface="Arial"/>
              <a:sym typeface="Arial"/>
            </a:endParaRPr>
          </a:p>
          <a:p>
            <a:pPr indent="0" lvl="0" marL="0" marR="0" rtl="0" algn="just">
              <a:spcBef>
                <a:spcPts val="0"/>
              </a:spcBef>
              <a:spcAft>
                <a:spcPts val="0"/>
              </a:spcAft>
              <a:buNone/>
            </a:pPr>
            <a:r>
              <a:rPr b="1" lang="fr-FR" sz="2400">
                <a:solidFill>
                  <a:schemeClr val="accent1"/>
                </a:solidFill>
                <a:latin typeface="Calibri"/>
                <a:ea typeface="Calibri"/>
                <a:cs typeface="Calibri"/>
                <a:sym typeface="Calibri"/>
              </a:rPr>
              <a:t>Étape 2: </a:t>
            </a:r>
            <a:r>
              <a:rPr b="0" i="0" lang="fr-FR" sz="2400">
                <a:solidFill>
                  <a:srgbClr val="333333"/>
                </a:solidFill>
                <a:latin typeface="Calibri"/>
                <a:ea typeface="Calibri"/>
                <a:cs typeface="Calibri"/>
                <a:sym typeface="Calibri"/>
              </a:rPr>
              <a:t>Créez l'interface de canal de port à l'aide de la commande</a:t>
            </a:r>
            <a:r>
              <a:rPr b="1" i="0" lang="fr-FR" sz="2400">
                <a:solidFill>
                  <a:srgbClr val="333333"/>
                </a:solidFill>
                <a:latin typeface="Calibri"/>
                <a:ea typeface="Calibri"/>
                <a:cs typeface="Calibri"/>
                <a:sym typeface="Calibri"/>
              </a:rPr>
              <a:t> </a:t>
            </a:r>
            <a:r>
              <a:rPr b="1" i="0" lang="fr-FR" sz="2400">
                <a:solidFill>
                  <a:schemeClr val="accent1"/>
                </a:solidFill>
                <a:latin typeface="Calibri"/>
                <a:ea typeface="Calibri"/>
                <a:cs typeface="Calibri"/>
                <a:sym typeface="Calibri"/>
              </a:rPr>
              <a:t>channel-group </a:t>
            </a:r>
            <a:r>
              <a:rPr b="0" i="1" lang="fr-FR" sz="2400">
                <a:solidFill>
                  <a:schemeClr val="accent1"/>
                </a:solidFill>
                <a:latin typeface="Calibri"/>
                <a:ea typeface="Calibri"/>
                <a:cs typeface="Calibri"/>
                <a:sym typeface="Calibri"/>
              </a:rPr>
              <a:t>identifier</a:t>
            </a:r>
            <a:r>
              <a:rPr b="1" i="0" lang="fr-FR" sz="2400">
                <a:solidFill>
                  <a:schemeClr val="accent1"/>
                </a:solidFill>
                <a:latin typeface="Calibri"/>
                <a:ea typeface="Calibri"/>
                <a:cs typeface="Calibri"/>
                <a:sym typeface="Calibri"/>
              </a:rPr>
              <a:t> mode active.</a:t>
            </a:r>
            <a:r>
              <a:rPr b="0" i="0" lang="fr-FR" sz="2400">
                <a:solidFill>
                  <a:schemeClr val="accent1"/>
                </a:solidFill>
                <a:latin typeface="Calibri"/>
                <a:ea typeface="Calibri"/>
                <a:cs typeface="Calibri"/>
                <a:sym typeface="Calibri"/>
              </a:rPr>
              <a:t> </a:t>
            </a:r>
            <a:endParaRPr/>
          </a:p>
        </p:txBody>
      </p:sp>
      <p:sp>
        <p:nvSpPr>
          <p:cNvPr id="364" name="Google Shape;364;p40"/>
          <p:cNvSpPr/>
          <p:nvPr/>
        </p:nvSpPr>
        <p:spPr>
          <a:xfrm>
            <a:off x="6096000" y="2366548"/>
            <a:ext cx="5824160" cy="396732"/>
          </a:xfrm>
          <a:prstGeom prst="rect">
            <a:avLst/>
          </a:prstGeom>
          <a:solidFill>
            <a:srgbClr val="990099">
              <a:alpha val="11764"/>
            </a:srgbClr>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5" name="Google Shape;365;p40"/>
          <p:cNvSpPr/>
          <p:nvPr/>
        </p:nvSpPr>
        <p:spPr>
          <a:xfrm>
            <a:off x="6096000" y="3375803"/>
            <a:ext cx="5824160" cy="396732"/>
          </a:xfrm>
          <a:prstGeom prst="rect">
            <a:avLst/>
          </a:prstGeom>
          <a:solidFill>
            <a:srgbClr val="990099">
              <a:alpha val="11764"/>
            </a:srgbClr>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40"/>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Configuration du protocole LACP (1/3)</a:t>
            </a:r>
            <a:endParaRPr b="1" i="1" sz="4000" u="none" cap="none" strike="noStrike">
              <a:solidFill>
                <a:srgbClr val="C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1"/>
                                        </p:tgtEl>
                                      </p:cBhvr>
                                    </p:animEffect>
                                    <p:set>
                                      <p:cBhvr>
                                        <p:cTn dur="1" fill="hold">
                                          <p:stCondLst>
                                            <p:cond delay="500"/>
                                          </p:stCondLst>
                                        </p:cTn>
                                        <p:tgtEl>
                                          <p:spTgt spid="3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4"/>
                                        </p:tgtEl>
                                      </p:cBhvr>
                                    </p:animEffect>
                                    <p:set>
                                      <p:cBhvr>
                                        <p:cTn dur="1" fill="hold">
                                          <p:stCondLst>
                                            <p:cond delay="500"/>
                                          </p:stCondLst>
                                        </p:cTn>
                                        <p:tgtEl>
                                          <p:spTgt spid="3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65"/>
                                        </p:tgtEl>
                                      </p:cBhvr>
                                    </p:animEffect>
                                    <p:set>
                                      <p:cBhvr>
                                        <p:cTn dur="1" fill="hold">
                                          <p:stCondLst>
                                            <p:cond delay="500"/>
                                          </p:stCondLst>
                                        </p:cTn>
                                        <p:tgtEl>
                                          <p:spTgt spid="3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73" name="Google Shape;373;p41"/>
          <p:cNvPicPr preferRelativeResize="0"/>
          <p:nvPr/>
        </p:nvPicPr>
        <p:blipFill rotWithShape="1">
          <a:blip r:embed="rId3">
            <a:alphaModFix/>
          </a:blip>
          <a:srcRect b="0" l="0" r="0" t="0"/>
          <a:stretch/>
        </p:blipFill>
        <p:spPr>
          <a:xfrm>
            <a:off x="176447" y="1988737"/>
            <a:ext cx="7808410" cy="4575774"/>
          </a:xfrm>
          <a:prstGeom prst="rect">
            <a:avLst/>
          </a:prstGeom>
          <a:noFill/>
          <a:ln>
            <a:noFill/>
          </a:ln>
        </p:spPr>
      </p:pic>
      <p:sp>
        <p:nvSpPr>
          <p:cNvPr id="374" name="Google Shape;374;p41"/>
          <p:cNvSpPr/>
          <p:nvPr/>
        </p:nvSpPr>
        <p:spPr>
          <a:xfrm>
            <a:off x="176447" y="1991498"/>
            <a:ext cx="6076950" cy="328817"/>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41"/>
          <p:cNvSpPr txBox="1"/>
          <p:nvPr/>
        </p:nvSpPr>
        <p:spPr>
          <a:xfrm>
            <a:off x="8272130" y="1667356"/>
            <a:ext cx="3532520"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2400">
                <a:solidFill>
                  <a:schemeClr val="dk1"/>
                </a:solidFill>
                <a:latin typeface="Calibri"/>
                <a:ea typeface="Calibri"/>
                <a:cs typeface="Calibri"/>
                <a:sym typeface="Calibri"/>
              </a:rPr>
              <a:t>Lorsque plusieurs interfaces de port-channel sont configurées sur le même équipement, utilisez la commande </a:t>
            </a:r>
            <a:r>
              <a:rPr b="1" lang="fr-FR" sz="2400">
                <a:solidFill>
                  <a:srgbClr val="CC00CC"/>
                </a:solidFill>
                <a:latin typeface="Calibri"/>
                <a:ea typeface="Calibri"/>
                <a:cs typeface="Calibri"/>
                <a:sym typeface="Calibri"/>
              </a:rPr>
              <a:t>show etherchannel summary </a:t>
            </a:r>
            <a:r>
              <a:rPr lang="fr-FR" sz="2400">
                <a:solidFill>
                  <a:schemeClr val="dk1"/>
                </a:solidFill>
                <a:latin typeface="Calibri"/>
                <a:ea typeface="Calibri"/>
                <a:cs typeface="Calibri"/>
                <a:sym typeface="Calibri"/>
              </a:rPr>
              <a:t>pour afficher une ligne d'informations par port-channel.</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fr-FR" sz="2400">
                <a:solidFill>
                  <a:schemeClr val="dk1"/>
                </a:solidFill>
                <a:latin typeface="Calibri"/>
                <a:ea typeface="Calibri"/>
                <a:cs typeface="Calibri"/>
                <a:sym typeface="Calibri"/>
              </a:rPr>
              <a:t>Le groupe 1 utilise LACP.</a:t>
            </a:r>
            <a:endParaRPr/>
          </a:p>
        </p:txBody>
      </p:sp>
      <p:sp>
        <p:nvSpPr>
          <p:cNvPr id="376" name="Google Shape;376;p41"/>
          <p:cNvSpPr/>
          <p:nvPr/>
        </p:nvSpPr>
        <p:spPr>
          <a:xfrm>
            <a:off x="176447" y="6179785"/>
            <a:ext cx="6076950" cy="366235"/>
          </a:xfrm>
          <a:prstGeom prst="roundRect">
            <a:avLst>
              <a:gd fmla="val 16667" name="adj"/>
            </a:avLst>
          </a:prstGeom>
          <a:solidFill>
            <a:schemeClr val="accent1">
              <a:alpha val="21960"/>
            </a:schemeClr>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7" name="Google Shape;377;p41"/>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Configuration du protocole LACP (2/3)</a:t>
            </a:r>
            <a:endParaRPr b="1" i="1" sz="4000" u="none" cap="none" strike="noStrike">
              <a:solidFill>
                <a:srgbClr val="C00000"/>
              </a:solidFill>
              <a:latin typeface="Times New Roman"/>
              <a:ea typeface="Times New Roman"/>
              <a:cs typeface="Times New Roman"/>
              <a:sym typeface="Times New Roman"/>
            </a:endParaRPr>
          </a:p>
        </p:txBody>
      </p:sp>
      <p:sp>
        <p:nvSpPr>
          <p:cNvPr id="378" name="Google Shape;378;p41"/>
          <p:cNvSpPr txBox="1"/>
          <p:nvPr/>
        </p:nvSpPr>
        <p:spPr>
          <a:xfrm>
            <a:off x="427008" y="1503983"/>
            <a:ext cx="49798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400">
                <a:solidFill>
                  <a:srgbClr val="002060"/>
                </a:solidFill>
                <a:latin typeface="Calibri"/>
                <a:ea typeface="Calibri"/>
                <a:cs typeface="Calibri"/>
                <a:sym typeface="Calibri"/>
              </a:rPr>
              <a:t>Vérification de la configuration (1/2)</a:t>
            </a:r>
            <a:endParaRPr b="1" sz="2400">
              <a:solidFill>
                <a:srgbClr val="00206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385" name="Google Shape;385;p42"/>
          <p:cNvPicPr preferRelativeResize="0"/>
          <p:nvPr/>
        </p:nvPicPr>
        <p:blipFill rotWithShape="1">
          <a:blip r:embed="rId3">
            <a:alphaModFix/>
          </a:blip>
          <a:srcRect b="0" l="0" r="0" t="0"/>
          <a:stretch/>
        </p:blipFill>
        <p:spPr>
          <a:xfrm>
            <a:off x="505345" y="1513745"/>
            <a:ext cx="5590655" cy="5344255"/>
          </a:xfrm>
          <a:prstGeom prst="rect">
            <a:avLst/>
          </a:prstGeom>
          <a:noFill/>
          <a:ln>
            <a:noFill/>
          </a:ln>
        </p:spPr>
      </p:pic>
      <p:sp>
        <p:nvSpPr>
          <p:cNvPr id="386" name="Google Shape;386;p42"/>
          <p:cNvSpPr/>
          <p:nvPr/>
        </p:nvSpPr>
        <p:spPr>
          <a:xfrm>
            <a:off x="469900" y="1513745"/>
            <a:ext cx="5626100" cy="315055"/>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7" name="Google Shape;387;p42"/>
          <p:cNvSpPr txBox="1"/>
          <p:nvPr/>
        </p:nvSpPr>
        <p:spPr>
          <a:xfrm>
            <a:off x="6827809" y="3070266"/>
            <a:ext cx="4858846"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2400">
                <a:solidFill>
                  <a:schemeClr val="dk1"/>
                </a:solidFill>
                <a:latin typeface="Calibri"/>
                <a:ea typeface="Calibri"/>
                <a:cs typeface="Calibri"/>
                <a:sym typeface="Calibri"/>
              </a:rPr>
              <a:t>La commande </a:t>
            </a:r>
            <a:r>
              <a:rPr b="1" lang="fr-FR" sz="2400">
                <a:solidFill>
                  <a:srgbClr val="CC00CC"/>
                </a:solidFill>
                <a:latin typeface="Calibri"/>
                <a:ea typeface="Calibri"/>
                <a:cs typeface="Calibri"/>
                <a:sym typeface="Calibri"/>
              </a:rPr>
              <a:t>show etherchannel port-channel </a:t>
            </a:r>
            <a:r>
              <a:rPr lang="fr-FR" sz="2400">
                <a:solidFill>
                  <a:schemeClr val="dk1"/>
                </a:solidFill>
                <a:latin typeface="Calibri"/>
                <a:ea typeface="Calibri"/>
                <a:cs typeface="Calibri"/>
                <a:sym typeface="Calibri"/>
              </a:rPr>
              <a:t>permet d’ afficher des informations sur une interface de port-channel spécifique.</a:t>
            </a:r>
            <a:endParaRPr sz="2400">
              <a:solidFill>
                <a:schemeClr val="dk1"/>
              </a:solidFill>
              <a:latin typeface="Calibri"/>
              <a:ea typeface="Calibri"/>
              <a:cs typeface="Calibri"/>
              <a:sym typeface="Calibri"/>
            </a:endParaRPr>
          </a:p>
        </p:txBody>
      </p:sp>
      <p:sp>
        <p:nvSpPr>
          <p:cNvPr id="388" name="Google Shape;388;p42"/>
          <p:cNvSpPr/>
          <p:nvPr/>
        </p:nvSpPr>
        <p:spPr>
          <a:xfrm>
            <a:off x="469900" y="2226456"/>
            <a:ext cx="1048349" cy="315055"/>
          </a:xfrm>
          <a:prstGeom prst="ellipse">
            <a:avLst/>
          </a:prstGeom>
          <a:solidFill>
            <a:schemeClr val="accent1">
              <a:alpha val="7843"/>
            </a:schemeClr>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42"/>
          <p:cNvSpPr/>
          <p:nvPr/>
        </p:nvSpPr>
        <p:spPr>
          <a:xfrm>
            <a:off x="505345" y="4662966"/>
            <a:ext cx="5590655" cy="315055"/>
          </a:xfrm>
          <a:prstGeom prst="roundRect">
            <a:avLst>
              <a:gd fmla="val 16667" name="adj"/>
            </a:avLst>
          </a:prstGeom>
          <a:solidFill>
            <a:schemeClr val="accent1">
              <a:alpha val="21960"/>
            </a:schemeClr>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42"/>
          <p:cNvSpPr/>
          <p:nvPr/>
        </p:nvSpPr>
        <p:spPr>
          <a:xfrm>
            <a:off x="487622" y="5375677"/>
            <a:ext cx="5590655" cy="315055"/>
          </a:xfrm>
          <a:prstGeom prst="roundRect">
            <a:avLst>
              <a:gd fmla="val 16667" name="adj"/>
            </a:avLst>
          </a:prstGeom>
          <a:solidFill>
            <a:schemeClr val="accent1">
              <a:alpha val="21960"/>
            </a:schemeClr>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42"/>
          <p:cNvSpPr/>
          <p:nvPr/>
        </p:nvSpPr>
        <p:spPr>
          <a:xfrm>
            <a:off x="469900" y="6022846"/>
            <a:ext cx="5590655" cy="611870"/>
          </a:xfrm>
          <a:prstGeom prst="roundRect">
            <a:avLst>
              <a:gd fmla="val 16667" name="adj"/>
            </a:avLst>
          </a:prstGeom>
          <a:solidFill>
            <a:schemeClr val="accent1">
              <a:alpha val="21960"/>
            </a:schemeClr>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2" name="Google Shape;392;p42"/>
          <p:cNvSpPr txBox="1"/>
          <p:nvPr/>
        </p:nvSpPr>
        <p:spPr>
          <a:xfrm>
            <a:off x="1289050" y="793542"/>
            <a:ext cx="10515600" cy="26994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Configuration du protocole LACP (3/3)</a:t>
            </a:r>
            <a:endParaRPr b="1" i="1" sz="4000" u="none" cap="none" strike="noStrike">
              <a:solidFill>
                <a:srgbClr val="C00000"/>
              </a:solidFill>
              <a:latin typeface="Times New Roman"/>
              <a:ea typeface="Times New Roman"/>
              <a:cs typeface="Times New Roman"/>
              <a:sym typeface="Times New Roman"/>
            </a:endParaRPr>
          </a:p>
        </p:txBody>
      </p:sp>
      <p:sp>
        <p:nvSpPr>
          <p:cNvPr id="393" name="Google Shape;393;p42"/>
          <p:cNvSpPr txBox="1"/>
          <p:nvPr/>
        </p:nvSpPr>
        <p:spPr>
          <a:xfrm>
            <a:off x="427008" y="1086540"/>
            <a:ext cx="49798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2400">
                <a:solidFill>
                  <a:srgbClr val="002060"/>
                </a:solidFill>
                <a:latin typeface="Calibri"/>
                <a:ea typeface="Calibri"/>
                <a:cs typeface="Calibri"/>
                <a:sym typeface="Calibri"/>
              </a:rPr>
              <a:t>Vérification de la configuration (2/2)</a:t>
            </a:r>
            <a:endParaRPr b="1" sz="2400">
              <a:solidFill>
                <a:srgbClr val="00206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6000"/>
              <a:buFont typeface="Arial"/>
              <a:buNone/>
            </a:pPr>
            <a:r>
              <a:rPr lang="fr-FR" sz="4800"/>
              <a:t>Partie 4</a:t>
            </a:r>
            <a:endParaRPr/>
          </a:p>
        </p:txBody>
      </p:sp>
      <p:sp>
        <p:nvSpPr>
          <p:cNvPr id="399" name="Google Shape;399;p43"/>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p>
            <a:pPr indent="-228600" lvl="0" marL="457200" rtl="0" algn="l">
              <a:lnSpc>
                <a:spcPct val="90000"/>
              </a:lnSpc>
              <a:spcBef>
                <a:spcPts val="1000"/>
              </a:spcBef>
              <a:spcAft>
                <a:spcPts val="0"/>
              </a:spcAft>
              <a:buClr>
                <a:srgbClr val="888888"/>
              </a:buClr>
              <a:buSzPts val="2400"/>
              <a:buFont typeface="Arial"/>
              <a:buNone/>
            </a:pPr>
            <a:r>
              <a:rPr lang="fr-FR" sz="3200">
                <a:solidFill>
                  <a:srgbClr val="7D7D7D"/>
                </a:solidFill>
              </a:rPr>
              <a:t>Comparaison des protocoles d’agrégation</a:t>
            </a:r>
            <a:endParaRPr sz="3200">
              <a:solidFill>
                <a:srgbClr val="7D7D7D"/>
              </a:solidFill>
            </a:endParaRPr>
          </a:p>
        </p:txBody>
      </p:sp>
      <p:sp>
        <p:nvSpPr>
          <p:cNvPr id="400" name="Google Shape;400;p4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01" name="Google Shape;401;p43"/>
          <p:cNvPicPr preferRelativeResize="0"/>
          <p:nvPr/>
        </p:nvPicPr>
        <p:blipFill rotWithShape="1">
          <a:blip r:embed="rId3">
            <a:alphaModFix/>
          </a:blip>
          <a:srcRect b="0" l="0" r="0" t="0"/>
          <a:stretch/>
        </p:blipFill>
        <p:spPr>
          <a:xfrm>
            <a:off x="8867594" y="3136088"/>
            <a:ext cx="2812571" cy="26050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idx="12" type="sldNum"/>
          </p:nvPr>
        </p:nvSpPr>
        <p:spPr>
          <a:xfrm>
            <a:off x="0" y="6199725"/>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408" name="Google Shape;408;p44"/>
          <p:cNvGraphicFramePr/>
          <p:nvPr/>
        </p:nvGraphicFramePr>
        <p:xfrm>
          <a:off x="0" y="1233213"/>
          <a:ext cx="3000000" cy="3000000"/>
        </p:xfrm>
        <a:graphic>
          <a:graphicData uri="http://schemas.openxmlformats.org/drawingml/2006/table">
            <a:tbl>
              <a:tblPr>
                <a:noFill/>
                <a:tableStyleId>{E627DBAF-23EC-4F19-A2AD-D0E7F319E9B1}</a:tableStyleId>
              </a:tblPr>
              <a:tblGrid>
                <a:gridCol w="2892275"/>
                <a:gridCol w="4537100"/>
                <a:gridCol w="4762625"/>
              </a:tblGrid>
              <a:tr h="251575">
                <a:tc>
                  <a:txBody>
                    <a:bodyPr/>
                    <a:lstStyle/>
                    <a:p>
                      <a:pPr indent="0" lvl="0" marL="0" marR="0" rtl="0" algn="ctr">
                        <a:lnSpc>
                          <a:spcPct val="100000"/>
                        </a:lnSpc>
                        <a:spcBef>
                          <a:spcPts val="0"/>
                        </a:spcBef>
                        <a:spcAft>
                          <a:spcPts val="0"/>
                        </a:spcAft>
                        <a:buNone/>
                      </a:pPr>
                      <a:r>
                        <a:rPr b="1" lang="fr-FR" sz="2400" u="none" cap="none" strike="noStrike">
                          <a:solidFill>
                            <a:srgbClr val="646466"/>
                          </a:solidFill>
                          <a:latin typeface="Calibri"/>
                          <a:ea typeface="Calibri"/>
                          <a:cs typeface="Calibri"/>
                          <a:sym typeface="Calibri"/>
                        </a:rPr>
                        <a:t>Paramètres</a:t>
                      </a:r>
                      <a:endParaRPr/>
                    </a:p>
                  </a:txBody>
                  <a:tcPr marT="38825" marB="38825" marR="77650" marL="7765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EEEEE"/>
                      </a:solidFill>
                      <a:prstDash val="solid"/>
                      <a:round/>
                      <a:headEnd len="sm" w="sm" type="none"/>
                      <a:tailEnd len="sm" w="sm" type="none"/>
                    </a:lnB>
                    <a:solidFill>
                      <a:srgbClr val="DBDBDB"/>
                    </a:solidFill>
                  </a:tcPr>
                </a:tc>
                <a:tc>
                  <a:txBody>
                    <a:bodyPr/>
                    <a:lstStyle/>
                    <a:p>
                      <a:pPr indent="0" lvl="0" marL="0" marR="0" rtl="0" algn="ctr">
                        <a:lnSpc>
                          <a:spcPct val="100000"/>
                        </a:lnSpc>
                        <a:spcBef>
                          <a:spcPts val="0"/>
                        </a:spcBef>
                        <a:spcAft>
                          <a:spcPts val="0"/>
                        </a:spcAft>
                        <a:buNone/>
                      </a:pPr>
                      <a:r>
                        <a:rPr b="1" lang="fr-FR" sz="2400" u="none" cap="none" strike="noStrike">
                          <a:solidFill>
                            <a:srgbClr val="646466"/>
                          </a:solidFill>
                          <a:latin typeface="Calibri"/>
                          <a:ea typeface="Calibri"/>
                          <a:cs typeface="Calibri"/>
                          <a:sym typeface="Calibri"/>
                        </a:rPr>
                        <a:t>LACP</a:t>
                      </a:r>
                      <a:endParaRPr/>
                    </a:p>
                  </a:txBody>
                  <a:tcPr marT="38825" marB="38825" marR="77650" marL="7765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EEEEE"/>
                      </a:solidFill>
                      <a:prstDash val="solid"/>
                      <a:round/>
                      <a:headEnd len="sm" w="sm" type="none"/>
                      <a:tailEnd len="sm" w="sm" type="none"/>
                    </a:lnB>
                    <a:solidFill>
                      <a:srgbClr val="DBDBDB"/>
                    </a:solidFill>
                  </a:tcPr>
                </a:tc>
                <a:tc>
                  <a:txBody>
                    <a:bodyPr/>
                    <a:lstStyle/>
                    <a:p>
                      <a:pPr indent="0" lvl="0" marL="0" marR="0" rtl="0" algn="ctr">
                        <a:lnSpc>
                          <a:spcPct val="100000"/>
                        </a:lnSpc>
                        <a:spcBef>
                          <a:spcPts val="0"/>
                        </a:spcBef>
                        <a:spcAft>
                          <a:spcPts val="0"/>
                        </a:spcAft>
                        <a:buNone/>
                      </a:pPr>
                      <a:r>
                        <a:rPr b="1" lang="fr-FR" sz="2400" u="none" cap="none" strike="noStrike">
                          <a:solidFill>
                            <a:srgbClr val="646466"/>
                          </a:solidFill>
                          <a:latin typeface="Calibri"/>
                          <a:ea typeface="Calibri"/>
                          <a:cs typeface="Calibri"/>
                          <a:sym typeface="Calibri"/>
                        </a:rPr>
                        <a:t>PAgP</a:t>
                      </a:r>
                      <a:endParaRPr b="1" sz="2400" u="none" cap="none" strike="noStrike">
                        <a:solidFill>
                          <a:srgbClr val="646466"/>
                        </a:solidFill>
                        <a:latin typeface="Calibri"/>
                        <a:ea typeface="Calibri"/>
                        <a:cs typeface="Calibri"/>
                        <a:sym typeface="Calibri"/>
                      </a:endParaRPr>
                    </a:p>
                  </a:txBody>
                  <a:tcPr marT="38825" marB="38825" marR="77650" marL="77650" anchor="ctr">
                    <a:lnL cap="flat" cmpd="sng" w="9525">
                      <a:solidFill>
                        <a:srgbClr val="E5E5E5"/>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5E5E5"/>
                      </a:solidFill>
                      <a:prstDash val="solid"/>
                      <a:round/>
                      <a:headEnd len="sm" w="sm" type="none"/>
                      <a:tailEnd len="sm" w="sm" type="none"/>
                    </a:lnT>
                    <a:lnB cap="flat" cmpd="sng" w="9525">
                      <a:solidFill>
                        <a:srgbClr val="EEEEEE"/>
                      </a:solidFill>
                      <a:prstDash val="solid"/>
                      <a:round/>
                      <a:headEnd len="sm" w="sm" type="none"/>
                      <a:tailEnd len="sm" w="sm" type="none"/>
                    </a:lnB>
                    <a:solidFill>
                      <a:srgbClr val="DBDBDB"/>
                    </a:solidFill>
                  </a:tcPr>
                </a:tc>
              </a:tr>
              <a:tr h="347850">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Origine</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L'IEEE a adopté la norme 802.3ad (LACP) en 2000.</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Inventé au début des années 1990</a:t>
                      </a:r>
                      <a:endParaRPr/>
                    </a:p>
                  </a:txBody>
                  <a:tcPr marT="0" marB="0" marR="0" marL="0" anchor="ctr">
                    <a:lnL cap="flat" cmpd="sng" w="9525">
                      <a:solidFill>
                        <a:srgbClr val="EEEEEE"/>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310600">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Fournisseurs pris en charge</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Standard libre</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Propriété de Cisco</a:t>
                      </a:r>
                      <a:endParaRPr/>
                    </a:p>
                  </a:txBody>
                  <a:tcPr marT="0" marB="0" marR="0" marL="0" anchor="ctr">
                    <a:lnL cap="flat" cmpd="sng" w="9525">
                      <a:solidFill>
                        <a:srgbClr val="EEEEEE"/>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310600">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Norme</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Etherchannel et IEEE 802.3ad</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Etherchannel</a:t>
                      </a:r>
                      <a:endParaRPr b="0" i="0" sz="2000" u="none" cap="none" strike="noStrike">
                        <a:solidFill>
                          <a:srgbClr val="19191A"/>
                        </a:solidFill>
                        <a:latin typeface="Calibri"/>
                        <a:ea typeface="Calibri"/>
                        <a:cs typeface="Calibri"/>
                        <a:sym typeface="Calibri"/>
                      </a:endParaRPr>
                    </a:p>
                  </a:txBody>
                  <a:tcPr marT="0" marB="0" marR="0" marL="0" anchor="ctr">
                    <a:lnL cap="flat" cmpd="sng" w="9525">
                      <a:solidFill>
                        <a:srgbClr val="EEEEEE"/>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695725">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Switchs FS pris en charge</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Série PoE+; Séries S3700/3900/S3910; Séries S5850/S5860/S5800/S5810; Série N</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N/A</a:t>
                      </a:r>
                      <a:endParaRPr/>
                    </a:p>
                  </a:txBody>
                  <a:tcPr marT="0" marB="0" marR="0" marL="0" anchor="ctr">
                    <a:lnL cap="flat" cmpd="sng" w="9525">
                      <a:solidFill>
                        <a:srgbClr val="EEEEEE"/>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tcPr>
                </a:tc>
              </a:tr>
              <a:tr h="2435000">
                <a:tc>
                  <a:txBody>
                    <a:bodyPr/>
                    <a:lstStyle/>
                    <a:p>
                      <a:pPr indent="0" lvl="0" marL="0" marR="0" rtl="0" algn="ctr">
                        <a:lnSpc>
                          <a:spcPct val="100000"/>
                        </a:lnSpc>
                        <a:spcBef>
                          <a:spcPts val="0"/>
                        </a:spcBef>
                        <a:spcAft>
                          <a:spcPts val="0"/>
                        </a:spcAft>
                        <a:buNone/>
                      </a:pPr>
                      <a:r>
                        <a:rPr b="0" i="0" lang="fr-FR" sz="2000" u="none" cap="none" strike="noStrike">
                          <a:solidFill>
                            <a:srgbClr val="19191A"/>
                          </a:solidFill>
                          <a:latin typeface="Calibri"/>
                          <a:ea typeface="Calibri"/>
                          <a:cs typeface="Calibri"/>
                          <a:sym typeface="Calibri"/>
                        </a:rPr>
                        <a:t>Mode</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fr-FR" sz="2000" u="none" cap="none" strike="noStrike">
                          <a:solidFill>
                            <a:srgbClr val="19191A"/>
                          </a:solidFill>
                          <a:latin typeface="Calibri"/>
                          <a:ea typeface="Calibri"/>
                          <a:cs typeface="Calibri"/>
                          <a:sym typeface="Calibri"/>
                        </a:rPr>
                        <a:t>Passif : </a:t>
                      </a:r>
                      <a:r>
                        <a:rPr b="0" i="0" lang="fr-FR" sz="2000" u="none" cap="none" strike="noStrike">
                          <a:solidFill>
                            <a:srgbClr val="19191A"/>
                          </a:solidFill>
                          <a:latin typeface="Calibri"/>
                          <a:ea typeface="Calibri"/>
                          <a:cs typeface="Calibri"/>
                          <a:sym typeface="Calibri"/>
                        </a:rPr>
                        <a:t>Ce mode place un port dans un état de négociation passif. Dans ce mode, le port répond aux paquets LACP reçus mais ne lance pas la négociation des paquets LACP (Le mode par défaut pour LACP).</a:t>
                      </a:r>
                      <a:endParaRPr/>
                    </a:p>
                    <a:p>
                      <a:pPr indent="0" lvl="0" marL="0" marR="0" rtl="0" algn="ctr">
                        <a:lnSpc>
                          <a:spcPct val="100000"/>
                        </a:lnSpc>
                        <a:spcBef>
                          <a:spcPts val="0"/>
                        </a:spcBef>
                        <a:spcAft>
                          <a:spcPts val="0"/>
                        </a:spcAft>
                        <a:buNone/>
                      </a:pPr>
                      <a:br>
                        <a:rPr b="0" i="0" lang="fr-FR" sz="2000" u="none" cap="none" strike="noStrike">
                          <a:solidFill>
                            <a:srgbClr val="19191A"/>
                          </a:solidFill>
                          <a:latin typeface="Calibri"/>
                          <a:ea typeface="Calibri"/>
                          <a:cs typeface="Calibri"/>
                          <a:sym typeface="Calibri"/>
                        </a:rPr>
                      </a:br>
                      <a:r>
                        <a:rPr b="1" i="0" lang="fr-FR" sz="2000" u="none" cap="none" strike="noStrike">
                          <a:solidFill>
                            <a:srgbClr val="19191A"/>
                          </a:solidFill>
                          <a:latin typeface="Calibri"/>
                          <a:ea typeface="Calibri"/>
                          <a:cs typeface="Calibri"/>
                          <a:sym typeface="Calibri"/>
                        </a:rPr>
                        <a:t>Active : </a:t>
                      </a:r>
                      <a:r>
                        <a:rPr b="0" i="0" lang="fr-FR" sz="2000" u="none" cap="none" strike="noStrike">
                          <a:solidFill>
                            <a:srgbClr val="19191A"/>
                          </a:solidFill>
                          <a:latin typeface="Calibri"/>
                          <a:ea typeface="Calibri"/>
                          <a:cs typeface="Calibri"/>
                          <a:sym typeface="Calibri"/>
                        </a:rPr>
                        <a:t>Ce mode place un port dans un état de négociation active dans lequel le port initie des négociations avec d'autres ports en envoyant des paquets LACP.</a:t>
                      </a:r>
                      <a:endParaRPr/>
                    </a:p>
                  </a:txBody>
                  <a:tcPr marT="0" marB="0" marR="0" marL="0" anchor="ctr">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fr-FR" sz="2000" u="none" cap="none" strike="noStrike">
                          <a:solidFill>
                            <a:srgbClr val="19191A"/>
                          </a:solidFill>
                          <a:latin typeface="Calibri"/>
                          <a:ea typeface="Calibri"/>
                          <a:cs typeface="Calibri"/>
                          <a:sym typeface="Calibri"/>
                        </a:rPr>
                        <a:t>Auto : </a:t>
                      </a:r>
                      <a:r>
                        <a:rPr b="0" i="0" lang="fr-FR" sz="2000" u="none" cap="none" strike="noStrike">
                          <a:solidFill>
                            <a:srgbClr val="19191A"/>
                          </a:solidFill>
                          <a:latin typeface="Calibri"/>
                          <a:ea typeface="Calibri"/>
                          <a:cs typeface="Calibri"/>
                          <a:sym typeface="Calibri"/>
                        </a:rPr>
                        <a:t>Ce mode place une interface dans un état de négociation passive dans lequel l'interface répond aux paquets PAgP qu'elle reçoit mais n'initie pas de négociation PAgP (Le mode par défaut pour PAgP).</a:t>
                      </a:r>
                      <a:endParaRPr/>
                    </a:p>
                    <a:p>
                      <a:pPr indent="0" lvl="0" marL="0" marR="0" rtl="0" algn="ctr">
                        <a:lnSpc>
                          <a:spcPct val="100000"/>
                        </a:lnSpc>
                        <a:spcBef>
                          <a:spcPts val="0"/>
                        </a:spcBef>
                        <a:spcAft>
                          <a:spcPts val="0"/>
                        </a:spcAft>
                        <a:buNone/>
                      </a:pPr>
                      <a:br>
                        <a:rPr b="0" i="0" lang="fr-FR" sz="2000" u="none" cap="none" strike="noStrike">
                          <a:solidFill>
                            <a:srgbClr val="19191A"/>
                          </a:solidFill>
                          <a:latin typeface="Calibri"/>
                          <a:ea typeface="Calibri"/>
                          <a:cs typeface="Calibri"/>
                          <a:sym typeface="Calibri"/>
                        </a:rPr>
                      </a:br>
                      <a:r>
                        <a:rPr b="1" i="0" lang="fr-FR" sz="2000" u="none" cap="none" strike="noStrike">
                          <a:solidFill>
                            <a:srgbClr val="19191A"/>
                          </a:solidFill>
                          <a:latin typeface="Calibri"/>
                          <a:ea typeface="Calibri"/>
                          <a:cs typeface="Calibri"/>
                          <a:sym typeface="Calibri"/>
                        </a:rPr>
                        <a:t>Désirable : </a:t>
                      </a:r>
                      <a:r>
                        <a:rPr b="0" i="0" lang="fr-FR" sz="2000" u="none" cap="none" strike="noStrike">
                          <a:solidFill>
                            <a:srgbClr val="19191A"/>
                          </a:solidFill>
                          <a:latin typeface="Calibri"/>
                          <a:ea typeface="Calibri"/>
                          <a:cs typeface="Calibri"/>
                          <a:sym typeface="Calibri"/>
                        </a:rPr>
                        <a:t>Ce mode place une interface dans un état de négociation active dans lequel l'interface initie des négociations avec d'autres interfaces en envoyant des paquets PAgP.</a:t>
                      </a:r>
                      <a:endParaRPr/>
                    </a:p>
                  </a:txBody>
                  <a:tcPr marT="0" marB="0" marR="0" marL="0" anchor="ctr">
                    <a:lnL cap="flat" cmpd="sng" w="9525">
                      <a:solidFill>
                        <a:srgbClr val="EEEEEE"/>
                      </a:solidFill>
                      <a:prstDash val="solid"/>
                      <a:round/>
                      <a:headEnd len="sm" w="sm" type="none"/>
                      <a:tailEnd len="sm" w="sm" type="none"/>
                    </a:lnL>
                    <a:lnR cap="flat" cmpd="sng" w="9525">
                      <a:solidFill>
                        <a:srgbClr val="E5E5E5"/>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409" name="Google Shape;409;p44"/>
          <p:cNvPicPr preferRelativeResize="0"/>
          <p:nvPr/>
        </p:nvPicPr>
        <p:blipFill rotWithShape="1">
          <a:blip r:embed="rId3">
            <a:alphaModFix/>
          </a:blip>
          <a:srcRect b="0" l="0" r="0" t="0"/>
          <a:stretch/>
        </p:blipFill>
        <p:spPr>
          <a:xfrm>
            <a:off x="270888" y="6159043"/>
            <a:ext cx="2599834" cy="617312"/>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
        <p:nvSpPr>
          <p:cNvPr id="410" name="Google Shape;410;p44"/>
          <p:cNvSpPr txBox="1"/>
          <p:nvPr/>
        </p:nvSpPr>
        <p:spPr>
          <a:xfrm>
            <a:off x="1289050" y="764693"/>
            <a:ext cx="10515600" cy="526426"/>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PAgP versus LACP</a:t>
            </a:r>
            <a:endParaRPr b="1" i="1" sz="9600" u="none" cap="none" strike="noStrike">
              <a:solidFill>
                <a:srgbClr val="2F5496"/>
              </a:solidFill>
              <a:latin typeface="Times New Roman"/>
              <a:ea typeface="Times New Roman"/>
              <a:cs typeface="Times New Roman"/>
              <a:sym typeface="Times New Roman"/>
            </a:endParaRPr>
          </a:p>
          <a:p>
            <a:pPr indent="0" lvl="0" marL="12700" marR="0" rtl="0" algn="l">
              <a:lnSpc>
                <a:spcPct val="68214"/>
              </a:lnSpc>
              <a:spcBef>
                <a:spcPts val="105"/>
              </a:spcBef>
              <a:spcAft>
                <a:spcPts val="0"/>
              </a:spcAft>
              <a:buClr>
                <a:srgbClr val="000000"/>
              </a:buClr>
              <a:buSzPts val="1800"/>
              <a:buFont typeface="Arial"/>
              <a:buNone/>
            </a:pPr>
            <a:r>
              <a:t/>
            </a:r>
            <a:endParaRPr b="1" i="1" sz="2800" u="none" cap="none" strike="noStrike">
              <a:solidFill>
                <a:srgbClr val="2F5496"/>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6000"/>
              <a:buFont typeface="Arial"/>
              <a:buNone/>
            </a:pPr>
            <a:r>
              <a:rPr lang="fr-FR" sz="4800"/>
              <a:t>Partie 5</a:t>
            </a:r>
            <a:endParaRPr/>
          </a:p>
        </p:txBody>
      </p:sp>
      <p:sp>
        <p:nvSpPr>
          <p:cNvPr id="416" name="Google Shape;416;p45"/>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p>
            <a:pPr indent="-228600" lvl="0" marL="457200" rtl="0" algn="l">
              <a:lnSpc>
                <a:spcPct val="90000"/>
              </a:lnSpc>
              <a:spcBef>
                <a:spcPts val="1000"/>
              </a:spcBef>
              <a:spcAft>
                <a:spcPts val="0"/>
              </a:spcAft>
              <a:buClr>
                <a:srgbClr val="888888"/>
              </a:buClr>
              <a:buSzPts val="2400"/>
              <a:buFont typeface="Arial"/>
              <a:buNone/>
            </a:pPr>
            <a:r>
              <a:rPr lang="fr-FR" sz="3200">
                <a:solidFill>
                  <a:srgbClr val="7D7D7D"/>
                </a:solidFill>
              </a:rPr>
              <a:t>Dépannage d’agrégation des liens </a:t>
            </a:r>
            <a:endParaRPr sz="3200">
              <a:solidFill>
                <a:srgbClr val="7D7D7D"/>
              </a:solidFill>
            </a:endParaRPr>
          </a:p>
        </p:txBody>
      </p:sp>
      <p:sp>
        <p:nvSpPr>
          <p:cNvPr id="417" name="Google Shape;417;p4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418" name="Google Shape;418;p45"/>
          <p:cNvPicPr preferRelativeResize="0"/>
          <p:nvPr/>
        </p:nvPicPr>
        <p:blipFill rotWithShape="1">
          <a:blip r:embed="rId3">
            <a:alphaModFix/>
          </a:blip>
          <a:srcRect b="0" l="0" r="0" t="0"/>
          <a:stretch/>
        </p:blipFill>
        <p:spPr>
          <a:xfrm>
            <a:off x="5153046" y="1332128"/>
            <a:ext cx="6200775" cy="3276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24" name="Google Shape;424;p46"/>
          <p:cNvSpPr txBox="1"/>
          <p:nvPr/>
        </p:nvSpPr>
        <p:spPr>
          <a:xfrm>
            <a:off x="1323556" y="784240"/>
            <a:ext cx="10515600" cy="901401"/>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Dépannage de l’Etherchannel (1/3)</a:t>
            </a:r>
            <a:br>
              <a:rPr b="1" i="1" lang="fr-FR" sz="4000" u="none" cap="none" strike="noStrike">
                <a:solidFill>
                  <a:srgbClr val="C00000"/>
                </a:solidFill>
                <a:latin typeface="Times New Roman"/>
                <a:ea typeface="Times New Roman"/>
                <a:cs typeface="Times New Roman"/>
                <a:sym typeface="Times New Roman"/>
              </a:rPr>
            </a:br>
            <a:endParaRPr b="1" i="1" sz="4000" u="none" cap="none" strike="noStrike">
              <a:solidFill>
                <a:srgbClr val="2F549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t/>
            </a:r>
            <a:endParaRPr b="1" i="1" sz="2800" u="none" cap="none" strike="noStrike">
              <a:solidFill>
                <a:srgbClr val="2F5496"/>
              </a:solidFill>
              <a:latin typeface="Calibri"/>
              <a:ea typeface="Calibri"/>
              <a:cs typeface="Calibri"/>
              <a:sym typeface="Calibri"/>
            </a:endParaRPr>
          </a:p>
        </p:txBody>
      </p:sp>
      <p:sp>
        <p:nvSpPr>
          <p:cNvPr id="425" name="Google Shape;425;p46"/>
          <p:cNvSpPr txBox="1"/>
          <p:nvPr/>
        </p:nvSpPr>
        <p:spPr>
          <a:xfrm>
            <a:off x="845389" y="1875142"/>
            <a:ext cx="1085203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2400">
                <a:solidFill>
                  <a:schemeClr val="dk1"/>
                </a:solidFill>
                <a:latin typeface="Calibri"/>
                <a:ea typeface="Calibri"/>
                <a:cs typeface="Calibri"/>
                <a:sym typeface="Calibri"/>
              </a:rPr>
              <a:t>Les difficultés rencontrées avec l’EtherChannel peuvent être divisées en deux catégories principales :</a:t>
            </a:r>
            <a:endParaRPr/>
          </a:p>
          <a:p>
            <a:pPr indent="-342900" lvl="1" marL="80010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Calibri"/>
                <a:ea typeface="Calibri"/>
                <a:cs typeface="Calibri"/>
                <a:sym typeface="Calibri"/>
              </a:rPr>
              <a:t>Dépannage pendant la phase de configuration</a:t>
            </a:r>
            <a:endParaRPr/>
          </a:p>
          <a:p>
            <a:pPr indent="-342900" lvl="1" marL="800100" marR="0" rtl="0" algn="l">
              <a:spcBef>
                <a:spcPts val="0"/>
              </a:spcBef>
              <a:spcAft>
                <a:spcPts val="0"/>
              </a:spcAft>
              <a:buClr>
                <a:schemeClr val="dk1"/>
              </a:buClr>
              <a:buSzPts val="2400"/>
              <a:buFont typeface="Noto Sans Symbols"/>
              <a:buChar char="❑"/>
            </a:pPr>
            <a:r>
              <a:rPr b="0" i="0" lang="fr-FR" sz="2400" u="none" cap="none" strike="noStrike">
                <a:solidFill>
                  <a:schemeClr val="dk1"/>
                </a:solidFill>
                <a:latin typeface="Calibri"/>
                <a:ea typeface="Calibri"/>
                <a:cs typeface="Calibri"/>
                <a:sym typeface="Calibri"/>
              </a:rPr>
              <a:t>Dépannage pendant la phase d'exécution</a:t>
            </a:r>
            <a:endParaRPr/>
          </a:p>
        </p:txBody>
      </p:sp>
      <p:sp>
        <p:nvSpPr>
          <p:cNvPr id="426" name="Google Shape;426;p46"/>
          <p:cNvSpPr txBox="1"/>
          <p:nvPr/>
        </p:nvSpPr>
        <p:spPr>
          <a:xfrm>
            <a:off x="5451894" y="4232648"/>
            <a:ext cx="5637927"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fr-FR" sz="2400">
                <a:solidFill>
                  <a:srgbClr val="58585B"/>
                </a:solidFill>
                <a:latin typeface="Calibri"/>
                <a:ea typeface="Calibri"/>
                <a:cs typeface="Calibri"/>
                <a:sym typeface="Calibri"/>
              </a:rPr>
              <a:t>Les erreurs de configuration se produisent généralement en raison de </a:t>
            </a:r>
            <a:r>
              <a:rPr b="1" i="0" lang="fr-FR" sz="2400" u="sng">
                <a:solidFill>
                  <a:srgbClr val="C00000"/>
                </a:solidFill>
                <a:latin typeface="Calibri"/>
                <a:ea typeface="Calibri"/>
                <a:cs typeface="Calibri"/>
                <a:sym typeface="Calibri"/>
              </a:rPr>
              <a:t>paramètres incohérents</a:t>
            </a:r>
            <a:r>
              <a:rPr b="0" i="0" lang="fr-FR" sz="2400">
                <a:solidFill>
                  <a:srgbClr val="58585B"/>
                </a:solidFill>
                <a:latin typeface="Calibri"/>
                <a:ea typeface="Calibri"/>
                <a:cs typeface="Calibri"/>
                <a:sym typeface="Calibri"/>
              </a:rPr>
              <a:t> sur les ports concernés (différentes vitesses, différents duplex ou différentes valeurs de port STP). </a:t>
            </a:r>
            <a:endParaRPr/>
          </a:p>
        </p:txBody>
      </p:sp>
      <p:pic>
        <p:nvPicPr>
          <p:cNvPr id="427" name="Google Shape;427;p46"/>
          <p:cNvPicPr preferRelativeResize="0"/>
          <p:nvPr/>
        </p:nvPicPr>
        <p:blipFill rotWithShape="1">
          <a:blip r:embed="rId3">
            <a:alphaModFix/>
          </a:blip>
          <a:srcRect b="0" l="0" r="0" t="0"/>
          <a:stretch/>
        </p:blipFill>
        <p:spPr>
          <a:xfrm>
            <a:off x="1582349" y="3942793"/>
            <a:ext cx="3260916" cy="28281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5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33" name="Google Shape;433;p47"/>
          <p:cNvSpPr txBox="1"/>
          <p:nvPr/>
        </p:nvSpPr>
        <p:spPr>
          <a:xfrm>
            <a:off x="5310747" y="2616170"/>
            <a:ext cx="5557697" cy="21236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fr-FR" sz="2200">
                <a:solidFill>
                  <a:srgbClr val="58585B"/>
                </a:solidFill>
                <a:latin typeface="Calibri"/>
                <a:ea typeface="Calibri"/>
                <a:cs typeface="Calibri"/>
                <a:sym typeface="Calibri"/>
              </a:rPr>
              <a:t>Des erreurs sont </a:t>
            </a:r>
            <a:r>
              <a:rPr b="1" lang="fr-FR" sz="2200">
                <a:solidFill>
                  <a:srgbClr val="C00000"/>
                </a:solidFill>
                <a:latin typeface="Calibri"/>
                <a:ea typeface="Calibri"/>
                <a:cs typeface="Calibri"/>
                <a:sym typeface="Calibri"/>
              </a:rPr>
              <a:t>générées lors </a:t>
            </a:r>
            <a:r>
              <a:rPr b="1" i="0" lang="fr-FR" sz="2200">
                <a:solidFill>
                  <a:srgbClr val="C00000"/>
                </a:solidFill>
                <a:latin typeface="Calibri"/>
                <a:ea typeface="Calibri"/>
                <a:cs typeface="Calibri"/>
                <a:sym typeface="Calibri"/>
              </a:rPr>
              <a:t>de la configuration </a:t>
            </a:r>
            <a:r>
              <a:rPr b="0" i="0" lang="fr-FR" sz="2200">
                <a:solidFill>
                  <a:srgbClr val="58585B"/>
                </a:solidFill>
                <a:latin typeface="Calibri"/>
                <a:ea typeface="Calibri"/>
                <a:cs typeface="Calibri"/>
                <a:sym typeface="Calibri"/>
              </a:rPr>
              <a:t>si vous définissez le canal d'un côté sur </a:t>
            </a:r>
            <a:r>
              <a:rPr b="1" i="0" lang="fr-FR" sz="2200">
                <a:solidFill>
                  <a:srgbClr val="58585B"/>
                </a:solidFill>
                <a:latin typeface="Calibri"/>
                <a:ea typeface="Calibri"/>
                <a:cs typeface="Calibri"/>
                <a:sym typeface="Calibri"/>
              </a:rPr>
              <a:t>on</a:t>
            </a:r>
            <a:r>
              <a:rPr b="0" i="0" lang="fr-FR" sz="2200">
                <a:solidFill>
                  <a:srgbClr val="58585B"/>
                </a:solidFill>
                <a:latin typeface="Calibri"/>
                <a:ea typeface="Calibri"/>
                <a:cs typeface="Calibri"/>
                <a:sym typeface="Calibri"/>
              </a:rPr>
              <a:t> et attendez trop longtemps avant de configurer le canal de l'autre côté. Cela provoque des boucles STP qui génèrent une erreur et arrêtent le port.</a:t>
            </a:r>
            <a:endParaRPr/>
          </a:p>
        </p:txBody>
      </p:sp>
      <p:pic>
        <p:nvPicPr>
          <p:cNvPr id="434" name="Google Shape;434;p47"/>
          <p:cNvPicPr preferRelativeResize="0"/>
          <p:nvPr/>
        </p:nvPicPr>
        <p:blipFill rotWithShape="1">
          <a:blip r:embed="rId3">
            <a:alphaModFix/>
          </a:blip>
          <a:srcRect b="0" l="0" r="0" t="0"/>
          <a:stretch/>
        </p:blipFill>
        <p:spPr>
          <a:xfrm>
            <a:off x="1323556" y="2263930"/>
            <a:ext cx="3260916" cy="2828138"/>
          </a:xfrm>
          <a:prstGeom prst="rect">
            <a:avLst/>
          </a:prstGeom>
          <a:noFill/>
          <a:ln>
            <a:noFill/>
          </a:ln>
        </p:spPr>
      </p:pic>
      <p:sp>
        <p:nvSpPr>
          <p:cNvPr id="435" name="Google Shape;435;p47"/>
          <p:cNvSpPr txBox="1"/>
          <p:nvPr/>
        </p:nvSpPr>
        <p:spPr>
          <a:xfrm>
            <a:off x="1323556" y="784240"/>
            <a:ext cx="10515600" cy="901401"/>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Dépannage de l’Etherchannel (2/3)</a:t>
            </a:r>
            <a:br>
              <a:rPr b="1" i="1" lang="fr-FR" sz="4000" u="none" cap="none" strike="noStrike">
                <a:solidFill>
                  <a:srgbClr val="C00000"/>
                </a:solidFill>
                <a:latin typeface="Times New Roman"/>
                <a:ea typeface="Times New Roman"/>
                <a:cs typeface="Times New Roman"/>
                <a:sym typeface="Times New Roman"/>
              </a:rPr>
            </a:br>
            <a:endParaRPr b="1" i="1" sz="4000" u="none" cap="none" strike="noStrike">
              <a:solidFill>
                <a:srgbClr val="2F549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t/>
            </a:r>
            <a:endParaRPr b="1" i="1" sz="2800" u="none" cap="none" strike="noStrike">
              <a:solidFill>
                <a:srgbClr val="2F5496"/>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41" name="Google Shape;441;p48"/>
          <p:cNvPicPr preferRelativeResize="0"/>
          <p:nvPr/>
        </p:nvPicPr>
        <p:blipFill rotWithShape="1">
          <a:blip r:embed="rId3">
            <a:alphaModFix/>
          </a:blip>
          <a:srcRect b="0" l="0" r="0" t="0"/>
          <a:stretch/>
        </p:blipFill>
        <p:spPr>
          <a:xfrm>
            <a:off x="396816" y="2449625"/>
            <a:ext cx="7016510" cy="4089240"/>
          </a:xfrm>
          <a:prstGeom prst="rect">
            <a:avLst/>
          </a:prstGeom>
          <a:noFill/>
          <a:ln>
            <a:noFill/>
          </a:ln>
        </p:spPr>
      </p:pic>
      <p:sp>
        <p:nvSpPr>
          <p:cNvPr id="442" name="Google Shape;442;p48"/>
          <p:cNvSpPr txBox="1"/>
          <p:nvPr/>
        </p:nvSpPr>
        <p:spPr>
          <a:xfrm>
            <a:off x="7929114" y="2969589"/>
            <a:ext cx="3875536"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fr-FR" sz="2400">
                <a:solidFill>
                  <a:schemeClr val="dk1"/>
                </a:solidFill>
                <a:latin typeface="Calibri"/>
                <a:ea typeface="Calibri"/>
                <a:cs typeface="Calibri"/>
                <a:sym typeface="Calibri"/>
              </a:rPr>
              <a:t>La sortie de la commande </a:t>
            </a:r>
            <a:r>
              <a:rPr lang="fr-FR" sz="2400">
                <a:solidFill>
                  <a:srgbClr val="CC00CC"/>
                </a:solidFill>
                <a:latin typeface="Calibri"/>
                <a:ea typeface="Calibri"/>
                <a:cs typeface="Calibri"/>
                <a:sym typeface="Calibri"/>
              </a:rPr>
              <a:t>show etherchannel summary</a:t>
            </a:r>
            <a:r>
              <a:rPr lang="fr-FR" sz="2400">
                <a:solidFill>
                  <a:schemeClr val="dk1"/>
                </a:solidFill>
                <a:latin typeface="Calibri"/>
                <a:ea typeface="Calibri"/>
                <a:cs typeface="Calibri"/>
                <a:sym typeface="Calibri"/>
              </a:rPr>
              <a:t> indique que l'EtherChannel est non-fonctionnel.</a:t>
            </a:r>
            <a:endParaRPr/>
          </a:p>
        </p:txBody>
      </p:sp>
      <p:sp>
        <p:nvSpPr>
          <p:cNvPr id="443" name="Google Shape;443;p48"/>
          <p:cNvSpPr txBox="1"/>
          <p:nvPr/>
        </p:nvSpPr>
        <p:spPr>
          <a:xfrm>
            <a:off x="1417847" y="1767006"/>
            <a:ext cx="85715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400">
                <a:solidFill>
                  <a:srgbClr val="C00000"/>
                </a:solidFill>
                <a:latin typeface="Calibri"/>
                <a:ea typeface="Calibri"/>
                <a:cs typeface="Calibri"/>
                <a:sym typeface="Calibri"/>
              </a:rPr>
              <a:t>Étape 1. </a:t>
            </a:r>
            <a:r>
              <a:rPr lang="fr-FR" sz="2400">
                <a:solidFill>
                  <a:schemeClr val="dk1"/>
                </a:solidFill>
                <a:latin typeface="Calibri"/>
                <a:ea typeface="Calibri"/>
                <a:cs typeface="Calibri"/>
                <a:sym typeface="Calibri"/>
              </a:rPr>
              <a:t>Afficher les informations récapitulatives EtherChannel</a:t>
            </a:r>
            <a:endParaRPr sz="2400">
              <a:solidFill>
                <a:schemeClr val="dk1"/>
              </a:solidFill>
              <a:latin typeface="Calibri"/>
              <a:ea typeface="Calibri"/>
              <a:cs typeface="Calibri"/>
              <a:sym typeface="Calibri"/>
            </a:endParaRPr>
          </a:p>
        </p:txBody>
      </p:sp>
      <p:sp>
        <p:nvSpPr>
          <p:cNvPr id="444" name="Google Shape;444;p48"/>
          <p:cNvSpPr/>
          <p:nvPr/>
        </p:nvSpPr>
        <p:spPr>
          <a:xfrm>
            <a:off x="396816" y="2449626"/>
            <a:ext cx="3778369" cy="259068"/>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48"/>
          <p:cNvSpPr/>
          <p:nvPr/>
        </p:nvSpPr>
        <p:spPr>
          <a:xfrm>
            <a:off x="396816" y="2708694"/>
            <a:ext cx="1500995" cy="251732"/>
          </a:xfrm>
          <a:prstGeom prst="roundRect">
            <a:avLst>
              <a:gd fmla="val 16667" name="adj"/>
            </a:avLst>
          </a:prstGeom>
          <a:solidFill>
            <a:schemeClr val="accent1">
              <a:alpha val="21960"/>
            </a:schemeClr>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 name="Google Shape;446;p48"/>
          <p:cNvSpPr/>
          <p:nvPr/>
        </p:nvSpPr>
        <p:spPr>
          <a:xfrm>
            <a:off x="434437" y="6248599"/>
            <a:ext cx="4499872" cy="259067"/>
          </a:xfrm>
          <a:prstGeom prst="roundRect">
            <a:avLst>
              <a:gd fmla="val 16667" name="adj"/>
            </a:avLst>
          </a:prstGeom>
          <a:solidFill>
            <a:schemeClr val="accent1">
              <a:alpha val="21960"/>
            </a:schemeClr>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7" name="Google Shape;447;p48"/>
          <p:cNvSpPr txBox="1"/>
          <p:nvPr/>
        </p:nvSpPr>
        <p:spPr>
          <a:xfrm>
            <a:off x="1323556" y="784240"/>
            <a:ext cx="10515600" cy="901401"/>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Dépannage de l’Etherchannel (3/3)</a:t>
            </a:r>
            <a:br>
              <a:rPr b="1" i="1" lang="fr-FR" sz="4000" u="none" cap="none" strike="noStrike">
                <a:solidFill>
                  <a:srgbClr val="C00000"/>
                </a:solidFill>
                <a:latin typeface="Times New Roman"/>
                <a:ea typeface="Times New Roman"/>
                <a:cs typeface="Times New Roman"/>
                <a:sym typeface="Times New Roman"/>
              </a:rPr>
            </a:br>
            <a:endParaRPr b="1" i="1" sz="4000" u="none" cap="none" strike="noStrike">
              <a:solidFill>
                <a:srgbClr val="2F549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t/>
            </a:r>
            <a:endParaRPr b="1" i="1" sz="2800" u="none" cap="none" strike="noStrike">
              <a:solidFill>
                <a:srgbClr val="2F5496"/>
              </a:solidFill>
              <a:latin typeface="Calibri"/>
              <a:ea typeface="Calibri"/>
              <a:cs typeface="Calibri"/>
              <a:sym typeface="Calibri"/>
            </a:endParaRPr>
          </a:p>
        </p:txBody>
      </p:sp>
      <p:sp>
        <p:nvSpPr>
          <p:cNvPr id="448" name="Google Shape;448;p48"/>
          <p:cNvSpPr txBox="1"/>
          <p:nvPr/>
        </p:nvSpPr>
        <p:spPr>
          <a:xfrm>
            <a:off x="911664" y="1250807"/>
            <a:ext cx="2101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rgbClr val="002060"/>
                </a:solidFill>
                <a:latin typeface="Arial"/>
                <a:ea typeface="Arial"/>
                <a:cs typeface="Arial"/>
                <a:sym typeface="Arial"/>
              </a:rPr>
              <a:t>Exemple (1/3)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5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5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54" name="Google Shape;454;p49"/>
          <p:cNvPicPr preferRelativeResize="0"/>
          <p:nvPr/>
        </p:nvPicPr>
        <p:blipFill rotWithShape="1">
          <a:blip r:embed="rId3">
            <a:alphaModFix/>
          </a:blip>
          <a:srcRect b="0" l="0" r="0" t="0"/>
          <a:stretch/>
        </p:blipFill>
        <p:spPr>
          <a:xfrm>
            <a:off x="501817" y="2649463"/>
            <a:ext cx="5594183" cy="2154178"/>
          </a:xfrm>
          <a:prstGeom prst="rect">
            <a:avLst/>
          </a:prstGeom>
          <a:noFill/>
          <a:ln>
            <a:noFill/>
          </a:ln>
        </p:spPr>
      </p:pic>
      <p:sp>
        <p:nvSpPr>
          <p:cNvPr id="455" name="Google Shape;455;p49"/>
          <p:cNvSpPr/>
          <p:nvPr/>
        </p:nvSpPr>
        <p:spPr>
          <a:xfrm>
            <a:off x="501816" y="2649463"/>
            <a:ext cx="5286957" cy="305025"/>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6" name="Google Shape;456;p49"/>
          <p:cNvSpPr txBox="1"/>
          <p:nvPr/>
        </p:nvSpPr>
        <p:spPr>
          <a:xfrm>
            <a:off x="6546850" y="3529962"/>
            <a:ext cx="5257800" cy="15081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fr-FR" sz="2400">
                <a:solidFill>
                  <a:schemeClr val="dk1"/>
                </a:solidFill>
                <a:latin typeface="Calibri"/>
                <a:ea typeface="Calibri"/>
                <a:cs typeface="Calibri"/>
                <a:sym typeface="Calibri"/>
              </a:rPr>
              <a:t>Pour corriger le problème, le mode PAgP sur l'EtherChannel est changé en </a:t>
            </a:r>
            <a:r>
              <a:rPr b="1" lang="fr-FR" sz="2400">
                <a:solidFill>
                  <a:srgbClr val="00B050"/>
                </a:solidFill>
                <a:latin typeface="Calibri"/>
                <a:ea typeface="Calibri"/>
                <a:cs typeface="Calibri"/>
                <a:sym typeface="Calibri"/>
              </a:rPr>
              <a:t>desirable</a:t>
            </a:r>
            <a:r>
              <a:rPr lang="fr-FR" sz="2400">
                <a:solidFill>
                  <a:schemeClr val="dk1"/>
                </a:solidFill>
                <a:latin typeface="Calibri"/>
                <a:ea typeface="Calibri"/>
                <a:cs typeface="Calibri"/>
                <a:sym typeface="Calibri"/>
              </a:rPr>
              <a:t>.</a:t>
            </a:r>
            <a:endParaRPr/>
          </a:p>
        </p:txBody>
      </p:sp>
      <p:sp>
        <p:nvSpPr>
          <p:cNvPr id="457" name="Google Shape;457;p49"/>
          <p:cNvSpPr txBox="1"/>
          <p:nvPr/>
        </p:nvSpPr>
        <p:spPr>
          <a:xfrm>
            <a:off x="6546850" y="2523601"/>
            <a:ext cx="634904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a:solidFill>
                  <a:srgbClr val="C00000"/>
                </a:solidFill>
                <a:latin typeface="Calibri"/>
                <a:ea typeface="Calibri"/>
                <a:cs typeface="Calibri"/>
                <a:sym typeface="Calibri"/>
              </a:rPr>
              <a:t>Étape 2.  </a:t>
            </a:r>
            <a:r>
              <a:rPr lang="fr-FR" sz="2800">
                <a:solidFill>
                  <a:schemeClr val="dk1"/>
                </a:solidFill>
                <a:latin typeface="Calibri"/>
                <a:ea typeface="Calibri"/>
                <a:cs typeface="Calibri"/>
                <a:sym typeface="Calibri"/>
              </a:rPr>
              <a:t>Corriger la mauvaise configuration</a:t>
            </a:r>
            <a:endParaRPr sz="2800">
              <a:solidFill>
                <a:schemeClr val="dk1"/>
              </a:solidFill>
              <a:latin typeface="Calibri"/>
              <a:ea typeface="Calibri"/>
              <a:cs typeface="Calibri"/>
              <a:sym typeface="Calibri"/>
            </a:endParaRPr>
          </a:p>
        </p:txBody>
      </p:sp>
      <p:sp>
        <p:nvSpPr>
          <p:cNvPr id="458" name="Google Shape;458;p49"/>
          <p:cNvSpPr/>
          <p:nvPr/>
        </p:nvSpPr>
        <p:spPr>
          <a:xfrm>
            <a:off x="2674189" y="3177268"/>
            <a:ext cx="3278037" cy="305024"/>
          </a:xfrm>
          <a:prstGeom prst="roundRect">
            <a:avLst>
              <a:gd fmla="val 16667" name="adj"/>
            </a:avLst>
          </a:prstGeom>
          <a:solidFill>
            <a:schemeClr val="accent1">
              <a:alpha val="21960"/>
            </a:schemeClr>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49"/>
          <p:cNvSpPr txBox="1"/>
          <p:nvPr/>
        </p:nvSpPr>
        <p:spPr>
          <a:xfrm>
            <a:off x="1323556" y="784240"/>
            <a:ext cx="10515600" cy="901401"/>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Dépannage de l’Etherchannel (3/3)</a:t>
            </a:r>
            <a:br>
              <a:rPr b="1" i="1" lang="fr-FR" sz="4000" u="none" cap="none" strike="noStrike">
                <a:solidFill>
                  <a:srgbClr val="C00000"/>
                </a:solidFill>
                <a:latin typeface="Times New Roman"/>
                <a:ea typeface="Times New Roman"/>
                <a:cs typeface="Times New Roman"/>
                <a:sym typeface="Times New Roman"/>
              </a:rPr>
            </a:br>
            <a:endParaRPr b="1" i="1" sz="4000" u="none" cap="none" strike="noStrike">
              <a:solidFill>
                <a:srgbClr val="2F549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t/>
            </a:r>
            <a:endParaRPr b="1" i="1" sz="2800" u="none" cap="none" strike="noStrike">
              <a:solidFill>
                <a:srgbClr val="2F5496"/>
              </a:solidFill>
              <a:latin typeface="Calibri"/>
              <a:ea typeface="Calibri"/>
              <a:cs typeface="Calibri"/>
              <a:sym typeface="Calibri"/>
            </a:endParaRPr>
          </a:p>
        </p:txBody>
      </p:sp>
      <p:sp>
        <p:nvSpPr>
          <p:cNvPr id="460" name="Google Shape;460;p49"/>
          <p:cNvSpPr txBox="1"/>
          <p:nvPr/>
        </p:nvSpPr>
        <p:spPr>
          <a:xfrm>
            <a:off x="911664" y="1250807"/>
            <a:ext cx="2101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rgbClr val="002060"/>
                </a:solidFill>
                <a:latin typeface="Arial"/>
                <a:ea typeface="Arial"/>
                <a:cs typeface="Arial"/>
                <a:sym typeface="Arial"/>
              </a:rPr>
              <a:t>Exemple (2/3)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6000"/>
              <a:buFont typeface="Arial"/>
              <a:buNone/>
            </a:pPr>
            <a:r>
              <a:rPr lang="fr-FR" sz="4800"/>
              <a:t>Partie 1</a:t>
            </a:r>
            <a:endParaRPr/>
          </a:p>
        </p:txBody>
      </p:sp>
      <p:sp>
        <p:nvSpPr>
          <p:cNvPr id="179" name="Google Shape;179;p23"/>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p>
            <a:pPr indent="-228600" lvl="0" marL="457200" rtl="0" algn="l">
              <a:lnSpc>
                <a:spcPct val="90000"/>
              </a:lnSpc>
              <a:spcBef>
                <a:spcPts val="1000"/>
              </a:spcBef>
              <a:spcAft>
                <a:spcPts val="0"/>
              </a:spcAft>
              <a:buClr>
                <a:srgbClr val="888888"/>
              </a:buClr>
              <a:buSzPts val="2400"/>
              <a:buFont typeface="Arial"/>
              <a:buNone/>
            </a:pPr>
            <a:r>
              <a:rPr lang="fr-FR" sz="3200">
                <a:solidFill>
                  <a:srgbClr val="7D7D7D"/>
                </a:solidFill>
              </a:rPr>
              <a:t>Concept d’agrégation des liens</a:t>
            </a:r>
            <a:endParaRPr sz="3200">
              <a:solidFill>
                <a:srgbClr val="7D7D7D"/>
              </a:solidFill>
            </a:endParaRPr>
          </a:p>
        </p:txBody>
      </p:sp>
      <p:sp>
        <p:nvSpPr>
          <p:cNvPr id="180" name="Google Shape;180;p2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pic>
        <p:nvPicPr>
          <p:cNvPr id="181" name="Google Shape;181;p23"/>
          <p:cNvPicPr preferRelativeResize="0"/>
          <p:nvPr/>
        </p:nvPicPr>
        <p:blipFill rotWithShape="1">
          <a:blip r:embed="rId3">
            <a:alphaModFix/>
          </a:blip>
          <a:srcRect b="0" l="0" r="0" t="0"/>
          <a:stretch/>
        </p:blipFill>
        <p:spPr>
          <a:xfrm>
            <a:off x="5947823" y="2590763"/>
            <a:ext cx="5610225" cy="21365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0"/>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pic>
        <p:nvPicPr>
          <p:cNvPr id="466" name="Google Shape;466;p50"/>
          <p:cNvPicPr preferRelativeResize="0"/>
          <p:nvPr/>
        </p:nvPicPr>
        <p:blipFill rotWithShape="1">
          <a:blip r:embed="rId3">
            <a:alphaModFix/>
          </a:blip>
          <a:srcRect b="0" l="0" r="0" t="0"/>
          <a:stretch/>
        </p:blipFill>
        <p:spPr>
          <a:xfrm>
            <a:off x="413414" y="2058437"/>
            <a:ext cx="6758351" cy="4190895"/>
          </a:xfrm>
          <a:prstGeom prst="rect">
            <a:avLst/>
          </a:prstGeom>
          <a:noFill/>
          <a:ln>
            <a:noFill/>
          </a:ln>
        </p:spPr>
      </p:pic>
      <p:sp>
        <p:nvSpPr>
          <p:cNvPr id="467" name="Google Shape;467;p50"/>
          <p:cNvSpPr/>
          <p:nvPr/>
        </p:nvSpPr>
        <p:spPr>
          <a:xfrm>
            <a:off x="809044" y="2033712"/>
            <a:ext cx="2572512" cy="305024"/>
          </a:xfrm>
          <a:prstGeom prst="rect">
            <a:avLst/>
          </a:prstGeom>
          <a:solidFill>
            <a:srgbClr val="990099">
              <a:alpha val="11764"/>
            </a:srgbClr>
          </a:solidFill>
          <a:ln cap="flat" cmpd="sng" w="25400">
            <a:solidFill>
              <a:srgbClr val="CC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8" name="Google Shape;468;p50"/>
          <p:cNvSpPr/>
          <p:nvPr/>
        </p:nvSpPr>
        <p:spPr>
          <a:xfrm>
            <a:off x="413414" y="5909716"/>
            <a:ext cx="5055733" cy="305024"/>
          </a:xfrm>
          <a:prstGeom prst="roundRect">
            <a:avLst>
              <a:gd fmla="val 16667" name="adj"/>
            </a:avLst>
          </a:prstGeom>
          <a:solidFill>
            <a:schemeClr val="accent1">
              <a:alpha val="21960"/>
            </a:schemeClr>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9" name="Google Shape;469;p50"/>
          <p:cNvSpPr txBox="1"/>
          <p:nvPr/>
        </p:nvSpPr>
        <p:spPr>
          <a:xfrm>
            <a:off x="7789553" y="3235146"/>
            <a:ext cx="4169366"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just">
              <a:spcBef>
                <a:spcPts val="0"/>
              </a:spcBef>
              <a:spcAft>
                <a:spcPts val="0"/>
              </a:spcAft>
              <a:buNone/>
            </a:pPr>
            <a:r>
              <a:rPr lang="fr-FR" sz="2400">
                <a:solidFill>
                  <a:schemeClr val="dk1"/>
                </a:solidFill>
                <a:latin typeface="Calibri"/>
                <a:ea typeface="Calibri"/>
                <a:cs typeface="Calibri"/>
                <a:sym typeface="Calibri"/>
              </a:rPr>
              <a:t>L'EtherChannel est maintenant actif comme vérifié par la sortie de la commande</a:t>
            </a:r>
            <a:r>
              <a:rPr b="1" lang="fr-FR" sz="2400">
                <a:solidFill>
                  <a:srgbClr val="CC00CC"/>
                </a:solidFill>
                <a:latin typeface="Calibri"/>
                <a:ea typeface="Calibri"/>
                <a:cs typeface="Calibri"/>
                <a:sym typeface="Calibri"/>
              </a:rPr>
              <a:t> show etherchannel summary.</a:t>
            </a:r>
            <a:endParaRPr/>
          </a:p>
        </p:txBody>
      </p:sp>
      <p:sp>
        <p:nvSpPr>
          <p:cNvPr id="470" name="Google Shape;470;p50"/>
          <p:cNvSpPr txBox="1"/>
          <p:nvPr/>
        </p:nvSpPr>
        <p:spPr>
          <a:xfrm>
            <a:off x="7789552" y="2108357"/>
            <a:ext cx="4169367"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400">
                <a:solidFill>
                  <a:srgbClr val="C00000"/>
                </a:solidFill>
                <a:latin typeface="Calibri"/>
                <a:ea typeface="Calibri"/>
                <a:cs typeface="Calibri"/>
                <a:sym typeface="Calibri"/>
              </a:rPr>
              <a:t>Étape 3</a:t>
            </a:r>
            <a:r>
              <a:rPr lang="fr-FR" sz="2400">
                <a:solidFill>
                  <a:schemeClr val="dk1"/>
                </a:solidFill>
                <a:latin typeface="Calibri"/>
                <a:ea typeface="Calibri"/>
                <a:cs typeface="Calibri"/>
                <a:sym typeface="Calibri"/>
              </a:rPr>
              <a:t>. Vérifiez que EtherChannel est opérationnel:</a:t>
            </a:r>
            <a:endParaRPr/>
          </a:p>
        </p:txBody>
      </p:sp>
      <p:sp>
        <p:nvSpPr>
          <p:cNvPr id="471" name="Google Shape;471;p50"/>
          <p:cNvSpPr txBox="1"/>
          <p:nvPr/>
        </p:nvSpPr>
        <p:spPr>
          <a:xfrm>
            <a:off x="1323556" y="784240"/>
            <a:ext cx="10515600" cy="901401"/>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Dépannage de l’Etherchannel (3/3)</a:t>
            </a:r>
            <a:br>
              <a:rPr b="1" i="1" lang="fr-FR" sz="4000" u="none" cap="none" strike="noStrike">
                <a:solidFill>
                  <a:srgbClr val="C00000"/>
                </a:solidFill>
                <a:latin typeface="Times New Roman"/>
                <a:ea typeface="Times New Roman"/>
                <a:cs typeface="Times New Roman"/>
                <a:sym typeface="Times New Roman"/>
              </a:rPr>
            </a:br>
            <a:endParaRPr b="1" i="1" sz="4000" u="none" cap="none" strike="noStrike">
              <a:solidFill>
                <a:srgbClr val="2F5496"/>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800"/>
              <a:buFont typeface="Arial"/>
              <a:buNone/>
            </a:pPr>
            <a:r>
              <a:t/>
            </a:r>
            <a:endParaRPr b="1" i="1" sz="2800" u="none" cap="none" strike="noStrike">
              <a:solidFill>
                <a:srgbClr val="2F5496"/>
              </a:solidFill>
              <a:latin typeface="Calibri"/>
              <a:ea typeface="Calibri"/>
              <a:cs typeface="Calibri"/>
              <a:sym typeface="Calibri"/>
            </a:endParaRPr>
          </a:p>
        </p:txBody>
      </p:sp>
      <p:sp>
        <p:nvSpPr>
          <p:cNvPr id="472" name="Google Shape;472;p50"/>
          <p:cNvSpPr txBox="1"/>
          <p:nvPr/>
        </p:nvSpPr>
        <p:spPr>
          <a:xfrm>
            <a:off x="911664" y="1250807"/>
            <a:ext cx="2101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400">
                <a:solidFill>
                  <a:srgbClr val="002060"/>
                </a:solidFill>
                <a:latin typeface="Arial"/>
                <a:ea typeface="Arial"/>
                <a:cs typeface="Arial"/>
                <a:sym typeface="Arial"/>
              </a:rPr>
              <a:t>Exemple (3/3)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478" name="Google Shape;478;p51"/>
          <p:cNvSpPr/>
          <p:nvPr/>
        </p:nvSpPr>
        <p:spPr>
          <a:xfrm>
            <a:off x="0" y="-28242"/>
            <a:ext cx="12192000" cy="6886200"/>
          </a:xfrm>
          <a:prstGeom prst="rect">
            <a:avLst/>
          </a:prstGeom>
          <a:solidFill>
            <a:srgbClr val="9E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Picture 7" id="479" name="Google Shape;479;p51"/>
          <p:cNvPicPr preferRelativeResize="0"/>
          <p:nvPr/>
        </p:nvPicPr>
        <p:blipFill rotWithShape="1">
          <a:blip r:embed="rId3">
            <a:alphaModFix/>
          </a:blip>
          <a:srcRect b="0" l="0" r="0" t="0"/>
          <a:stretch/>
        </p:blipFill>
        <p:spPr>
          <a:xfrm flipH="1">
            <a:off x="9359530" y="-28258"/>
            <a:ext cx="2832470" cy="1949130"/>
          </a:xfrm>
          <a:prstGeom prst="rect">
            <a:avLst/>
          </a:prstGeom>
          <a:noFill/>
          <a:ln>
            <a:noFill/>
          </a:ln>
        </p:spPr>
      </p:pic>
      <p:sp>
        <p:nvSpPr>
          <p:cNvPr id="480" name="Google Shape;480;p51"/>
          <p:cNvSpPr txBox="1"/>
          <p:nvPr/>
        </p:nvSpPr>
        <p:spPr>
          <a:xfrm>
            <a:off x="633021" y="1732876"/>
            <a:ext cx="10456800" cy="3355200"/>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fr-FR" sz="4800" u="none" cap="none" strike="noStrike">
                <a:solidFill>
                  <a:schemeClr val="lt1"/>
                </a:solidFill>
                <a:latin typeface="Times New Roman"/>
                <a:ea typeface="Times New Roman"/>
                <a:cs typeface="Times New Roman"/>
                <a:sym typeface="Times New Roman"/>
              </a:rPr>
              <a:t>Fin chapitre 5</a:t>
            </a:r>
            <a:endParaRPr/>
          </a:p>
          <a:p>
            <a:pPr indent="0" lvl="0" marL="0" marR="0" rtl="0" algn="ctr">
              <a:lnSpc>
                <a:spcPct val="100000"/>
              </a:lnSpc>
              <a:spcBef>
                <a:spcPts val="0"/>
              </a:spcBef>
              <a:spcAft>
                <a:spcPts val="0"/>
              </a:spcAft>
              <a:buNone/>
            </a:pPr>
            <a:r>
              <a:t/>
            </a:r>
            <a:endParaRPr b="0" i="0" sz="4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188" name="Google Shape;188;p24"/>
          <p:cNvSpPr txBox="1"/>
          <p:nvPr>
            <p:ph type="title"/>
          </p:nvPr>
        </p:nvSpPr>
        <p:spPr>
          <a:xfrm>
            <a:off x="1258570" y="847305"/>
            <a:ext cx="10515600" cy="513602"/>
          </a:xfrm>
          <a:prstGeom prst="rect">
            <a:avLst/>
          </a:prstGeom>
          <a:noFill/>
          <a:ln>
            <a:noFill/>
          </a:ln>
        </p:spPr>
        <p:txBody>
          <a:bodyPr anchorCtr="0" anchor="ctr" bIns="0" lIns="0" spcFirstLastPara="1" rIns="0" wrap="square" tIns="13325">
            <a:spAutoFit/>
          </a:bodyPr>
          <a:lstStyle/>
          <a:p>
            <a:pPr indent="0" lvl="0" marL="12700" rtl="0" algn="l">
              <a:lnSpc>
                <a:spcPct val="47750"/>
              </a:lnSpc>
              <a:spcBef>
                <a:spcPts val="105"/>
              </a:spcBef>
              <a:spcAft>
                <a:spcPts val="0"/>
              </a:spcAft>
              <a:buSzPts val="1800"/>
              <a:buNone/>
            </a:pPr>
            <a:r>
              <a:rPr b="1" i="1" lang="fr-FR"/>
              <a:t>Introduction à l’agrégation des liens </a:t>
            </a:r>
            <a:br>
              <a:rPr b="1" i="1" lang="fr-FR"/>
            </a:br>
            <a:endParaRPr b="1" i="1" sz="2800">
              <a:solidFill>
                <a:srgbClr val="2F5496"/>
              </a:solidFill>
            </a:endParaRPr>
          </a:p>
        </p:txBody>
      </p:sp>
      <p:sp>
        <p:nvSpPr>
          <p:cNvPr id="189" name="Google Shape;189;p24"/>
          <p:cNvSpPr txBox="1"/>
          <p:nvPr/>
        </p:nvSpPr>
        <p:spPr>
          <a:xfrm>
            <a:off x="480040" y="1842517"/>
            <a:ext cx="11324609"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br>
              <a:rPr b="0" i="0" lang="fr-FR"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190" name="Google Shape;190;p24"/>
          <p:cNvSpPr/>
          <p:nvPr/>
        </p:nvSpPr>
        <p:spPr>
          <a:xfrm>
            <a:off x="7182466" y="2197509"/>
            <a:ext cx="4654742" cy="36576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24"/>
          <p:cNvSpPr txBox="1"/>
          <p:nvPr/>
        </p:nvSpPr>
        <p:spPr>
          <a:xfrm>
            <a:off x="304436" y="1600307"/>
            <a:ext cx="6701049"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Arial"/>
              <a:buChar char="•"/>
            </a:pPr>
            <a:r>
              <a:rPr lang="fr-FR" sz="2200">
                <a:solidFill>
                  <a:schemeClr val="dk1"/>
                </a:solidFill>
                <a:latin typeface="Calibri"/>
                <a:ea typeface="Calibri"/>
                <a:cs typeface="Calibri"/>
                <a:sym typeface="Calibri"/>
              </a:rPr>
              <a:t>Plusieurs liens peuvent être connectés entre les les équipements d’interconnexion</a:t>
            </a:r>
            <a:r>
              <a:rPr lang="fr-FR" sz="2200">
                <a:solidFill>
                  <a:srgbClr val="FF0000"/>
                </a:solidFill>
                <a:latin typeface="Calibri"/>
                <a:ea typeface="Calibri"/>
                <a:cs typeface="Calibri"/>
                <a:sym typeface="Calibri"/>
              </a:rPr>
              <a:t> </a:t>
            </a:r>
            <a:r>
              <a:rPr lang="fr-FR" sz="2200">
                <a:solidFill>
                  <a:schemeClr val="dk1"/>
                </a:solidFill>
                <a:latin typeface="Calibri"/>
                <a:ea typeface="Calibri"/>
                <a:cs typeface="Calibri"/>
                <a:sym typeface="Calibri"/>
              </a:rPr>
              <a:t>pour augmenter la bande passante. Cependant, le protocole STP (Spanning Tree Protocol), activé par défaut, sur ceux de</a:t>
            </a:r>
            <a:r>
              <a:rPr lang="fr-FR" sz="2200">
                <a:solidFill>
                  <a:srgbClr val="FF0000"/>
                </a:solidFill>
                <a:latin typeface="Calibri"/>
                <a:ea typeface="Calibri"/>
                <a:cs typeface="Calibri"/>
                <a:sym typeface="Calibri"/>
              </a:rPr>
              <a:t> </a:t>
            </a:r>
            <a:r>
              <a:rPr lang="fr-FR" sz="2200">
                <a:solidFill>
                  <a:schemeClr val="dk1"/>
                </a:solidFill>
                <a:latin typeface="Calibri"/>
                <a:ea typeface="Calibri"/>
                <a:cs typeface="Calibri"/>
                <a:sym typeface="Calibri"/>
              </a:rPr>
              <a:t>la</a:t>
            </a:r>
            <a:r>
              <a:rPr lang="fr-FR" sz="2200">
                <a:solidFill>
                  <a:srgbClr val="FF0000"/>
                </a:solidFill>
                <a:latin typeface="Calibri"/>
                <a:ea typeface="Calibri"/>
                <a:cs typeface="Calibri"/>
                <a:sym typeface="Calibri"/>
              </a:rPr>
              <a:t> </a:t>
            </a:r>
            <a:r>
              <a:rPr lang="fr-FR" sz="2200">
                <a:solidFill>
                  <a:schemeClr val="dk1"/>
                </a:solidFill>
                <a:latin typeface="Calibri"/>
                <a:ea typeface="Calibri"/>
                <a:cs typeface="Calibri"/>
                <a:sym typeface="Calibri"/>
              </a:rPr>
              <a:t>couche 2 (tels que les commutateurs Cisco) bloquera les liens redondants pour empêcher les boucles .</a:t>
            </a:r>
            <a:endParaRPr/>
          </a:p>
          <a:p>
            <a:pPr indent="-342900" lvl="0" marL="342900" marR="0" rtl="0" algn="just">
              <a:spcBef>
                <a:spcPts val="0"/>
              </a:spcBef>
              <a:spcAft>
                <a:spcPts val="0"/>
              </a:spcAft>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Arial"/>
              <a:buChar char="•"/>
            </a:pPr>
            <a:r>
              <a:rPr lang="fr-FR" sz="2200">
                <a:solidFill>
                  <a:schemeClr val="dk1"/>
                </a:solidFill>
                <a:latin typeface="Calibri"/>
                <a:ea typeface="Calibri"/>
                <a:cs typeface="Calibri"/>
                <a:sym typeface="Calibri"/>
              </a:rPr>
              <a:t>Une technologie d'agrégation de liens est nécessaire pour permettre des liaisons redondantes entre les équipements</a:t>
            </a:r>
            <a:r>
              <a:rPr lang="fr-FR" sz="2200">
                <a:solidFill>
                  <a:srgbClr val="FF0000"/>
                </a:solidFill>
                <a:latin typeface="Calibri"/>
                <a:ea typeface="Calibri"/>
                <a:cs typeface="Calibri"/>
                <a:sym typeface="Calibri"/>
              </a:rPr>
              <a:t> </a:t>
            </a:r>
            <a:r>
              <a:rPr lang="fr-FR" sz="2200">
                <a:solidFill>
                  <a:schemeClr val="dk1"/>
                </a:solidFill>
                <a:latin typeface="Calibri"/>
                <a:ea typeface="Calibri"/>
                <a:cs typeface="Calibri"/>
                <a:sym typeface="Calibri"/>
              </a:rPr>
              <a:t>qui ne seront pas bloqués par STP. Cette technologie est connue sous le nom d'EtherChannel</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198" name="Google Shape;198;p25"/>
          <p:cNvSpPr txBox="1"/>
          <p:nvPr>
            <p:ph type="title"/>
          </p:nvPr>
        </p:nvSpPr>
        <p:spPr>
          <a:xfrm>
            <a:off x="1289050" y="771105"/>
            <a:ext cx="10515600" cy="513602"/>
          </a:xfrm>
          <a:prstGeom prst="rect">
            <a:avLst/>
          </a:prstGeom>
          <a:noFill/>
          <a:ln>
            <a:noFill/>
          </a:ln>
        </p:spPr>
        <p:txBody>
          <a:bodyPr anchorCtr="0" anchor="ctr" bIns="0" lIns="0" spcFirstLastPara="1" rIns="0" wrap="square" tIns="13325">
            <a:spAutoFit/>
          </a:bodyPr>
          <a:lstStyle/>
          <a:p>
            <a:pPr indent="0" lvl="0" marL="12700" rtl="0" algn="l">
              <a:lnSpc>
                <a:spcPct val="47750"/>
              </a:lnSpc>
              <a:spcBef>
                <a:spcPts val="105"/>
              </a:spcBef>
              <a:spcAft>
                <a:spcPts val="0"/>
              </a:spcAft>
              <a:buSzPts val="1800"/>
              <a:buNone/>
            </a:pPr>
            <a:r>
              <a:rPr b="1" i="1" lang="fr-FR"/>
              <a:t>Définition de l’agrégation des liens</a:t>
            </a:r>
            <a:br>
              <a:rPr b="1" i="1" lang="fr-FR"/>
            </a:br>
            <a:endParaRPr b="1" i="1" sz="2800">
              <a:solidFill>
                <a:srgbClr val="2F5496"/>
              </a:solidFill>
            </a:endParaRPr>
          </a:p>
        </p:txBody>
      </p:sp>
      <p:sp>
        <p:nvSpPr>
          <p:cNvPr id="199" name="Google Shape;199;p25"/>
          <p:cNvSpPr txBox="1"/>
          <p:nvPr/>
        </p:nvSpPr>
        <p:spPr>
          <a:xfrm>
            <a:off x="480040" y="1842517"/>
            <a:ext cx="11324609" cy="144655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fr-FR" sz="2400">
                <a:solidFill>
                  <a:srgbClr val="2F5496"/>
                </a:solidFill>
                <a:latin typeface="Calibri"/>
                <a:ea typeface="Calibri"/>
                <a:cs typeface="Calibri"/>
                <a:sym typeface="Calibri"/>
              </a:rPr>
              <a:t>EtherChannel</a:t>
            </a:r>
            <a:r>
              <a:rPr b="0" i="0" lang="fr-FR" sz="2400">
                <a:solidFill>
                  <a:srgbClr val="40514E"/>
                </a:solidFill>
                <a:latin typeface="Calibri"/>
                <a:ea typeface="Calibri"/>
                <a:cs typeface="Calibri"/>
                <a:sym typeface="Calibri"/>
              </a:rPr>
              <a:t> </a:t>
            </a:r>
            <a:r>
              <a:rPr b="0" i="0" lang="fr-FR" sz="2400">
                <a:solidFill>
                  <a:schemeClr val="dk1"/>
                </a:solidFill>
                <a:latin typeface="Calibri"/>
                <a:ea typeface="Calibri"/>
                <a:cs typeface="Calibri"/>
                <a:sym typeface="Calibri"/>
              </a:rPr>
              <a:t>est une technologie d’agrégation de liens qui permet d’assembler plusieurs liens physiques Ethernet </a:t>
            </a:r>
            <a:r>
              <a:rPr i="0" lang="fr-FR" sz="2400">
                <a:solidFill>
                  <a:schemeClr val="dk1"/>
                </a:solidFill>
                <a:latin typeface="Calibri"/>
                <a:ea typeface="Calibri"/>
                <a:cs typeface="Calibri"/>
                <a:sym typeface="Calibri"/>
              </a:rPr>
              <a:t>identiques</a:t>
            </a:r>
            <a:r>
              <a:rPr b="0" i="0" lang="fr-FR" sz="2400">
                <a:solidFill>
                  <a:schemeClr val="dk1"/>
                </a:solidFill>
                <a:latin typeface="Calibri"/>
                <a:ea typeface="Calibri"/>
                <a:cs typeface="Calibri"/>
                <a:sym typeface="Calibri"/>
              </a:rPr>
              <a:t> en un seul lien logique.</a:t>
            </a:r>
            <a:endParaRPr/>
          </a:p>
          <a:p>
            <a:pPr indent="0" lvl="0" marL="0" marR="0" rtl="0" algn="just">
              <a:spcBef>
                <a:spcPts val="0"/>
              </a:spcBef>
              <a:spcAft>
                <a:spcPts val="0"/>
              </a:spcAft>
              <a:buNone/>
            </a:pPr>
            <a:r>
              <a:rPr b="0" i="0" lang="fr-FR" sz="2200">
                <a:solidFill>
                  <a:schemeClr val="dk1"/>
                </a:solidFill>
                <a:latin typeface="Calibri"/>
                <a:ea typeface="Calibri"/>
                <a:cs typeface="Calibri"/>
                <a:sym typeface="Calibri"/>
              </a:rPr>
              <a:t> </a:t>
            </a:r>
            <a:br>
              <a:rPr lang="fr-FR"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00" name="Google Shape;200;p25"/>
          <p:cNvSpPr txBox="1"/>
          <p:nvPr/>
        </p:nvSpPr>
        <p:spPr>
          <a:xfrm>
            <a:off x="6400799" y="3389014"/>
            <a:ext cx="5363497" cy="2677656"/>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400">
                <a:solidFill>
                  <a:srgbClr val="2F5496"/>
                </a:solidFill>
                <a:latin typeface="Calibri"/>
                <a:ea typeface="Calibri"/>
                <a:cs typeface="Calibri"/>
                <a:sym typeface="Calibri"/>
              </a:rPr>
              <a:t>Objectif</a:t>
            </a:r>
            <a:endParaRPr/>
          </a:p>
          <a:p>
            <a:pPr indent="0" lvl="0" marL="0" marR="0" rtl="0" algn="just">
              <a:spcBef>
                <a:spcPts val="0"/>
              </a:spcBef>
              <a:spcAft>
                <a:spcPts val="0"/>
              </a:spcAft>
              <a:buNone/>
            </a:pPr>
            <a:r>
              <a:t/>
            </a:r>
            <a:endParaRPr b="1" sz="2400">
              <a:solidFill>
                <a:srgbClr val="2F5496"/>
              </a:solidFill>
              <a:latin typeface="Calibri"/>
              <a:ea typeface="Calibri"/>
              <a:cs typeface="Calibri"/>
              <a:sym typeface="Calibri"/>
            </a:endParaRPr>
          </a:p>
          <a:p>
            <a:pPr indent="0" lvl="0" marL="0" marR="0" rtl="0" algn="just">
              <a:spcBef>
                <a:spcPts val="0"/>
              </a:spcBef>
              <a:spcAft>
                <a:spcPts val="0"/>
              </a:spcAft>
              <a:buNone/>
            </a:pPr>
            <a:r>
              <a:rPr b="0" i="0" lang="fr-FR" sz="2400">
                <a:solidFill>
                  <a:schemeClr val="dk1"/>
                </a:solidFill>
                <a:latin typeface="Calibri"/>
                <a:ea typeface="Calibri"/>
                <a:cs typeface="Calibri"/>
                <a:sym typeface="Calibri"/>
              </a:rPr>
              <a:t>Le but est </a:t>
            </a:r>
            <a:r>
              <a:rPr b="0" i="0" lang="fr-FR" sz="2400">
                <a:solidFill>
                  <a:srgbClr val="2F5496"/>
                </a:solidFill>
                <a:latin typeface="Calibri"/>
                <a:ea typeface="Calibri"/>
                <a:cs typeface="Calibri"/>
                <a:sym typeface="Calibri"/>
              </a:rPr>
              <a:t>d’</a:t>
            </a:r>
            <a:r>
              <a:rPr b="1" i="0" lang="fr-FR" sz="2400">
                <a:solidFill>
                  <a:srgbClr val="2F5496"/>
                </a:solidFill>
                <a:latin typeface="Calibri"/>
                <a:ea typeface="Calibri"/>
                <a:cs typeface="Calibri"/>
                <a:sym typeface="Calibri"/>
              </a:rPr>
              <a:t>augmenter la vitesse</a:t>
            </a:r>
            <a:r>
              <a:rPr b="0" i="0" lang="fr-FR" sz="2400">
                <a:solidFill>
                  <a:srgbClr val="2F5496"/>
                </a:solidFill>
                <a:latin typeface="Calibri"/>
                <a:ea typeface="Calibri"/>
                <a:cs typeface="Calibri"/>
                <a:sym typeface="Calibri"/>
              </a:rPr>
              <a:t> </a:t>
            </a:r>
            <a:r>
              <a:rPr b="0" i="0" lang="fr-FR" sz="2400">
                <a:solidFill>
                  <a:schemeClr val="dk1"/>
                </a:solidFill>
                <a:latin typeface="Calibri"/>
                <a:ea typeface="Calibri"/>
                <a:cs typeface="Calibri"/>
                <a:sym typeface="Calibri"/>
              </a:rPr>
              <a:t>et la </a:t>
            </a:r>
            <a:r>
              <a:rPr b="1" i="0" lang="fr-FR" sz="2400">
                <a:solidFill>
                  <a:srgbClr val="2F5496"/>
                </a:solidFill>
                <a:latin typeface="Calibri"/>
                <a:ea typeface="Calibri"/>
                <a:cs typeface="Calibri"/>
                <a:sym typeface="Calibri"/>
              </a:rPr>
              <a:t>tolérance aux pannes</a:t>
            </a:r>
            <a:r>
              <a:rPr b="0" i="0" lang="fr-FR" sz="2400">
                <a:solidFill>
                  <a:srgbClr val="2F5496"/>
                </a:solidFill>
                <a:latin typeface="Calibri"/>
                <a:ea typeface="Calibri"/>
                <a:cs typeface="Calibri"/>
                <a:sym typeface="Calibri"/>
              </a:rPr>
              <a:t> </a:t>
            </a:r>
            <a:r>
              <a:rPr b="0" i="0" lang="fr-FR" sz="2400">
                <a:solidFill>
                  <a:srgbClr val="40514E"/>
                </a:solidFill>
                <a:latin typeface="Calibri"/>
                <a:ea typeface="Calibri"/>
                <a:cs typeface="Calibri"/>
                <a:sym typeface="Calibri"/>
              </a:rPr>
              <a:t>entre </a:t>
            </a:r>
            <a:r>
              <a:rPr b="0" i="0" lang="fr-FR" sz="2400">
                <a:solidFill>
                  <a:schemeClr val="dk1"/>
                </a:solidFill>
                <a:latin typeface="Calibri"/>
                <a:ea typeface="Calibri"/>
                <a:cs typeface="Calibri"/>
                <a:sym typeface="Calibri"/>
              </a:rPr>
              <a:t>les commutateurs, les routeurs et les serveurs. </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pic>
        <p:nvPicPr>
          <p:cNvPr id="201" name="Google Shape;201;p25"/>
          <p:cNvPicPr preferRelativeResize="0"/>
          <p:nvPr/>
        </p:nvPicPr>
        <p:blipFill rotWithShape="1">
          <a:blip r:embed="rId3">
            <a:alphaModFix/>
          </a:blip>
          <a:srcRect b="0" l="0" r="0" t="0"/>
          <a:stretch/>
        </p:blipFill>
        <p:spPr>
          <a:xfrm>
            <a:off x="1198229" y="3004494"/>
            <a:ext cx="4874625" cy="30489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2" type="sldNum"/>
          </p:nvPr>
        </p:nvSpPr>
        <p:spPr>
          <a:xfrm>
            <a:off x="270393" y="6269633"/>
            <a:ext cx="260218" cy="551203"/>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207" name="Google Shape;207;p26"/>
          <p:cNvSpPr txBox="1"/>
          <p:nvPr/>
        </p:nvSpPr>
        <p:spPr>
          <a:xfrm>
            <a:off x="1289050" y="771105"/>
            <a:ext cx="10515600" cy="513602"/>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Principe de l’agrégation des liens</a:t>
            </a:r>
            <a:br>
              <a:rPr b="1" i="1" lang="fr-FR" sz="4000" u="none" cap="none" strike="noStrike">
                <a:solidFill>
                  <a:srgbClr val="C00000"/>
                </a:solidFill>
                <a:latin typeface="Times New Roman"/>
                <a:ea typeface="Times New Roman"/>
                <a:cs typeface="Times New Roman"/>
                <a:sym typeface="Times New Roman"/>
              </a:rPr>
            </a:br>
            <a:endParaRPr b="1" i="1" sz="2800" u="none" cap="none" strike="noStrike">
              <a:solidFill>
                <a:srgbClr val="2F5496"/>
              </a:solidFill>
              <a:latin typeface="Times New Roman"/>
              <a:ea typeface="Times New Roman"/>
              <a:cs typeface="Times New Roman"/>
              <a:sym typeface="Times New Roman"/>
            </a:endParaRPr>
          </a:p>
        </p:txBody>
      </p:sp>
      <p:sp>
        <p:nvSpPr>
          <p:cNvPr id="208" name="Google Shape;208;p26"/>
          <p:cNvSpPr txBox="1"/>
          <p:nvPr/>
        </p:nvSpPr>
        <p:spPr>
          <a:xfrm>
            <a:off x="326367" y="1659898"/>
            <a:ext cx="3124199" cy="21236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200">
                <a:solidFill>
                  <a:schemeClr val="dk1"/>
                </a:solidFill>
                <a:latin typeface="Calibri"/>
                <a:ea typeface="Calibri"/>
                <a:cs typeface="Calibri"/>
                <a:sym typeface="Calibri"/>
              </a:rPr>
              <a:t>Le mécanisme d’agrégation de lien consiste à créer </a:t>
            </a:r>
            <a:r>
              <a:rPr b="1" lang="fr-FR" sz="2200">
                <a:solidFill>
                  <a:srgbClr val="C00000"/>
                </a:solidFill>
                <a:latin typeface="Calibri"/>
                <a:ea typeface="Calibri"/>
                <a:cs typeface="Calibri"/>
                <a:sym typeface="Calibri"/>
              </a:rPr>
              <a:t>un lien virtuel composé de plusieurs liens physiques. </a:t>
            </a:r>
            <a:endParaRPr sz="2200">
              <a:solidFill>
                <a:srgbClr val="C00000"/>
              </a:solidFill>
              <a:latin typeface="Calibri"/>
              <a:ea typeface="Calibri"/>
              <a:cs typeface="Calibri"/>
              <a:sym typeface="Calibri"/>
            </a:endParaRPr>
          </a:p>
        </p:txBody>
      </p:sp>
      <p:pic>
        <p:nvPicPr>
          <p:cNvPr descr="Arrow Straight" id="209" name="Google Shape;209;p26"/>
          <p:cNvPicPr preferRelativeResize="0"/>
          <p:nvPr/>
        </p:nvPicPr>
        <p:blipFill rotWithShape="1">
          <a:blip r:embed="rId3">
            <a:alphaModFix/>
          </a:blip>
          <a:srcRect b="0" l="0" r="0" t="0"/>
          <a:stretch/>
        </p:blipFill>
        <p:spPr>
          <a:xfrm rot="10800000">
            <a:off x="3650494" y="1490265"/>
            <a:ext cx="914400" cy="914400"/>
          </a:xfrm>
          <a:prstGeom prst="rect">
            <a:avLst/>
          </a:prstGeom>
          <a:noFill/>
          <a:ln>
            <a:noFill/>
          </a:ln>
        </p:spPr>
      </p:pic>
      <p:sp>
        <p:nvSpPr>
          <p:cNvPr id="210" name="Google Shape;210;p26"/>
          <p:cNvSpPr txBox="1"/>
          <p:nvPr/>
        </p:nvSpPr>
        <p:spPr>
          <a:xfrm>
            <a:off x="4718322" y="1659898"/>
            <a:ext cx="3124199" cy="246221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2200">
                <a:solidFill>
                  <a:schemeClr val="dk1"/>
                </a:solidFill>
                <a:latin typeface="Calibri"/>
                <a:ea typeface="Calibri"/>
                <a:cs typeface="Calibri"/>
                <a:sym typeface="Calibri"/>
              </a:rPr>
              <a:t>La bande-passante </a:t>
            </a:r>
            <a:r>
              <a:rPr lang="fr-FR" sz="2200">
                <a:solidFill>
                  <a:schemeClr val="dk1"/>
                </a:solidFill>
                <a:latin typeface="Calibri"/>
                <a:ea typeface="Calibri"/>
                <a:cs typeface="Calibri"/>
                <a:sym typeface="Calibri"/>
              </a:rPr>
              <a:t>de ce nouveau </a:t>
            </a:r>
            <a:r>
              <a:rPr lang="fr-FR" sz="2200" u="sng">
                <a:solidFill>
                  <a:schemeClr val="dk1"/>
                </a:solidFill>
                <a:latin typeface="Calibri"/>
                <a:ea typeface="Calibri"/>
                <a:cs typeface="Calibri"/>
                <a:sym typeface="Calibri"/>
              </a:rPr>
              <a:t>lien virtuel</a:t>
            </a:r>
            <a:r>
              <a:rPr lang="fr-FR" sz="2200">
                <a:solidFill>
                  <a:schemeClr val="dk1"/>
                </a:solidFill>
                <a:latin typeface="Calibri"/>
                <a:ea typeface="Calibri"/>
                <a:cs typeface="Calibri"/>
                <a:sym typeface="Calibri"/>
              </a:rPr>
              <a:t> correspond à la somme de la bande-passante des liens physiques qui composent le lien virtuel. </a:t>
            </a:r>
            <a:endParaRPr/>
          </a:p>
        </p:txBody>
      </p:sp>
      <p:sp>
        <p:nvSpPr>
          <p:cNvPr id="211" name="Google Shape;211;p26"/>
          <p:cNvSpPr txBox="1"/>
          <p:nvPr/>
        </p:nvSpPr>
        <p:spPr>
          <a:xfrm>
            <a:off x="9110277" y="1646271"/>
            <a:ext cx="2811330"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2000">
                <a:solidFill>
                  <a:schemeClr val="dk1"/>
                </a:solidFill>
                <a:latin typeface="Calibri"/>
                <a:ea typeface="Calibri"/>
                <a:cs typeface="Calibri"/>
                <a:sym typeface="Calibri"/>
              </a:rPr>
              <a:t>Il est possible d’augmenter </a:t>
            </a:r>
            <a:r>
              <a:rPr b="1" lang="fr-FR" sz="2000">
                <a:solidFill>
                  <a:schemeClr val="dk1"/>
                </a:solidFill>
                <a:latin typeface="Calibri"/>
                <a:ea typeface="Calibri"/>
                <a:cs typeface="Calibri"/>
                <a:sym typeface="Calibri"/>
              </a:rPr>
              <a:t>la capacité d’échanges</a:t>
            </a:r>
            <a:r>
              <a:rPr lang="fr-FR" sz="2000">
                <a:solidFill>
                  <a:schemeClr val="dk1"/>
                </a:solidFill>
                <a:latin typeface="Calibri"/>
                <a:ea typeface="Calibri"/>
                <a:cs typeface="Calibri"/>
                <a:sym typeface="Calibri"/>
              </a:rPr>
              <a:t> entre un serveur et le commutateur d’accès ou encore entre deux commutateurs d’accès. </a:t>
            </a:r>
            <a:endParaRPr sz="2000">
              <a:solidFill>
                <a:schemeClr val="dk1"/>
              </a:solidFill>
              <a:latin typeface="Arial"/>
              <a:ea typeface="Arial"/>
              <a:cs typeface="Arial"/>
              <a:sym typeface="Arial"/>
            </a:endParaRPr>
          </a:p>
        </p:txBody>
      </p:sp>
      <p:pic>
        <p:nvPicPr>
          <p:cNvPr descr="Arrow Straight" id="212" name="Google Shape;212;p26"/>
          <p:cNvPicPr preferRelativeResize="0"/>
          <p:nvPr/>
        </p:nvPicPr>
        <p:blipFill rotWithShape="1">
          <a:blip r:embed="rId4">
            <a:alphaModFix/>
          </a:blip>
          <a:srcRect b="0" l="0" r="0" t="0"/>
          <a:stretch/>
        </p:blipFill>
        <p:spPr>
          <a:xfrm rot="10800000">
            <a:off x="8149378" y="1428293"/>
            <a:ext cx="914400" cy="914400"/>
          </a:xfrm>
          <a:prstGeom prst="rect">
            <a:avLst/>
          </a:prstGeom>
          <a:noFill/>
          <a:ln>
            <a:noFill/>
          </a:ln>
        </p:spPr>
      </p:pic>
      <p:sp>
        <p:nvSpPr>
          <p:cNvPr id="213" name="Google Shape;213;p26"/>
          <p:cNvSpPr txBox="1"/>
          <p:nvPr/>
        </p:nvSpPr>
        <p:spPr>
          <a:xfrm>
            <a:off x="9110277" y="4310783"/>
            <a:ext cx="2902788"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2000">
                <a:solidFill>
                  <a:schemeClr val="dk1"/>
                </a:solidFill>
                <a:latin typeface="Calibri"/>
                <a:ea typeface="Calibri"/>
                <a:cs typeface="Calibri"/>
                <a:sym typeface="Calibri"/>
              </a:rPr>
              <a:t>Augmenter la disponibilité en proposant plusieurs chemins physiques tout en résolvant le problème lié aux boucles réseaux Ethernet </a:t>
            </a:r>
            <a:endParaRPr sz="2000">
              <a:solidFill>
                <a:schemeClr val="dk1"/>
              </a:solidFill>
              <a:latin typeface="Calibri"/>
              <a:ea typeface="Calibri"/>
              <a:cs typeface="Calibri"/>
              <a:sym typeface="Calibri"/>
            </a:endParaRPr>
          </a:p>
        </p:txBody>
      </p:sp>
      <p:pic>
        <p:nvPicPr>
          <p:cNvPr descr="Arrow Straight" id="214" name="Google Shape;214;p26"/>
          <p:cNvPicPr preferRelativeResize="0"/>
          <p:nvPr/>
        </p:nvPicPr>
        <p:blipFill rotWithShape="1">
          <a:blip r:embed="rId4">
            <a:alphaModFix/>
          </a:blip>
          <a:srcRect b="0" l="0" r="0" t="0"/>
          <a:stretch/>
        </p:blipFill>
        <p:spPr>
          <a:xfrm rot="10800000">
            <a:off x="8019199" y="4091297"/>
            <a:ext cx="914400" cy="914400"/>
          </a:xfrm>
          <a:prstGeom prst="rect">
            <a:avLst/>
          </a:prstGeom>
          <a:noFill/>
          <a:ln>
            <a:noFill/>
          </a:ln>
        </p:spPr>
      </p:pic>
      <p:pic>
        <p:nvPicPr>
          <p:cNvPr id="215" name="Google Shape;215;p26"/>
          <p:cNvPicPr preferRelativeResize="0"/>
          <p:nvPr/>
        </p:nvPicPr>
        <p:blipFill rotWithShape="1">
          <a:blip r:embed="rId5">
            <a:alphaModFix/>
          </a:blip>
          <a:srcRect b="0" l="0" r="0" t="0"/>
          <a:stretch/>
        </p:blipFill>
        <p:spPr>
          <a:xfrm>
            <a:off x="1022047" y="4369061"/>
            <a:ext cx="6258647" cy="25025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nvSpPr>
        <p:spPr>
          <a:xfrm>
            <a:off x="415835" y="1511130"/>
            <a:ext cx="11205893" cy="489364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Les types d'interfaces ne peuvent pas être associés. Par exemple, le Fast Ethernet et le Gigabit Ethernet ne peuvent pas être mélangés dans un seul EtherChannel.</a:t>
            </a:r>
            <a:endParaRPr/>
          </a:p>
          <a:p>
            <a:pPr indent="-342900" lvl="0" marL="342900" marR="0" rtl="0" algn="just">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Actuellement, chaque EtherChannel peut être composé de huit ports Ethernet maximum, configurés pour être compatibles. EtherChannel fournit une largeur de bande en duplex intégral jusqu'à 800 Mbps (Fast EtherChannel) ou 8 Gbps (Gigabit EtherChannel) entre un commutateur et un autre commutateur ou hôte.</a:t>
            </a:r>
            <a:endParaRPr/>
          </a:p>
          <a:p>
            <a:pPr indent="-342900" lvl="0" marL="342900" marR="0" rtl="0" algn="just">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Le commutateur Cisco Catalyst 2960 de couche 2 prend actuellement en charge jusqu'à six canaux EtherChannels. </a:t>
            </a:r>
            <a:endParaRPr/>
          </a:p>
          <a:p>
            <a:pPr indent="-342900" lvl="0" marL="342900" marR="0" rtl="0" algn="just">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Chaque EtherChannel possède une interface de canal de port logique (port-channel).</a:t>
            </a:r>
            <a:endParaRPr/>
          </a:p>
          <a:p>
            <a:pPr indent="-342900" lvl="0" marL="342900" marR="0" rtl="0" algn="just">
              <a:spcBef>
                <a:spcPts val="0"/>
              </a:spcBef>
              <a:spcAft>
                <a:spcPts val="0"/>
              </a:spcAft>
              <a:buClr>
                <a:schemeClr val="dk1"/>
              </a:buClr>
              <a:buSzPts val="2400"/>
              <a:buFont typeface="Arial"/>
              <a:buChar char="•"/>
            </a:pPr>
            <a:r>
              <a:rPr lang="fr-FR" sz="2400">
                <a:solidFill>
                  <a:schemeClr val="dk1"/>
                </a:solidFill>
                <a:latin typeface="Calibri"/>
                <a:ea typeface="Calibri"/>
                <a:cs typeface="Calibri"/>
                <a:sym typeface="Calibri"/>
              </a:rPr>
              <a:t>Une configuration appliquée à l'interface de canal de port (port-channel) affecte toutes les interfaces physiques attribuées à cette interface.</a:t>
            </a:r>
            <a:endParaRPr/>
          </a:p>
          <a:p>
            <a:pPr indent="0" lvl="0" marL="0" marR="0" rtl="0" algn="l">
              <a:spcBef>
                <a:spcPts val="0"/>
              </a:spcBef>
              <a:spcAft>
                <a:spcPts val="0"/>
              </a:spcAft>
              <a:buNone/>
            </a:pPr>
            <a:r>
              <a:t/>
            </a:r>
            <a:endParaRPr b="0" i="0" sz="2400">
              <a:solidFill>
                <a:srgbClr val="333333"/>
              </a:solidFill>
              <a:latin typeface="Calibri"/>
              <a:ea typeface="Calibri"/>
              <a:cs typeface="Calibri"/>
              <a:sym typeface="Calibri"/>
            </a:endParaRPr>
          </a:p>
        </p:txBody>
      </p:sp>
      <p:sp>
        <p:nvSpPr>
          <p:cNvPr id="221" name="Google Shape;221;p27"/>
          <p:cNvSpPr txBox="1"/>
          <p:nvPr/>
        </p:nvSpPr>
        <p:spPr>
          <a:xfrm>
            <a:off x="1289050" y="514625"/>
            <a:ext cx="10515600" cy="1026563"/>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Restrictions d’implémentation de</a:t>
            </a:r>
            <a:endParaRPr/>
          </a:p>
          <a:p>
            <a:pPr indent="0" lvl="0" marL="12700" marR="0" rtl="0" algn="l">
              <a:lnSpc>
                <a:spcPct val="47750"/>
              </a:lnSpc>
              <a:spcBef>
                <a:spcPts val="105"/>
              </a:spcBef>
              <a:spcAft>
                <a:spcPts val="0"/>
              </a:spcAft>
              <a:buClr>
                <a:srgbClr val="000000"/>
              </a:buClr>
              <a:buSzPts val="1800"/>
              <a:buFont typeface="Arial"/>
              <a:buNone/>
            </a:pPr>
            <a:r>
              <a:t/>
            </a:r>
            <a:endParaRPr b="1" i="1" sz="4000" u="none" cap="none" strike="noStrike">
              <a:solidFill>
                <a:srgbClr val="C00000"/>
              </a:solidFill>
              <a:latin typeface="Times New Roman"/>
              <a:ea typeface="Times New Roman"/>
              <a:cs typeface="Times New Roman"/>
              <a:sym typeface="Times New Roman"/>
            </a:endParaRPr>
          </a:p>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 l’agrégation des liens (1/2)</a:t>
            </a:r>
            <a:br>
              <a:rPr b="1" i="1" lang="fr-FR" sz="4000" u="none" cap="none" strike="noStrike">
                <a:solidFill>
                  <a:srgbClr val="C00000"/>
                </a:solidFill>
                <a:latin typeface="Times New Roman"/>
                <a:ea typeface="Times New Roman"/>
                <a:cs typeface="Times New Roman"/>
                <a:sym typeface="Times New Roman"/>
              </a:rPr>
            </a:br>
            <a:endParaRPr b="1" i="1" sz="5400" u="none" cap="none" strike="noStrike">
              <a:solidFill>
                <a:srgbClr val="2F5496"/>
              </a:solidFill>
              <a:latin typeface="Times New Roman"/>
              <a:ea typeface="Times New Roman"/>
              <a:cs typeface="Times New Roman"/>
              <a:sym typeface="Times New Roman"/>
            </a:endParaRPr>
          </a:p>
        </p:txBody>
      </p:sp>
      <p:sp>
        <p:nvSpPr>
          <p:cNvPr id="222" name="Google Shape;222;p27"/>
          <p:cNvSpPr txBox="1"/>
          <p:nvPr/>
        </p:nvSpPr>
        <p:spPr>
          <a:xfrm>
            <a:off x="1586767" y="5969931"/>
            <a:ext cx="9757161"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fr-FR" sz="2000">
                <a:solidFill>
                  <a:srgbClr val="C00000"/>
                </a:solidFill>
                <a:latin typeface="Calibri"/>
                <a:ea typeface="Calibri"/>
                <a:cs typeface="Calibri"/>
                <a:sym typeface="Calibri"/>
              </a:rPr>
              <a:t>EtherChannel</a:t>
            </a:r>
            <a:r>
              <a:rPr b="1" lang="fr-FR" sz="2000">
                <a:solidFill>
                  <a:srgbClr val="C00000"/>
                </a:solidFill>
                <a:latin typeface="Calibri"/>
                <a:ea typeface="Calibri"/>
                <a:cs typeface="Calibri"/>
                <a:sym typeface="Calibri"/>
              </a:rPr>
              <a:t> </a:t>
            </a:r>
            <a:r>
              <a:rPr b="1" i="0" lang="fr-FR" sz="2000">
                <a:solidFill>
                  <a:srgbClr val="C00000"/>
                </a:solidFill>
                <a:latin typeface="Calibri"/>
                <a:ea typeface="Calibri"/>
                <a:cs typeface="Calibri"/>
                <a:sym typeface="Calibri"/>
              </a:rPr>
              <a:t>ne nécessite pas de câblage spécifique, il peut être utilisé sur des liaisons en cuivre, en paire torsadée aussi bien que sur la fibre optique (monomode ou multimode). </a:t>
            </a:r>
            <a:endParaRPr/>
          </a:p>
        </p:txBody>
      </p:sp>
      <p:pic>
        <p:nvPicPr>
          <p:cNvPr id="223" name="Google Shape;223;p27"/>
          <p:cNvPicPr preferRelativeResize="0"/>
          <p:nvPr/>
        </p:nvPicPr>
        <p:blipFill rotWithShape="1">
          <a:blip r:embed="rId3">
            <a:alphaModFix/>
          </a:blip>
          <a:srcRect b="0" l="0" r="0" t="0"/>
          <a:stretch/>
        </p:blipFill>
        <p:spPr>
          <a:xfrm>
            <a:off x="423824" y="5890426"/>
            <a:ext cx="985988" cy="9233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nvSpPr>
        <p:spPr>
          <a:xfrm>
            <a:off x="150365" y="1835583"/>
            <a:ext cx="5099358"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fr-FR" sz="2400">
                <a:solidFill>
                  <a:srgbClr val="333333"/>
                </a:solidFill>
                <a:latin typeface="Calibri"/>
                <a:ea typeface="Calibri"/>
                <a:cs typeface="Calibri"/>
                <a:sym typeface="Calibri"/>
              </a:rPr>
              <a:t>Toutes les interfaces dans un </a:t>
            </a:r>
            <a:r>
              <a:rPr b="1" lang="fr-FR" sz="2400">
                <a:solidFill>
                  <a:srgbClr val="333333"/>
                </a:solidFill>
                <a:latin typeface="Calibri"/>
                <a:ea typeface="Calibri"/>
                <a:cs typeface="Calibri"/>
                <a:sym typeface="Calibri"/>
              </a:rPr>
              <a:t>E</a:t>
            </a:r>
            <a:r>
              <a:rPr b="1" i="0" lang="fr-FR" sz="2400">
                <a:solidFill>
                  <a:srgbClr val="333333"/>
                </a:solidFill>
                <a:latin typeface="Calibri"/>
                <a:ea typeface="Calibri"/>
                <a:cs typeface="Calibri"/>
                <a:sym typeface="Calibri"/>
              </a:rPr>
              <a:t>therchannel</a:t>
            </a:r>
            <a:r>
              <a:rPr b="0" i="0" lang="fr-FR" sz="2400">
                <a:solidFill>
                  <a:srgbClr val="333333"/>
                </a:solidFill>
                <a:latin typeface="Calibri"/>
                <a:ea typeface="Calibri"/>
                <a:cs typeface="Calibri"/>
                <a:sym typeface="Calibri"/>
              </a:rPr>
              <a:t> doivent avoir la même configuration :</a:t>
            </a:r>
            <a:endParaRPr/>
          </a:p>
          <a:p>
            <a:pPr indent="0" lvl="0" marL="0" marR="0" rtl="0" algn="just">
              <a:spcBef>
                <a:spcPts val="0"/>
              </a:spcBef>
              <a:spcAft>
                <a:spcPts val="0"/>
              </a:spcAft>
              <a:buNone/>
            </a:pPr>
            <a:r>
              <a:t/>
            </a:r>
            <a:endParaRPr b="0" i="0" sz="2400">
              <a:solidFill>
                <a:srgbClr val="333333"/>
              </a:solidFill>
              <a:latin typeface="Calibri"/>
              <a:ea typeface="Calibri"/>
              <a:cs typeface="Calibri"/>
              <a:sym typeface="Calibri"/>
            </a:endParaRPr>
          </a:p>
          <a:p>
            <a:pPr indent="-342900" lvl="1" marL="800100" marR="0" rtl="0" algn="just">
              <a:spcBef>
                <a:spcPts val="0"/>
              </a:spcBef>
              <a:spcAft>
                <a:spcPts val="0"/>
              </a:spcAft>
              <a:buClr>
                <a:srgbClr val="333333"/>
              </a:buClr>
              <a:buSzPts val="2400"/>
              <a:buFont typeface="Noto Sans Symbols"/>
              <a:buChar char="❑"/>
            </a:pPr>
            <a:r>
              <a:rPr b="0" i="0" lang="fr-FR" sz="2400" u="none" cap="none" strike="noStrike">
                <a:solidFill>
                  <a:srgbClr val="333333"/>
                </a:solidFill>
                <a:latin typeface="Calibri"/>
                <a:ea typeface="Calibri"/>
                <a:cs typeface="Calibri"/>
                <a:sym typeface="Calibri"/>
              </a:rPr>
              <a:t>Même speed et duplex</a:t>
            </a:r>
            <a:endParaRPr/>
          </a:p>
          <a:p>
            <a:pPr indent="-342900" lvl="1" marL="800100" marR="0" rtl="0" algn="just">
              <a:spcBef>
                <a:spcPts val="0"/>
              </a:spcBef>
              <a:spcAft>
                <a:spcPts val="0"/>
              </a:spcAft>
              <a:buClr>
                <a:srgbClr val="333333"/>
              </a:buClr>
              <a:buSzPts val="2400"/>
              <a:buFont typeface="Noto Sans Symbols"/>
              <a:buChar char="❑"/>
            </a:pPr>
            <a:r>
              <a:rPr b="0" i="0" lang="fr-FR" sz="2400" u="none" cap="none" strike="noStrike">
                <a:solidFill>
                  <a:srgbClr val="333333"/>
                </a:solidFill>
                <a:latin typeface="Calibri"/>
                <a:ea typeface="Calibri"/>
                <a:cs typeface="Calibri"/>
                <a:sym typeface="Calibri"/>
              </a:rPr>
              <a:t>Même mode (access ou trunk)</a:t>
            </a:r>
            <a:endParaRPr/>
          </a:p>
          <a:p>
            <a:pPr indent="-342900" lvl="1" marL="800100" marR="0" rtl="0" algn="just">
              <a:spcBef>
                <a:spcPts val="0"/>
              </a:spcBef>
              <a:spcAft>
                <a:spcPts val="0"/>
              </a:spcAft>
              <a:buClr>
                <a:srgbClr val="333333"/>
              </a:buClr>
              <a:buSzPts val="2400"/>
              <a:buFont typeface="Noto Sans Symbols"/>
              <a:buChar char="❑"/>
            </a:pPr>
            <a:r>
              <a:rPr b="0" i="0" lang="fr-FR" sz="2400" u="none" cap="none" strike="noStrike">
                <a:solidFill>
                  <a:srgbClr val="333333"/>
                </a:solidFill>
                <a:latin typeface="Calibri"/>
                <a:ea typeface="Calibri"/>
                <a:cs typeface="Calibri"/>
                <a:sym typeface="Calibri"/>
              </a:rPr>
              <a:t>Même native VLAN et VLANs autorisés sur le trunk</a:t>
            </a:r>
            <a:endParaRPr b="0" i="0" sz="2400" u="none" cap="none" strike="noStrike">
              <a:solidFill>
                <a:srgbClr val="333333"/>
              </a:solidFill>
              <a:latin typeface="Calibri"/>
              <a:ea typeface="Calibri"/>
              <a:cs typeface="Calibri"/>
              <a:sym typeface="Calibri"/>
            </a:endParaRPr>
          </a:p>
          <a:p>
            <a:pPr indent="-342900" lvl="1" marL="800100" marR="0" rtl="0" algn="just">
              <a:spcBef>
                <a:spcPts val="0"/>
              </a:spcBef>
              <a:spcAft>
                <a:spcPts val="0"/>
              </a:spcAft>
              <a:buClr>
                <a:srgbClr val="333333"/>
              </a:buClr>
              <a:buSzPts val="2400"/>
              <a:buFont typeface="Noto Sans Symbols"/>
              <a:buChar char="❑"/>
            </a:pPr>
            <a:r>
              <a:rPr b="0" i="0" lang="fr-FR" sz="2400" u="none" cap="none" strike="noStrike">
                <a:solidFill>
                  <a:srgbClr val="333333"/>
                </a:solidFill>
                <a:latin typeface="Calibri"/>
                <a:ea typeface="Calibri"/>
                <a:cs typeface="Calibri"/>
                <a:sym typeface="Calibri"/>
              </a:rPr>
              <a:t>Même VLAN d'access sur le port</a:t>
            </a:r>
            <a:endParaRPr/>
          </a:p>
        </p:txBody>
      </p:sp>
      <p:pic>
        <p:nvPicPr>
          <p:cNvPr id="229" name="Google Shape;229;p28"/>
          <p:cNvPicPr preferRelativeResize="0"/>
          <p:nvPr/>
        </p:nvPicPr>
        <p:blipFill rotWithShape="1">
          <a:blip r:embed="rId3">
            <a:alphaModFix/>
          </a:blip>
          <a:srcRect b="0" l="0" r="0" t="0"/>
          <a:stretch/>
        </p:blipFill>
        <p:spPr>
          <a:xfrm>
            <a:off x="5284229" y="1412227"/>
            <a:ext cx="6907771" cy="4932254"/>
          </a:xfrm>
          <a:prstGeom prst="rect">
            <a:avLst/>
          </a:prstGeom>
          <a:noFill/>
          <a:ln>
            <a:noFill/>
          </a:ln>
        </p:spPr>
      </p:pic>
      <p:sp>
        <p:nvSpPr>
          <p:cNvPr id="230" name="Google Shape;230;p28"/>
          <p:cNvSpPr/>
          <p:nvPr/>
        </p:nvSpPr>
        <p:spPr>
          <a:xfrm>
            <a:off x="6573328" y="2587925"/>
            <a:ext cx="914400" cy="841075"/>
          </a:xfrm>
          <a:prstGeom prst="rect">
            <a:avLst/>
          </a:prstGeom>
          <a:solidFill>
            <a:schemeClr val="accent1">
              <a:alpha val="13725"/>
            </a:schemeClr>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28"/>
          <p:cNvSpPr/>
          <p:nvPr/>
        </p:nvSpPr>
        <p:spPr>
          <a:xfrm>
            <a:off x="11243094" y="2532234"/>
            <a:ext cx="914400" cy="841075"/>
          </a:xfrm>
          <a:prstGeom prst="rect">
            <a:avLst/>
          </a:prstGeom>
          <a:solidFill>
            <a:schemeClr val="accent1">
              <a:alpha val="13725"/>
            </a:schemeClr>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28"/>
          <p:cNvSpPr/>
          <p:nvPr/>
        </p:nvSpPr>
        <p:spPr>
          <a:xfrm>
            <a:off x="6573328" y="5831458"/>
            <a:ext cx="914400" cy="207034"/>
          </a:xfrm>
          <a:prstGeom prst="rect">
            <a:avLst/>
          </a:prstGeom>
          <a:solidFill>
            <a:srgbClr val="C00000">
              <a:alpha val="13725"/>
            </a:srgbClr>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28"/>
          <p:cNvSpPr/>
          <p:nvPr/>
        </p:nvSpPr>
        <p:spPr>
          <a:xfrm>
            <a:off x="11243094" y="5831459"/>
            <a:ext cx="914400" cy="207034"/>
          </a:xfrm>
          <a:prstGeom prst="rect">
            <a:avLst/>
          </a:prstGeom>
          <a:solidFill>
            <a:srgbClr val="C00000">
              <a:alpha val="13725"/>
            </a:srgbClr>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28"/>
          <p:cNvSpPr txBox="1"/>
          <p:nvPr/>
        </p:nvSpPr>
        <p:spPr>
          <a:xfrm>
            <a:off x="1289050" y="514625"/>
            <a:ext cx="10515600" cy="1026563"/>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Restrictions d’implémentation de</a:t>
            </a:r>
            <a:endParaRPr/>
          </a:p>
          <a:p>
            <a:pPr indent="0" lvl="0" marL="12700" marR="0" rtl="0" algn="l">
              <a:lnSpc>
                <a:spcPct val="47750"/>
              </a:lnSpc>
              <a:spcBef>
                <a:spcPts val="105"/>
              </a:spcBef>
              <a:spcAft>
                <a:spcPts val="0"/>
              </a:spcAft>
              <a:buClr>
                <a:srgbClr val="000000"/>
              </a:buClr>
              <a:buSzPts val="1800"/>
              <a:buFont typeface="Arial"/>
              <a:buNone/>
            </a:pPr>
            <a:r>
              <a:t/>
            </a:r>
            <a:endParaRPr b="1" i="1" sz="4000" u="none" cap="none" strike="noStrike">
              <a:solidFill>
                <a:srgbClr val="C00000"/>
              </a:solidFill>
              <a:latin typeface="Times New Roman"/>
              <a:ea typeface="Times New Roman"/>
              <a:cs typeface="Times New Roman"/>
              <a:sym typeface="Times New Roman"/>
            </a:endParaRPr>
          </a:p>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 l’agrégation des liens (2/2)</a:t>
            </a:r>
            <a:br>
              <a:rPr b="1" i="1" lang="fr-FR" sz="4000" u="none" cap="none" strike="noStrike">
                <a:solidFill>
                  <a:srgbClr val="C00000"/>
                </a:solidFill>
                <a:latin typeface="Times New Roman"/>
                <a:ea typeface="Times New Roman"/>
                <a:cs typeface="Times New Roman"/>
                <a:sym typeface="Times New Roman"/>
              </a:rPr>
            </a:br>
            <a:endParaRPr b="1" i="1" sz="5400" u="none" cap="none" strike="noStrike">
              <a:solidFill>
                <a:srgbClr val="2F549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
        <p:nvSpPr>
          <p:cNvPr id="240" name="Google Shape;240;p29"/>
          <p:cNvSpPr txBox="1"/>
          <p:nvPr/>
        </p:nvSpPr>
        <p:spPr>
          <a:xfrm>
            <a:off x="1332764" y="1551790"/>
            <a:ext cx="9670624" cy="483209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Bande passante plus importante</a:t>
            </a:r>
            <a:endParaRPr/>
          </a:p>
          <a:p>
            <a:pPr indent="-203200" lvl="0" marL="342900" marR="0" rtl="0" algn="just">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La plupart des tâches de configuration peuvent être effectuées sur l'interface EtherChannel au lieu de chaque port individuel.</a:t>
            </a:r>
            <a:endParaRPr/>
          </a:p>
          <a:p>
            <a:pPr indent="-203200" lvl="0" marL="342900" marR="0" rtl="0" algn="just">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EtherChannel s'appuie sur les ports de commutation existants.</a:t>
            </a:r>
            <a:endParaRPr/>
          </a:p>
          <a:p>
            <a:pPr indent="-203200" lvl="0" marL="342900" marR="0" rtl="0" algn="just">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L'équilibrage de charge a lieu entre les liens qui font partie du même EtherChannel.</a:t>
            </a:r>
            <a:endParaRPr/>
          </a:p>
          <a:p>
            <a:pPr indent="-203200" lvl="0" marL="342900" marR="0" rtl="0" algn="just">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EtherChannel crée une agrégation qui est considérée comme un lien logique.</a:t>
            </a:r>
            <a:endParaRPr/>
          </a:p>
          <a:p>
            <a:pPr indent="-203200" lvl="0" marL="342900" marR="0" rtl="0" algn="just">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fr-FR" sz="2200">
                <a:solidFill>
                  <a:schemeClr val="dk1"/>
                </a:solidFill>
                <a:latin typeface="Calibri"/>
                <a:ea typeface="Calibri"/>
                <a:cs typeface="Calibri"/>
                <a:sym typeface="Calibri"/>
              </a:rPr>
              <a:t>EtherChannel fournit la redondance car la liaison globale est considérée comme une connexion logique.</a:t>
            </a:r>
            <a:endParaRPr/>
          </a:p>
        </p:txBody>
      </p:sp>
      <p:sp>
        <p:nvSpPr>
          <p:cNvPr id="241" name="Google Shape;241;p29"/>
          <p:cNvSpPr txBox="1"/>
          <p:nvPr/>
        </p:nvSpPr>
        <p:spPr>
          <a:xfrm>
            <a:off x="1289050" y="771105"/>
            <a:ext cx="10515600" cy="513602"/>
          </a:xfrm>
          <a:prstGeom prst="rect">
            <a:avLst/>
          </a:prstGeom>
          <a:noFill/>
          <a:ln>
            <a:noFill/>
          </a:ln>
        </p:spPr>
        <p:txBody>
          <a:bodyPr anchorCtr="0" anchor="ctr" bIns="0" lIns="0" spcFirstLastPara="1" rIns="0" wrap="square" tIns="13325">
            <a:spAutoFit/>
          </a:bodyPr>
          <a:lstStyle/>
          <a:p>
            <a:pPr indent="0" lvl="0" marL="12700" marR="0" rtl="0" algn="l">
              <a:lnSpc>
                <a:spcPct val="47750"/>
              </a:lnSpc>
              <a:spcBef>
                <a:spcPts val="105"/>
              </a:spcBef>
              <a:spcAft>
                <a:spcPts val="0"/>
              </a:spcAft>
              <a:buClr>
                <a:srgbClr val="000000"/>
              </a:buClr>
              <a:buSzPts val="1800"/>
              <a:buFont typeface="Arial"/>
              <a:buNone/>
            </a:pPr>
            <a:r>
              <a:rPr b="1" i="1" lang="fr-FR" sz="4000" u="none" cap="none" strike="noStrike">
                <a:solidFill>
                  <a:srgbClr val="C00000"/>
                </a:solidFill>
                <a:latin typeface="Times New Roman"/>
                <a:ea typeface="Times New Roman"/>
                <a:cs typeface="Times New Roman"/>
                <a:sym typeface="Times New Roman"/>
              </a:rPr>
              <a:t>Avantages de l’agrégation des liens </a:t>
            </a:r>
            <a:br>
              <a:rPr b="1" i="1" lang="fr-FR" sz="4000" u="none" cap="none" strike="noStrike">
                <a:solidFill>
                  <a:srgbClr val="C00000"/>
                </a:solidFill>
                <a:latin typeface="Times New Roman"/>
                <a:ea typeface="Times New Roman"/>
                <a:cs typeface="Times New Roman"/>
                <a:sym typeface="Times New Roman"/>
              </a:rPr>
            </a:br>
            <a:endParaRPr b="1" i="1" sz="2800" u="none" cap="none" strike="noStrike">
              <a:solidFill>
                <a:srgbClr val="2F5496"/>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500"/>
                                        <p:tgtEl>
                                          <p:spTgt spid="2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500"/>
                                        <p:tgtEl>
                                          <p:spTgt spid="2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500"/>
                                        <p:tgtEl>
                                          <p:spTgt spid="2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Effect filter="fade" transition="in">
                                      <p:cBhvr>
                                        <p:cTn dur="500"/>
                                        <p:tgtEl>
                                          <p:spTgt spid="2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Effect filter="fade" transition="in">
                                      <p:cBhvr>
                                        <p:cTn dur="500"/>
                                        <p:tgtEl>
                                          <p:spTgt spid="2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Effect filter="fade" transition="in">
                                      <p:cBhvr>
                                        <p:cTn dur="500"/>
                                        <p:tgtEl>
                                          <p:spTgt spid="2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Effect filter="fade" transition="in">
                                      <p:cBhvr>
                                        <p:cTn dur="500"/>
                                        <p:tgtEl>
                                          <p:spTgt spid="2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Effect filter="fade" transition="in">
                                      <p:cBhvr>
                                        <p:cTn dur="500"/>
                                        <p:tgtEl>
                                          <p:spTgt spid="2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Effect filter="fade" transition="in">
                                      <p:cBhvr>
                                        <p:cTn dur="500"/>
                                        <p:tgtEl>
                                          <p:spTgt spid="2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Effect filter="fade" transition="in">
                                      <p:cBhvr>
                                        <p:cTn dur="500"/>
                                        <p:tgtEl>
                                          <p:spTgt spid="2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Effect filter="fade" transition="in">
                                      <p:cBhvr>
                                        <p:cTn dur="500"/>
                                        <p:tgtEl>
                                          <p:spTgt spid="24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88524E45AF247B7CE3F2F41A03735" ma:contentTypeVersion="4" ma:contentTypeDescription="Crée un document." ma:contentTypeScope="" ma:versionID="a40f337911e7b582645b8005492fdc3d">
  <xsd:schema xmlns:xsd="http://www.w3.org/2001/XMLSchema" xmlns:xs="http://www.w3.org/2001/XMLSchema" xmlns:p="http://schemas.microsoft.com/office/2006/metadata/properties" xmlns:ns2="ce43644c-1397-4eda-b425-a0062a137415" targetNamespace="http://schemas.microsoft.com/office/2006/metadata/properties" ma:root="true" ma:fieldsID="dee91ff2ba2b004e17fb16e4db5fc0ca" ns2:_="">
    <xsd:import namespace="ce43644c-1397-4eda-b425-a0062a13741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43644c-1397-4eda-b425-a0062a1374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76EA98-6FA2-43A5-8586-5C0D52B35464}"/>
</file>

<file path=customXml/itemProps2.xml><?xml version="1.0" encoding="utf-8"?>
<ds:datastoreItem xmlns:ds="http://schemas.openxmlformats.org/officeDocument/2006/customXml" ds:itemID="{7BE00406-0909-42BB-9C68-A8E233FFCB74}"/>
</file>

<file path=customXml/itemProps3.xml><?xml version="1.0" encoding="utf-8"?>
<ds:datastoreItem xmlns:ds="http://schemas.openxmlformats.org/officeDocument/2006/customXml" ds:itemID="{1A9A9B43-76FD-471F-9745-62E0982CAD0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0x01010043988524E45AF247B7CE3F2F41A03735</vt:lpwstr>
  </property>
  <property fmtid="{D5CDD505-2E9C-101B-9397-08002B2CF9AE}" pid="3" name="Order">
    <vt:r8>4100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