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5"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0C33C018-97A8-4956-A6DB-6A59BECACBEC}"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F6BC7-0215-418B-8263-485325633C7A}" type="slidenum">
              <a:rPr lang="en-US" smtClean="0"/>
              <a:t>‹N°›</a:t>
            </a:fld>
            <a:endParaRPr lang="en-US"/>
          </a:p>
        </p:txBody>
      </p:sp>
    </p:spTree>
    <p:extLst>
      <p:ext uri="{BB962C8B-B14F-4D97-AF65-F5344CB8AC3E}">
        <p14:creationId xmlns:p14="http://schemas.microsoft.com/office/powerpoint/2010/main" val="73959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C33C018-97A8-4956-A6DB-6A59BECACBEC}"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F6BC7-0215-418B-8263-485325633C7A}" type="slidenum">
              <a:rPr lang="en-US" smtClean="0"/>
              <a:t>‹N°›</a:t>
            </a:fld>
            <a:endParaRPr lang="en-US"/>
          </a:p>
        </p:txBody>
      </p:sp>
    </p:spTree>
    <p:extLst>
      <p:ext uri="{BB962C8B-B14F-4D97-AF65-F5344CB8AC3E}">
        <p14:creationId xmlns:p14="http://schemas.microsoft.com/office/powerpoint/2010/main" val="1299002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C33C018-97A8-4956-A6DB-6A59BECACBEC}"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F6BC7-0215-418B-8263-485325633C7A}" type="slidenum">
              <a:rPr lang="en-US" smtClean="0"/>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09333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C33C018-97A8-4956-A6DB-6A59BECACBEC}"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F6BC7-0215-418B-8263-485325633C7A}" type="slidenum">
              <a:rPr lang="en-US" smtClean="0"/>
              <a:t>‹N°›</a:t>
            </a:fld>
            <a:endParaRPr lang="en-US"/>
          </a:p>
        </p:txBody>
      </p:sp>
    </p:spTree>
    <p:extLst>
      <p:ext uri="{BB962C8B-B14F-4D97-AF65-F5344CB8AC3E}">
        <p14:creationId xmlns:p14="http://schemas.microsoft.com/office/powerpoint/2010/main" val="2323520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C33C018-97A8-4956-A6DB-6A59BECACBEC}"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F6BC7-0215-418B-8263-485325633C7A}"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1770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C33C018-97A8-4956-A6DB-6A59BECACBEC}"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F6BC7-0215-418B-8263-485325633C7A}" type="slidenum">
              <a:rPr lang="en-US" smtClean="0"/>
              <a:t>‹N°›</a:t>
            </a:fld>
            <a:endParaRPr lang="en-US"/>
          </a:p>
        </p:txBody>
      </p:sp>
    </p:spTree>
    <p:extLst>
      <p:ext uri="{BB962C8B-B14F-4D97-AF65-F5344CB8AC3E}">
        <p14:creationId xmlns:p14="http://schemas.microsoft.com/office/powerpoint/2010/main" val="1726925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C33C018-97A8-4956-A6DB-6A59BECACBEC}"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F6BC7-0215-418B-8263-485325633C7A}" type="slidenum">
              <a:rPr lang="en-US" smtClean="0"/>
              <a:t>‹N°›</a:t>
            </a:fld>
            <a:endParaRPr lang="en-US"/>
          </a:p>
        </p:txBody>
      </p:sp>
    </p:spTree>
    <p:extLst>
      <p:ext uri="{BB962C8B-B14F-4D97-AF65-F5344CB8AC3E}">
        <p14:creationId xmlns:p14="http://schemas.microsoft.com/office/powerpoint/2010/main" val="854435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C33C018-97A8-4956-A6DB-6A59BECACBEC}"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F6BC7-0215-418B-8263-485325633C7A}" type="slidenum">
              <a:rPr lang="en-US" smtClean="0"/>
              <a:t>‹N°›</a:t>
            </a:fld>
            <a:endParaRPr lang="en-US"/>
          </a:p>
        </p:txBody>
      </p:sp>
    </p:spTree>
    <p:extLst>
      <p:ext uri="{BB962C8B-B14F-4D97-AF65-F5344CB8AC3E}">
        <p14:creationId xmlns:p14="http://schemas.microsoft.com/office/powerpoint/2010/main" val="239939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C33C018-97A8-4956-A6DB-6A59BECACBEC}"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F6BC7-0215-418B-8263-485325633C7A}" type="slidenum">
              <a:rPr lang="en-US" smtClean="0"/>
              <a:t>‹N°›</a:t>
            </a:fld>
            <a:endParaRPr lang="en-US"/>
          </a:p>
        </p:txBody>
      </p:sp>
    </p:spTree>
    <p:extLst>
      <p:ext uri="{BB962C8B-B14F-4D97-AF65-F5344CB8AC3E}">
        <p14:creationId xmlns:p14="http://schemas.microsoft.com/office/powerpoint/2010/main" val="26991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0C33C018-97A8-4956-A6DB-6A59BECACBEC}"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F6BC7-0215-418B-8263-485325633C7A}" type="slidenum">
              <a:rPr lang="en-US" smtClean="0"/>
              <a:t>‹N°›</a:t>
            </a:fld>
            <a:endParaRPr lang="en-US"/>
          </a:p>
        </p:txBody>
      </p:sp>
    </p:spTree>
    <p:extLst>
      <p:ext uri="{BB962C8B-B14F-4D97-AF65-F5344CB8AC3E}">
        <p14:creationId xmlns:p14="http://schemas.microsoft.com/office/powerpoint/2010/main" val="247246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C33C018-97A8-4956-A6DB-6A59BECACBEC}"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F6BC7-0215-418B-8263-485325633C7A}" type="slidenum">
              <a:rPr lang="en-US" smtClean="0"/>
              <a:t>‹N°›</a:t>
            </a:fld>
            <a:endParaRPr lang="en-US"/>
          </a:p>
        </p:txBody>
      </p:sp>
    </p:spTree>
    <p:extLst>
      <p:ext uri="{BB962C8B-B14F-4D97-AF65-F5344CB8AC3E}">
        <p14:creationId xmlns:p14="http://schemas.microsoft.com/office/powerpoint/2010/main" val="3475840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C33C018-97A8-4956-A6DB-6A59BECACBEC}" type="datetimeFigureOut">
              <a:rPr lang="en-US" smtClean="0"/>
              <a:t>6/14/2024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CF6BC7-0215-418B-8263-485325633C7A}" type="slidenum">
              <a:rPr lang="en-US" smtClean="0"/>
              <a:t>‹N°›</a:t>
            </a:fld>
            <a:endParaRPr lang="en-US"/>
          </a:p>
        </p:txBody>
      </p:sp>
    </p:spTree>
    <p:extLst>
      <p:ext uri="{BB962C8B-B14F-4D97-AF65-F5344CB8AC3E}">
        <p14:creationId xmlns:p14="http://schemas.microsoft.com/office/powerpoint/2010/main" val="217212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C33C018-97A8-4956-A6DB-6A59BECACBEC}" type="datetimeFigureOut">
              <a:rPr lang="en-US" smtClean="0"/>
              <a:t>6/14/2024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CF6BC7-0215-418B-8263-485325633C7A}" type="slidenum">
              <a:rPr lang="en-US" smtClean="0"/>
              <a:t>‹N°›</a:t>
            </a:fld>
            <a:endParaRPr lang="en-US"/>
          </a:p>
        </p:txBody>
      </p:sp>
    </p:spTree>
    <p:extLst>
      <p:ext uri="{BB962C8B-B14F-4D97-AF65-F5344CB8AC3E}">
        <p14:creationId xmlns:p14="http://schemas.microsoft.com/office/powerpoint/2010/main" val="2160639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33C018-97A8-4956-A6DB-6A59BECACBEC}" type="datetimeFigureOut">
              <a:rPr lang="en-US" smtClean="0"/>
              <a:t>6/14/2024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CF6BC7-0215-418B-8263-485325633C7A}" type="slidenum">
              <a:rPr lang="en-US" smtClean="0"/>
              <a:t>‹N°›</a:t>
            </a:fld>
            <a:endParaRPr lang="en-US"/>
          </a:p>
        </p:txBody>
      </p:sp>
    </p:spTree>
    <p:extLst>
      <p:ext uri="{BB962C8B-B14F-4D97-AF65-F5344CB8AC3E}">
        <p14:creationId xmlns:p14="http://schemas.microsoft.com/office/powerpoint/2010/main" val="33474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0C33C018-97A8-4956-A6DB-6A59BECACBEC}"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F6BC7-0215-418B-8263-485325633C7A}" type="slidenum">
              <a:rPr lang="en-US" smtClean="0"/>
              <a:t>‹N°›</a:t>
            </a:fld>
            <a:endParaRPr lang="en-US"/>
          </a:p>
        </p:txBody>
      </p:sp>
    </p:spTree>
    <p:extLst>
      <p:ext uri="{BB962C8B-B14F-4D97-AF65-F5344CB8AC3E}">
        <p14:creationId xmlns:p14="http://schemas.microsoft.com/office/powerpoint/2010/main" val="2582470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0C33C018-97A8-4956-A6DB-6A59BECACBEC}"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CF6BC7-0215-418B-8263-485325633C7A}" type="slidenum">
              <a:rPr lang="en-US" smtClean="0"/>
              <a:t>‹N°›</a:t>
            </a:fld>
            <a:endParaRPr lang="en-US"/>
          </a:p>
        </p:txBody>
      </p:sp>
    </p:spTree>
    <p:extLst>
      <p:ext uri="{BB962C8B-B14F-4D97-AF65-F5344CB8AC3E}">
        <p14:creationId xmlns:p14="http://schemas.microsoft.com/office/powerpoint/2010/main" val="272815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33C018-97A8-4956-A6DB-6A59BECACBEC}" type="datetimeFigureOut">
              <a:rPr lang="en-US" smtClean="0"/>
              <a:t>6/14/2024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CF6BC7-0215-418B-8263-485325633C7A}" type="slidenum">
              <a:rPr lang="en-US" smtClean="0"/>
              <a:t>‹N°›</a:t>
            </a:fld>
            <a:endParaRPr lang="en-US"/>
          </a:p>
        </p:txBody>
      </p:sp>
    </p:spTree>
    <p:extLst>
      <p:ext uri="{BB962C8B-B14F-4D97-AF65-F5344CB8AC3E}">
        <p14:creationId xmlns:p14="http://schemas.microsoft.com/office/powerpoint/2010/main" val="38840660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TICKET </a:t>
            </a:r>
            <a:r>
              <a:rPr lang="en-US" b="1" dirty="0">
                <a:latin typeface="Times New Roman" panose="02020603050405020304" pitchFamily="18" charset="0"/>
                <a:cs typeface="Times New Roman" panose="02020603050405020304" pitchFamily="18" charset="0"/>
              </a:rPr>
              <a:t>BOOKING APPLICATION </a:t>
            </a:r>
            <a:r>
              <a:rPr lang="en-US" b="1" dirty="0"/>
              <a:t/>
            </a:r>
            <a:br>
              <a:rPr lang="en-US" b="1" dirty="0"/>
            </a:br>
            <a:endParaRPr lang="en-US" dirty="0"/>
          </a:p>
        </p:txBody>
      </p:sp>
      <p:sp>
        <p:nvSpPr>
          <p:cNvPr id="3" name="Sous-titre 2"/>
          <p:cNvSpPr>
            <a:spLocks noGrp="1"/>
          </p:cNvSpPr>
          <p:nvPr>
            <p:ph type="subTitle" idx="1"/>
          </p:nvPr>
        </p:nvSpPr>
        <p:spPr/>
        <p:txBody>
          <a:bodyPr>
            <a:normAutofit lnSpcReduction="10000"/>
          </a:bodyPr>
          <a:lstStyle/>
          <a:p>
            <a:endParaRPr lang="en-US" b="1" dirty="0" smtClean="0"/>
          </a:p>
          <a:p>
            <a:endParaRPr lang="en-US" b="1" dirty="0"/>
          </a:p>
          <a:p>
            <a:r>
              <a:rPr lang="en-US"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996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MICRO SERVICES </a:t>
            </a:r>
            <a:r>
              <a:rPr lang="en-US" b="1" dirty="0" smtClean="0">
                <a:latin typeface="Times New Roman" panose="02020603050405020304" pitchFamily="18" charset="0"/>
                <a:cs typeface="Times New Roman" panose="02020603050405020304" pitchFamily="18" charset="0"/>
              </a:rPr>
              <a:t>STRUCTURE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2546690" y="2160588"/>
            <a:ext cx="4858658" cy="3881437"/>
          </a:xfrm>
          <a:prstGeom prst="rect">
            <a:avLst/>
          </a:prstGeom>
          <a:noFill/>
          <a:ln>
            <a:noFill/>
          </a:ln>
        </p:spPr>
      </p:pic>
    </p:spTree>
    <p:extLst>
      <p:ext uri="{BB962C8B-B14F-4D97-AF65-F5344CB8AC3E}">
        <p14:creationId xmlns:p14="http://schemas.microsoft.com/office/powerpoint/2010/main" val="1429711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1050720"/>
          </a:xfrm>
        </p:spPr>
        <p:txBody>
          <a:bodyPr>
            <a:normAutofit fontScale="90000"/>
          </a:bodyPr>
          <a:lstStyle/>
          <a:p>
            <a:pPr lvl="0"/>
            <a:r>
              <a:rPr lang="en-US" b="1" dirty="0" smtClean="0">
                <a:latin typeface="Times New Roman" panose="02020603050405020304" pitchFamily="18" charset="0"/>
                <a:cs typeface="Times New Roman" panose="02020603050405020304" pitchFamily="18" charset="0"/>
              </a:rPr>
              <a:t>API Gateway Service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38200" y="1415846"/>
            <a:ext cx="10515600" cy="4761117"/>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API Gateway is a component that acts as a single entry point for client applications to interact with various micro services within the system. </a:t>
            </a:r>
          </a:p>
          <a:p>
            <a:pPr lvl="0" fontAlgn="base"/>
            <a:r>
              <a:rPr lang="en-US" b="1" dirty="0">
                <a:latin typeface="Times New Roman" panose="02020603050405020304" pitchFamily="18" charset="0"/>
                <a:cs typeface="Times New Roman" panose="02020603050405020304" pitchFamily="18" charset="0"/>
              </a:rPr>
              <a:t>Service Registry Service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Service Registry is a component that facilitates service discovery and allows </a:t>
            </a:r>
            <a:r>
              <a:rPr lang="en-US" dirty="0" smtClean="0">
                <a:latin typeface="Times New Roman" panose="02020603050405020304" pitchFamily="18" charset="0"/>
                <a:cs typeface="Times New Roman" panose="02020603050405020304" pitchFamily="18" charset="0"/>
              </a:rPr>
              <a:t>micro services </a:t>
            </a:r>
            <a:r>
              <a:rPr lang="en-US" dirty="0">
                <a:latin typeface="Times New Roman" panose="02020603050405020304" pitchFamily="18" charset="0"/>
                <a:cs typeface="Times New Roman" panose="02020603050405020304" pitchFamily="18" charset="0"/>
              </a:rPr>
              <a:t>to locate and communicate with each other dynamically. </a:t>
            </a:r>
          </a:p>
          <a:p>
            <a:pPr lvl="0" fontAlgn="base"/>
            <a:r>
              <a:rPr lang="en-US" b="1" dirty="0">
                <a:latin typeface="Times New Roman" panose="02020603050405020304" pitchFamily="18" charset="0"/>
                <a:cs typeface="Times New Roman" panose="02020603050405020304" pitchFamily="18" charset="0"/>
              </a:rPr>
              <a:t>User Service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User Service will handle all the User-related Operations like user register, login, etc. </a:t>
            </a:r>
          </a:p>
          <a:p>
            <a:pPr lvl="0" fontAlgn="base"/>
            <a:r>
              <a:rPr lang="en-US" b="1" dirty="0">
                <a:latin typeface="Times New Roman" panose="02020603050405020304" pitchFamily="18" charset="0"/>
                <a:cs typeface="Times New Roman" panose="02020603050405020304" pitchFamily="18" charset="0"/>
              </a:rPr>
              <a:t>Train Service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Train micro service will handle Trains, Train Seats &amp; Train Scheduling related operations. </a:t>
            </a:r>
          </a:p>
          <a:p>
            <a:pPr lvl="0" fontAlgn="base"/>
            <a:r>
              <a:rPr lang="en-US" b="1" dirty="0">
                <a:latin typeface="Times New Roman" panose="02020603050405020304" pitchFamily="18" charset="0"/>
                <a:cs typeface="Times New Roman" panose="02020603050405020304" pitchFamily="18" charset="0"/>
              </a:rPr>
              <a:t>Location Service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Location micro service will handle Train location-related operations.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548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a:t>USE CASE DIAGRAM </a:t>
            </a:r>
            <a:br>
              <a:rPr lang="en-US" b="1" dirty="0"/>
            </a:br>
            <a:endParaRPr lang="en-US" dirty="0"/>
          </a:p>
        </p:txBody>
      </p:sp>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241529" y="2160588"/>
            <a:ext cx="3468980" cy="3881437"/>
          </a:xfrm>
          <a:prstGeom prst="rect">
            <a:avLst/>
          </a:prstGeom>
          <a:noFill/>
          <a:ln>
            <a:noFill/>
          </a:ln>
        </p:spPr>
      </p:pic>
    </p:spTree>
    <p:extLst>
      <p:ext uri="{BB962C8B-B14F-4D97-AF65-F5344CB8AC3E}">
        <p14:creationId xmlns:p14="http://schemas.microsoft.com/office/powerpoint/2010/main" val="138655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ENTITY RELATIONSHIP DIAGRAM (ER Diagram) </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3768" y="1825625"/>
            <a:ext cx="7536426" cy="4351338"/>
          </a:xfrm>
          <a:prstGeom prst="rect">
            <a:avLst/>
          </a:prstGeom>
          <a:noFill/>
          <a:ln>
            <a:noFill/>
          </a:ln>
        </p:spPr>
      </p:pic>
    </p:spTree>
    <p:extLst>
      <p:ext uri="{BB962C8B-B14F-4D97-AF65-F5344CB8AC3E}">
        <p14:creationId xmlns:p14="http://schemas.microsoft.com/office/powerpoint/2010/main" val="249354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1050720"/>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TESTING </a:t>
            </a:r>
            <a:br>
              <a:rPr lang="en-US" b="1"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Testing </a:t>
            </a:r>
            <a:r>
              <a:rPr lang="en-US" dirty="0">
                <a:latin typeface="Times New Roman" panose="02020603050405020304" pitchFamily="18" charset="0"/>
                <a:cs typeface="Times New Roman" panose="02020603050405020304" pitchFamily="18" charset="0"/>
              </a:rPr>
              <a:t>is a crucial process in software development that identifies errors and measures quality. It involves executing the program with test cases to ensure it performs as expected. Testing verifies the program's correctness, completeness, and quality, aiding maintenance. Adhering to testing standards reduces costs and time. Extending throughout the coding phase, testing reviews configuration, design, and coding, determining the software's stability. Comprehensive testing of all components prevents bugs post-deployment.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488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FUTURE ENHANCEMENT  </a:t>
            </a:r>
            <a:br>
              <a:rPr lang="en-US" b="1"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838200" y="1386348"/>
            <a:ext cx="10515600" cy="4790615"/>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Looking ahead, future enhancements for the Train Ticket Booking System (TTBS) could focus on leveraging emerging technologies to further improve efficiency and enhance the user experience. One potential enhancement could involve the integration of artificial intelligence (AI) and machine learning algorithms to provide personalized recommendations and predictive insights to travelers. By analyzing past booking patterns and user preferences, the TTBS could offer tailored suggestions for train routes, seating options, and travel packages, enhancing the overall booking experience and increasing customer satisfaction.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287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CHALLENGES</a:t>
            </a:r>
            <a:endParaRPr lang="en-US"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a:bodyPr>
          <a:lstStyle/>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project management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Coordinating a multidisciplinary team of developers, designers, and marketers to keep the project on track.</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Continuous Improvement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Regularly updating the app to fix bugs, improve features, and keep up with changing user needs and Technology advancements.</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Cost Managements</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Managing  development and operational costs to stay within the budget.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020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CHALLENGES</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lstStyle/>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User experience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Designing a user-friendly interface that accommodates both bus ticket booking and car rentals without overwhelming the User</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Payment Issues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Integrating payment gateways to support different currencies and payment methods</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Handling complex scenarios involving refunds, cancellations and rescheduling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529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u="sng" dirty="0" smtClean="0">
                <a:latin typeface="Times New Roman" panose="02020603050405020304" pitchFamily="18" charset="0"/>
                <a:cs typeface="Times New Roman" panose="02020603050405020304" pitchFamily="18" charset="0"/>
              </a:rPr>
              <a:t/>
            </a:r>
            <a:br>
              <a:rPr lang="en-US" b="1" u="sng" dirty="0" smtClean="0">
                <a:latin typeface="Times New Roman" panose="02020603050405020304" pitchFamily="18" charset="0"/>
                <a:cs typeface="Times New Roman" panose="02020603050405020304" pitchFamily="18" charset="0"/>
              </a:rPr>
            </a:br>
            <a:r>
              <a:rPr lang="en-US" b="1" u="sng" dirty="0" smtClean="0">
                <a:latin typeface="Times New Roman" panose="02020603050405020304" pitchFamily="18" charset="0"/>
                <a:cs typeface="Times New Roman" panose="02020603050405020304" pitchFamily="18" charset="0"/>
              </a:rPr>
              <a:t>NAMES OF GROUP MEMBERS</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SHUYE </a:t>
            </a:r>
            <a:r>
              <a:rPr lang="en-US" dirty="0">
                <a:latin typeface="Times New Roman" panose="02020603050405020304" pitchFamily="18" charset="0"/>
                <a:cs typeface="Times New Roman" panose="02020603050405020304" pitchFamily="18" charset="0"/>
              </a:rPr>
              <a:t>ANITA BERINYU</a:t>
            </a:r>
          </a:p>
          <a:p>
            <a:r>
              <a:rPr lang="en-US" dirty="0">
                <a:latin typeface="Times New Roman" panose="02020603050405020304" pitchFamily="18" charset="0"/>
                <a:cs typeface="Times New Roman" panose="02020603050405020304" pitchFamily="18" charset="0"/>
              </a:rPr>
              <a:t>ICTU20223188</a:t>
            </a:r>
          </a:p>
          <a:p>
            <a:r>
              <a:rPr lang="en-US" dirty="0">
                <a:latin typeface="Times New Roman" panose="02020603050405020304" pitchFamily="18" charset="0"/>
                <a:cs typeface="Times New Roman" panose="02020603050405020304" pitchFamily="18" charset="0"/>
              </a:rPr>
              <a:t>AMADINE LENYONGA BAMBOT</a:t>
            </a:r>
          </a:p>
          <a:p>
            <a:r>
              <a:rPr lang="en-US" dirty="0">
                <a:latin typeface="Times New Roman" panose="02020603050405020304" pitchFamily="18" charset="0"/>
                <a:cs typeface="Times New Roman" panose="02020603050405020304" pitchFamily="18" charset="0"/>
              </a:rPr>
              <a:t>ICTU20223006</a:t>
            </a:r>
          </a:p>
          <a:p>
            <a:r>
              <a:rPr lang="en-US" dirty="0">
                <a:latin typeface="Times New Roman" panose="02020603050405020304" pitchFamily="18" charset="0"/>
                <a:cs typeface="Times New Roman" panose="02020603050405020304" pitchFamily="18" charset="0"/>
              </a:rPr>
              <a:t>NJIANGA AYOUBA </a:t>
            </a:r>
          </a:p>
          <a:p>
            <a:r>
              <a:rPr lang="en-US" dirty="0">
                <a:latin typeface="Times New Roman" panose="02020603050405020304" pitchFamily="18" charset="0"/>
                <a:cs typeface="Times New Roman" panose="02020603050405020304" pitchFamily="18" charset="0"/>
              </a:rPr>
              <a:t>ICTU20222964</a:t>
            </a:r>
          </a:p>
          <a:p>
            <a:r>
              <a:rPr lang="en-US" dirty="0">
                <a:latin typeface="Times New Roman" panose="02020603050405020304" pitchFamily="18" charset="0"/>
                <a:cs typeface="Times New Roman" panose="02020603050405020304" pitchFamily="18" charset="0"/>
              </a:rPr>
              <a:t>SEIGNOU MBI CHRISTIAN CYRIL</a:t>
            </a:r>
          </a:p>
          <a:p>
            <a:r>
              <a:rPr lang="en-US" dirty="0" smtClean="0">
                <a:latin typeface="Times New Roman" panose="02020603050405020304" pitchFamily="18" charset="0"/>
                <a:cs typeface="Times New Roman" panose="02020603050405020304" pitchFamily="18" charset="0"/>
              </a:rPr>
              <a:t>ICTU20223506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502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u="sng" dirty="0" smtClean="0">
                <a:latin typeface="Times New Roman" panose="02020603050405020304" pitchFamily="18" charset="0"/>
                <a:cs typeface="Times New Roman" panose="02020603050405020304" pitchFamily="18" charset="0"/>
              </a:rPr>
              <a:t>NAMES OF GROUP MEMBERS</a:t>
            </a:r>
            <a:endParaRPr lang="en-US"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MVOGONKA CHRISTOPHE</a:t>
            </a:r>
          </a:p>
          <a:p>
            <a:r>
              <a:rPr lang="en-US" dirty="0" smtClean="0">
                <a:latin typeface="Times New Roman" panose="02020603050405020304" pitchFamily="18" charset="0"/>
                <a:cs typeface="Times New Roman" panose="02020603050405020304" pitchFamily="18" charset="0"/>
              </a:rPr>
              <a:t>ICTU20222936</a:t>
            </a:r>
          </a:p>
          <a:p>
            <a:r>
              <a:rPr lang="en-US" dirty="0" smtClean="0">
                <a:latin typeface="Times New Roman" panose="02020603050405020304" pitchFamily="18" charset="0"/>
                <a:cs typeface="Times New Roman" panose="02020603050405020304" pitchFamily="18" charset="0"/>
              </a:rPr>
              <a:t>MOHAMADOU AWAL</a:t>
            </a:r>
          </a:p>
          <a:p>
            <a:r>
              <a:rPr lang="en-US" dirty="0" smtClean="0">
                <a:latin typeface="Times New Roman" panose="02020603050405020304" pitchFamily="18" charset="0"/>
                <a:cs typeface="Times New Roman" panose="02020603050405020304" pitchFamily="18" charset="0"/>
              </a:rPr>
              <a:t>ICTU20223103</a:t>
            </a:r>
          </a:p>
          <a:p>
            <a:r>
              <a:rPr lang="en-US" dirty="0" smtClean="0">
                <a:latin typeface="Times New Roman" panose="02020603050405020304" pitchFamily="18" charset="0"/>
                <a:cs typeface="Times New Roman" panose="02020603050405020304" pitchFamily="18" charset="0"/>
              </a:rPr>
              <a:t>NOUMBISSI NGUEYO SAMUEL BRYAN</a:t>
            </a:r>
          </a:p>
          <a:p>
            <a:r>
              <a:rPr lang="en-US" dirty="0" smtClean="0">
                <a:latin typeface="Times New Roman" panose="02020603050405020304" pitchFamily="18" charset="0"/>
                <a:cs typeface="Times New Roman" panose="02020603050405020304" pitchFamily="18" charset="0"/>
              </a:rPr>
              <a:t>ICTU20223023</a:t>
            </a:r>
          </a:p>
          <a:p>
            <a:r>
              <a:rPr lang="en-US" dirty="0" smtClean="0">
                <a:latin typeface="Times New Roman" panose="02020603050405020304" pitchFamily="18" charset="0"/>
                <a:cs typeface="Times New Roman" panose="02020603050405020304" pitchFamily="18" charset="0"/>
              </a:rPr>
              <a:t>NJANZOU MBOUEMBOUE RAHMA</a:t>
            </a:r>
          </a:p>
          <a:p>
            <a:r>
              <a:rPr lang="en-US" dirty="0" smtClean="0">
                <a:latin typeface="Times New Roman" panose="02020603050405020304" pitchFamily="18" charset="0"/>
                <a:cs typeface="Times New Roman" panose="02020603050405020304" pitchFamily="18" charset="0"/>
              </a:rPr>
              <a:t>ICTU20223110</a:t>
            </a:r>
          </a:p>
          <a:p>
            <a:r>
              <a:rPr lang="en-US" dirty="0" smtClean="0">
                <a:latin typeface="Times New Roman" panose="02020603050405020304" pitchFamily="18" charset="0"/>
                <a:cs typeface="Times New Roman" panose="02020603050405020304" pitchFamily="18" charset="0"/>
              </a:rPr>
              <a:t>NGUTI KHYEIN</a:t>
            </a:r>
          </a:p>
          <a:p>
            <a:r>
              <a:rPr lang="en-US" dirty="0" smtClean="0">
                <a:latin typeface="Times New Roman" panose="02020603050405020304" pitchFamily="18" charset="0"/>
                <a:cs typeface="Times New Roman" panose="02020603050405020304" pitchFamily="18" charset="0"/>
              </a:rPr>
              <a:t>ICTU20233610</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161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What is Ticket Booking application all about?</a:t>
            </a:r>
            <a:endParaRPr lang="en-US" b="1"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Ticket Booking System presents a streamlined solution for travelers to efficiently book train tickets and for administrators to manage train schedules and bookings. With its intuitive interface and comprehensive functionalities, this project consists of two modules aimed at simplifying the train booking process. Administrators play a pivotal role in the system, with the ability to register and log in, subsequently adding locations and scheduling trains with ease. By selecting source and destination locations and specifying dates, times, and fare prices, administrators ensure a seamless booking experience for customers.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485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lstStyle/>
          <a:p>
            <a:endParaRPr lang="en-US"/>
          </a:p>
        </p:txBody>
      </p:sp>
    </p:spTree>
    <p:extLst>
      <p:ext uri="{BB962C8B-B14F-4D97-AF65-F5344CB8AC3E}">
        <p14:creationId xmlns:p14="http://schemas.microsoft.com/office/powerpoint/2010/main" val="391373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PROJECT SCOPE </a:t>
            </a:r>
            <a:br>
              <a:rPr lang="en-US" b="1"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 Ticket </a:t>
            </a:r>
            <a:r>
              <a:rPr lang="en-US" dirty="0">
                <a:latin typeface="Times New Roman" panose="02020603050405020304" pitchFamily="18" charset="0"/>
                <a:cs typeface="Times New Roman" panose="02020603050405020304" pitchFamily="18" charset="0"/>
              </a:rPr>
              <a:t>Booking System encompasses a wide-ranging scope aimed at revolutionizing the train ticketing process and enhancing the overall experience for both administrators and travelers. At its core, the system provides administrators with a robust platform to register, log in, and manage various aspects of train operations. This includes the addition of new locations, scheduling trains, and monitoring ticket bookings, ensuring comprehensive control over the entire booking process.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962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AIMS </a:t>
            </a:r>
            <a:r>
              <a:rPr lang="en-US" b="1" dirty="0">
                <a:latin typeface="Times New Roman" panose="02020603050405020304" pitchFamily="18" charset="0"/>
                <a:cs typeface="Times New Roman" panose="02020603050405020304" pitchFamily="18" charset="0"/>
              </a:rPr>
              <a:t>&amp; OBJECTIVES </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Optimization of </a:t>
            </a:r>
            <a:r>
              <a:rPr lang="en-US" b="1" dirty="0" smtClean="0">
                <a:latin typeface="Times New Roman" panose="02020603050405020304" pitchFamily="18" charset="0"/>
                <a:cs typeface="Times New Roman" panose="02020603050405020304" pitchFamily="18" charset="0"/>
              </a:rPr>
              <a:t>Ticketing Process</a:t>
            </a:r>
          </a:p>
          <a:p>
            <a:r>
              <a:rPr lang="en-US" b="1" dirty="0">
                <a:latin typeface="Times New Roman" panose="02020603050405020304" pitchFamily="18" charset="0"/>
                <a:cs typeface="Times New Roman" panose="02020603050405020304" pitchFamily="18" charset="0"/>
              </a:rPr>
              <a:t>Promotion of Transparency and </a:t>
            </a:r>
            <a:r>
              <a:rPr lang="en-US" b="1" dirty="0" smtClean="0">
                <a:latin typeface="Times New Roman" panose="02020603050405020304" pitchFamily="18" charset="0"/>
                <a:cs typeface="Times New Roman" panose="02020603050405020304" pitchFamily="18" charset="0"/>
              </a:rPr>
              <a:t>Accessibility</a:t>
            </a:r>
          </a:p>
          <a:p>
            <a:r>
              <a:rPr lang="en-US" b="1" dirty="0">
                <a:latin typeface="Times New Roman" panose="02020603050405020304" pitchFamily="18" charset="0"/>
                <a:cs typeface="Times New Roman" panose="02020603050405020304" pitchFamily="18" charset="0"/>
              </a:rPr>
              <a:t>Empowerment through Data-Driven Insights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42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OVERALL DESCRIPTION </a:t>
            </a:r>
            <a:br>
              <a:rPr lang="en-US" b="1"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Booking System (TTBS) revolutionizes the process of booking train tickets by providing a centralized platform for administrators and travelers. Administrators can efficiently </a:t>
            </a:r>
            <a:r>
              <a:rPr lang="en-US" dirty="0" smtClean="0">
                <a:latin typeface="Times New Roman" panose="02020603050405020304" pitchFamily="18" charset="0"/>
                <a:cs typeface="Times New Roman" panose="02020603050405020304" pitchFamily="18" charset="0"/>
              </a:rPr>
              <a:t>manage </a:t>
            </a:r>
            <a:r>
              <a:rPr lang="en-US" dirty="0">
                <a:latin typeface="Times New Roman" panose="02020603050405020304" pitchFamily="18" charset="0"/>
                <a:cs typeface="Times New Roman" panose="02020603050405020304" pitchFamily="18" charset="0"/>
              </a:rPr>
              <a:t>schedules, ticket bookings, and customer information, ensuring a seamless experience. With real-time access to train schedules and ticket availability, travelers can make informed decisions, enhancing the overall efficiency and convenience of the booking process. </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661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BENEFITS OF TRAIN TICKET BOOKING SYSTEM </a:t>
            </a:r>
            <a:br>
              <a:rPr lang="en-US" b="1"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lstStyle/>
          <a:p>
            <a:pPr lvl="0" fontAlgn="base"/>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Ticketing System solution is fully functional and flexible. </a:t>
            </a:r>
          </a:p>
          <a:p>
            <a:pPr lvl="0" fontAlgn="base"/>
            <a:r>
              <a:rPr lang="en-US" dirty="0">
                <a:latin typeface="Times New Roman" panose="02020603050405020304" pitchFamily="18" charset="0"/>
                <a:cs typeface="Times New Roman" panose="02020603050405020304" pitchFamily="18" charset="0"/>
              </a:rPr>
              <a:t>It is very easy to use. </a:t>
            </a:r>
          </a:p>
          <a:p>
            <a:pPr lvl="0" fontAlgn="base"/>
            <a:r>
              <a:rPr lang="en-US" dirty="0">
                <a:latin typeface="Times New Roman" panose="02020603050405020304" pitchFamily="18" charset="0"/>
                <a:cs typeface="Times New Roman" panose="02020603050405020304" pitchFamily="18" charset="0"/>
              </a:rPr>
              <a:t>This online system helps in back-office administration by streamlining and standardizing the procedures. </a:t>
            </a:r>
          </a:p>
          <a:p>
            <a:pPr lvl="0" fontAlgn="base"/>
            <a:r>
              <a:rPr lang="en-US" dirty="0">
                <a:latin typeface="Times New Roman" panose="02020603050405020304" pitchFamily="18" charset="0"/>
                <a:cs typeface="Times New Roman" panose="02020603050405020304" pitchFamily="18" charset="0"/>
              </a:rPr>
              <a:t>It saves a lot of time, because of remote access. </a:t>
            </a:r>
          </a:p>
          <a:p>
            <a:pPr lvl="0" fontAlgn="base"/>
            <a:r>
              <a:rPr lang="en-US" dirty="0">
                <a:latin typeface="Times New Roman" panose="02020603050405020304" pitchFamily="18" charset="0"/>
                <a:cs typeface="Times New Roman" panose="02020603050405020304" pitchFamily="18" charset="0"/>
              </a:rPr>
              <a:t>The application acts as an office that is open 24/7. </a:t>
            </a:r>
          </a:p>
          <a:p>
            <a:pPr lvl="0" fontAlgn="base"/>
            <a:r>
              <a:rPr lang="en-US" dirty="0">
                <a:latin typeface="Times New Roman" panose="02020603050405020304" pitchFamily="18" charset="0"/>
                <a:cs typeface="Times New Roman" panose="02020603050405020304" pitchFamily="18" charset="0"/>
              </a:rPr>
              <a:t>It increases the efficiency of the management at offering quality services to the customers.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670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USERS AND CHARACTERISTICS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normAutofit/>
          </a:bodyPr>
          <a:lstStyle/>
          <a:p>
            <a:r>
              <a:rPr lang="en-US" b="1" dirty="0" smtClean="0">
                <a:latin typeface="Times New Roman" panose="02020603050405020304" pitchFamily="18" charset="0"/>
                <a:cs typeface="Times New Roman" panose="02020603050405020304" pitchFamily="18" charset="0"/>
              </a:rPr>
              <a:t>Admin </a:t>
            </a:r>
            <a:endParaRPr lang="en-US" b="1" dirty="0">
              <a:latin typeface="Times New Roman" panose="02020603050405020304" pitchFamily="18" charset="0"/>
              <a:cs typeface="Times New Roman" panose="02020603050405020304" pitchFamily="18" charset="0"/>
            </a:endParaRPr>
          </a:p>
          <a:p>
            <a:pPr lvl="0" fontAlgn="base"/>
            <a:r>
              <a:rPr lang="en-US" dirty="0">
                <a:latin typeface="Times New Roman" panose="02020603050405020304" pitchFamily="18" charset="0"/>
                <a:cs typeface="Times New Roman" panose="02020603050405020304" pitchFamily="18" charset="0"/>
              </a:rPr>
              <a:t>Admin can register and login. </a:t>
            </a:r>
          </a:p>
          <a:p>
            <a:pPr lvl="0" fontAlgn="base"/>
            <a:r>
              <a:rPr lang="en-US" dirty="0">
                <a:latin typeface="Times New Roman" panose="02020603050405020304" pitchFamily="18" charset="0"/>
                <a:cs typeface="Times New Roman" panose="02020603050405020304" pitchFamily="18" charset="0"/>
              </a:rPr>
              <a:t>Admin can add the Locations, Train &amp; Train Seats. </a:t>
            </a:r>
          </a:p>
          <a:p>
            <a:pPr lvl="0" fontAlgn="base"/>
            <a:r>
              <a:rPr lang="en-US" dirty="0">
                <a:latin typeface="Times New Roman" panose="02020603050405020304" pitchFamily="18" charset="0"/>
                <a:cs typeface="Times New Roman" panose="02020603050405020304" pitchFamily="18" charset="0"/>
              </a:rPr>
              <a:t>Admin can update and delete the Trains. </a:t>
            </a:r>
          </a:p>
          <a:p>
            <a:pPr lvl="0" fontAlgn="base"/>
            <a:r>
              <a:rPr lang="en-US" dirty="0">
                <a:latin typeface="Times New Roman" panose="02020603050405020304" pitchFamily="18" charset="0"/>
                <a:cs typeface="Times New Roman" panose="02020603050405020304" pitchFamily="18" charset="0"/>
              </a:rPr>
              <a:t>Admin can View all Trains. </a:t>
            </a:r>
          </a:p>
          <a:p>
            <a:pPr lvl="0" fontAlgn="base"/>
            <a:r>
              <a:rPr lang="en-US" dirty="0">
                <a:latin typeface="Times New Roman" panose="02020603050405020304" pitchFamily="18" charset="0"/>
                <a:cs typeface="Times New Roman" panose="02020603050405020304" pitchFamily="18" charset="0"/>
              </a:rPr>
              <a:t>Admin can schedule the Trains. </a:t>
            </a:r>
          </a:p>
          <a:p>
            <a:pPr lvl="0" fontAlgn="base"/>
            <a:r>
              <a:rPr lang="en-US" dirty="0">
                <a:latin typeface="Times New Roman" panose="02020603050405020304" pitchFamily="18" charset="0"/>
                <a:cs typeface="Times New Roman" panose="02020603050405020304" pitchFamily="18" charset="0"/>
              </a:rPr>
              <a:t>Admin can update the scheduled trains. </a:t>
            </a:r>
          </a:p>
          <a:p>
            <a:pPr lvl="0" fontAlgn="base"/>
            <a:r>
              <a:rPr lang="en-US" dirty="0">
                <a:latin typeface="Times New Roman" panose="02020603050405020304" pitchFamily="18" charset="0"/>
                <a:cs typeface="Times New Roman" panose="02020603050405020304" pitchFamily="18" charset="0"/>
              </a:rPr>
              <a:t>Admin can view Train Tickets Bookings.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708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USERS AND CHARACTERISTICS</a:t>
            </a:r>
            <a:endParaRPr lang="en-US"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Manager</a:t>
            </a:r>
            <a:r>
              <a:rPr lang="en-US" dirty="0" smtClean="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lvl="0" fontAlgn="base"/>
            <a:r>
              <a:rPr lang="en-US" dirty="0" smtClean="0">
                <a:latin typeface="Times New Roman" panose="02020603050405020304" pitchFamily="18" charset="0"/>
                <a:cs typeface="Times New Roman" panose="02020603050405020304" pitchFamily="18" charset="0"/>
              </a:rPr>
              <a:t>Customer can register &amp; login. </a:t>
            </a:r>
          </a:p>
          <a:p>
            <a:pPr lvl="0" fontAlgn="base"/>
            <a:r>
              <a:rPr lang="en-US" dirty="0" smtClean="0">
                <a:latin typeface="Times New Roman" panose="02020603050405020304" pitchFamily="18" charset="0"/>
                <a:cs typeface="Times New Roman" panose="02020603050405020304" pitchFamily="18" charset="0"/>
              </a:rPr>
              <a:t>Customer can view the scheduled trains. </a:t>
            </a:r>
          </a:p>
          <a:p>
            <a:pPr lvl="0" fontAlgn="base"/>
            <a:r>
              <a:rPr lang="en-US" dirty="0" smtClean="0">
                <a:latin typeface="Times New Roman" panose="02020603050405020304" pitchFamily="18" charset="0"/>
                <a:cs typeface="Times New Roman" panose="02020603050405020304" pitchFamily="18" charset="0"/>
              </a:rPr>
              <a:t>Customer can search the scheduled Trains. </a:t>
            </a:r>
          </a:p>
          <a:p>
            <a:pPr lvl="0" fontAlgn="base"/>
            <a:r>
              <a:rPr lang="en-US" dirty="0" smtClean="0">
                <a:latin typeface="Times New Roman" panose="02020603050405020304" pitchFamily="18" charset="0"/>
                <a:cs typeface="Times New Roman" panose="02020603050405020304" pitchFamily="18" charset="0"/>
              </a:rPr>
              <a:t>Customer can view Train Seats availability. </a:t>
            </a:r>
          </a:p>
          <a:p>
            <a:pPr lvl="0" fontAlgn="base"/>
            <a:r>
              <a:rPr lang="en-US" dirty="0" smtClean="0">
                <a:latin typeface="Times New Roman" panose="02020603050405020304" pitchFamily="18" charset="0"/>
                <a:cs typeface="Times New Roman" panose="02020603050405020304" pitchFamily="18" charset="0"/>
              </a:rPr>
              <a:t>Customer can Book the Train by selecting the seats. </a:t>
            </a:r>
          </a:p>
          <a:p>
            <a:pPr lvl="0" fontAlgn="base"/>
            <a:r>
              <a:rPr lang="en-US" dirty="0" smtClean="0">
                <a:latin typeface="Times New Roman" panose="02020603050405020304" pitchFamily="18" charset="0"/>
                <a:cs typeface="Times New Roman" panose="02020603050405020304" pitchFamily="18" charset="0"/>
              </a:rPr>
              <a:t>Customer can cancel the Train Seat.</a:t>
            </a:r>
          </a:p>
          <a:p>
            <a:r>
              <a:rPr lang="en-US" dirty="0" smtClean="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88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PROJECT </a:t>
            </a:r>
            <a:r>
              <a:rPr lang="en-US" b="1" dirty="0">
                <a:latin typeface="Times New Roman" panose="02020603050405020304" pitchFamily="18" charset="0"/>
                <a:cs typeface="Times New Roman" panose="02020603050405020304" pitchFamily="18" charset="0"/>
              </a:rPr>
              <a:t>FLOW</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Espace réservé du conten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780381" y="2358231"/>
            <a:ext cx="6391275" cy="3486150"/>
          </a:xfrm>
          <a:prstGeom prst="rect">
            <a:avLst/>
          </a:prstGeom>
          <a:noFill/>
          <a:ln>
            <a:noFill/>
          </a:ln>
        </p:spPr>
      </p:pic>
    </p:spTree>
    <p:extLst>
      <p:ext uri="{BB962C8B-B14F-4D97-AF65-F5344CB8AC3E}">
        <p14:creationId xmlns:p14="http://schemas.microsoft.com/office/powerpoint/2010/main" val="1554421296"/>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214</TotalTime>
  <Words>884</Words>
  <Application>Microsoft Office PowerPoint</Application>
  <PresentationFormat>Grand écran</PresentationFormat>
  <Paragraphs>95</Paragraphs>
  <Slides>20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Arial</vt:lpstr>
      <vt:lpstr>Times New Roman</vt:lpstr>
      <vt:lpstr>Trebuchet MS</vt:lpstr>
      <vt:lpstr>Wingdings</vt:lpstr>
      <vt:lpstr>Wingdings 3</vt:lpstr>
      <vt:lpstr>Facette</vt:lpstr>
      <vt:lpstr>TICKET BOOKING APPLICATION  </vt:lpstr>
      <vt:lpstr>What is Ticket Booking application all about?</vt:lpstr>
      <vt:lpstr>PROJECT SCOPE  </vt:lpstr>
      <vt:lpstr>  AIMS &amp; OBJECTIVES    </vt:lpstr>
      <vt:lpstr> OVERALL DESCRIPTION  </vt:lpstr>
      <vt:lpstr>BENEFITS OF TRAIN TICKET BOOKING SYSTEM  </vt:lpstr>
      <vt:lpstr>  USERS AND CHARACTERISTICS    </vt:lpstr>
      <vt:lpstr>USERS AND CHARACTERISTICS</vt:lpstr>
      <vt:lpstr> PROJECT FLOW </vt:lpstr>
      <vt:lpstr>MICRO SERVICES STRUCTURE </vt:lpstr>
      <vt:lpstr>API Gateway Service  </vt:lpstr>
      <vt:lpstr>USE CASE DIAGRAM  </vt:lpstr>
      <vt:lpstr>ENTITY RELATIONSHIP DIAGRAM (ER Diagram)  </vt:lpstr>
      <vt:lpstr> TESTING  </vt:lpstr>
      <vt:lpstr> FUTURE ENHANCEMENT   </vt:lpstr>
      <vt:lpstr>CHALLENGES</vt:lpstr>
      <vt:lpstr> CHALLENGES</vt:lpstr>
      <vt:lpstr> NAMES OF GROUP MEMBERS </vt:lpstr>
      <vt:lpstr>NAMES OF GROUP MEMBERS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 TICKET BOOKING APPLICATION  </dc:title>
  <dc:creator>SHUYE BERIYU</dc:creator>
  <cp:lastModifiedBy>SHUYE BERIYU</cp:lastModifiedBy>
  <cp:revision>10</cp:revision>
  <dcterms:created xsi:type="dcterms:W3CDTF">2024-06-14T12:59:37Z</dcterms:created>
  <dcterms:modified xsi:type="dcterms:W3CDTF">2024-06-14T16:34:23Z</dcterms:modified>
</cp:coreProperties>
</file>